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9" r:id="rId3"/>
    <p:sldId id="297" r:id="rId4"/>
    <p:sldId id="290" r:id="rId5"/>
    <p:sldId id="291" r:id="rId6"/>
    <p:sldId id="292" r:id="rId7"/>
    <p:sldId id="293" r:id="rId8"/>
    <p:sldId id="294" r:id="rId9"/>
    <p:sldId id="288" r:id="rId10"/>
    <p:sldId id="287" r:id="rId11"/>
    <p:sldId id="268" r:id="rId12"/>
    <p:sldId id="257" r:id="rId13"/>
    <p:sldId id="258" r:id="rId14"/>
    <p:sldId id="259" r:id="rId15"/>
    <p:sldId id="260" r:id="rId16"/>
    <p:sldId id="295" r:id="rId17"/>
    <p:sldId id="261" r:id="rId18"/>
    <p:sldId id="281" r:id="rId19"/>
    <p:sldId id="282" r:id="rId20"/>
    <p:sldId id="286" r:id="rId21"/>
    <p:sldId id="283" r:id="rId22"/>
    <p:sldId id="284" r:id="rId23"/>
    <p:sldId id="285" r:id="rId24"/>
    <p:sldId id="270" r:id="rId25"/>
    <p:sldId id="271" r:id="rId26"/>
    <p:sldId id="272" r:id="rId27"/>
    <p:sldId id="273" r:id="rId28"/>
    <p:sldId id="274" r:id="rId29"/>
    <p:sldId id="27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B16D5-E359-498D-A448-451724DB2D8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E1B0C-9E69-49DD-A1F1-49E22F1EEF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9023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101EE6-9964-46AD-B0CF-937A2F3E55B0}" type="slidenum">
              <a:rPr lang="en-US"/>
              <a:pPr/>
              <a:t>22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5D203-0A45-467C-9CCA-221C23B766C2}" type="slidenum">
              <a:rPr lang="en-US"/>
              <a:pPr/>
              <a:t>23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451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6572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165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3328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482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8084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18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092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3954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315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82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590EB-B740-403F-A890-6DD0EACD9406}" type="datetimeFigureOut">
              <a:rPr lang="en-US" smtClean="0"/>
              <a:pPr/>
              <a:t>8/29/2014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7AA30-4E11-4A12-83F0-3F3AD25F8F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409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1.           BASIC </a:t>
            </a:r>
            <a:r>
              <a:rPr lang="en-US" dirty="0" smtClean="0"/>
              <a:t>CONCEPTS IN EDUCATIONAL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03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WHY DO WE ASSESS?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8839199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447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IS WHICH?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</a:t>
            </a:r>
          </a:p>
          <a:p>
            <a:r>
              <a:rPr lang="en-US" dirty="0" smtClean="0"/>
              <a:t>Measurement</a:t>
            </a:r>
          </a:p>
          <a:p>
            <a:r>
              <a:rPr lang="en-US" dirty="0" smtClean="0"/>
              <a:t>Assessment</a:t>
            </a:r>
          </a:p>
          <a:p>
            <a:r>
              <a:rPr lang="en-US" dirty="0" smtClean="0"/>
              <a:t>Evaluation </a:t>
            </a:r>
          </a:p>
          <a:p>
            <a:endParaRPr lang="en-US" dirty="0" smtClean="0"/>
          </a:p>
          <a:p>
            <a:r>
              <a:rPr lang="en-US" dirty="0" smtClean="0"/>
              <a:t>Write on a piece of paper your definition of each terminology.  (5 minutes)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75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method </a:t>
            </a:r>
            <a:r>
              <a:rPr lang="en-US" u="sng" dirty="0"/>
              <a:t>to determine a student's ability to complete certain tasks or demonstrate mastery of a skill or knowledge</a:t>
            </a:r>
            <a:r>
              <a:rPr lang="en-US" dirty="0"/>
              <a:t> of content. Some types would be multiple choice tests, or a weekly spelling test.  </a:t>
            </a:r>
            <a:r>
              <a:rPr lang="en-US" dirty="0" smtClean="0"/>
              <a:t>One </a:t>
            </a:r>
            <a:r>
              <a:rPr lang="en-US" dirty="0"/>
              <a:t>form of an assessment</a:t>
            </a:r>
            <a:r>
              <a:rPr lang="en-US" dirty="0" smtClean="0"/>
              <a:t>. Conducted with the help of an instrument.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201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Refers </a:t>
            </a:r>
            <a:r>
              <a:rPr lang="en-US" dirty="0"/>
              <a:t>to the </a:t>
            </a:r>
            <a:r>
              <a:rPr lang="en-US" u="sng" dirty="0"/>
              <a:t>set of procedures and the principles for how to use the procedures in educational tests</a:t>
            </a:r>
            <a:r>
              <a:rPr lang="en-US" dirty="0"/>
              <a:t> and assessments.  </a:t>
            </a:r>
            <a:r>
              <a:rPr lang="en-US" dirty="0" smtClean="0"/>
              <a:t>Could be done </a:t>
            </a:r>
            <a:r>
              <a:rPr lang="en-US" u="sng" dirty="0" smtClean="0"/>
              <a:t>qualitatively or quantitatively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21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u="sng" dirty="0"/>
              <a:t>process of gathering information to monitor progress and make educational decisions</a:t>
            </a:r>
            <a:r>
              <a:rPr lang="en-US" dirty="0"/>
              <a:t> if necessary. </a:t>
            </a:r>
            <a:r>
              <a:rPr lang="en-US" dirty="0" smtClean="0"/>
              <a:t>In addition to tests, information to make assessment can be obtained through methods </a:t>
            </a:r>
            <a:r>
              <a:rPr lang="en-US" dirty="0"/>
              <a:t>such as observations, interviews, behavior monitoring, etc.</a:t>
            </a:r>
          </a:p>
        </p:txBody>
      </p:sp>
    </p:spTree>
    <p:extLst>
      <p:ext uri="{BB962C8B-B14F-4D97-AF65-F5344CB8AC3E}">
        <p14:creationId xmlns:p14="http://schemas.microsoft.com/office/powerpoint/2010/main" xmlns="" val="69552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u="sng" dirty="0" smtClean="0"/>
              <a:t>decision-making exercise</a:t>
            </a:r>
            <a:r>
              <a:rPr lang="en-US" dirty="0" smtClean="0"/>
              <a:t>. Refers to procedures </a:t>
            </a:r>
            <a:r>
              <a:rPr lang="en-US" dirty="0"/>
              <a:t>used to determine whether the subject (i.e. student) meets a preset criteria, such as qualifying for special education services. This uses assessment (remember that an assessment may be a test) to make a determination of qualification in accordance with a predetermined criteria.</a:t>
            </a:r>
          </a:p>
        </p:txBody>
      </p:sp>
    </p:spTree>
    <p:extLst>
      <p:ext uri="{BB962C8B-B14F-4D97-AF65-F5344CB8AC3E}">
        <p14:creationId xmlns:p14="http://schemas.microsoft.com/office/powerpoint/2010/main" xmlns="" val="25823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norm-referenced </a:t>
            </a:r>
          </a:p>
          <a:p>
            <a:r>
              <a:rPr lang="en-US" dirty="0" smtClean="0"/>
              <a:t>criterion-referenced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Diagnostic</a:t>
            </a:r>
          </a:p>
          <a:p>
            <a:r>
              <a:rPr lang="en-US" dirty="0" smtClean="0"/>
              <a:t>Placement </a:t>
            </a:r>
          </a:p>
          <a:p>
            <a:r>
              <a:rPr lang="en-US" dirty="0" smtClean="0"/>
              <a:t>Progress </a:t>
            </a:r>
          </a:p>
          <a:p>
            <a:r>
              <a:rPr lang="en-US" dirty="0" smtClean="0"/>
              <a:t>Proficiency </a:t>
            </a:r>
          </a:p>
          <a:p>
            <a:r>
              <a:rPr lang="en-US" dirty="0" smtClean="0"/>
              <a:t>Achievement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469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ACHIEVEMENT TESTS?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400" dirty="0" smtClean="0"/>
              <a:t>designed </a:t>
            </a:r>
            <a:r>
              <a:rPr lang="en-US" sz="3400" dirty="0"/>
              <a:t>to measure a student's performance in specific academic areas such as reading comprehension, written or oral expression, and mathematical </a:t>
            </a:r>
            <a:r>
              <a:rPr lang="en-US" sz="3400" dirty="0" smtClean="0"/>
              <a:t>computations</a:t>
            </a:r>
          </a:p>
          <a:p>
            <a:r>
              <a:rPr lang="en-US" sz="3400" dirty="0" smtClean="0"/>
              <a:t>may </a:t>
            </a:r>
            <a:r>
              <a:rPr lang="en-US" sz="3400" dirty="0"/>
              <a:t>be designed to be given to a large group of students at one </a:t>
            </a:r>
            <a:r>
              <a:rPr lang="en-US" sz="3400" dirty="0" smtClean="0"/>
              <a:t>time</a:t>
            </a:r>
          </a:p>
          <a:p>
            <a:r>
              <a:rPr lang="en-US" sz="3400" dirty="0" smtClean="0"/>
              <a:t>could be large-scale in </a:t>
            </a:r>
            <a:r>
              <a:rPr lang="en-US" sz="3400" dirty="0"/>
              <a:t>order to evaluate the overall success of the </a:t>
            </a:r>
            <a:r>
              <a:rPr lang="en-US" sz="3400" dirty="0" smtClean="0"/>
              <a:t>institution in </a:t>
            </a:r>
            <a:r>
              <a:rPr lang="en-US" sz="3400" dirty="0"/>
              <a:t>delivering the curriculum such that students are learning the necessary skills for their grade </a:t>
            </a:r>
            <a:r>
              <a:rPr lang="en-US" sz="3400" dirty="0" smtClean="0"/>
              <a:t>level</a:t>
            </a:r>
          </a:p>
          <a:p>
            <a:r>
              <a:rPr lang="en-US" sz="3400" dirty="0" smtClean="0"/>
              <a:t>could be standardized tests such as the </a:t>
            </a:r>
            <a:r>
              <a:rPr lang="en-US" sz="3400" dirty="0"/>
              <a:t>Stanford Achievement Tests, California Achievement Tests,  </a:t>
            </a:r>
            <a:r>
              <a:rPr lang="en-US" sz="3400" dirty="0" smtClean="0"/>
              <a:t>the </a:t>
            </a:r>
            <a:r>
              <a:rPr lang="en-US" sz="3400" dirty="0"/>
              <a:t>Canadian Achievement Tests and the Canadian Tests of Basic </a:t>
            </a:r>
            <a:r>
              <a:rPr lang="en-US" sz="3400" dirty="0" smtClean="0"/>
              <a:t>Skills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8179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 assessment</a:t>
            </a:r>
          </a:p>
          <a:p>
            <a:r>
              <a:rPr lang="en-US" dirty="0" smtClean="0"/>
              <a:t>Alternative assessment</a:t>
            </a:r>
          </a:p>
          <a:p>
            <a:pPr marL="0" indent="0">
              <a:buNone/>
            </a:pPr>
            <a:r>
              <a:rPr lang="en-US" dirty="0" smtClean="0"/>
              <a:t>    -    </a:t>
            </a:r>
            <a:r>
              <a:rPr lang="en-US" dirty="0" err="1" smtClean="0"/>
              <a:t>performanced</a:t>
            </a:r>
            <a:r>
              <a:rPr lang="en-US" dirty="0" smtClean="0"/>
              <a:t>-based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108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OUTCOME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differences between assessment of learning and assessment for learning</a:t>
            </a:r>
          </a:p>
          <a:p>
            <a:r>
              <a:rPr lang="en-US" dirty="0" smtClean="0"/>
              <a:t>differentiate the basic concepts on educational assessment</a:t>
            </a:r>
          </a:p>
          <a:p>
            <a:r>
              <a:rPr lang="en-US" dirty="0" smtClean="0"/>
              <a:t>differentiate the different types of tests and assessment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ASSESSMENT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028700"/>
            <a:ext cx="88392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30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Paper and pencil</a:t>
            </a:r>
          </a:p>
          <a:p>
            <a:r>
              <a:rPr lang="en-US" dirty="0" smtClean="0"/>
              <a:t>Objective (Students’-selected) and Non-Objective (Students’-constructed) responses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138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Assessment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Alternative to what? Paper &amp; pencil exams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Alternatives: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lab work / research projects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portfolios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presentations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research papers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essays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self-assessment / peer assessment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lab practical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27726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Formal Alternatives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2400" dirty="0" smtClean="0"/>
              <a:t>bridge </a:t>
            </a:r>
            <a:r>
              <a:rPr lang="en-US" sz="2400" dirty="0"/>
              <a:t>building / rocketry / mousetrap cars</a:t>
            </a:r>
          </a:p>
          <a:p>
            <a:pPr lvl="1"/>
            <a:r>
              <a:rPr lang="en-US" sz="2400" dirty="0"/>
              <a:t>writing a computer program</a:t>
            </a:r>
          </a:p>
          <a:p>
            <a:pPr lvl="1"/>
            <a:r>
              <a:rPr lang="en-US" sz="2400" dirty="0"/>
              <a:t>research project</a:t>
            </a:r>
          </a:p>
          <a:p>
            <a:pPr lvl="1"/>
            <a:r>
              <a:rPr lang="en-US" sz="2400" dirty="0"/>
              <a:t>term paper</a:t>
            </a:r>
          </a:p>
          <a:p>
            <a:pPr lvl="1"/>
            <a:r>
              <a:rPr lang="en-US" sz="2400" dirty="0"/>
              <a:t>create web page</a:t>
            </a:r>
          </a:p>
          <a:p>
            <a:pPr lvl="1"/>
            <a:r>
              <a:rPr lang="en-US" sz="2400" dirty="0"/>
              <a:t>create movie</a:t>
            </a:r>
          </a:p>
          <a:p>
            <a:pPr lvl="1"/>
            <a:r>
              <a:rPr lang="en-US" sz="2400" dirty="0"/>
              <a:t>role playing</a:t>
            </a:r>
          </a:p>
          <a:p>
            <a:pPr lvl="1"/>
            <a:r>
              <a:rPr lang="en-US" sz="2400" dirty="0"/>
              <a:t>building models</a:t>
            </a:r>
          </a:p>
          <a:p>
            <a:pPr lvl="1"/>
            <a:r>
              <a:rPr lang="en-US" sz="2400" dirty="0"/>
              <a:t>academic competitions</a:t>
            </a:r>
          </a:p>
        </p:txBody>
      </p:sp>
    </p:spTree>
    <p:extLst>
      <p:ext uri="{BB962C8B-B14F-4D97-AF65-F5344CB8AC3E}">
        <p14:creationId xmlns:p14="http://schemas.microsoft.com/office/powerpoint/2010/main" xmlns="" val="42662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PERFORMANCE-BASED (PB) ASSESSMENT?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/>
              <a:t>“A measuring and evaluating process that require </a:t>
            </a:r>
            <a:r>
              <a:rPr lang="en-US" u="sng" dirty="0" smtClean="0"/>
              <a:t>students to design/create</a:t>
            </a:r>
            <a:r>
              <a:rPr lang="en-US" dirty="0" smtClean="0"/>
              <a:t> an answer or product to prove they have acquired the </a:t>
            </a:r>
            <a:r>
              <a:rPr lang="en-US" u="sng" dirty="0" smtClean="0"/>
              <a:t>knowledge or skills</a:t>
            </a:r>
            <a:r>
              <a:rPr lang="en-US" dirty="0" smtClean="0"/>
              <a:t> learnt”</a:t>
            </a:r>
          </a:p>
        </p:txBody>
      </p:sp>
    </p:spTree>
    <p:extLst>
      <p:ext uri="{BB962C8B-B14F-4D97-AF65-F5344CB8AC3E}">
        <p14:creationId xmlns:p14="http://schemas.microsoft.com/office/powerpoint/2010/main" xmlns="" val="139130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 FEATURES OF PB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   measuring the students’ achievement in </a:t>
            </a:r>
          </a:p>
          <a:p>
            <a:pPr marL="0" indent="0"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   terms of concepts and skills</a:t>
            </a:r>
          </a:p>
          <a:p>
            <a:pPr>
              <a:defRPr/>
            </a:pPr>
            <a:r>
              <a:rPr lang="en-US" dirty="0"/>
              <a:t>  </a:t>
            </a:r>
            <a:r>
              <a:rPr lang="en-US" dirty="0" smtClean="0"/>
              <a:t> formative in nature (recording, interpreting, </a:t>
            </a:r>
          </a:p>
          <a:p>
            <a:pPr marL="0" indent="0">
              <a:buNone/>
              <a:defRPr/>
            </a:pPr>
            <a:r>
              <a:rPr lang="en-US" dirty="0" smtClean="0"/>
              <a:t>       providing feedback, making decisions)</a:t>
            </a:r>
          </a:p>
          <a:p>
            <a:pPr>
              <a:defRPr/>
            </a:pPr>
            <a:r>
              <a:rPr lang="en-US" dirty="0"/>
              <a:t> </a:t>
            </a:r>
            <a:r>
              <a:rPr lang="en-US" dirty="0" smtClean="0"/>
              <a:t>  a process NOT a one-shot exercise</a:t>
            </a:r>
          </a:p>
          <a:p>
            <a:pPr marL="0" indent="0">
              <a:buFontTx/>
              <a:buNone/>
              <a:defRPr/>
            </a:pPr>
            <a:r>
              <a:rPr lang="en-US" dirty="0" smtClean="0"/>
              <a:t>       measured and evaluated (practical terms)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36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PB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measure and evaluate complex skills (what and how)</a:t>
            </a:r>
          </a:p>
          <a:p>
            <a:pPr>
              <a:defRPr/>
            </a:pPr>
            <a:r>
              <a:rPr lang="en-US" dirty="0" smtClean="0"/>
              <a:t>replicate how students do the activities in real life (e.g. writing an essay)</a:t>
            </a:r>
          </a:p>
          <a:p>
            <a:pPr>
              <a:defRPr/>
            </a:pPr>
            <a:r>
              <a:rPr lang="en-US" dirty="0" smtClean="0"/>
              <a:t>motivational to students (inform them of the standard</a:t>
            </a:r>
          </a:p>
          <a:p>
            <a:pPr>
              <a:defRPr/>
            </a:pPr>
            <a:r>
              <a:rPr lang="en-US" dirty="0" smtClean="0"/>
              <a:t>improving teaching quality (identify students’ learning problems)</a:t>
            </a:r>
          </a:p>
        </p:txBody>
      </p:sp>
    </p:spTree>
    <p:extLst>
      <p:ext uri="{BB962C8B-B14F-4D97-AF65-F5344CB8AC3E}">
        <p14:creationId xmlns:p14="http://schemas.microsoft.com/office/powerpoint/2010/main" xmlns="" val="52375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OF PB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difficult to construct (labor and time intensive)</a:t>
            </a:r>
          </a:p>
          <a:p>
            <a:pPr>
              <a:defRPr/>
            </a:pPr>
            <a:r>
              <a:rPr lang="en-US" dirty="0" smtClean="0"/>
              <a:t>difficult to administer (logistic and human resource issues)</a:t>
            </a:r>
          </a:p>
          <a:p>
            <a:pPr>
              <a:defRPr/>
            </a:pPr>
            <a:r>
              <a:rPr lang="en-US" dirty="0" smtClean="0"/>
              <a:t>markings could affect reliability (x factor and error)</a:t>
            </a:r>
          </a:p>
        </p:txBody>
      </p:sp>
    </p:spTree>
    <p:extLst>
      <p:ext uri="{BB962C8B-B14F-4D97-AF65-F5344CB8AC3E}">
        <p14:creationId xmlns:p14="http://schemas.microsoft.com/office/powerpoint/2010/main" xmlns="" val="324893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DO WE DO PB?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Traditional tests: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 are limiting in capturing students’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performances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 are factual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-  measure only basic skills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 the “what” versus the “how”</a:t>
            </a:r>
          </a:p>
        </p:txBody>
      </p:sp>
    </p:spTree>
    <p:extLst>
      <p:ext uri="{BB962C8B-B14F-4D97-AF65-F5344CB8AC3E}">
        <p14:creationId xmlns:p14="http://schemas.microsoft.com/office/powerpoint/2010/main" xmlns="" val="14996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PB 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Writing a letter to a Member of Parliament</a:t>
            </a:r>
          </a:p>
          <a:p>
            <a:r>
              <a:rPr lang="en-US" dirty="0" smtClean="0"/>
              <a:t>Maintain an account book</a:t>
            </a:r>
          </a:p>
          <a:p>
            <a:r>
              <a:rPr lang="en-US" dirty="0" smtClean="0"/>
              <a:t>Designing a robot</a:t>
            </a:r>
          </a:p>
          <a:p>
            <a:r>
              <a:rPr lang="en-US" dirty="0" smtClean="0"/>
              <a:t>Designing a webpage</a:t>
            </a:r>
          </a:p>
          <a:p>
            <a:r>
              <a:rPr lang="en-US" dirty="0" smtClean="0"/>
              <a:t>Performing calculations</a:t>
            </a:r>
          </a:p>
          <a:p>
            <a:r>
              <a:rPr lang="en-US" dirty="0" smtClean="0"/>
              <a:t>Reading a poem (in proper manner)</a:t>
            </a:r>
          </a:p>
          <a:p>
            <a:r>
              <a:rPr lang="en-US" dirty="0" smtClean="0"/>
              <a:t>Playing a musical instrument</a:t>
            </a:r>
          </a:p>
          <a:p>
            <a:r>
              <a:rPr lang="en-US" dirty="0" smtClean="0"/>
              <a:t>Reciting the Qur’an?</a:t>
            </a:r>
          </a:p>
        </p:txBody>
      </p:sp>
    </p:spTree>
    <p:extLst>
      <p:ext uri="{BB962C8B-B14F-4D97-AF65-F5344CB8AC3E}">
        <p14:creationId xmlns:p14="http://schemas.microsoft.com/office/powerpoint/2010/main" xmlns="" val="112518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I’m Not Doing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dirty="0" smtClean="0"/>
              <a:t>Prescribe</a:t>
            </a:r>
          </a:p>
          <a:p>
            <a:r>
              <a:rPr lang="en-US" dirty="0" smtClean="0"/>
              <a:t>Tell something new</a:t>
            </a:r>
          </a:p>
          <a:p>
            <a:r>
              <a:rPr lang="en-US" dirty="0" smtClean="0"/>
              <a:t>Profess what I say is absolute</a:t>
            </a:r>
          </a:p>
          <a:p>
            <a:r>
              <a:rPr lang="en-US" dirty="0" smtClean="0"/>
              <a:t>Talk philosophically on what I’m talking about</a:t>
            </a:r>
          </a:p>
          <a:p>
            <a:r>
              <a:rPr lang="en-US" dirty="0" smtClean="0"/>
              <a:t>Claim that I know everything about what I’m talking about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Assessment throughout the years</a:t>
            </a:r>
            <a:br>
              <a:rPr lang="en-US" dirty="0" smtClean="0"/>
            </a:br>
            <a:r>
              <a:rPr lang="en-US" dirty="0" smtClean="0"/>
              <a:t>Issue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3419021"/>
              </p:ext>
            </p:extLst>
          </p:nvPr>
        </p:nvGraphicFramePr>
        <p:xfrm>
          <a:off x="565150" y="1600200"/>
          <a:ext cx="8013700" cy="4876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9725"/>
                <a:gridCol w="3943975"/>
              </a:tblGrid>
              <a:tr h="43114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Questions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Answers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Why do we assess students?</a:t>
                      </a:r>
                    </a:p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“Make”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decisions (grades, inform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 parents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, etc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.)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How do we assess students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Through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assignments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tests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What do students do when being assessed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“”Write”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What do we do when we assess students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 “Check”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students’ work and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“give”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  marks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grades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91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What do we do with the students’ results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  “Report”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1" marR="685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178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r>
              <a:rPr lang="en-US" smtClean="0"/>
              <a:t>Typical Elements in the</a:t>
            </a:r>
            <a:br>
              <a:rPr lang="en-US" smtClean="0"/>
            </a:br>
            <a:r>
              <a:rPr lang="en-US" smtClean="0"/>
              <a:t>Assessment of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Test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-  according to the purpose of the test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-  according to how results are interpreted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Measure </a:t>
            </a:r>
            <a:r>
              <a:rPr lang="en-US" dirty="0" smtClean="0"/>
              <a:t>(</a:t>
            </a:r>
            <a:r>
              <a:rPr lang="en-US" dirty="0"/>
              <a:t>QT or QL</a:t>
            </a:r>
            <a:r>
              <a:rPr lang="en-US" dirty="0" smtClean="0"/>
              <a:t>)- </a:t>
            </a:r>
            <a:r>
              <a:rPr lang="en-US" dirty="0" err="1" smtClean="0"/>
              <a:t>e.g</a:t>
            </a:r>
            <a:r>
              <a:rPr lang="en-US" dirty="0" smtClean="0"/>
              <a:t> interest and percentages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Evaluate (based on measurement)</a:t>
            </a:r>
          </a:p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339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Voices, then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Call for authentic assessment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-  related </a:t>
            </a:r>
            <a:r>
              <a:rPr lang="en-US" dirty="0"/>
              <a:t>to real-life </a:t>
            </a:r>
            <a:r>
              <a:rPr lang="en-US" dirty="0" smtClean="0"/>
              <a:t>situations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-  evaluate students’ understanding </a:t>
            </a:r>
            <a:r>
              <a:rPr lang="en-US" dirty="0"/>
              <a:t>of </a:t>
            </a:r>
            <a:r>
              <a:rPr lang="en-US" dirty="0" smtClean="0"/>
              <a:t>the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   subject matter’s practical applications</a:t>
            </a:r>
          </a:p>
          <a:p>
            <a:pPr>
              <a:defRPr/>
            </a:pPr>
            <a:r>
              <a:rPr lang="en-US" dirty="0" smtClean="0"/>
              <a:t>Call for assessment for learning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    -   self-analyzing</a:t>
            </a:r>
            <a:r>
              <a:rPr lang="en-US" dirty="0"/>
              <a:t>, self-referencing, </a:t>
            </a:r>
            <a:endParaRPr lang="en-US" dirty="0" smtClean="0"/>
          </a:p>
          <a:p>
            <a:pPr marL="0" indent="0">
              <a:buFont typeface="Arial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    self-evaluating, self-correcting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1003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Assessment throughout the years</a:t>
            </a:r>
            <a:br>
              <a:rPr lang="en-US" dirty="0" smtClean="0"/>
            </a:br>
            <a:r>
              <a:rPr lang="en-US" dirty="0" smtClean="0"/>
              <a:t>Issue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Assessment of learning (summative?)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/>
              <a:t>What is it?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/>
              <a:t>What are its features?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Assessment for learning (formative?)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/>
              <a:t>What is it?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/>
              <a:t>What are its features?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2897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Assessment </a:t>
            </a:r>
            <a:r>
              <a:rPr lang="en-US" dirty="0"/>
              <a:t>for </a:t>
            </a:r>
            <a:r>
              <a:rPr lang="en-US" dirty="0" smtClean="0"/>
              <a:t>Learning is </a:t>
            </a:r>
            <a:r>
              <a:rPr lang="en-US" dirty="0"/>
              <a:t>the process of seeking </a:t>
            </a:r>
            <a:r>
              <a:rPr lang="en-US" dirty="0" smtClean="0"/>
              <a:t>and interpreting </a:t>
            </a:r>
            <a:r>
              <a:rPr lang="en-US" dirty="0"/>
              <a:t>evidence for use </a:t>
            </a:r>
            <a:r>
              <a:rPr lang="en-US" dirty="0" smtClean="0"/>
              <a:t>by learners </a:t>
            </a:r>
            <a:r>
              <a:rPr lang="en-US" dirty="0"/>
              <a:t>and their teachers to </a:t>
            </a:r>
            <a:r>
              <a:rPr lang="en-US" u="sng" dirty="0" smtClean="0"/>
              <a:t>decide where </a:t>
            </a:r>
            <a:r>
              <a:rPr lang="en-US" u="sng" dirty="0"/>
              <a:t>the learners are in their learning</a:t>
            </a:r>
            <a:r>
              <a:rPr lang="en-US" u="sng" dirty="0" smtClean="0"/>
              <a:t>, where </a:t>
            </a:r>
            <a:r>
              <a:rPr lang="en-US" u="sng" dirty="0"/>
              <a:t>they need to go and how best </a:t>
            </a:r>
            <a:r>
              <a:rPr lang="en-US" u="sng" dirty="0" smtClean="0"/>
              <a:t>to get </a:t>
            </a:r>
            <a:r>
              <a:rPr lang="en-US" u="sng" dirty="0"/>
              <a:t>there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sz="2000" dirty="0" smtClean="0"/>
              <a:t>Assessment </a:t>
            </a:r>
            <a:r>
              <a:rPr lang="en-US" sz="2000" dirty="0"/>
              <a:t>Reform </a:t>
            </a:r>
            <a:r>
              <a:rPr lang="en-US" sz="2000" dirty="0" smtClean="0"/>
              <a:t>Group (2002) </a:t>
            </a:r>
          </a:p>
          <a:p>
            <a:pPr marL="0" indent="0" algn="r">
              <a:buNone/>
            </a:pPr>
            <a:r>
              <a:rPr lang="en-US" sz="2000" dirty="0" smtClean="0"/>
              <a:t>http</a:t>
            </a:r>
            <a:r>
              <a:rPr lang="en-US" sz="2000" dirty="0"/>
              <a:t>://www.assessment-reform-group.org.uk</a:t>
            </a:r>
          </a:p>
        </p:txBody>
      </p:sp>
    </p:spTree>
    <p:extLst>
      <p:ext uri="{BB962C8B-B14F-4D97-AF65-F5344CB8AC3E}">
        <p14:creationId xmlns:p14="http://schemas.microsoft.com/office/powerpoint/2010/main" xmlns="" val="145905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est, measurement, assessment and evaluation</a:t>
            </a:r>
          </a:p>
          <a:p>
            <a:r>
              <a:rPr lang="en-US" dirty="0"/>
              <a:t>t</a:t>
            </a:r>
            <a:r>
              <a:rPr lang="en-US" dirty="0" smtClean="0"/>
              <a:t>ypes of tests according to purpose</a:t>
            </a:r>
          </a:p>
          <a:p>
            <a:r>
              <a:rPr lang="en-US" dirty="0"/>
              <a:t>t</a:t>
            </a:r>
            <a:r>
              <a:rPr lang="en-US" dirty="0" smtClean="0"/>
              <a:t>ypes of assessment (traditional versus alternative assessment)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829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947</Words>
  <Application>Microsoft Office PowerPoint</Application>
  <PresentationFormat>On-screen Show (4:3)</PresentationFormat>
  <Paragraphs>155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1.           BASIC CONCEPTS IN EDUCATIONAL ASSESSMENT</vt:lpstr>
      <vt:lpstr>SESSION OUTCOME</vt:lpstr>
      <vt:lpstr>What I’m Not Doing …</vt:lpstr>
      <vt:lpstr>Assessment throughout the years Issue 1</vt:lpstr>
      <vt:lpstr>Typical Elements in the Assessment of Learning</vt:lpstr>
      <vt:lpstr>New Voices, then …</vt:lpstr>
      <vt:lpstr>Assessment throughout the years Issue 2</vt:lpstr>
      <vt:lpstr>What is it?</vt:lpstr>
      <vt:lpstr>BASIC CONCEPTS</vt:lpstr>
      <vt:lpstr>WHY DO WE ASSESS?</vt:lpstr>
      <vt:lpstr>WHICH IS WHICH?</vt:lpstr>
      <vt:lpstr>TEST</vt:lpstr>
      <vt:lpstr>MEASUREMENT</vt:lpstr>
      <vt:lpstr>ASSESSMENT</vt:lpstr>
      <vt:lpstr>EVALUATION</vt:lpstr>
      <vt:lpstr>INTERPRETING RESULTS</vt:lpstr>
      <vt:lpstr>TYPES OF TESTS</vt:lpstr>
      <vt:lpstr>WHAT IS ACHIEVEMENT TESTS?</vt:lpstr>
      <vt:lpstr>Types of Assessment</vt:lpstr>
      <vt:lpstr>ASSESSMENT FORMATS</vt:lpstr>
      <vt:lpstr>Traditional Assessment</vt:lpstr>
      <vt:lpstr>Alternative Assessment</vt:lpstr>
      <vt:lpstr>More Formal Alternatives</vt:lpstr>
      <vt:lpstr>WHAT IS PERFORMANCE-BASED (PB) ASSESSMENT?</vt:lpstr>
      <vt:lpstr>MAIN FEATURES OF PB</vt:lpstr>
      <vt:lpstr>ADVANTAGES OF PB</vt:lpstr>
      <vt:lpstr>WEAKNESSES OF PB</vt:lpstr>
      <vt:lpstr>WHY DO WE DO PB?</vt:lpstr>
      <vt:lpstr>EXAMPLES OF PB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</dc:title>
  <dc:creator>Zainurin</dc:creator>
  <cp:lastModifiedBy>user</cp:lastModifiedBy>
  <cp:revision>21</cp:revision>
  <dcterms:created xsi:type="dcterms:W3CDTF">2013-05-28T07:18:46Z</dcterms:created>
  <dcterms:modified xsi:type="dcterms:W3CDTF">2014-08-29T04:25:31Z</dcterms:modified>
</cp:coreProperties>
</file>