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513" r:id="rId1"/>
  </p:sldMasterIdLst>
  <p:notesMasterIdLst>
    <p:notesMasterId r:id="rId17"/>
  </p:notesMasterIdLst>
  <p:handoutMasterIdLst>
    <p:handoutMasterId r:id="rId18"/>
  </p:handoutMasterIdLst>
  <p:sldIdLst>
    <p:sldId id="385" r:id="rId2"/>
    <p:sldId id="326" r:id="rId3"/>
    <p:sldId id="327" r:id="rId4"/>
    <p:sldId id="457" r:id="rId5"/>
    <p:sldId id="328" r:id="rId6"/>
    <p:sldId id="331" r:id="rId7"/>
    <p:sldId id="332" r:id="rId8"/>
    <p:sldId id="386" r:id="rId9"/>
    <p:sldId id="333" r:id="rId10"/>
    <p:sldId id="388" r:id="rId11"/>
    <p:sldId id="416" r:id="rId12"/>
    <p:sldId id="415" r:id="rId13"/>
    <p:sldId id="417" r:id="rId14"/>
    <p:sldId id="444" r:id="rId15"/>
    <p:sldId id="431" r:id="rId16"/>
  </p:sldIdLst>
  <p:sldSz cx="10688638" cy="7562850"/>
  <p:notesSz cx="6815138" cy="9947275"/>
  <p:defaultTextStyle>
    <a:defPPr>
      <a:defRPr lang="en-US"/>
    </a:defPPr>
    <a:lvl1pPr algn="l" defTabSz="5207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520700" indent="-63500" algn="l" defTabSz="5207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1041400" indent="-127000" algn="l" defTabSz="5207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563688" indent="-192088" algn="l" defTabSz="5207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2084388" indent="-255588" algn="l" defTabSz="5207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4605" autoAdjust="0"/>
  </p:normalViewPr>
  <p:slideViewPr>
    <p:cSldViewPr snapToGrid="0" snapToObjects="1">
      <p:cViewPr>
        <p:scale>
          <a:sx n="64" d="100"/>
          <a:sy n="64" d="100"/>
        </p:scale>
        <p:origin x="-1554" y="-46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4338" cy="498475"/>
          </a:xfrm>
          <a:prstGeom prst="rect">
            <a:avLst/>
          </a:prstGeom>
        </p:spPr>
        <p:txBody>
          <a:bodyPr vert="horz" lIns="91760" tIns="45880" rIns="91760" bIns="45880" rtlCol="0"/>
          <a:lstStyle>
            <a:lvl1pPr algn="l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4337" cy="498475"/>
          </a:xfrm>
          <a:prstGeom prst="rect">
            <a:avLst/>
          </a:prstGeom>
        </p:spPr>
        <p:txBody>
          <a:bodyPr vert="horz" lIns="91760" tIns="45880" rIns="91760" bIns="45880" rtlCol="0"/>
          <a:lstStyle>
            <a:lvl1pPr algn="r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EFB73AE-DC73-4A35-982C-D52A39CE0FFF}" type="datetimeFigureOut">
              <a:rPr lang="en-US"/>
              <a:pPr>
                <a:defRPr/>
              </a:pPr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54338" cy="498475"/>
          </a:xfrm>
          <a:prstGeom prst="rect">
            <a:avLst/>
          </a:prstGeom>
        </p:spPr>
        <p:txBody>
          <a:bodyPr vert="horz" lIns="91760" tIns="45880" rIns="91760" bIns="45880" rtlCol="0" anchor="b"/>
          <a:lstStyle>
            <a:lvl1pPr algn="l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9213" y="9447213"/>
            <a:ext cx="2954337" cy="498475"/>
          </a:xfrm>
          <a:prstGeom prst="rect">
            <a:avLst/>
          </a:prstGeom>
        </p:spPr>
        <p:txBody>
          <a:bodyPr vert="horz" lIns="91760" tIns="45880" rIns="91760" bIns="45880" rtlCol="0" anchor="b"/>
          <a:lstStyle>
            <a:lvl1pPr algn="r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CC2D18-CE05-4AA9-ADED-76BDAEFCD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688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4338" cy="498475"/>
          </a:xfrm>
          <a:prstGeom prst="rect">
            <a:avLst/>
          </a:prstGeom>
        </p:spPr>
        <p:txBody>
          <a:bodyPr vert="horz" lIns="91760" tIns="45880" rIns="91760" bIns="45880" rtlCol="0"/>
          <a:lstStyle>
            <a:lvl1pPr algn="l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4337" cy="498475"/>
          </a:xfrm>
          <a:prstGeom prst="rect">
            <a:avLst/>
          </a:prstGeom>
        </p:spPr>
        <p:txBody>
          <a:bodyPr vert="horz" lIns="91760" tIns="45880" rIns="91760" bIns="45880" rtlCol="0"/>
          <a:lstStyle>
            <a:lvl1pPr algn="r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7A8E50E-E9BE-42DB-9A33-546B4950F8D3}" type="datetimeFigureOut">
              <a:rPr lang="en-US"/>
              <a:pPr>
                <a:defRPr/>
              </a:pPr>
              <a:t>4/4/2014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746125"/>
            <a:ext cx="527208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0" tIns="45880" rIns="91760" bIns="4588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4400"/>
            <a:ext cx="5453062" cy="4476750"/>
          </a:xfrm>
          <a:prstGeom prst="rect">
            <a:avLst/>
          </a:prstGeom>
        </p:spPr>
        <p:txBody>
          <a:bodyPr vert="horz" lIns="91760" tIns="45880" rIns="91760" bIns="4588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54338" cy="498475"/>
          </a:xfrm>
          <a:prstGeom prst="rect">
            <a:avLst/>
          </a:prstGeom>
        </p:spPr>
        <p:txBody>
          <a:bodyPr vert="horz" lIns="91760" tIns="45880" rIns="91760" bIns="45880" rtlCol="0" anchor="b"/>
          <a:lstStyle>
            <a:lvl1pPr algn="l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9213" y="9447213"/>
            <a:ext cx="2954337" cy="498475"/>
          </a:xfrm>
          <a:prstGeom prst="rect">
            <a:avLst/>
          </a:prstGeom>
        </p:spPr>
        <p:txBody>
          <a:bodyPr vert="horz" lIns="91760" tIns="45880" rIns="91760" bIns="45880" rtlCol="0" anchor="b"/>
          <a:lstStyle>
            <a:lvl1pPr algn="r" defTabSz="52326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AEBEFCB-CA03-473E-8D31-2C6781DCF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016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674553" y="396887"/>
            <a:ext cx="8657797" cy="162349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674553" y="2040210"/>
            <a:ext cx="8657797" cy="1932728"/>
          </a:xfrm>
        </p:spPr>
        <p:txBody>
          <a:bodyPr tIns="0"/>
          <a:lstStyle>
            <a:lvl1pPr marL="31286" indent="0" algn="l">
              <a:buNone/>
              <a:defRPr sz="3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521437" indent="0" algn="ctr">
              <a:buNone/>
            </a:lvl2pPr>
            <a:lvl3pPr marL="1042873" indent="0" algn="ctr">
              <a:buNone/>
            </a:lvl3pPr>
            <a:lvl4pPr marL="1564310" indent="0" algn="ctr">
              <a:buNone/>
            </a:lvl4pPr>
            <a:lvl5pPr marL="2085746" indent="0" algn="ctr">
              <a:buNone/>
            </a:lvl5pPr>
            <a:lvl6pPr marL="2607183" indent="0" algn="ctr">
              <a:buNone/>
            </a:lvl6pPr>
            <a:lvl7pPr marL="3128620" indent="0" algn="ctr">
              <a:buNone/>
            </a:lvl7pPr>
            <a:lvl8pPr marL="3650056" indent="0" algn="ctr">
              <a:buNone/>
            </a:lvl8pPr>
            <a:lvl9pPr marL="4171493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6FFC4A-9090-4079-848F-664BFC3A6F3F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851DF92-B65F-4C90-BDF7-0FC8C202E02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77085" y="1559110"/>
            <a:ext cx="245839" cy="231927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352651" y="1483254"/>
            <a:ext cx="74820" cy="705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640D42-CF4A-456B-A324-5824B5C7EB39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8441F22-8777-4A14-8BB5-F0914BE602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16478" y="302866"/>
            <a:ext cx="2137728" cy="6452932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6080" y="302867"/>
            <a:ext cx="6502255" cy="645293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6D2467F-88E4-4111-B538-A25BF60BFB9E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A72343-0F28-498E-8294-1F772E798B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292A1-621D-4EA3-B834-F1687AD3DBF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061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D6304-90E8-42A3-8118-DB64170A87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07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60AA7-B8CA-4EA8-B2CA-93D1FCB61FD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721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921F3-A32F-47CA-9056-E799371FFF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863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DDE8C-8852-4907-9923-999044EB30E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614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D6609-060C-4F5B-AF79-E10A0C5D78B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608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770DD-1C84-455C-A314-1B28671CBC0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B377E-EDB8-416D-BFB4-203F6D04CCF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720080F-F537-4E5E-AFB7-6B59E9BB59F1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056BC08-34B3-4449-AE5D-82B8045463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1398C-EFFA-4F09-85BF-F6DB0A0B47D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C5F46-18B8-4BF1-84A5-481940D89A5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CFCF7-7535-493D-9F11-589F2819413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26166-CBEB-4383-87F8-35F4593C0D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6EBAE-4EF4-4887-AACA-05CB8E7695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ADDD6-2731-4B89-BCA3-AD13A9D6127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29F38-6757-4450-A8F7-05261D0AC01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84D26-95EC-4CE4-962E-EE6D1EBDF53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8A55D-3D9F-4930-9D21-964AEFEF8BC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2F59E-9373-4950-BC55-2B5F3218ED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68524" y="-60"/>
            <a:ext cx="8016479" cy="756291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3943" y="2867581"/>
            <a:ext cx="7482047" cy="2520950"/>
          </a:xfrm>
        </p:spPr>
        <p:txBody>
          <a:bodyPr anchor="t"/>
          <a:lstStyle>
            <a:lvl1pPr algn="l">
              <a:lnSpc>
                <a:spcPts val="5132"/>
              </a:lnSpc>
              <a:buNone/>
              <a:defRPr sz="46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3943" y="1176443"/>
            <a:ext cx="7482047" cy="1664877"/>
          </a:xfrm>
        </p:spPr>
        <p:txBody>
          <a:bodyPr anchor="b"/>
          <a:lstStyle>
            <a:lvl1pPr marL="20857" indent="0">
              <a:lnSpc>
                <a:spcPts val="2623"/>
              </a:lnSpc>
              <a:spcBef>
                <a:spcPts val="0"/>
              </a:spcBef>
              <a:buNone/>
              <a:defRPr sz="23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D1D8B98-EFCD-427B-9D94-3C1CDE320D17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52B0E21-318D-4F32-8EAB-0F9393E70A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672159" y="0"/>
            <a:ext cx="89072" cy="756291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539277" y="3103940"/>
            <a:ext cx="245839" cy="231927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814843" y="3028084"/>
            <a:ext cx="74820" cy="705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03FF2-7B93-405F-B87A-2D648D6830D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FA4A2-8FB5-48DC-8388-35C4A3A8098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4841B-33E4-40F2-9166-D8042B860A5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F706C-6CD3-4C32-BBE5-CD976EB6141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7263B-32FA-4012-BE72-ACEA7B84080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6DA3B-FF8D-47B1-834B-E8B92BF448F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94723-EC9A-4A74-A368-E607832154E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430EE-F274-4939-AC60-DB0BAE9D30E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B1163-8B4D-4AF2-8B2B-12B47E582E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24DC0-CE3E-45C2-835D-B5FA8EC2D49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116" y="302514"/>
            <a:ext cx="8764683" cy="1260475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8116" y="1680633"/>
            <a:ext cx="4275455" cy="514273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7344" y="1680633"/>
            <a:ext cx="4275455" cy="514273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D231CB4-29E8-4F80-BB70-96B3237B7E5F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A5948BE-8B41-4482-8E2E-3C682BEB37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80C11-DFFC-4179-92AE-DC78D72B7FA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9805988" y="7116763"/>
            <a:ext cx="588962" cy="3159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8BD7C-E2DD-4EF2-B099-14AFD34C9E1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D4853-D572-4358-8C02-6D78065F214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0EBC1-72B9-4E46-9520-42C3B4FAA71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8248460" cy="69851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95" y="1955488"/>
            <a:ext cx="10126373" cy="5160944"/>
          </a:xfrm>
          <a:prstGeom prst="rect">
            <a:avLst/>
          </a:prstGeom>
        </p:spPr>
        <p:txBody>
          <a:bodyPr/>
          <a:lstStyle>
            <a:lvl1pPr>
              <a:spcBef>
                <a:spcPts val="570"/>
              </a:spcBef>
              <a:spcAft>
                <a:spcPts val="570"/>
              </a:spcAft>
              <a:defRPr/>
            </a:lvl1pPr>
            <a:lvl2pPr>
              <a:spcBef>
                <a:spcPts val="570"/>
              </a:spcBef>
              <a:spcAft>
                <a:spcPts val="570"/>
              </a:spcAft>
              <a:defRPr/>
            </a:lvl2pPr>
            <a:lvl3pPr>
              <a:spcBef>
                <a:spcPts val="570"/>
              </a:spcBef>
              <a:spcAft>
                <a:spcPts val="570"/>
              </a:spcAft>
              <a:defRPr/>
            </a:lvl3pPr>
            <a:lvl4pPr>
              <a:spcBef>
                <a:spcPts val="570"/>
              </a:spcBef>
              <a:spcAft>
                <a:spcPts val="570"/>
              </a:spcAft>
              <a:defRPr/>
            </a:lvl4pPr>
            <a:lvl5pPr>
              <a:spcBef>
                <a:spcPts val="570"/>
              </a:spcBef>
              <a:spcAft>
                <a:spcPts val="570"/>
              </a:spcAft>
              <a:defRPr/>
            </a:lvl5pPr>
            <a:lvl6pPr marL="1225739" indent="-199160">
              <a:buClr>
                <a:schemeClr val="accent1"/>
              </a:buClr>
              <a:defRPr sz="1800"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AU" dirty="0" smtClean="0"/>
              <a:t>Sixth level</a:t>
            </a:r>
            <a:endParaRPr lang="en-AU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93195" y="1398778"/>
            <a:ext cx="10126372" cy="535720"/>
          </a:xfrm>
          <a:prstGeom prst="rect">
            <a:avLst/>
          </a:prstGeom>
        </p:spPr>
        <p:txBody>
          <a:bodyPr tIns="0" rIns="0" bIns="0" anchor="ctr">
            <a:normAutofit/>
          </a:bodyPr>
          <a:lstStyle>
            <a:lvl1pPr marL="0" indent="0">
              <a:lnSpc>
                <a:spcPts val="2053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0128250" y="7264400"/>
            <a:ext cx="292100" cy="234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8701B-B0F7-47A0-BDCA-E217CA1308A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5690704"/>
            <a:ext cx="9619774" cy="1260475"/>
          </a:xfrm>
        </p:spPr>
        <p:txBody>
          <a:bodyPr anchor="ctr"/>
          <a:lstStyle>
            <a:lvl1pPr algn="ctr">
              <a:defRPr sz="51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362018"/>
            <a:ext cx="4703001" cy="705866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3001" indent="0" algn="l">
              <a:lnSpc>
                <a:spcPct val="100000"/>
              </a:lnSpc>
              <a:spcBef>
                <a:spcPts val="114"/>
              </a:spcBef>
              <a:buNone/>
              <a:defRPr sz="2200" b="0">
                <a:solidFill>
                  <a:schemeClr val="tx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451205" y="362018"/>
            <a:ext cx="4703001" cy="705866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73001" indent="0" algn="l">
              <a:lnSpc>
                <a:spcPct val="100000"/>
              </a:lnSpc>
              <a:spcBef>
                <a:spcPts val="114"/>
              </a:spcBef>
              <a:buNone/>
              <a:defRPr sz="2200" b="0">
                <a:solidFill>
                  <a:schemeClr val="tx1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34432" y="1068962"/>
            <a:ext cx="4703001" cy="453771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48435" indent="-312862">
              <a:lnSpc>
                <a:spcPct val="100000"/>
              </a:lnSpc>
              <a:spcBef>
                <a:spcPts val="798"/>
              </a:spcBef>
              <a:defRPr sz="2700"/>
            </a:lvl1pPr>
            <a:lvl2pPr>
              <a:lnSpc>
                <a:spcPct val="100000"/>
              </a:lnSpc>
              <a:spcBef>
                <a:spcPts val="798"/>
              </a:spcBef>
              <a:defRPr sz="2300"/>
            </a:lvl2pPr>
            <a:lvl3pPr>
              <a:lnSpc>
                <a:spcPct val="100000"/>
              </a:lnSpc>
              <a:spcBef>
                <a:spcPts val="798"/>
              </a:spcBef>
              <a:defRPr sz="2100"/>
            </a:lvl3pPr>
            <a:lvl4pPr>
              <a:lnSpc>
                <a:spcPct val="100000"/>
              </a:lnSpc>
              <a:spcBef>
                <a:spcPts val="798"/>
              </a:spcBef>
              <a:defRPr sz="1800"/>
            </a:lvl4pPr>
            <a:lvl5pPr>
              <a:lnSpc>
                <a:spcPct val="100000"/>
              </a:lnSpc>
              <a:spcBef>
                <a:spcPts val="798"/>
              </a:spcBef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51205" y="1068962"/>
            <a:ext cx="4703001" cy="453771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448435" indent="-312862">
              <a:lnSpc>
                <a:spcPct val="100000"/>
              </a:lnSpc>
              <a:spcBef>
                <a:spcPts val="798"/>
              </a:spcBef>
              <a:defRPr sz="2700"/>
            </a:lvl1pPr>
            <a:lvl2pPr>
              <a:lnSpc>
                <a:spcPct val="100000"/>
              </a:lnSpc>
              <a:spcBef>
                <a:spcPts val="798"/>
              </a:spcBef>
              <a:defRPr sz="2300"/>
            </a:lvl2pPr>
            <a:lvl3pPr>
              <a:lnSpc>
                <a:spcPct val="100000"/>
              </a:lnSpc>
              <a:spcBef>
                <a:spcPts val="798"/>
              </a:spcBef>
              <a:defRPr sz="2100"/>
            </a:lvl3pPr>
            <a:lvl4pPr>
              <a:lnSpc>
                <a:spcPct val="100000"/>
              </a:lnSpc>
              <a:spcBef>
                <a:spcPts val="798"/>
              </a:spcBef>
              <a:defRPr sz="1800"/>
            </a:lvl4pPr>
            <a:lvl5pPr>
              <a:lnSpc>
                <a:spcPct val="100000"/>
              </a:lnSpc>
              <a:spcBef>
                <a:spcPts val="798"/>
              </a:spcBef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C9640D7-E7E7-4EB9-9595-3A2C3E062719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F9E0553-766F-48AF-A0C3-E1CCDBB51F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116" y="302514"/>
            <a:ext cx="8764683" cy="1260475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2C1D66-C74B-4712-91AC-AD27747A4531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5160B7-DFBC-4CDA-AD03-751BF9A6883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86439" y="0"/>
            <a:ext cx="9502199" cy="756285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685F5F-92A9-4B8A-BE32-4B2AEFDBBF96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480B8C4-7A08-4587-AC5E-BCE83C3298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186439" y="-60"/>
            <a:ext cx="85509" cy="756291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239058"/>
            <a:ext cx="4453599" cy="1281483"/>
          </a:xfrm>
          <a:ln>
            <a:noFill/>
          </a:ln>
        </p:spPr>
        <p:txBody>
          <a:bodyPr anchor="b"/>
          <a:lstStyle>
            <a:lvl1pPr algn="l">
              <a:lnSpc>
                <a:spcPts val="2281"/>
              </a:lnSpc>
              <a:buNone/>
              <a:defRPr sz="25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4432" y="1551569"/>
            <a:ext cx="4453599" cy="770290"/>
          </a:xfrm>
        </p:spPr>
        <p:txBody>
          <a:bodyPr/>
          <a:lstStyle>
            <a:lvl1pPr marL="52144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  <a:lvl2pPr>
              <a:buNone/>
              <a:defRPr sz="14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4432" y="2352887"/>
            <a:ext cx="9530702" cy="4402910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33EEB5-9930-41B2-B906-F34B8FEA6D34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947052C-AAE8-4398-B2A3-53A739EB97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1332" y="1176444"/>
            <a:ext cx="3206591" cy="2184823"/>
          </a:xfrm>
        </p:spPr>
        <p:txBody>
          <a:bodyPr anchor="b">
            <a:noAutofit/>
          </a:bodyPr>
          <a:lstStyle>
            <a:lvl1pPr algn="l">
              <a:buNone/>
              <a:defRPr sz="24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0203B1-8C1C-4C65-8C45-23018D7A3BB2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E7BF885-4599-4BAB-ACBA-7C80A48050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90720" y="1176443"/>
            <a:ext cx="5344319" cy="50419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04287" tIns="312862" rIns="104287" bIns="52144" rtlCol="0" anchor="t">
            <a:normAutofit/>
          </a:bodyPr>
          <a:lstStyle>
            <a:extLst/>
          </a:lstStyle>
          <a:p>
            <a:pPr marL="0" indent="-323291" algn="l" rtl="0" eaLnBrk="1" latinLnBrk="0" hangingPunct="1">
              <a:lnSpc>
                <a:spcPts val="3422"/>
              </a:lnSpc>
              <a:spcBef>
                <a:spcPts val="684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79792" y="1260479"/>
            <a:ext cx="5166175" cy="3875747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104287" tIns="312862" anchor="t"/>
          <a:lstStyle>
            <a:lvl1pPr marL="0" indent="0" algn="l" eaLnBrk="1" latinLnBrk="0" hangingPunct="1">
              <a:buNone/>
              <a:defRPr sz="36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63741" y="1052426"/>
            <a:ext cx="801648" cy="225309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848905" y="1033067"/>
            <a:ext cx="758893" cy="225309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9792" y="5293995"/>
            <a:ext cx="5166175" cy="840317"/>
          </a:xfrm>
        </p:spPr>
        <p:txBody>
          <a:bodyPr anchor="ctr"/>
          <a:lstStyle>
            <a:lvl1pPr marL="0" indent="0" algn="l">
              <a:lnSpc>
                <a:spcPts val="1825"/>
              </a:lnSpc>
              <a:spcBef>
                <a:spcPts val="0"/>
              </a:spcBef>
              <a:buNone/>
              <a:defRPr sz="1600">
                <a:solidFill>
                  <a:srgbClr val="777777"/>
                </a:solidFill>
              </a:defRPr>
            </a:lvl1pPr>
            <a:lvl2pPr>
              <a:defRPr sz="14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953756" y="-899780"/>
            <a:ext cx="1915734" cy="1807328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97334" y="23272"/>
            <a:ext cx="1989731" cy="18771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13775" y="1163516"/>
            <a:ext cx="1315877" cy="1215949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183972" y="-60"/>
            <a:ext cx="9504667" cy="756291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678116" y="302865"/>
            <a:ext cx="8764683" cy="1260475"/>
          </a:xfrm>
          <a:prstGeom prst="rect">
            <a:avLst/>
          </a:prstGeom>
        </p:spPr>
        <p:txBody>
          <a:bodyPr lIns="104287" tIns="52144" rIns="104287" bIns="52144"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678116" y="1596602"/>
            <a:ext cx="8764683" cy="5293995"/>
          </a:xfrm>
          <a:prstGeom prst="rect">
            <a:avLst/>
          </a:prstGeom>
        </p:spPr>
        <p:txBody>
          <a:bodyPr lIns="104287" tIns="52144" rIns="104287" bIns="52144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186383" y="6953620"/>
            <a:ext cx="2494016" cy="525198"/>
          </a:xfrm>
          <a:prstGeom prst="rect">
            <a:avLst/>
          </a:prstGeom>
        </p:spPr>
        <p:txBody>
          <a:bodyPr lIns="104287" tIns="52144" rIns="104287" bIns="52144" anchor="b"/>
          <a:lstStyle>
            <a:lvl1pPr algn="r" eaLnBrk="1" latinLnBrk="0" hangingPunct="1">
              <a:defRPr kumimoji="0" sz="14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66FFC6A9-F9FA-4660-AC37-C79A576DA638}" type="datetime1">
              <a:rPr lang="en-US" smtClean="0"/>
              <a:pPr>
                <a:defRPr/>
              </a:pPr>
              <a:t>4/4/2014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680399" y="6953620"/>
            <a:ext cx="3384735" cy="525198"/>
          </a:xfrm>
          <a:prstGeom prst="rect">
            <a:avLst/>
          </a:prstGeom>
        </p:spPr>
        <p:txBody>
          <a:bodyPr lIns="104287" tIns="52144" rIns="104287" bIns="52144" anchor="b"/>
          <a:lstStyle>
            <a:lvl1pPr eaLnBrk="1" latinLnBrk="0" hangingPunct="1">
              <a:defRPr kumimoji="0" sz="14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0068697" y="6953620"/>
            <a:ext cx="534432" cy="525198"/>
          </a:xfrm>
          <a:prstGeom prst="rect">
            <a:avLst/>
          </a:prstGeom>
        </p:spPr>
        <p:txBody>
          <a:bodyPr lIns="104287" tIns="52144" rIns="104287" bIns="52144" anchor="b"/>
          <a:lstStyle>
            <a:lvl1pPr algn="ctr" eaLnBrk="1" latinLnBrk="0" hangingPunct="1">
              <a:defRPr kumimoji="0" sz="14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D4687A76-4E26-4F06-927B-83D4B9DD92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186439" y="-60"/>
            <a:ext cx="85509" cy="756291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14" r:id="rId1"/>
    <p:sldLayoutId id="2147485515" r:id="rId2"/>
    <p:sldLayoutId id="2147485516" r:id="rId3"/>
    <p:sldLayoutId id="2147485517" r:id="rId4"/>
    <p:sldLayoutId id="2147485518" r:id="rId5"/>
    <p:sldLayoutId id="2147485519" r:id="rId6"/>
    <p:sldLayoutId id="2147485520" r:id="rId7"/>
    <p:sldLayoutId id="2147485521" r:id="rId8"/>
    <p:sldLayoutId id="2147485522" r:id="rId9"/>
    <p:sldLayoutId id="2147485523" r:id="rId10"/>
    <p:sldLayoutId id="2147485524" r:id="rId11"/>
    <p:sldLayoutId id="2147485525" r:id="rId12"/>
    <p:sldLayoutId id="2147485527" r:id="rId13"/>
    <p:sldLayoutId id="2147485528" r:id="rId14"/>
    <p:sldLayoutId id="2147485529" r:id="rId15"/>
    <p:sldLayoutId id="2147485530" r:id="rId16"/>
    <p:sldLayoutId id="2147485531" r:id="rId17"/>
    <p:sldLayoutId id="2147485564" r:id="rId18"/>
    <p:sldLayoutId id="2147485565" r:id="rId19"/>
    <p:sldLayoutId id="2147485566" r:id="rId20"/>
    <p:sldLayoutId id="2147485567" r:id="rId21"/>
    <p:sldLayoutId id="2147485568" r:id="rId22"/>
    <p:sldLayoutId id="2147485569" r:id="rId23"/>
    <p:sldLayoutId id="2147485570" r:id="rId24"/>
    <p:sldLayoutId id="2147485571" r:id="rId25"/>
    <p:sldLayoutId id="2147485572" r:id="rId26"/>
    <p:sldLayoutId id="2147485573" r:id="rId27"/>
    <p:sldLayoutId id="2147485574" r:id="rId28"/>
    <p:sldLayoutId id="2147485575" r:id="rId29"/>
    <p:sldLayoutId id="2147485576" r:id="rId30"/>
    <p:sldLayoutId id="2147485577" r:id="rId31"/>
    <p:sldLayoutId id="2147485578" r:id="rId32"/>
    <p:sldLayoutId id="2147485579" r:id="rId33"/>
    <p:sldLayoutId id="2147485580" r:id="rId34"/>
    <p:sldLayoutId id="2147485581" r:id="rId35"/>
    <p:sldLayoutId id="2147485582" r:id="rId36"/>
    <p:sldLayoutId id="2147485583" r:id="rId37"/>
    <p:sldLayoutId id="2147485584" r:id="rId38"/>
    <p:sldLayoutId id="2147485585" r:id="rId39"/>
    <p:sldLayoutId id="2147485586" r:id="rId40"/>
    <p:sldLayoutId id="2147485587" r:id="rId41"/>
    <p:sldLayoutId id="2147485588" r:id="rId42"/>
    <p:sldLayoutId id="2147485589" r:id="rId43"/>
    <p:sldLayoutId id="2147485590" r:id="rId44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49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7149" indent="-323291" algn="l" rtl="0" eaLnBrk="1" latinLnBrk="0" hangingPunct="1">
        <a:lnSpc>
          <a:spcPct val="100000"/>
        </a:lnSpc>
        <a:spcBef>
          <a:spcPts val="684"/>
        </a:spcBef>
        <a:buClr>
          <a:schemeClr val="accent1"/>
        </a:buClr>
        <a:buSzPct val="80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30011" indent="-271147" algn="l" rtl="0" eaLnBrk="1" latinLnBrk="0" hangingPunct="1">
        <a:lnSpc>
          <a:spcPct val="100000"/>
        </a:lnSpc>
        <a:spcBef>
          <a:spcPts val="627"/>
        </a:spcBef>
        <a:buClr>
          <a:schemeClr val="accent1"/>
        </a:buClr>
        <a:buFont typeface="Verdana"/>
        <a:buChar char="◦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011587" indent="-260718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251448" indent="-19814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1480880" indent="-208575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1720741" indent="-208575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1960602" indent="-208575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190034" indent="-208575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2429895" indent="-208575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1%20Teaching%20Teaching%20%20%20Understanding%20Understanding%20(1%203)%20%5bEnglish%20subtitles%5d%20-%20YouTube.flv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avoidchores.blog.com/files/2012/11/post-it-note-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2" r="4896" b="6994"/>
          <a:stretch/>
        </p:blipFill>
        <p:spPr bwMode="auto">
          <a:xfrm>
            <a:off x="1453093" y="1162050"/>
            <a:ext cx="8552417" cy="593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1.bp.blogspot.com/-q9PMeRHWrbQ/UJ95qKdbFXI/AAAAAAAAKzw/_s8u9hD9GYA/s1600/penci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712" y="4896147"/>
            <a:ext cx="2260798" cy="226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453093" y="342900"/>
            <a:ext cx="3389868" cy="1204734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odoni MT Black" pitchFamily="18" charset="0"/>
              </a:rPr>
              <a:t>Unit 2</a:t>
            </a:r>
            <a:endParaRPr lang="en-MY" sz="6000" dirty="0" smtClean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odoni MT Black" pitchFamily="18" charset="0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674620" y="3500813"/>
            <a:ext cx="6416040" cy="1431092"/>
          </a:xfrm>
        </p:spPr>
        <p:txBody>
          <a:bodyPr>
            <a:noAutofit/>
          </a:bodyPr>
          <a:lstStyle/>
          <a:p>
            <a:pPr marL="0" indent="0" algn="ctr">
              <a:buFont typeface="Arial" charset="0"/>
              <a:buNone/>
            </a:pPr>
            <a:r>
              <a:rPr lang="en-US" sz="7200" b="1" dirty="0" smtClean="0">
                <a:latin typeface="Freestyle Script" pitchFamily="66" charset="0"/>
              </a:rPr>
              <a:t>How Students Learn</a:t>
            </a:r>
            <a:endParaRPr lang="en-MY" sz="7200" b="1" dirty="0" smtClean="0">
              <a:latin typeface="Freestyle Script" pitchFamily="66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6BC08-34B3-4449-AE5D-82B80454636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1678117" y="302865"/>
            <a:ext cx="3564444" cy="1260475"/>
          </a:xfrm>
        </p:spPr>
        <p:txBody>
          <a:bodyPr>
            <a:normAutofit/>
          </a:bodyPr>
          <a:lstStyle/>
          <a:p>
            <a:r>
              <a:rPr lang="en-US" sz="5000" dirty="0" smtClean="0">
                <a:solidFill>
                  <a:srgbClr val="C00000"/>
                </a:solidFill>
              </a:rPr>
              <a:t>Discussion</a:t>
            </a:r>
            <a:endParaRPr lang="en-MY" sz="5000" dirty="0" smtClean="0">
              <a:solidFill>
                <a:srgbClr val="C00000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1937068" y="2221071"/>
            <a:ext cx="6768915" cy="1023938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en-US" sz="4800" dirty="0" smtClean="0"/>
              <a:t>SPQ responses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6BC08-34B3-4449-AE5D-82B80454636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104450" name="Picture 2" descr="http://2.bp.blogspot.com/-UmFzTMhWGK8/UHMBtunRcFI/AAAAAAAABZM/xq-j35qV7kw/s1600/DiscussionFor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3857995"/>
            <a:ext cx="428625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488950" y="1109663"/>
            <a:ext cx="9977438" cy="61265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179" tIns="46588" rIns="93179" bIns="46588">
            <a:spAutoFit/>
          </a:bodyPr>
          <a:lstStyle>
            <a:lvl1pPr defTabSz="931863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defTabSz="931863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AU" sz="3200" b="1" dirty="0" smtClean="0">
                <a:solidFill>
                  <a:srgbClr val="FF0000"/>
                </a:solidFill>
                <a:latin typeface="+mn-lt"/>
                <a:cs typeface="Arial" charset="0"/>
              </a:rPr>
              <a:t>Surface Approach</a:t>
            </a:r>
            <a:r>
              <a:rPr lang="en-AU" sz="3200" b="1" dirty="0" smtClean="0">
                <a:solidFill>
                  <a:srgbClr val="FF0000"/>
                </a:solidFill>
                <a:latin typeface="+mn-lt"/>
              </a:rPr>
              <a:t>-</a:t>
            </a:r>
            <a:r>
              <a:rPr lang="en-AU" sz="2400" i="1" dirty="0" smtClean="0">
                <a:latin typeface="+mn-lt"/>
                <a:cs typeface="Arial" charset="0"/>
              </a:rPr>
              <a:t>Intention </a:t>
            </a:r>
            <a:r>
              <a:rPr lang="en-AU" sz="2400" i="1" dirty="0">
                <a:latin typeface="+mn-lt"/>
                <a:cs typeface="Arial" charset="0"/>
              </a:rPr>
              <a:t>to reproduce/pass exams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</a:pPr>
            <a:r>
              <a:rPr lang="en-AU" sz="2400" dirty="0">
                <a:latin typeface="+mn-lt"/>
                <a:cs typeface="Arial" charset="0"/>
              </a:rPr>
              <a:t>- rote memorise information needed for assessment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</a:pPr>
            <a:r>
              <a:rPr lang="en-AU" sz="2400" dirty="0">
                <a:latin typeface="+mn-lt"/>
                <a:cs typeface="Arial" charset="0"/>
              </a:rPr>
              <a:t>- failure to distinguish principles from examples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</a:pPr>
            <a:r>
              <a:rPr lang="en-AU" sz="2400" dirty="0">
                <a:latin typeface="+mn-lt"/>
                <a:cs typeface="Arial" charset="0"/>
              </a:rPr>
              <a:t>- treat tasks as external impositions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</a:pPr>
            <a:r>
              <a:rPr lang="en-AU" sz="2400" dirty="0">
                <a:latin typeface="+mn-lt"/>
                <a:cs typeface="Arial" charset="0"/>
              </a:rPr>
              <a:t>- focus on discrete elements without integration</a:t>
            </a:r>
            <a:endParaRPr lang="en-AU" sz="24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en-AU" sz="3200" b="1" dirty="0">
                <a:solidFill>
                  <a:srgbClr val="FF0000"/>
                </a:solidFill>
                <a:latin typeface="+mn-lt"/>
                <a:cs typeface="Arial" charset="0"/>
              </a:rPr>
              <a:t> Deep </a:t>
            </a:r>
            <a:r>
              <a:rPr lang="en-AU" sz="3200" b="1" dirty="0" smtClean="0">
                <a:solidFill>
                  <a:srgbClr val="FF0000"/>
                </a:solidFill>
                <a:latin typeface="+mn-lt"/>
                <a:cs typeface="Arial" charset="0"/>
              </a:rPr>
              <a:t>Approach</a:t>
            </a:r>
            <a:r>
              <a:rPr lang="en-AU" sz="3200" b="1" dirty="0" smtClean="0">
                <a:solidFill>
                  <a:srgbClr val="FF0000"/>
                </a:solidFill>
                <a:latin typeface="+mn-lt"/>
              </a:rPr>
              <a:t>-</a:t>
            </a:r>
            <a:r>
              <a:rPr lang="en-AU" sz="2400" i="1" dirty="0" smtClean="0">
                <a:latin typeface="+mn-lt"/>
                <a:cs typeface="Arial" charset="0"/>
              </a:rPr>
              <a:t>Intention </a:t>
            </a:r>
            <a:r>
              <a:rPr lang="en-AU" sz="2400" i="1" dirty="0">
                <a:latin typeface="+mn-lt"/>
                <a:cs typeface="Arial" charset="0"/>
              </a:rPr>
              <a:t>to understand/construct own meaning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  <a:buFontTx/>
              <a:buChar char="-"/>
            </a:pPr>
            <a:r>
              <a:rPr lang="en-US" sz="2400" dirty="0">
                <a:latin typeface="+mn-lt"/>
                <a:cs typeface="Arial" charset="0"/>
              </a:rPr>
              <a:t> meaningfully memorize information for later use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</a:pPr>
            <a:r>
              <a:rPr lang="en-AU" sz="2400" dirty="0">
                <a:latin typeface="+mn-lt"/>
                <a:cs typeface="Arial" charset="0"/>
              </a:rPr>
              <a:t>- relate new ideas to previous knowledge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</a:pPr>
            <a:r>
              <a:rPr lang="en-AU" sz="2400" dirty="0">
                <a:latin typeface="+mn-lt"/>
                <a:cs typeface="Arial" charset="0"/>
              </a:rPr>
              <a:t>- relate concepts to everyday experiences</a:t>
            </a:r>
            <a:endParaRPr lang="en-AU" sz="2400" dirty="0">
              <a:latin typeface="+mn-lt"/>
            </a:endParaRPr>
          </a:p>
          <a:p>
            <a:pPr lvl="1" eaLnBrk="1" hangingPunct="1">
              <a:spcBef>
                <a:spcPct val="50000"/>
              </a:spcBef>
              <a:buFontTx/>
              <a:buChar char="-"/>
            </a:pPr>
            <a:r>
              <a:rPr lang="en-US" sz="2400" dirty="0">
                <a:latin typeface="+mn-lt"/>
                <a:cs typeface="Arial" charset="0"/>
              </a:rPr>
              <a:t> </a:t>
            </a:r>
            <a:r>
              <a:rPr lang="en-AU" sz="2400" dirty="0">
                <a:latin typeface="+mn-lt"/>
                <a:cs typeface="Arial" charset="0"/>
              </a:rPr>
              <a:t>relate evidence to conclusions </a:t>
            </a:r>
            <a:endParaRPr lang="en-AU" sz="2400" dirty="0">
              <a:latin typeface="+mn-lt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517C7-6320-43BB-838B-86A68F34D9F6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2" name="TextBox 1"/>
          <p:cNvSpPr txBox="1"/>
          <p:nvPr/>
        </p:nvSpPr>
        <p:spPr>
          <a:xfrm>
            <a:off x="7162801" y="6212020"/>
            <a:ext cx="2552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cs typeface="Arial" charset="0"/>
              </a:rPr>
              <a:t>(</a:t>
            </a:r>
            <a:r>
              <a:rPr lang="en-AU" dirty="0" err="1">
                <a:cs typeface="Arial" charset="0"/>
              </a:rPr>
              <a:t>Ramsden</a:t>
            </a:r>
            <a:r>
              <a:rPr lang="en-AU" dirty="0">
                <a:cs typeface="Arial" charset="0"/>
              </a:rPr>
              <a:t>, 2003)</a:t>
            </a:r>
            <a:endParaRPr lang="en-AU" dirty="0"/>
          </a:p>
          <a:p>
            <a:endParaRPr lang="en-MY" dirty="0"/>
          </a:p>
        </p:txBody>
      </p:sp>
      <p:sp>
        <p:nvSpPr>
          <p:cNvPr id="3" name="TextBox 2"/>
          <p:cNvSpPr txBox="1"/>
          <p:nvPr/>
        </p:nvSpPr>
        <p:spPr>
          <a:xfrm>
            <a:off x="1295400" y="209550"/>
            <a:ext cx="75819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>
                <a:solidFill>
                  <a:srgbClr val="C00000"/>
                </a:solidFill>
                <a:latin typeface="+mj-lt"/>
                <a:cs typeface="Arial" charset="0"/>
              </a:rPr>
              <a:t>APPROACHES TO LEARNING </a:t>
            </a:r>
          </a:p>
          <a:p>
            <a:endParaRPr lang="en-MY" sz="36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248650" y="168415"/>
            <a:ext cx="2127250" cy="1984235"/>
            <a:chOff x="8343900" y="168415"/>
            <a:chExt cx="2032000" cy="2072804"/>
          </a:xfrm>
        </p:grpSpPr>
        <p:pic>
          <p:nvPicPr>
            <p:cNvPr id="7" name="Picture 2" descr="http://i195.photobucket.com/albums/z124/Happy_Sanny/CFC%20Board/Cartoon%20Decoration/blackboar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3900" y="168415"/>
              <a:ext cx="2032000" cy="2072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8788400" y="558486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  <a:latin typeface="Bradley Hand ITC" pitchFamily="66" charset="0"/>
                </a:rPr>
                <a:t>LEM</a:t>
              </a:r>
              <a:endParaRPr lang="en-MY" sz="3600" b="1" dirty="0">
                <a:solidFill>
                  <a:schemeClr val="bg1"/>
                </a:solidFill>
                <a:latin typeface="Bradley Hand ITC" pitchFamily="66" charset="0"/>
              </a:endParaRPr>
            </a:p>
          </p:txBody>
        </p:sp>
      </p:grpSp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1307862" y="342265"/>
            <a:ext cx="7406124" cy="1810385"/>
          </a:xfrm>
        </p:spPr>
        <p:txBody>
          <a:bodyPr>
            <a:noAutofit/>
          </a:bodyPr>
          <a:lstStyle/>
          <a:p>
            <a:pPr>
              <a:spcBef>
                <a:spcPts val="575"/>
              </a:spcBef>
              <a:spcAft>
                <a:spcPts val="575"/>
              </a:spcAft>
            </a:pPr>
            <a:r>
              <a:rPr lang="en-AU" sz="3600" b="1" dirty="0" smtClean="0">
                <a:solidFill>
                  <a:srgbClr val="C00000"/>
                </a:solidFill>
              </a:rPr>
              <a:t>VIDEO VIEWING</a:t>
            </a:r>
            <a:br>
              <a:rPr lang="en-AU" sz="3600" b="1" dirty="0" smtClean="0">
                <a:solidFill>
                  <a:srgbClr val="C00000"/>
                </a:solidFill>
              </a:rPr>
            </a:br>
            <a:r>
              <a:rPr lang="en-US" sz="3600" dirty="0" smtClean="0">
                <a:solidFill>
                  <a:srgbClr val="C00000"/>
                </a:solidFill>
              </a:rPr>
              <a:t>“Teaching </a:t>
            </a:r>
            <a:r>
              <a:rPr lang="en-US" sz="3600" dirty="0" err="1" smtClean="0">
                <a:solidFill>
                  <a:srgbClr val="C00000"/>
                </a:solidFill>
              </a:rPr>
              <a:t>Teaching</a:t>
            </a:r>
            <a:r>
              <a:rPr lang="en-US" sz="3600" dirty="0" smtClean="0">
                <a:solidFill>
                  <a:srgbClr val="C00000"/>
                </a:solidFill>
              </a:rPr>
              <a:t>, Understanding </a:t>
            </a:r>
            <a:r>
              <a:rPr lang="en-US" sz="3600" dirty="0" err="1" smtClean="0">
                <a:solidFill>
                  <a:srgbClr val="C00000"/>
                </a:solidFill>
              </a:rPr>
              <a:t>Understanding</a:t>
            </a:r>
            <a:r>
              <a:rPr lang="en-US" sz="3600" dirty="0" smtClean="0">
                <a:solidFill>
                  <a:srgbClr val="C00000"/>
                </a:solidFill>
              </a:rPr>
              <a:t>”</a:t>
            </a:r>
            <a:endParaRPr lang="en-US" sz="3600" b="1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910564" y="7264400"/>
            <a:ext cx="509786" cy="234950"/>
          </a:xfrm>
        </p:spPr>
        <p:txBody>
          <a:bodyPr/>
          <a:lstStyle/>
          <a:p>
            <a:pPr>
              <a:defRPr/>
            </a:pPr>
            <a:fld id="{EC699B06-35DA-4870-95F6-CC690093E828}" type="slidenum">
              <a:rPr lang="en-AU"/>
              <a:pPr>
                <a:defRPr/>
              </a:pPr>
              <a:t>12</a:t>
            </a:fld>
            <a:endParaRPr lang="en-A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498085" y="2441323"/>
            <a:ext cx="8412479" cy="3264534"/>
          </a:xfrm>
          <a:prstGeom prst="rect">
            <a:avLst/>
          </a:prstGeom>
          <a:solidFill>
            <a:srgbClr val="DAEEF3">
              <a:alpha val="56000"/>
            </a:srgbClr>
          </a:solidFill>
          <a:ln w="28575" algn="in">
            <a:solidFill>
              <a:srgbClr val="31849B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lIns="36576" tIns="36576" rIns="36576" bIns="36576"/>
          <a:lstStyle/>
          <a:p>
            <a:pPr>
              <a:defRPr/>
            </a:pPr>
            <a:endParaRPr lang="en-MY" sz="1100" dirty="0">
              <a:latin typeface="+mn-lt"/>
            </a:endParaRPr>
          </a:p>
          <a:p>
            <a:pPr marL="1082675" lvl="1" indent="-641350">
              <a:spcAft>
                <a:spcPts val="1000"/>
              </a:spcAft>
              <a:buAutoNum type="alphaLcParenR"/>
              <a:defRPr/>
            </a:pPr>
            <a:r>
              <a:rPr lang="ms-MY" sz="2800" dirty="0" smtClean="0">
                <a:latin typeface="+mn-lt"/>
              </a:rPr>
              <a:t>Identify </a:t>
            </a:r>
            <a:r>
              <a:rPr lang="ms-MY" sz="2800" dirty="0">
                <a:latin typeface="+mn-lt"/>
              </a:rPr>
              <a:t>three characteristics of the   student who used the surface </a:t>
            </a:r>
            <a:r>
              <a:rPr lang="ms-MY" sz="2800" dirty="0" smtClean="0">
                <a:latin typeface="+mn-lt"/>
              </a:rPr>
              <a:t>approach</a:t>
            </a:r>
          </a:p>
          <a:p>
            <a:pPr lvl="1">
              <a:defRPr/>
            </a:pPr>
            <a:endParaRPr lang="en-MY" sz="2800" dirty="0">
              <a:latin typeface="+mn-lt"/>
            </a:endParaRPr>
          </a:p>
          <a:p>
            <a:pPr marL="1082675" lvl="1" indent="-625475">
              <a:spcAft>
                <a:spcPts val="1000"/>
              </a:spcAft>
              <a:defRPr/>
            </a:pPr>
            <a:r>
              <a:rPr lang="ms-MY" sz="2800" dirty="0">
                <a:latin typeface="+mn-lt"/>
              </a:rPr>
              <a:t>b) 	Identify three characteristics of the student who used the deep approach</a:t>
            </a:r>
            <a:r>
              <a:rPr lang="ms-MY" sz="1100" dirty="0" smtClean="0">
                <a:latin typeface="+mn-lt"/>
              </a:rPr>
              <a:t>.</a:t>
            </a:r>
            <a:endParaRPr lang="ms-MY" sz="1100" dirty="0">
              <a:latin typeface="+mn-lt"/>
            </a:endParaRPr>
          </a:p>
          <a:p>
            <a:pPr>
              <a:defRPr/>
            </a:pPr>
            <a:endParaRPr lang="en-US" dirty="0">
              <a:latin typeface="+mn-lt"/>
            </a:endParaRPr>
          </a:p>
        </p:txBody>
      </p:sp>
      <p:pic>
        <p:nvPicPr>
          <p:cNvPr id="104450" name="Picture 2" descr="http://scottcooper.com/agency/wp-content/uploads/2012/05/video-icon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235" y="5980176"/>
            <a:ext cx="1607745" cy="141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97929" y="699770"/>
            <a:ext cx="9660314" cy="698500"/>
          </a:xfrm>
        </p:spPr>
        <p:txBody>
          <a:bodyPr>
            <a:noAutofit/>
          </a:bodyPr>
          <a:lstStyle/>
          <a:p>
            <a:pPr indent="-390525">
              <a:tabLst>
                <a:tab pos="419100" algn="l"/>
              </a:tabLst>
            </a:pPr>
            <a:r>
              <a:rPr lang="en-AU" sz="6600" b="1" dirty="0" smtClean="0">
                <a:solidFill>
                  <a:srgbClr val="C00000"/>
                </a:solidFill>
              </a:rPr>
              <a:t>3</a:t>
            </a:r>
            <a:r>
              <a:rPr lang="en-AU" sz="4400" b="1" dirty="0" smtClean="0">
                <a:solidFill>
                  <a:srgbClr val="C00000"/>
                </a:solidFill>
              </a:rPr>
              <a:t>P MODEL OF STUDENT LEARNING</a:t>
            </a:r>
            <a:endParaRPr lang="en-GB" sz="4400" b="1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686291" y="6853238"/>
            <a:ext cx="734059" cy="320357"/>
          </a:xfrm>
        </p:spPr>
        <p:txBody>
          <a:bodyPr/>
          <a:lstStyle/>
          <a:p>
            <a:pPr>
              <a:defRPr/>
            </a:pPr>
            <a:fld id="{30483326-44AC-4F33-B130-02B05549A5C9}" type="slidenum">
              <a:rPr lang="en-AU"/>
              <a:pPr>
                <a:defRPr/>
              </a:pPr>
              <a:t>13</a:t>
            </a:fld>
            <a:endParaRPr lang="en-AU" dirty="0"/>
          </a:p>
        </p:txBody>
      </p:sp>
      <p:sp>
        <p:nvSpPr>
          <p:cNvPr id="53251" name="Text Box 12"/>
          <p:cNvSpPr txBox="1">
            <a:spLocks noChangeArrowheads="1"/>
          </p:cNvSpPr>
          <p:nvPr/>
        </p:nvSpPr>
        <p:spPr bwMode="auto">
          <a:xfrm>
            <a:off x="1066800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PRESAGE</a:t>
            </a:r>
          </a:p>
        </p:txBody>
      </p:sp>
      <p:sp>
        <p:nvSpPr>
          <p:cNvPr id="53252" name="Text Box 13"/>
          <p:cNvSpPr txBox="1">
            <a:spLocks noChangeArrowheads="1"/>
          </p:cNvSpPr>
          <p:nvPr/>
        </p:nvSpPr>
        <p:spPr bwMode="auto">
          <a:xfrm>
            <a:off x="4705350" y="1654175"/>
            <a:ext cx="1487488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PROCESS</a:t>
            </a:r>
          </a:p>
        </p:txBody>
      </p:sp>
      <p:sp>
        <p:nvSpPr>
          <p:cNvPr id="53253" name="Text Box 14"/>
          <p:cNvSpPr txBox="1">
            <a:spLocks noChangeArrowheads="1"/>
          </p:cNvSpPr>
          <p:nvPr/>
        </p:nvSpPr>
        <p:spPr bwMode="auto">
          <a:xfrm>
            <a:off x="8177213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PRODUCT</a:t>
            </a:r>
          </a:p>
        </p:txBody>
      </p:sp>
      <p:grpSp>
        <p:nvGrpSpPr>
          <p:cNvPr id="53254" name="Group 43"/>
          <p:cNvGrpSpPr>
            <a:grpSpLocks/>
          </p:cNvGrpSpPr>
          <p:nvPr/>
        </p:nvGrpSpPr>
        <p:grpSpPr bwMode="auto">
          <a:xfrm>
            <a:off x="609600" y="2193925"/>
            <a:ext cx="9410700" cy="4659313"/>
            <a:chOff x="395288" y="1989138"/>
            <a:chExt cx="8640762" cy="4535487"/>
          </a:xfrm>
        </p:grpSpPr>
        <p:sp>
          <p:nvSpPr>
            <p:cNvPr id="53258" name="Text Box 1027"/>
            <p:cNvSpPr txBox="1">
              <a:spLocks noChangeArrowheads="1"/>
            </p:cNvSpPr>
            <p:nvPr/>
          </p:nvSpPr>
          <p:spPr bwMode="auto">
            <a:xfrm>
              <a:off x="539750" y="2154394"/>
              <a:ext cx="2132631" cy="718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Characteristics of the student</a:t>
              </a:r>
              <a:endParaRPr lang="en-US"/>
            </a:p>
          </p:txBody>
        </p:sp>
        <p:sp>
          <p:nvSpPr>
            <p:cNvPr id="53259" name="Text Box 1029"/>
            <p:cNvSpPr txBox="1">
              <a:spLocks noChangeArrowheads="1"/>
            </p:cNvSpPr>
            <p:nvPr/>
          </p:nvSpPr>
          <p:spPr bwMode="auto">
            <a:xfrm>
              <a:off x="5076826" y="3693565"/>
              <a:ext cx="1548274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</a:t>
              </a:r>
              <a:br>
                <a:rPr lang="en-GB"/>
              </a:br>
              <a:r>
                <a:rPr lang="en-GB"/>
                <a:t>approach </a:t>
              </a:r>
              <a:br>
                <a:rPr lang="en-GB"/>
              </a:br>
              <a:r>
                <a:rPr lang="en-GB"/>
                <a:t>to learning</a:t>
              </a:r>
              <a:endParaRPr lang="en-US"/>
            </a:p>
          </p:txBody>
        </p:sp>
        <p:sp>
          <p:nvSpPr>
            <p:cNvPr id="53260" name="Text Box 1030"/>
            <p:cNvSpPr txBox="1">
              <a:spLocks noChangeArrowheads="1"/>
            </p:cNvSpPr>
            <p:nvPr/>
          </p:nvSpPr>
          <p:spPr bwMode="auto">
            <a:xfrm>
              <a:off x="611188" y="5159702"/>
              <a:ext cx="1677840" cy="1347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Course and department learning context</a:t>
              </a:r>
              <a:endParaRPr lang="en-US"/>
            </a:p>
          </p:txBody>
        </p:sp>
        <p:sp>
          <p:nvSpPr>
            <p:cNvPr id="53261" name="Text Box 1032"/>
            <p:cNvSpPr txBox="1">
              <a:spLocks noChangeArrowheads="1"/>
            </p:cNvSpPr>
            <p:nvPr/>
          </p:nvSpPr>
          <p:spPr bwMode="auto">
            <a:xfrm>
              <a:off x="2700338" y="3693565"/>
              <a:ext cx="1735469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 perceptions of context</a:t>
              </a:r>
              <a:endParaRPr lang="en-US"/>
            </a:p>
          </p:txBody>
        </p:sp>
        <p:sp>
          <p:nvSpPr>
            <p:cNvPr id="53262" name="Text Box 1034"/>
            <p:cNvSpPr txBox="1">
              <a:spLocks noChangeArrowheads="1"/>
            </p:cNvSpPr>
            <p:nvPr/>
          </p:nvSpPr>
          <p:spPr bwMode="auto">
            <a:xfrm>
              <a:off x="7308850" y="3693565"/>
              <a:ext cx="1420518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Student</a:t>
              </a:r>
              <a:br>
                <a:rPr lang="en-US"/>
              </a:br>
              <a:r>
                <a:rPr lang="en-US"/>
                <a:t>learning outcomes</a:t>
              </a:r>
            </a:p>
          </p:txBody>
        </p:sp>
        <p:sp>
          <p:nvSpPr>
            <p:cNvPr id="53263" name="Rectangle 1036"/>
            <p:cNvSpPr>
              <a:spLocks noChangeArrowheads="1"/>
            </p:cNvSpPr>
            <p:nvPr/>
          </p:nvSpPr>
          <p:spPr bwMode="auto">
            <a:xfrm>
              <a:off x="7235825" y="3427413"/>
              <a:ext cx="15843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53264" name="Rectangle 1038"/>
            <p:cNvSpPr>
              <a:spLocks noChangeArrowheads="1"/>
            </p:cNvSpPr>
            <p:nvPr/>
          </p:nvSpPr>
          <p:spPr bwMode="auto">
            <a:xfrm>
              <a:off x="5005388" y="3427413"/>
              <a:ext cx="1655762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53265" name="Rectangle 1039"/>
            <p:cNvSpPr>
              <a:spLocks noChangeArrowheads="1"/>
            </p:cNvSpPr>
            <p:nvPr/>
          </p:nvSpPr>
          <p:spPr bwMode="auto">
            <a:xfrm>
              <a:off x="2700338" y="3427413"/>
              <a:ext cx="18002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53266" name="Rectangle 1040"/>
            <p:cNvSpPr>
              <a:spLocks noChangeArrowheads="1"/>
            </p:cNvSpPr>
            <p:nvPr/>
          </p:nvSpPr>
          <p:spPr bwMode="auto">
            <a:xfrm>
              <a:off x="539750" y="4940300"/>
              <a:ext cx="1800225" cy="1584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53267" name="Rectangle 1041"/>
            <p:cNvSpPr>
              <a:spLocks noChangeArrowheads="1"/>
            </p:cNvSpPr>
            <p:nvPr/>
          </p:nvSpPr>
          <p:spPr bwMode="auto">
            <a:xfrm>
              <a:off x="395288" y="1989138"/>
              <a:ext cx="2447925" cy="10080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53268" name="Line 1042"/>
            <p:cNvSpPr>
              <a:spLocks noChangeShapeType="1"/>
            </p:cNvSpPr>
            <p:nvPr/>
          </p:nvSpPr>
          <p:spPr bwMode="auto">
            <a:xfrm>
              <a:off x="2843213" y="2565400"/>
              <a:ext cx="865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269" name="Line 1043"/>
            <p:cNvSpPr>
              <a:spLocks noChangeShapeType="1"/>
            </p:cNvSpPr>
            <p:nvPr/>
          </p:nvSpPr>
          <p:spPr bwMode="auto">
            <a:xfrm>
              <a:off x="2843213" y="2565400"/>
              <a:ext cx="3024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270" name="Line 1044"/>
            <p:cNvSpPr>
              <a:spLocks noChangeShapeType="1"/>
            </p:cNvSpPr>
            <p:nvPr/>
          </p:nvSpPr>
          <p:spPr bwMode="auto">
            <a:xfrm>
              <a:off x="2843213" y="2565400"/>
              <a:ext cx="511333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271" name="Line 1045"/>
            <p:cNvSpPr>
              <a:spLocks noChangeShapeType="1"/>
            </p:cNvSpPr>
            <p:nvPr/>
          </p:nvSpPr>
          <p:spPr bwMode="auto">
            <a:xfrm flipV="1">
              <a:off x="2339975" y="4868863"/>
              <a:ext cx="129540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272" name="Line 1046"/>
            <p:cNvSpPr>
              <a:spLocks noChangeShapeType="1"/>
            </p:cNvSpPr>
            <p:nvPr/>
          </p:nvSpPr>
          <p:spPr bwMode="auto">
            <a:xfrm>
              <a:off x="4500563" y="4076700"/>
              <a:ext cx="5032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273" name="Line 1047"/>
            <p:cNvSpPr>
              <a:spLocks noChangeShapeType="1"/>
            </p:cNvSpPr>
            <p:nvPr/>
          </p:nvSpPr>
          <p:spPr bwMode="auto">
            <a:xfrm>
              <a:off x="6659563" y="4076700"/>
              <a:ext cx="5762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53274" name="Rectangle 1053"/>
            <p:cNvSpPr>
              <a:spLocks noChangeArrowheads="1"/>
            </p:cNvSpPr>
            <p:nvPr/>
          </p:nvSpPr>
          <p:spPr bwMode="auto">
            <a:xfrm>
              <a:off x="2411413" y="3141663"/>
              <a:ext cx="6624637" cy="2016125"/>
            </a:xfrm>
            <a:prstGeom prst="rect">
              <a:avLst/>
            </a:prstGeom>
            <a:noFill/>
            <a:ln w="28575">
              <a:solidFill>
                <a:srgbClr val="CC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53256" name="TextBox 43"/>
          <p:cNvSpPr txBox="1">
            <a:spLocks noChangeArrowheads="1"/>
          </p:cNvSpPr>
          <p:nvPr/>
        </p:nvSpPr>
        <p:spPr bwMode="auto">
          <a:xfrm>
            <a:off x="5781675" y="6243638"/>
            <a:ext cx="1789113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AU" sz="2700"/>
              <a:t>Learning </a:t>
            </a:r>
          </a:p>
          <a:p>
            <a:pPr algn="ctr" eaLnBrk="1" hangingPunct="1"/>
            <a:r>
              <a:rPr lang="en-AU" sz="2700"/>
              <a:t>Motivation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rot="5400000" flipH="1" flipV="1">
            <a:off x="6169025" y="5726113"/>
            <a:ext cx="874713" cy="158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488917" y="506730"/>
            <a:ext cx="6073933" cy="1260475"/>
          </a:xfrm>
        </p:spPr>
        <p:txBody>
          <a:bodyPr>
            <a:normAutofit/>
          </a:bodyPr>
          <a:lstStyle/>
          <a:p>
            <a:r>
              <a:rPr lang="en-US" sz="5000" b="1" dirty="0" smtClean="0">
                <a:solidFill>
                  <a:srgbClr val="C00000"/>
                </a:solidFill>
              </a:rPr>
              <a:t>REFLECTION</a:t>
            </a:r>
            <a:endParaRPr lang="en-MY" sz="5000" b="1" dirty="0" smtClean="0">
              <a:solidFill>
                <a:srgbClr val="C00000"/>
              </a:solidFill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234440" y="2554922"/>
            <a:ext cx="8275320" cy="3255328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0" dirty="0" smtClean="0"/>
              <a:t>Highlight the main points in this session.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0" dirty="0" smtClean="0"/>
              <a:t>What new insights you have gained from this session?</a:t>
            </a:r>
          </a:p>
        </p:txBody>
      </p:sp>
      <p:pic>
        <p:nvPicPr>
          <p:cNvPr id="34820" name="Picture 3" descr="Activity_l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519" y="135255"/>
            <a:ext cx="1942109" cy="19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6BC08-34B3-4449-AE5D-82B80454636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2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108" y="472656"/>
            <a:ext cx="5010742" cy="698518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latin typeface="Viner Hand ITC" pitchFamily="66" charset="0"/>
              </a:rPr>
              <a:t>Break</a:t>
            </a:r>
            <a:r>
              <a:rPr lang="en-US" sz="4400" b="1" dirty="0" smtClean="0">
                <a:solidFill>
                  <a:srgbClr val="C00000"/>
                </a:solidFill>
                <a:latin typeface="Viner Hand ITC" pitchFamily="66" charset="0"/>
              </a:rPr>
              <a:t>…</a:t>
            </a:r>
            <a:endParaRPr lang="en-MY" sz="4400" b="1" dirty="0">
              <a:solidFill>
                <a:srgbClr val="C00000"/>
              </a:solidFill>
              <a:latin typeface="Viner Hand ITC" pitchFamily="66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829800" y="7264400"/>
            <a:ext cx="590550" cy="234950"/>
          </a:xfrm>
        </p:spPr>
        <p:txBody>
          <a:bodyPr/>
          <a:lstStyle/>
          <a:p>
            <a:pPr>
              <a:defRPr/>
            </a:pPr>
            <a:fld id="{1C2DDE8C-8852-4907-9923-999044EB30E4}" type="slidenum">
              <a:rPr lang="en-AU" smtClean="0"/>
              <a:pPr>
                <a:defRPr/>
              </a:pPr>
              <a:t>15</a:t>
            </a:fld>
            <a:endParaRPr lang="en-AU"/>
          </a:p>
        </p:txBody>
      </p:sp>
      <p:pic>
        <p:nvPicPr>
          <p:cNvPr id="111618" name="Picture 2" descr="F:\LEM\LEM EDC 21-23 Feb\LEM slide\Pict\kfc_japan_new_fried_chick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699" y="1578319"/>
            <a:ext cx="7248525" cy="51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72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476573" y="411480"/>
            <a:ext cx="6649402" cy="1145858"/>
          </a:xfrm>
        </p:spPr>
        <p:txBody>
          <a:bodyPr>
            <a:noAutofit/>
          </a:bodyPr>
          <a:lstStyle/>
          <a:p>
            <a:r>
              <a:rPr lang="en-AU" sz="5000" b="1" dirty="0" smtClean="0">
                <a:solidFill>
                  <a:srgbClr val="C00000"/>
                </a:solidFill>
              </a:rPr>
              <a:t>Learning Motivation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293688" y="1557338"/>
            <a:ext cx="10126662" cy="5160962"/>
          </a:xfrm>
        </p:spPr>
        <p:txBody>
          <a:bodyPr/>
          <a:lstStyle/>
          <a:p>
            <a:pPr>
              <a:spcBef>
                <a:spcPts val="575"/>
              </a:spcBef>
              <a:spcAft>
                <a:spcPts val="575"/>
              </a:spcAft>
              <a:buFont typeface="Arial" charset="0"/>
              <a:buNone/>
            </a:pPr>
            <a:r>
              <a:rPr lang="en-AU" dirty="0" smtClean="0">
                <a:solidFill>
                  <a:srgbClr val="C00000"/>
                </a:solidFill>
              </a:rPr>
              <a:t>        Overview</a:t>
            </a:r>
          </a:p>
          <a:p>
            <a:pPr>
              <a:spcBef>
                <a:spcPts val="575"/>
              </a:spcBef>
              <a:spcAft>
                <a:spcPts val="575"/>
              </a:spcAft>
              <a:buFont typeface="Arial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910564" y="7264400"/>
            <a:ext cx="509786" cy="234950"/>
          </a:xfrm>
        </p:spPr>
        <p:txBody>
          <a:bodyPr/>
          <a:lstStyle/>
          <a:p>
            <a:pPr>
              <a:defRPr/>
            </a:pPr>
            <a:fld id="{665BAC39-4952-47D0-B099-5738C6EFB8A3}" type="slidenum">
              <a:rPr lang="en-AU"/>
              <a:pPr>
                <a:defRPr/>
              </a:pPr>
              <a:t>2</a:t>
            </a:fld>
            <a:endParaRPr lang="en-AU" dirty="0"/>
          </a:p>
        </p:txBody>
      </p:sp>
      <p:sp>
        <p:nvSpPr>
          <p:cNvPr id="5" name="Rounded Rectangle 4"/>
          <p:cNvSpPr/>
          <p:nvPr/>
        </p:nvSpPr>
        <p:spPr>
          <a:xfrm>
            <a:off x="1476573" y="2679700"/>
            <a:ext cx="7237413" cy="357346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6" name="Rounded Rectangle 5"/>
          <p:cNvSpPr/>
          <p:nvPr/>
        </p:nvSpPr>
        <p:spPr>
          <a:xfrm>
            <a:off x="2819400" y="3146425"/>
            <a:ext cx="2187575" cy="20637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7" name="Rounded Rectangle 6"/>
          <p:cNvSpPr/>
          <p:nvPr/>
        </p:nvSpPr>
        <p:spPr>
          <a:xfrm>
            <a:off x="6018213" y="3146425"/>
            <a:ext cx="2187575" cy="11112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41992" name="TextBox 7"/>
          <p:cNvSpPr txBox="1">
            <a:spLocks noChangeArrowheads="1"/>
          </p:cNvSpPr>
          <p:nvPr/>
        </p:nvSpPr>
        <p:spPr bwMode="auto">
          <a:xfrm>
            <a:off x="5681663" y="4654550"/>
            <a:ext cx="31718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sz="2700" b="1"/>
              <a:t>Higher Education </a:t>
            </a:r>
          </a:p>
          <a:p>
            <a:pPr eaLnBrk="1" hangingPunct="1"/>
            <a:r>
              <a:rPr lang="en-AU" sz="2700" b="1"/>
              <a:t>System</a:t>
            </a:r>
          </a:p>
        </p:txBody>
      </p:sp>
      <p:sp>
        <p:nvSpPr>
          <p:cNvPr id="41993" name="TextBox 8"/>
          <p:cNvSpPr txBox="1">
            <a:spLocks noChangeArrowheads="1"/>
          </p:cNvSpPr>
          <p:nvPr/>
        </p:nvSpPr>
        <p:spPr bwMode="auto">
          <a:xfrm>
            <a:off x="3155950" y="3489325"/>
            <a:ext cx="16922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sz="2700" b="1"/>
              <a:t>Students</a:t>
            </a:r>
          </a:p>
        </p:txBody>
      </p:sp>
      <p:sp>
        <p:nvSpPr>
          <p:cNvPr id="41994" name="TextBox 9"/>
          <p:cNvSpPr txBox="1">
            <a:spLocks noChangeArrowheads="1"/>
          </p:cNvSpPr>
          <p:nvPr/>
        </p:nvSpPr>
        <p:spPr bwMode="auto">
          <a:xfrm>
            <a:off x="6438900" y="3430588"/>
            <a:ext cx="17049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AU" sz="2700" b="1"/>
              <a:t>Teachers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248650" y="168415"/>
            <a:ext cx="2127250" cy="1984235"/>
            <a:chOff x="8343900" y="168415"/>
            <a:chExt cx="2032000" cy="2072804"/>
          </a:xfrm>
        </p:grpSpPr>
        <p:pic>
          <p:nvPicPr>
            <p:cNvPr id="12" name="Picture 2" descr="http://i195.photobucket.com/albums/z124/Happy_Sanny/CFC%20Board/Cartoon%20Decoration/blackboar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3900" y="168415"/>
              <a:ext cx="2032000" cy="2072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8788400" y="558486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  <a:latin typeface="Bradley Hand ITC" pitchFamily="66" charset="0"/>
                </a:rPr>
                <a:t>LEM</a:t>
              </a:r>
              <a:endParaRPr lang="en-MY" sz="3600" b="1" dirty="0">
                <a:solidFill>
                  <a:schemeClr val="bg1"/>
                </a:solidFill>
                <a:latin typeface="Bradley Hand ITC" pitchFamily="66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497929" y="699770"/>
            <a:ext cx="9660314" cy="698500"/>
          </a:xfrm>
        </p:spPr>
        <p:txBody>
          <a:bodyPr>
            <a:noAutofit/>
          </a:bodyPr>
          <a:lstStyle/>
          <a:p>
            <a:pPr indent="-390525">
              <a:tabLst>
                <a:tab pos="419100" algn="l"/>
              </a:tabLst>
            </a:pPr>
            <a:r>
              <a:rPr lang="en-AU" sz="6600" b="1" dirty="0" smtClean="0">
                <a:solidFill>
                  <a:srgbClr val="C00000"/>
                </a:solidFill>
              </a:rPr>
              <a:t>3</a:t>
            </a:r>
            <a:r>
              <a:rPr lang="en-AU" sz="4400" b="1" dirty="0" smtClean="0">
                <a:solidFill>
                  <a:srgbClr val="C00000"/>
                </a:solidFill>
              </a:rPr>
              <a:t>P MODEL OF STUDENT LEARNING</a:t>
            </a:r>
            <a:endParaRPr lang="en-GB" sz="4400" b="1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832506" y="7264400"/>
            <a:ext cx="587844" cy="234950"/>
          </a:xfrm>
        </p:spPr>
        <p:txBody>
          <a:bodyPr/>
          <a:lstStyle/>
          <a:p>
            <a:pPr>
              <a:defRPr/>
            </a:pPr>
            <a:fld id="{0C469271-0E85-4220-BBE2-AA5971547BB4}" type="slidenum">
              <a:rPr lang="en-AU"/>
              <a:pPr>
                <a:defRPr/>
              </a:pPr>
              <a:t>3</a:t>
            </a:fld>
            <a:endParaRPr lang="en-AU"/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250825" y="1654175"/>
            <a:ext cx="10104438" cy="5514975"/>
            <a:chOff x="660" y="714"/>
            <a:chExt cx="4581" cy="3260"/>
          </a:xfrm>
        </p:grpSpPr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2755" y="2294"/>
              <a:ext cx="2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14" name="Line 6"/>
            <p:cNvSpPr>
              <a:spLocks noChangeShapeType="1"/>
            </p:cNvSpPr>
            <p:nvPr/>
          </p:nvSpPr>
          <p:spPr bwMode="auto">
            <a:xfrm>
              <a:off x="3954" y="2294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15" name="Text Box 7"/>
            <p:cNvSpPr txBox="1">
              <a:spLocks noChangeArrowheads="1"/>
            </p:cNvSpPr>
            <p:nvPr/>
          </p:nvSpPr>
          <p:spPr bwMode="auto">
            <a:xfrm>
              <a:off x="730" y="1104"/>
              <a:ext cx="1125" cy="10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 dirty="0"/>
                <a:t>CHARACTERISTICS OF THE STUDENT  </a:t>
              </a:r>
            </a:p>
            <a:p>
              <a:pPr algn="ctr"/>
              <a:r>
                <a:rPr lang="en-US" sz="1400" dirty="0"/>
                <a:t>(previous experiences, current understanding, aptitudes and abilities,, </a:t>
              </a:r>
              <a:r>
                <a:rPr lang="en-US" sz="1400" dirty="0" err="1"/>
                <a:t>etc</a:t>
              </a:r>
              <a:r>
                <a:rPr lang="en-US" sz="1400" dirty="0"/>
                <a:t>) </a:t>
              </a:r>
            </a:p>
          </p:txBody>
        </p:sp>
        <p:sp>
          <p:nvSpPr>
            <p:cNvPr id="43016" name="Text Box 8"/>
            <p:cNvSpPr txBox="1">
              <a:spLocks noChangeArrowheads="1"/>
            </p:cNvSpPr>
            <p:nvPr/>
          </p:nvSpPr>
          <p:spPr bwMode="auto">
            <a:xfrm>
              <a:off x="730" y="2504"/>
              <a:ext cx="1125" cy="9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/>
                <a:t>COURSE AND DEPARTMENTAL LEARNING </a:t>
              </a:r>
            </a:p>
            <a:p>
              <a:pPr algn="ctr"/>
              <a:r>
                <a:rPr lang="en-US" sz="1400"/>
                <a:t>CONTEXT</a:t>
              </a:r>
            </a:p>
            <a:p>
              <a:pPr algn="ctr"/>
              <a:r>
                <a:rPr lang="en-US" sz="1400"/>
                <a:t>(course design, teaching methods, assessment, learning environment)</a:t>
              </a:r>
            </a:p>
          </p:txBody>
        </p:sp>
        <p:sp>
          <p:nvSpPr>
            <p:cNvPr id="43017" name="Text Box 9"/>
            <p:cNvSpPr txBox="1">
              <a:spLocks noChangeArrowheads="1"/>
            </p:cNvSpPr>
            <p:nvPr/>
          </p:nvSpPr>
          <p:spPr bwMode="auto">
            <a:xfrm>
              <a:off x="1630" y="1874"/>
              <a:ext cx="1125" cy="9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/>
                <a:t>STUDENTS’</a:t>
              </a:r>
            </a:p>
            <a:p>
              <a:pPr algn="ctr"/>
              <a:r>
                <a:rPr lang="en-US" sz="1400"/>
                <a:t>PERCEPTIONS OF CONTEXT</a:t>
              </a:r>
              <a:br>
                <a:rPr lang="en-US" sz="1400"/>
              </a:br>
              <a:r>
                <a:rPr lang="en-US" sz="1400"/>
                <a:t>(quality of teaching, clarity of goals, appropriateness of assessment)</a:t>
              </a:r>
            </a:p>
          </p:txBody>
        </p:sp>
        <p:sp>
          <p:nvSpPr>
            <p:cNvPr id="43018" name="Text Box 10"/>
            <p:cNvSpPr txBox="1">
              <a:spLocks noChangeArrowheads="1"/>
            </p:cNvSpPr>
            <p:nvPr/>
          </p:nvSpPr>
          <p:spPr bwMode="auto">
            <a:xfrm>
              <a:off x="3054" y="2014"/>
              <a:ext cx="900" cy="6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/>
                <a:t>STUDENTS’ APPROACHES TO LEARNING (how they learn; surface, deep)</a:t>
              </a:r>
            </a:p>
          </p:txBody>
        </p:sp>
        <p:sp>
          <p:nvSpPr>
            <p:cNvPr id="43019" name="Text Box 11"/>
            <p:cNvSpPr txBox="1">
              <a:spLocks noChangeArrowheads="1"/>
            </p:cNvSpPr>
            <p:nvPr/>
          </p:nvSpPr>
          <p:spPr bwMode="auto">
            <a:xfrm>
              <a:off x="4104" y="2014"/>
              <a:ext cx="900" cy="63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/>
                <a:t>STUDENTS’</a:t>
              </a:r>
            </a:p>
            <a:p>
              <a:pPr algn="ctr"/>
              <a:r>
                <a:rPr lang="en-US" sz="1400"/>
                <a:t>LEARNING OUTCOMES (what they learn: quality/quantity)</a:t>
              </a:r>
            </a:p>
          </p:txBody>
        </p:sp>
        <p:sp>
          <p:nvSpPr>
            <p:cNvPr id="43020" name="Text Box 12"/>
            <p:cNvSpPr txBox="1">
              <a:spLocks noChangeArrowheads="1"/>
            </p:cNvSpPr>
            <p:nvPr/>
          </p:nvSpPr>
          <p:spPr bwMode="auto">
            <a:xfrm>
              <a:off x="1030" y="714"/>
              <a:ext cx="600" cy="2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sz="1800" dirty="0">
                  <a:solidFill>
                    <a:srgbClr val="DA4D5C"/>
                  </a:solidFill>
                </a:rPr>
                <a:t>PRESAGE      (INPUT)</a:t>
              </a:r>
            </a:p>
          </p:txBody>
        </p:sp>
        <p:sp>
          <p:nvSpPr>
            <p:cNvPr id="43021" name="Text Box 13"/>
            <p:cNvSpPr txBox="1">
              <a:spLocks noChangeArrowheads="1"/>
            </p:cNvSpPr>
            <p:nvPr/>
          </p:nvSpPr>
          <p:spPr bwMode="auto">
            <a:xfrm>
              <a:off x="2680" y="714"/>
              <a:ext cx="674" cy="2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sz="1800">
                  <a:solidFill>
                    <a:srgbClr val="DA4D5C"/>
                  </a:solidFill>
                </a:rPr>
                <a:t>PROCESS</a:t>
              </a:r>
            </a:p>
          </p:txBody>
        </p:sp>
        <p:sp>
          <p:nvSpPr>
            <p:cNvPr id="43022" name="Text Box 14"/>
            <p:cNvSpPr txBox="1">
              <a:spLocks noChangeArrowheads="1"/>
            </p:cNvSpPr>
            <p:nvPr/>
          </p:nvSpPr>
          <p:spPr bwMode="auto">
            <a:xfrm>
              <a:off x="4254" y="714"/>
              <a:ext cx="675" cy="2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sz="1800">
                  <a:solidFill>
                    <a:srgbClr val="DA4D5C"/>
                  </a:solidFill>
                </a:rPr>
                <a:t>PRODUCT</a:t>
              </a:r>
            </a:p>
          </p:txBody>
        </p:sp>
        <p:sp>
          <p:nvSpPr>
            <p:cNvPr id="43023" name="Line 15"/>
            <p:cNvSpPr>
              <a:spLocks noChangeShapeType="1"/>
            </p:cNvSpPr>
            <p:nvPr/>
          </p:nvSpPr>
          <p:spPr bwMode="auto">
            <a:xfrm flipV="1">
              <a:off x="1855" y="2854"/>
              <a:ext cx="375" cy="4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24" name="Line 16"/>
            <p:cNvSpPr>
              <a:spLocks noChangeShapeType="1"/>
            </p:cNvSpPr>
            <p:nvPr/>
          </p:nvSpPr>
          <p:spPr bwMode="auto">
            <a:xfrm>
              <a:off x="1855" y="1524"/>
              <a:ext cx="375" cy="3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25" name="Line 17"/>
            <p:cNvSpPr>
              <a:spLocks noChangeShapeType="1"/>
            </p:cNvSpPr>
            <p:nvPr/>
          </p:nvSpPr>
          <p:spPr bwMode="auto">
            <a:xfrm flipV="1">
              <a:off x="1855" y="2643"/>
              <a:ext cx="1649" cy="6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 flipV="1">
              <a:off x="1855" y="2643"/>
              <a:ext cx="2774" cy="6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27" name="Line 19"/>
            <p:cNvSpPr>
              <a:spLocks noChangeShapeType="1"/>
            </p:cNvSpPr>
            <p:nvPr/>
          </p:nvSpPr>
          <p:spPr bwMode="auto">
            <a:xfrm>
              <a:off x="1855" y="1525"/>
              <a:ext cx="1649" cy="4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28" name="Line 20"/>
            <p:cNvSpPr>
              <a:spLocks noChangeShapeType="1"/>
            </p:cNvSpPr>
            <p:nvPr/>
          </p:nvSpPr>
          <p:spPr bwMode="auto">
            <a:xfrm>
              <a:off x="1855" y="1525"/>
              <a:ext cx="2774" cy="4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3029" name="Text Box 21"/>
            <p:cNvSpPr txBox="1">
              <a:spLocks noChangeArrowheads="1"/>
            </p:cNvSpPr>
            <p:nvPr/>
          </p:nvSpPr>
          <p:spPr bwMode="auto">
            <a:xfrm>
              <a:off x="660" y="3694"/>
              <a:ext cx="4581" cy="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400"/>
                <a:t>Adapted from Trigwell, K. &amp; Prosser M. (1996). </a:t>
              </a:r>
              <a:r>
                <a:rPr lang="en-US" sz="1400" i="1"/>
                <a:t>Towards an understanding of individual acts of teaching</a:t>
              </a:r>
              <a:r>
                <a:rPr lang="en-US" sz="1400"/>
                <a:t>. HERD.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292A1-621D-4EA3-B834-F1687AD3DBFF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2011680" y="2674620"/>
            <a:ext cx="71551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4000" b="1" dirty="0" smtClean="0">
                <a:latin typeface="+mn-lt"/>
              </a:rPr>
              <a:t>Activity 2: </a:t>
            </a:r>
            <a:r>
              <a:rPr lang="en-US" sz="4000" b="1" dirty="0" smtClean="0">
                <a:latin typeface="+mn-lt"/>
              </a:rPr>
              <a:t>Specifying the presage factors into three sub-categories</a:t>
            </a:r>
            <a:endParaRPr lang="en-US" sz="4000" dirty="0">
              <a:latin typeface="+mn-lt"/>
            </a:endParaRPr>
          </a:p>
        </p:txBody>
      </p:sp>
      <p:pic>
        <p:nvPicPr>
          <p:cNvPr id="8" name="Picture 3" descr="Activity_l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519" y="135255"/>
            <a:ext cx="1942109" cy="19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7016" y="6745871"/>
            <a:ext cx="30566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 handouts: page 3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97929" y="699770"/>
            <a:ext cx="9660314" cy="698500"/>
          </a:xfrm>
        </p:spPr>
        <p:txBody>
          <a:bodyPr>
            <a:noAutofit/>
          </a:bodyPr>
          <a:lstStyle/>
          <a:p>
            <a:pPr indent="-390525">
              <a:tabLst>
                <a:tab pos="419100" algn="l"/>
              </a:tabLst>
            </a:pPr>
            <a:r>
              <a:rPr lang="en-AU" sz="6600" b="1" dirty="0" smtClean="0">
                <a:solidFill>
                  <a:srgbClr val="C00000"/>
                </a:solidFill>
              </a:rPr>
              <a:t>3</a:t>
            </a:r>
            <a:r>
              <a:rPr lang="en-AU" sz="4400" b="1" dirty="0" smtClean="0">
                <a:solidFill>
                  <a:srgbClr val="C00000"/>
                </a:solidFill>
              </a:rPr>
              <a:t>P MODEL OF STUDENT LEARNING</a:t>
            </a:r>
            <a:endParaRPr lang="en-GB" sz="4400" b="1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785162" y="7264400"/>
            <a:ext cx="635188" cy="234950"/>
          </a:xfrm>
        </p:spPr>
        <p:txBody>
          <a:bodyPr/>
          <a:lstStyle/>
          <a:p>
            <a:pPr>
              <a:defRPr/>
            </a:pPr>
            <a:fld id="{1599255B-C5E4-4033-86DA-9C2259DBC93D}" type="slidenum">
              <a:rPr lang="en-AU"/>
              <a:pPr>
                <a:defRPr/>
              </a:pPr>
              <a:t>5</a:t>
            </a:fld>
            <a:endParaRPr lang="en-AU" dirty="0"/>
          </a:p>
        </p:txBody>
      </p:sp>
      <p:sp>
        <p:nvSpPr>
          <p:cNvPr id="44035" name="Text Box 12"/>
          <p:cNvSpPr txBox="1">
            <a:spLocks noChangeArrowheads="1"/>
          </p:cNvSpPr>
          <p:nvPr/>
        </p:nvSpPr>
        <p:spPr bwMode="auto">
          <a:xfrm>
            <a:off x="1066800" y="1484630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 dirty="0">
                <a:solidFill>
                  <a:srgbClr val="DA4D5C"/>
                </a:solidFill>
              </a:rPr>
              <a:t>PRESAGE</a:t>
            </a:r>
          </a:p>
          <a:p>
            <a:r>
              <a:rPr lang="en-US" sz="1800" b="1" dirty="0">
                <a:solidFill>
                  <a:srgbClr val="DA4D5C"/>
                </a:solidFill>
              </a:rPr>
              <a:t>(INPUT)</a:t>
            </a:r>
          </a:p>
        </p:txBody>
      </p:sp>
      <p:sp>
        <p:nvSpPr>
          <p:cNvPr id="44036" name="Text Box 13"/>
          <p:cNvSpPr txBox="1">
            <a:spLocks noChangeArrowheads="1"/>
          </p:cNvSpPr>
          <p:nvPr/>
        </p:nvSpPr>
        <p:spPr bwMode="auto">
          <a:xfrm>
            <a:off x="4705350" y="1654175"/>
            <a:ext cx="1487488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PROCESS</a:t>
            </a:r>
          </a:p>
        </p:txBody>
      </p:sp>
      <p:sp>
        <p:nvSpPr>
          <p:cNvPr id="44037" name="Text Box 14"/>
          <p:cNvSpPr txBox="1">
            <a:spLocks noChangeArrowheads="1"/>
          </p:cNvSpPr>
          <p:nvPr/>
        </p:nvSpPr>
        <p:spPr bwMode="auto">
          <a:xfrm>
            <a:off x="8177213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PRODUCT</a:t>
            </a:r>
          </a:p>
        </p:txBody>
      </p:sp>
      <p:grpSp>
        <p:nvGrpSpPr>
          <p:cNvPr id="44038" name="Group 43"/>
          <p:cNvGrpSpPr>
            <a:grpSpLocks/>
          </p:cNvGrpSpPr>
          <p:nvPr/>
        </p:nvGrpSpPr>
        <p:grpSpPr bwMode="auto">
          <a:xfrm>
            <a:off x="609600" y="2193925"/>
            <a:ext cx="9410700" cy="4659313"/>
            <a:chOff x="395288" y="1989138"/>
            <a:chExt cx="8640762" cy="4535487"/>
          </a:xfrm>
        </p:grpSpPr>
        <p:sp>
          <p:nvSpPr>
            <p:cNvPr id="44041" name="Text Box 1027"/>
            <p:cNvSpPr txBox="1">
              <a:spLocks noChangeArrowheads="1"/>
            </p:cNvSpPr>
            <p:nvPr/>
          </p:nvSpPr>
          <p:spPr bwMode="auto">
            <a:xfrm>
              <a:off x="539750" y="2154394"/>
              <a:ext cx="2132631" cy="718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 dirty="0"/>
                <a:t>Characteristics of the student</a:t>
              </a:r>
              <a:endParaRPr lang="en-US" dirty="0"/>
            </a:p>
          </p:txBody>
        </p:sp>
        <p:sp>
          <p:nvSpPr>
            <p:cNvPr id="44042" name="Text Box 1029"/>
            <p:cNvSpPr txBox="1">
              <a:spLocks noChangeArrowheads="1"/>
            </p:cNvSpPr>
            <p:nvPr/>
          </p:nvSpPr>
          <p:spPr bwMode="auto">
            <a:xfrm>
              <a:off x="5076826" y="3693565"/>
              <a:ext cx="1548274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</a:t>
              </a:r>
              <a:br>
                <a:rPr lang="en-GB"/>
              </a:br>
              <a:r>
                <a:rPr lang="en-GB"/>
                <a:t>approach </a:t>
              </a:r>
              <a:br>
                <a:rPr lang="en-GB"/>
              </a:br>
              <a:r>
                <a:rPr lang="en-GB"/>
                <a:t>to learning</a:t>
              </a:r>
              <a:endParaRPr lang="en-US"/>
            </a:p>
          </p:txBody>
        </p:sp>
        <p:sp>
          <p:nvSpPr>
            <p:cNvPr id="44043" name="Text Box 1030"/>
            <p:cNvSpPr txBox="1">
              <a:spLocks noChangeArrowheads="1"/>
            </p:cNvSpPr>
            <p:nvPr/>
          </p:nvSpPr>
          <p:spPr bwMode="auto">
            <a:xfrm>
              <a:off x="611188" y="5159702"/>
              <a:ext cx="1677840" cy="1347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Course and department learning context</a:t>
              </a:r>
              <a:endParaRPr lang="en-US"/>
            </a:p>
          </p:txBody>
        </p:sp>
        <p:sp>
          <p:nvSpPr>
            <p:cNvPr id="44044" name="Text Box 1032"/>
            <p:cNvSpPr txBox="1">
              <a:spLocks noChangeArrowheads="1"/>
            </p:cNvSpPr>
            <p:nvPr/>
          </p:nvSpPr>
          <p:spPr bwMode="auto">
            <a:xfrm>
              <a:off x="2700338" y="3693565"/>
              <a:ext cx="1735469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 perceptions of context</a:t>
              </a:r>
              <a:endParaRPr lang="en-US"/>
            </a:p>
          </p:txBody>
        </p:sp>
        <p:sp>
          <p:nvSpPr>
            <p:cNvPr id="44045" name="Text Box 1034"/>
            <p:cNvSpPr txBox="1">
              <a:spLocks noChangeArrowheads="1"/>
            </p:cNvSpPr>
            <p:nvPr/>
          </p:nvSpPr>
          <p:spPr bwMode="auto">
            <a:xfrm>
              <a:off x="7308850" y="3693565"/>
              <a:ext cx="1420518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Student</a:t>
              </a:r>
              <a:br>
                <a:rPr lang="en-US"/>
              </a:br>
              <a:r>
                <a:rPr lang="en-US"/>
                <a:t>learning outcomes</a:t>
              </a:r>
            </a:p>
          </p:txBody>
        </p:sp>
        <p:sp>
          <p:nvSpPr>
            <p:cNvPr id="44046" name="Rectangle 1036"/>
            <p:cNvSpPr>
              <a:spLocks noChangeArrowheads="1"/>
            </p:cNvSpPr>
            <p:nvPr/>
          </p:nvSpPr>
          <p:spPr bwMode="auto">
            <a:xfrm>
              <a:off x="7235825" y="3427413"/>
              <a:ext cx="15843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047" name="Rectangle 1038"/>
            <p:cNvSpPr>
              <a:spLocks noChangeArrowheads="1"/>
            </p:cNvSpPr>
            <p:nvPr/>
          </p:nvSpPr>
          <p:spPr bwMode="auto">
            <a:xfrm>
              <a:off x="5005388" y="3427413"/>
              <a:ext cx="1655762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048" name="Rectangle 1039"/>
            <p:cNvSpPr>
              <a:spLocks noChangeArrowheads="1"/>
            </p:cNvSpPr>
            <p:nvPr/>
          </p:nvSpPr>
          <p:spPr bwMode="auto">
            <a:xfrm>
              <a:off x="2700338" y="3427413"/>
              <a:ext cx="18002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049" name="Rectangle 1040"/>
            <p:cNvSpPr>
              <a:spLocks noChangeArrowheads="1"/>
            </p:cNvSpPr>
            <p:nvPr/>
          </p:nvSpPr>
          <p:spPr bwMode="auto">
            <a:xfrm>
              <a:off x="539750" y="4940300"/>
              <a:ext cx="1800225" cy="1584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050" name="Rectangle 1041"/>
            <p:cNvSpPr>
              <a:spLocks noChangeArrowheads="1"/>
            </p:cNvSpPr>
            <p:nvPr/>
          </p:nvSpPr>
          <p:spPr bwMode="auto">
            <a:xfrm>
              <a:off x="395288" y="1989138"/>
              <a:ext cx="2447925" cy="10080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051" name="Line 1042"/>
            <p:cNvSpPr>
              <a:spLocks noChangeShapeType="1"/>
            </p:cNvSpPr>
            <p:nvPr/>
          </p:nvSpPr>
          <p:spPr bwMode="auto">
            <a:xfrm>
              <a:off x="2843213" y="2565400"/>
              <a:ext cx="865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4052" name="Line 1043"/>
            <p:cNvSpPr>
              <a:spLocks noChangeShapeType="1"/>
            </p:cNvSpPr>
            <p:nvPr/>
          </p:nvSpPr>
          <p:spPr bwMode="auto">
            <a:xfrm>
              <a:off x="2843213" y="2565400"/>
              <a:ext cx="3024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4053" name="Line 1044"/>
            <p:cNvSpPr>
              <a:spLocks noChangeShapeType="1"/>
            </p:cNvSpPr>
            <p:nvPr/>
          </p:nvSpPr>
          <p:spPr bwMode="auto">
            <a:xfrm>
              <a:off x="2843213" y="2565400"/>
              <a:ext cx="511333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4054" name="Line 1045"/>
            <p:cNvSpPr>
              <a:spLocks noChangeShapeType="1"/>
            </p:cNvSpPr>
            <p:nvPr/>
          </p:nvSpPr>
          <p:spPr bwMode="auto">
            <a:xfrm flipV="1">
              <a:off x="2339975" y="4868863"/>
              <a:ext cx="129540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4055" name="Line 1046"/>
            <p:cNvSpPr>
              <a:spLocks noChangeShapeType="1"/>
            </p:cNvSpPr>
            <p:nvPr/>
          </p:nvSpPr>
          <p:spPr bwMode="auto">
            <a:xfrm>
              <a:off x="4500563" y="4076700"/>
              <a:ext cx="5032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4056" name="Line 1047"/>
            <p:cNvSpPr>
              <a:spLocks noChangeShapeType="1"/>
            </p:cNvSpPr>
            <p:nvPr/>
          </p:nvSpPr>
          <p:spPr bwMode="auto">
            <a:xfrm>
              <a:off x="6659563" y="4076700"/>
              <a:ext cx="5762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4057" name="Rectangle 1053"/>
            <p:cNvSpPr>
              <a:spLocks noChangeArrowheads="1"/>
            </p:cNvSpPr>
            <p:nvPr/>
          </p:nvSpPr>
          <p:spPr bwMode="auto">
            <a:xfrm>
              <a:off x="2411413" y="3141663"/>
              <a:ext cx="6624637" cy="2016125"/>
            </a:xfrm>
            <a:prstGeom prst="rect">
              <a:avLst/>
            </a:prstGeom>
            <a:noFill/>
            <a:ln w="28575">
              <a:solidFill>
                <a:srgbClr val="CC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497929" y="699770"/>
            <a:ext cx="9660314" cy="698500"/>
          </a:xfrm>
        </p:spPr>
        <p:txBody>
          <a:bodyPr>
            <a:noAutofit/>
          </a:bodyPr>
          <a:lstStyle/>
          <a:p>
            <a:pPr indent="-390525">
              <a:tabLst>
                <a:tab pos="419100" algn="l"/>
              </a:tabLst>
            </a:pPr>
            <a:r>
              <a:rPr lang="en-AU" sz="6600" b="1" dirty="0" smtClean="0">
                <a:solidFill>
                  <a:srgbClr val="C00000"/>
                </a:solidFill>
              </a:rPr>
              <a:t>3</a:t>
            </a:r>
            <a:r>
              <a:rPr lang="en-AU" sz="4400" b="1" dirty="0" smtClean="0">
                <a:solidFill>
                  <a:srgbClr val="C00000"/>
                </a:solidFill>
              </a:rPr>
              <a:t>P MODEL OF STUDENT LEARNING</a:t>
            </a:r>
            <a:endParaRPr lang="en-GB" sz="4400" b="1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686291" y="7178675"/>
            <a:ext cx="734059" cy="320675"/>
          </a:xfrm>
        </p:spPr>
        <p:txBody>
          <a:bodyPr/>
          <a:lstStyle/>
          <a:p>
            <a:pPr>
              <a:defRPr/>
            </a:pPr>
            <a:fld id="{48A5A70A-0086-4D07-ABA2-27B03BADD225}" type="slidenum">
              <a:rPr lang="en-AU"/>
              <a:pPr>
                <a:defRPr/>
              </a:pPr>
              <a:t>6</a:t>
            </a:fld>
            <a:endParaRPr lang="en-AU"/>
          </a:p>
        </p:txBody>
      </p:sp>
      <p:sp>
        <p:nvSpPr>
          <p:cNvPr id="45059" name="Text Box 12"/>
          <p:cNvSpPr txBox="1">
            <a:spLocks noChangeArrowheads="1"/>
          </p:cNvSpPr>
          <p:nvPr/>
        </p:nvSpPr>
        <p:spPr bwMode="auto">
          <a:xfrm>
            <a:off x="1066800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PRESAGE</a:t>
            </a:r>
          </a:p>
        </p:txBody>
      </p:sp>
      <p:sp>
        <p:nvSpPr>
          <p:cNvPr id="45060" name="Text Box 13"/>
          <p:cNvSpPr txBox="1">
            <a:spLocks noChangeArrowheads="1"/>
          </p:cNvSpPr>
          <p:nvPr/>
        </p:nvSpPr>
        <p:spPr bwMode="auto">
          <a:xfrm>
            <a:off x="4705350" y="1654175"/>
            <a:ext cx="1487488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PROCESS</a:t>
            </a:r>
          </a:p>
        </p:txBody>
      </p:sp>
      <p:sp>
        <p:nvSpPr>
          <p:cNvPr id="45061" name="Text Box 14"/>
          <p:cNvSpPr txBox="1">
            <a:spLocks noChangeArrowheads="1"/>
          </p:cNvSpPr>
          <p:nvPr/>
        </p:nvSpPr>
        <p:spPr bwMode="auto">
          <a:xfrm>
            <a:off x="8177213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PRODUCT</a:t>
            </a:r>
          </a:p>
        </p:txBody>
      </p:sp>
      <p:grpSp>
        <p:nvGrpSpPr>
          <p:cNvPr id="45062" name="Group 43"/>
          <p:cNvGrpSpPr>
            <a:grpSpLocks/>
          </p:cNvGrpSpPr>
          <p:nvPr/>
        </p:nvGrpSpPr>
        <p:grpSpPr bwMode="auto">
          <a:xfrm>
            <a:off x="609600" y="2193925"/>
            <a:ext cx="9410700" cy="4659313"/>
            <a:chOff x="395288" y="1989138"/>
            <a:chExt cx="8640762" cy="4535487"/>
          </a:xfrm>
        </p:grpSpPr>
        <p:sp>
          <p:nvSpPr>
            <p:cNvPr id="45066" name="Text Box 1027"/>
            <p:cNvSpPr txBox="1">
              <a:spLocks noChangeArrowheads="1"/>
            </p:cNvSpPr>
            <p:nvPr/>
          </p:nvSpPr>
          <p:spPr bwMode="auto">
            <a:xfrm>
              <a:off x="539750" y="2154394"/>
              <a:ext cx="2132631" cy="719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 dirty="0"/>
                <a:t>Characteristics of the student</a:t>
              </a:r>
              <a:endParaRPr lang="en-US" dirty="0"/>
            </a:p>
          </p:txBody>
        </p:sp>
        <p:sp>
          <p:nvSpPr>
            <p:cNvPr id="45067" name="Text Box 1029"/>
            <p:cNvSpPr txBox="1">
              <a:spLocks noChangeArrowheads="1"/>
            </p:cNvSpPr>
            <p:nvPr/>
          </p:nvSpPr>
          <p:spPr bwMode="auto">
            <a:xfrm>
              <a:off x="5076826" y="3693565"/>
              <a:ext cx="1548274" cy="1033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</a:t>
              </a:r>
              <a:br>
                <a:rPr lang="en-GB"/>
              </a:br>
              <a:r>
                <a:rPr lang="en-GB"/>
                <a:t>approach </a:t>
              </a:r>
              <a:br>
                <a:rPr lang="en-GB"/>
              </a:br>
              <a:r>
                <a:rPr lang="en-GB"/>
                <a:t>to learning</a:t>
              </a:r>
              <a:endParaRPr lang="en-US"/>
            </a:p>
          </p:txBody>
        </p:sp>
        <p:sp>
          <p:nvSpPr>
            <p:cNvPr id="45068" name="Text Box 1030"/>
            <p:cNvSpPr txBox="1">
              <a:spLocks noChangeArrowheads="1"/>
            </p:cNvSpPr>
            <p:nvPr/>
          </p:nvSpPr>
          <p:spPr bwMode="auto">
            <a:xfrm>
              <a:off x="611188" y="5159702"/>
              <a:ext cx="1677840" cy="134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Course and department learning context</a:t>
              </a:r>
              <a:endParaRPr lang="en-US"/>
            </a:p>
          </p:txBody>
        </p:sp>
        <p:sp>
          <p:nvSpPr>
            <p:cNvPr id="45069" name="Text Box 1032"/>
            <p:cNvSpPr txBox="1">
              <a:spLocks noChangeArrowheads="1"/>
            </p:cNvSpPr>
            <p:nvPr/>
          </p:nvSpPr>
          <p:spPr bwMode="auto">
            <a:xfrm>
              <a:off x="2700338" y="3693565"/>
              <a:ext cx="1735469" cy="1033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 perceptions of context</a:t>
              </a:r>
              <a:endParaRPr lang="en-US"/>
            </a:p>
          </p:txBody>
        </p:sp>
        <p:sp>
          <p:nvSpPr>
            <p:cNvPr id="45070" name="Text Box 1034"/>
            <p:cNvSpPr txBox="1">
              <a:spLocks noChangeArrowheads="1"/>
            </p:cNvSpPr>
            <p:nvPr/>
          </p:nvSpPr>
          <p:spPr bwMode="auto">
            <a:xfrm>
              <a:off x="7308850" y="3693565"/>
              <a:ext cx="1420518" cy="1033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Student</a:t>
              </a:r>
              <a:br>
                <a:rPr lang="en-US"/>
              </a:br>
              <a:r>
                <a:rPr lang="en-US"/>
                <a:t>learning outcomes</a:t>
              </a:r>
            </a:p>
          </p:txBody>
        </p:sp>
        <p:sp>
          <p:nvSpPr>
            <p:cNvPr id="45071" name="Rectangle 1036"/>
            <p:cNvSpPr>
              <a:spLocks noChangeArrowheads="1"/>
            </p:cNvSpPr>
            <p:nvPr/>
          </p:nvSpPr>
          <p:spPr bwMode="auto">
            <a:xfrm>
              <a:off x="7235825" y="3427413"/>
              <a:ext cx="15843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072" name="Rectangle 1038"/>
            <p:cNvSpPr>
              <a:spLocks noChangeArrowheads="1"/>
            </p:cNvSpPr>
            <p:nvPr/>
          </p:nvSpPr>
          <p:spPr bwMode="auto">
            <a:xfrm>
              <a:off x="5005388" y="3427413"/>
              <a:ext cx="1655762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073" name="Rectangle 1039"/>
            <p:cNvSpPr>
              <a:spLocks noChangeArrowheads="1"/>
            </p:cNvSpPr>
            <p:nvPr/>
          </p:nvSpPr>
          <p:spPr bwMode="auto">
            <a:xfrm>
              <a:off x="2700338" y="3427413"/>
              <a:ext cx="18002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074" name="Rectangle 1040"/>
            <p:cNvSpPr>
              <a:spLocks noChangeArrowheads="1"/>
            </p:cNvSpPr>
            <p:nvPr/>
          </p:nvSpPr>
          <p:spPr bwMode="auto">
            <a:xfrm>
              <a:off x="539750" y="4940300"/>
              <a:ext cx="1800225" cy="1584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075" name="Rectangle 1041"/>
            <p:cNvSpPr>
              <a:spLocks noChangeArrowheads="1"/>
            </p:cNvSpPr>
            <p:nvPr/>
          </p:nvSpPr>
          <p:spPr bwMode="auto">
            <a:xfrm>
              <a:off x="395288" y="1989138"/>
              <a:ext cx="2447925" cy="10080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076" name="Line 1042"/>
            <p:cNvSpPr>
              <a:spLocks noChangeShapeType="1"/>
            </p:cNvSpPr>
            <p:nvPr/>
          </p:nvSpPr>
          <p:spPr bwMode="auto">
            <a:xfrm>
              <a:off x="2843213" y="2565400"/>
              <a:ext cx="865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5077" name="Line 1043"/>
            <p:cNvSpPr>
              <a:spLocks noChangeShapeType="1"/>
            </p:cNvSpPr>
            <p:nvPr/>
          </p:nvSpPr>
          <p:spPr bwMode="auto">
            <a:xfrm>
              <a:off x="2843213" y="2565400"/>
              <a:ext cx="3024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5078" name="Line 1044"/>
            <p:cNvSpPr>
              <a:spLocks noChangeShapeType="1"/>
            </p:cNvSpPr>
            <p:nvPr/>
          </p:nvSpPr>
          <p:spPr bwMode="auto">
            <a:xfrm>
              <a:off x="2843213" y="2565400"/>
              <a:ext cx="511333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5079" name="Line 1045"/>
            <p:cNvSpPr>
              <a:spLocks noChangeShapeType="1"/>
            </p:cNvSpPr>
            <p:nvPr/>
          </p:nvSpPr>
          <p:spPr bwMode="auto">
            <a:xfrm flipV="1">
              <a:off x="2339975" y="4868863"/>
              <a:ext cx="129540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5080" name="Line 1046"/>
            <p:cNvSpPr>
              <a:spLocks noChangeShapeType="1"/>
            </p:cNvSpPr>
            <p:nvPr/>
          </p:nvSpPr>
          <p:spPr bwMode="auto">
            <a:xfrm>
              <a:off x="4500563" y="4076700"/>
              <a:ext cx="5032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5081" name="Line 1047"/>
            <p:cNvSpPr>
              <a:spLocks noChangeShapeType="1"/>
            </p:cNvSpPr>
            <p:nvPr/>
          </p:nvSpPr>
          <p:spPr bwMode="auto">
            <a:xfrm>
              <a:off x="6659563" y="4076700"/>
              <a:ext cx="5762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5082" name="Rectangle 1053"/>
            <p:cNvSpPr>
              <a:spLocks noChangeArrowheads="1"/>
            </p:cNvSpPr>
            <p:nvPr/>
          </p:nvSpPr>
          <p:spPr bwMode="auto">
            <a:xfrm>
              <a:off x="2411413" y="3141663"/>
              <a:ext cx="6624637" cy="2016125"/>
            </a:xfrm>
            <a:prstGeom prst="rect">
              <a:avLst/>
            </a:prstGeom>
            <a:noFill/>
            <a:ln w="28575">
              <a:solidFill>
                <a:srgbClr val="CC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  <p:sp>
        <p:nvSpPr>
          <p:cNvPr id="45064" name="TextBox 43"/>
          <p:cNvSpPr txBox="1">
            <a:spLocks noChangeArrowheads="1"/>
          </p:cNvSpPr>
          <p:nvPr/>
        </p:nvSpPr>
        <p:spPr bwMode="auto">
          <a:xfrm>
            <a:off x="5781675" y="6243638"/>
            <a:ext cx="1789113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AU" sz="2700"/>
              <a:t>Learning </a:t>
            </a:r>
          </a:p>
          <a:p>
            <a:pPr algn="ctr" eaLnBrk="1" hangingPunct="1"/>
            <a:r>
              <a:rPr lang="en-AU" sz="2700"/>
              <a:t>Motivation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rot="5400000" flipH="1" flipV="1">
            <a:off x="6169025" y="5726113"/>
            <a:ext cx="874713" cy="158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97929" y="699770"/>
            <a:ext cx="9660314" cy="698500"/>
          </a:xfrm>
        </p:spPr>
        <p:txBody>
          <a:bodyPr>
            <a:noAutofit/>
          </a:bodyPr>
          <a:lstStyle/>
          <a:p>
            <a:pPr indent="-390525">
              <a:tabLst>
                <a:tab pos="419100" algn="l"/>
              </a:tabLst>
            </a:pPr>
            <a:r>
              <a:rPr lang="en-AU" sz="6600" b="1" dirty="0" smtClean="0">
                <a:solidFill>
                  <a:srgbClr val="C00000"/>
                </a:solidFill>
              </a:rPr>
              <a:t>3</a:t>
            </a:r>
            <a:r>
              <a:rPr lang="en-AU" sz="4400" b="1" dirty="0" smtClean="0">
                <a:solidFill>
                  <a:srgbClr val="C00000"/>
                </a:solidFill>
              </a:rPr>
              <a:t>P MODEL OF STUDENT LEARNING</a:t>
            </a:r>
            <a:endParaRPr lang="en-GB" sz="4400" b="1" dirty="0" smtClean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785162" y="7264400"/>
            <a:ext cx="635188" cy="234950"/>
          </a:xfrm>
        </p:spPr>
        <p:txBody>
          <a:bodyPr/>
          <a:lstStyle/>
          <a:p>
            <a:pPr>
              <a:defRPr/>
            </a:pPr>
            <a:fld id="{574DDE40-1771-4432-9404-BEC363A8D321}" type="slidenum">
              <a:rPr lang="en-AU"/>
              <a:pPr>
                <a:defRPr/>
              </a:pPr>
              <a:t>7</a:t>
            </a:fld>
            <a:endParaRPr lang="en-AU" dirty="0"/>
          </a:p>
        </p:txBody>
      </p:sp>
      <p:sp>
        <p:nvSpPr>
          <p:cNvPr id="46083" name="Text Box 12"/>
          <p:cNvSpPr txBox="1">
            <a:spLocks noChangeArrowheads="1"/>
          </p:cNvSpPr>
          <p:nvPr/>
        </p:nvSpPr>
        <p:spPr bwMode="auto">
          <a:xfrm>
            <a:off x="1066800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PRESAGE</a:t>
            </a:r>
          </a:p>
        </p:txBody>
      </p:sp>
      <p:sp>
        <p:nvSpPr>
          <p:cNvPr id="46084" name="Text Box 13"/>
          <p:cNvSpPr txBox="1">
            <a:spLocks noChangeArrowheads="1"/>
          </p:cNvSpPr>
          <p:nvPr/>
        </p:nvSpPr>
        <p:spPr bwMode="auto">
          <a:xfrm>
            <a:off x="4705350" y="1654175"/>
            <a:ext cx="1487488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PROCESS</a:t>
            </a:r>
          </a:p>
        </p:txBody>
      </p:sp>
      <p:sp>
        <p:nvSpPr>
          <p:cNvPr id="46085" name="Text Box 14"/>
          <p:cNvSpPr txBox="1">
            <a:spLocks noChangeArrowheads="1"/>
          </p:cNvSpPr>
          <p:nvPr/>
        </p:nvSpPr>
        <p:spPr bwMode="auto">
          <a:xfrm>
            <a:off x="8177213" y="1654175"/>
            <a:ext cx="1489075" cy="355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7" tIns="52144" rIns="104287" bIns="52144"/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800" b="1">
                <a:solidFill>
                  <a:srgbClr val="DA4D5C"/>
                </a:solidFill>
              </a:rPr>
              <a:t>PRODUCT</a:t>
            </a:r>
          </a:p>
        </p:txBody>
      </p:sp>
      <p:grpSp>
        <p:nvGrpSpPr>
          <p:cNvPr id="46086" name="Group 43"/>
          <p:cNvGrpSpPr>
            <a:grpSpLocks/>
          </p:cNvGrpSpPr>
          <p:nvPr/>
        </p:nvGrpSpPr>
        <p:grpSpPr bwMode="auto">
          <a:xfrm>
            <a:off x="609600" y="2193925"/>
            <a:ext cx="9410700" cy="4659313"/>
            <a:chOff x="395288" y="1989138"/>
            <a:chExt cx="8640762" cy="4535487"/>
          </a:xfrm>
        </p:grpSpPr>
        <p:sp>
          <p:nvSpPr>
            <p:cNvPr id="46088" name="Text Box 1027"/>
            <p:cNvSpPr txBox="1">
              <a:spLocks noChangeArrowheads="1"/>
            </p:cNvSpPr>
            <p:nvPr/>
          </p:nvSpPr>
          <p:spPr bwMode="auto">
            <a:xfrm>
              <a:off x="539750" y="2154394"/>
              <a:ext cx="2132631" cy="718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Characteristics of the student</a:t>
              </a:r>
              <a:endParaRPr lang="en-US"/>
            </a:p>
          </p:txBody>
        </p:sp>
        <p:sp>
          <p:nvSpPr>
            <p:cNvPr id="46089" name="Text Box 1029"/>
            <p:cNvSpPr txBox="1">
              <a:spLocks noChangeArrowheads="1"/>
            </p:cNvSpPr>
            <p:nvPr/>
          </p:nvSpPr>
          <p:spPr bwMode="auto">
            <a:xfrm>
              <a:off x="5076826" y="3693565"/>
              <a:ext cx="1548274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</a:t>
              </a:r>
              <a:br>
                <a:rPr lang="en-GB"/>
              </a:br>
              <a:r>
                <a:rPr lang="en-GB"/>
                <a:t>approach </a:t>
              </a:r>
              <a:br>
                <a:rPr lang="en-GB"/>
              </a:br>
              <a:r>
                <a:rPr lang="en-GB"/>
                <a:t>to learning</a:t>
              </a:r>
              <a:endParaRPr lang="en-US"/>
            </a:p>
          </p:txBody>
        </p:sp>
        <p:sp>
          <p:nvSpPr>
            <p:cNvPr id="46090" name="Text Box 1030"/>
            <p:cNvSpPr txBox="1">
              <a:spLocks noChangeArrowheads="1"/>
            </p:cNvSpPr>
            <p:nvPr/>
          </p:nvSpPr>
          <p:spPr bwMode="auto">
            <a:xfrm>
              <a:off x="611188" y="5159702"/>
              <a:ext cx="1677840" cy="1347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Course and department learning context</a:t>
              </a:r>
              <a:endParaRPr lang="en-US"/>
            </a:p>
          </p:txBody>
        </p:sp>
        <p:sp>
          <p:nvSpPr>
            <p:cNvPr id="46091" name="Text Box 1032"/>
            <p:cNvSpPr txBox="1">
              <a:spLocks noChangeArrowheads="1"/>
            </p:cNvSpPr>
            <p:nvPr/>
          </p:nvSpPr>
          <p:spPr bwMode="auto">
            <a:xfrm>
              <a:off x="2700338" y="3693565"/>
              <a:ext cx="1735469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GB"/>
                <a:t>Student perceptions of context</a:t>
              </a:r>
              <a:endParaRPr lang="en-US"/>
            </a:p>
          </p:txBody>
        </p:sp>
        <p:sp>
          <p:nvSpPr>
            <p:cNvPr id="46092" name="Text Box 1034"/>
            <p:cNvSpPr txBox="1">
              <a:spLocks noChangeArrowheads="1"/>
            </p:cNvSpPr>
            <p:nvPr/>
          </p:nvSpPr>
          <p:spPr bwMode="auto">
            <a:xfrm>
              <a:off x="7308850" y="3693565"/>
              <a:ext cx="1420518" cy="103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5207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Student</a:t>
              </a:r>
              <a:br>
                <a:rPr lang="en-US"/>
              </a:br>
              <a:r>
                <a:rPr lang="en-US"/>
                <a:t>learning outcomes</a:t>
              </a:r>
            </a:p>
          </p:txBody>
        </p:sp>
        <p:sp>
          <p:nvSpPr>
            <p:cNvPr id="46093" name="Rectangle 1036"/>
            <p:cNvSpPr>
              <a:spLocks noChangeArrowheads="1"/>
            </p:cNvSpPr>
            <p:nvPr/>
          </p:nvSpPr>
          <p:spPr bwMode="auto">
            <a:xfrm>
              <a:off x="7235825" y="3427413"/>
              <a:ext cx="15843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094" name="Rectangle 1038"/>
            <p:cNvSpPr>
              <a:spLocks noChangeArrowheads="1"/>
            </p:cNvSpPr>
            <p:nvPr/>
          </p:nvSpPr>
          <p:spPr bwMode="auto">
            <a:xfrm>
              <a:off x="5005388" y="3427413"/>
              <a:ext cx="1655762" cy="1441450"/>
            </a:xfrm>
            <a:prstGeom prst="rect">
              <a:avLst/>
            </a:prstGeom>
            <a:noFill/>
            <a:ln w="57150">
              <a:solidFill>
                <a:srgbClr val="DA4D5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095" name="Rectangle 1039"/>
            <p:cNvSpPr>
              <a:spLocks noChangeArrowheads="1"/>
            </p:cNvSpPr>
            <p:nvPr/>
          </p:nvSpPr>
          <p:spPr bwMode="auto">
            <a:xfrm>
              <a:off x="2700338" y="3427413"/>
              <a:ext cx="1800225" cy="14414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096" name="Rectangle 1040"/>
            <p:cNvSpPr>
              <a:spLocks noChangeArrowheads="1"/>
            </p:cNvSpPr>
            <p:nvPr/>
          </p:nvSpPr>
          <p:spPr bwMode="auto">
            <a:xfrm>
              <a:off x="539750" y="4940300"/>
              <a:ext cx="1800225" cy="1584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097" name="Rectangle 1041"/>
            <p:cNvSpPr>
              <a:spLocks noChangeArrowheads="1"/>
            </p:cNvSpPr>
            <p:nvPr/>
          </p:nvSpPr>
          <p:spPr bwMode="auto">
            <a:xfrm>
              <a:off x="395288" y="1989138"/>
              <a:ext cx="2447925" cy="10080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098" name="Line 1042"/>
            <p:cNvSpPr>
              <a:spLocks noChangeShapeType="1"/>
            </p:cNvSpPr>
            <p:nvPr/>
          </p:nvSpPr>
          <p:spPr bwMode="auto">
            <a:xfrm>
              <a:off x="2843213" y="2565400"/>
              <a:ext cx="865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6099" name="Line 1043"/>
            <p:cNvSpPr>
              <a:spLocks noChangeShapeType="1"/>
            </p:cNvSpPr>
            <p:nvPr/>
          </p:nvSpPr>
          <p:spPr bwMode="auto">
            <a:xfrm>
              <a:off x="2843213" y="2565400"/>
              <a:ext cx="302418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6100" name="Line 1044"/>
            <p:cNvSpPr>
              <a:spLocks noChangeShapeType="1"/>
            </p:cNvSpPr>
            <p:nvPr/>
          </p:nvSpPr>
          <p:spPr bwMode="auto">
            <a:xfrm>
              <a:off x="2843213" y="2565400"/>
              <a:ext cx="511333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6101" name="Line 1045"/>
            <p:cNvSpPr>
              <a:spLocks noChangeShapeType="1"/>
            </p:cNvSpPr>
            <p:nvPr/>
          </p:nvSpPr>
          <p:spPr bwMode="auto">
            <a:xfrm flipV="1">
              <a:off x="2339975" y="4868863"/>
              <a:ext cx="129540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6102" name="Line 1046"/>
            <p:cNvSpPr>
              <a:spLocks noChangeShapeType="1"/>
            </p:cNvSpPr>
            <p:nvPr/>
          </p:nvSpPr>
          <p:spPr bwMode="auto">
            <a:xfrm>
              <a:off x="4500563" y="4076700"/>
              <a:ext cx="5032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6103" name="Line 1047"/>
            <p:cNvSpPr>
              <a:spLocks noChangeShapeType="1"/>
            </p:cNvSpPr>
            <p:nvPr/>
          </p:nvSpPr>
          <p:spPr bwMode="auto">
            <a:xfrm>
              <a:off x="6659563" y="4076700"/>
              <a:ext cx="5762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MY"/>
            </a:p>
          </p:txBody>
        </p:sp>
        <p:sp>
          <p:nvSpPr>
            <p:cNvPr id="46104" name="Rectangle 1053"/>
            <p:cNvSpPr>
              <a:spLocks noChangeArrowheads="1"/>
            </p:cNvSpPr>
            <p:nvPr/>
          </p:nvSpPr>
          <p:spPr bwMode="auto">
            <a:xfrm>
              <a:off x="2411413" y="3141663"/>
              <a:ext cx="6624637" cy="2016125"/>
            </a:xfrm>
            <a:prstGeom prst="rect">
              <a:avLst/>
            </a:prstGeom>
            <a:noFill/>
            <a:ln w="28575">
              <a:solidFill>
                <a:srgbClr val="CC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1" descr="Description: Activity_l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63" y="228600"/>
            <a:ext cx="1944000" cy="19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10688638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MY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554162" y="929640"/>
            <a:ext cx="6355398" cy="132343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 eaLnBrk="0" hangingPunct="0">
              <a:defRPr/>
            </a:pPr>
            <a:r>
              <a:rPr lang="en-US" sz="4000" b="1" dirty="0">
                <a:solidFill>
                  <a:srgbClr val="C00000"/>
                </a:solidFill>
                <a:latin typeface="Berlin Sans FB Demi" pitchFamily="34" charset="0"/>
                <a:ea typeface="Times New Roman" pitchFamily="18" charset="0"/>
                <a:cs typeface="Arial" pitchFamily="34" charset="0"/>
              </a:rPr>
              <a:t>Task I: Listing the presage factors</a:t>
            </a:r>
            <a:endParaRPr lang="en-US" sz="4000" dirty="0">
              <a:solidFill>
                <a:srgbClr val="C00000"/>
              </a:solidFill>
              <a:latin typeface="Berlin Sans FB Demi" pitchFamily="34" charset="0"/>
              <a:cs typeface="Arial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796415" y="2926080"/>
            <a:ext cx="7192962" cy="25853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ms-MY" sz="3600" dirty="0">
                <a:latin typeface="+mn-lt"/>
                <a:ea typeface="Times New Roman" pitchFamily="18" charset="0"/>
              </a:rPr>
              <a:t>List down 6 presage factos which can affect students’ learning outcomes</a:t>
            </a:r>
            <a:r>
              <a:rPr lang="en-US" sz="2400" dirty="0">
                <a:latin typeface="+mn-lt"/>
              </a:rPr>
              <a:t> </a:t>
            </a:r>
            <a:endParaRPr lang="en-US" sz="6000" dirty="0">
              <a:latin typeface="+mn-lt"/>
            </a:endParaRPr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1400175" y="4422775"/>
            <a:ext cx="78882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ms-MY" b="1"/>
              <a:t> </a:t>
            </a:r>
            <a:endParaRPr lang="en-MY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56BC08-34B3-4449-AE5D-82B80454636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1143001" y="351319"/>
            <a:ext cx="6096000" cy="2172807"/>
          </a:xfrm>
        </p:spPr>
        <p:txBody>
          <a:bodyPr>
            <a:noAutofit/>
          </a:bodyPr>
          <a:lstStyle/>
          <a:p>
            <a:pPr algn="ctr"/>
            <a:r>
              <a:rPr lang="en-AU" sz="4400" b="1" dirty="0" smtClean="0">
                <a:solidFill>
                  <a:srgbClr val="C00000"/>
                </a:solidFill>
              </a:rPr>
              <a:t>STUDY PROCESS QUESTIONNAIRE </a:t>
            </a:r>
            <a:br>
              <a:rPr lang="en-AU" sz="4400" b="1" dirty="0" smtClean="0">
                <a:solidFill>
                  <a:srgbClr val="C00000"/>
                </a:solidFill>
              </a:rPr>
            </a:br>
            <a:r>
              <a:rPr lang="en-AU" sz="4400" b="1" dirty="0" smtClean="0">
                <a:solidFill>
                  <a:srgbClr val="C00000"/>
                </a:solidFill>
              </a:rPr>
              <a:t>SPQ (HO1)</a:t>
            </a:r>
            <a:endParaRPr lang="en-US" sz="4400" b="1" dirty="0" smtClean="0">
              <a:solidFill>
                <a:srgbClr val="C00000"/>
              </a:solidFill>
            </a:endParaRP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1143001" y="2714627"/>
            <a:ext cx="7703886" cy="965833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50000"/>
              </a:lnSpc>
              <a:spcBef>
                <a:spcPts val="575"/>
              </a:spcBef>
              <a:spcAft>
                <a:spcPts val="575"/>
              </a:spcAft>
              <a:buBlip>
                <a:blip r:embed="rId2"/>
              </a:buBlip>
              <a:defRPr/>
            </a:pPr>
            <a:r>
              <a:rPr lang="en-AU" sz="2800" b="0" dirty="0" smtClean="0"/>
              <a:t>How do your students learn?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9808210" y="7264400"/>
            <a:ext cx="612140" cy="234950"/>
          </a:xfrm>
        </p:spPr>
        <p:txBody>
          <a:bodyPr/>
          <a:lstStyle/>
          <a:p>
            <a:pPr>
              <a:defRPr/>
            </a:pPr>
            <a:fld id="{1AADF638-19A1-4C7F-896D-D3C477DBD140}" type="slidenum">
              <a:rPr lang="en-AU"/>
              <a:pPr>
                <a:defRPr/>
              </a:pPr>
              <a:t>9</a:t>
            </a:fld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772465" y="3680460"/>
            <a:ext cx="96478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4000" b="1" dirty="0" smtClean="0">
                <a:latin typeface="+mn-lt"/>
              </a:rPr>
              <a:t>Activity 3: </a:t>
            </a:r>
            <a:r>
              <a:rPr lang="en-US" sz="4000" b="1" dirty="0" smtClean="0">
                <a:latin typeface="+mn-lt"/>
              </a:rPr>
              <a:t>Answering the Study Process Questionnaire (SPQ) – HO1</a:t>
            </a:r>
            <a:endParaRPr lang="en-US" sz="4000" dirty="0">
              <a:latin typeface="+mn-lt"/>
            </a:endParaRPr>
          </a:p>
        </p:txBody>
      </p:sp>
      <p:pic>
        <p:nvPicPr>
          <p:cNvPr id="10" name="Picture 31" descr="Description: Activity_le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63" y="228600"/>
            <a:ext cx="1944000" cy="19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43001" y="5289176"/>
            <a:ext cx="83451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spcBef>
                <a:spcPts val="575"/>
              </a:spcBef>
              <a:spcAft>
                <a:spcPts val="575"/>
              </a:spcAft>
              <a:buBlip>
                <a:blip r:embed="rId2"/>
              </a:buBlip>
              <a:defRPr/>
            </a:pPr>
            <a:r>
              <a:rPr lang="en-AU" sz="2800" dirty="0" smtClean="0">
                <a:latin typeface="+mn-lt"/>
              </a:rPr>
              <a:t>Respond as you imagine a </a:t>
            </a:r>
            <a:r>
              <a:rPr lang="en-AU" sz="2800" dirty="0" smtClean="0">
                <a:solidFill>
                  <a:srgbClr val="FF0000"/>
                </a:solidFill>
                <a:latin typeface="+mn-lt"/>
              </a:rPr>
              <a:t>TYPICAL</a:t>
            </a:r>
            <a:r>
              <a:rPr lang="en-AU" sz="2800" dirty="0" smtClean="0">
                <a:latin typeface="+mn-lt"/>
              </a:rPr>
              <a:t> student that you teach would respond</a:t>
            </a:r>
            <a:endParaRPr lang="en-US" sz="2800" dirty="0" smtClean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7016" y="6745871"/>
            <a:ext cx="30566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 handouts: page 4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ustom 1">
      <a:majorFont>
        <a:latin typeface="Berlin Sans FB Demi"/>
        <a:ea typeface=""/>
        <a:cs typeface=""/>
      </a:majorFont>
      <a:minorFont>
        <a:latin typeface="Bookman Old Style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3089</TotalTime>
  <Words>382</Words>
  <Application>Microsoft Office PowerPoint</Application>
  <PresentationFormat>Custom</PresentationFormat>
  <Paragraphs>114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Solstice</vt:lpstr>
      <vt:lpstr>Unit 2</vt:lpstr>
      <vt:lpstr>Learning Motivation</vt:lpstr>
      <vt:lpstr>3P MODEL OF STUDENT LEARNING</vt:lpstr>
      <vt:lpstr>PowerPoint Presentation</vt:lpstr>
      <vt:lpstr>3P MODEL OF STUDENT LEARNING</vt:lpstr>
      <vt:lpstr>3P MODEL OF STUDENT LEARNING</vt:lpstr>
      <vt:lpstr>3P MODEL OF STUDENT LEARNING</vt:lpstr>
      <vt:lpstr>PowerPoint Presentation</vt:lpstr>
      <vt:lpstr>STUDY PROCESS QUESTIONNAIRE  SPQ (HO1)</vt:lpstr>
      <vt:lpstr>Discussion</vt:lpstr>
      <vt:lpstr>PowerPoint Presentation</vt:lpstr>
      <vt:lpstr>VIDEO VIEWING “Teaching Teaching, Understanding Understanding”</vt:lpstr>
      <vt:lpstr>3P MODEL OF STUDENT LEARNING</vt:lpstr>
      <vt:lpstr>REFLECTION</vt:lpstr>
      <vt:lpstr>Break…</vt:lpstr>
    </vt:vector>
  </TitlesOfParts>
  <Company>Infusion Sdn Bhd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Infusion .</dc:creator>
  <cp:lastModifiedBy>MOHD AMIN BIN MOHAMAD</cp:lastModifiedBy>
  <cp:revision>281</cp:revision>
  <cp:lastPrinted>2013-02-23T04:06:40Z</cp:lastPrinted>
  <dcterms:created xsi:type="dcterms:W3CDTF">2011-08-04T06:31:34Z</dcterms:created>
  <dcterms:modified xsi:type="dcterms:W3CDTF">2014-04-04T07:15:42Z</dcterms:modified>
</cp:coreProperties>
</file>