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95" r:id="rId3"/>
    <p:sldId id="257" r:id="rId4"/>
    <p:sldId id="258" r:id="rId5"/>
    <p:sldId id="259" r:id="rId6"/>
    <p:sldId id="260" r:id="rId7"/>
    <p:sldId id="261" r:id="rId8"/>
    <p:sldId id="262" r:id="rId9"/>
    <p:sldId id="263" r:id="rId10"/>
    <p:sldId id="266" r:id="rId11"/>
    <p:sldId id="267" r:id="rId12"/>
    <p:sldId id="268" r:id="rId13"/>
    <p:sldId id="273" r:id="rId14"/>
    <p:sldId id="274" r:id="rId15"/>
    <p:sldId id="277" r:id="rId16"/>
    <p:sldId id="278" r:id="rId17"/>
    <p:sldId id="280" r:id="rId18"/>
    <p:sldId id="281" r:id="rId19"/>
    <p:sldId id="282" r:id="rId20"/>
    <p:sldId id="283" r:id="rId21"/>
    <p:sldId id="288" r:id="rId22"/>
    <p:sldId id="289" r:id="rId23"/>
    <p:sldId id="290" r:id="rId24"/>
    <p:sldId id="291" r:id="rId25"/>
    <p:sldId id="292" r:id="rId26"/>
    <p:sldId id="294"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A28F54-6D28-4946-8958-794ACA62F8CB}" type="datetimeFigureOut">
              <a:rPr lang="en-US" smtClean="0"/>
              <a:pPr/>
              <a:t>9/9/2013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049B4A-BAE5-4351-A87D-CB9C8E4837BC}" type="slidenum">
              <a:rPr lang="en-US" smtClean="0"/>
              <a:pPr/>
              <a:t>‹#›</a:t>
            </a:fld>
            <a:endParaRPr lang="en-US"/>
          </a:p>
        </p:txBody>
      </p:sp>
    </p:spTree>
    <p:extLst>
      <p:ext uri="{BB962C8B-B14F-4D97-AF65-F5344CB8AC3E}">
        <p14:creationId xmlns:p14="http://schemas.microsoft.com/office/powerpoint/2010/main" xmlns="" val="962769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29057" indent="-280406" eaLnBrk="0" hangingPunct="0">
              <a:defRPr>
                <a:solidFill>
                  <a:schemeClr val="tx1"/>
                </a:solidFill>
                <a:latin typeface="Arial" charset="0"/>
              </a:defRPr>
            </a:lvl2pPr>
            <a:lvl3pPr marL="1121626" indent="-224325" eaLnBrk="0" hangingPunct="0">
              <a:defRPr>
                <a:solidFill>
                  <a:schemeClr val="tx1"/>
                </a:solidFill>
                <a:latin typeface="Arial" charset="0"/>
              </a:defRPr>
            </a:lvl3pPr>
            <a:lvl4pPr marL="1570276" indent="-224325" eaLnBrk="0" hangingPunct="0">
              <a:defRPr>
                <a:solidFill>
                  <a:schemeClr val="tx1"/>
                </a:solidFill>
                <a:latin typeface="Arial" charset="0"/>
              </a:defRPr>
            </a:lvl4pPr>
            <a:lvl5pPr marL="2018927" indent="-224325" eaLnBrk="0" hangingPunct="0">
              <a:defRPr>
                <a:solidFill>
                  <a:schemeClr val="tx1"/>
                </a:solidFill>
                <a:latin typeface="Arial" charset="0"/>
              </a:defRPr>
            </a:lvl5pPr>
            <a:lvl6pPr marL="2467577" indent="-224325" eaLnBrk="0" fontAlgn="base" hangingPunct="0">
              <a:spcBef>
                <a:spcPct val="0"/>
              </a:spcBef>
              <a:spcAft>
                <a:spcPct val="0"/>
              </a:spcAft>
              <a:defRPr>
                <a:solidFill>
                  <a:schemeClr val="tx1"/>
                </a:solidFill>
                <a:latin typeface="Arial" charset="0"/>
              </a:defRPr>
            </a:lvl6pPr>
            <a:lvl7pPr marL="2916227" indent="-224325" eaLnBrk="0" fontAlgn="base" hangingPunct="0">
              <a:spcBef>
                <a:spcPct val="0"/>
              </a:spcBef>
              <a:spcAft>
                <a:spcPct val="0"/>
              </a:spcAft>
              <a:defRPr>
                <a:solidFill>
                  <a:schemeClr val="tx1"/>
                </a:solidFill>
                <a:latin typeface="Arial" charset="0"/>
              </a:defRPr>
            </a:lvl7pPr>
            <a:lvl8pPr marL="3364878" indent="-224325" eaLnBrk="0" fontAlgn="base" hangingPunct="0">
              <a:spcBef>
                <a:spcPct val="0"/>
              </a:spcBef>
              <a:spcAft>
                <a:spcPct val="0"/>
              </a:spcAft>
              <a:defRPr>
                <a:solidFill>
                  <a:schemeClr val="tx1"/>
                </a:solidFill>
                <a:latin typeface="Arial" charset="0"/>
              </a:defRPr>
            </a:lvl8pPr>
            <a:lvl9pPr marL="3813528" indent="-224325" eaLnBrk="0" fontAlgn="base" hangingPunct="0">
              <a:spcBef>
                <a:spcPct val="0"/>
              </a:spcBef>
              <a:spcAft>
                <a:spcPct val="0"/>
              </a:spcAft>
              <a:defRPr>
                <a:solidFill>
                  <a:schemeClr val="tx1"/>
                </a:solidFill>
                <a:latin typeface="Arial" charset="0"/>
              </a:defRPr>
            </a:lvl9pPr>
          </a:lstStyle>
          <a:p>
            <a:pPr eaLnBrk="1" hangingPunct="1"/>
            <a:fld id="{0827F2C0-3FAC-4849-91F0-7D013F0C1F22}" type="slidenum">
              <a:rPr lang="en-US" smtClean="0"/>
              <a:pPr eaLnBrk="1" hangingPunct="1"/>
              <a:t>5</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44FDC12-73B0-4714-9AED-E781207BFED0}" type="datetimeFigureOut">
              <a:rPr lang="en-US" smtClean="0"/>
              <a:pPr/>
              <a:t>9/9/2013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36521780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4FDC12-73B0-4714-9AED-E781207BFED0}" type="datetimeFigureOut">
              <a:rPr lang="en-US" smtClean="0"/>
              <a:pPr/>
              <a:t>9/9/2013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3872600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4FDC12-73B0-4714-9AED-E781207BFED0}" type="datetimeFigureOut">
              <a:rPr lang="en-US" smtClean="0"/>
              <a:pPr/>
              <a:t>9/9/2013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880144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4FDC12-73B0-4714-9AED-E781207BFED0}" type="datetimeFigureOut">
              <a:rPr lang="en-US" smtClean="0"/>
              <a:pPr/>
              <a:t>9/9/2013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3854195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4FDC12-73B0-4714-9AED-E781207BFED0}" type="datetimeFigureOut">
              <a:rPr lang="en-US" smtClean="0"/>
              <a:pPr/>
              <a:t>9/9/2013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3134388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4FDC12-73B0-4714-9AED-E781207BFED0}" type="datetimeFigureOut">
              <a:rPr lang="en-US" smtClean="0"/>
              <a:pPr/>
              <a:t>9/9/2013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2076944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4FDC12-73B0-4714-9AED-E781207BFED0}" type="datetimeFigureOut">
              <a:rPr lang="en-US" smtClean="0"/>
              <a:pPr/>
              <a:t>9/9/2013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3678186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44FDC12-73B0-4714-9AED-E781207BFED0}" type="datetimeFigureOut">
              <a:rPr lang="en-US" smtClean="0"/>
              <a:pPr/>
              <a:t>9/9/2013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3298298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4FDC12-73B0-4714-9AED-E781207BFED0}" type="datetimeFigureOut">
              <a:rPr lang="en-US" smtClean="0"/>
              <a:pPr/>
              <a:t>9/9/2013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822815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4FDC12-73B0-4714-9AED-E781207BFED0}" type="datetimeFigureOut">
              <a:rPr lang="en-US" smtClean="0"/>
              <a:pPr/>
              <a:t>9/9/2013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3526868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4FDC12-73B0-4714-9AED-E781207BFED0}" type="datetimeFigureOut">
              <a:rPr lang="en-US" smtClean="0"/>
              <a:pPr/>
              <a:t>9/9/2013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749831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4FDC12-73B0-4714-9AED-E781207BFED0}" type="datetimeFigureOut">
              <a:rPr lang="en-US" smtClean="0"/>
              <a:pPr/>
              <a:t>9/9/2013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37C509-EDD5-42DB-BBB0-26EB2EAD0572}" type="slidenum">
              <a:rPr lang="en-US" smtClean="0"/>
              <a:pPr/>
              <a:t>‹#›</a:t>
            </a:fld>
            <a:endParaRPr lang="en-US"/>
          </a:p>
        </p:txBody>
      </p:sp>
    </p:spTree>
    <p:extLst>
      <p:ext uri="{BB962C8B-B14F-4D97-AF65-F5344CB8AC3E}">
        <p14:creationId xmlns:p14="http://schemas.microsoft.com/office/powerpoint/2010/main" xmlns="" val="1240805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Construction of Constructed-Response Items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4555850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smtClean="0"/>
              <a:t>ERQ …samples</a:t>
            </a:r>
          </a:p>
        </p:txBody>
      </p:sp>
      <p:sp>
        <p:nvSpPr>
          <p:cNvPr id="44035" name="Rectangle 3"/>
          <p:cNvSpPr>
            <a:spLocks noGrp="1" noChangeArrowheads="1"/>
          </p:cNvSpPr>
          <p:nvPr>
            <p:ph type="body" idx="1"/>
          </p:nvPr>
        </p:nvSpPr>
        <p:spPr/>
        <p:txBody>
          <a:bodyPr/>
          <a:lstStyle/>
          <a:p>
            <a:pPr eaLnBrk="1" hangingPunct="1">
              <a:buFontTx/>
              <a:buNone/>
            </a:pPr>
            <a:r>
              <a:rPr lang="en-US" smtClean="0"/>
              <a:t>	The Development of Traditional Religious Schools (Pondok) in Malaysia.</a:t>
            </a:r>
          </a:p>
          <a:p>
            <a:pPr eaLnBrk="1" hangingPunct="1">
              <a:buFontTx/>
              <a:buNone/>
            </a:pPr>
            <a:endParaRPr lang="en-US" smtClean="0"/>
          </a:p>
          <a:p>
            <a:pPr eaLnBrk="1" hangingPunct="1">
              <a:buFontTx/>
              <a:buNone/>
            </a:pPr>
            <a:r>
              <a:rPr lang="en-US" smtClean="0"/>
              <a:t>	Elements of Islamic Heritage in Malaysian Architecture.</a:t>
            </a:r>
          </a:p>
          <a:p>
            <a:pPr eaLnBrk="1" hangingPunct="1">
              <a:buFontTx/>
              <a:buNone/>
            </a:pPr>
            <a:endParaRPr lang="en-US" smtClean="0"/>
          </a:p>
          <a:p>
            <a:pPr eaLnBrk="1" hangingPunct="1">
              <a:buFontTx/>
              <a:buNone/>
            </a:pPr>
            <a:r>
              <a:rPr lang="en-US" smtClean="0"/>
              <a:t>	Medical Counselling for Terminally-illed Patients.   </a:t>
            </a:r>
          </a:p>
        </p:txBody>
      </p:sp>
    </p:spTree>
    <p:extLst>
      <p:ext uri="{BB962C8B-B14F-4D97-AF65-F5344CB8AC3E}">
        <p14:creationId xmlns:p14="http://schemas.microsoft.com/office/powerpoint/2010/main" xmlns="" val="3739583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RRQ</a:t>
            </a:r>
          </a:p>
        </p:txBody>
      </p:sp>
      <p:sp>
        <p:nvSpPr>
          <p:cNvPr id="45059" name="Rectangle 3"/>
          <p:cNvSpPr>
            <a:spLocks noGrp="1" noChangeArrowheads="1"/>
          </p:cNvSpPr>
          <p:nvPr>
            <p:ph type="body" idx="1"/>
          </p:nvPr>
        </p:nvSpPr>
        <p:spPr/>
        <p:txBody>
          <a:bodyPr/>
          <a:lstStyle/>
          <a:p>
            <a:pPr eaLnBrk="1" hangingPunct="1">
              <a:buFontTx/>
              <a:buNone/>
            </a:pPr>
            <a:r>
              <a:rPr lang="en-US" smtClean="0"/>
              <a:t>Limiting the students’ answers </a:t>
            </a:r>
          </a:p>
          <a:p>
            <a:pPr eaLnBrk="1" hangingPunct="1">
              <a:buFontTx/>
              <a:buNone/>
            </a:pPr>
            <a:endParaRPr lang="en-US" smtClean="0"/>
          </a:p>
          <a:p>
            <a:pPr eaLnBrk="1" hangingPunct="1">
              <a:buFontTx/>
              <a:buNone/>
            </a:pPr>
            <a:endParaRPr lang="en-US" smtClean="0"/>
          </a:p>
          <a:p>
            <a:pPr eaLnBrk="1" hangingPunct="1">
              <a:buFontTx/>
              <a:buNone/>
            </a:pPr>
            <a:endParaRPr lang="en-US" smtClean="0"/>
          </a:p>
          <a:p>
            <a:pPr eaLnBrk="1" hangingPunct="1">
              <a:buFontTx/>
              <a:buNone/>
            </a:pPr>
            <a:r>
              <a:rPr lang="en-US" smtClean="0"/>
              <a:t>Content                                     Form</a:t>
            </a:r>
          </a:p>
          <a:p>
            <a:pPr eaLnBrk="1" hangingPunct="1">
              <a:buFontTx/>
              <a:buNone/>
            </a:pPr>
            <a:endParaRPr lang="en-US" smtClean="0"/>
          </a:p>
        </p:txBody>
      </p:sp>
      <p:sp>
        <p:nvSpPr>
          <p:cNvPr id="45060" name="Line 4"/>
          <p:cNvSpPr>
            <a:spLocks noChangeShapeType="1"/>
          </p:cNvSpPr>
          <p:nvPr/>
        </p:nvSpPr>
        <p:spPr bwMode="auto">
          <a:xfrm flipH="1">
            <a:off x="1295400" y="2438400"/>
            <a:ext cx="762000" cy="13716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45061" name="Line 6"/>
          <p:cNvSpPr>
            <a:spLocks noChangeShapeType="1"/>
          </p:cNvSpPr>
          <p:nvPr/>
        </p:nvSpPr>
        <p:spPr bwMode="auto">
          <a:xfrm>
            <a:off x="2057400" y="2438400"/>
            <a:ext cx="4572000" cy="15240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Tree>
    <p:extLst>
      <p:ext uri="{BB962C8B-B14F-4D97-AF65-F5344CB8AC3E}">
        <p14:creationId xmlns:p14="http://schemas.microsoft.com/office/powerpoint/2010/main" xmlns="" val="3843126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smtClean="0"/>
              <a:t>RRQ …samples</a:t>
            </a:r>
          </a:p>
        </p:txBody>
      </p:sp>
      <p:sp>
        <p:nvSpPr>
          <p:cNvPr id="46083" name="Rectangle 3"/>
          <p:cNvSpPr>
            <a:spLocks noGrp="1" noChangeArrowheads="1"/>
          </p:cNvSpPr>
          <p:nvPr>
            <p:ph type="body" idx="1"/>
          </p:nvPr>
        </p:nvSpPr>
        <p:spPr/>
        <p:txBody>
          <a:bodyPr/>
          <a:lstStyle/>
          <a:p>
            <a:pPr eaLnBrk="1" hangingPunct="1"/>
            <a:r>
              <a:rPr lang="en-US" smtClean="0"/>
              <a:t>Explain two reasons why MCQ questions are used in an examinations. </a:t>
            </a:r>
          </a:p>
          <a:p>
            <a:pPr eaLnBrk="1" hangingPunct="1">
              <a:buFontTx/>
              <a:buNone/>
            </a:pPr>
            <a:r>
              <a:rPr lang="en-US" smtClean="0"/>
              <a:t>	(limiting the content)</a:t>
            </a:r>
          </a:p>
          <a:p>
            <a:pPr eaLnBrk="1" hangingPunct="1"/>
            <a:endParaRPr lang="en-US" smtClean="0"/>
          </a:p>
          <a:p>
            <a:pPr eaLnBrk="1" hangingPunct="1"/>
            <a:r>
              <a:rPr lang="en-US" smtClean="0"/>
              <a:t>What are the advantages and disadvantages of using the public transport? </a:t>
            </a:r>
          </a:p>
          <a:p>
            <a:pPr eaLnBrk="1" hangingPunct="1">
              <a:buFontTx/>
              <a:buNone/>
            </a:pPr>
            <a:r>
              <a:rPr lang="en-US" smtClean="0"/>
              <a:t>	(limiting the form)</a:t>
            </a:r>
          </a:p>
        </p:txBody>
      </p:sp>
      <p:sp>
        <p:nvSpPr>
          <p:cNvPr id="46084" name="Line 4"/>
          <p:cNvSpPr>
            <a:spLocks noChangeShapeType="1"/>
          </p:cNvSpPr>
          <p:nvPr/>
        </p:nvSpPr>
        <p:spPr bwMode="auto">
          <a:xfrm>
            <a:off x="2286000" y="1905000"/>
            <a:ext cx="22860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46085" name="Line 5"/>
          <p:cNvSpPr>
            <a:spLocks noChangeShapeType="1"/>
          </p:cNvSpPr>
          <p:nvPr/>
        </p:nvSpPr>
        <p:spPr bwMode="auto">
          <a:xfrm>
            <a:off x="3352800" y="4191000"/>
            <a:ext cx="2895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46086" name="Line 6"/>
          <p:cNvSpPr>
            <a:spLocks noChangeShapeType="1"/>
          </p:cNvSpPr>
          <p:nvPr/>
        </p:nvSpPr>
        <p:spPr bwMode="auto">
          <a:xfrm>
            <a:off x="914400" y="4648200"/>
            <a:ext cx="25908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Tree>
    <p:extLst>
      <p:ext uri="{BB962C8B-B14F-4D97-AF65-F5344CB8AC3E}">
        <p14:creationId xmlns:p14="http://schemas.microsoft.com/office/powerpoint/2010/main" xmlns="" val="3312613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274638"/>
            <a:ext cx="8229600" cy="792162"/>
          </a:xfrm>
        </p:spPr>
        <p:txBody>
          <a:bodyPr/>
          <a:lstStyle/>
          <a:p>
            <a:pPr eaLnBrk="1" hangingPunct="1"/>
            <a:r>
              <a:rPr lang="en-US" smtClean="0"/>
              <a:t>Subjective Test - Writing</a:t>
            </a:r>
          </a:p>
        </p:txBody>
      </p:sp>
      <p:sp>
        <p:nvSpPr>
          <p:cNvPr id="51203" name="Rectangle 3"/>
          <p:cNvSpPr>
            <a:spLocks noGrp="1" noChangeArrowheads="1"/>
          </p:cNvSpPr>
          <p:nvPr>
            <p:ph type="body" idx="1"/>
          </p:nvPr>
        </p:nvSpPr>
        <p:spPr>
          <a:xfrm>
            <a:off x="457200" y="1295400"/>
            <a:ext cx="8229600" cy="5257800"/>
          </a:xfrm>
        </p:spPr>
        <p:txBody>
          <a:bodyPr>
            <a:normAutofit lnSpcReduction="10000"/>
          </a:bodyPr>
          <a:lstStyle/>
          <a:p>
            <a:pPr eaLnBrk="1" hangingPunct="1">
              <a:buFontTx/>
              <a:buNone/>
            </a:pPr>
            <a:r>
              <a:rPr lang="en-US" smtClean="0"/>
              <a:t>Word selection in an item:</a:t>
            </a:r>
          </a:p>
          <a:p>
            <a:pPr eaLnBrk="1" hangingPunct="1"/>
            <a:r>
              <a:rPr lang="en-US" smtClean="0"/>
              <a:t>presentation words </a:t>
            </a:r>
          </a:p>
          <a:p>
            <a:pPr eaLnBrk="1" hangingPunct="1">
              <a:buFontTx/>
              <a:buNone/>
            </a:pPr>
            <a:r>
              <a:rPr lang="en-US" smtClean="0"/>
              <a:t>	-	how to present the subject?</a:t>
            </a:r>
          </a:p>
          <a:p>
            <a:pPr eaLnBrk="1" hangingPunct="1"/>
            <a:r>
              <a:rPr lang="en-US" smtClean="0"/>
              <a:t>qualifying words  </a:t>
            </a:r>
          </a:p>
          <a:p>
            <a:pPr eaLnBrk="1" hangingPunct="1">
              <a:buFontTx/>
              <a:buNone/>
            </a:pPr>
            <a:r>
              <a:rPr lang="en-US" smtClean="0"/>
              <a:t>	-	limiting the scope of answers</a:t>
            </a:r>
          </a:p>
          <a:p>
            <a:pPr eaLnBrk="1" hangingPunct="1"/>
            <a:r>
              <a:rPr lang="en-US" smtClean="0"/>
              <a:t>aspect words</a:t>
            </a:r>
          </a:p>
          <a:p>
            <a:pPr eaLnBrk="1" hangingPunct="1">
              <a:buFontTx/>
              <a:buNone/>
            </a:pPr>
            <a:r>
              <a:rPr lang="en-US" smtClean="0"/>
              <a:t>	-	narrow what to be written</a:t>
            </a:r>
          </a:p>
          <a:p>
            <a:pPr eaLnBrk="1" hangingPunct="1"/>
            <a:r>
              <a:rPr lang="en-US" smtClean="0"/>
              <a:t>subject words</a:t>
            </a:r>
          </a:p>
          <a:p>
            <a:pPr eaLnBrk="1" hangingPunct="1">
              <a:buFontTx/>
              <a:buNone/>
            </a:pPr>
            <a:r>
              <a:rPr lang="en-US" smtClean="0"/>
              <a:t>	-	what to be written?</a:t>
            </a:r>
          </a:p>
          <a:p>
            <a:pPr eaLnBrk="1" hangingPunct="1"/>
            <a:endParaRPr lang="en-US" smtClean="0"/>
          </a:p>
        </p:txBody>
      </p:sp>
    </p:spTree>
    <p:extLst>
      <p:ext uri="{BB962C8B-B14F-4D97-AF65-F5344CB8AC3E}">
        <p14:creationId xmlns:p14="http://schemas.microsoft.com/office/powerpoint/2010/main" xmlns="" val="6985095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274638"/>
            <a:ext cx="8229600" cy="715962"/>
          </a:xfrm>
        </p:spPr>
        <p:txBody>
          <a:bodyPr/>
          <a:lstStyle/>
          <a:p>
            <a:pPr eaLnBrk="1" hangingPunct="1"/>
            <a:r>
              <a:rPr lang="en-US" sz="4000" smtClean="0"/>
              <a:t>Subjective Test - Writing</a:t>
            </a:r>
          </a:p>
        </p:txBody>
      </p:sp>
      <p:sp>
        <p:nvSpPr>
          <p:cNvPr id="52227" name="Rectangle 3"/>
          <p:cNvSpPr>
            <a:spLocks noGrp="1" noChangeArrowheads="1"/>
          </p:cNvSpPr>
          <p:nvPr>
            <p:ph type="body" idx="1"/>
          </p:nvPr>
        </p:nvSpPr>
        <p:spPr>
          <a:xfrm>
            <a:off x="457200" y="1219200"/>
            <a:ext cx="8229600" cy="5334000"/>
          </a:xfrm>
        </p:spPr>
        <p:txBody>
          <a:bodyPr/>
          <a:lstStyle/>
          <a:p>
            <a:pPr eaLnBrk="1" hangingPunct="1">
              <a:buFontTx/>
              <a:buNone/>
            </a:pPr>
            <a:r>
              <a:rPr lang="en-US" dirty="0" smtClean="0"/>
              <a:t>	List the five phases in mitosis and describe what happens in each phase.</a:t>
            </a:r>
          </a:p>
          <a:p>
            <a:pPr eaLnBrk="1" hangingPunct="1">
              <a:buFontTx/>
              <a:buNone/>
            </a:pPr>
            <a:endParaRPr lang="en-US" dirty="0" smtClean="0"/>
          </a:p>
          <a:p>
            <a:pPr eaLnBrk="1" hangingPunct="1">
              <a:buFontTx/>
              <a:buNone/>
            </a:pPr>
            <a:endParaRPr lang="en-US" dirty="0" smtClean="0"/>
          </a:p>
          <a:p>
            <a:pPr eaLnBrk="1" hangingPunct="1">
              <a:buFontTx/>
              <a:buNone/>
            </a:pPr>
            <a:r>
              <a:rPr lang="en-US" dirty="0" smtClean="0"/>
              <a:t>   PW</a:t>
            </a:r>
          </a:p>
          <a:p>
            <a:pPr eaLnBrk="1" hangingPunct="1">
              <a:buFontTx/>
              <a:buNone/>
            </a:pPr>
            <a:r>
              <a:rPr lang="en-US" dirty="0" smtClean="0"/>
              <a:t>                            QW</a:t>
            </a:r>
          </a:p>
          <a:p>
            <a:pPr eaLnBrk="1" hangingPunct="1">
              <a:buFontTx/>
              <a:buNone/>
            </a:pPr>
            <a:r>
              <a:rPr lang="en-US" dirty="0" smtClean="0"/>
              <a:t>                                                       AW</a:t>
            </a:r>
          </a:p>
          <a:p>
            <a:pPr eaLnBrk="1" hangingPunct="1">
              <a:buFontTx/>
              <a:buNone/>
            </a:pPr>
            <a:r>
              <a:rPr lang="en-US" dirty="0" smtClean="0"/>
              <a:t>                                                                                SW</a:t>
            </a:r>
          </a:p>
          <a:p>
            <a:pPr eaLnBrk="1" hangingPunct="1">
              <a:buFontTx/>
              <a:buNone/>
            </a:pPr>
            <a:endParaRPr lang="en-US" dirty="0" smtClean="0"/>
          </a:p>
        </p:txBody>
      </p:sp>
      <p:sp>
        <p:nvSpPr>
          <p:cNvPr id="52228" name="Line 8"/>
          <p:cNvSpPr>
            <a:spLocks noChangeShapeType="1"/>
          </p:cNvSpPr>
          <p:nvPr/>
        </p:nvSpPr>
        <p:spPr bwMode="auto">
          <a:xfrm>
            <a:off x="1219200" y="1676400"/>
            <a:ext cx="0" cy="18288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52229" name="Line 9"/>
          <p:cNvSpPr>
            <a:spLocks noChangeShapeType="1"/>
          </p:cNvSpPr>
          <p:nvPr/>
        </p:nvSpPr>
        <p:spPr bwMode="auto">
          <a:xfrm>
            <a:off x="2514600" y="1676400"/>
            <a:ext cx="914400" cy="22098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52230" name="Line 10"/>
          <p:cNvSpPr>
            <a:spLocks noChangeShapeType="1"/>
          </p:cNvSpPr>
          <p:nvPr/>
        </p:nvSpPr>
        <p:spPr bwMode="auto">
          <a:xfrm>
            <a:off x="3733800" y="1600200"/>
            <a:ext cx="2209800" cy="30480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52231" name="Line 11"/>
          <p:cNvSpPr>
            <a:spLocks noChangeShapeType="1"/>
          </p:cNvSpPr>
          <p:nvPr/>
        </p:nvSpPr>
        <p:spPr bwMode="auto">
          <a:xfrm>
            <a:off x="5562600" y="1676400"/>
            <a:ext cx="2667000" cy="35814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Tree>
    <p:extLst>
      <p:ext uri="{BB962C8B-B14F-4D97-AF65-F5344CB8AC3E}">
        <p14:creationId xmlns:p14="http://schemas.microsoft.com/office/powerpoint/2010/main" xmlns="" val="840259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smtClean="0"/>
              <a:t>Analysis 1</a:t>
            </a:r>
          </a:p>
        </p:txBody>
      </p:sp>
      <p:sp>
        <p:nvSpPr>
          <p:cNvPr id="55299" name="Rectangle 3"/>
          <p:cNvSpPr>
            <a:spLocks noGrp="1" noChangeArrowheads="1"/>
          </p:cNvSpPr>
          <p:nvPr>
            <p:ph type="body" idx="1"/>
          </p:nvPr>
        </p:nvSpPr>
        <p:spPr/>
        <p:txBody>
          <a:bodyPr/>
          <a:lstStyle/>
          <a:p>
            <a:pPr eaLnBrk="1" hangingPunct="1"/>
            <a:r>
              <a:rPr lang="en-US" smtClean="0"/>
              <a:t>Describe the procedure for selling and opening a money market account: how to determine who is a prospective customers, advantages of money market account over other investment, and rates of interest and paper work to be completed.</a:t>
            </a:r>
          </a:p>
        </p:txBody>
      </p:sp>
    </p:spTree>
    <p:extLst>
      <p:ext uri="{BB962C8B-B14F-4D97-AF65-F5344CB8AC3E}">
        <p14:creationId xmlns:p14="http://schemas.microsoft.com/office/powerpoint/2010/main" xmlns="" val="9486678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smtClean="0"/>
              <a:t>Analysis 2</a:t>
            </a:r>
          </a:p>
        </p:txBody>
      </p:sp>
      <p:sp>
        <p:nvSpPr>
          <p:cNvPr id="56323" name="Rectangle 3"/>
          <p:cNvSpPr>
            <a:spLocks noGrp="1" noChangeArrowheads="1"/>
          </p:cNvSpPr>
          <p:nvPr>
            <p:ph type="body" idx="1"/>
          </p:nvPr>
        </p:nvSpPr>
        <p:spPr/>
        <p:txBody>
          <a:bodyPr/>
          <a:lstStyle/>
          <a:p>
            <a:pPr eaLnBrk="1" hangingPunct="1">
              <a:lnSpc>
                <a:spcPct val="90000"/>
              </a:lnSpc>
            </a:pPr>
            <a:r>
              <a:rPr lang="en-US" smtClean="0"/>
              <a:t>Write a short descriptions of the steps for selling a money market account. Include ways to:</a:t>
            </a:r>
          </a:p>
          <a:p>
            <a:pPr eaLnBrk="1" hangingPunct="1">
              <a:lnSpc>
                <a:spcPct val="90000"/>
              </a:lnSpc>
              <a:buFontTx/>
              <a:buNone/>
            </a:pPr>
            <a:r>
              <a:rPr lang="en-US" smtClean="0"/>
              <a:t>	i.	determine the customer’s needs</a:t>
            </a:r>
          </a:p>
          <a:p>
            <a:pPr eaLnBrk="1" hangingPunct="1">
              <a:lnSpc>
                <a:spcPct val="90000"/>
              </a:lnSpc>
              <a:buFontTx/>
              <a:buNone/>
            </a:pPr>
            <a:r>
              <a:rPr lang="en-US" smtClean="0"/>
              <a:t>	ii.	explain the rates of interest</a:t>
            </a:r>
          </a:p>
          <a:p>
            <a:pPr eaLnBrk="1" hangingPunct="1">
              <a:lnSpc>
                <a:spcPct val="90000"/>
              </a:lnSpc>
              <a:buFontTx/>
              <a:buNone/>
            </a:pPr>
            <a:r>
              <a:rPr lang="en-US" smtClean="0"/>
              <a:t>	iii.	describe the advantages of a money 	market account over other investments</a:t>
            </a:r>
          </a:p>
          <a:p>
            <a:pPr eaLnBrk="1" hangingPunct="1">
              <a:lnSpc>
                <a:spcPct val="90000"/>
              </a:lnSpc>
              <a:buFontTx/>
              <a:buNone/>
            </a:pPr>
            <a:r>
              <a:rPr lang="en-US" smtClean="0"/>
              <a:t>	iv.	explain the paper work to be completed 	by the customer</a:t>
            </a:r>
          </a:p>
          <a:p>
            <a:pPr eaLnBrk="1" hangingPunct="1">
              <a:lnSpc>
                <a:spcPct val="90000"/>
              </a:lnSpc>
              <a:buFontTx/>
              <a:buNone/>
            </a:pPr>
            <a:endParaRPr lang="en-US" smtClean="0"/>
          </a:p>
        </p:txBody>
      </p:sp>
    </p:spTree>
    <p:extLst>
      <p:ext uri="{BB962C8B-B14F-4D97-AF65-F5344CB8AC3E}">
        <p14:creationId xmlns:p14="http://schemas.microsoft.com/office/powerpoint/2010/main" xmlns="" val="14703597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endParaRPr lang="en-US" smtClean="0"/>
          </a:p>
        </p:txBody>
      </p:sp>
      <p:sp>
        <p:nvSpPr>
          <p:cNvPr id="58371" name="Rectangle 3"/>
          <p:cNvSpPr>
            <a:spLocks noGrp="1" noChangeArrowheads="1"/>
          </p:cNvSpPr>
          <p:nvPr>
            <p:ph type="body" idx="1"/>
          </p:nvPr>
        </p:nvSpPr>
        <p:spPr/>
        <p:txBody>
          <a:bodyPr/>
          <a:lstStyle/>
          <a:p>
            <a:pPr algn="ctr" eaLnBrk="1" hangingPunct="1">
              <a:buFontTx/>
              <a:buNone/>
            </a:pPr>
            <a:r>
              <a:rPr lang="en-US" smtClean="0"/>
              <a:t>	</a:t>
            </a:r>
            <a:r>
              <a:rPr lang="en-US" sz="5400" smtClean="0"/>
              <a:t>If you are happy with the questions you can print the question booklet now, BUT …</a:t>
            </a:r>
          </a:p>
        </p:txBody>
      </p:sp>
    </p:spTree>
    <p:extLst>
      <p:ext uri="{BB962C8B-B14F-4D97-AF65-F5344CB8AC3E}">
        <p14:creationId xmlns:p14="http://schemas.microsoft.com/office/powerpoint/2010/main" xmlns="" val="3554662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mtClean="0"/>
              <a:t>Scoring</a:t>
            </a:r>
          </a:p>
        </p:txBody>
      </p:sp>
      <p:sp>
        <p:nvSpPr>
          <p:cNvPr id="59395" name="Rectangle 3"/>
          <p:cNvSpPr>
            <a:spLocks noGrp="1" noChangeArrowheads="1"/>
          </p:cNvSpPr>
          <p:nvPr>
            <p:ph type="body" idx="1"/>
          </p:nvPr>
        </p:nvSpPr>
        <p:spPr/>
        <p:txBody>
          <a:bodyPr/>
          <a:lstStyle/>
          <a:p>
            <a:pPr eaLnBrk="1" hangingPunct="1">
              <a:buFontTx/>
              <a:buNone/>
            </a:pPr>
            <a:r>
              <a:rPr lang="en-US" smtClean="0"/>
              <a:t>	Scoring methods must correspond with the types of essay questions used:</a:t>
            </a:r>
          </a:p>
          <a:p>
            <a:pPr eaLnBrk="1" hangingPunct="1">
              <a:buFontTx/>
              <a:buNone/>
            </a:pPr>
            <a:endParaRPr lang="en-US" smtClean="0"/>
          </a:p>
          <a:p>
            <a:pPr eaLnBrk="1" hangingPunct="1">
              <a:buFontTx/>
              <a:buNone/>
            </a:pPr>
            <a:endParaRPr lang="en-US" smtClean="0"/>
          </a:p>
          <a:p>
            <a:pPr eaLnBrk="1" hangingPunct="1">
              <a:buFontTx/>
              <a:buNone/>
            </a:pPr>
            <a:endParaRPr lang="en-US" smtClean="0"/>
          </a:p>
          <a:p>
            <a:pPr eaLnBrk="1" hangingPunct="1">
              <a:buFontTx/>
              <a:buNone/>
            </a:pPr>
            <a:r>
              <a:rPr lang="en-US" smtClean="0"/>
              <a:t>  Analytical                                      Global</a:t>
            </a:r>
          </a:p>
          <a:p>
            <a:pPr eaLnBrk="1" hangingPunct="1">
              <a:buFontTx/>
              <a:buNone/>
            </a:pPr>
            <a:r>
              <a:rPr lang="en-US" smtClean="0"/>
              <a:t>(point score)                                  (Holistic)</a:t>
            </a:r>
          </a:p>
        </p:txBody>
      </p:sp>
      <p:sp>
        <p:nvSpPr>
          <p:cNvPr id="59396" name="Line 4"/>
          <p:cNvSpPr>
            <a:spLocks noChangeShapeType="1"/>
          </p:cNvSpPr>
          <p:nvPr/>
        </p:nvSpPr>
        <p:spPr bwMode="auto">
          <a:xfrm flipH="1">
            <a:off x="1600200" y="2819400"/>
            <a:ext cx="2971800" cy="15240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59397" name="Line 5"/>
          <p:cNvSpPr>
            <a:spLocks noChangeShapeType="1"/>
          </p:cNvSpPr>
          <p:nvPr/>
        </p:nvSpPr>
        <p:spPr bwMode="auto">
          <a:xfrm>
            <a:off x="4572000" y="2819400"/>
            <a:ext cx="2819400" cy="15240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Tree>
    <p:extLst>
      <p:ext uri="{BB962C8B-B14F-4D97-AF65-F5344CB8AC3E}">
        <p14:creationId xmlns:p14="http://schemas.microsoft.com/office/powerpoint/2010/main" xmlns="" val="1566109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mtClean="0"/>
              <a:t>Analytical (point score)</a:t>
            </a:r>
          </a:p>
        </p:txBody>
      </p:sp>
      <p:sp>
        <p:nvSpPr>
          <p:cNvPr id="60419" name="Rectangle 3"/>
          <p:cNvSpPr>
            <a:spLocks noGrp="1" noChangeArrowheads="1"/>
          </p:cNvSpPr>
          <p:nvPr>
            <p:ph type="body" idx="1"/>
          </p:nvPr>
        </p:nvSpPr>
        <p:spPr/>
        <p:txBody>
          <a:bodyPr/>
          <a:lstStyle/>
          <a:p>
            <a:pPr eaLnBrk="1" hangingPunct="1"/>
            <a:r>
              <a:rPr lang="en-US" smtClean="0"/>
              <a:t>especially for RRQ</a:t>
            </a:r>
          </a:p>
          <a:p>
            <a:pPr eaLnBrk="1" hangingPunct="1">
              <a:buFontTx/>
              <a:buNone/>
            </a:pPr>
            <a:endParaRPr lang="en-US" smtClean="0"/>
          </a:p>
          <a:p>
            <a:pPr eaLnBrk="1" hangingPunct="1"/>
            <a:r>
              <a:rPr lang="en-US" smtClean="0"/>
              <a:t>break down answers model into small pieces</a:t>
            </a:r>
          </a:p>
          <a:p>
            <a:pPr eaLnBrk="1" hangingPunct="1">
              <a:buFontTx/>
              <a:buNone/>
            </a:pPr>
            <a:endParaRPr lang="en-US" smtClean="0"/>
          </a:p>
          <a:p>
            <a:pPr eaLnBrk="1" hangingPunct="1"/>
            <a:r>
              <a:rPr lang="en-US" smtClean="0"/>
              <a:t>assign sub-total point value for each piece</a:t>
            </a:r>
          </a:p>
          <a:p>
            <a:pPr eaLnBrk="1" hangingPunct="1">
              <a:buFontTx/>
              <a:buNone/>
            </a:pPr>
            <a:endParaRPr lang="en-US" smtClean="0"/>
          </a:p>
          <a:p>
            <a:pPr eaLnBrk="1" hangingPunct="1">
              <a:buFontTx/>
              <a:buNone/>
            </a:pPr>
            <a:endParaRPr lang="en-US" smtClean="0"/>
          </a:p>
          <a:p>
            <a:pPr eaLnBrk="1" hangingPunct="1"/>
            <a:endParaRPr lang="en-US" smtClean="0"/>
          </a:p>
          <a:p>
            <a:pPr eaLnBrk="1" hangingPunct="1">
              <a:buFontTx/>
              <a:buNone/>
            </a:pPr>
            <a:endParaRPr lang="en-US" smtClean="0"/>
          </a:p>
        </p:txBody>
      </p:sp>
    </p:spTree>
    <p:extLst>
      <p:ext uri="{BB962C8B-B14F-4D97-AF65-F5344CB8AC3E}">
        <p14:creationId xmlns:p14="http://schemas.microsoft.com/office/powerpoint/2010/main" xmlns="" val="3087075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a:bodyPr>
          <a:lstStyle/>
          <a:p>
            <a:pPr eaLnBrk="1" hangingPunct="1"/>
            <a:r>
              <a:rPr lang="en-US" dirty="0" smtClean="0"/>
              <a:t>SESSION OUTCOMES</a:t>
            </a:r>
            <a:endParaRPr lang="en-US" dirty="0" smtClean="0"/>
          </a:p>
        </p:txBody>
      </p:sp>
      <p:sp>
        <p:nvSpPr>
          <p:cNvPr id="35843" name="Rectangle 3"/>
          <p:cNvSpPr>
            <a:spLocks noGrp="1" noChangeArrowheads="1"/>
          </p:cNvSpPr>
          <p:nvPr>
            <p:ph type="body" idx="1"/>
          </p:nvPr>
        </p:nvSpPr>
        <p:spPr>
          <a:xfrm>
            <a:off x="457200" y="1524000"/>
            <a:ext cx="8229600" cy="4602163"/>
          </a:xfrm>
        </p:spPr>
        <p:txBody>
          <a:bodyPr/>
          <a:lstStyle/>
          <a:p>
            <a:pPr>
              <a:lnSpc>
                <a:spcPct val="90000"/>
              </a:lnSpc>
            </a:pPr>
            <a:r>
              <a:rPr lang="en-US" dirty="0" smtClean="0"/>
              <a:t>identify the advantages and disadvantages of constructed-response items</a:t>
            </a:r>
          </a:p>
          <a:p>
            <a:pPr>
              <a:lnSpc>
                <a:spcPct val="90000"/>
              </a:lnSpc>
            </a:pPr>
            <a:r>
              <a:rPr lang="en-US" dirty="0" smtClean="0"/>
              <a:t>d</a:t>
            </a:r>
            <a:r>
              <a:rPr lang="en-US" dirty="0" smtClean="0"/>
              <a:t>esign good constructed-response items</a:t>
            </a:r>
            <a:endParaRPr lang="en-US" dirty="0" smtClean="0"/>
          </a:p>
        </p:txBody>
      </p:sp>
    </p:spTree>
    <p:extLst>
      <p:ext uri="{BB962C8B-B14F-4D97-AF65-F5344CB8AC3E}">
        <p14:creationId xmlns:p14="http://schemas.microsoft.com/office/powerpoint/2010/main" xmlns="" val="14221852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title"/>
          </p:nvPr>
        </p:nvSpPr>
        <p:spPr/>
        <p:txBody>
          <a:bodyPr/>
          <a:lstStyle/>
          <a:p>
            <a:pPr eaLnBrk="1" hangingPunct="1"/>
            <a:r>
              <a:rPr lang="en-US" smtClean="0"/>
              <a:t>Analytical (point score)</a:t>
            </a:r>
          </a:p>
        </p:txBody>
      </p:sp>
      <p:sp>
        <p:nvSpPr>
          <p:cNvPr id="61443" name="Rectangle 5"/>
          <p:cNvSpPr>
            <a:spLocks noGrp="1" noChangeArrowheads="1"/>
          </p:cNvSpPr>
          <p:nvPr>
            <p:ph type="body" sz="half" idx="1"/>
          </p:nvPr>
        </p:nvSpPr>
        <p:spPr/>
        <p:txBody>
          <a:bodyPr/>
          <a:lstStyle/>
          <a:p>
            <a:pPr eaLnBrk="1" hangingPunct="1">
              <a:buFontTx/>
              <a:buNone/>
            </a:pPr>
            <a:r>
              <a:rPr lang="en-US" smtClean="0"/>
              <a:t>Strengths</a:t>
            </a:r>
          </a:p>
          <a:p>
            <a:pPr eaLnBrk="1" hangingPunct="1"/>
            <a:r>
              <a:rPr lang="en-US" smtClean="0"/>
              <a:t>easy</a:t>
            </a:r>
          </a:p>
          <a:p>
            <a:pPr eaLnBrk="1" hangingPunct="1"/>
            <a:r>
              <a:rPr lang="en-US" smtClean="0"/>
              <a:t>more precise</a:t>
            </a:r>
          </a:p>
          <a:p>
            <a:pPr eaLnBrk="1" hangingPunct="1"/>
            <a:r>
              <a:rPr lang="en-US" smtClean="0"/>
              <a:t>clearer “picture” for further analysis</a:t>
            </a:r>
          </a:p>
          <a:p>
            <a:pPr eaLnBrk="1" hangingPunct="1"/>
            <a:r>
              <a:rPr lang="en-US" smtClean="0"/>
              <a:t>can be consistent</a:t>
            </a:r>
          </a:p>
        </p:txBody>
      </p:sp>
      <p:sp>
        <p:nvSpPr>
          <p:cNvPr id="61444" name="Rectangle 6"/>
          <p:cNvSpPr>
            <a:spLocks noGrp="1" noChangeArrowheads="1"/>
          </p:cNvSpPr>
          <p:nvPr>
            <p:ph type="body" sz="half" idx="2"/>
          </p:nvPr>
        </p:nvSpPr>
        <p:spPr/>
        <p:txBody>
          <a:bodyPr/>
          <a:lstStyle/>
          <a:p>
            <a:pPr eaLnBrk="1" hangingPunct="1">
              <a:buFontTx/>
              <a:buNone/>
            </a:pPr>
            <a:r>
              <a:rPr lang="en-US" smtClean="0"/>
              <a:t>Weaknesses</a:t>
            </a:r>
          </a:p>
          <a:p>
            <a:pPr eaLnBrk="1" hangingPunct="1"/>
            <a:r>
              <a:rPr lang="en-US" smtClean="0"/>
              <a:t>time consuming</a:t>
            </a:r>
          </a:p>
        </p:txBody>
      </p:sp>
    </p:spTree>
    <p:extLst>
      <p:ext uri="{BB962C8B-B14F-4D97-AF65-F5344CB8AC3E}">
        <p14:creationId xmlns:p14="http://schemas.microsoft.com/office/powerpoint/2010/main" xmlns="" val="3171453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smtClean="0"/>
              <a:t>Global (Holistic)</a:t>
            </a:r>
          </a:p>
        </p:txBody>
      </p:sp>
      <p:sp>
        <p:nvSpPr>
          <p:cNvPr id="66563" name="Rectangle 3"/>
          <p:cNvSpPr>
            <a:spLocks noGrp="1" noChangeArrowheads="1"/>
          </p:cNvSpPr>
          <p:nvPr>
            <p:ph type="body" sz="half" idx="1"/>
          </p:nvPr>
        </p:nvSpPr>
        <p:spPr/>
        <p:txBody>
          <a:bodyPr/>
          <a:lstStyle/>
          <a:p>
            <a:pPr eaLnBrk="1" hangingPunct="1">
              <a:buFontTx/>
              <a:buNone/>
            </a:pPr>
            <a:r>
              <a:rPr lang="en-US" smtClean="0"/>
              <a:t>Strengths</a:t>
            </a:r>
          </a:p>
          <a:p>
            <a:pPr eaLnBrk="1" hangingPunct="1"/>
            <a:r>
              <a:rPr lang="en-US" smtClean="0"/>
              <a:t>less time to mark</a:t>
            </a:r>
          </a:p>
          <a:p>
            <a:pPr eaLnBrk="1" hangingPunct="1"/>
            <a:r>
              <a:rPr lang="en-US" smtClean="0"/>
              <a:t>evaluate answer as a</a:t>
            </a:r>
          </a:p>
          <a:p>
            <a:pPr eaLnBrk="1" hangingPunct="1">
              <a:buFontTx/>
              <a:buNone/>
            </a:pPr>
            <a:r>
              <a:rPr lang="en-US" smtClean="0"/>
              <a:t>	“whole”</a:t>
            </a:r>
          </a:p>
          <a:p>
            <a:pPr eaLnBrk="1" hangingPunct="1"/>
            <a:r>
              <a:rPr lang="en-US" smtClean="0"/>
              <a:t>able to reward creative and innovative answers</a:t>
            </a:r>
          </a:p>
          <a:p>
            <a:pPr eaLnBrk="1" hangingPunct="1"/>
            <a:r>
              <a:rPr lang="en-US" smtClean="0"/>
              <a:t>use of more than one marker is possible</a:t>
            </a:r>
          </a:p>
        </p:txBody>
      </p:sp>
      <p:sp>
        <p:nvSpPr>
          <p:cNvPr id="66564" name="Rectangle 4"/>
          <p:cNvSpPr>
            <a:spLocks noGrp="1" noChangeArrowheads="1"/>
          </p:cNvSpPr>
          <p:nvPr>
            <p:ph type="body" sz="half" idx="2"/>
          </p:nvPr>
        </p:nvSpPr>
        <p:spPr/>
        <p:txBody>
          <a:bodyPr/>
          <a:lstStyle/>
          <a:p>
            <a:pPr eaLnBrk="1" hangingPunct="1">
              <a:buFontTx/>
              <a:buNone/>
            </a:pPr>
            <a:r>
              <a:rPr lang="en-US" smtClean="0"/>
              <a:t>Weaknesses</a:t>
            </a:r>
          </a:p>
          <a:p>
            <a:pPr eaLnBrk="1" hangingPunct="1"/>
            <a:r>
              <a:rPr lang="en-US" smtClean="0"/>
              <a:t>discrepancy between markers </a:t>
            </a:r>
          </a:p>
          <a:p>
            <a:pPr eaLnBrk="1" hangingPunct="1"/>
            <a:r>
              <a:rPr lang="en-US" smtClean="0"/>
              <a:t>less objective (the X factor)</a:t>
            </a:r>
          </a:p>
          <a:p>
            <a:pPr eaLnBrk="1" hangingPunct="1"/>
            <a:r>
              <a:rPr lang="en-US" smtClean="0"/>
              <a:t>human resource</a:t>
            </a:r>
          </a:p>
          <a:p>
            <a:pPr eaLnBrk="1" hangingPunct="1"/>
            <a:endParaRPr lang="en-US" smtClean="0"/>
          </a:p>
          <a:p>
            <a:pPr eaLnBrk="1" hangingPunct="1"/>
            <a:endParaRPr lang="en-US" smtClean="0"/>
          </a:p>
        </p:txBody>
      </p:sp>
    </p:spTree>
    <p:extLst>
      <p:ext uri="{BB962C8B-B14F-4D97-AF65-F5344CB8AC3E}">
        <p14:creationId xmlns:p14="http://schemas.microsoft.com/office/powerpoint/2010/main" xmlns="" val="26992369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smtClean="0"/>
              <a:t>Global (Holistic)</a:t>
            </a:r>
          </a:p>
        </p:txBody>
      </p:sp>
      <p:sp>
        <p:nvSpPr>
          <p:cNvPr id="67587" name="Rectangle 3"/>
          <p:cNvSpPr>
            <a:spLocks noGrp="1" noChangeArrowheads="1"/>
          </p:cNvSpPr>
          <p:nvPr>
            <p:ph type="body" idx="1"/>
          </p:nvPr>
        </p:nvSpPr>
        <p:spPr/>
        <p:txBody>
          <a:bodyPr/>
          <a:lstStyle/>
          <a:p>
            <a:pPr eaLnBrk="1" hangingPunct="1"/>
            <a:r>
              <a:rPr lang="en-US" smtClean="0"/>
              <a:t>Especially for ERQ</a:t>
            </a:r>
          </a:p>
          <a:p>
            <a:pPr eaLnBrk="1" hangingPunct="1">
              <a:buFontTx/>
              <a:buNone/>
            </a:pPr>
            <a:endParaRPr lang="en-US" smtClean="0"/>
          </a:p>
          <a:p>
            <a:pPr eaLnBrk="1" hangingPunct="1">
              <a:buFontTx/>
              <a:buNone/>
            </a:pPr>
            <a:r>
              <a:rPr lang="en-US" smtClean="0"/>
              <a:t>	-		ordinal scale</a:t>
            </a:r>
          </a:p>
          <a:p>
            <a:pPr eaLnBrk="1" hangingPunct="1">
              <a:buFontTx/>
              <a:buNone/>
            </a:pPr>
            <a:endParaRPr lang="en-US" smtClean="0"/>
          </a:p>
          <a:p>
            <a:pPr eaLnBrk="1" hangingPunct="1">
              <a:buFontTx/>
              <a:buNone/>
            </a:pPr>
            <a:r>
              <a:rPr lang="en-US" smtClean="0"/>
              <a:t>	-		nominal scale</a:t>
            </a:r>
          </a:p>
        </p:txBody>
      </p:sp>
    </p:spTree>
    <p:extLst>
      <p:ext uri="{BB962C8B-B14F-4D97-AF65-F5344CB8AC3E}">
        <p14:creationId xmlns:p14="http://schemas.microsoft.com/office/powerpoint/2010/main" xmlns="" val="20309567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en-US" sz="4000" smtClean="0"/>
              <a:t>Global (Holistic) </a:t>
            </a:r>
          </a:p>
        </p:txBody>
      </p:sp>
      <p:sp>
        <p:nvSpPr>
          <p:cNvPr id="68611" name="Rectangle 3"/>
          <p:cNvSpPr>
            <a:spLocks noGrp="1" noChangeArrowheads="1"/>
          </p:cNvSpPr>
          <p:nvPr>
            <p:ph type="body" idx="1"/>
          </p:nvPr>
        </p:nvSpPr>
        <p:spPr/>
        <p:txBody>
          <a:bodyPr/>
          <a:lstStyle/>
          <a:p>
            <a:pPr eaLnBrk="1" hangingPunct="1">
              <a:buFontTx/>
              <a:buNone/>
            </a:pPr>
            <a:endParaRPr lang="en-US" smtClean="0"/>
          </a:p>
          <a:p>
            <a:pPr eaLnBrk="1" hangingPunct="1"/>
            <a:r>
              <a:rPr lang="en-US" smtClean="0"/>
              <a:t>Band or categories</a:t>
            </a:r>
          </a:p>
          <a:p>
            <a:pPr eaLnBrk="1" hangingPunct="1">
              <a:buFontTx/>
              <a:buNone/>
            </a:pPr>
            <a:endParaRPr lang="en-US" smtClean="0"/>
          </a:p>
          <a:p>
            <a:pPr eaLnBrk="1" hangingPunct="1">
              <a:buFontTx/>
              <a:buNone/>
            </a:pPr>
            <a:endParaRPr lang="en-US" smtClean="0"/>
          </a:p>
          <a:p>
            <a:pPr eaLnBrk="1" hangingPunct="1">
              <a:buFontTx/>
              <a:buNone/>
            </a:pPr>
            <a:endParaRPr lang="en-US" smtClean="0"/>
          </a:p>
          <a:p>
            <a:pPr eaLnBrk="1" hangingPunct="1">
              <a:buFontTx/>
              <a:buNone/>
            </a:pPr>
            <a:r>
              <a:rPr lang="en-US" smtClean="0"/>
              <a:t>to assign marks                  to assign grades</a:t>
            </a:r>
          </a:p>
          <a:p>
            <a:pPr eaLnBrk="1" hangingPunct="1">
              <a:buFontTx/>
              <a:buNone/>
            </a:pPr>
            <a:r>
              <a:rPr lang="en-US" smtClean="0"/>
              <a:t>to students                          to students</a:t>
            </a:r>
          </a:p>
        </p:txBody>
      </p:sp>
      <p:sp>
        <p:nvSpPr>
          <p:cNvPr id="68612" name="Line 4"/>
          <p:cNvSpPr>
            <a:spLocks noChangeShapeType="1"/>
          </p:cNvSpPr>
          <p:nvPr/>
        </p:nvSpPr>
        <p:spPr bwMode="auto">
          <a:xfrm flipH="1">
            <a:off x="1371600" y="2895600"/>
            <a:ext cx="228600" cy="16764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68613" name="Line 5"/>
          <p:cNvSpPr>
            <a:spLocks noChangeShapeType="1"/>
          </p:cNvSpPr>
          <p:nvPr/>
        </p:nvSpPr>
        <p:spPr bwMode="auto">
          <a:xfrm>
            <a:off x="1600200" y="2895600"/>
            <a:ext cx="5029200" cy="15240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Tree>
    <p:extLst>
      <p:ext uri="{BB962C8B-B14F-4D97-AF65-F5344CB8AC3E}">
        <p14:creationId xmlns:p14="http://schemas.microsoft.com/office/powerpoint/2010/main" xmlns="" val="9897399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3743" name="Group 79"/>
          <p:cNvGraphicFramePr>
            <a:graphicFrameLocks noGrp="1"/>
          </p:cNvGraphicFramePr>
          <p:nvPr/>
        </p:nvGraphicFramePr>
        <p:xfrm>
          <a:off x="609600" y="381000"/>
          <a:ext cx="8153400" cy="6096001"/>
        </p:xfrm>
        <a:graphic>
          <a:graphicData uri="http://schemas.openxmlformats.org/drawingml/2006/table">
            <a:tbl>
              <a:tblPr/>
              <a:tblGrid>
                <a:gridCol w="1922463"/>
                <a:gridCol w="6230937"/>
              </a:tblGrid>
              <a:tr h="373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BAND/MARKS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DESCRIPTORS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7956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13 – 15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Objectives are meaningful, interesting and specific. Description of procedures demonstrates deep understanding of methodological principles and creative flair in task design. Explanation reflects analytical and critical awareness of good practice based on sound principles. Clear and relevant examples presented. Language is lucid and presentation is effective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382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10 – 12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Objectives are meaningful and specific.  Description of procedures displays thorough understanding of methodological principles and task design. Explanation reflects critical awareness of how theory links to practice.  Relevant examples presented. Language is clear and presentation is effective.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953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7 – 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Objectives are relevant and specific. Description of procedures shows satisfactory coverage of methodological principles and task design. Explanation reveals sound reasoning of practice and principles. A few relevant examples presented. Language is appropriate.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56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4  - 6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Objectives are reasonably clear and relevant. Description of procedures shows grasp of the essentials. Explanation attempts to link practice to methodological principles. Comprehensible language.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4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1 - 3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Objectives are general and somewhat irrelevant. Poor grasp of basic methodological principles in description and explanation of procedures. Language is weak.</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7484416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5714" name="Group 2"/>
          <p:cNvGraphicFramePr>
            <a:graphicFrameLocks noGrp="1"/>
          </p:cNvGraphicFramePr>
          <p:nvPr/>
        </p:nvGraphicFramePr>
        <p:xfrm>
          <a:off x="609600" y="381000"/>
          <a:ext cx="8153400" cy="6096001"/>
        </p:xfrm>
        <a:graphic>
          <a:graphicData uri="http://schemas.openxmlformats.org/drawingml/2006/table">
            <a:tbl>
              <a:tblPr/>
              <a:tblGrid>
                <a:gridCol w="1922463"/>
                <a:gridCol w="6230937"/>
              </a:tblGrid>
              <a:tr h="373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BAND/MARKS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DESCRIPTORS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7956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Objectives are meaningful, interesting and specific. Description of procedures demonstrates deep understanding of methodological principles and creative flair in task design. Explanation reflects analytical and critical awareness of good practice based on sound principles. Clear and relevant examples presented. Language is lucid and presentation is effective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382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B</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Objectives are meaningful and specific.  Description of procedures displays thorough understanding of methodological principles and task design. Explanation reflects critical awareness of how theory links to practice.  Relevant examples presented. Language is clear and presentation is effective.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953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C</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Objectives are relevant and specific. Description of procedures shows satisfactory coverage of methodological principles and task design. Explanation reveals sound reasoning of practice and principles. A few relevant examples presented. Language is appropriate.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56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Objectives are reasonably clear and relevant. Description of procedures shows grasp of the essentials. Explanation attempts to link practice to methodological principles. Comprehensible language.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4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ea typeface="Times New Roman" pitchFamily="18" charset="0"/>
                          <a:cs typeface="Arial" charset="0"/>
                        </a:rPr>
                        <a:t>Objectives are general and somewhat irrelevant. Poor grasp of basic methodological principles in description and explanation of procedures. Language is weak.</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29248375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smtClean="0"/>
              <a:t>Some tips</a:t>
            </a:r>
          </a:p>
        </p:txBody>
      </p:sp>
      <p:sp>
        <p:nvSpPr>
          <p:cNvPr id="72707" name="Rectangle 3"/>
          <p:cNvSpPr>
            <a:spLocks noGrp="1" noChangeArrowheads="1"/>
          </p:cNvSpPr>
          <p:nvPr>
            <p:ph type="body" idx="1"/>
          </p:nvPr>
        </p:nvSpPr>
        <p:spPr/>
        <p:txBody>
          <a:bodyPr/>
          <a:lstStyle/>
          <a:p>
            <a:pPr eaLnBrk="1" hangingPunct="1"/>
            <a:r>
              <a:rPr lang="en-US" smtClean="0"/>
              <a:t>keep students ID anonymous</a:t>
            </a:r>
          </a:p>
          <a:p>
            <a:pPr eaLnBrk="1" hangingPunct="1"/>
            <a:r>
              <a:rPr lang="en-US" smtClean="0"/>
              <a:t>score one question at a time</a:t>
            </a:r>
          </a:p>
          <a:p>
            <a:pPr eaLnBrk="1" hangingPunct="1"/>
            <a:r>
              <a:rPr lang="en-US" smtClean="0"/>
              <a:t>shuffle the scripts after scoring each questions</a:t>
            </a:r>
          </a:p>
          <a:p>
            <a:pPr eaLnBrk="1" hangingPunct="1"/>
            <a:r>
              <a:rPr lang="en-US" smtClean="0"/>
              <a:t>what to do with grammar/handwriting/spelling?</a:t>
            </a:r>
          </a:p>
        </p:txBody>
      </p:sp>
    </p:spTree>
    <p:extLst>
      <p:ext uri="{BB962C8B-B14F-4D97-AF65-F5344CB8AC3E}">
        <p14:creationId xmlns:p14="http://schemas.microsoft.com/office/powerpoint/2010/main" xmlns="" val="1153281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endParaRPr lang="en-US" smtClean="0"/>
          </a:p>
        </p:txBody>
      </p:sp>
      <p:sp>
        <p:nvSpPr>
          <p:cNvPr id="34819" name="Rectangle 3"/>
          <p:cNvSpPr>
            <a:spLocks noGrp="1" noChangeArrowheads="1"/>
          </p:cNvSpPr>
          <p:nvPr>
            <p:ph type="body" idx="1"/>
          </p:nvPr>
        </p:nvSpPr>
        <p:spPr/>
        <p:txBody>
          <a:bodyPr/>
          <a:lstStyle/>
          <a:p>
            <a:pPr algn="ctr" eaLnBrk="1" hangingPunct="1">
              <a:buFontTx/>
              <a:buNone/>
            </a:pPr>
            <a:r>
              <a:rPr lang="en-US" smtClean="0"/>
              <a:t>	</a:t>
            </a:r>
            <a:r>
              <a:rPr lang="en-US" sz="6600" smtClean="0"/>
              <a:t>What are subjective tests?</a:t>
            </a:r>
          </a:p>
        </p:txBody>
      </p:sp>
    </p:spTree>
    <p:extLst>
      <p:ext uri="{BB962C8B-B14F-4D97-AF65-F5344CB8AC3E}">
        <p14:creationId xmlns:p14="http://schemas.microsoft.com/office/powerpoint/2010/main" xmlns="" val="5656827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t>Subjective Tests</a:t>
            </a:r>
          </a:p>
        </p:txBody>
      </p:sp>
      <p:sp>
        <p:nvSpPr>
          <p:cNvPr id="35843" name="Rectangle 3"/>
          <p:cNvSpPr>
            <a:spLocks noGrp="1" noChangeArrowheads="1"/>
          </p:cNvSpPr>
          <p:nvPr>
            <p:ph type="body" idx="1"/>
          </p:nvPr>
        </p:nvSpPr>
        <p:spPr>
          <a:xfrm>
            <a:off x="457200" y="1524000"/>
            <a:ext cx="8229600" cy="4602163"/>
          </a:xfrm>
        </p:spPr>
        <p:txBody>
          <a:bodyPr/>
          <a:lstStyle/>
          <a:p>
            <a:pPr eaLnBrk="1" hangingPunct="1">
              <a:lnSpc>
                <a:spcPct val="90000"/>
              </a:lnSpc>
              <a:buFontTx/>
              <a:buNone/>
            </a:pPr>
            <a:r>
              <a:rPr lang="en-US" b="1" smtClean="0"/>
              <a:t>	</a:t>
            </a:r>
            <a:r>
              <a:rPr lang="en-US" smtClean="0"/>
              <a:t> “… a test item which requires a response composed by the examinee, usually in the form of one or more sentences, of  a nature that no single response or pattern of responses can be listed as correct, and the accuracy and quality of which can be judged subjectively only by one skilled or informed in the subject.”</a:t>
            </a:r>
          </a:p>
          <a:p>
            <a:pPr eaLnBrk="1" hangingPunct="1">
              <a:lnSpc>
                <a:spcPct val="90000"/>
              </a:lnSpc>
              <a:buFontTx/>
              <a:buNone/>
            </a:pPr>
            <a:r>
              <a:rPr lang="en-US" smtClean="0"/>
              <a:t>	</a:t>
            </a:r>
          </a:p>
          <a:p>
            <a:pPr eaLnBrk="1" hangingPunct="1">
              <a:lnSpc>
                <a:spcPct val="90000"/>
              </a:lnSpc>
              <a:buFontTx/>
              <a:buNone/>
            </a:pPr>
            <a:r>
              <a:rPr lang="en-US" sz="2000" smtClean="0"/>
              <a:t>	Stalnaker (1951, p.495)</a:t>
            </a:r>
            <a:endParaRPr lang="en-US" smtClean="0"/>
          </a:p>
        </p:txBody>
      </p:sp>
    </p:spTree>
    <p:extLst>
      <p:ext uri="{BB962C8B-B14F-4D97-AF65-F5344CB8AC3E}">
        <p14:creationId xmlns:p14="http://schemas.microsoft.com/office/powerpoint/2010/main" xmlns="" val="14221852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oter Placeholder 4"/>
          <p:cNvSpPr>
            <a:spLocks noGrp="1"/>
          </p:cNvSpPr>
          <p:nvPr>
            <p:ph type="ftr"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mtClean="0"/>
              <a:t>c</a:t>
            </a:r>
          </a:p>
        </p:txBody>
      </p:sp>
      <p:sp>
        <p:nvSpPr>
          <p:cNvPr id="36867" name="Rectangle 2"/>
          <p:cNvSpPr>
            <a:spLocks noGrp="1" noChangeArrowheads="1"/>
          </p:cNvSpPr>
          <p:nvPr>
            <p:ph type="title"/>
          </p:nvPr>
        </p:nvSpPr>
        <p:spPr>
          <a:xfrm>
            <a:off x="457200" y="274638"/>
            <a:ext cx="8229600" cy="1782762"/>
          </a:xfrm>
        </p:spPr>
        <p:txBody>
          <a:bodyPr/>
          <a:lstStyle/>
          <a:p>
            <a:pPr eaLnBrk="1" hangingPunct="1"/>
            <a:r>
              <a:rPr lang="en-US" sz="4000" smtClean="0"/>
              <a:t>Important elements of the definition</a:t>
            </a:r>
          </a:p>
        </p:txBody>
      </p:sp>
      <p:sp>
        <p:nvSpPr>
          <p:cNvPr id="36868" name="Rectangle 3"/>
          <p:cNvSpPr>
            <a:spLocks noGrp="1" noChangeArrowheads="1"/>
          </p:cNvSpPr>
          <p:nvPr>
            <p:ph type="body" idx="1"/>
          </p:nvPr>
        </p:nvSpPr>
        <p:spPr>
          <a:xfrm>
            <a:off x="457200" y="2209800"/>
            <a:ext cx="8229600" cy="3916363"/>
          </a:xfrm>
        </p:spPr>
        <p:txBody>
          <a:bodyPr/>
          <a:lstStyle/>
          <a:p>
            <a:pPr eaLnBrk="1" hangingPunct="1"/>
            <a:r>
              <a:rPr lang="en-US" smtClean="0"/>
              <a:t>students compose, NOT select</a:t>
            </a:r>
          </a:p>
          <a:p>
            <a:pPr eaLnBrk="1" hangingPunct="1"/>
            <a:r>
              <a:rPr lang="en-US" smtClean="0"/>
              <a:t>responses consist many sentences</a:t>
            </a:r>
          </a:p>
          <a:p>
            <a:pPr eaLnBrk="1" hangingPunct="1"/>
            <a:r>
              <a:rPr lang="en-US" smtClean="0"/>
              <a:t>no single response pattern is correct</a:t>
            </a:r>
          </a:p>
          <a:p>
            <a:pPr eaLnBrk="1" hangingPunct="1"/>
            <a:r>
              <a:rPr lang="en-US" smtClean="0"/>
              <a:t>evaluate by a competent specialist</a:t>
            </a:r>
          </a:p>
        </p:txBody>
      </p:sp>
    </p:spTree>
    <p:extLst>
      <p:ext uri="{BB962C8B-B14F-4D97-AF65-F5344CB8AC3E}">
        <p14:creationId xmlns:p14="http://schemas.microsoft.com/office/powerpoint/2010/main" xmlns="" val="7036575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oter Placeholder 4"/>
          <p:cNvSpPr>
            <a:spLocks noGrp="1"/>
          </p:cNvSpPr>
          <p:nvPr>
            <p:ph type="ftr"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mtClean="0"/>
              <a:t>c</a:t>
            </a:r>
          </a:p>
        </p:txBody>
      </p:sp>
      <p:sp>
        <p:nvSpPr>
          <p:cNvPr id="37891" name="Rectangle 2"/>
          <p:cNvSpPr>
            <a:spLocks noGrp="1" noChangeArrowheads="1"/>
          </p:cNvSpPr>
          <p:nvPr>
            <p:ph type="title"/>
          </p:nvPr>
        </p:nvSpPr>
        <p:spPr>
          <a:xfrm>
            <a:off x="457200" y="274638"/>
            <a:ext cx="8229600" cy="2468562"/>
          </a:xfrm>
        </p:spPr>
        <p:txBody>
          <a:bodyPr/>
          <a:lstStyle/>
          <a:p>
            <a:pPr eaLnBrk="1" hangingPunct="1"/>
            <a:r>
              <a:rPr lang="en-US" smtClean="0"/>
              <a:t>Strengths</a:t>
            </a:r>
          </a:p>
        </p:txBody>
      </p:sp>
      <p:sp>
        <p:nvSpPr>
          <p:cNvPr id="37892" name="Rectangle 3"/>
          <p:cNvSpPr>
            <a:spLocks noGrp="1" noChangeArrowheads="1"/>
          </p:cNvSpPr>
          <p:nvPr>
            <p:ph type="body" idx="1"/>
          </p:nvPr>
        </p:nvSpPr>
        <p:spPr>
          <a:xfrm>
            <a:off x="457200" y="2590800"/>
            <a:ext cx="8229600" cy="3535363"/>
          </a:xfrm>
        </p:spPr>
        <p:txBody>
          <a:bodyPr/>
          <a:lstStyle/>
          <a:p>
            <a:pPr eaLnBrk="1" hangingPunct="1"/>
            <a:r>
              <a:rPr lang="en-US" smtClean="0"/>
              <a:t>assess complex learning outcomes</a:t>
            </a:r>
          </a:p>
          <a:p>
            <a:pPr eaLnBrk="1" hangingPunct="1"/>
            <a:r>
              <a:rPr lang="en-US" smtClean="0"/>
              <a:t>allow for students’ reasoning skills</a:t>
            </a:r>
          </a:p>
          <a:p>
            <a:pPr eaLnBrk="1" hangingPunct="1"/>
            <a:r>
              <a:rPr lang="en-US" smtClean="0"/>
              <a:t>allow for constructed responses, authentic experience</a:t>
            </a:r>
          </a:p>
          <a:p>
            <a:pPr eaLnBrk="1" hangingPunct="1">
              <a:buFontTx/>
              <a:buNone/>
            </a:pPr>
            <a:endParaRPr lang="en-US" smtClean="0"/>
          </a:p>
        </p:txBody>
      </p:sp>
    </p:spTree>
    <p:extLst>
      <p:ext uri="{BB962C8B-B14F-4D97-AF65-F5344CB8AC3E}">
        <p14:creationId xmlns:p14="http://schemas.microsoft.com/office/powerpoint/2010/main" xmlns="" val="25009379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274638"/>
            <a:ext cx="8229600" cy="1706562"/>
          </a:xfrm>
        </p:spPr>
        <p:txBody>
          <a:bodyPr/>
          <a:lstStyle/>
          <a:p>
            <a:pPr eaLnBrk="1" hangingPunct="1"/>
            <a:r>
              <a:rPr lang="en-US" smtClean="0"/>
              <a:t>Limitations (not disadvantages)</a:t>
            </a:r>
          </a:p>
        </p:txBody>
      </p:sp>
      <p:sp>
        <p:nvSpPr>
          <p:cNvPr id="38915" name="Rectangle 3"/>
          <p:cNvSpPr>
            <a:spLocks noGrp="1" noChangeArrowheads="1"/>
          </p:cNvSpPr>
          <p:nvPr>
            <p:ph type="body" idx="1"/>
          </p:nvPr>
        </p:nvSpPr>
        <p:spPr>
          <a:xfrm>
            <a:off x="457200" y="2286000"/>
            <a:ext cx="8229600" cy="3840163"/>
          </a:xfrm>
        </p:spPr>
        <p:txBody>
          <a:bodyPr/>
          <a:lstStyle/>
          <a:p>
            <a:pPr eaLnBrk="1" hangingPunct="1"/>
            <a:r>
              <a:rPr lang="en-US" sz="2800" smtClean="0"/>
              <a:t>Reduced content validity (only a sample of subject matter)</a:t>
            </a:r>
          </a:p>
          <a:p>
            <a:pPr eaLnBrk="1" hangingPunct="1"/>
            <a:r>
              <a:rPr lang="en-US" sz="2800" smtClean="0"/>
              <a:t>Limitations in the reliability of grading (inter- and intra-reliability)</a:t>
            </a:r>
          </a:p>
          <a:p>
            <a:pPr eaLnBrk="1" hangingPunct="1"/>
            <a:r>
              <a:rPr lang="en-US" sz="2800" smtClean="0"/>
              <a:t>Time consuming to score</a:t>
            </a:r>
          </a:p>
          <a:p>
            <a:pPr eaLnBrk="1" hangingPunct="1"/>
            <a:r>
              <a:rPr lang="en-US" sz="2800" smtClean="0"/>
              <a:t>A practice in “poor/unpolished” writing</a:t>
            </a:r>
          </a:p>
        </p:txBody>
      </p:sp>
    </p:spTree>
    <p:extLst>
      <p:ext uri="{BB962C8B-B14F-4D97-AF65-F5344CB8AC3E}">
        <p14:creationId xmlns:p14="http://schemas.microsoft.com/office/powerpoint/2010/main" xmlns="" val="24936301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Misconceptions</a:t>
            </a:r>
          </a:p>
        </p:txBody>
      </p:sp>
      <p:sp>
        <p:nvSpPr>
          <p:cNvPr id="39939" name="Rectangle 3"/>
          <p:cNvSpPr>
            <a:spLocks noGrp="1" noChangeArrowheads="1"/>
          </p:cNvSpPr>
          <p:nvPr>
            <p:ph type="body" idx="1"/>
          </p:nvPr>
        </p:nvSpPr>
        <p:spPr>
          <a:xfrm>
            <a:off x="457200" y="2057400"/>
            <a:ext cx="8229600" cy="4068763"/>
          </a:xfrm>
        </p:spPr>
        <p:txBody>
          <a:bodyPr/>
          <a:lstStyle/>
          <a:p>
            <a:pPr eaLnBrk="1" hangingPunct="1"/>
            <a:r>
              <a:rPr lang="en-US" smtClean="0"/>
              <a:t>assess higher-order thinking</a:t>
            </a:r>
          </a:p>
          <a:p>
            <a:pPr eaLnBrk="1" hangingPunct="1"/>
            <a:r>
              <a:rPr lang="en-US" smtClean="0"/>
              <a:t>easy to construct</a:t>
            </a:r>
          </a:p>
          <a:p>
            <a:pPr eaLnBrk="1" hangingPunct="1"/>
            <a:r>
              <a:rPr lang="en-US" smtClean="0"/>
              <a:t>eliminate the problem of guessing</a:t>
            </a:r>
          </a:p>
          <a:p>
            <a:pPr eaLnBrk="1" hangingPunct="1"/>
            <a:r>
              <a:rPr lang="en-US" smtClean="0"/>
              <a:t>benefit all student </a:t>
            </a:r>
          </a:p>
          <a:p>
            <a:pPr eaLnBrk="1" hangingPunct="1"/>
            <a:r>
              <a:rPr lang="en-US" smtClean="0"/>
              <a:t>encourage students to prepare thoroughly</a:t>
            </a:r>
          </a:p>
          <a:p>
            <a:pPr eaLnBrk="1" hangingPunct="1"/>
            <a:endParaRPr lang="en-US" smtClean="0"/>
          </a:p>
        </p:txBody>
      </p:sp>
    </p:spTree>
    <p:extLst>
      <p:ext uri="{BB962C8B-B14F-4D97-AF65-F5344CB8AC3E}">
        <p14:creationId xmlns:p14="http://schemas.microsoft.com/office/powerpoint/2010/main" xmlns="" val="11579020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Two types of essay tests</a:t>
            </a:r>
          </a:p>
        </p:txBody>
      </p:sp>
      <p:sp>
        <p:nvSpPr>
          <p:cNvPr id="40963" name="Rectangle 3"/>
          <p:cNvSpPr>
            <a:spLocks noGrp="1" noChangeArrowheads="1"/>
          </p:cNvSpPr>
          <p:nvPr>
            <p:ph type="body" idx="1"/>
          </p:nvPr>
        </p:nvSpPr>
        <p:spPr/>
        <p:txBody>
          <a:bodyPr/>
          <a:lstStyle/>
          <a:p>
            <a:pPr eaLnBrk="1" hangingPunct="1"/>
            <a:r>
              <a:rPr lang="en-US" smtClean="0"/>
              <a:t>Extended response questions (ERQ)</a:t>
            </a:r>
          </a:p>
          <a:p>
            <a:pPr eaLnBrk="1" hangingPunct="1"/>
            <a:r>
              <a:rPr lang="en-US" smtClean="0"/>
              <a:t>Restricted response questions (RRQ)</a:t>
            </a:r>
          </a:p>
        </p:txBody>
      </p:sp>
    </p:spTree>
    <p:extLst>
      <p:ext uri="{BB962C8B-B14F-4D97-AF65-F5344CB8AC3E}">
        <p14:creationId xmlns:p14="http://schemas.microsoft.com/office/powerpoint/2010/main" xmlns="" val="31965686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756</Words>
  <Application>Microsoft Office PowerPoint</Application>
  <PresentationFormat>On-screen Show (4:3)</PresentationFormat>
  <Paragraphs>157</Paragraphs>
  <Slides>26</Slides>
  <Notes>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Construction of Constructed-Response Items</vt:lpstr>
      <vt:lpstr>SESSION OUTCOMES</vt:lpstr>
      <vt:lpstr>Slide 3</vt:lpstr>
      <vt:lpstr>Subjective Tests</vt:lpstr>
      <vt:lpstr>Important elements of the definition</vt:lpstr>
      <vt:lpstr>Strengths</vt:lpstr>
      <vt:lpstr>Limitations (not disadvantages)</vt:lpstr>
      <vt:lpstr>Misconceptions</vt:lpstr>
      <vt:lpstr>Two types of essay tests</vt:lpstr>
      <vt:lpstr>ERQ …samples</vt:lpstr>
      <vt:lpstr>RRQ</vt:lpstr>
      <vt:lpstr>RRQ …samples</vt:lpstr>
      <vt:lpstr>Subjective Test - Writing</vt:lpstr>
      <vt:lpstr>Subjective Test - Writing</vt:lpstr>
      <vt:lpstr>Analysis 1</vt:lpstr>
      <vt:lpstr>Analysis 2</vt:lpstr>
      <vt:lpstr>Slide 17</vt:lpstr>
      <vt:lpstr>Scoring</vt:lpstr>
      <vt:lpstr>Analytical (point score)</vt:lpstr>
      <vt:lpstr>Analytical (point score)</vt:lpstr>
      <vt:lpstr>Global (Holistic)</vt:lpstr>
      <vt:lpstr>Global (Holistic)</vt:lpstr>
      <vt:lpstr>Global (Holistic) </vt:lpstr>
      <vt:lpstr>Slide 24</vt:lpstr>
      <vt:lpstr>Slide 25</vt:lpstr>
      <vt:lpstr>Some tips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Construction of Constructed-Response Items</dc:title>
  <dc:creator>Zainurin</dc:creator>
  <cp:lastModifiedBy>user</cp:lastModifiedBy>
  <cp:revision>6</cp:revision>
  <dcterms:created xsi:type="dcterms:W3CDTF">2013-03-19T16:39:16Z</dcterms:created>
  <dcterms:modified xsi:type="dcterms:W3CDTF">2013-09-09T02:40:34Z</dcterms:modified>
</cp:coreProperties>
</file>