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300" r:id="rId4"/>
    <p:sldId id="289" r:id="rId5"/>
    <p:sldId id="297" r:id="rId6"/>
    <p:sldId id="292" r:id="rId7"/>
    <p:sldId id="293" r:id="rId8"/>
    <p:sldId id="294" r:id="rId9"/>
    <p:sldId id="295" r:id="rId10"/>
    <p:sldId id="265" r:id="rId11"/>
    <p:sldId id="266" r:id="rId12"/>
    <p:sldId id="268" r:id="rId13"/>
    <p:sldId id="270" r:id="rId14"/>
    <p:sldId id="271" r:id="rId15"/>
    <p:sldId id="272" r:id="rId16"/>
    <p:sldId id="273" r:id="rId17"/>
    <p:sldId id="274" r:id="rId18"/>
    <p:sldId id="276" r:id="rId19"/>
    <p:sldId id="277" r:id="rId20"/>
    <p:sldId id="279" r:id="rId21"/>
    <p:sldId id="301" r:id="rId22"/>
    <p:sldId id="283" r:id="rId23"/>
    <p:sldId id="284" r:id="rId24"/>
    <p:sldId id="285" r:id="rId25"/>
    <p:sldId id="286" r:id="rId26"/>
    <p:sldId id="288" r:id="rId27"/>
    <p:sldId id="282" r:id="rId28"/>
    <p:sldId id="299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13667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87935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5431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5705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6386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4250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3627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9397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745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3398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784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F08DF-A08A-4B01-85C4-58D754AEEE5B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C91E7-A140-4B99-8B0D-EABEB86B8F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0329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SELECTED-RESPONSE ITEM CONSTRUCTION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Zainurin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Abd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Rahman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1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6600"/>
              <a:t>ISSUES IN WRITING MCQ ITEMS</a:t>
            </a:r>
          </a:p>
        </p:txBody>
      </p:sp>
    </p:spTree>
    <p:extLst>
      <p:ext uri="{BB962C8B-B14F-4D97-AF65-F5344CB8AC3E}">
        <p14:creationId xmlns="" xmlns:p14="http://schemas.microsoft.com/office/powerpoint/2010/main" val="169882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655638"/>
          </a:xfrm>
        </p:spPr>
        <p:txBody>
          <a:bodyPr>
            <a:normAutofit fontScale="90000"/>
          </a:bodyPr>
          <a:lstStyle/>
          <a:p>
            <a:r>
              <a:rPr lang="en-US" sz="4000"/>
              <a:t>Issue 1 - The use of blank (space)</a:t>
            </a:r>
            <a:br>
              <a:rPr lang="en-US" sz="4000"/>
            </a:br>
            <a:endParaRPr lang="en-US" sz="400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endParaRPr lang="en-US"/>
          </a:p>
          <a:p>
            <a:pPr marL="609600" indent="-609600">
              <a:buFontTx/>
              <a:buNone/>
            </a:pPr>
            <a:r>
              <a:rPr lang="en-US"/>
              <a:t>__________ has a formula of Na.</a:t>
            </a:r>
          </a:p>
          <a:p>
            <a:pPr marL="609600" indent="-609600">
              <a:buFontTx/>
              <a:buNone/>
            </a:pPr>
            <a:endParaRPr lang="en-US"/>
          </a:p>
          <a:p>
            <a:pPr marL="609600" indent="-609600">
              <a:buFontTx/>
              <a:buAutoNum type="alphaUcPeriod"/>
            </a:pPr>
            <a:r>
              <a:rPr lang="en-US"/>
              <a:t>Potassium</a:t>
            </a:r>
          </a:p>
          <a:p>
            <a:pPr marL="609600" indent="-609600">
              <a:buFontTx/>
              <a:buAutoNum type="alphaUcPeriod"/>
            </a:pPr>
            <a:r>
              <a:rPr lang="en-US"/>
              <a:t>Sodium</a:t>
            </a:r>
          </a:p>
          <a:p>
            <a:pPr marL="609600" indent="-609600">
              <a:buFontTx/>
              <a:buAutoNum type="alphaUcPeriod"/>
            </a:pPr>
            <a:r>
              <a:rPr lang="en-US"/>
              <a:t>Nitrate</a:t>
            </a:r>
          </a:p>
          <a:p>
            <a:pPr marL="609600" indent="-609600">
              <a:buFontTx/>
              <a:buAutoNum type="alphaUcPeriod"/>
            </a:pPr>
            <a:r>
              <a:rPr lang="en-US"/>
              <a:t>Argentum</a:t>
            </a:r>
          </a:p>
        </p:txBody>
      </p:sp>
    </p:spTree>
    <p:extLst>
      <p:ext uri="{BB962C8B-B14F-4D97-AF65-F5344CB8AC3E}">
        <p14:creationId xmlns="" xmlns:p14="http://schemas.microsoft.com/office/powerpoint/2010/main" val="91464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 2 – Negative items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r>
              <a:rPr lang="en-US" sz="2800" dirty="0"/>
              <a:t>	Sometimes a teacher uses a mild form of a punishment. When this occurs, which of the following </a:t>
            </a:r>
            <a:r>
              <a:rPr lang="en-US" sz="2800" b="1" dirty="0" smtClean="0"/>
              <a:t>SHOULD NOT</a:t>
            </a:r>
            <a:r>
              <a:rPr lang="en-US" sz="2800" dirty="0" smtClean="0"/>
              <a:t> </a:t>
            </a:r>
            <a:r>
              <a:rPr lang="en-US" sz="2800" dirty="0"/>
              <a:t>happen?</a:t>
            </a:r>
          </a:p>
          <a:p>
            <a:pPr marL="609600" indent="-609600">
              <a:buFontTx/>
              <a:buAutoNum type="alphaUcPeriod"/>
            </a:pPr>
            <a:r>
              <a:rPr lang="en-US" sz="2800" dirty="0"/>
              <a:t>Children should not believe all their behavior is bad.</a:t>
            </a:r>
          </a:p>
          <a:p>
            <a:pPr marL="609600" indent="-609600">
              <a:buFontTx/>
              <a:buAutoNum type="alphaUcPeriod"/>
            </a:pPr>
            <a:r>
              <a:rPr lang="en-US" sz="2800" dirty="0"/>
              <a:t>Children should understand why they are being punished.</a:t>
            </a:r>
          </a:p>
          <a:p>
            <a:pPr marL="609600" indent="-609600">
              <a:buFontTx/>
              <a:buAutoNum type="alphaUcPeriod"/>
            </a:pPr>
            <a:r>
              <a:rPr lang="en-US" sz="2800" dirty="0"/>
              <a:t>Children should understand that the teacher determines when the punishment ends.*</a:t>
            </a:r>
          </a:p>
        </p:txBody>
      </p:sp>
    </p:spTree>
    <p:extLst>
      <p:ext uri="{BB962C8B-B14F-4D97-AF65-F5344CB8AC3E}">
        <p14:creationId xmlns="" xmlns:p14="http://schemas.microsoft.com/office/powerpoint/2010/main" val="22489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 3 – Irrelevant difficulty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/>
              <a:t>The best definition of culture, as shown in the literature as opposed to what a society believes, is:</a:t>
            </a:r>
          </a:p>
          <a:p>
            <a:pPr marL="609600" indent="-609600">
              <a:buFontTx/>
              <a:buNone/>
            </a:pPr>
            <a:endParaRPr lang="en-US"/>
          </a:p>
          <a:p>
            <a:pPr marL="609600" indent="-609600">
              <a:buFontTx/>
              <a:buAutoNum type="alphaUcPeriod"/>
            </a:pPr>
            <a:r>
              <a:rPr lang="en-US"/>
              <a:t>The system of worship</a:t>
            </a:r>
          </a:p>
          <a:p>
            <a:pPr marL="609600" indent="-609600">
              <a:buFontTx/>
              <a:buAutoNum type="alphaUcPeriod"/>
            </a:pPr>
            <a:r>
              <a:rPr lang="en-US"/>
              <a:t>The ways a community spends time</a:t>
            </a:r>
          </a:p>
          <a:p>
            <a:pPr marL="609600" indent="-609600">
              <a:buFontTx/>
              <a:buAutoNum type="alphaUcPeriod"/>
            </a:pPr>
            <a:r>
              <a:rPr lang="en-US"/>
              <a:t>The management of a community</a:t>
            </a:r>
          </a:p>
          <a:p>
            <a:pPr marL="609600" indent="-609600">
              <a:buFontTx/>
              <a:buAutoNum type="alphaUcPeriod"/>
            </a:pPr>
            <a:r>
              <a:rPr lang="en-US"/>
              <a:t>The general way of life</a:t>
            </a:r>
          </a:p>
        </p:txBody>
      </p:sp>
    </p:spTree>
    <p:extLst>
      <p:ext uri="{BB962C8B-B14F-4D97-AF65-F5344CB8AC3E}">
        <p14:creationId xmlns="" xmlns:p14="http://schemas.microsoft.com/office/powerpoint/2010/main" val="130085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 3 – Irrelevant difficulty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dirty="0"/>
              <a:t>Calculate the shaded area below.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dirty="0"/>
              <a:t>                              </a:t>
            </a:r>
            <a:r>
              <a:rPr lang="en-US" dirty="0" smtClean="0"/>
              <a:t>7m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dirty="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dirty="0"/>
              <a:t>                                                  </a:t>
            </a:r>
            <a:r>
              <a:rPr lang="en-US" dirty="0" smtClean="0"/>
              <a:t>             4m</a:t>
            </a:r>
            <a:endParaRPr lang="en-US" dirty="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dirty="0"/>
              <a:t>                                                   4m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dirty="0"/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/>
              <a:t>28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/>
              <a:t>11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/>
              <a:t>3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dirty="0"/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2590800" y="2743200"/>
            <a:ext cx="3581400" cy="1447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222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 3 – Irrelevant difficulty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dirty="0"/>
              <a:t>Calculate the shaded area below.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dirty="0"/>
              <a:t>                              </a:t>
            </a:r>
            <a:r>
              <a:rPr lang="en-US" dirty="0" smtClean="0"/>
              <a:t>7.346m</a:t>
            </a:r>
            <a:endParaRPr lang="en-US" dirty="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dirty="0"/>
              <a:t>                                                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dirty="0"/>
              <a:t>                                                   </a:t>
            </a:r>
            <a:r>
              <a:rPr lang="en-US" dirty="0" smtClean="0"/>
              <a:t>4.295   8.656m</a:t>
            </a:r>
            <a:endParaRPr lang="en-US" dirty="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dirty="0"/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 smtClean="0"/>
              <a:t>63.587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 smtClean="0"/>
              <a:t>16.002</a:t>
            </a:r>
            <a:endParaRPr lang="en-US" dirty="0"/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 smtClean="0"/>
              <a:t>1.310</a:t>
            </a:r>
            <a:endParaRPr lang="en-US" dirty="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dirty="0"/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2590800" y="2743200"/>
            <a:ext cx="3581400" cy="1447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5167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 4 – Plausible distractors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609600" indent="-609600">
              <a:buFontTx/>
              <a:buNone/>
            </a:pPr>
            <a:r>
              <a:rPr lang="en-US" dirty="0"/>
              <a:t>The capital of Malaysia is </a:t>
            </a:r>
          </a:p>
          <a:p>
            <a:pPr marL="609600" indent="-609600">
              <a:buFontTx/>
              <a:buNone/>
            </a:pPr>
            <a:endParaRPr lang="en-US" dirty="0"/>
          </a:p>
          <a:p>
            <a:pPr marL="609600" indent="-609600">
              <a:buFontTx/>
              <a:buAutoNum type="alphaUcPeriod"/>
            </a:pPr>
            <a:r>
              <a:rPr lang="en-US" dirty="0"/>
              <a:t>Kuala Lumpur</a:t>
            </a:r>
          </a:p>
          <a:p>
            <a:pPr marL="609600" indent="-609600">
              <a:buFontTx/>
              <a:buAutoNum type="alphaUcPeriod"/>
            </a:pPr>
            <a:r>
              <a:rPr lang="en-US" dirty="0"/>
              <a:t>Shah </a:t>
            </a:r>
            <a:r>
              <a:rPr lang="en-US" dirty="0" err="1"/>
              <a:t>Alam</a:t>
            </a:r>
            <a:endParaRPr lang="en-US" dirty="0"/>
          </a:p>
          <a:p>
            <a:pPr marL="609600" indent="-609600">
              <a:buFontTx/>
              <a:buAutoNum type="alphaUcPeriod"/>
            </a:pPr>
            <a:r>
              <a:rPr lang="en-US" dirty="0"/>
              <a:t>Ipoh</a:t>
            </a:r>
          </a:p>
          <a:p>
            <a:pPr marL="609600" indent="-609600">
              <a:buFontTx/>
              <a:buAutoNum type="alphaUcPeriod"/>
            </a:pPr>
            <a:r>
              <a:rPr lang="en-US" dirty="0" err="1" smtClean="0"/>
              <a:t>Putrajaya</a:t>
            </a:r>
            <a:endParaRPr lang="en-US" dirty="0" smtClean="0"/>
          </a:p>
          <a:p>
            <a:pPr marL="609600" indent="-609600">
              <a:buFontTx/>
              <a:buAutoNum type="alphaUcPeriod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Don’t “push” an item to be an MCQ one!!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6506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/>
              <a:t>Issue 5 – Avoid complex format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305800" cy="5257800"/>
          </a:xfrm>
        </p:spPr>
        <p:txBody>
          <a:bodyPr/>
          <a:lstStyle/>
          <a:p>
            <a:pPr marL="660400" indent="-660400">
              <a:lnSpc>
                <a:spcPct val="90000"/>
              </a:lnSpc>
              <a:buFontTx/>
              <a:buNone/>
            </a:pPr>
            <a:r>
              <a:rPr lang="en-US" sz="2800"/>
              <a:t>Which of these are known as parts of speech?</a:t>
            </a:r>
          </a:p>
          <a:p>
            <a:pPr marL="660400" indent="-660400">
              <a:lnSpc>
                <a:spcPct val="90000"/>
              </a:lnSpc>
              <a:buFontTx/>
              <a:buNone/>
            </a:pPr>
            <a:r>
              <a:rPr lang="en-US" sz="2800"/>
              <a:t>i.	Noun       		    ii.	Adverb</a:t>
            </a:r>
          </a:p>
          <a:p>
            <a:pPr marL="660400" indent="-660400">
              <a:lnSpc>
                <a:spcPct val="90000"/>
              </a:lnSpc>
              <a:buFontTx/>
              <a:buNone/>
            </a:pPr>
            <a:r>
              <a:rPr lang="en-US" sz="2800"/>
              <a:t>iii.	Vocab		        	    iv.	Adjectives</a:t>
            </a:r>
          </a:p>
          <a:p>
            <a:pPr marL="660400" indent="-660400">
              <a:lnSpc>
                <a:spcPct val="90000"/>
              </a:lnSpc>
              <a:buFontTx/>
              <a:buAutoNum type="romanLcPeriod" startAt="5"/>
            </a:pPr>
            <a:r>
              <a:rPr lang="en-US" sz="2800"/>
              <a:t>Verb</a:t>
            </a:r>
          </a:p>
          <a:p>
            <a:pPr marL="660400" indent="-660400">
              <a:lnSpc>
                <a:spcPct val="90000"/>
              </a:lnSpc>
              <a:buFontTx/>
              <a:buNone/>
            </a:pPr>
            <a:endParaRPr lang="en-US" sz="2800"/>
          </a:p>
          <a:p>
            <a:pPr marL="660400" indent="-660400">
              <a:lnSpc>
                <a:spcPct val="90000"/>
              </a:lnSpc>
              <a:buFontTx/>
              <a:buAutoNum type="alphaUcPeriod"/>
            </a:pPr>
            <a:r>
              <a:rPr lang="en-US" sz="2800"/>
              <a:t>i, ii, iii, and iv.</a:t>
            </a:r>
          </a:p>
          <a:p>
            <a:pPr marL="660400" indent="-660400">
              <a:lnSpc>
                <a:spcPct val="90000"/>
              </a:lnSpc>
              <a:buFontTx/>
              <a:buAutoNum type="alphaUcPeriod"/>
            </a:pPr>
            <a:r>
              <a:rPr lang="en-US" sz="2800"/>
              <a:t>i, ii, iii, and v.</a:t>
            </a:r>
          </a:p>
          <a:p>
            <a:pPr marL="660400" indent="-660400">
              <a:lnSpc>
                <a:spcPct val="90000"/>
              </a:lnSpc>
              <a:buFontTx/>
              <a:buAutoNum type="alphaUcPeriod"/>
            </a:pPr>
            <a:r>
              <a:rPr lang="en-US" sz="2800"/>
              <a:t>ii, iii, iv, and v.</a:t>
            </a:r>
          </a:p>
          <a:p>
            <a:pPr marL="660400" indent="-660400">
              <a:lnSpc>
                <a:spcPct val="90000"/>
              </a:lnSpc>
              <a:buFontTx/>
              <a:buAutoNum type="alphaUcPeriod"/>
            </a:pPr>
            <a:r>
              <a:rPr lang="en-US" sz="2800"/>
              <a:t>i, ii, iv, and v.</a:t>
            </a:r>
          </a:p>
          <a:p>
            <a:pPr marL="660400" indent="-660400">
              <a:lnSpc>
                <a:spcPct val="90000"/>
              </a:lnSpc>
              <a:buFontTx/>
              <a:buAutoNum type="alphaUcPeriod"/>
            </a:pPr>
            <a:endParaRPr lang="en-US" sz="2800"/>
          </a:p>
          <a:p>
            <a:pPr marL="660400" indent="-660400">
              <a:lnSpc>
                <a:spcPct val="90000"/>
              </a:lnSpc>
              <a:buFontTx/>
              <a:buNone/>
            </a:pPr>
            <a:r>
              <a:rPr lang="en-US" sz="2800"/>
              <a:t>	</a:t>
            </a:r>
          </a:p>
          <a:p>
            <a:pPr marL="660400" indent="-660400">
              <a:lnSpc>
                <a:spcPct val="90000"/>
              </a:lnSpc>
              <a:buFontTx/>
              <a:buAutoNum type="alphaUcPeriod" startAt="3"/>
            </a:pPr>
            <a:endParaRPr lang="en-US" sz="2800"/>
          </a:p>
        </p:txBody>
      </p:sp>
    </p:spTree>
    <p:extLst>
      <p:ext uri="{BB962C8B-B14F-4D97-AF65-F5344CB8AC3E}">
        <p14:creationId xmlns="" xmlns:p14="http://schemas.microsoft.com/office/powerpoint/2010/main" val="40893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 6 – Lengths of options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r>
              <a:rPr lang="en-US" dirty="0" smtClean="0"/>
              <a:t>       In </a:t>
            </a:r>
            <a:r>
              <a:rPr lang="en-US" dirty="0"/>
              <a:t>the </a:t>
            </a:r>
            <a:r>
              <a:rPr lang="en-US" dirty="0" err="1"/>
              <a:t>Meditteranean</a:t>
            </a:r>
            <a:r>
              <a:rPr lang="en-US" dirty="0"/>
              <a:t> region, cattle raising </a:t>
            </a:r>
            <a:r>
              <a:rPr lang="en-US" dirty="0" smtClean="0"/>
              <a:t>is handicapped </a:t>
            </a:r>
            <a:r>
              <a:rPr lang="en-US" dirty="0"/>
              <a:t>by:</a:t>
            </a:r>
          </a:p>
          <a:p>
            <a:pPr marL="609600" indent="-609600">
              <a:buFontTx/>
              <a:buNone/>
            </a:pPr>
            <a:endParaRPr lang="en-US" dirty="0"/>
          </a:p>
          <a:p>
            <a:pPr marL="609600" indent="-609600">
              <a:buFontTx/>
              <a:buAutoNum type="alphaUcPeriod"/>
            </a:pPr>
            <a:r>
              <a:rPr lang="en-US" dirty="0"/>
              <a:t>Hot climate</a:t>
            </a:r>
          </a:p>
          <a:p>
            <a:pPr marL="609600" indent="-609600">
              <a:buFontTx/>
              <a:buAutoNum type="alphaUcPeriod"/>
            </a:pPr>
            <a:r>
              <a:rPr lang="en-US" dirty="0"/>
              <a:t>Lack of demand for beef</a:t>
            </a:r>
          </a:p>
          <a:p>
            <a:pPr marL="609600" indent="-609600">
              <a:buFontTx/>
              <a:buAutoNum type="alphaUcPeriod"/>
            </a:pPr>
            <a:r>
              <a:rPr lang="en-US" dirty="0"/>
              <a:t>Lack of sufficient, productive and fertile pasturage</a:t>
            </a:r>
          </a:p>
          <a:p>
            <a:pPr marL="609600" indent="-609600">
              <a:buFontTx/>
              <a:buAutoNum type="alphaUcPeriod"/>
            </a:pPr>
            <a:r>
              <a:rPr lang="en-US" dirty="0"/>
              <a:t>High labor cost</a:t>
            </a:r>
          </a:p>
          <a:p>
            <a:pPr marL="609600" indent="-609600">
              <a:buFontTx/>
              <a:buAutoNum type="alphaUcPeriod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2693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Issue 7 - Language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/>
              <a:t>Learning is a ____________.</a:t>
            </a:r>
          </a:p>
          <a:p>
            <a:pPr marL="609600" indent="-609600">
              <a:buFontTx/>
              <a:buNone/>
            </a:pPr>
            <a:endParaRPr lang="en-US"/>
          </a:p>
          <a:p>
            <a:pPr marL="609600" indent="-609600">
              <a:buFontTx/>
              <a:buAutoNum type="alphaUcPeriod"/>
            </a:pPr>
            <a:r>
              <a:rPr lang="en-US"/>
              <a:t>permanent change in behaviour</a:t>
            </a:r>
          </a:p>
          <a:p>
            <a:pPr marL="609600" indent="-609600">
              <a:buFontTx/>
              <a:buAutoNum type="alphaUcPeriod"/>
            </a:pPr>
            <a:r>
              <a:rPr lang="en-US"/>
              <a:t>changes over time</a:t>
            </a:r>
          </a:p>
          <a:p>
            <a:pPr marL="609600" indent="-609600">
              <a:buFontTx/>
              <a:buAutoNum type="alphaUcPeriod"/>
            </a:pPr>
            <a:r>
              <a:rPr lang="en-US"/>
              <a:t>increase in target performance</a:t>
            </a:r>
          </a:p>
        </p:txBody>
      </p:sp>
    </p:spTree>
    <p:extLst>
      <p:ext uri="{BB962C8B-B14F-4D97-AF65-F5344CB8AC3E}">
        <p14:creationId xmlns="" xmlns:p14="http://schemas.microsoft.com/office/powerpoint/2010/main" val="378501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Outcomes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esign a Table of Test Specifications for all the tests in the department/</a:t>
            </a:r>
            <a:r>
              <a:rPr lang="en-US" dirty="0" err="1" smtClean="0"/>
              <a:t>kulliyyah</a:t>
            </a:r>
            <a:r>
              <a:rPr lang="en-US" dirty="0" smtClean="0"/>
              <a:t> </a:t>
            </a:r>
          </a:p>
          <a:p>
            <a:r>
              <a:rPr lang="en-US" dirty="0" smtClean="0"/>
              <a:t>revisit the different formats of selected-response items</a:t>
            </a:r>
          </a:p>
          <a:p>
            <a:r>
              <a:rPr lang="en-US" dirty="0"/>
              <a:t>identify the proper ways of constructing selected-response items</a:t>
            </a:r>
            <a:endParaRPr lang="en-US" dirty="0" smtClean="0"/>
          </a:p>
          <a:p>
            <a:r>
              <a:rPr lang="en-US" dirty="0" smtClean="0"/>
              <a:t>improve existing selected-response test items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4862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Issue 8 – Put repeated words in a stem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/>
              <a:t>In objective testing, the term objective: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/>
              <a:t>refers to the method of identifying learning outcomes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/>
              <a:t>refers to the method of selecting test content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/>
              <a:t>refers to the method of presenting problems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/>
              <a:t>refers to the method of scoring the answers</a:t>
            </a:r>
          </a:p>
        </p:txBody>
      </p:sp>
    </p:spTree>
    <p:extLst>
      <p:ext uri="{BB962C8B-B14F-4D97-AF65-F5344CB8AC3E}">
        <p14:creationId xmlns="" xmlns:p14="http://schemas.microsoft.com/office/powerpoint/2010/main" val="397812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Issue 8 – Put repeated words in a stem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dirty="0" smtClean="0"/>
              <a:t>       In </a:t>
            </a:r>
            <a:r>
              <a:rPr lang="en-US" dirty="0"/>
              <a:t>objective testing, the term </a:t>
            </a:r>
            <a:r>
              <a:rPr lang="en-US" dirty="0" smtClean="0"/>
              <a:t>objective refers to the method of:</a:t>
            </a:r>
            <a:endParaRPr lang="en-US" dirty="0"/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 smtClean="0"/>
              <a:t>identifying </a:t>
            </a:r>
            <a:r>
              <a:rPr lang="en-US" dirty="0"/>
              <a:t>learning outcomes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 smtClean="0"/>
              <a:t>selecting </a:t>
            </a:r>
            <a:r>
              <a:rPr lang="en-US" dirty="0"/>
              <a:t>test content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 smtClean="0"/>
              <a:t>presenting </a:t>
            </a:r>
            <a:r>
              <a:rPr lang="en-US" dirty="0"/>
              <a:t>problems</a:t>
            </a:r>
          </a:p>
          <a:p>
            <a:pPr marL="609600" indent="-609600">
              <a:lnSpc>
                <a:spcPct val="90000"/>
              </a:lnSpc>
              <a:buFontTx/>
              <a:buAutoNum type="alphaUcPeriod"/>
            </a:pPr>
            <a:r>
              <a:rPr lang="en-US" dirty="0" smtClean="0"/>
              <a:t>scoring </a:t>
            </a:r>
            <a:r>
              <a:rPr lang="en-US" dirty="0"/>
              <a:t>the answers</a:t>
            </a:r>
          </a:p>
        </p:txBody>
      </p:sp>
    </p:spTree>
    <p:extLst>
      <p:ext uri="{BB962C8B-B14F-4D97-AF65-F5344CB8AC3E}">
        <p14:creationId xmlns="" xmlns:p14="http://schemas.microsoft.com/office/powerpoint/2010/main" val="321004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9 – MCQ with Stimulus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153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371600"/>
            <a:ext cx="8305801" cy="472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5301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r>
              <a:rPr lang="en-US" dirty="0" smtClean="0"/>
              <a:t>Issue 9 – MCQ with Stimulus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8763000" cy="548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0134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r>
              <a:rPr lang="en-US" dirty="0" smtClean="0"/>
              <a:t>Issue 9 – MCQ with Stimulus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43000"/>
            <a:ext cx="8153399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289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9 – MCQ with Stimulus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76388"/>
            <a:ext cx="8229599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4769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Issue 9 – MCQ with Stimulus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30580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7521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Issue 10: Extended Matching with MCQ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2209800"/>
            <a:ext cx="3962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524000"/>
            <a:ext cx="80867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2643188"/>
            <a:ext cx="389572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6" y="4154428"/>
            <a:ext cx="3886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0030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Task: Hands-on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Sit together with those who are from your department or </a:t>
            </a:r>
            <a:r>
              <a:rPr lang="en-US" dirty="0" err="1" smtClean="0"/>
              <a:t>kulliyyah</a:t>
            </a:r>
            <a:r>
              <a:rPr lang="en-US" dirty="0" smtClean="0"/>
              <a:t>.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-     discuss and design  a Table of Test 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Specification for a course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-     review a test paper for final or mid-term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examination and improve the test items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for as many courses as possible based on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the guidelines provided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-     report/share  the outcome of this activity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with your superior and colleagues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8543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Matter of Terminologies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selected-response versus objective</a:t>
            </a:r>
          </a:p>
          <a:p>
            <a:endParaRPr lang="en-US" dirty="0"/>
          </a:p>
          <a:p>
            <a:r>
              <a:rPr lang="en-US" dirty="0"/>
              <a:t>Why? </a:t>
            </a:r>
          </a:p>
          <a:p>
            <a:pPr>
              <a:buFontTx/>
              <a:buChar char="-"/>
            </a:pPr>
            <a:r>
              <a:rPr lang="en-US" dirty="0"/>
              <a:t>Objective in </a:t>
            </a:r>
            <a:r>
              <a:rPr lang="en-US" dirty="0" smtClean="0"/>
              <a:t>answering and </a:t>
            </a:r>
            <a:r>
              <a:rPr lang="en-US" dirty="0"/>
              <a:t>in marking the </a:t>
            </a:r>
          </a:p>
          <a:p>
            <a:pPr marL="0" indent="0">
              <a:buNone/>
            </a:pPr>
            <a:r>
              <a:rPr lang="en-US" dirty="0"/>
              <a:t>     answer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05804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Popular Selected-Response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True-false (and its variations)</a:t>
            </a:r>
          </a:p>
          <a:p>
            <a:r>
              <a:rPr lang="en-US" dirty="0" smtClean="0"/>
              <a:t>Matching </a:t>
            </a:r>
          </a:p>
          <a:p>
            <a:r>
              <a:rPr lang="en-US" dirty="0" smtClean="0"/>
              <a:t>Multiple-choice</a:t>
            </a:r>
          </a:p>
          <a:p>
            <a:endParaRPr lang="en-US" dirty="0"/>
          </a:p>
          <a:p>
            <a:r>
              <a:rPr lang="en-US" dirty="0"/>
              <a:t>a</a:t>
            </a:r>
            <a:r>
              <a:rPr lang="en-US" dirty="0" smtClean="0"/>
              <a:t>ny more ??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7243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ea typeface="ＭＳ Ｐゴシック" pitchFamily="50" charset="-128"/>
              </a:rPr>
              <a:t>MCQ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ea typeface="ＭＳ Ｐゴシック" pitchFamily="50" charset="-128"/>
              </a:rPr>
              <a:t>Which of the following will make a test more reliable?</a:t>
            </a:r>
          </a:p>
          <a:p>
            <a:pPr eaLnBrk="1" hangingPunct="1">
              <a:buFontTx/>
              <a:buNone/>
            </a:pPr>
            <a:endParaRPr lang="en-US" altLang="ja-JP" dirty="0" smtClean="0">
              <a:ea typeface="ＭＳ Ｐゴシック" pitchFamily="50" charset="-128"/>
            </a:endParaRPr>
          </a:p>
          <a:p>
            <a:pPr eaLnBrk="1" hangingPunct="1">
              <a:buFontTx/>
              <a:buNone/>
            </a:pPr>
            <a:r>
              <a:rPr lang="en-US" altLang="ja-JP" dirty="0" smtClean="0">
                <a:ea typeface="ＭＳ Ｐゴシック" pitchFamily="50" charset="-128"/>
              </a:rPr>
              <a:t>	A  </a:t>
            </a:r>
            <a:r>
              <a:rPr lang="en-US" altLang="ja-JP" dirty="0">
                <a:solidFill>
                  <a:srgbClr val="FF0000"/>
                </a:solidFill>
                <a:ea typeface="ＭＳ Ｐゴシック" pitchFamily="50" charset="-128"/>
              </a:rPr>
              <a:t>I</a:t>
            </a:r>
            <a:r>
              <a:rPr lang="en-US" altLang="ja-JP" dirty="0" smtClean="0">
                <a:solidFill>
                  <a:srgbClr val="CC3300"/>
                </a:solidFill>
                <a:ea typeface="ＭＳ Ｐゴシック" pitchFamily="50" charset="-128"/>
              </a:rPr>
              <a:t>ncrease the number of items</a:t>
            </a:r>
            <a:endParaRPr lang="en-US" altLang="ja-JP" dirty="0" smtClean="0">
              <a:ea typeface="ＭＳ Ｐゴシック" pitchFamily="50" charset="-128"/>
            </a:endParaRPr>
          </a:p>
          <a:p>
            <a:pPr eaLnBrk="1" hangingPunct="1">
              <a:buFontTx/>
              <a:buNone/>
            </a:pPr>
            <a:r>
              <a:rPr lang="en-US" altLang="ja-JP" dirty="0" smtClean="0">
                <a:ea typeface="ＭＳ Ｐゴシック" pitchFamily="50" charset="-128"/>
              </a:rPr>
              <a:t>	B  Decrease the number of items</a:t>
            </a:r>
          </a:p>
          <a:p>
            <a:pPr eaLnBrk="1" hangingPunct="1">
              <a:buFontTx/>
              <a:buNone/>
            </a:pPr>
            <a:r>
              <a:rPr lang="en-US" altLang="ja-JP" dirty="0" smtClean="0">
                <a:ea typeface="ＭＳ Ｐゴシック" pitchFamily="50" charset="-128"/>
              </a:rPr>
              <a:t>	C  Make the items easier</a:t>
            </a:r>
          </a:p>
          <a:p>
            <a:pPr eaLnBrk="1" hangingPunct="1">
              <a:buFontTx/>
              <a:buNone/>
            </a:pPr>
            <a:r>
              <a:rPr lang="en-US" altLang="ja-JP" dirty="0" smtClean="0">
                <a:ea typeface="ＭＳ Ｐゴシック" pitchFamily="50" charset="-128"/>
              </a:rPr>
              <a:t>	D  Make the items more difficult</a:t>
            </a:r>
          </a:p>
          <a:p>
            <a:pPr eaLnBrk="1" hangingPunct="1">
              <a:buFontTx/>
              <a:buNone/>
            </a:pPr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28676" name="AutoShape 4"/>
          <p:cNvSpPr>
            <a:spLocks/>
          </p:cNvSpPr>
          <p:nvPr/>
        </p:nvSpPr>
        <p:spPr bwMode="auto">
          <a:xfrm>
            <a:off x="6858000" y="2286000"/>
            <a:ext cx="914400" cy="608013"/>
          </a:xfrm>
          <a:prstGeom prst="borderCallout1">
            <a:avLst>
              <a:gd name="adj1" fmla="val 18750"/>
              <a:gd name="adj2" fmla="val -8333"/>
              <a:gd name="adj3" fmla="val -30855"/>
              <a:gd name="adj4" fmla="val -23393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/>
            <a:r>
              <a:rPr kumimoji="1" lang="en-US" altLang="ja-JP" sz="2400" dirty="0">
                <a:ea typeface="ＭＳ Ｐゴシック" pitchFamily="50" charset="-128"/>
              </a:rPr>
              <a:t>Stem</a:t>
            </a:r>
          </a:p>
        </p:txBody>
      </p:sp>
      <p:sp>
        <p:nvSpPr>
          <p:cNvPr id="28677" name="AutoShape 5"/>
          <p:cNvSpPr>
            <a:spLocks/>
          </p:cNvSpPr>
          <p:nvPr/>
        </p:nvSpPr>
        <p:spPr bwMode="auto">
          <a:xfrm>
            <a:off x="7745413" y="3170238"/>
            <a:ext cx="1398587" cy="715962"/>
          </a:xfrm>
          <a:prstGeom prst="borderCallout1">
            <a:avLst>
              <a:gd name="adj1" fmla="val 18750"/>
              <a:gd name="adj2" fmla="val -5444"/>
              <a:gd name="adj3" fmla="val 60488"/>
              <a:gd name="adj4" fmla="val -7390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/>
            <a:r>
              <a:rPr kumimoji="1" lang="en-US" altLang="ja-JP" sz="2000" dirty="0">
                <a:ea typeface="ＭＳ Ｐゴシック" pitchFamily="50" charset="-128"/>
              </a:rPr>
              <a:t>Correct option/key</a:t>
            </a:r>
          </a:p>
        </p:txBody>
      </p:sp>
      <p:sp>
        <p:nvSpPr>
          <p:cNvPr id="28678" name="AutoShape 6"/>
          <p:cNvSpPr>
            <a:spLocks/>
          </p:cNvSpPr>
          <p:nvPr/>
        </p:nvSpPr>
        <p:spPr bwMode="auto">
          <a:xfrm>
            <a:off x="7380288" y="4797424"/>
            <a:ext cx="1382712" cy="765175"/>
          </a:xfrm>
          <a:prstGeom prst="borderCallout1">
            <a:avLst>
              <a:gd name="adj1" fmla="val 18750"/>
              <a:gd name="adj2" fmla="val -5509"/>
              <a:gd name="adj3" fmla="val -6509"/>
              <a:gd name="adj4" fmla="val -5625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/>
            <a:r>
              <a:rPr kumimoji="1" lang="en-US" altLang="ja-JP" sz="2000" dirty="0">
                <a:ea typeface="ＭＳ Ｐゴシック" pitchFamily="50" charset="-128"/>
              </a:rPr>
              <a:t>Distractors/options</a:t>
            </a:r>
          </a:p>
        </p:txBody>
      </p:sp>
    </p:spTree>
    <p:extLst>
      <p:ext uri="{BB962C8B-B14F-4D97-AF65-F5344CB8AC3E}">
        <p14:creationId xmlns="" xmlns:p14="http://schemas.microsoft.com/office/powerpoint/2010/main" val="83632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Guidelines 1 for Constructing MCQ</a:t>
            </a:r>
            <a:br>
              <a:rPr lang="en-US" dirty="0" smtClean="0"/>
            </a:br>
            <a:r>
              <a:rPr lang="en-US" dirty="0" smtClean="0"/>
              <a:t>(Planning)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Determine topics</a:t>
            </a:r>
          </a:p>
          <a:p>
            <a:r>
              <a:rPr lang="en-US" dirty="0" smtClean="0"/>
              <a:t>Determine number of questions</a:t>
            </a:r>
          </a:p>
          <a:p>
            <a:r>
              <a:rPr lang="en-US" dirty="0" smtClean="0"/>
              <a:t>Determine the levels of difficulty (refer to Bloom’s Taxonomy)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Use the Table of Test Specifications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1562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Guidelines </a:t>
            </a:r>
            <a:r>
              <a:rPr lang="en-US" dirty="0" smtClean="0"/>
              <a:t>2 </a:t>
            </a:r>
            <a:r>
              <a:rPr lang="en-US" dirty="0"/>
              <a:t>for Constructing </a:t>
            </a:r>
            <a:r>
              <a:rPr lang="en-US" dirty="0" smtClean="0"/>
              <a:t>MCQ</a:t>
            </a:r>
            <a:br>
              <a:rPr lang="en-US" dirty="0" smtClean="0"/>
            </a:br>
            <a:r>
              <a:rPr lang="en-US" dirty="0" smtClean="0"/>
              <a:t>(Writing/Procedure)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clear stem</a:t>
            </a:r>
          </a:p>
          <a:p>
            <a:r>
              <a:rPr lang="en-US" dirty="0" smtClean="0"/>
              <a:t>select appropriate stimulus (context)</a:t>
            </a:r>
          </a:p>
          <a:p>
            <a:r>
              <a:rPr lang="en-US" dirty="0" smtClean="0"/>
              <a:t>select the right answer (must be agreed by all)</a:t>
            </a:r>
          </a:p>
          <a:p>
            <a:r>
              <a:rPr lang="en-US" dirty="0" smtClean="0"/>
              <a:t>select the appropriate distractors</a:t>
            </a:r>
          </a:p>
          <a:p>
            <a:r>
              <a:rPr lang="en-US" dirty="0" smtClean="0"/>
              <a:t>avoid use of “all of the above” and “none of the above” options</a:t>
            </a:r>
          </a:p>
          <a:p>
            <a:r>
              <a:rPr lang="en-US" dirty="0" smtClean="0"/>
              <a:t>avoid imprecise terms (e.g. sometimes, often, frequently, etc.)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6006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Guidelines 2 for Constructing MCQ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smtClean="0"/>
              <a:t>Writing/Procedure)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avoid complex item or Type K (e.g</a:t>
            </a:r>
            <a:r>
              <a:rPr lang="en-US" dirty="0"/>
              <a:t>., A and D, A and C, </a:t>
            </a:r>
            <a:r>
              <a:rPr lang="en-US" dirty="0" smtClean="0"/>
              <a:t>All the </a:t>
            </a:r>
            <a:r>
              <a:rPr lang="en-US" dirty="0"/>
              <a:t>above, None of the Above, A, B and C, etc</a:t>
            </a:r>
            <a:r>
              <a:rPr lang="en-US" dirty="0" smtClean="0"/>
              <a:t>.)</a:t>
            </a:r>
          </a:p>
          <a:p>
            <a:r>
              <a:rPr lang="en-US" dirty="0" smtClean="0"/>
              <a:t>use </a:t>
            </a:r>
            <a:r>
              <a:rPr lang="en-US" dirty="0"/>
              <a:t>good grammar, punctuation, </a:t>
            </a:r>
            <a:r>
              <a:rPr lang="en-US" dirty="0" smtClean="0"/>
              <a:t>vocabulary and </a:t>
            </a:r>
            <a:r>
              <a:rPr lang="en-US" dirty="0"/>
              <a:t>spelling consistently.</a:t>
            </a:r>
          </a:p>
          <a:p>
            <a:r>
              <a:rPr lang="en-US" dirty="0" smtClean="0"/>
              <a:t>minimize </a:t>
            </a:r>
            <a:r>
              <a:rPr lang="en-US" dirty="0"/>
              <a:t>examinee reading time in phrasing each item.</a:t>
            </a:r>
          </a:p>
          <a:p>
            <a:r>
              <a:rPr lang="en-US" dirty="0" smtClean="0"/>
              <a:t>avoid </a:t>
            </a:r>
            <a:r>
              <a:rPr lang="en-US" dirty="0"/>
              <a:t>trick items, those which mislead or deceive examinees into </a:t>
            </a:r>
            <a:r>
              <a:rPr lang="en-US" dirty="0" smtClean="0"/>
              <a:t>answering incorrectly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82699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Guidelines 2 for Constructing MCQ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smtClean="0"/>
              <a:t>Writing/Content)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focus </a:t>
            </a:r>
            <a:r>
              <a:rPr lang="en-US" dirty="0"/>
              <a:t>on a single </a:t>
            </a:r>
            <a:r>
              <a:rPr lang="en-US" dirty="0" smtClean="0"/>
              <a:t>problem for one item</a:t>
            </a:r>
            <a:endParaRPr lang="en-US" dirty="0"/>
          </a:p>
          <a:p>
            <a:r>
              <a:rPr lang="en-US" dirty="0" smtClean="0"/>
              <a:t>avoid </a:t>
            </a:r>
            <a:r>
              <a:rPr lang="en-US" dirty="0"/>
              <a:t>textbook, verbatim phrasing when developing the </a:t>
            </a:r>
            <a:r>
              <a:rPr lang="en-US" dirty="0" smtClean="0"/>
              <a:t>item</a:t>
            </a:r>
            <a:endParaRPr lang="en-US" dirty="0"/>
          </a:p>
          <a:p>
            <a:r>
              <a:rPr lang="en-US" dirty="0" smtClean="0"/>
              <a:t>test </a:t>
            </a:r>
            <a:r>
              <a:rPr lang="en-US" dirty="0"/>
              <a:t>for important or significant material; avoid trivial </a:t>
            </a:r>
            <a:r>
              <a:rPr lang="en-US" dirty="0" smtClean="0"/>
              <a:t>material</a:t>
            </a:r>
          </a:p>
          <a:p>
            <a:r>
              <a:rPr lang="en-US" dirty="0" smtClean="0"/>
              <a:t>word </a:t>
            </a:r>
            <a:r>
              <a:rPr lang="en-US" dirty="0"/>
              <a:t>the stem positively; avoid negative </a:t>
            </a:r>
            <a:r>
              <a:rPr lang="en-US" dirty="0" smtClean="0"/>
              <a:t>phrasing</a:t>
            </a:r>
            <a:endParaRPr lang="en-US" dirty="0"/>
          </a:p>
          <a:p>
            <a:r>
              <a:rPr lang="en-US" dirty="0" smtClean="0"/>
              <a:t>include </a:t>
            </a:r>
            <a:r>
              <a:rPr lang="en-US" dirty="0"/>
              <a:t>the central idea and most of the phrasing in the </a:t>
            </a:r>
            <a:r>
              <a:rPr lang="en-US" dirty="0" smtClean="0"/>
              <a:t>stem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0390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714</Words>
  <Application>Microsoft Office PowerPoint</Application>
  <PresentationFormat>On-screen Show (4:3)</PresentationFormat>
  <Paragraphs>161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SELECTED-RESPONSE ITEM CONSTRUCTION</vt:lpstr>
      <vt:lpstr>Session Outcomes</vt:lpstr>
      <vt:lpstr>A Matter of Terminologies</vt:lpstr>
      <vt:lpstr>Popular Selected-Response Format</vt:lpstr>
      <vt:lpstr>MCQ</vt:lpstr>
      <vt:lpstr>Guidelines 1 for Constructing MCQ (Planning)</vt:lpstr>
      <vt:lpstr>Guidelines 2 for Constructing MCQ (Writing/Procedure)</vt:lpstr>
      <vt:lpstr>Guidelines 2 for Constructing MCQ (Writing/Procedure)</vt:lpstr>
      <vt:lpstr>Guidelines 2 for Constructing MCQ (Writing/Content)</vt:lpstr>
      <vt:lpstr>Slide 10</vt:lpstr>
      <vt:lpstr>Issue 1 - The use of blank (space) </vt:lpstr>
      <vt:lpstr>Issue 2 – Negative items</vt:lpstr>
      <vt:lpstr>Issue 3 – Irrelevant difficulty</vt:lpstr>
      <vt:lpstr>Issue 3 – Irrelevant difficulty</vt:lpstr>
      <vt:lpstr>Issue 3 – Irrelevant difficulty</vt:lpstr>
      <vt:lpstr>Issue 4 – Plausible distractors</vt:lpstr>
      <vt:lpstr>Issue 5 – Avoid complex format</vt:lpstr>
      <vt:lpstr>Issue 6 – Lengths of options</vt:lpstr>
      <vt:lpstr>Issue 7 - Language</vt:lpstr>
      <vt:lpstr>Issue 8 – Put repeated words in a stem</vt:lpstr>
      <vt:lpstr>Issue 8 – Put repeated words in a stem</vt:lpstr>
      <vt:lpstr>Issue 9 – MCQ with Stimulus</vt:lpstr>
      <vt:lpstr>Issue 9 – MCQ with Stimulus</vt:lpstr>
      <vt:lpstr>Issue 9 – MCQ with Stimulus</vt:lpstr>
      <vt:lpstr>Issue 9 – MCQ with Stimulus</vt:lpstr>
      <vt:lpstr>Issue 9 – MCQ with Stimulus</vt:lpstr>
      <vt:lpstr>Issue 10: Extended Matching with MCQ</vt:lpstr>
      <vt:lpstr>Task: Hands-on Activity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ITEM CONSTRUCTION</dc:title>
  <dc:creator>Zainurin</dc:creator>
  <cp:lastModifiedBy>user</cp:lastModifiedBy>
  <cp:revision>35</cp:revision>
  <dcterms:created xsi:type="dcterms:W3CDTF">2013-03-16T05:29:15Z</dcterms:created>
  <dcterms:modified xsi:type="dcterms:W3CDTF">2013-09-09T02:23:38Z</dcterms:modified>
</cp:coreProperties>
</file>