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1179705"/>
            <a:ext cx="7406640" cy="1472184"/>
          </a:xfrm>
          <a:prstGeom prst="rect">
            <a:avLst/>
          </a:prstGeom>
        </p:spPr>
        <p:txBody>
          <a:bodyPr anchor="b"/>
          <a:lstStyle>
            <a:lvl1pPr algn="ctr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2669871"/>
            <a:ext cx="7406640" cy="1752600"/>
          </a:xfrm>
          <a:prstGeom prst="rect">
            <a:avLst/>
          </a:prstGeom>
        </p:spPr>
        <p:txBody>
          <a:bodyPr tIns="0"/>
          <a:lstStyle>
            <a:lvl1pPr marL="27432" indent="0" algn="ctr">
              <a:buNone/>
              <a:defRPr sz="2600" b="1">
                <a:solidFill>
                  <a:schemeClr val="accent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2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41"/>
            <a:ext cx="1828800" cy="5851525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2"/>
            <a:ext cx="5562600" cy="5851525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5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98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  <p15:guide id="2" pos="98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600325"/>
            <a:ext cx="6400800" cy="2286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066800"/>
            <a:ext cx="6400800" cy="1509712"/>
          </a:xfrm>
          <a:prstGeom prst="rect">
            <a:avLst/>
          </a:prstGeo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15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45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prstGeom prst="rect">
            <a:avLst/>
          </a:prstGeom>
          <a:noFill/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prstGeom prst="rect">
            <a:avLst/>
          </a:prstGeom>
          <a:noFill/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93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5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7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  <a:prstGeom prst="rect">
            <a:avLst/>
          </a:prstGeo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2"/>
            <a:ext cx="8153400" cy="3992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5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675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5361" y="-54"/>
            <a:ext cx="9141714" cy="6858054"/>
            <a:chOff x="7148" y="-54"/>
            <a:chExt cx="12188952" cy="6858054"/>
          </a:xfrm>
        </p:grpSpPr>
        <p:sp>
          <p:nvSpPr>
            <p:cNvPr id="4" name="Rectangle 3"/>
            <p:cNvSpPr/>
            <p:nvPr/>
          </p:nvSpPr>
          <p:spPr>
            <a:xfrm>
              <a:off x="7148" y="0"/>
              <a:ext cx="12188952" cy="6858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 bwMode="invGray">
            <a:xfrm>
              <a:off x="1473566" y="-54"/>
              <a:ext cx="96070" cy="685805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25400" cap="rnd" cmpd="sng" algn="ctr">
              <a:noFill/>
              <a:prstDash val="solid"/>
            </a:ln>
            <a:effectLst>
              <a:outerShdw blurRad="38550" dist="38000" dir="10800000" algn="tl" rotWithShape="0">
                <a:schemeClr val="bg2">
                  <a:shade val="20000"/>
                  <a:satMod val="110000"/>
                  <a:alpha val="25000"/>
                </a:scheme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eaLnBrk="1" latinLnBrk="0" hangingPunct="1"/>
              <a:endParaRPr kumimoji="0" lang="en-US" sz="180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8" y="0"/>
              <a:ext cx="1495425" cy="6858000"/>
            </a:xfrm>
            <a:prstGeom prst="rect">
              <a:avLst/>
            </a:prstGeom>
          </p:spPr>
        </p:pic>
      </p:grpSp>
      <p:sp>
        <p:nvSpPr>
          <p:cNvPr id="16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18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6F38CE5-8BEE-4430-B3B6-BEA8DF0C7127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19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tx2"/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0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tx2"/>
                </a:solidFill>
                <a:effectLst/>
              </a:defRPr>
            </a:lvl1pPr>
            <a:extLst/>
          </a:lstStyle>
          <a:p>
            <a:fld id="{53DDE328-7888-435A-BFCB-B3161D6B8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3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b="1" kern="1200">
          <a:solidFill>
            <a:schemeClr val="accent2"/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7512" userDrawn="1">
          <p15:clr>
            <a:srgbClr val="F26B43"/>
          </p15:clr>
        </p15:guide>
        <p15:guide id="3" pos="1176" userDrawn="1">
          <p15:clr>
            <a:srgbClr val="F26B43"/>
          </p15:clr>
        </p15:guide>
        <p15:guide id="4" orient="horz" pos="3936" userDrawn="1">
          <p15:clr>
            <a:srgbClr val="F26B43"/>
          </p15:clr>
        </p15:guide>
        <p15:guide id="5" orient="horz" pos="888" userDrawn="1">
          <p15:clr>
            <a:srgbClr val="F26B43"/>
          </p15:clr>
        </p15:guide>
        <p15:guide id="6" orient="horz" pos="1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01877\Desktop\proses%20pembelian%20(penyelidikan)\carta%20alir%20perolehan%20lebih%2020k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01877\Desktop\proses%20pembelian%20(penyelidikan)\Pekeliling%20Perolehan\PB%20Bil%205%202014\BEN%20007.pdf" TargetMode="External"/><Relationship Id="rId3" Type="http://schemas.openxmlformats.org/officeDocument/2006/relationships/hyperlink" Target="file:///D:\R&amp;I\PEKELILING%20DAN%20SURAT%20PEKELILING%20PEJABAT%20BENDAHARI\Pekeliling%20Perolehan\PB%20Bil%205%202014\BEN%20002.pdf" TargetMode="External"/><Relationship Id="rId7" Type="http://schemas.openxmlformats.org/officeDocument/2006/relationships/hyperlink" Target="file:///C:\Users\01877\Desktop\proses%20pembelian%20(penyelidikan)\Pekeliling%20Perolehan\PB%20Bil%205%202014\BEN%20006.pdf" TargetMode="External"/><Relationship Id="rId2" Type="http://schemas.openxmlformats.org/officeDocument/2006/relationships/hyperlink" Target="file:///D:\R&amp;I\PEKELILING%20DAN%20SURAT%20PEKELILING%20PEJABAT%20BENDAHARI\Pekeliling%20Perolehan\PB%20Bil%205%202014\BEN%20001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01877\Desktop\proses%20pembelian%20(penyelidikan)\Pekeliling%20Perolehan\PB%20Bil%205%202014\BEN%20005.pdf" TargetMode="External"/><Relationship Id="rId5" Type="http://schemas.openxmlformats.org/officeDocument/2006/relationships/hyperlink" Target="file:///C:\Users\01877\Desktop\proses%20pembelian%20(penyelidikan)\Pekeliling%20Perolehan\PB%20Bil%205%202014\BEN%20004.pdf" TargetMode="External"/><Relationship Id="rId4" Type="http://schemas.openxmlformats.org/officeDocument/2006/relationships/hyperlink" Target="file:///C:\Users\01877\Desktop\proses%20pembelian%20(penyelidikan)\Pekeliling%20Perolehan\PB%20Bil%205%202014\BEN%20003.pdf" TargetMode="External"/><Relationship Id="rId9" Type="http://schemas.openxmlformats.org/officeDocument/2006/relationships/hyperlink" Target="file:///C:\Users\01877\Desktop\proses%20pembelian%20(penyelidikan)\Pekeliling%20Perolehan\PB%20Bil%205%202014\BEN%20008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PENGURUSAN</a:t>
            </a:r>
            <a:r>
              <a:rPr lang="en-US" dirty="0" smtClean="0"/>
              <a:t> </a:t>
            </a:r>
            <a:r>
              <a:rPr lang="en-US" dirty="0" err="1" smtClean="0"/>
              <a:t>PEMBELIAN</a:t>
            </a:r>
            <a:r>
              <a:rPr lang="en-US" dirty="0" smtClean="0"/>
              <a:t> (</a:t>
            </a:r>
            <a:r>
              <a:rPr lang="en-US" dirty="0" err="1" smtClean="0"/>
              <a:t>PENYELIDIKAN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PENGURUSAN</a:t>
            </a:r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PEMBELIAN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</a:rPr>
              <a:t>Pembelian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terus</a:t>
            </a:r>
            <a:r>
              <a:rPr lang="en-US" sz="2400" dirty="0" smtClean="0">
                <a:solidFill>
                  <a:schemeClr val="tx1"/>
                </a:solidFill>
              </a:rPr>
              <a:t> – </a:t>
            </a:r>
            <a:r>
              <a:rPr lang="en-US" sz="2400" dirty="0" err="1" smtClean="0">
                <a:solidFill>
                  <a:schemeClr val="tx1"/>
                </a:solidFill>
              </a:rPr>
              <a:t>perolehan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bekalan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perkhidmatan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melibatkan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jumlah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perbelanjaan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tahunan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RM20,000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atau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sesuatu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kontrak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Syarat</a:t>
            </a:r>
            <a:r>
              <a:rPr lang="en-US" sz="2400" dirty="0" smtClean="0">
                <a:solidFill>
                  <a:schemeClr val="tx1"/>
                </a:solidFill>
              </a:rPr>
              <a:t> – </a:t>
            </a:r>
            <a:r>
              <a:rPr lang="en-US" sz="2400" dirty="0" err="1" smtClean="0">
                <a:solidFill>
                  <a:schemeClr val="tx1"/>
                </a:solidFill>
              </a:rPr>
              <a:t>beli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dengan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syarikat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Bumiputera</a:t>
            </a:r>
            <a:r>
              <a:rPr lang="en-US" sz="2400" dirty="0" smtClean="0">
                <a:solidFill>
                  <a:schemeClr val="tx1"/>
                </a:solidFill>
              </a:rPr>
              <a:t>/ </a:t>
            </a:r>
            <a:r>
              <a:rPr lang="en-US" sz="2400" dirty="0" err="1" smtClean="0">
                <a:solidFill>
                  <a:schemeClr val="tx1"/>
                </a:solidFill>
              </a:rPr>
              <a:t>bukan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Bumiputera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berdaftar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tidak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berdaftar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dengan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Kementerian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Kewangan</a:t>
            </a:r>
            <a:r>
              <a:rPr lang="en-US" sz="2400" dirty="0" smtClean="0">
                <a:solidFill>
                  <a:schemeClr val="tx1"/>
                </a:solidFill>
              </a:rPr>
              <a:t> (*</a:t>
            </a:r>
            <a:r>
              <a:rPr lang="en-US" sz="2400" b="1" dirty="0" err="1" smtClean="0">
                <a:solidFill>
                  <a:schemeClr val="tx1"/>
                </a:solidFill>
              </a:rPr>
              <a:t>mesti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berdaftar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dengan</a:t>
            </a:r>
            <a:r>
              <a:rPr lang="en-US" sz="2400" b="1" dirty="0" smtClean="0">
                <a:solidFill>
                  <a:schemeClr val="tx1"/>
                </a:solidFill>
              </a:rPr>
              <a:t> UTeM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Kajian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pasaran</a:t>
            </a:r>
            <a:r>
              <a:rPr lang="en-US" sz="2400" dirty="0" smtClean="0">
                <a:solidFill>
                  <a:schemeClr val="tx1"/>
                </a:solidFill>
              </a:rPr>
              <a:t> – </a:t>
            </a:r>
            <a:r>
              <a:rPr lang="en-US" sz="2400" b="1" dirty="0" smtClean="0">
                <a:solidFill>
                  <a:schemeClr val="tx1"/>
                </a:solidFill>
              </a:rPr>
              <a:t>3 </a:t>
            </a:r>
            <a:r>
              <a:rPr lang="en-US" sz="2400" b="1" dirty="0" err="1" smtClean="0">
                <a:solidFill>
                  <a:schemeClr val="tx1"/>
                </a:solidFill>
              </a:rPr>
              <a:t>tawaran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harga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daripada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pembekal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tempatan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err="1" smtClean="0">
                <a:solidFill>
                  <a:schemeClr val="tx1"/>
                </a:solidFill>
              </a:rPr>
              <a:t>Pihak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berkuasa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melulus</a:t>
            </a:r>
            <a:r>
              <a:rPr lang="en-US" sz="2400" dirty="0" smtClean="0">
                <a:solidFill>
                  <a:schemeClr val="tx1"/>
                </a:solidFill>
              </a:rPr>
              <a:t> – </a:t>
            </a:r>
            <a:r>
              <a:rPr lang="en-US" sz="2400" b="1" dirty="0" err="1" smtClean="0">
                <a:solidFill>
                  <a:schemeClr val="tx1"/>
                </a:solidFill>
              </a:rPr>
              <a:t>Ketua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PTj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yang </a:t>
            </a:r>
            <a:r>
              <a:rPr lang="en-US" sz="2400" dirty="0" err="1" smtClean="0">
                <a:solidFill>
                  <a:schemeClr val="tx1"/>
                </a:solidFill>
              </a:rPr>
              <a:t>diturunkan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kuasa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oleh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Naib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Canselor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l"/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Pembelian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Melebihi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RM20K-RM50K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754563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Dilaksanakan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secara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Sebut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Harga</a:t>
            </a:r>
            <a:r>
              <a:rPr lang="en-US" sz="1600" dirty="0" smtClean="0">
                <a:solidFill>
                  <a:schemeClr val="tx1"/>
                </a:solidFill>
              </a:rPr>
              <a:t> (</a:t>
            </a:r>
            <a:r>
              <a:rPr lang="en-US" sz="1600" b="1" dirty="0" err="1" smtClean="0">
                <a:solidFill>
                  <a:schemeClr val="tx1"/>
                </a:solidFill>
              </a:rPr>
              <a:t>SPB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Bil</a:t>
            </a:r>
            <a:r>
              <a:rPr lang="en-US" sz="1600" b="1" dirty="0" smtClean="0">
                <a:solidFill>
                  <a:schemeClr val="tx1"/>
                </a:solidFill>
              </a:rPr>
              <a:t> 5/2009 </a:t>
            </a:r>
            <a:r>
              <a:rPr lang="en-US" sz="1600" b="1" dirty="0" err="1" smtClean="0">
                <a:solidFill>
                  <a:schemeClr val="tx1"/>
                </a:solidFill>
              </a:rPr>
              <a:t>dengan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pindaan</a:t>
            </a:r>
            <a:r>
              <a:rPr lang="en-US" sz="1600" dirty="0">
                <a:solidFill>
                  <a:schemeClr val="tx1"/>
                </a:solidFill>
              </a:rPr>
              <a:t>)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err="1" smtClean="0">
                <a:solidFill>
                  <a:schemeClr val="tx1"/>
                </a:solidFill>
              </a:rPr>
              <a:t>Prosedur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Operasi</a:t>
            </a:r>
            <a:r>
              <a:rPr lang="en-US" sz="1600" dirty="0" smtClean="0">
                <a:solidFill>
                  <a:schemeClr val="tx1"/>
                </a:solidFill>
              </a:rPr>
              <a:t> Standard (SOP) (</a:t>
            </a:r>
            <a:r>
              <a:rPr lang="en-US" sz="1600" b="1" dirty="0" err="1" smtClean="0">
                <a:solidFill>
                  <a:schemeClr val="tx1"/>
                </a:solidFill>
              </a:rPr>
              <a:t>PB</a:t>
            </a:r>
            <a:r>
              <a:rPr lang="en-US" sz="1600" b="1" dirty="0" smtClean="0">
                <a:solidFill>
                  <a:schemeClr val="tx1"/>
                </a:solidFill>
              </a:rPr>
              <a:t> 4/2014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</a:p>
          <a:p>
            <a:pPr>
              <a:buNone/>
            </a:pPr>
            <a:endParaRPr 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752600"/>
          <a:ext cx="8077200" cy="4194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936"/>
                <a:gridCol w="2177120"/>
                <a:gridCol w="5351144"/>
              </a:tblGrid>
              <a:tr h="329336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BIL</a:t>
                      </a:r>
                      <a:r>
                        <a:rPr lang="en-US" sz="1600" dirty="0" smtClean="0"/>
                        <a:t>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PERKARA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PELAKSANAAN</a:t>
                      </a:r>
                      <a:endParaRPr lang="en-US" sz="1600" dirty="0" smtClean="0"/>
                    </a:p>
                  </a:txBody>
                  <a:tcPr/>
                </a:tc>
              </a:tr>
              <a:tr h="3293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Had </a:t>
                      </a:r>
                      <a:r>
                        <a:rPr lang="en-US" sz="1600" dirty="0" err="1" smtClean="0"/>
                        <a:t>nilai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&gt;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RM20K-RM50K</a:t>
                      </a:r>
                      <a:endParaRPr lang="en-US" sz="1600" dirty="0"/>
                    </a:p>
                  </a:txBody>
                  <a:tcPr/>
                </a:tc>
              </a:tr>
              <a:tr h="3293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Tempoh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notis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Min</a:t>
                      </a:r>
                      <a:r>
                        <a:rPr lang="en-US" sz="1600" baseline="0" dirty="0" smtClean="0"/>
                        <a:t> 3 </a:t>
                      </a:r>
                      <a:r>
                        <a:rPr lang="en-US" sz="1600" baseline="0" dirty="0" err="1" smtClean="0"/>
                        <a:t>hari</a:t>
                      </a:r>
                      <a:endParaRPr lang="en-US" sz="1600" dirty="0"/>
                    </a:p>
                  </a:txBody>
                  <a:tcPr/>
                </a:tc>
              </a:tr>
              <a:tr h="50445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Terimaan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Faks</a:t>
                      </a:r>
                      <a:r>
                        <a:rPr lang="en-US" sz="1600" dirty="0" smtClean="0"/>
                        <a:t>/</a:t>
                      </a:r>
                      <a:r>
                        <a:rPr lang="en-US" sz="1600" dirty="0" err="1" smtClean="0"/>
                        <a:t>emel</a:t>
                      </a:r>
                      <a:r>
                        <a:rPr lang="en-US" sz="1600" dirty="0" smtClean="0"/>
                        <a:t>/</a:t>
                      </a:r>
                      <a:r>
                        <a:rPr lang="en-US" sz="1600" dirty="0" err="1" smtClean="0"/>
                        <a:t>surat</a:t>
                      </a:r>
                      <a:r>
                        <a:rPr lang="en-US" sz="1600" dirty="0" smtClean="0"/>
                        <a:t>/</a:t>
                      </a:r>
                      <a:r>
                        <a:rPr lang="en-US" sz="1600" dirty="0" err="1" smtClean="0"/>
                        <a:t>serahan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tangan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TEPAT</a:t>
                      </a:r>
                      <a:r>
                        <a:rPr lang="en-US" sz="1600" baseline="0" dirty="0" smtClean="0"/>
                        <a:t> jam 12.00 </a:t>
                      </a:r>
                      <a:r>
                        <a:rPr lang="en-US" sz="1600" baseline="0" dirty="0" err="1" smtClean="0"/>
                        <a:t>tengah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hari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pada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hari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bekerja</a:t>
                      </a:r>
                      <a:endParaRPr lang="en-US" sz="1600" dirty="0"/>
                    </a:p>
                  </a:txBody>
                  <a:tcPr/>
                </a:tc>
              </a:tr>
              <a:tr h="3293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J/K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Penilian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 </a:t>
                      </a:r>
                      <a:r>
                        <a:rPr lang="en-US" sz="1600" dirty="0" err="1" smtClean="0"/>
                        <a:t>Jawatankuasa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sahaja</a:t>
                      </a:r>
                      <a:endParaRPr lang="en-US" sz="1600" baseline="0" dirty="0" smtClean="0"/>
                    </a:p>
                  </a:txBody>
                  <a:tcPr/>
                </a:tc>
              </a:tr>
              <a:tr h="53648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Tempoh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penilian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Secepat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mungkin</a:t>
                      </a:r>
                      <a:endParaRPr lang="en-US" sz="1600" dirty="0"/>
                    </a:p>
                  </a:txBody>
                  <a:tcPr/>
                </a:tc>
              </a:tr>
              <a:tr h="3293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J/K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Pembuka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</a:p>
                  </a:txBody>
                  <a:tcPr/>
                </a:tc>
              </a:tr>
              <a:tr h="71685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J/</a:t>
                      </a:r>
                      <a:r>
                        <a:rPr lang="en-US" sz="1600" dirty="0" err="1" smtClean="0"/>
                        <a:t>Kuasa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Sebut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Harga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J/K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Sebut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Harga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Bekalan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Perkhidmatan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Penyelidikan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terdiri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daripada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Pengurus</a:t>
                      </a:r>
                      <a:r>
                        <a:rPr lang="en-US" sz="1600" baseline="0" dirty="0" smtClean="0"/>
                        <a:t> COE </a:t>
                      </a:r>
                      <a:r>
                        <a:rPr lang="en-US" sz="1600" baseline="0" dirty="0" err="1" smtClean="0"/>
                        <a:t>dan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Ketua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Bidang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Fokus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serta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Urusetia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oleh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pihak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CRIM</a:t>
                      </a:r>
                      <a:r>
                        <a:rPr lang="en-US" sz="1600" baseline="0" dirty="0" smtClean="0"/>
                        <a:t> yang </a:t>
                      </a:r>
                      <a:r>
                        <a:rPr lang="en-US" sz="1600" baseline="0" dirty="0" err="1" smtClean="0"/>
                        <a:t>dilantik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oleh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Naib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Canselor</a:t>
                      </a:r>
                      <a:endParaRPr lang="en-US" sz="1600" dirty="0" smtClean="0"/>
                    </a:p>
                  </a:txBody>
                  <a:tcPr/>
                </a:tc>
              </a:tr>
              <a:tr h="3293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8.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Peti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Sebut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Harga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6019800"/>
            <a:ext cx="609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/>
              <a:t> </a:t>
            </a:r>
            <a:r>
              <a:rPr lang="en-US" sz="1600" dirty="0" err="1" smtClean="0">
                <a:hlinkClick r:id="rId2" action="ppaction://hlinkfile"/>
              </a:rPr>
              <a:t>Carta</a:t>
            </a:r>
            <a:r>
              <a:rPr lang="en-US" sz="1600" dirty="0" smtClean="0">
                <a:hlinkClick r:id="rId2" action="ppaction://hlinkfile"/>
              </a:rPr>
              <a:t> </a:t>
            </a:r>
            <a:r>
              <a:rPr lang="en-US" sz="1600" dirty="0" err="1" smtClean="0">
                <a:hlinkClick r:id="rId2" action="ppaction://hlinkfile"/>
              </a:rPr>
              <a:t>Alir</a:t>
            </a:r>
            <a:r>
              <a:rPr lang="en-US" sz="1600" dirty="0" smtClean="0">
                <a:hlinkClick r:id="rId2" action="ppaction://hlinkfile"/>
              </a:rPr>
              <a:t> </a:t>
            </a:r>
            <a:r>
              <a:rPr lang="en-US" sz="1600" dirty="0" err="1" smtClean="0"/>
              <a:t>proses</a:t>
            </a:r>
            <a:r>
              <a:rPr lang="en-US" sz="1600" dirty="0" smtClean="0"/>
              <a:t> </a:t>
            </a:r>
            <a:r>
              <a:rPr lang="en-US" sz="1600" dirty="0" err="1" smtClean="0"/>
              <a:t>perolehan</a:t>
            </a:r>
            <a:r>
              <a:rPr lang="en-US" sz="1600" dirty="0" smtClean="0"/>
              <a:t> </a:t>
            </a:r>
            <a:r>
              <a:rPr lang="en-US" sz="1600" dirty="0" err="1" smtClean="0"/>
              <a:t>melebihi</a:t>
            </a:r>
            <a:r>
              <a:rPr lang="en-US" sz="1600" dirty="0" smtClean="0"/>
              <a:t> </a:t>
            </a:r>
            <a:r>
              <a:rPr lang="en-US" sz="1600" dirty="0" err="1" smtClean="0"/>
              <a:t>RM</a:t>
            </a:r>
            <a:r>
              <a:rPr lang="en-US" sz="1600" dirty="0"/>
              <a:t> </a:t>
            </a:r>
            <a:r>
              <a:rPr lang="en-US" sz="1600" dirty="0" err="1" smtClean="0"/>
              <a:t>20K</a:t>
            </a:r>
            <a:r>
              <a:rPr lang="en-US" sz="1600" dirty="0" smtClean="0"/>
              <a:t> – </a:t>
            </a:r>
            <a:r>
              <a:rPr lang="en-US" sz="1600" dirty="0" err="1" smtClean="0"/>
              <a:t>RM50</a:t>
            </a:r>
            <a:r>
              <a:rPr lang="en-US" sz="1600" dirty="0" err="1"/>
              <a:t>K</a:t>
            </a:r>
            <a:endParaRPr lang="en-US" sz="1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Borang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erkaitan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295396"/>
          <a:ext cx="8553451" cy="4706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390"/>
                <a:gridCol w="2138363"/>
                <a:gridCol w="5860698"/>
              </a:tblGrid>
              <a:tr h="313894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Bil</a:t>
                      </a:r>
                      <a:r>
                        <a:rPr lang="en-US" sz="1600" dirty="0" smtClean="0"/>
                        <a:t>.</a:t>
                      </a:r>
                      <a:endParaRPr lang="en-US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Kod</a:t>
                      </a:r>
                      <a:endParaRPr lang="en-US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Nama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Borang</a:t>
                      </a:r>
                      <a:endParaRPr lang="en-US" sz="1600" dirty="0"/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2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2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2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2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2" action="ppaction://hlinkfile"/>
                        </a:rPr>
                        <a:t>/001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Pemohonan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Kelulusan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Spesifikasi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Alat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3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3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3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3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3" action="ppaction://hlinkfile"/>
                        </a:rPr>
                        <a:t>/002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Jadual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Harga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4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4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4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4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4" action="ppaction://hlinkfile"/>
                        </a:rPr>
                        <a:t>/003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Penentuan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Teknikal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5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5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5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5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5" action="ppaction://hlinkfile"/>
                        </a:rPr>
                        <a:t>/004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Jaminan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Pembekal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600" i="1" baseline="0" dirty="0" smtClean="0">
                          <a:solidFill>
                            <a:schemeClr val="tx1"/>
                          </a:solidFill>
                        </a:rPr>
                        <a:t>Supplier’s Undertaking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6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6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6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6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6" action="ppaction://hlinkfile"/>
                        </a:rPr>
                        <a:t>/005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Syor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Penilaian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Teknikal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7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7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7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7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7" action="ppaction://hlinkfile"/>
                        </a:rPr>
                        <a:t>/006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Penilaian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Sebut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Harga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8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8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8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8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8" action="ppaction://hlinkfile"/>
                        </a:rPr>
                        <a:t>/007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Perbandingan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Harga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  <a:tr h="54178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9" action="ppaction://hlinkfile"/>
                        </a:rPr>
                        <a:t>BEN/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9" action="ppaction://hlinkfile"/>
                        </a:rPr>
                        <a:t>PTJ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9" action="ppaction://hlinkfile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hlinkClick r:id="rId9" action="ppaction://hlinkfile"/>
                        </a:rPr>
                        <a:t>SH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hlinkClick r:id="rId9" action="ppaction://hlinkfile"/>
                        </a:rPr>
                        <a:t>/008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tx1"/>
                          </a:solidFill>
                        </a:rPr>
                        <a:t>Borang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Mesyuarat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Jawatankuasa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Sebut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Harga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Info: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05000" y="16764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Sebarang</a:t>
            </a:r>
            <a:r>
              <a:rPr lang="en-US" dirty="0" smtClean="0"/>
              <a:t> </a:t>
            </a:r>
            <a:r>
              <a:rPr lang="en-US" dirty="0" err="1" smtClean="0"/>
              <a:t>pembelian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penyelidikan</a:t>
            </a:r>
            <a:r>
              <a:rPr lang="en-US" dirty="0" smtClean="0"/>
              <a:t>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b="1" dirty="0" err="1" smtClean="0"/>
              <a:t>Cukai</a:t>
            </a:r>
            <a:r>
              <a:rPr lang="en-US" b="1" dirty="0" smtClean="0"/>
              <a:t> </a:t>
            </a:r>
            <a:r>
              <a:rPr lang="en-US" b="1" dirty="0" err="1" smtClean="0"/>
              <a:t>Barangan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Perkhidmatan</a:t>
            </a:r>
            <a:r>
              <a:rPr lang="en-US" b="1" dirty="0" smtClean="0"/>
              <a:t> (</a:t>
            </a:r>
            <a:r>
              <a:rPr lang="en-US" b="1" dirty="0" err="1" smtClean="0"/>
              <a:t>GST</a:t>
            </a:r>
            <a:r>
              <a:rPr lang="en-US" b="1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Tuntutan</a:t>
            </a:r>
            <a:r>
              <a:rPr lang="en-US" dirty="0" smtClean="0"/>
              <a:t> </a:t>
            </a:r>
            <a:r>
              <a:rPr lang="en-US" dirty="0" err="1" smtClean="0"/>
              <a:t>bayaran</a:t>
            </a:r>
            <a:r>
              <a:rPr lang="en-US" dirty="0" smtClean="0"/>
              <a:t>/</a:t>
            </a:r>
            <a:r>
              <a:rPr lang="en-US" dirty="0" err="1" smtClean="0"/>
              <a:t>invois</a:t>
            </a:r>
            <a:r>
              <a:rPr lang="en-US" dirty="0" smtClean="0"/>
              <a:t> </a:t>
            </a:r>
            <a:r>
              <a:rPr lang="en-US" b="1" dirty="0" err="1" smtClean="0"/>
              <a:t>perlu</a:t>
            </a:r>
            <a:r>
              <a:rPr lang="en-US" b="1" dirty="0" smtClean="0"/>
              <a:t> </a:t>
            </a:r>
            <a:r>
              <a:rPr lang="en-US" b="1" dirty="0" err="1" smtClean="0"/>
              <a:t>melalui</a:t>
            </a:r>
            <a:r>
              <a:rPr lang="en-US" b="1" dirty="0" smtClean="0"/>
              <a:t> Unit </a:t>
            </a:r>
            <a:r>
              <a:rPr lang="en-US" b="1" dirty="0" err="1" smtClean="0"/>
              <a:t>GST</a:t>
            </a:r>
            <a:r>
              <a:rPr lang="en-US" b="1" dirty="0" smtClean="0"/>
              <a:t>, Pejabat </a:t>
            </a:r>
            <a:r>
              <a:rPr lang="en-US" b="1" dirty="0" err="1" smtClean="0"/>
              <a:t>Bendahari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5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sed Leaves design template" id="{6021251C-C356-4674-99CE-A4F368EAD86C}" vid="{7E847B84-E5B3-499F-AFCD-1BE4EBBEF5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Theme5</Template>
  <TotalTime>349</TotalTime>
  <Words>274</Words>
  <Application>Microsoft Office PowerPoint</Application>
  <PresentationFormat>On-screen Show (4:3)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Verdana</vt:lpstr>
      <vt:lpstr>Wingdings 2</vt:lpstr>
      <vt:lpstr>Theme5</vt:lpstr>
      <vt:lpstr>PENGURUSAN PEMBELIAN (PENYELIDIKAN)</vt:lpstr>
      <vt:lpstr>PENGURUSAN PEMBELIAN</vt:lpstr>
      <vt:lpstr>Pembelian Melebihi RM20K-RM50K</vt:lpstr>
      <vt:lpstr>Borang Berkaitan</vt:lpstr>
      <vt:lpstr>Info: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PENGURUSAN PEMBELIAN</dc:title>
  <dc:creator>01877</dc:creator>
  <cp:lastModifiedBy>user</cp:lastModifiedBy>
  <cp:revision>25</cp:revision>
  <dcterms:created xsi:type="dcterms:W3CDTF">2015-04-13T00:30:25Z</dcterms:created>
  <dcterms:modified xsi:type="dcterms:W3CDTF">2015-04-14T15:19:07Z</dcterms:modified>
</cp:coreProperties>
</file>