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362" r:id="rId3"/>
    <p:sldId id="283" r:id="rId4"/>
    <p:sldId id="297" r:id="rId5"/>
    <p:sldId id="294" r:id="rId6"/>
    <p:sldId id="290" r:id="rId7"/>
    <p:sldId id="291" r:id="rId8"/>
    <p:sldId id="292" r:id="rId9"/>
    <p:sldId id="293" r:id="rId10"/>
    <p:sldId id="284" r:id="rId11"/>
    <p:sldId id="285" r:id="rId12"/>
    <p:sldId id="286" r:id="rId13"/>
    <p:sldId id="287" r:id="rId14"/>
    <p:sldId id="259" r:id="rId15"/>
    <p:sldId id="256" r:id="rId16"/>
    <p:sldId id="263" r:id="rId17"/>
    <p:sldId id="272" r:id="rId18"/>
    <p:sldId id="261" r:id="rId19"/>
    <p:sldId id="260" r:id="rId20"/>
    <p:sldId id="262" r:id="rId21"/>
    <p:sldId id="266" r:id="rId22"/>
    <p:sldId id="267" r:id="rId23"/>
    <p:sldId id="265" r:id="rId24"/>
    <p:sldId id="270" r:id="rId25"/>
    <p:sldId id="271" r:id="rId26"/>
    <p:sldId id="277" r:id="rId27"/>
    <p:sldId id="278" r:id="rId28"/>
    <p:sldId id="264" r:id="rId29"/>
    <p:sldId id="269" r:id="rId30"/>
    <p:sldId id="280" r:id="rId31"/>
    <p:sldId id="289" r:id="rId32"/>
    <p:sldId id="296" r:id="rId33"/>
    <p:sldId id="295" r:id="rId34"/>
    <p:sldId id="279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298" r:id="rId45"/>
    <p:sldId id="308" r:id="rId46"/>
    <p:sldId id="310" r:id="rId47"/>
    <p:sldId id="311" r:id="rId48"/>
    <p:sldId id="313" r:id="rId49"/>
    <p:sldId id="312" r:id="rId50"/>
    <p:sldId id="314" r:id="rId51"/>
    <p:sldId id="315" r:id="rId52"/>
    <p:sldId id="316" r:id="rId53"/>
    <p:sldId id="317" r:id="rId54"/>
    <p:sldId id="359" r:id="rId55"/>
    <p:sldId id="318" r:id="rId56"/>
    <p:sldId id="319" r:id="rId57"/>
    <p:sldId id="321" r:id="rId58"/>
    <p:sldId id="320" r:id="rId59"/>
    <p:sldId id="330" r:id="rId60"/>
    <p:sldId id="348" r:id="rId61"/>
    <p:sldId id="323" r:id="rId62"/>
    <p:sldId id="350" r:id="rId63"/>
    <p:sldId id="331" r:id="rId64"/>
    <p:sldId id="349" r:id="rId65"/>
    <p:sldId id="324" r:id="rId66"/>
    <p:sldId id="325" r:id="rId67"/>
    <p:sldId id="326" r:id="rId68"/>
    <p:sldId id="327" r:id="rId69"/>
    <p:sldId id="328" r:id="rId70"/>
    <p:sldId id="332" r:id="rId71"/>
    <p:sldId id="351" r:id="rId72"/>
    <p:sldId id="329" r:id="rId73"/>
    <p:sldId id="333" r:id="rId74"/>
    <p:sldId id="334" r:id="rId75"/>
    <p:sldId id="335" r:id="rId76"/>
    <p:sldId id="337" r:id="rId77"/>
    <p:sldId id="352" r:id="rId78"/>
    <p:sldId id="336" r:id="rId79"/>
    <p:sldId id="338" r:id="rId80"/>
    <p:sldId id="353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54" r:id="rId91"/>
    <p:sldId id="355" r:id="rId92"/>
    <p:sldId id="356" r:id="rId93"/>
    <p:sldId id="357" r:id="rId94"/>
    <p:sldId id="358" r:id="rId95"/>
    <p:sldId id="360" r:id="rId96"/>
    <p:sldId id="361" r:id="rId97"/>
  </p:sldIdLst>
  <p:sldSz cx="9144000" cy="6858000" type="screen4x3"/>
  <p:notesSz cx="6858000" cy="9144000"/>
  <p:defaultTextStyle>
    <a:defPPr>
      <a:defRPr lang="ms-M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342900" indent="-342900">
              <a:buFont typeface="+mj-lt"/>
              <a:buAutoNum type="arabicPeriod"/>
              <a:defRPr/>
            </a:lvl1pPr>
          </a:lstStyle>
          <a:p>
            <a:fld id="{3F3183C7-2025-4BAE-88FC-9E6A063D6913}" type="slidenum">
              <a:rPr lang="ms-MY" smtClean="0"/>
              <a:pPr/>
              <a:t>‹#›</a:t>
            </a:fld>
            <a:endParaRPr lang="ms-MY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923112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A8E976C-1AF2-4206-A04E-D03B3F195288}" type="datetimeFigureOut">
              <a:rPr lang="ms-MY" smtClean="0"/>
              <a:t>17/04/2017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F3183C7-2025-4BAE-88FC-9E6A063D6913}" type="slidenum">
              <a:rPr lang="ms-MY" smtClean="0"/>
              <a:t>‹#›</a:t>
            </a:fld>
            <a:endParaRPr lang="ms-MY"/>
          </a:p>
        </p:txBody>
      </p:sp>
      <p:pic>
        <p:nvPicPr>
          <p:cNvPr id="1026" name="Picture 5" descr="image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363661"/>
            <a:ext cx="16097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surah.my/17#37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urah.my/39#60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surah.my/17#37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urah.my/39#60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YAHYA BIN IBRAHIM</a:t>
            </a:r>
            <a:br>
              <a:rPr lang="en-US" sz="3200" dirty="0" smtClean="0"/>
            </a:br>
            <a:r>
              <a:rPr lang="en-US" sz="3200" dirty="0" smtClean="0"/>
              <a:t>FTMK</a:t>
            </a:r>
            <a:endParaRPr lang="ms-MY" sz="3200" dirty="0"/>
          </a:p>
        </p:txBody>
      </p:sp>
      <p:sp>
        <p:nvSpPr>
          <p:cNvPr id="3" name="Rectangle 2"/>
          <p:cNvSpPr/>
          <p:nvPr/>
        </p:nvSpPr>
        <p:spPr>
          <a:xfrm>
            <a:off x="1835696" y="2420888"/>
            <a:ext cx="5904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s-MY" sz="4000" b="1" dirty="0">
                <a:latin typeface="+mj-lt"/>
              </a:rPr>
              <a:t>Bengkel Menghasilkan Portfolio Pengajaran Berkesan</a:t>
            </a:r>
            <a:endParaRPr lang="ms-MY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1989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Cabaran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Tajuknya</a:t>
            </a:r>
            <a:r>
              <a:rPr lang="en-US" sz="3200" dirty="0" smtClean="0"/>
              <a:t> </a:t>
            </a:r>
            <a:r>
              <a:rPr lang="en-US" sz="3200" dirty="0" err="1" smtClean="0"/>
              <a:t>cabaran</a:t>
            </a:r>
            <a:r>
              <a:rPr lang="en-US" sz="3200" dirty="0" smtClean="0"/>
              <a:t> </a:t>
            </a:r>
            <a:r>
              <a:rPr lang="en-US" sz="3200" dirty="0" err="1" smtClean="0"/>
              <a:t>pengajaran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pembelajaran</a:t>
            </a:r>
            <a:endParaRPr lang="en-US" sz="3200" dirty="0" smtClean="0"/>
          </a:p>
          <a:p>
            <a:r>
              <a:rPr lang="en-US" sz="3200" dirty="0" err="1" smtClean="0"/>
              <a:t>Apa</a:t>
            </a:r>
            <a:r>
              <a:rPr lang="en-US" sz="3200" dirty="0" smtClean="0"/>
              <a:t> </a:t>
            </a:r>
            <a:r>
              <a:rPr lang="en-US" sz="3200" dirty="0" err="1" smtClean="0"/>
              <a:t>maksud</a:t>
            </a:r>
            <a:r>
              <a:rPr lang="en-US" sz="3200" dirty="0" smtClean="0"/>
              <a:t> </a:t>
            </a:r>
            <a:r>
              <a:rPr lang="en-US" sz="3200" dirty="0" err="1" smtClean="0"/>
              <a:t>pengajaran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pembelajaran</a:t>
            </a:r>
            <a:r>
              <a:rPr lang="en-US" sz="3200" dirty="0" smtClean="0"/>
              <a:t>?</a:t>
            </a:r>
          </a:p>
          <a:p>
            <a:r>
              <a:rPr lang="en-US" sz="3200" dirty="0" smtClean="0"/>
              <a:t>Kita </a:t>
            </a:r>
            <a:r>
              <a:rPr lang="en-US" sz="3200" dirty="0" err="1" smtClean="0"/>
              <a:t>mengajar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pelajar</a:t>
            </a:r>
            <a:r>
              <a:rPr lang="en-US" sz="3200" dirty="0" smtClean="0"/>
              <a:t> </a:t>
            </a:r>
            <a:r>
              <a:rPr lang="en-US" sz="3200" dirty="0" err="1" smtClean="0"/>
              <a:t>belajar</a:t>
            </a:r>
            <a:endParaRPr lang="en-US" sz="3200" dirty="0" smtClean="0"/>
          </a:p>
          <a:p>
            <a:r>
              <a:rPr lang="en-US" sz="3200" dirty="0" err="1" smtClean="0"/>
              <a:t>Saya</a:t>
            </a:r>
            <a:r>
              <a:rPr lang="en-US" sz="3200" dirty="0" smtClean="0"/>
              <a:t> </a:t>
            </a:r>
            <a:r>
              <a:rPr lang="en-US" sz="3200" dirty="0" err="1" smtClean="0"/>
              <a:t>tukar</a:t>
            </a:r>
            <a:r>
              <a:rPr lang="en-US" sz="3200" dirty="0" smtClean="0"/>
              <a:t> </a:t>
            </a:r>
            <a:r>
              <a:rPr lang="en-US" sz="3200" dirty="0" err="1" smtClean="0"/>
              <a:t>sedikit</a:t>
            </a:r>
            <a:r>
              <a:rPr lang="en-US" sz="3200" dirty="0" smtClean="0"/>
              <a:t> </a:t>
            </a:r>
            <a:r>
              <a:rPr lang="en-US" sz="3200" dirty="0" err="1" smtClean="0"/>
              <a:t>tajuk</a:t>
            </a:r>
            <a:r>
              <a:rPr lang="en-US" sz="3200" dirty="0" smtClean="0"/>
              <a:t> yang </a:t>
            </a:r>
            <a:r>
              <a:rPr lang="en-US" sz="3200" dirty="0" err="1" smtClean="0"/>
              <a:t>diberi</a:t>
            </a:r>
            <a:r>
              <a:rPr lang="en-US" sz="3200" dirty="0" smtClean="0"/>
              <a:t> </a:t>
            </a:r>
            <a:r>
              <a:rPr lang="en-US" sz="3200" dirty="0" err="1" smtClean="0"/>
              <a:t>atau</a:t>
            </a:r>
            <a:r>
              <a:rPr lang="en-US" sz="3200" dirty="0" smtClean="0"/>
              <a:t> </a:t>
            </a:r>
            <a:r>
              <a:rPr lang="en-US" sz="3200" dirty="0" err="1" smtClean="0"/>
              <a:t>merangkumkannya</a:t>
            </a:r>
            <a:r>
              <a:rPr lang="en-US" sz="3200" dirty="0" smtClean="0"/>
              <a:t> </a:t>
            </a:r>
            <a:r>
              <a:rPr lang="en-US" sz="3200" dirty="0" err="1" smtClean="0"/>
              <a:t>menjadi</a:t>
            </a:r>
            <a:r>
              <a:rPr lang="en-US" sz="3200" dirty="0" smtClean="0"/>
              <a:t> ……. CABARAN PEMBELAJARAN</a:t>
            </a:r>
          </a:p>
          <a:p>
            <a:r>
              <a:rPr lang="en-US" sz="3200" dirty="0" err="1" smtClean="0"/>
              <a:t>Kenapa</a:t>
            </a:r>
            <a:r>
              <a:rPr lang="en-US" sz="3200" dirty="0" smtClean="0"/>
              <a:t> </a:t>
            </a:r>
            <a:r>
              <a:rPr lang="en-US" sz="3200" dirty="0" err="1" smtClean="0"/>
              <a:t>pembelajaran</a:t>
            </a:r>
            <a:r>
              <a:rPr lang="en-US" sz="3200" dirty="0" smtClean="0"/>
              <a:t>?</a:t>
            </a:r>
            <a:endParaRPr lang="ms-MY" sz="3200" dirty="0"/>
          </a:p>
        </p:txBody>
      </p:sp>
    </p:spTree>
    <p:extLst>
      <p:ext uri="{BB962C8B-B14F-4D97-AF65-F5344CB8AC3E}">
        <p14:creationId xmlns:p14="http://schemas.microsoft.com/office/powerpoint/2010/main" val="3148280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Cabaran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– </a:t>
            </a:r>
            <a:r>
              <a:rPr lang="en-US" dirty="0" err="1" smtClean="0"/>
              <a:t>Diri</a:t>
            </a:r>
            <a:r>
              <a:rPr lang="en-US" dirty="0" smtClean="0"/>
              <a:t> Kita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/>
              <a:t>Apakah</a:t>
            </a:r>
            <a:r>
              <a:rPr lang="en-US" sz="2800" dirty="0" smtClean="0"/>
              <a:t> </a:t>
            </a:r>
            <a:r>
              <a:rPr lang="en-US" sz="2800" dirty="0" err="1" smtClean="0"/>
              <a:t>niat</a:t>
            </a:r>
            <a:r>
              <a:rPr lang="en-US" sz="2800" dirty="0" smtClean="0"/>
              <a:t> </a:t>
            </a:r>
            <a:r>
              <a:rPr lang="en-US" sz="2800" dirty="0" err="1" smtClean="0"/>
              <a:t>atau</a:t>
            </a:r>
            <a:r>
              <a:rPr lang="en-US" sz="2800" dirty="0" smtClean="0"/>
              <a:t> </a:t>
            </a:r>
            <a:r>
              <a:rPr lang="en-US" sz="2800" dirty="0" err="1" smtClean="0"/>
              <a:t>impian</a:t>
            </a:r>
            <a:r>
              <a:rPr lang="en-US" sz="2800" dirty="0" smtClean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konteks</a:t>
            </a:r>
            <a:r>
              <a:rPr lang="en-US" sz="2800" dirty="0" smtClean="0"/>
              <a:t> </a:t>
            </a:r>
            <a:r>
              <a:rPr lang="en-US" sz="2800" dirty="0" err="1" smtClean="0"/>
              <a:t>pembelajaran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Siapakah</a:t>
            </a:r>
            <a:r>
              <a:rPr lang="en-US" sz="2800" dirty="0" smtClean="0"/>
              <a:t> yang BERI </a:t>
            </a:r>
            <a:r>
              <a:rPr lang="en-US" sz="2800" dirty="0" err="1" smtClean="0"/>
              <a:t>atau</a:t>
            </a:r>
            <a:r>
              <a:rPr lang="en-US" sz="2800" dirty="0" smtClean="0"/>
              <a:t> PINJAM </a:t>
            </a:r>
            <a:r>
              <a:rPr lang="en-US" sz="2800" dirty="0" err="1" smtClean="0"/>
              <a:t>ilmu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kemahiran</a:t>
            </a:r>
            <a:r>
              <a:rPr lang="en-US" sz="2800" dirty="0" smtClean="0"/>
              <a:t>? ALLAH SWT</a:t>
            </a:r>
          </a:p>
          <a:p>
            <a:r>
              <a:rPr lang="en-US" sz="2800" dirty="0" err="1" smtClean="0"/>
              <a:t>Apakah</a:t>
            </a:r>
            <a:r>
              <a:rPr lang="en-US" sz="2800" dirty="0" smtClean="0"/>
              <a:t> </a:t>
            </a:r>
            <a:r>
              <a:rPr lang="en-US" sz="2800" dirty="0" err="1" smtClean="0"/>
              <a:t>ilmu</a:t>
            </a:r>
            <a:r>
              <a:rPr lang="en-US" sz="2800" dirty="0" smtClean="0"/>
              <a:t> yang </a:t>
            </a:r>
            <a:r>
              <a:rPr lang="en-US" sz="2800" dirty="0" err="1" smtClean="0"/>
              <a:t>hendak</a:t>
            </a:r>
            <a:r>
              <a:rPr lang="en-US" sz="2800" dirty="0" smtClean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 ajar </a:t>
            </a:r>
            <a:r>
              <a:rPr lang="en-US" sz="2800" dirty="0" err="1" smtClean="0"/>
              <a:t>atau</a:t>
            </a:r>
            <a:r>
              <a:rPr lang="en-US" sz="2800" dirty="0" smtClean="0"/>
              <a:t> </a:t>
            </a:r>
            <a:r>
              <a:rPr lang="en-US" sz="2800" dirty="0" err="1" smtClean="0"/>
              <a:t>kongsikan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Bagaimana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 </a:t>
            </a:r>
            <a:r>
              <a:rPr lang="en-US" sz="2800" dirty="0" err="1" smtClean="0"/>
              <a:t>kongsikan</a:t>
            </a:r>
            <a:r>
              <a:rPr lang="en-US" sz="2800" dirty="0" smtClean="0"/>
              <a:t> </a:t>
            </a:r>
            <a:r>
              <a:rPr lang="en-US" sz="2800" dirty="0" err="1" smtClean="0"/>
              <a:t>ilmu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Apakah</a:t>
            </a:r>
            <a:r>
              <a:rPr lang="en-US" sz="2800" dirty="0" smtClean="0"/>
              <a:t> </a:t>
            </a:r>
            <a:r>
              <a:rPr lang="en-US" sz="2800" dirty="0" err="1" smtClean="0"/>
              <a:t>sikap</a:t>
            </a:r>
            <a:r>
              <a:rPr lang="en-US" sz="2800" dirty="0" smtClean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berkongsi</a:t>
            </a:r>
            <a:r>
              <a:rPr lang="en-US" sz="2800" dirty="0" smtClean="0"/>
              <a:t> </a:t>
            </a:r>
            <a:r>
              <a:rPr lang="en-US" sz="2800" dirty="0" err="1" smtClean="0"/>
              <a:t>ilmu</a:t>
            </a:r>
            <a:r>
              <a:rPr lang="en-US" sz="2800" dirty="0" smtClean="0"/>
              <a:t> </a:t>
            </a:r>
            <a:r>
              <a:rPr lang="en-US" sz="2800" dirty="0" err="1" smtClean="0"/>
              <a:t>tersebut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Bagaimana</a:t>
            </a:r>
            <a:r>
              <a:rPr lang="en-US" sz="2800" dirty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 </a:t>
            </a:r>
            <a:r>
              <a:rPr lang="en-US" sz="2800" dirty="0" err="1" smtClean="0"/>
              <a:t>memupuk</a:t>
            </a:r>
            <a:r>
              <a:rPr lang="en-US" sz="2800" dirty="0" smtClean="0"/>
              <a:t> </a:t>
            </a:r>
            <a:r>
              <a:rPr lang="en-US" sz="2800" dirty="0" err="1" smtClean="0"/>
              <a:t>sikap</a:t>
            </a:r>
            <a:r>
              <a:rPr lang="en-US" sz="2800" dirty="0" smtClean="0"/>
              <a:t> yang </a:t>
            </a:r>
            <a:r>
              <a:rPr lang="en-US" sz="2800" dirty="0" err="1" smtClean="0"/>
              <a:t>positif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pelajar</a:t>
            </a:r>
            <a:r>
              <a:rPr lang="en-US" sz="2800" dirty="0" smtClean="0"/>
              <a:t>?</a:t>
            </a:r>
          </a:p>
          <a:p>
            <a:pPr marL="0" indent="0">
              <a:buNone/>
            </a:pP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87850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Cabaran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- </a:t>
            </a:r>
            <a:r>
              <a:rPr lang="en-US" dirty="0" err="1" smtClean="0"/>
              <a:t>Semasa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Pengurusan</a:t>
            </a:r>
            <a:r>
              <a:rPr lang="en-US" dirty="0" smtClean="0"/>
              <a:t> </a:t>
            </a:r>
            <a:r>
              <a:rPr lang="en-US" dirty="0" err="1" smtClean="0"/>
              <a:t>Bilik</a:t>
            </a:r>
            <a:r>
              <a:rPr lang="en-US" dirty="0" smtClean="0"/>
              <a:t> </a:t>
            </a:r>
            <a:r>
              <a:rPr lang="en-US" dirty="0" err="1" smtClean="0"/>
              <a:t>Kuliah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Makmal</a:t>
            </a:r>
            <a:endParaRPr lang="en-US" dirty="0" smtClean="0"/>
          </a:p>
          <a:p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buat</a:t>
            </a:r>
            <a:r>
              <a:rPr lang="en-US" dirty="0" smtClean="0"/>
              <a:t>? </a:t>
            </a:r>
            <a:r>
              <a:rPr lang="en-US" dirty="0" err="1" smtClean="0"/>
              <a:t>Kunci</a:t>
            </a:r>
            <a:r>
              <a:rPr lang="en-US" dirty="0" smtClean="0"/>
              <a:t> </a:t>
            </a:r>
            <a:r>
              <a:rPr lang="en-US" dirty="0" err="1" smtClean="0"/>
              <a:t>pintu</a:t>
            </a:r>
            <a:endParaRPr lang="en-US" dirty="0" smtClean="0"/>
          </a:p>
          <a:p>
            <a:r>
              <a:rPr lang="en-US" dirty="0" err="1"/>
              <a:t>Alasan</a:t>
            </a:r>
            <a:r>
              <a:rPr lang="en-US" dirty="0"/>
              <a:t> </a:t>
            </a:r>
            <a:r>
              <a:rPr lang="en-US" dirty="0" err="1"/>
              <a:t>bangun</a:t>
            </a:r>
            <a:r>
              <a:rPr lang="en-US" dirty="0"/>
              <a:t> </a:t>
            </a:r>
            <a:r>
              <a:rPr lang="en-US" dirty="0" err="1"/>
              <a:t>lambat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tertinggal</a:t>
            </a:r>
            <a:r>
              <a:rPr lang="en-US" dirty="0"/>
              <a:t> bas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diterima</a:t>
            </a:r>
            <a:endParaRPr lang="en-US" dirty="0" smtClean="0"/>
          </a:p>
          <a:p>
            <a:r>
              <a:rPr lang="en-US" dirty="0" err="1" smtClean="0"/>
              <a:t>Alasan</a:t>
            </a:r>
            <a:r>
              <a:rPr lang="en-US" dirty="0" smtClean="0"/>
              <a:t> yang </a:t>
            </a:r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berikan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mengganggu</a:t>
            </a:r>
            <a:r>
              <a:rPr lang="en-US" dirty="0" smtClean="0"/>
              <a:t> </a:t>
            </a:r>
            <a:r>
              <a:rPr lang="en-US" dirty="0" err="1" smtClean="0"/>
              <a:t>pemikiran</a:t>
            </a:r>
            <a:r>
              <a:rPr lang="en-US" dirty="0" smtClean="0"/>
              <a:t> </a:t>
            </a:r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proses </a:t>
            </a:r>
            <a:r>
              <a:rPr lang="en-US" dirty="0" err="1" smtClean="0"/>
              <a:t>pembelajaran</a:t>
            </a:r>
            <a:endParaRPr lang="en-US" dirty="0" smtClean="0"/>
          </a:p>
          <a:p>
            <a:r>
              <a:rPr lang="en-US" dirty="0" err="1" smtClean="0"/>
              <a:t>Saya</a:t>
            </a:r>
            <a:r>
              <a:rPr lang="en-US" dirty="0" smtClean="0"/>
              <a:t> TIDAK </a:t>
            </a:r>
            <a:r>
              <a:rPr lang="en-US" dirty="0" err="1" smtClean="0"/>
              <a:t>menggunakan</a:t>
            </a:r>
            <a:r>
              <a:rPr lang="en-US" dirty="0" smtClean="0"/>
              <a:t> *.</a:t>
            </a:r>
            <a:r>
              <a:rPr lang="en-US" dirty="0" err="1" smtClean="0"/>
              <a:t>ppt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berkongsi</a:t>
            </a:r>
            <a:r>
              <a:rPr lang="en-US" dirty="0" smtClean="0"/>
              <a:t> </a:t>
            </a:r>
            <a:r>
              <a:rPr lang="en-US" dirty="0" err="1" smtClean="0"/>
              <a:t>ilmu</a:t>
            </a:r>
            <a:endParaRPr lang="en-US" dirty="0" smtClean="0"/>
          </a:p>
          <a:p>
            <a:r>
              <a:rPr lang="en-US" dirty="0" err="1" smtClean="0"/>
              <a:t>Interaksi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pelajar</a:t>
            </a:r>
            <a:endParaRPr lang="en-US" dirty="0"/>
          </a:p>
          <a:p>
            <a:r>
              <a:rPr lang="en-US" dirty="0" smtClean="0"/>
              <a:t>Bahasa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semasa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 smtClean="0"/>
          </a:p>
          <a:p>
            <a:r>
              <a:rPr lang="en-US" dirty="0" smtClean="0"/>
              <a:t>Masa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topik</a:t>
            </a:r>
            <a:r>
              <a:rPr lang="en-US" dirty="0" smtClean="0"/>
              <a:t> yang </a:t>
            </a:r>
            <a:r>
              <a:rPr lang="en-US" dirty="0" err="1" smtClean="0"/>
              <a:t>dikongsi</a:t>
            </a:r>
            <a:r>
              <a:rPr lang="en-US" dirty="0" smtClean="0"/>
              <a:t> (</a:t>
            </a:r>
            <a:r>
              <a:rPr lang="en-US" dirty="0" err="1" smtClean="0"/>
              <a:t>sensitif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dibicarakan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Latar</a:t>
            </a:r>
            <a:r>
              <a:rPr lang="en-US" dirty="0" smtClean="0"/>
              <a:t> </a:t>
            </a:r>
            <a:r>
              <a:rPr lang="en-US" dirty="0" err="1" smtClean="0"/>
              <a:t>belakang</a:t>
            </a:r>
            <a:r>
              <a:rPr lang="en-US" dirty="0" smtClean="0"/>
              <a:t> </a:t>
            </a:r>
            <a:r>
              <a:rPr lang="en-US" dirty="0" err="1" smtClean="0"/>
              <a:t>pelajar</a:t>
            </a:r>
            <a:r>
              <a:rPr lang="en-US" dirty="0" smtClean="0"/>
              <a:t> FTMK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875463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Cabaran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- </a:t>
            </a:r>
            <a:r>
              <a:rPr lang="en-US" dirty="0" err="1" smtClean="0"/>
              <a:t>Selepas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peluang</a:t>
            </a:r>
            <a:r>
              <a:rPr lang="en-US" dirty="0" smtClean="0"/>
              <a:t> yang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diberikan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pelajar</a:t>
            </a:r>
            <a:r>
              <a:rPr lang="en-US" dirty="0" smtClean="0"/>
              <a:t> yang </a:t>
            </a:r>
            <a:r>
              <a:rPr lang="en-US" dirty="0" err="1" smtClean="0"/>
              <a:t>suka</a:t>
            </a:r>
            <a:r>
              <a:rPr lang="en-US" dirty="0" smtClean="0"/>
              <a:t>,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buat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minat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pengaturcaraan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pangkalan</a:t>
            </a:r>
            <a:r>
              <a:rPr lang="en-US" dirty="0" smtClean="0"/>
              <a:t> data?</a:t>
            </a:r>
          </a:p>
          <a:p>
            <a:r>
              <a:rPr lang="en-US" dirty="0" smtClean="0"/>
              <a:t>Batch 2010/2014 BITD (</a:t>
            </a:r>
            <a:r>
              <a:rPr lang="en-US" dirty="0" err="1" smtClean="0"/>
              <a:t>Pengurusan</a:t>
            </a:r>
            <a:r>
              <a:rPr lang="en-US" dirty="0" smtClean="0"/>
              <a:t> </a:t>
            </a:r>
            <a:r>
              <a:rPr lang="en-US" dirty="0" err="1" smtClean="0"/>
              <a:t>Pangkalan</a:t>
            </a:r>
            <a:r>
              <a:rPr lang="en-US" dirty="0" smtClean="0"/>
              <a:t> Data) is one of the best</a:t>
            </a:r>
          </a:p>
          <a:p>
            <a:r>
              <a:rPr lang="en-US" dirty="0" err="1" smtClean="0"/>
              <a:t>Pelajar</a:t>
            </a:r>
            <a:r>
              <a:rPr lang="en-US" dirty="0" smtClean="0"/>
              <a:t> </a:t>
            </a:r>
            <a:r>
              <a:rPr lang="en-US" dirty="0" err="1" smtClean="0"/>
              <a:t>melayu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cina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bekerja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kumpulan</a:t>
            </a:r>
            <a:r>
              <a:rPr lang="en-US" dirty="0" smtClean="0"/>
              <a:t>.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cabaran</a:t>
            </a:r>
            <a:r>
              <a:rPr lang="en-US" dirty="0" smtClean="0"/>
              <a:t> yang </a:t>
            </a:r>
            <a:r>
              <a:rPr lang="en-US" dirty="0" err="1" smtClean="0"/>
              <a:t>amat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endParaRPr lang="en-US" dirty="0" smtClean="0"/>
          </a:p>
          <a:p>
            <a:r>
              <a:rPr lang="en-US" dirty="0" err="1" smtClean="0"/>
              <a:t>Pertandingan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pelajar</a:t>
            </a:r>
            <a:endParaRPr lang="en-US" dirty="0" smtClean="0"/>
          </a:p>
          <a:p>
            <a:r>
              <a:rPr lang="en-US" dirty="0" err="1" smtClean="0"/>
              <a:t>Peluang</a:t>
            </a:r>
            <a:r>
              <a:rPr lang="en-US" dirty="0" smtClean="0"/>
              <a:t> </a:t>
            </a:r>
            <a:r>
              <a:rPr lang="en-US" dirty="0" err="1" smtClean="0"/>
              <a:t>kerja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Student Research Assistant (SRA)</a:t>
            </a:r>
          </a:p>
          <a:p>
            <a:r>
              <a:rPr lang="en-US" dirty="0" err="1" smtClean="0"/>
              <a:t>Mengambil</a:t>
            </a:r>
            <a:r>
              <a:rPr lang="en-US" dirty="0" smtClean="0"/>
              <a:t> </a:t>
            </a:r>
            <a:r>
              <a:rPr lang="en-US" dirty="0" err="1" smtClean="0"/>
              <a:t>peperiksaan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Oracle Certified Associate (OCA)</a:t>
            </a:r>
          </a:p>
          <a:p>
            <a:r>
              <a:rPr lang="en-US" dirty="0" err="1" smtClean="0"/>
              <a:t>Peluang</a:t>
            </a:r>
            <a:r>
              <a:rPr lang="en-US" dirty="0" smtClean="0"/>
              <a:t> </a:t>
            </a:r>
            <a:r>
              <a:rPr lang="en-US" dirty="0" err="1" smtClean="0"/>
              <a:t>latihan</a:t>
            </a:r>
            <a:r>
              <a:rPr lang="en-US" dirty="0" smtClean="0"/>
              <a:t> </a:t>
            </a:r>
            <a:r>
              <a:rPr lang="en-US" dirty="0" err="1" smtClean="0"/>
              <a:t>industri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elaun</a:t>
            </a:r>
            <a:r>
              <a:rPr lang="en-US" dirty="0" smtClean="0"/>
              <a:t> SRA di FTMK (</a:t>
            </a:r>
            <a:r>
              <a:rPr lang="en-US" smtClean="0"/>
              <a:t>4 orang)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18380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about Teaching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Teaching Material</a:t>
            </a:r>
            <a:endParaRPr lang="ms-MY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362201"/>
            <a:ext cx="4040188" cy="6347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Worked Example</a:t>
            </a:r>
            <a:endParaRPr lang="ms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Teaching Delivery</a:t>
            </a:r>
            <a:endParaRPr lang="ms-MY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4281616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Active Teaching and Learning</a:t>
            </a:r>
            <a:endParaRPr lang="ms-MY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4104456" cy="2664296"/>
          </a:xfrm>
          <a:prstGeom prst="rect">
            <a:avLst/>
          </a:prstGeom>
        </p:spPr>
      </p:pic>
      <p:pic>
        <p:nvPicPr>
          <p:cNvPr id="8" name="Picture 7" descr="D:\research\AAU\DSC06493_perhatikan_studen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032528" cy="2771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56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584"/>
            <a:ext cx="8424936" cy="547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6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Flexibility Theory</a:t>
            </a:r>
            <a:endParaRPr lang="ms-M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5"/>
            <a:ext cx="849029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1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– Teaching Material</a:t>
            </a:r>
            <a:endParaRPr lang="ms-MY" dirty="0"/>
          </a:p>
        </p:txBody>
      </p:sp>
      <p:pic>
        <p:nvPicPr>
          <p:cNvPr id="5" name="Picture 30" descr="http://icongal.com/gallery/image/268146/add_button_new_edit_car_plus_green_equ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04" y="1909075"/>
            <a:ext cx="1499780" cy="14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1620" y="1723440"/>
            <a:ext cx="4404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MULTIPLE REPRESENTATION OF PROGRAM</a:t>
            </a:r>
            <a:endParaRPr lang="ms-MY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746682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MODULAR</a:t>
            </a:r>
          </a:p>
          <a:p>
            <a:r>
              <a:rPr lang="en-US" sz="3600" dirty="0" smtClean="0"/>
              <a:t>WORKED</a:t>
            </a:r>
          </a:p>
          <a:p>
            <a:r>
              <a:rPr lang="en-US" sz="3600" dirty="0" smtClean="0"/>
              <a:t>EXAMPLE</a:t>
            </a:r>
            <a:endParaRPr lang="ms-MY" sz="3600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45024"/>
            <a:ext cx="439248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Modular Worked Example and </a:t>
            </a:r>
            <a:br>
              <a:rPr lang="en-US" dirty="0" smtClean="0"/>
            </a:br>
            <a:r>
              <a:rPr lang="en-US" dirty="0" smtClean="0"/>
              <a:t>Cognitive Flexibility Theory</a:t>
            </a:r>
            <a:endParaRPr lang="ms-MY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395279" cy="46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628799"/>
            <a:ext cx="4526862" cy="46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0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Teaching and Learning – </a:t>
            </a:r>
            <a:br>
              <a:rPr lang="en-US" dirty="0" smtClean="0"/>
            </a:br>
            <a:r>
              <a:rPr lang="en-US" dirty="0" smtClean="0"/>
              <a:t>Mil </a:t>
            </a:r>
            <a:r>
              <a:rPr lang="en-US" dirty="0" err="1" smtClean="0"/>
              <a:t>Silberman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348880"/>
            <a:ext cx="4038600" cy="2359144"/>
          </a:xfrm>
        </p:spPr>
        <p:txBody>
          <a:bodyPr/>
          <a:lstStyle/>
          <a:p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dengar</a:t>
            </a:r>
            <a:r>
              <a:rPr lang="en-US" dirty="0" smtClean="0"/>
              <a:t>, </a:t>
            </a:r>
            <a:r>
              <a:rPr lang="en-US" dirty="0" err="1" smtClean="0"/>
              <a:t>saya</a:t>
            </a:r>
            <a:r>
              <a:rPr lang="en-US" dirty="0" smtClean="0"/>
              <a:t> LUPA</a:t>
            </a:r>
          </a:p>
          <a:p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lihat</a:t>
            </a:r>
            <a:r>
              <a:rPr lang="en-US" dirty="0" smtClean="0"/>
              <a:t>, </a:t>
            </a:r>
            <a:r>
              <a:rPr lang="en-US" dirty="0" err="1" smtClean="0"/>
              <a:t>saya</a:t>
            </a:r>
            <a:r>
              <a:rPr lang="en-US" dirty="0" smtClean="0"/>
              <a:t> INGAT</a:t>
            </a:r>
            <a:endParaRPr lang="ms-MY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3943320"/>
          </a:xfrm>
        </p:spPr>
        <p:txBody>
          <a:bodyPr/>
          <a:lstStyle/>
          <a:p>
            <a:pPr marL="0" indent="0">
              <a:buNone/>
            </a:pPr>
            <a:r>
              <a:rPr lang="en-US" sz="6000" dirty="0" smtClean="0"/>
              <a:t>SAYA BUAT, SAYA FAHAM</a:t>
            </a:r>
            <a:endParaRPr lang="ms-MY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Dipetik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  <a:r>
              <a:rPr lang="en-US" dirty="0" err="1" smtClean="0"/>
              <a:t>Konfusius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249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Mula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Surah Al-</a:t>
            </a:r>
            <a:r>
              <a:rPr lang="en-US" dirty="0" err="1" smtClean="0"/>
              <a:t>Fatihah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064480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Moments of Active Teaching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360" y="1916832"/>
            <a:ext cx="4186808" cy="639762"/>
          </a:xfrm>
        </p:spPr>
        <p:txBody>
          <a:bodyPr/>
          <a:lstStyle/>
          <a:p>
            <a:r>
              <a:rPr lang="en-US" dirty="0" smtClean="0"/>
              <a:t>Student ask questions</a:t>
            </a:r>
            <a:endParaRPr lang="ms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54880" y="1916832"/>
            <a:ext cx="3931920" cy="639762"/>
          </a:xfrm>
        </p:spPr>
        <p:txBody>
          <a:bodyPr/>
          <a:lstStyle/>
          <a:p>
            <a:r>
              <a:rPr lang="en-US" dirty="0" smtClean="0"/>
              <a:t>Student answer question</a:t>
            </a:r>
            <a:endParaRPr lang="ms-MY" dirty="0"/>
          </a:p>
        </p:txBody>
      </p:sp>
      <p:pic>
        <p:nvPicPr>
          <p:cNvPr id="7" name="Picture 6" descr="D:\research\AAU\DSC065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4320520" cy="314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research\AAU\DSC06488_dgn_studen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4464496" cy="31497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59632" y="630002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Captured during teaching for INFOSYS BATCH 12 (2014)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8883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Constructive Alignment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3931920" cy="639762"/>
          </a:xfrm>
        </p:spPr>
        <p:txBody>
          <a:bodyPr/>
          <a:lstStyle/>
          <a:p>
            <a:r>
              <a:rPr lang="en-US" dirty="0" smtClean="0"/>
              <a:t>Exercise</a:t>
            </a:r>
            <a:endParaRPr lang="ms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54880" y="1484784"/>
            <a:ext cx="3931920" cy="639762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ms-MY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39861"/>
            <a:ext cx="4434799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22721"/>
            <a:ext cx="3476736" cy="445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8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 and Supervision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3931920" cy="639762"/>
          </a:xfrm>
        </p:spPr>
        <p:txBody>
          <a:bodyPr/>
          <a:lstStyle/>
          <a:p>
            <a:r>
              <a:rPr lang="en-US" dirty="0" smtClean="0"/>
              <a:t>THE WORK</a:t>
            </a:r>
            <a:endParaRPr lang="ms-MY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79512" y="2098576"/>
            <a:ext cx="4317876" cy="32026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Programming Technique</a:t>
            </a:r>
          </a:p>
          <a:p>
            <a:r>
              <a:rPr lang="en-US" dirty="0" smtClean="0"/>
              <a:t>Database</a:t>
            </a:r>
          </a:p>
          <a:p>
            <a:r>
              <a:rPr lang="en-US" dirty="0" smtClean="0"/>
              <a:t>Database Programming</a:t>
            </a:r>
          </a:p>
          <a:p>
            <a:r>
              <a:rPr lang="en-US" dirty="0" smtClean="0"/>
              <a:t>Advanced Database Programming</a:t>
            </a:r>
          </a:p>
          <a:p>
            <a:r>
              <a:rPr lang="en-US" dirty="0" smtClean="0"/>
              <a:t>Workshop 1</a:t>
            </a:r>
          </a:p>
          <a:p>
            <a:r>
              <a:rPr lang="en-US" dirty="0" smtClean="0"/>
              <a:t>Workshop 2</a:t>
            </a:r>
          </a:p>
          <a:p>
            <a:r>
              <a:rPr lang="en-US" dirty="0" smtClean="0"/>
              <a:t>Final Year Project</a:t>
            </a:r>
          </a:p>
          <a:p>
            <a:r>
              <a:rPr lang="en-US" dirty="0" smtClean="0"/>
              <a:t>Industrial Training</a:t>
            </a:r>
            <a:endParaRPr lang="ms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54880" y="1412776"/>
            <a:ext cx="3931920" cy="639762"/>
          </a:xfrm>
        </p:spPr>
        <p:txBody>
          <a:bodyPr/>
          <a:lstStyle/>
          <a:p>
            <a:r>
              <a:rPr lang="en-US" dirty="0" smtClean="0"/>
              <a:t>THE IMPACT</a:t>
            </a:r>
            <a:endParaRPr lang="ms-MY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174776"/>
            <a:ext cx="420960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UTeMEx</a:t>
            </a:r>
            <a:r>
              <a:rPr lang="en-US" dirty="0" smtClean="0"/>
              <a:t> 2012 - Bronze</a:t>
            </a:r>
          </a:p>
          <a:p>
            <a:r>
              <a:rPr lang="en-US" dirty="0" smtClean="0"/>
              <a:t>Imagine Cup’2012 – Collaboration email</a:t>
            </a:r>
          </a:p>
          <a:p>
            <a:r>
              <a:rPr lang="en-US" dirty="0" smtClean="0"/>
              <a:t>Infineon Competition 2012/2013 – 1</a:t>
            </a:r>
            <a:r>
              <a:rPr lang="en-US" baseline="30000" dirty="0" smtClean="0"/>
              <a:t>st</a:t>
            </a:r>
            <a:r>
              <a:rPr lang="en-US" dirty="0" smtClean="0"/>
              <a:t> Runner-up (RM 900)</a:t>
            </a:r>
          </a:p>
          <a:p>
            <a:r>
              <a:rPr lang="en-US" dirty="0" smtClean="0"/>
              <a:t>Novel Research and Innovation Competition (NRIC - USM 2013) – Bronze</a:t>
            </a:r>
          </a:p>
          <a:p>
            <a:r>
              <a:rPr lang="en-US" dirty="0" smtClean="0"/>
              <a:t>Research Grant – Knowledge Transfer </a:t>
            </a:r>
            <a:r>
              <a:rPr lang="en-US" dirty="0" err="1" smtClean="0"/>
              <a:t>Programme</a:t>
            </a:r>
            <a:r>
              <a:rPr lang="en-US" dirty="0" smtClean="0"/>
              <a:t> (KTP 2014)</a:t>
            </a:r>
            <a:endParaRPr lang="ms-MY" dirty="0"/>
          </a:p>
        </p:txBody>
      </p:sp>
      <p:sp>
        <p:nvSpPr>
          <p:cNvPr id="7" name="TextBox 6"/>
          <p:cNvSpPr txBox="1"/>
          <p:nvPr/>
        </p:nvSpPr>
        <p:spPr>
          <a:xfrm>
            <a:off x="472286" y="5397023"/>
            <a:ext cx="3390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Teach and supervise students</a:t>
            </a:r>
          </a:p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atch 2010/2014.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However, the approach started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since 2008/2009</a:t>
            </a:r>
            <a:endParaRPr lang="ms-MY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(Classroom at FTMK)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UTeMex2012</a:t>
            </a:r>
            <a:endParaRPr lang="ms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Imagine cup 2012</a:t>
            </a:r>
            <a:endParaRPr lang="ms-MY" dirty="0"/>
          </a:p>
        </p:txBody>
      </p:sp>
      <p:pic>
        <p:nvPicPr>
          <p:cNvPr id="7" name="Picture 6" descr="G:\gambar\PB1800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249465" cy="289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peribadi\gambar\gambar_imagine_cup2012\edited\DSC_0324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4904"/>
            <a:ext cx="4321473" cy="2632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8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(Classroom at FTMK)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INFINEON-</a:t>
            </a:r>
            <a:r>
              <a:rPr lang="en-US" dirty="0" err="1" smtClean="0"/>
              <a:t>UTeM</a:t>
            </a:r>
            <a:r>
              <a:rPr lang="en-US" dirty="0" smtClean="0"/>
              <a:t> 2012/2013</a:t>
            </a:r>
            <a:endParaRPr lang="ms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NRIC-USM 2013 </a:t>
            </a:r>
            <a:endParaRPr lang="ms-MY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4450340" cy="312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G:\gambar\PB1800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52" y="2564904"/>
            <a:ext cx="4334636" cy="291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594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(Classroom at FTMK)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KTP Grant 2014</a:t>
            </a:r>
            <a:endParaRPr lang="ms-MY" dirty="0"/>
          </a:p>
        </p:txBody>
      </p:sp>
      <p:pic>
        <p:nvPicPr>
          <p:cNvPr id="7" name="Content Placeholder 6" descr="D:\research\AAU\Ladap 2@190314\DSCN0372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564904"/>
            <a:ext cx="4114800" cy="26753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KTP Grant 2014</a:t>
            </a:r>
            <a:endParaRPr lang="ms-MY" dirty="0"/>
          </a:p>
        </p:txBody>
      </p:sp>
      <p:pic>
        <p:nvPicPr>
          <p:cNvPr id="8" name="Picture 7" descr="D:\research\AAU\Ladap 2@190314\DSCN03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392488" cy="2655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670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of the Innovation</a:t>
            </a:r>
            <a:endParaRPr lang="ms-MY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4" y="1600352"/>
            <a:ext cx="8305900" cy="502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817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Advertisement for INFOSYS</a:t>
            </a:r>
            <a:endParaRPr lang="ms-MY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3429"/>
            <a:ext cx="8047434" cy="51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609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(INFOSYS Batch12)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Achievement</a:t>
            </a:r>
            <a:endParaRPr lang="ms-MY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02967955"/>
              </p:ext>
            </p:extLst>
          </p:nvPr>
        </p:nvGraphicFramePr>
        <p:xfrm>
          <a:off x="323528" y="2699085"/>
          <a:ext cx="4041776" cy="2520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3698"/>
                <a:gridCol w="734614"/>
                <a:gridCol w="577438"/>
                <a:gridCol w="656026"/>
              </a:tblGrid>
              <a:tr h="72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Modul</a:t>
                      </a:r>
                      <a:r>
                        <a:rPr lang="en-US" sz="1100" dirty="0">
                          <a:effectLst/>
                        </a:rPr>
                        <a:t> (</a:t>
                      </a:r>
                      <a:r>
                        <a:rPr lang="en-US" sz="1100" dirty="0" err="1">
                          <a:effectLst/>
                        </a:rPr>
                        <a:t>Bilangan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Pelajar</a:t>
                      </a:r>
                      <a:r>
                        <a:rPr lang="en-US" sz="1100" dirty="0">
                          <a:effectLst/>
                        </a:rPr>
                        <a:t> – 97 orang)</a:t>
                      </a:r>
                      <a:endParaRPr lang="ms-MY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Pengajar</a:t>
                      </a:r>
                      <a:endParaRPr lang="ms-MY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Bilangan</a:t>
                      </a:r>
                      <a:r>
                        <a:rPr lang="en-US" sz="1100" dirty="0">
                          <a:effectLst/>
                        </a:rPr>
                        <a:t> Lulus</a:t>
                      </a:r>
                      <a:endParaRPr lang="ms-MY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Peratus</a:t>
                      </a:r>
                      <a:r>
                        <a:rPr lang="en-US" sz="1100" dirty="0">
                          <a:effectLst/>
                        </a:rPr>
                        <a:t> Lulus</a:t>
                      </a:r>
                      <a:endParaRPr lang="ms-MY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Problem Solving Technique (PST)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Pengajar A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 orang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42.2 %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Programming and Testing (PnT)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Pengajar B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41 orang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42.2 %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Object-oriented Concept using JAVA (OOCJ)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Pengajar C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 orang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11.3 %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</a:tr>
              <a:tr h="72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Relational Database Management System (RDBMS)</a:t>
                      </a:r>
                      <a:endParaRPr lang="ms-M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Yahya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 Ibrahim</a:t>
                      </a:r>
                      <a:endParaRPr lang="ms-MY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56 orang</a:t>
                      </a:r>
                      <a:endParaRPr lang="ms-MY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57.7 %</a:t>
                      </a:r>
                      <a:endParaRPr lang="ms-MY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446" marR="45446" marT="0" marB="0"/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Detail of Achievement</a:t>
            </a:r>
            <a:endParaRPr lang="ms-MY" dirty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464496" cy="18152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403648" y="609329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s-MY" dirty="0" smtClean="0"/>
              <a:t>Information derived from http</a:t>
            </a:r>
            <a:r>
              <a:rPr lang="ms-MY" dirty="0"/>
              <a:t>://miims.myinfosys.org/login</a:t>
            </a:r>
          </a:p>
        </p:txBody>
      </p:sp>
    </p:spTree>
    <p:extLst>
      <p:ext uri="{BB962C8B-B14F-4D97-AF65-F5344CB8AC3E}">
        <p14:creationId xmlns:p14="http://schemas.microsoft.com/office/powerpoint/2010/main" val="8379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(INFOSYS Batch12)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ms-MY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6350883"/>
              </p:ext>
            </p:extLst>
          </p:nvPr>
        </p:nvGraphicFramePr>
        <p:xfrm>
          <a:off x="323528" y="2708920"/>
          <a:ext cx="4041774" cy="2376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9702"/>
                <a:gridCol w="710618"/>
                <a:gridCol w="1161454"/>
              </a:tblGrid>
              <a:tr h="678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Modul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en-US" sz="1200" dirty="0" err="1">
                          <a:effectLst/>
                        </a:rPr>
                        <a:t>Bilangan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Pelajar</a:t>
                      </a:r>
                      <a:r>
                        <a:rPr lang="en-US" sz="1200" dirty="0">
                          <a:effectLst/>
                        </a:rPr>
                        <a:t> – 97 orang)</a:t>
                      </a:r>
                      <a:endParaRPr lang="ms-M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Pengajar</a:t>
                      </a:r>
                      <a:endParaRPr lang="ms-M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Purata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Maklumbalas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Pensyarah</a:t>
                      </a:r>
                      <a:endParaRPr lang="ms-M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</a:tr>
              <a:tr h="339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Problem Solving Technique (PST)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</a:rPr>
                        <a:t>Pengajar A</a:t>
                      </a:r>
                      <a:endParaRPr lang="ms-MY" sz="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</a:rPr>
                        <a:t>3.17</a:t>
                      </a:r>
                      <a:endParaRPr lang="ms-MY" sz="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</a:tr>
              <a:tr h="339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Programming and Testing (PnT)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</a:rPr>
                        <a:t>Pengajar B</a:t>
                      </a:r>
                      <a:endParaRPr lang="ms-MY" sz="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3.59</a:t>
                      </a:r>
                      <a:endParaRPr lang="ms-MY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</a:tr>
              <a:tr h="339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Object-oriented Concept using JAVA (OOCJ)</a:t>
                      </a:r>
                      <a:endParaRPr lang="ms-MY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b="1">
                          <a:effectLst/>
                        </a:rPr>
                        <a:t>Pengajar C</a:t>
                      </a:r>
                      <a:endParaRPr lang="ms-MY" sz="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3.42</a:t>
                      </a:r>
                      <a:endParaRPr lang="ms-MY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</a:tr>
              <a:tr h="678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Relational Database Management System (RDBMS)</a:t>
                      </a:r>
                      <a:endParaRPr lang="ms-MY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Yahya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 Ibrahim</a:t>
                      </a:r>
                      <a:endParaRPr lang="ms-MY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3.97</a:t>
                      </a:r>
                      <a:endParaRPr lang="ms-MY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550" marR="47550" marT="0" marB="0"/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Detail Feedback</a:t>
            </a:r>
            <a:endParaRPr lang="ms-MY" dirty="0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787984" y="2708920"/>
            <a:ext cx="4176504" cy="2448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609329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s-MY" dirty="0" smtClean="0"/>
              <a:t>Information derived from http</a:t>
            </a:r>
            <a:r>
              <a:rPr lang="ms-MY" dirty="0"/>
              <a:t>://miims.myinfosys.org/login</a:t>
            </a:r>
          </a:p>
        </p:txBody>
      </p:sp>
    </p:spTree>
    <p:extLst>
      <p:ext uri="{BB962C8B-B14F-4D97-AF65-F5344CB8AC3E}">
        <p14:creationId xmlns:p14="http://schemas.microsoft.com/office/powerpoint/2010/main" val="214780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Pengenalan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Dengan</a:t>
            </a:r>
            <a:r>
              <a:rPr lang="en-US" dirty="0" smtClean="0"/>
              <a:t> rasa </a:t>
            </a:r>
            <a:r>
              <a:rPr lang="en-US" dirty="0" err="1" smtClean="0"/>
              <a:t>rendah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ALLAH SWT </a:t>
            </a:r>
            <a:r>
              <a:rPr lang="en-US" dirty="0" err="1" smtClean="0"/>
              <a:t>menerima</a:t>
            </a:r>
            <a:r>
              <a:rPr lang="en-US" dirty="0" smtClean="0"/>
              <a:t> </a:t>
            </a:r>
            <a:r>
              <a:rPr lang="en-US" dirty="0" err="1" smtClean="0"/>
              <a:t>jemputan</a:t>
            </a:r>
            <a:r>
              <a:rPr lang="en-US" dirty="0" smtClean="0"/>
              <a:t> FTK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berkongsi</a:t>
            </a:r>
            <a:r>
              <a:rPr lang="en-US" dirty="0" smtClean="0"/>
              <a:t> </a:t>
            </a:r>
            <a:r>
              <a:rPr lang="en-US" dirty="0" err="1" smtClean="0"/>
              <a:t>secebis</a:t>
            </a:r>
            <a:r>
              <a:rPr lang="en-US" dirty="0" smtClean="0"/>
              <a:t> </a:t>
            </a:r>
            <a:r>
              <a:rPr lang="en-US" dirty="0" err="1" smtClean="0"/>
              <a:t>pengalaman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mohon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ALLAH SWT agar </a:t>
            </a:r>
            <a:r>
              <a:rPr lang="en-US" dirty="0" err="1" smtClean="0"/>
              <a:t>dijauhkan</a:t>
            </a:r>
            <a:r>
              <a:rPr lang="en-US" dirty="0" smtClean="0"/>
              <a:t> </a:t>
            </a:r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  <a:r>
              <a:rPr lang="en-US" dirty="0" err="1" smtClean="0"/>
              <a:t>bangga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, </a:t>
            </a:r>
            <a:r>
              <a:rPr lang="en-US" dirty="0" err="1" smtClean="0"/>
              <a:t>riak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sombong</a:t>
            </a:r>
            <a:r>
              <a:rPr lang="en-US" dirty="0" smtClean="0"/>
              <a:t>. </a:t>
            </a:r>
            <a:r>
              <a:rPr lang="en-US" dirty="0" err="1" smtClean="0"/>
              <a:t>Tegurlah</a:t>
            </a:r>
            <a:r>
              <a:rPr lang="en-US" dirty="0" smtClean="0"/>
              <a:t> </a:t>
            </a:r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bila</a:t>
            </a:r>
            <a:r>
              <a:rPr lang="en-US" dirty="0" smtClean="0"/>
              <a:t> </a:t>
            </a:r>
            <a:r>
              <a:rPr lang="en-US" dirty="0" err="1" smtClean="0"/>
              <a:t>dirasa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.</a:t>
            </a:r>
          </a:p>
          <a:p>
            <a:r>
              <a:rPr lang="en-US" dirty="0" smtClean="0"/>
              <a:t>7 </a:t>
            </a:r>
            <a:r>
              <a:rPr lang="en-US" dirty="0" err="1" smtClean="0"/>
              <a:t>tahun</a:t>
            </a:r>
            <a:r>
              <a:rPr lang="en-US" dirty="0" smtClean="0"/>
              <a:t> </a:t>
            </a:r>
            <a:r>
              <a:rPr lang="en-US" dirty="0" err="1" smtClean="0"/>
              <a:t>pengalaman</a:t>
            </a:r>
            <a:r>
              <a:rPr lang="en-US" dirty="0" smtClean="0"/>
              <a:t> di </a:t>
            </a:r>
            <a:r>
              <a:rPr lang="en-US" dirty="0" err="1" smtClean="0"/>
              <a:t>pelbagai</a:t>
            </a:r>
            <a:r>
              <a:rPr lang="en-US" dirty="0" smtClean="0"/>
              <a:t> </a:t>
            </a:r>
            <a:r>
              <a:rPr lang="en-US" dirty="0" err="1" smtClean="0"/>
              <a:t>industri</a:t>
            </a:r>
            <a:r>
              <a:rPr lang="en-US" dirty="0" smtClean="0"/>
              <a:t>. </a:t>
            </a:r>
            <a:r>
              <a:rPr lang="en-US" dirty="0" err="1" smtClean="0"/>
              <a:t>Antaranya</a:t>
            </a:r>
            <a:r>
              <a:rPr lang="en-US" dirty="0"/>
              <a:t> </a:t>
            </a:r>
            <a:r>
              <a:rPr lang="en-US" dirty="0" err="1" smtClean="0"/>
              <a:t>Universiti</a:t>
            </a:r>
            <a:r>
              <a:rPr lang="en-US" dirty="0" smtClean="0"/>
              <a:t> Telekom (Multimedia University), Oracle System Malaysia.</a:t>
            </a:r>
          </a:p>
          <a:p>
            <a:r>
              <a:rPr lang="en-US" dirty="0" smtClean="0"/>
              <a:t>Oracle Certified Professional (OCP) version 8 (2000)</a:t>
            </a:r>
          </a:p>
          <a:p>
            <a:r>
              <a:rPr lang="en-US" dirty="0" smtClean="0"/>
              <a:t>Tutor – KUTKM (2001 – 2003)</a:t>
            </a:r>
          </a:p>
          <a:p>
            <a:r>
              <a:rPr lang="en-US" dirty="0" err="1" smtClean="0"/>
              <a:t>Pensyarah</a:t>
            </a:r>
            <a:r>
              <a:rPr lang="en-US" dirty="0" smtClean="0"/>
              <a:t> (2003 – </a:t>
            </a:r>
            <a:r>
              <a:rPr lang="en-US" dirty="0" err="1" smtClean="0"/>
              <a:t>sekarang</a:t>
            </a:r>
            <a:r>
              <a:rPr lang="en-US" dirty="0" smtClean="0"/>
              <a:t>)</a:t>
            </a:r>
          </a:p>
          <a:p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2465768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(</a:t>
            </a:r>
            <a:r>
              <a:rPr lang="en-US" dirty="0" err="1" smtClean="0"/>
              <a:t>Asean</a:t>
            </a:r>
            <a:r>
              <a:rPr lang="en-US" dirty="0" smtClean="0"/>
              <a:t> Skill Competition)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Competition Area</a:t>
            </a:r>
            <a:endParaRPr lang="ms-MY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ASC @ Hanoi’2014</a:t>
            </a:r>
            <a:endParaRPr lang="ms-MY" dirty="0"/>
          </a:p>
        </p:txBody>
      </p:sp>
      <p:pic>
        <p:nvPicPr>
          <p:cNvPr id="7" name="Content Placeholder 6" descr="C:\Users\00161\AppData\Local\Temp\Rar$DI07.120\101_0844_baru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35954"/>
            <a:ext cx="3932238" cy="295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00161\AppData\Local\Temp\Rar$DI00.060\WP_20141023_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19" y="2492896"/>
            <a:ext cx="2257425" cy="401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120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Achievement</a:t>
            </a:r>
            <a:endParaRPr lang="ms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54880" y="1412776"/>
            <a:ext cx="3931920" cy="639762"/>
          </a:xfrm>
        </p:spPr>
        <p:txBody>
          <a:bodyPr/>
          <a:lstStyle/>
          <a:p>
            <a:r>
              <a:rPr lang="en-US" dirty="0" smtClean="0"/>
              <a:t>THE IMPACT - Student</a:t>
            </a:r>
            <a:endParaRPr lang="ms-MY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174776"/>
            <a:ext cx="4209608" cy="4494584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err="1" smtClean="0"/>
              <a:t>UTeMEx</a:t>
            </a:r>
            <a:r>
              <a:rPr lang="en-US" sz="2600" dirty="0" smtClean="0"/>
              <a:t> 2012 - Bronze</a:t>
            </a:r>
          </a:p>
          <a:p>
            <a:r>
              <a:rPr lang="en-US" sz="2600" dirty="0" smtClean="0"/>
              <a:t>Imagine Cup’2012 – Collaboration email</a:t>
            </a:r>
          </a:p>
          <a:p>
            <a:r>
              <a:rPr lang="en-US" sz="2600" dirty="0" smtClean="0"/>
              <a:t>Infineon Competition 2012/2013 – 1</a:t>
            </a:r>
            <a:r>
              <a:rPr lang="en-US" sz="2600" baseline="30000" dirty="0" smtClean="0"/>
              <a:t>st</a:t>
            </a:r>
            <a:r>
              <a:rPr lang="en-US" sz="2600" dirty="0" smtClean="0"/>
              <a:t> Runner-up (RM 900)</a:t>
            </a:r>
          </a:p>
          <a:p>
            <a:r>
              <a:rPr lang="en-US" sz="2600" dirty="0" smtClean="0"/>
              <a:t>Novel Research and Innovation Competition (NRIC - USM 2013) – Bronze</a:t>
            </a:r>
          </a:p>
          <a:p>
            <a:r>
              <a:rPr lang="en-US" sz="2600" dirty="0" err="1" smtClean="0"/>
              <a:t>Asean</a:t>
            </a:r>
            <a:r>
              <a:rPr lang="en-US" sz="2600" dirty="0" smtClean="0"/>
              <a:t> Skill Competition (2012 – Jakarta </a:t>
            </a:r>
            <a:r>
              <a:rPr lang="en-US" sz="2600" dirty="0" err="1" smtClean="0"/>
              <a:t>sebagai</a:t>
            </a:r>
            <a:r>
              <a:rPr lang="en-US" sz="2600" dirty="0" smtClean="0"/>
              <a:t> </a:t>
            </a:r>
            <a:r>
              <a:rPr lang="en-US" sz="2600" dirty="0" err="1" smtClean="0"/>
              <a:t>jurulatih</a:t>
            </a:r>
            <a:r>
              <a:rPr lang="en-US" sz="2600" dirty="0" smtClean="0"/>
              <a:t> </a:t>
            </a:r>
            <a:r>
              <a:rPr lang="en-US" sz="2600" dirty="0" err="1" smtClean="0"/>
              <a:t>negara</a:t>
            </a:r>
            <a:r>
              <a:rPr lang="en-US" sz="2600" dirty="0" smtClean="0"/>
              <a:t>) (2014 – Hanoi </a:t>
            </a:r>
            <a:r>
              <a:rPr lang="en-US" sz="2600" dirty="0" err="1" smtClean="0"/>
              <a:t>sebagai</a:t>
            </a:r>
            <a:r>
              <a:rPr lang="en-US" sz="2600" dirty="0" smtClean="0"/>
              <a:t> </a:t>
            </a:r>
            <a:r>
              <a:rPr lang="en-US" sz="2600" dirty="0" err="1" smtClean="0"/>
              <a:t>pakar</a:t>
            </a:r>
            <a:r>
              <a:rPr lang="en-US" sz="2600" dirty="0" smtClean="0"/>
              <a:t> </a:t>
            </a:r>
            <a:r>
              <a:rPr lang="en-US" sz="2600" dirty="0" err="1" smtClean="0"/>
              <a:t>negara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World Skill Competition (WSC 2015, Sao Paulo, Brazil – 11 – 14 Aug 2015 </a:t>
            </a:r>
            <a:r>
              <a:rPr lang="en-US" sz="2600" dirty="0" err="1" smtClean="0"/>
              <a:t>sebagai</a:t>
            </a:r>
            <a:r>
              <a:rPr lang="en-US" sz="2600" dirty="0" smtClean="0"/>
              <a:t> </a:t>
            </a:r>
            <a:r>
              <a:rPr lang="en-US" sz="2600" dirty="0" err="1" smtClean="0"/>
              <a:t>pakar</a:t>
            </a:r>
            <a:r>
              <a:rPr lang="en-US" sz="2600" dirty="0" smtClean="0"/>
              <a:t> </a:t>
            </a:r>
            <a:r>
              <a:rPr lang="en-US" sz="2600" dirty="0" err="1" smtClean="0"/>
              <a:t>negara</a:t>
            </a:r>
            <a:r>
              <a:rPr lang="en-US" sz="2600" dirty="0" smtClean="0"/>
              <a:t>)</a:t>
            </a:r>
          </a:p>
          <a:p>
            <a:r>
              <a:rPr lang="en-US" sz="2600" dirty="0"/>
              <a:t>World Skill Competition (WSC </a:t>
            </a:r>
            <a:r>
              <a:rPr lang="en-US" sz="2600" dirty="0" smtClean="0"/>
              <a:t>2017, Abu Dhabi, UAE </a:t>
            </a:r>
            <a:r>
              <a:rPr lang="en-US" sz="2600" dirty="0"/>
              <a:t>– </a:t>
            </a:r>
            <a:r>
              <a:rPr lang="en-US" sz="2600" dirty="0" smtClean="0"/>
              <a:t>15 </a:t>
            </a:r>
            <a:r>
              <a:rPr lang="en-US" sz="2600" dirty="0"/>
              <a:t>– </a:t>
            </a:r>
            <a:r>
              <a:rPr lang="en-US" sz="2600" dirty="0" smtClean="0"/>
              <a:t>18 </a:t>
            </a:r>
            <a:r>
              <a:rPr lang="en-US" sz="2600" dirty="0" err="1" smtClean="0"/>
              <a:t>Okt</a:t>
            </a:r>
            <a:r>
              <a:rPr lang="en-US" sz="2600" dirty="0" smtClean="0"/>
              <a:t> 2017 </a:t>
            </a:r>
            <a:r>
              <a:rPr lang="en-US" sz="2600" dirty="0" err="1"/>
              <a:t>sebagai</a:t>
            </a:r>
            <a:r>
              <a:rPr lang="en-US" sz="2600" dirty="0"/>
              <a:t> </a:t>
            </a:r>
            <a:r>
              <a:rPr lang="en-US" sz="2600" dirty="0" err="1"/>
              <a:t>pakar</a:t>
            </a:r>
            <a:r>
              <a:rPr lang="en-US" sz="2600" dirty="0"/>
              <a:t> </a:t>
            </a:r>
            <a:r>
              <a:rPr lang="en-US" sz="2600" dirty="0" err="1"/>
              <a:t>negara</a:t>
            </a:r>
            <a:r>
              <a:rPr lang="en-US" sz="2600" dirty="0"/>
              <a:t>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251520" y="2060848"/>
            <a:ext cx="4209608" cy="4680520"/>
          </a:xfrm>
        </p:spPr>
        <p:txBody>
          <a:bodyPr>
            <a:noAutofit/>
          </a:bodyPr>
          <a:lstStyle/>
          <a:p>
            <a:r>
              <a:rPr lang="en-US" sz="1800" dirty="0" err="1" smtClean="0"/>
              <a:t>UTeMEx</a:t>
            </a:r>
            <a:r>
              <a:rPr lang="en-US" sz="1800" dirty="0" smtClean="0"/>
              <a:t> 2012 – Silver</a:t>
            </a:r>
          </a:p>
          <a:p>
            <a:r>
              <a:rPr lang="en-US" sz="1800" dirty="0" smtClean="0"/>
              <a:t>Imagine Cup’2012 – Collaboration email</a:t>
            </a:r>
          </a:p>
          <a:p>
            <a:r>
              <a:rPr lang="en-US" sz="1800" dirty="0" smtClean="0"/>
              <a:t>Pecipta2013 – Bronze</a:t>
            </a:r>
          </a:p>
          <a:p>
            <a:r>
              <a:rPr lang="en-US" sz="1800" dirty="0" smtClean="0"/>
              <a:t>Best Paper – MUCET 2013</a:t>
            </a:r>
          </a:p>
          <a:p>
            <a:r>
              <a:rPr lang="en-US" sz="1800" dirty="0" smtClean="0"/>
              <a:t>Industry Award – MUCET 2013</a:t>
            </a:r>
          </a:p>
          <a:p>
            <a:r>
              <a:rPr lang="en-US" sz="1800" dirty="0" smtClean="0"/>
              <a:t>Research Grant – Knowledge Transfer </a:t>
            </a:r>
            <a:r>
              <a:rPr lang="en-US" sz="1800" dirty="0" err="1" smtClean="0"/>
              <a:t>Programme</a:t>
            </a:r>
            <a:r>
              <a:rPr lang="en-US" sz="1800" dirty="0" smtClean="0"/>
              <a:t> (KTP 2014)</a:t>
            </a:r>
          </a:p>
          <a:p>
            <a:r>
              <a:rPr lang="en-US" sz="1800" dirty="0" err="1" smtClean="0"/>
              <a:t>Anugerah</a:t>
            </a:r>
            <a:r>
              <a:rPr lang="en-US" sz="1800" dirty="0" smtClean="0"/>
              <a:t> </a:t>
            </a:r>
            <a:r>
              <a:rPr lang="en-US" sz="1800" dirty="0" err="1" smtClean="0"/>
              <a:t>Akademik</a:t>
            </a:r>
            <a:r>
              <a:rPr lang="en-US" sz="1800" dirty="0" smtClean="0"/>
              <a:t> </a:t>
            </a:r>
            <a:r>
              <a:rPr lang="en-US" sz="1800" dirty="0" err="1" smtClean="0"/>
              <a:t>Universiti</a:t>
            </a:r>
            <a:r>
              <a:rPr lang="en-US" sz="1800" dirty="0" smtClean="0"/>
              <a:t> 2013</a:t>
            </a:r>
          </a:p>
          <a:p>
            <a:r>
              <a:rPr lang="en-US" sz="1800" dirty="0" err="1" smtClean="0"/>
              <a:t>Lancarkan</a:t>
            </a:r>
            <a:r>
              <a:rPr lang="en-US" sz="1800" dirty="0" smtClean="0"/>
              <a:t> PRIM – </a:t>
            </a:r>
            <a:r>
              <a:rPr lang="en-US" sz="1800" dirty="0" err="1" smtClean="0"/>
              <a:t>hasil</a:t>
            </a:r>
            <a:r>
              <a:rPr lang="en-US" sz="1800" dirty="0" smtClean="0"/>
              <a:t> </a:t>
            </a:r>
            <a:r>
              <a:rPr lang="en-US" sz="1800" dirty="0" err="1" smtClean="0"/>
              <a:t>geran</a:t>
            </a:r>
            <a:r>
              <a:rPr lang="en-US" sz="1800" dirty="0" smtClean="0"/>
              <a:t> KTP 9 Feb 2015</a:t>
            </a:r>
          </a:p>
          <a:p>
            <a:r>
              <a:rPr lang="en-US" sz="1800" dirty="0" smtClean="0"/>
              <a:t>PPA </a:t>
            </a:r>
            <a:r>
              <a:rPr lang="en-US" sz="1800" dirty="0" err="1" smtClean="0"/>
              <a:t>telah</a:t>
            </a:r>
            <a:r>
              <a:rPr lang="en-US" sz="1800" dirty="0" smtClean="0"/>
              <a:t> </a:t>
            </a:r>
            <a:r>
              <a:rPr lang="en-US" sz="1800" dirty="0" err="1" smtClean="0"/>
              <a:t>bersetuju</a:t>
            </a:r>
            <a:r>
              <a:rPr lang="en-US" sz="1800" dirty="0" smtClean="0"/>
              <a:t> </a:t>
            </a:r>
            <a:r>
              <a:rPr lang="en-US" sz="1800" dirty="0" err="1" smtClean="0"/>
              <a:t>untuk</a:t>
            </a:r>
            <a:r>
              <a:rPr lang="en-US" sz="1800" dirty="0" smtClean="0"/>
              <a:t> </a:t>
            </a:r>
            <a:r>
              <a:rPr lang="en-US" sz="1800" dirty="0" err="1" smtClean="0"/>
              <a:t>memohon</a:t>
            </a:r>
            <a:r>
              <a:rPr lang="en-US" sz="1800" dirty="0" smtClean="0"/>
              <a:t> AAN ke-9 </a:t>
            </a:r>
            <a:r>
              <a:rPr lang="en-US" sz="1800" dirty="0" err="1" smtClean="0"/>
              <a:t>dan</a:t>
            </a:r>
            <a:r>
              <a:rPr lang="en-US" sz="1800" dirty="0" smtClean="0"/>
              <a:t> 10 (2015, 2017) – </a:t>
            </a:r>
            <a:r>
              <a:rPr lang="en-US" sz="1800" dirty="0" err="1" smtClean="0"/>
              <a:t>kategori</a:t>
            </a:r>
            <a:r>
              <a:rPr lang="en-US" sz="1800" dirty="0" smtClean="0"/>
              <a:t> </a:t>
            </a:r>
            <a:r>
              <a:rPr lang="en-US" sz="1800" dirty="0" err="1" smtClean="0"/>
              <a:t>anugerah</a:t>
            </a:r>
            <a:r>
              <a:rPr lang="en-US" sz="1800" dirty="0" smtClean="0"/>
              <a:t> </a:t>
            </a:r>
            <a:r>
              <a:rPr lang="en-US" sz="1800" dirty="0" err="1" smtClean="0"/>
              <a:t>pengajaran</a:t>
            </a:r>
            <a:r>
              <a:rPr lang="en-US" sz="1800" dirty="0" smtClean="0"/>
              <a:t> </a:t>
            </a:r>
            <a:r>
              <a:rPr lang="en-US" sz="1800" dirty="0" err="1" smtClean="0"/>
              <a:t>bidang</a:t>
            </a:r>
            <a:r>
              <a:rPr lang="en-US" sz="1800" dirty="0" smtClean="0"/>
              <a:t> </a:t>
            </a:r>
            <a:r>
              <a:rPr lang="en-US" sz="1800" dirty="0" err="1" smtClean="0"/>
              <a:t>sains</a:t>
            </a:r>
            <a:r>
              <a:rPr lang="en-US" sz="1800" dirty="0" smtClean="0"/>
              <a:t> </a:t>
            </a:r>
            <a:r>
              <a:rPr lang="en-US" sz="1800" dirty="0" err="1" smtClean="0"/>
              <a:t>gunaan</a:t>
            </a:r>
            <a:r>
              <a:rPr lang="en-US" sz="1800" dirty="0" smtClean="0"/>
              <a:t> (</a:t>
            </a:r>
            <a:r>
              <a:rPr lang="en-US" sz="1800" dirty="0" err="1" smtClean="0"/>
              <a:t>sains</a:t>
            </a:r>
            <a:r>
              <a:rPr lang="en-US" sz="1800" dirty="0" smtClean="0"/>
              <a:t> </a:t>
            </a:r>
            <a:r>
              <a:rPr lang="en-US" sz="1800" dirty="0" err="1" smtClean="0"/>
              <a:t>komputer</a:t>
            </a:r>
            <a:r>
              <a:rPr lang="en-US" sz="1800" dirty="0" smtClean="0"/>
              <a:t>)</a:t>
            </a:r>
            <a:endParaRPr lang="ms-MY" sz="180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7544" y="1484784"/>
            <a:ext cx="3931920" cy="639762"/>
          </a:xfrm>
        </p:spPr>
        <p:txBody>
          <a:bodyPr/>
          <a:lstStyle/>
          <a:p>
            <a:r>
              <a:rPr lang="en-US" dirty="0" smtClean="0"/>
              <a:t>THE IMPACT - Staff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41687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949170" cy="463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025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7669"/>
            <a:ext cx="7560840" cy="532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679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140968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Perbincangan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352532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Sesi</a:t>
            </a:r>
            <a:r>
              <a:rPr lang="en-US" dirty="0" smtClean="0"/>
              <a:t> 2 – </a:t>
            </a:r>
            <a:r>
              <a:rPr lang="en-US" dirty="0" err="1" smtClean="0"/>
              <a:t>Mentafsir</a:t>
            </a:r>
            <a:r>
              <a:rPr lang="en-US" dirty="0" smtClean="0"/>
              <a:t> </a:t>
            </a:r>
            <a:r>
              <a:rPr lang="en-US" dirty="0" err="1" smtClean="0"/>
              <a:t>isi</a:t>
            </a:r>
            <a:r>
              <a:rPr lang="en-US" dirty="0" smtClean="0"/>
              <a:t> </a:t>
            </a:r>
            <a:r>
              <a:rPr lang="en-US" dirty="0" err="1" smtClean="0"/>
              <a:t>kandungan</a:t>
            </a:r>
            <a:r>
              <a:rPr lang="en-US" dirty="0" smtClean="0"/>
              <a:t> portfolio </a:t>
            </a:r>
            <a:r>
              <a:rPr lang="en-US" dirty="0" err="1" smtClean="0"/>
              <a:t>pengajaran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pelbagai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AAU / AAN </a:t>
            </a:r>
            <a:r>
              <a:rPr lang="en-US" dirty="0" err="1" smtClean="0"/>
              <a:t>etc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791061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Syarat-syarat</a:t>
            </a:r>
            <a:r>
              <a:rPr lang="en-US" dirty="0" smtClean="0"/>
              <a:t> AAU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996339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AAU - </a:t>
            </a:r>
            <a:r>
              <a:rPr lang="en-US" dirty="0" err="1" smtClean="0"/>
              <a:t>UTeM</a:t>
            </a:r>
            <a:endParaRPr lang="ms-MY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556792"/>
            <a:ext cx="81343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759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Syarat-syarat</a:t>
            </a:r>
            <a:r>
              <a:rPr lang="en-US" dirty="0" smtClean="0"/>
              <a:t> AAN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096817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SYARAT DAN PERATURAN ANUGERAH PENGAJARAN (AAN)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 err="1"/>
              <a:t>Pemohon</a:t>
            </a:r>
            <a:r>
              <a:rPr lang="en-GB" dirty="0"/>
              <a:t> </a:t>
            </a:r>
            <a:r>
              <a:rPr lang="en-GB" dirty="0" err="1"/>
              <a:t>mestilah</a:t>
            </a:r>
            <a:r>
              <a:rPr lang="en-GB" dirty="0"/>
              <a:t> </a:t>
            </a:r>
            <a:r>
              <a:rPr lang="en-GB" dirty="0" err="1"/>
              <a:t>tenaga</a:t>
            </a:r>
            <a:r>
              <a:rPr lang="en-GB" dirty="0"/>
              <a:t> </a:t>
            </a:r>
            <a:r>
              <a:rPr lang="en-GB" dirty="0" err="1"/>
              <a:t>pengajar</a:t>
            </a:r>
            <a:r>
              <a:rPr lang="en-GB" dirty="0"/>
              <a:t> </a:t>
            </a:r>
            <a:r>
              <a:rPr lang="en-GB" dirty="0" err="1"/>
              <a:t>sepenuh</a:t>
            </a:r>
            <a:r>
              <a:rPr lang="en-GB" dirty="0"/>
              <a:t> masa yang </a:t>
            </a:r>
            <a:r>
              <a:rPr lang="en-GB" dirty="0" err="1"/>
              <a:t>telah</a:t>
            </a:r>
            <a:r>
              <a:rPr lang="en-GB" dirty="0"/>
              <a:t> </a:t>
            </a:r>
            <a:r>
              <a:rPr lang="en-GB" dirty="0" err="1"/>
              <a:t>disahkan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jawatan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telah</a:t>
            </a:r>
            <a:r>
              <a:rPr lang="en-GB" dirty="0"/>
              <a:t> </a:t>
            </a:r>
            <a:r>
              <a:rPr lang="en-GB" dirty="0" err="1"/>
              <a:t>mengajar</a:t>
            </a:r>
            <a:r>
              <a:rPr lang="en-GB" dirty="0"/>
              <a:t> </a:t>
            </a:r>
            <a:r>
              <a:rPr lang="en-GB" dirty="0" err="1"/>
              <a:t>sekurang-kurangnya</a:t>
            </a:r>
            <a:r>
              <a:rPr lang="en-GB" dirty="0"/>
              <a:t> </a:t>
            </a:r>
            <a:r>
              <a:rPr lang="en-GB" dirty="0" err="1"/>
              <a:t>sepuluh</a:t>
            </a:r>
            <a:r>
              <a:rPr lang="en-GB" dirty="0"/>
              <a:t> (10) </a:t>
            </a:r>
            <a:r>
              <a:rPr lang="en-GB" dirty="0" err="1"/>
              <a:t>tahun</a:t>
            </a:r>
            <a:r>
              <a:rPr lang="en-GB" dirty="0"/>
              <a:t> di IPT </a:t>
            </a:r>
            <a:r>
              <a:rPr lang="en-GB" dirty="0" err="1"/>
              <a:t>pada</a:t>
            </a:r>
            <a:r>
              <a:rPr lang="en-GB" dirty="0"/>
              <a:t> 31 </a:t>
            </a:r>
            <a:r>
              <a:rPr lang="en-GB" dirty="0" err="1"/>
              <a:t>Disember</a:t>
            </a:r>
            <a:r>
              <a:rPr lang="en-GB" dirty="0"/>
              <a:t> </a:t>
            </a:r>
            <a:r>
              <a:rPr lang="en-GB" dirty="0" smtClean="0"/>
              <a:t>20XX.</a:t>
            </a:r>
            <a:endParaRPr lang="ms-MY" dirty="0"/>
          </a:p>
          <a:p>
            <a:pPr lvl="0"/>
            <a:r>
              <a:rPr lang="en-GB" dirty="0" err="1"/>
              <a:t>Pencalonan</a:t>
            </a:r>
            <a:r>
              <a:rPr lang="en-GB" dirty="0"/>
              <a:t> </a:t>
            </a:r>
            <a:r>
              <a:rPr lang="en-GB" dirty="0" err="1"/>
              <a:t>mestilah</a:t>
            </a:r>
            <a:r>
              <a:rPr lang="en-GB" dirty="0"/>
              <a:t> </a:t>
            </a:r>
            <a:r>
              <a:rPr lang="en-GB" dirty="0" err="1"/>
              <a:t>dibuat</a:t>
            </a:r>
            <a:r>
              <a:rPr lang="en-GB" dirty="0"/>
              <a:t> </a:t>
            </a:r>
            <a:r>
              <a:rPr lang="en-GB" dirty="0" err="1"/>
              <a:t>oleh</a:t>
            </a:r>
            <a:r>
              <a:rPr lang="en-GB" dirty="0"/>
              <a:t> IPT. </a:t>
            </a:r>
            <a:r>
              <a:rPr lang="en-GB" dirty="0" err="1"/>
              <a:t>Hanya</a:t>
            </a:r>
            <a:r>
              <a:rPr lang="en-GB" dirty="0"/>
              <a:t> </a:t>
            </a:r>
            <a:r>
              <a:rPr lang="en-GB" dirty="0" err="1"/>
              <a:t>seorang</a:t>
            </a:r>
            <a:r>
              <a:rPr lang="en-GB" dirty="0"/>
              <a:t> </a:t>
            </a:r>
            <a:r>
              <a:rPr lang="en-GB" dirty="0" err="1"/>
              <a:t>pemohon</a:t>
            </a:r>
            <a:r>
              <a:rPr lang="en-GB" dirty="0"/>
              <a:t> </a:t>
            </a:r>
            <a:r>
              <a:rPr lang="en-GB" dirty="0" err="1"/>
              <a:t>sahaja</a:t>
            </a:r>
            <a:r>
              <a:rPr lang="en-GB" dirty="0"/>
              <a:t> </a:t>
            </a:r>
            <a:r>
              <a:rPr lang="en-GB" dirty="0" err="1"/>
              <a:t>dibenarkan</a:t>
            </a:r>
            <a:r>
              <a:rPr lang="en-GB" dirty="0"/>
              <a:t> </a:t>
            </a:r>
            <a:r>
              <a:rPr lang="en-GB" dirty="0" err="1"/>
              <a:t>bagi</a:t>
            </a:r>
            <a:r>
              <a:rPr lang="en-GB" dirty="0"/>
              <a:t> </a:t>
            </a:r>
            <a:r>
              <a:rPr lang="en-GB" dirty="0" err="1"/>
              <a:t>setiap</a:t>
            </a:r>
            <a:r>
              <a:rPr lang="en-GB" dirty="0"/>
              <a:t> </a:t>
            </a:r>
            <a:r>
              <a:rPr lang="en-GB" dirty="0" err="1"/>
              <a:t>kelompok</a:t>
            </a:r>
            <a:r>
              <a:rPr lang="en-GB" dirty="0"/>
              <a:t>.</a:t>
            </a:r>
            <a:endParaRPr lang="ms-MY" dirty="0"/>
          </a:p>
          <a:p>
            <a:pPr lvl="0"/>
            <a:r>
              <a:rPr lang="en-GB" dirty="0" err="1"/>
              <a:t>Seseorang</a:t>
            </a:r>
            <a:r>
              <a:rPr lang="en-GB" dirty="0"/>
              <a:t> </a:t>
            </a:r>
            <a:r>
              <a:rPr lang="en-GB" dirty="0" err="1"/>
              <a:t>pemohon</a:t>
            </a:r>
            <a:r>
              <a:rPr lang="en-GB" dirty="0"/>
              <a:t> </a:t>
            </a:r>
            <a:r>
              <a:rPr lang="en-GB" dirty="0" err="1"/>
              <a:t>hanya</a:t>
            </a:r>
            <a:r>
              <a:rPr lang="en-GB" dirty="0"/>
              <a:t> </a:t>
            </a:r>
            <a:r>
              <a:rPr lang="en-GB" dirty="0" err="1"/>
              <a:t>boleh</a:t>
            </a:r>
            <a:r>
              <a:rPr lang="en-GB" dirty="0"/>
              <a:t> </a:t>
            </a:r>
            <a:r>
              <a:rPr lang="en-GB" dirty="0" err="1"/>
              <a:t>menerima</a:t>
            </a:r>
            <a:r>
              <a:rPr lang="en-GB" dirty="0"/>
              <a:t> </a:t>
            </a:r>
            <a:r>
              <a:rPr lang="en-GB" dirty="0" err="1"/>
              <a:t>anugerah</a:t>
            </a:r>
            <a:r>
              <a:rPr lang="en-GB" dirty="0"/>
              <a:t> </a:t>
            </a:r>
            <a:r>
              <a:rPr lang="en-GB" dirty="0" err="1"/>
              <a:t>ini</a:t>
            </a:r>
            <a:r>
              <a:rPr lang="en-GB" dirty="0"/>
              <a:t> </a:t>
            </a:r>
            <a:r>
              <a:rPr lang="en-GB" dirty="0" err="1"/>
              <a:t>sekali</a:t>
            </a:r>
            <a:r>
              <a:rPr lang="en-GB" dirty="0"/>
              <a:t> </a:t>
            </a:r>
            <a:r>
              <a:rPr lang="en-GB" dirty="0" err="1"/>
              <a:t>seumur</a:t>
            </a:r>
            <a:r>
              <a:rPr lang="en-GB" dirty="0"/>
              <a:t> </a:t>
            </a:r>
            <a:r>
              <a:rPr lang="en-GB" dirty="0" err="1"/>
              <a:t>hidup</a:t>
            </a:r>
            <a:r>
              <a:rPr lang="en-GB" dirty="0"/>
              <a:t>.</a:t>
            </a:r>
            <a:endParaRPr lang="ms-MY" dirty="0"/>
          </a:p>
          <a:p>
            <a:pPr lvl="0"/>
            <a:r>
              <a:rPr lang="en-GB" dirty="0" err="1"/>
              <a:t>Pemohon</a:t>
            </a:r>
            <a:r>
              <a:rPr lang="en-GB" dirty="0"/>
              <a:t> yang </a:t>
            </a:r>
            <a:r>
              <a:rPr lang="en-GB" dirty="0" err="1"/>
              <a:t>telah</a:t>
            </a:r>
            <a:r>
              <a:rPr lang="en-GB" dirty="0"/>
              <a:t> </a:t>
            </a:r>
            <a:r>
              <a:rPr lang="en-GB" dirty="0" err="1"/>
              <a:t>memohon</a:t>
            </a:r>
            <a:r>
              <a:rPr lang="en-GB" dirty="0"/>
              <a:t> </a:t>
            </a:r>
            <a:r>
              <a:rPr lang="en-GB" dirty="0" err="1"/>
              <a:t>pada</a:t>
            </a:r>
            <a:r>
              <a:rPr lang="en-GB" dirty="0"/>
              <a:t> </a:t>
            </a:r>
            <a:r>
              <a:rPr lang="en-GB" dirty="0" err="1"/>
              <a:t>tahun</a:t>
            </a:r>
            <a:r>
              <a:rPr lang="en-GB" dirty="0"/>
              <a:t> </a:t>
            </a:r>
            <a:r>
              <a:rPr lang="en-GB" dirty="0" err="1"/>
              <a:t>lepas</a:t>
            </a:r>
            <a:r>
              <a:rPr lang="en-GB" dirty="0"/>
              <a:t> </a:t>
            </a:r>
            <a:r>
              <a:rPr lang="en-GB" dirty="0" err="1"/>
              <a:t>tidak</a:t>
            </a:r>
            <a:r>
              <a:rPr lang="en-GB" dirty="0"/>
              <a:t> </a:t>
            </a:r>
            <a:r>
              <a:rPr lang="en-GB" dirty="0" err="1"/>
              <a:t>boleh</a:t>
            </a:r>
            <a:r>
              <a:rPr lang="en-GB" dirty="0"/>
              <a:t> </a:t>
            </a:r>
            <a:r>
              <a:rPr lang="en-GB" dirty="0" err="1"/>
              <a:t>memohon</a:t>
            </a:r>
            <a:r>
              <a:rPr lang="en-GB" dirty="0"/>
              <a:t> </a:t>
            </a:r>
            <a:r>
              <a:rPr lang="en-GB" dirty="0" err="1"/>
              <a:t>pada</a:t>
            </a:r>
            <a:r>
              <a:rPr lang="en-GB" dirty="0"/>
              <a:t> </a:t>
            </a:r>
            <a:r>
              <a:rPr lang="en-GB" dirty="0" err="1"/>
              <a:t>tahun</a:t>
            </a:r>
            <a:r>
              <a:rPr lang="en-GB" dirty="0"/>
              <a:t> </a:t>
            </a:r>
            <a:r>
              <a:rPr lang="en-GB" dirty="0" err="1"/>
              <a:t>ini</a:t>
            </a:r>
            <a:r>
              <a:rPr lang="en-GB" dirty="0"/>
              <a:t>.</a:t>
            </a:r>
            <a:endParaRPr lang="ms-MY" dirty="0"/>
          </a:p>
          <a:p>
            <a:pPr lvl="0"/>
            <a:r>
              <a:rPr lang="en-GB" dirty="0" err="1"/>
              <a:t>Setiap</a:t>
            </a:r>
            <a:r>
              <a:rPr lang="en-GB" dirty="0"/>
              <a:t> </a:t>
            </a:r>
            <a:r>
              <a:rPr lang="en-GB" dirty="0" err="1"/>
              <a:t>permohonan</a:t>
            </a:r>
            <a:r>
              <a:rPr lang="en-GB" dirty="0"/>
              <a:t> </a:t>
            </a:r>
            <a:r>
              <a:rPr lang="en-GB" dirty="0" err="1"/>
              <a:t>hendaklah</a:t>
            </a:r>
            <a:r>
              <a:rPr lang="en-GB" dirty="0"/>
              <a:t> </a:t>
            </a:r>
            <a:r>
              <a:rPr lang="en-GB" dirty="0" err="1"/>
              <a:t>disertakan</a:t>
            </a:r>
            <a:r>
              <a:rPr lang="en-GB" dirty="0"/>
              <a:t> </a:t>
            </a:r>
            <a:r>
              <a:rPr lang="en-GB" dirty="0" err="1"/>
              <a:t>dengan</a:t>
            </a:r>
            <a:r>
              <a:rPr lang="en-GB" dirty="0"/>
              <a:t> portfolio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butir</a:t>
            </a:r>
            <a:r>
              <a:rPr lang="en-GB" dirty="0"/>
              <a:t> </a:t>
            </a:r>
            <a:r>
              <a:rPr lang="en-GB" dirty="0" err="1"/>
              <a:t>jaya</a:t>
            </a:r>
            <a:r>
              <a:rPr lang="en-GB" dirty="0"/>
              <a:t> </a:t>
            </a:r>
            <a:r>
              <a:rPr lang="en-GB" dirty="0" err="1"/>
              <a:t>diri</a:t>
            </a:r>
            <a:r>
              <a:rPr lang="en-GB" dirty="0"/>
              <a:t> (curriculum vitae) </a:t>
            </a:r>
            <a:r>
              <a:rPr lang="en-GB" dirty="0" err="1"/>
              <a:t>terkini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lengkap</a:t>
            </a:r>
            <a:r>
              <a:rPr lang="en-GB" dirty="0"/>
              <a:t>.</a:t>
            </a:r>
            <a:endParaRPr lang="ms-MY" dirty="0"/>
          </a:p>
          <a:p>
            <a:pPr lvl="0"/>
            <a:r>
              <a:rPr lang="en-GB" dirty="0" err="1"/>
              <a:t>Pemohon</a:t>
            </a:r>
            <a:r>
              <a:rPr lang="en-GB" dirty="0"/>
              <a:t> </a:t>
            </a:r>
            <a:r>
              <a:rPr lang="en-GB" dirty="0" err="1"/>
              <a:t>hendaklah</a:t>
            </a:r>
            <a:r>
              <a:rPr lang="en-GB" dirty="0"/>
              <a:t> </a:t>
            </a:r>
            <a:r>
              <a:rPr lang="en-GB" dirty="0" err="1"/>
              <a:t>telah</a:t>
            </a:r>
            <a:r>
              <a:rPr lang="en-GB" dirty="0"/>
              <a:t> </a:t>
            </a:r>
            <a:r>
              <a:rPr lang="en-GB" dirty="0" err="1"/>
              <a:t>mendapat</a:t>
            </a:r>
            <a:r>
              <a:rPr lang="en-GB" dirty="0"/>
              <a:t> </a:t>
            </a:r>
            <a:r>
              <a:rPr lang="en-GB" dirty="0" err="1"/>
              <a:t>pengiktirafan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r>
              <a:rPr lang="en-GB" dirty="0"/>
              <a:t> di mana-mana </a:t>
            </a:r>
            <a:r>
              <a:rPr lang="en-GB" dirty="0" err="1"/>
              <a:t>peringkat</a:t>
            </a:r>
            <a:r>
              <a:rPr lang="en-GB" dirty="0"/>
              <a:t> IPT.</a:t>
            </a:r>
            <a:endParaRPr lang="ms-MY" dirty="0"/>
          </a:p>
          <a:p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685590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996952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Sesi</a:t>
            </a:r>
            <a:r>
              <a:rPr lang="en-US" dirty="0" smtClean="0"/>
              <a:t> </a:t>
            </a:r>
            <a:r>
              <a:rPr lang="en-US" dirty="0" err="1" smtClean="0"/>
              <a:t>Berkenalan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354192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Penilaian</a:t>
            </a:r>
            <a:r>
              <a:rPr lang="en-GB" dirty="0"/>
              <a:t> </a:t>
            </a:r>
            <a:r>
              <a:rPr lang="en-GB" dirty="0" err="1"/>
              <a:t>bagi</a:t>
            </a:r>
            <a:r>
              <a:rPr lang="en-GB" dirty="0"/>
              <a:t> </a:t>
            </a:r>
            <a:r>
              <a:rPr lang="en-GB" dirty="0" err="1"/>
              <a:t>Anugerah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800" dirty="0" err="1"/>
              <a:t>Falsafah</a:t>
            </a:r>
            <a:r>
              <a:rPr lang="en-GB" sz="2800" dirty="0"/>
              <a:t> </a:t>
            </a:r>
            <a:r>
              <a:rPr lang="en-GB" sz="2800" dirty="0" err="1"/>
              <a:t>pengajaran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pembelajaran</a:t>
            </a:r>
            <a:r>
              <a:rPr lang="en-GB" sz="2800" dirty="0"/>
              <a:t>.</a:t>
            </a:r>
            <a:endParaRPr lang="ms-MY" sz="2800" dirty="0"/>
          </a:p>
          <a:p>
            <a:pPr lvl="0"/>
            <a:r>
              <a:rPr lang="en-GB" sz="2800" dirty="0" err="1"/>
              <a:t>Strategi</a:t>
            </a:r>
            <a:r>
              <a:rPr lang="en-GB" sz="2800" dirty="0"/>
              <a:t> </a:t>
            </a:r>
            <a:r>
              <a:rPr lang="en-GB" sz="2800" dirty="0" err="1"/>
              <a:t>keseluruhan</a:t>
            </a:r>
            <a:r>
              <a:rPr lang="en-GB" sz="2800" dirty="0"/>
              <a:t> </a:t>
            </a:r>
            <a:r>
              <a:rPr lang="en-GB" sz="2800" dirty="0" err="1"/>
              <a:t>tentang</a:t>
            </a:r>
            <a:r>
              <a:rPr lang="en-GB" sz="2800" dirty="0"/>
              <a:t> </a:t>
            </a:r>
            <a:r>
              <a:rPr lang="en-GB" sz="2800" dirty="0" err="1"/>
              <a:t>kaedah</a:t>
            </a:r>
            <a:r>
              <a:rPr lang="en-GB" sz="2800" dirty="0"/>
              <a:t> </a:t>
            </a:r>
            <a:r>
              <a:rPr lang="en-GB" sz="2800" dirty="0" err="1"/>
              <a:t>pengajaran</a:t>
            </a:r>
            <a:r>
              <a:rPr lang="en-GB" sz="2800" dirty="0"/>
              <a:t>/</a:t>
            </a:r>
            <a:r>
              <a:rPr lang="en-GB" sz="2800" dirty="0" err="1"/>
              <a:t>penyeliaan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penilaian</a:t>
            </a:r>
            <a:r>
              <a:rPr lang="en-GB" sz="2800" dirty="0"/>
              <a:t>.</a:t>
            </a:r>
            <a:endParaRPr lang="ms-MY" sz="2800" dirty="0"/>
          </a:p>
          <a:p>
            <a:pPr lvl="0"/>
            <a:r>
              <a:rPr lang="en-GB" sz="2800" dirty="0" err="1" smtClean="0"/>
              <a:t>Kreativiti</a:t>
            </a:r>
            <a:r>
              <a:rPr lang="en-GB" sz="2800" dirty="0" smtClean="0"/>
              <a:t>*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 smtClean="0"/>
              <a:t>inovasi</a:t>
            </a:r>
            <a:r>
              <a:rPr lang="en-GB" sz="2800" dirty="0" smtClean="0"/>
              <a:t>** </a:t>
            </a:r>
            <a:r>
              <a:rPr lang="en-GB" sz="2800" dirty="0" err="1"/>
              <a:t>serta</a:t>
            </a:r>
            <a:r>
              <a:rPr lang="en-GB" sz="2800" dirty="0"/>
              <a:t> </a:t>
            </a:r>
            <a:r>
              <a:rPr lang="en-GB" sz="2800" dirty="0" err="1"/>
              <a:t>impaknya</a:t>
            </a:r>
            <a:r>
              <a:rPr lang="en-GB" sz="2800" dirty="0"/>
              <a:t> </a:t>
            </a:r>
            <a:r>
              <a:rPr lang="en-GB" sz="2800" dirty="0" err="1"/>
              <a:t>terhadap</a:t>
            </a:r>
            <a:r>
              <a:rPr lang="en-GB" sz="2800" dirty="0"/>
              <a:t> </a:t>
            </a:r>
            <a:r>
              <a:rPr lang="en-GB" sz="2800" dirty="0" err="1"/>
              <a:t>pengajaran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pembelajaran</a:t>
            </a:r>
            <a:r>
              <a:rPr lang="en-GB" sz="2800" dirty="0"/>
              <a:t>.</a:t>
            </a:r>
            <a:endParaRPr lang="ms-MY" sz="2800" dirty="0"/>
          </a:p>
          <a:p>
            <a:pPr lvl="0"/>
            <a:r>
              <a:rPr lang="en-GB" sz="2800" dirty="0" err="1"/>
              <a:t>Penilaian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testimonial </a:t>
            </a:r>
            <a:r>
              <a:rPr lang="en-GB" sz="2800" dirty="0" err="1"/>
              <a:t>pengajaran</a:t>
            </a:r>
            <a:r>
              <a:rPr lang="en-GB" sz="2800" dirty="0"/>
              <a:t>/</a:t>
            </a:r>
            <a:r>
              <a:rPr lang="en-GB" sz="2800" dirty="0" err="1"/>
              <a:t>penyeliaan</a:t>
            </a:r>
            <a:r>
              <a:rPr lang="en-GB" sz="2800" dirty="0"/>
              <a:t>.</a:t>
            </a:r>
            <a:endParaRPr lang="ms-MY" sz="2800" dirty="0"/>
          </a:p>
          <a:p>
            <a:pPr lvl="0"/>
            <a:r>
              <a:rPr lang="en-GB" sz="2800" dirty="0" err="1"/>
              <a:t>Penambahbaikan</a:t>
            </a:r>
            <a:r>
              <a:rPr lang="en-GB" sz="2800" dirty="0"/>
              <a:t> </a:t>
            </a:r>
            <a:r>
              <a:rPr lang="en-GB" sz="2800" dirty="0" err="1"/>
              <a:t>pengajaran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pembelajaran</a:t>
            </a:r>
            <a:r>
              <a:rPr lang="en-GB" sz="2800" dirty="0"/>
              <a:t> </a:t>
            </a:r>
            <a:r>
              <a:rPr lang="en-GB" sz="2800" dirty="0" err="1"/>
              <a:t>serta</a:t>
            </a:r>
            <a:r>
              <a:rPr lang="en-GB" sz="2800" dirty="0"/>
              <a:t> </a:t>
            </a:r>
            <a:r>
              <a:rPr lang="en-GB" sz="2800" dirty="0" err="1"/>
              <a:t>pembangunan</a:t>
            </a:r>
            <a:r>
              <a:rPr lang="en-GB" sz="2800" dirty="0"/>
              <a:t> </a:t>
            </a:r>
            <a:r>
              <a:rPr lang="en-GB" sz="2800" dirty="0" err="1"/>
              <a:t>profesional</a:t>
            </a:r>
            <a:r>
              <a:rPr lang="en-GB" sz="2800" dirty="0"/>
              <a:t>.</a:t>
            </a:r>
            <a:endParaRPr lang="ms-MY" sz="2800" dirty="0"/>
          </a:p>
          <a:p>
            <a:pPr lvl="0"/>
            <a:r>
              <a:rPr lang="en-GB" sz="2800" dirty="0" err="1"/>
              <a:t>Kesarjanaan</a:t>
            </a:r>
            <a:r>
              <a:rPr lang="en-GB" sz="2800" dirty="0"/>
              <a:t> </a:t>
            </a:r>
            <a:r>
              <a:rPr lang="en-GB" sz="2800" dirty="0" err="1"/>
              <a:t>dalam</a:t>
            </a:r>
            <a:r>
              <a:rPr lang="en-GB" sz="2800" dirty="0"/>
              <a:t> </a:t>
            </a:r>
            <a:r>
              <a:rPr lang="en-GB" sz="2800" dirty="0" err="1"/>
              <a:t>pengajaran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pembelajaran</a:t>
            </a:r>
            <a:r>
              <a:rPr lang="en-GB" sz="2800" dirty="0" smtClean="0"/>
              <a:t>.</a:t>
            </a:r>
            <a:endParaRPr lang="ms-MY" sz="2800" dirty="0"/>
          </a:p>
        </p:txBody>
      </p:sp>
    </p:spTree>
    <p:extLst>
      <p:ext uri="{BB962C8B-B14F-4D97-AF65-F5344CB8AC3E}">
        <p14:creationId xmlns:p14="http://schemas.microsoft.com/office/powerpoint/2010/main" val="749638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Kreativiti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Inovasi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76800"/>
          </a:xfrm>
        </p:spPr>
        <p:txBody>
          <a:bodyPr>
            <a:normAutofit/>
          </a:bodyPr>
          <a:lstStyle/>
          <a:p>
            <a:r>
              <a:rPr lang="en-GB" sz="2800" dirty="0"/>
              <a:t>*</a:t>
            </a:r>
            <a:r>
              <a:rPr lang="en-GB" sz="2800" dirty="0" err="1"/>
              <a:t>Kreativiti</a:t>
            </a:r>
            <a:r>
              <a:rPr lang="en-GB" sz="2800" dirty="0"/>
              <a:t> </a:t>
            </a:r>
            <a:r>
              <a:rPr lang="en-GB" sz="2800" dirty="0" err="1"/>
              <a:t>ialah</a:t>
            </a:r>
            <a:r>
              <a:rPr lang="en-GB" sz="2800" dirty="0"/>
              <a:t> </a:t>
            </a:r>
            <a:r>
              <a:rPr lang="en-GB" sz="2800" dirty="0" err="1"/>
              <a:t>penjanaan</a:t>
            </a:r>
            <a:r>
              <a:rPr lang="en-GB" sz="2800" dirty="0"/>
              <a:t> idea </a:t>
            </a:r>
            <a:r>
              <a:rPr lang="en-GB" sz="2800" dirty="0" err="1"/>
              <a:t>atau</a:t>
            </a:r>
            <a:r>
              <a:rPr lang="en-GB" sz="2800" dirty="0"/>
              <a:t> </a:t>
            </a:r>
            <a:r>
              <a:rPr lang="en-GB" sz="2800" dirty="0" err="1"/>
              <a:t>teknik</a:t>
            </a:r>
            <a:r>
              <a:rPr lang="en-GB" sz="2800" dirty="0"/>
              <a:t> </a:t>
            </a:r>
            <a:r>
              <a:rPr lang="en-GB" sz="2800" dirty="0" err="1"/>
              <a:t>atau</a:t>
            </a:r>
            <a:r>
              <a:rPr lang="en-GB" sz="2800" dirty="0"/>
              <a:t> </a:t>
            </a:r>
            <a:r>
              <a:rPr lang="en-GB" sz="2800" dirty="0" err="1"/>
              <a:t>strategi</a:t>
            </a:r>
            <a:r>
              <a:rPr lang="en-GB" sz="2800" dirty="0"/>
              <a:t> </a:t>
            </a:r>
            <a:r>
              <a:rPr lang="en-GB" sz="2800" dirty="0" err="1"/>
              <a:t>baru</a:t>
            </a:r>
            <a:r>
              <a:rPr lang="en-GB" sz="2800" dirty="0"/>
              <a:t> </a:t>
            </a:r>
            <a:r>
              <a:rPr lang="en-GB" sz="2800" dirty="0" err="1"/>
              <a:t>dalam</a:t>
            </a:r>
            <a:r>
              <a:rPr lang="en-GB" sz="2800" dirty="0"/>
              <a:t> </a:t>
            </a:r>
            <a:r>
              <a:rPr lang="en-GB" sz="2800" dirty="0" err="1"/>
              <a:t>pengajaran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pembelajaran</a:t>
            </a:r>
            <a:r>
              <a:rPr lang="en-GB" sz="2800" dirty="0"/>
              <a:t> </a:t>
            </a:r>
            <a:r>
              <a:rPr lang="en-GB" sz="2800" dirty="0" err="1"/>
              <a:t>serta</a:t>
            </a:r>
            <a:r>
              <a:rPr lang="en-GB" sz="2800" dirty="0"/>
              <a:t> </a:t>
            </a:r>
            <a:r>
              <a:rPr lang="en-GB" sz="2800" dirty="0" err="1"/>
              <a:t>penilaian</a:t>
            </a:r>
            <a:r>
              <a:rPr lang="en-GB" sz="2800" dirty="0"/>
              <a:t>. </a:t>
            </a:r>
            <a:r>
              <a:rPr lang="en-GB" sz="2800" dirty="0" err="1"/>
              <a:t>Kreativiti</a:t>
            </a:r>
            <a:r>
              <a:rPr lang="en-GB" sz="2800" dirty="0"/>
              <a:t> </a:t>
            </a:r>
            <a:r>
              <a:rPr lang="en-GB" sz="2800" dirty="0" err="1"/>
              <a:t>diukur</a:t>
            </a:r>
            <a:r>
              <a:rPr lang="en-GB" sz="2800" dirty="0"/>
              <a:t> </a:t>
            </a:r>
            <a:r>
              <a:rPr lang="en-GB" sz="2800" dirty="0" err="1"/>
              <a:t>berdasarkan</a:t>
            </a:r>
            <a:r>
              <a:rPr lang="en-GB" sz="2800" dirty="0"/>
              <a:t> </a:t>
            </a:r>
            <a:r>
              <a:rPr lang="en-GB" sz="2800" dirty="0" err="1"/>
              <a:t>kebaharuan</a:t>
            </a:r>
            <a:r>
              <a:rPr lang="en-GB" sz="2800" dirty="0"/>
              <a:t> idea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penggunaan</a:t>
            </a:r>
            <a:r>
              <a:rPr lang="en-GB" sz="2800" dirty="0"/>
              <a:t> </a:t>
            </a:r>
            <a:r>
              <a:rPr lang="en-GB" sz="2800" dirty="0" err="1"/>
              <a:t>unsur-unsur</a:t>
            </a:r>
            <a:r>
              <a:rPr lang="en-GB" sz="2800" dirty="0"/>
              <a:t> </a:t>
            </a:r>
            <a:r>
              <a:rPr lang="en-GB" sz="2800" dirty="0" err="1"/>
              <a:t>terbaru</a:t>
            </a:r>
            <a:r>
              <a:rPr lang="en-GB" sz="2800" dirty="0"/>
              <a:t> </a:t>
            </a:r>
            <a:r>
              <a:rPr lang="en-GB" sz="2800" dirty="0" err="1"/>
              <a:t>seperti</a:t>
            </a:r>
            <a:r>
              <a:rPr lang="en-GB" sz="2800" dirty="0"/>
              <a:t> </a:t>
            </a:r>
            <a:r>
              <a:rPr lang="en-GB" sz="2800" dirty="0" err="1"/>
              <a:t>teknologi</a:t>
            </a:r>
            <a:r>
              <a:rPr lang="en-GB" sz="2800" dirty="0"/>
              <a:t> </a:t>
            </a:r>
            <a:r>
              <a:rPr lang="en-GB" sz="2800" dirty="0" err="1"/>
              <a:t>atau</a:t>
            </a:r>
            <a:r>
              <a:rPr lang="en-GB" sz="2800" dirty="0"/>
              <a:t> ICT </a:t>
            </a:r>
            <a:r>
              <a:rPr lang="en-GB" sz="2800" dirty="0" err="1"/>
              <a:t>dalam</a:t>
            </a:r>
            <a:r>
              <a:rPr lang="en-GB" sz="2800" dirty="0"/>
              <a:t> </a:t>
            </a:r>
            <a:r>
              <a:rPr lang="en-GB" sz="2800" dirty="0" err="1"/>
              <a:t>pengajaran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pembelajaran</a:t>
            </a:r>
            <a:r>
              <a:rPr lang="en-GB" sz="2800" dirty="0"/>
              <a:t> </a:t>
            </a:r>
            <a:r>
              <a:rPr lang="en-GB" sz="2800" dirty="0" err="1"/>
              <a:t>serta</a:t>
            </a:r>
            <a:r>
              <a:rPr lang="en-GB" sz="2800" dirty="0"/>
              <a:t> </a:t>
            </a:r>
            <a:r>
              <a:rPr lang="en-GB" sz="2800" dirty="0" err="1"/>
              <a:t>penilaian</a:t>
            </a:r>
            <a:r>
              <a:rPr lang="en-GB" sz="2800" dirty="0"/>
              <a:t>.</a:t>
            </a:r>
            <a:endParaRPr lang="ms-MY" sz="2800" dirty="0"/>
          </a:p>
          <a:p>
            <a:r>
              <a:rPr lang="en-GB" sz="2800" dirty="0"/>
              <a:t>**</a:t>
            </a:r>
            <a:r>
              <a:rPr lang="en-GB" sz="2800" dirty="0" err="1"/>
              <a:t>Inovasi</a:t>
            </a:r>
            <a:r>
              <a:rPr lang="en-GB" sz="2800" dirty="0"/>
              <a:t> </a:t>
            </a:r>
            <a:r>
              <a:rPr lang="en-GB" sz="2800" dirty="0" err="1"/>
              <a:t>ialah</a:t>
            </a:r>
            <a:r>
              <a:rPr lang="en-GB" sz="2800" dirty="0"/>
              <a:t> </a:t>
            </a:r>
            <a:r>
              <a:rPr lang="en-GB" sz="2800" dirty="0" err="1"/>
              <a:t>usaha</a:t>
            </a:r>
            <a:r>
              <a:rPr lang="en-GB" sz="2800" dirty="0"/>
              <a:t> </a:t>
            </a:r>
            <a:r>
              <a:rPr lang="en-GB" sz="2800" dirty="0" err="1"/>
              <a:t>menambah</a:t>
            </a:r>
            <a:r>
              <a:rPr lang="en-GB" sz="2800" dirty="0"/>
              <a:t> </a:t>
            </a:r>
            <a:r>
              <a:rPr lang="en-GB" sz="2800" dirty="0" err="1"/>
              <a:t>nilai</a:t>
            </a:r>
            <a:r>
              <a:rPr lang="en-GB" sz="2800" dirty="0"/>
              <a:t> </a:t>
            </a:r>
            <a:r>
              <a:rPr lang="en-GB" sz="2800" dirty="0" err="1"/>
              <a:t>pengajaran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pembelajaran</a:t>
            </a:r>
            <a:r>
              <a:rPr lang="en-GB" sz="2800" dirty="0"/>
              <a:t> </a:t>
            </a:r>
            <a:r>
              <a:rPr lang="en-GB" sz="2800" dirty="0" err="1"/>
              <a:t>serta</a:t>
            </a:r>
            <a:r>
              <a:rPr lang="en-GB" sz="2800" dirty="0"/>
              <a:t> </a:t>
            </a:r>
            <a:r>
              <a:rPr lang="en-GB" sz="2800" dirty="0" err="1"/>
              <a:t>penilaian</a:t>
            </a:r>
            <a:r>
              <a:rPr lang="en-GB" sz="2800" dirty="0"/>
              <a:t> </a:t>
            </a:r>
            <a:r>
              <a:rPr lang="en-GB" sz="2800" dirty="0" err="1"/>
              <a:t>bagi</a:t>
            </a:r>
            <a:r>
              <a:rPr lang="en-GB" sz="2800" dirty="0"/>
              <a:t> </a:t>
            </a:r>
            <a:r>
              <a:rPr lang="en-GB" sz="2800" dirty="0" err="1"/>
              <a:t>kursus-kursus</a:t>
            </a:r>
            <a:r>
              <a:rPr lang="en-GB" sz="2800" dirty="0"/>
              <a:t> yang </a:t>
            </a:r>
            <a:r>
              <a:rPr lang="en-GB" sz="2800" dirty="0" err="1"/>
              <a:t>diajar</a:t>
            </a:r>
            <a:r>
              <a:rPr lang="en-GB" sz="2800" dirty="0"/>
              <a:t>. </a:t>
            </a:r>
            <a:r>
              <a:rPr lang="en-GB" sz="2800" dirty="0" err="1"/>
              <a:t>Kejayaan</a:t>
            </a:r>
            <a:r>
              <a:rPr lang="en-GB" sz="2800" dirty="0"/>
              <a:t> </a:t>
            </a:r>
            <a:r>
              <a:rPr lang="en-GB" sz="2800" dirty="0" err="1"/>
              <a:t>inovasi</a:t>
            </a:r>
            <a:r>
              <a:rPr lang="en-GB" sz="2800" dirty="0"/>
              <a:t> </a:t>
            </a:r>
            <a:r>
              <a:rPr lang="en-GB" sz="2800" dirty="0" err="1"/>
              <a:t>diukur</a:t>
            </a:r>
            <a:r>
              <a:rPr lang="en-GB" sz="2800" dirty="0"/>
              <a:t> </a:t>
            </a:r>
            <a:r>
              <a:rPr lang="en-GB" sz="2800" dirty="0" err="1"/>
              <a:t>berdasarkan</a:t>
            </a:r>
            <a:r>
              <a:rPr lang="en-GB" sz="2800" dirty="0"/>
              <a:t> </a:t>
            </a:r>
            <a:r>
              <a:rPr lang="en-GB" sz="2800" dirty="0" err="1"/>
              <a:t>kesannya</a:t>
            </a:r>
            <a:r>
              <a:rPr lang="en-GB" sz="2800" dirty="0"/>
              <a:t> </a:t>
            </a:r>
            <a:r>
              <a:rPr lang="en-GB" sz="2800" dirty="0" err="1"/>
              <a:t>terhadap</a:t>
            </a:r>
            <a:r>
              <a:rPr lang="en-GB" sz="2800" dirty="0"/>
              <a:t> </a:t>
            </a:r>
            <a:r>
              <a:rPr lang="en-GB" sz="2800" dirty="0" err="1"/>
              <a:t>meningkatkan</a:t>
            </a:r>
            <a:r>
              <a:rPr lang="en-GB" sz="2800" dirty="0"/>
              <a:t> </a:t>
            </a:r>
            <a:r>
              <a:rPr lang="en-GB" sz="2800" dirty="0" err="1"/>
              <a:t>motivasi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kualiti</a:t>
            </a:r>
            <a:r>
              <a:rPr lang="en-GB" sz="2800" dirty="0"/>
              <a:t> </a:t>
            </a:r>
            <a:r>
              <a:rPr lang="en-GB" sz="2800" dirty="0" err="1"/>
              <a:t>pembelajaran</a:t>
            </a:r>
            <a:r>
              <a:rPr lang="en-GB" sz="2800" dirty="0"/>
              <a:t> </a:t>
            </a:r>
            <a:r>
              <a:rPr lang="en-GB" sz="2800" dirty="0" err="1"/>
              <a:t>pelajar</a:t>
            </a:r>
            <a:r>
              <a:rPr lang="en-GB" sz="2800" dirty="0"/>
              <a:t>.</a:t>
            </a:r>
            <a:endParaRPr lang="ms-MY" sz="2800" dirty="0"/>
          </a:p>
          <a:p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69888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KELOMPOK </a:t>
            </a:r>
            <a:r>
              <a:rPr lang="en-GB" b="1" dirty="0" smtClean="0"/>
              <a:t>ANUGERAH</a:t>
            </a:r>
            <a:endParaRPr lang="ms-MY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392240"/>
              </p:ext>
            </p:extLst>
          </p:nvPr>
        </p:nvGraphicFramePr>
        <p:xfrm>
          <a:off x="611560" y="1772816"/>
          <a:ext cx="3384376" cy="1200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2"/>
                <a:gridCol w="201622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Kelompok Anugerah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>
                          <a:effectLst/>
                        </a:rPr>
                        <a:t>Contoh Bidang</a:t>
                      </a:r>
                      <a:endParaRPr lang="ms-MY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Sains Tulen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Biologi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Fizik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Kimia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Matematik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296785"/>
              </p:ext>
            </p:extLst>
          </p:nvPr>
        </p:nvGraphicFramePr>
        <p:xfrm>
          <a:off x="539552" y="3284984"/>
          <a:ext cx="6172200" cy="819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7948"/>
                <a:gridCol w="445425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Sains Gunaan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Sains Industri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Sains Komputer / Teknologi Maklumat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Seni Bina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Teknologi Industri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283015"/>
              </p:ext>
            </p:extLst>
          </p:nvPr>
        </p:nvGraphicFramePr>
        <p:xfrm>
          <a:off x="467544" y="4509120"/>
          <a:ext cx="6028184" cy="1200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429999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Kejuruteraan 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 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Kejuruteraan Aeroangkasa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Kejuruteraan Awam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Kejuruteraan Bahan &amp; Sumber Mineral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Kejuruteraan Elektrik &amp; Elektronik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Kejuruteraan Kimia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Kejuruteraan Mekanik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171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KELOMPOK ANUGERAH</a:t>
            </a:r>
            <a:endParaRPr lang="ms-MY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375001"/>
              </p:ext>
            </p:extLst>
          </p:nvPr>
        </p:nvGraphicFramePr>
        <p:xfrm>
          <a:off x="539552" y="1628800"/>
          <a:ext cx="6172200" cy="2533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6100"/>
                <a:gridCol w="3086100"/>
              </a:tblGrid>
              <a:tr h="245742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Sastera dan Sains Sosial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Antropologi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Bahasa dan Linguistik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Ekonomi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Falsafah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Geografi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Kesusasteraan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Pengajian Etnik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Pengajian Islam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Psikologi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Sains Politik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Sejarah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Seni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Sosiologi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470728"/>
              </p:ext>
            </p:extLst>
          </p:nvPr>
        </p:nvGraphicFramePr>
        <p:xfrm>
          <a:off x="611560" y="4653136"/>
          <a:ext cx="6172200" cy="1581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6100"/>
                <a:gridCol w="30861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>
                          <a:effectLst/>
                        </a:rPr>
                        <a:t>Sastera Gunaan dan Sains Sosial Gunaan</a:t>
                      </a:r>
                      <a:endParaRPr lang="ms-MY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ms-MY" sz="1800" dirty="0">
                          <a:effectLst/>
                        </a:rPr>
                        <a:t>Komunikasi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Pendidikan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Pengurusan 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Perakaunan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Perniagaan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Perundangan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Psikologi Industri</a:t>
                      </a:r>
                      <a:br>
                        <a:rPr lang="ms-MY" sz="1800" dirty="0">
                          <a:effectLst/>
                        </a:rPr>
                      </a:br>
                      <a:r>
                        <a:rPr lang="ms-MY" sz="1800" dirty="0">
                          <a:effectLst/>
                        </a:rPr>
                        <a:t>Seni</a:t>
                      </a:r>
                      <a:endParaRPr lang="ms-MY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042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Kriteria</a:t>
            </a:r>
            <a:r>
              <a:rPr lang="en-US" dirty="0" smtClean="0"/>
              <a:t> Portfolio </a:t>
            </a:r>
            <a:r>
              <a:rPr lang="en-US" dirty="0" err="1" smtClean="0"/>
              <a:t>Pengajaran</a:t>
            </a:r>
            <a:r>
              <a:rPr lang="en-US" dirty="0" smtClean="0"/>
              <a:t> - TOC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AAU</a:t>
            </a:r>
            <a:endParaRPr lang="ms-MY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Kemahiran</a:t>
            </a:r>
            <a:r>
              <a:rPr lang="en-US" dirty="0" smtClean="0"/>
              <a:t> </a:t>
            </a:r>
            <a:r>
              <a:rPr lang="en-US" dirty="0" err="1" smtClean="0"/>
              <a:t>berkaitan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Persediaan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Kaedah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Kaedah</a:t>
            </a:r>
            <a:r>
              <a:rPr lang="en-US" dirty="0" smtClean="0"/>
              <a:t> </a:t>
            </a:r>
            <a:r>
              <a:rPr lang="en-US" dirty="0" err="1" smtClean="0"/>
              <a:t>Penilaian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 smtClean="0"/>
          </a:p>
          <a:p>
            <a:r>
              <a:rPr lang="en-US" dirty="0" err="1" smtClean="0"/>
              <a:t>Bimbingan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Penyeliaan</a:t>
            </a:r>
            <a:endParaRPr lang="ms-MY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AAN</a:t>
            </a:r>
            <a:endParaRPr lang="ms-MY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Falsafah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 smtClean="0"/>
              <a:t>pembelajaran</a:t>
            </a:r>
            <a:endParaRPr lang="en-GB" dirty="0" smtClean="0"/>
          </a:p>
          <a:p>
            <a:r>
              <a:rPr lang="en-GB" dirty="0" err="1"/>
              <a:t>Strategi</a:t>
            </a:r>
            <a:r>
              <a:rPr lang="en-GB" dirty="0"/>
              <a:t> </a:t>
            </a:r>
            <a:r>
              <a:rPr lang="en-GB" dirty="0" err="1"/>
              <a:t>keseluruhan</a:t>
            </a:r>
            <a:r>
              <a:rPr lang="en-GB" dirty="0"/>
              <a:t> </a:t>
            </a:r>
            <a:r>
              <a:rPr lang="en-GB" dirty="0" err="1"/>
              <a:t>tentang</a:t>
            </a:r>
            <a:r>
              <a:rPr lang="en-GB" dirty="0"/>
              <a:t> </a:t>
            </a:r>
            <a:r>
              <a:rPr lang="en-GB" dirty="0" err="1"/>
              <a:t>kaedah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/</a:t>
            </a:r>
            <a:r>
              <a:rPr lang="en-GB" dirty="0" err="1"/>
              <a:t>penyeliaan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 smtClean="0"/>
              <a:t>penilaian</a:t>
            </a:r>
            <a:endParaRPr lang="en-GB" dirty="0" smtClean="0"/>
          </a:p>
          <a:p>
            <a:r>
              <a:rPr lang="en-GB" dirty="0" err="1" smtClean="0"/>
              <a:t>Kreativiti</a:t>
            </a:r>
            <a:r>
              <a:rPr lang="en-GB" dirty="0" smtClean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 smtClean="0"/>
              <a:t>inovasi</a:t>
            </a:r>
            <a:r>
              <a:rPr lang="en-GB" dirty="0" smtClean="0"/>
              <a:t> </a:t>
            </a:r>
            <a:r>
              <a:rPr lang="en-GB" dirty="0" err="1"/>
              <a:t>serta</a:t>
            </a:r>
            <a:r>
              <a:rPr lang="en-GB" dirty="0"/>
              <a:t> </a:t>
            </a:r>
            <a:r>
              <a:rPr lang="en-GB" dirty="0" err="1" smtClean="0"/>
              <a:t>impaknya</a:t>
            </a:r>
            <a:endParaRPr lang="en-GB" dirty="0" smtClean="0"/>
          </a:p>
          <a:p>
            <a:r>
              <a:rPr lang="en-GB" dirty="0" err="1"/>
              <a:t>Penilaian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smtClean="0"/>
              <a:t>testimonial</a:t>
            </a:r>
          </a:p>
          <a:p>
            <a:r>
              <a:rPr lang="en-GB" dirty="0" err="1"/>
              <a:t>Penambahbaikan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r>
              <a:rPr lang="en-GB" dirty="0"/>
              <a:t> </a:t>
            </a:r>
            <a:r>
              <a:rPr lang="en-GB" dirty="0" err="1"/>
              <a:t>serta</a:t>
            </a:r>
            <a:r>
              <a:rPr lang="en-GB" dirty="0"/>
              <a:t> </a:t>
            </a:r>
            <a:r>
              <a:rPr lang="en-GB" dirty="0" err="1"/>
              <a:t>pembangunan</a:t>
            </a:r>
            <a:r>
              <a:rPr lang="en-GB" dirty="0"/>
              <a:t> </a:t>
            </a:r>
            <a:r>
              <a:rPr lang="en-GB" dirty="0" err="1" smtClean="0"/>
              <a:t>profesional</a:t>
            </a:r>
            <a:endParaRPr lang="en-GB" dirty="0" smtClean="0"/>
          </a:p>
          <a:p>
            <a:r>
              <a:rPr lang="en-GB" dirty="0" err="1"/>
              <a:t>Kesarjanaan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2343080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0" lvl="3" indent="0">
              <a:buNone/>
            </a:pPr>
            <a:endParaRPr lang="ms-MY" sz="2000" dirty="0"/>
          </a:p>
          <a:p>
            <a:r>
              <a:rPr lang="en-GB" sz="4000" dirty="0" err="1" smtClean="0"/>
              <a:t>Pernyataan</a:t>
            </a:r>
            <a:r>
              <a:rPr lang="en-GB" sz="4000" dirty="0" smtClean="0"/>
              <a:t> </a:t>
            </a:r>
            <a:r>
              <a:rPr lang="en-GB" sz="4000" dirty="0" err="1"/>
              <a:t>falsafah</a:t>
            </a:r>
            <a:r>
              <a:rPr lang="en-GB" sz="4000" dirty="0"/>
              <a:t> yang </a:t>
            </a:r>
            <a:r>
              <a:rPr lang="en-GB" sz="4000" dirty="0" err="1"/>
              <a:t>jelas</a:t>
            </a:r>
            <a:r>
              <a:rPr lang="en-GB" sz="4000" dirty="0"/>
              <a:t> </a:t>
            </a:r>
            <a:r>
              <a:rPr lang="en-GB" sz="4000" dirty="0" err="1"/>
              <a:t>dengan</a:t>
            </a:r>
            <a:r>
              <a:rPr lang="en-GB" sz="4000" dirty="0"/>
              <a:t> </a:t>
            </a:r>
            <a:r>
              <a:rPr lang="en-GB" sz="4000" dirty="0" err="1"/>
              <a:t>kepercayaan</a:t>
            </a:r>
            <a:r>
              <a:rPr lang="en-GB" sz="4000" dirty="0"/>
              <a:t> </a:t>
            </a:r>
            <a:r>
              <a:rPr lang="en-GB" sz="4000" dirty="0" err="1"/>
              <a:t>dan</a:t>
            </a:r>
            <a:r>
              <a:rPr lang="en-GB" sz="4000" dirty="0"/>
              <a:t> </a:t>
            </a:r>
            <a:r>
              <a:rPr lang="en-GB" sz="4000" dirty="0" err="1" smtClean="0"/>
              <a:t>nilai</a:t>
            </a:r>
            <a:endParaRPr lang="en-GB" sz="4000" dirty="0" smtClean="0"/>
          </a:p>
          <a:p>
            <a:r>
              <a:rPr lang="en-GB" sz="4000" dirty="0" err="1"/>
              <a:t>Pernyataan</a:t>
            </a:r>
            <a:r>
              <a:rPr lang="en-GB" sz="4000" dirty="0"/>
              <a:t> </a:t>
            </a:r>
            <a:r>
              <a:rPr lang="en-GB" sz="4000" dirty="0" err="1"/>
              <a:t>teori</a:t>
            </a:r>
            <a:r>
              <a:rPr lang="en-GB" sz="4000" dirty="0"/>
              <a:t> yang </a:t>
            </a:r>
            <a:r>
              <a:rPr lang="en-GB" sz="4000" dirty="0" err="1"/>
              <a:t>mendasari</a:t>
            </a:r>
            <a:r>
              <a:rPr lang="en-GB" sz="4000" dirty="0"/>
              <a:t> </a:t>
            </a:r>
            <a:r>
              <a:rPr lang="en-GB" sz="4000" dirty="0" err="1"/>
              <a:t>falsafah</a:t>
            </a:r>
            <a:r>
              <a:rPr lang="en-GB" sz="4000" dirty="0"/>
              <a:t> </a:t>
            </a:r>
            <a:r>
              <a:rPr lang="en-GB" sz="4000" dirty="0" err="1"/>
              <a:t>pengajaran</a:t>
            </a:r>
            <a:r>
              <a:rPr lang="en-GB" sz="4000" dirty="0"/>
              <a:t> </a:t>
            </a:r>
            <a:r>
              <a:rPr lang="en-GB" sz="4000" dirty="0" err="1"/>
              <a:t>dan</a:t>
            </a:r>
            <a:r>
              <a:rPr lang="en-GB" sz="4000" dirty="0"/>
              <a:t> </a:t>
            </a:r>
            <a:r>
              <a:rPr lang="en-GB" sz="4000" dirty="0" err="1"/>
              <a:t>pembelajaran</a:t>
            </a:r>
            <a:endParaRPr lang="en-GB" sz="4000" dirty="0"/>
          </a:p>
          <a:p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20558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- 2015</a:t>
            </a:r>
            <a:endParaRPr lang="ms-MY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8101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78708"/>
            <a:ext cx="5218534" cy="339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096" y="4327703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Prof </a:t>
            </a:r>
            <a:r>
              <a:rPr lang="en-US" b="1" dirty="0" err="1" smtClean="0"/>
              <a:t>Madya</a:t>
            </a:r>
            <a:r>
              <a:rPr lang="en-US" b="1" dirty="0" smtClean="0"/>
              <a:t> Fatimah </a:t>
            </a:r>
            <a:r>
              <a:rPr lang="en-US" b="1" dirty="0" err="1" smtClean="0"/>
              <a:t>Bt</a:t>
            </a:r>
            <a:r>
              <a:rPr lang="en-US" b="1" dirty="0" smtClean="0"/>
              <a:t> </a:t>
            </a:r>
            <a:r>
              <a:rPr lang="en-US" b="1" dirty="0" err="1" smtClean="0"/>
              <a:t>Puteh</a:t>
            </a:r>
            <a:endParaRPr lang="en-US" b="1" dirty="0" smtClean="0"/>
          </a:p>
          <a:p>
            <a:r>
              <a:rPr lang="en-US" b="1" dirty="0" smtClean="0"/>
              <a:t>UTM</a:t>
            </a:r>
            <a:endParaRPr lang="ms-MY" b="1" dirty="0"/>
          </a:p>
        </p:txBody>
      </p:sp>
    </p:spTree>
    <p:extLst>
      <p:ext uri="{BB962C8B-B14F-4D97-AF65-F5344CB8AC3E}">
        <p14:creationId xmlns:p14="http://schemas.microsoft.com/office/powerpoint/2010/main" val="5951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- 2013</a:t>
            </a:r>
            <a:endParaRPr lang="ms-MY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05" y="1556792"/>
            <a:ext cx="4981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05" y="4365104"/>
            <a:ext cx="49244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495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- 2013</a:t>
            </a:r>
            <a:endParaRPr lang="ms-MY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3"/>
            <a:ext cx="8784976" cy="163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2" y="3212976"/>
            <a:ext cx="63531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9374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- 2010</a:t>
            </a:r>
            <a:endParaRPr lang="ms-MY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8578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80942"/>
            <a:ext cx="53054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07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 err="1" smtClean="0"/>
              <a:t>Mentafsirkan</a:t>
            </a:r>
            <a:r>
              <a:rPr lang="en-US" sz="4800" dirty="0" smtClean="0"/>
              <a:t> </a:t>
            </a:r>
            <a:r>
              <a:rPr lang="en-US" sz="4800" dirty="0" err="1" smtClean="0"/>
              <a:t>isi</a:t>
            </a:r>
            <a:r>
              <a:rPr lang="en-US" sz="4800" dirty="0" smtClean="0"/>
              <a:t> </a:t>
            </a:r>
            <a:r>
              <a:rPr lang="en-US" sz="4800" dirty="0" err="1" smtClean="0"/>
              <a:t>kandungan</a:t>
            </a:r>
            <a:r>
              <a:rPr lang="en-US" sz="4800" dirty="0" smtClean="0"/>
              <a:t> portfolio </a:t>
            </a:r>
            <a:r>
              <a:rPr lang="en-US" sz="4800" dirty="0" err="1" smtClean="0"/>
              <a:t>pengajaran</a:t>
            </a:r>
            <a:r>
              <a:rPr lang="en-US" sz="4800" dirty="0" smtClean="0"/>
              <a:t> </a:t>
            </a:r>
            <a:r>
              <a:rPr lang="en-US" sz="4800" dirty="0" err="1" smtClean="0"/>
              <a:t>dan</a:t>
            </a:r>
            <a:r>
              <a:rPr lang="en-US" sz="4800" dirty="0" smtClean="0"/>
              <a:t> </a:t>
            </a:r>
            <a:r>
              <a:rPr lang="en-US" sz="4800" dirty="0" err="1" smtClean="0"/>
              <a:t>pembelajaran</a:t>
            </a:r>
            <a:endParaRPr lang="en-US" sz="4800" dirty="0" smtClean="0"/>
          </a:p>
          <a:p>
            <a:r>
              <a:rPr lang="en-US" sz="4800" dirty="0" err="1" smtClean="0"/>
              <a:t>Membangunkan</a:t>
            </a:r>
            <a:r>
              <a:rPr lang="en-US" sz="4800" dirty="0" smtClean="0"/>
              <a:t> portfolio </a:t>
            </a:r>
            <a:r>
              <a:rPr lang="en-US" sz="4800" dirty="0" err="1" smtClean="0"/>
              <a:t>pengajaran</a:t>
            </a:r>
            <a:r>
              <a:rPr lang="en-US" sz="4800" dirty="0" smtClean="0"/>
              <a:t> </a:t>
            </a:r>
            <a:r>
              <a:rPr lang="en-US" sz="4800" dirty="0" err="1" smtClean="0"/>
              <a:t>dan</a:t>
            </a:r>
            <a:r>
              <a:rPr lang="en-US" sz="4800" dirty="0" smtClean="0"/>
              <a:t> </a:t>
            </a:r>
            <a:r>
              <a:rPr lang="en-US" sz="4800" dirty="0" err="1" smtClean="0"/>
              <a:t>pembelajaran</a:t>
            </a:r>
            <a:endParaRPr lang="en-US" sz="4800" dirty="0" smtClean="0"/>
          </a:p>
          <a:p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4065548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- 2009</a:t>
            </a:r>
            <a:endParaRPr lang="ms-MY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796815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253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- 2008</a:t>
            </a:r>
            <a:endParaRPr lang="ms-MY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84" y="1556792"/>
            <a:ext cx="63150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207246"/>
            <a:ext cx="5600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0969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- 2006</a:t>
            </a:r>
            <a:endParaRPr lang="ms-MY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67222"/>
            <a:ext cx="6096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56578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8503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- 2006</a:t>
            </a:r>
            <a:endParaRPr lang="ms-MY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5800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" y="3717032"/>
            <a:ext cx="8780784" cy="191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179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Bab 1 - </a:t>
            </a:r>
            <a:r>
              <a:rPr lang="en-US" dirty="0" err="1" smtClean="0"/>
              <a:t>Perbincangan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635087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r>
              <a:rPr lang="en-US" dirty="0" smtClean="0"/>
              <a:t> - Kita</a:t>
            </a:r>
            <a:endParaRPr lang="ms-MY" dirty="0"/>
          </a:p>
        </p:txBody>
      </p:sp>
      <p:sp>
        <p:nvSpPr>
          <p:cNvPr id="3" name="Rectangle 2"/>
          <p:cNvSpPr/>
          <p:nvPr/>
        </p:nvSpPr>
        <p:spPr>
          <a:xfrm>
            <a:off x="1115616" y="2132856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b="1" dirty="0"/>
              <a:t>BAB 1 FALSAFAH PENGAJARAN DAN PEMBELAJARAN</a:t>
            </a:r>
            <a:endParaRPr lang="ms-MY" sz="1400" dirty="0"/>
          </a:p>
          <a:p>
            <a:pPr lvl="1"/>
            <a:r>
              <a:rPr lang="en-MY" b="1" dirty="0" err="1"/>
              <a:t>Pengenalan</a:t>
            </a:r>
            <a:endParaRPr lang="ms-MY" sz="1600" dirty="0"/>
          </a:p>
          <a:p>
            <a:pPr lvl="1"/>
            <a:r>
              <a:rPr lang="en-MY" b="1" dirty="0" err="1"/>
              <a:t>Pernyataan</a:t>
            </a:r>
            <a:r>
              <a:rPr lang="en-MY" b="1" dirty="0"/>
              <a:t> </a:t>
            </a:r>
            <a:r>
              <a:rPr lang="en-MY" b="1" dirty="0" err="1"/>
              <a:t>Matlamat</a:t>
            </a:r>
            <a:endParaRPr lang="ms-MY" sz="1600" dirty="0"/>
          </a:p>
          <a:p>
            <a:pPr lvl="1"/>
            <a:r>
              <a:rPr lang="ms-MY" b="1" dirty="0"/>
              <a:t>Kaitan dengan Teori dan Prinsip serta Aplikasinya</a:t>
            </a:r>
            <a:endParaRPr lang="ms-MY" sz="1600" dirty="0"/>
          </a:p>
          <a:p>
            <a:pPr lvl="2"/>
            <a:r>
              <a:rPr lang="pt-BR" b="1" dirty="0"/>
              <a:t>Teori Pengajaran dan Aplikasinya</a:t>
            </a:r>
            <a:endParaRPr lang="ms-MY" sz="1600" dirty="0"/>
          </a:p>
          <a:p>
            <a:pPr lvl="2"/>
            <a:r>
              <a:rPr lang="ms-MY" b="1" dirty="0"/>
              <a:t>Teori Bahan Pembelajaran dan Aplikasinya</a:t>
            </a:r>
            <a:endParaRPr lang="ms-MY" sz="1600" dirty="0"/>
          </a:p>
          <a:p>
            <a:pPr lvl="2"/>
            <a:r>
              <a:rPr lang="ms-MY" b="1" dirty="0"/>
              <a:t>Teori Perlakuan dalam Pembelajaran dan Aplikasinya</a:t>
            </a:r>
            <a:endParaRPr lang="ms-MY" sz="1600" dirty="0"/>
          </a:p>
          <a:p>
            <a:pPr lvl="2"/>
            <a:r>
              <a:rPr lang="ms-MY" b="1" dirty="0"/>
              <a:t>Idea Kilang Perisian dan Aplikasinya</a:t>
            </a:r>
            <a:endParaRPr lang="ms-MY" sz="1600" dirty="0"/>
          </a:p>
          <a:p>
            <a:pPr lvl="1"/>
            <a:r>
              <a:rPr lang="ms-MY" b="1" dirty="0"/>
              <a:t>Kesimpulan</a:t>
            </a:r>
            <a:endParaRPr lang="ms-MY" sz="1600" dirty="0"/>
          </a:p>
        </p:txBody>
      </p:sp>
    </p:spTree>
    <p:extLst>
      <p:ext uri="{BB962C8B-B14F-4D97-AF65-F5344CB8AC3E}">
        <p14:creationId xmlns:p14="http://schemas.microsoft.com/office/powerpoint/2010/main" val="53492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dirty="0" err="1"/>
              <a:t>Strategi</a:t>
            </a:r>
            <a:r>
              <a:rPr lang="en-GB" sz="3100" dirty="0"/>
              <a:t> </a:t>
            </a:r>
            <a:r>
              <a:rPr lang="en-GB" sz="3100" dirty="0" err="1"/>
              <a:t>keseluruhan</a:t>
            </a:r>
            <a:r>
              <a:rPr lang="en-GB" sz="3100" dirty="0"/>
              <a:t> </a:t>
            </a:r>
            <a:r>
              <a:rPr lang="en-GB" sz="3100" dirty="0" err="1"/>
              <a:t>tentang</a:t>
            </a:r>
            <a:r>
              <a:rPr lang="en-GB" sz="3100" dirty="0"/>
              <a:t> </a:t>
            </a:r>
            <a:r>
              <a:rPr lang="en-GB" sz="3100" dirty="0" err="1"/>
              <a:t>kaedah</a:t>
            </a:r>
            <a:r>
              <a:rPr lang="en-GB" sz="3100" dirty="0"/>
              <a:t> </a:t>
            </a:r>
            <a:r>
              <a:rPr lang="en-GB" sz="3100" dirty="0" err="1"/>
              <a:t>pengajaran</a:t>
            </a:r>
            <a:r>
              <a:rPr lang="en-GB" sz="3100" dirty="0"/>
              <a:t>/</a:t>
            </a:r>
            <a:r>
              <a:rPr lang="en-GB" sz="3100" dirty="0" err="1"/>
              <a:t>penyeliaan</a:t>
            </a:r>
            <a:r>
              <a:rPr lang="en-GB" sz="3100" dirty="0"/>
              <a:t> </a:t>
            </a:r>
            <a:r>
              <a:rPr lang="en-GB" sz="3100" dirty="0" err="1"/>
              <a:t>dan</a:t>
            </a:r>
            <a:r>
              <a:rPr lang="en-GB" sz="3100" dirty="0"/>
              <a:t> </a:t>
            </a:r>
            <a:r>
              <a:rPr lang="en-GB" sz="3100" dirty="0" err="1" smtClean="0"/>
              <a:t>penilaian</a:t>
            </a:r>
            <a:r>
              <a:rPr lang="en-GB" sz="3100" dirty="0" smtClean="0"/>
              <a:t> – Bab 2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48640" lvl="2" indent="0">
              <a:buNone/>
            </a:pPr>
            <a:r>
              <a:rPr lang="en-GB" dirty="0" smtClean="0"/>
              <a:t> </a:t>
            </a:r>
            <a:endParaRPr lang="ms-MY" sz="2400" dirty="0"/>
          </a:p>
          <a:p>
            <a:r>
              <a:rPr lang="en-GB" dirty="0" err="1"/>
              <a:t>Pernyataan</a:t>
            </a:r>
            <a:r>
              <a:rPr lang="en-GB" dirty="0"/>
              <a:t> </a:t>
            </a:r>
            <a:r>
              <a:rPr lang="en-GB" dirty="0" err="1"/>
              <a:t>strategi</a:t>
            </a:r>
            <a:r>
              <a:rPr lang="en-GB" dirty="0"/>
              <a:t> </a:t>
            </a:r>
            <a:r>
              <a:rPr lang="en-GB" dirty="0" err="1"/>
              <a:t>keseluruhan</a:t>
            </a:r>
            <a:r>
              <a:rPr lang="en-GB" dirty="0"/>
              <a:t> </a:t>
            </a:r>
            <a:r>
              <a:rPr lang="en-GB" dirty="0" err="1"/>
              <a:t>tentang</a:t>
            </a:r>
            <a:r>
              <a:rPr lang="en-GB" dirty="0"/>
              <a:t> </a:t>
            </a:r>
            <a:r>
              <a:rPr lang="en-GB" dirty="0" err="1"/>
              <a:t>kaedah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/ </a:t>
            </a:r>
            <a:r>
              <a:rPr lang="en-GB" dirty="0" err="1"/>
              <a:t>penyeliaan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penilaian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err="1" smtClean="0"/>
              <a:t>Perincian</a:t>
            </a:r>
            <a:r>
              <a:rPr lang="en-GB" dirty="0" smtClean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penjelasan</a:t>
            </a:r>
            <a:r>
              <a:rPr lang="en-GB" dirty="0"/>
              <a:t> </a:t>
            </a:r>
            <a:r>
              <a:rPr lang="en-GB" dirty="0" err="1"/>
              <a:t>perancangan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pelaksanaan</a:t>
            </a:r>
            <a:r>
              <a:rPr lang="en-GB" dirty="0"/>
              <a:t> yang </a:t>
            </a:r>
            <a:r>
              <a:rPr lang="en-GB" dirty="0" err="1"/>
              <a:t>dilakukan</a:t>
            </a:r>
            <a:r>
              <a:rPr lang="en-GB" dirty="0"/>
              <a:t> </a:t>
            </a:r>
            <a:r>
              <a:rPr lang="en-GB" dirty="0" err="1"/>
              <a:t>terhadap</a:t>
            </a:r>
            <a:r>
              <a:rPr lang="en-GB" dirty="0"/>
              <a:t> </a:t>
            </a:r>
            <a:r>
              <a:rPr lang="en-GB" dirty="0" err="1"/>
              <a:t>perkara</a:t>
            </a:r>
            <a:r>
              <a:rPr lang="en-GB" dirty="0"/>
              <a:t> </a:t>
            </a:r>
            <a:r>
              <a:rPr lang="en-GB" dirty="0" err="1"/>
              <a:t>berikut</a:t>
            </a:r>
            <a:r>
              <a:rPr lang="en-GB" dirty="0"/>
              <a:t>:</a:t>
            </a:r>
            <a:endParaRPr lang="ms-MY" sz="3200" dirty="0"/>
          </a:p>
          <a:p>
            <a:r>
              <a:rPr lang="en-GB" dirty="0"/>
              <a:t>(a) </a:t>
            </a:r>
            <a:r>
              <a:rPr lang="en-GB" dirty="0" err="1"/>
              <a:t>Pengajaran</a:t>
            </a:r>
            <a:r>
              <a:rPr lang="en-GB" dirty="0"/>
              <a:t>/</a:t>
            </a:r>
            <a:r>
              <a:rPr lang="en-GB" dirty="0" err="1"/>
              <a:t>penyeliaan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(b) </a:t>
            </a:r>
            <a:r>
              <a:rPr lang="en-GB" dirty="0" err="1"/>
              <a:t>Penilaian</a:t>
            </a:r>
            <a:endParaRPr lang="ms-MY" sz="3200" dirty="0"/>
          </a:p>
          <a:p>
            <a:r>
              <a:rPr lang="en-GB" dirty="0" err="1"/>
              <a:t>Sertakan</a:t>
            </a:r>
            <a:r>
              <a:rPr lang="en-GB" dirty="0"/>
              <a:t> </a:t>
            </a:r>
            <a:r>
              <a:rPr lang="en-GB" dirty="0" err="1"/>
              <a:t>maklumat</a:t>
            </a:r>
            <a:r>
              <a:rPr lang="en-GB" dirty="0"/>
              <a:t> </a:t>
            </a:r>
            <a:r>
              <a:rPr lang="en-GB" dirty="0" err="1"/>
              <a:t>berikut</a:t>
            </a:r>
            <a:r>
              <a:rPr lang="en-GB" dirty="0"/>
              <a:t> (yang </a:t>
            </a:r>
            <a:r>
              <a:rPr lang="en-GB" dirty="0" err="1"/>
              <a:t>berkaitan</a:t>
            </a:r>
            <a:r>
              <a:rPr lang="en-GB" dirty="0"/>
              <a:t> </a:t>
            </a:r>
            <a:r>
              <a:rPr lang="en-GB" dirty="0" err="1"/>
              <a:t>dengan</a:t>
            </a:r>
            <a:r>
              <a:rPr lang="en-GB" dirty="0"/>
              <a:t> </a:t>
            </a:r>
            <a:r>
              <a:rPr lang="en-GB" dirty="0" err="1"/>
              <a:t>pernyataan</a:t>
            </a:r>
            <a:r>
              <a:rPr lang="en-GB" dirty="0"/>
              <a:t> </a:t>
            </a:r>
            <a:r>
              <a:rPr lang="en-GB" dirty="0" err="1"/>
              <a:t>strategi</a:t>
            </a:r>
            <a:r>
              <a:rPr lang="en-GB" dirty="0"/>
              <a:t> di </a:t>
            </a:r>
            <a:r>
              <a:rPr lang="en-GB" dirty="0" err="1"/>
              <a:t>atas</a:t>
            </a:r>
            <a:r>
              <a:rPr lang="en-GB" dirty="0"/>
              <a:t>):</a:t>
            </a:r>
            <a:endParaRPr lang="ms-MY" sz="3200" dirty="0"/>
          </a:p>
          <a:p>
            <a:r>
              <a:rPr lang="en-GB" dirty="0"/>
              <a:t>- </a:t>
            </a:r>
            <a:r>
              <a:rPr lang="en-GB" dirty="0" err="1"/>
              <a:t>Senarai</a:t>
            </a:r>
            <a:r>
              <a:rPr lang="en-GB" dirty="0"/>
              <a:t> </a:t>
            </a:r>
            <a:r>
              <a:rPr lang="en-GB" dirty="0" err="1"/>
              <a:t>kursus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en-GB" dirty="0" err="1"/>
              <a:t>Rangka</a:t>
            </a:r>
            <a:r>
              <a:rPr lang="en-GB" dirty="0"/>
              <a:t> </a:t>
            </a:r>
            <a:r>
              <a:rPr lang="en-GB" dirty="0" err="1"/>
              <a:t>kursus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bilangan</a:t>
            </a:r>
            <a:r>
              <a:rPr lang="en-GB" dirty="0"/>
              <a:t> </a:t>
            </a:r>
            <a:r>
              <a:rPr lang="en-GB" dirty="0" err="1"/>
              <a:t>pelajar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- </a:t>
            </a:r>
            <a:r>
              <a:rPr lang="en-GB" dirty="0" err="1"/>
              <a:t>Bilangan</a:t>
            </a:r>
            <a:r>
              <a:rPr lang="en-GB" dirty="0"/>
              <a:t> </a:t>
            </a:r>
            <a:r>
              <a:rPr lang="en-GB" dirty="0" err="1"/>
              <a:t>pelajar</a:t>
            </a:r>
            <a:r>
              <a:rPr lang="en-GB" dirty="0"/>
              <a:t> </a:t>
            </a:r>
            <a:r>
              <a:rPr lang="en-GB" dirty="0" err="1"/>
              <a:t>diselia</a:t>
            </a:r>
            <a:r>
              <a:rPr lang="en-GB" dirty="0"/>
              <a:t> </a:t>
            </a:r>
            <a:r>
              <a:rPr lang="en-GB" dirty="0" err="1"/>
              <a:t>mengikut</a:t>
            </a:r>
            <a:r>
              <a:rPr lang="en-GB" dirty="0"/>
              <a:t> </a:t>
            </a:r>
            <a:r>
              <a:rPr lang="en-GB" dirty="0" err="1"/>
              <a:t>peringkat</a:t>
            </a:r>
            <a:r>
              <a:rPr lang="en-GB" dirty="0"/>
              <a:t> </a:t>
            </a:r>
            <a:r>
              <a:rPr lang="en-GB" dirty="0" err="1"/>
              <a:t>Sarjana</a:t>
            </a:r>
            <a:r>
              <a:rPr lang="en-GB" dirty="0"/>
              <a:t> Muda/</a:t>
            </a:r>
            <a:r>
              <a:rPr lang="en-GB" dirty="0" err="1"/>
              <a:t>Sarjana</a:t>
            </a:r>
            <a:r>
              <a:rPr lang="en-GB" dirty="0"/>
              <a:t>/ </a:t>
            </a:r>
            <a:r>
              <a:rPr lang="en-GB" dirty="0" smtClean="0"/>
              <a:t>PhD</a:t>
            </a:r>
            <a:r>
              <a:rPr lang="en-GB" dirty="0"/>
              <a:t/>
            </a:r>
            <a:br>
              <a:rPr lang="en-GB" dirty="0"/>
            </a:br>
            <a:endParaRPr lang="ms-MY" sz="3200" dirty="0"/>
          </a:p>
          <a:p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7972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Bab 2 – </a:t>
            </a:r>
            <a:r>
              <a:rPr lang="ms-MY" dirty="0" smtClean="0"/>
              <a:t>Maklumat tentang Pengajaran, Penilaian dan Penyeliaan</a:t>
            </a:r>
            <a:endParaRPr lang="ms-MY" dirty="0"/>
          </a:p>
        </p:txBody>
      </p:sp>
      <p:sp>
        <p:nvSpPr>
          <p:cNvPr id="3" name="Rectangle 2"/>
          <p:cNvSpPr/>
          <p:nvPr/>
        </p:nvSpPr>
        <p:spPr>
          <a:xfrm>
            <a:off x="179512" y="2852936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ms-MY" dirty="0"/>
          </a:p>
          <a:p>
            <a:r>
              <a:rPr lang="ms-MY" b="1" dirty="0"/>
              <a:t>2.1 Pengenalan</a:t>
            </a:r>
            <a:endParaRPr lang="ms-MY" dirty="0"/>
          </a:p>
          <a:p>
            <a:r>
              <a:rPr lang="ms-MY" b="1" dirty="0"/>
              <a:t>2.2 Maklumat tentang Kursus dan Rangka Kursus</a:t>
            </a:r>
            <a:endParaRPr lang="ms-MY" dirty="0"/>
          </a:p>
          <a:p>
            <a:r>
              <a:rPr lang="ms-MY" b="1" dirty="0"/>
              <a:t>2.3 Maklumat tentang Pelajar yang Diajar dan Diselia</a:t>
            </a:r>
            <a:endParaRPr lang="ms-MY" dirty="0"/>
          </a:p>
          <a:p>
            <a:endParaRPr lang="ms-MY" b="1" dirty="0" smtClean="0"/>
          </a:p>
          <a:p>
            <a:r>
              <a:rPr lang="ms-MY" b="1" dirty="0" smtClean="0"/>
              <a:t>2.4 </a:t>
            </a:r>
            <a:r>
              <a:rPr lang="ms-MY" b="1" dirty="0"/>
              <a:t>Penjelasan tentang Pengajaran, Penilaian dan Penyeliaan</a:t>
            </a:r>
            <a:endParaRPr lang="ms-MY" dirty="0"/>
          </a:p>
          <a:p>
            <a:r>
              <a:rPr lang="en-MY" b="1" dirty="0"/>
              <a:t>2.4.1 </a:t>
            </a:r>
            <a:r>
              <a:rPr lang="en-MY" b="1" dirty="0" err="1"/>
              <a:t>Pengajaran</a:t>
            </a:r>
            <a:endParaRPr lang="ms-MY" dirty="0"/>
          </a:p>
          <a:p>
            <a:r>
              <a:rPr lang="pt-BR" b="1" dirty="0"/>
              <a:t>2.4.2 </a:t>
            </a:r>
            <a:r>
              <a:rPr lang="en-MY" b="1" dirty="0" err="1"/>
              <a:t>Penilaian</a:t>
            </a:r>
            <a:endParaRPr lang="ms-MY" dirty="0"/>
          </a:p>
          <a:p>
            <a:r>
              <a:rPr lang="en-MY" b="1" dirty="0"/>
              <a:t>2.4.3 </a:t>
            </a:r>
            <a:r>
              <a:rPr lang="en-MY" b="1" dirty="0" err="1"/>
              <a:t>Penyeliaan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8763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s-MY" b="1" dirty="0"/>
              <a:t>Maklumat tentang Pelajar yang Diajar dan Diselia</a:t>
            </a:r>
            <a:endParaRPr lang="ms-MY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344002"/>
              </p:ext>
            </p:extLst>
          </p:nvPr>
        </p:nvGraphicFramePr>
        <p:xfrm>
          <a:off x="323529" y="1600200"/>
          <a:ext cx="8568951" cy="5148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3277"/>
                <a:gridCol w="1389819"/>
                <a:gridCol w="3825855"/>
              </a:tblGrid>
              <a:tr h="128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Kursus</a:t>
                      </a:r>
                      <a:endParaRPr lang="ms-MY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Kekerapan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Pelajar / Peserta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</a:tr>
              <a:tr h="256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Teknik Pengaturcaraan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Setiap tahun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Jumlah terhimpun adalah seramai 336 orang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</a:tr>
              <a:tr h="256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Projek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Sarjana</a:t>
                      </a:r>
                      <a:r>
                        <a:rPr lang="en-US" sz="1000" dirty="0">
                          <a:effectLst/>
                        </a:rPr>
                        <a:t> Muda</a:t>
                      </a:r>
                      <a:endParaRPr lang="ms-MY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Setiap tahun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Jumlah terhimpun adalah seramai 29 orang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</a:tr>
              <a:tr h="1026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Pembantu Penyelidik Pelajar (Student Research Associate, SRA)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Tahun 2010 hingga 2013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Tan Chow Li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Mohamad Azwan Bin Mohamed Sakri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Syamsul Izwani Bin A. Bakar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Mohamad Idzhar Bin Ya’akub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Imran Bin Ibrahim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End Wei Sy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(disertakan surat lantikan)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</a:tr>
              <a:tr h="1026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Graduate Intern untuk Geran Penyelidikan Knowledge Transfer Programme (KTP)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Tahun</a:t>
                      </a:r>
                      <a:r>
                        <a:rPr lang="en-US" sz="1000" dirty="0">
                          <a:effectLst/>
                        </a:rPr>
                        <a:t> 2014 </a:t>
                      </a:r>
                      <a:r>
                        <a:rPr lang="en-US" sz="1000" dirty="0" err="1">
                          <a:effectLst/>
                        </a:rPr>
                        <a:t>hingga</a:t>
                      </a:r>
                      <a:r>
                        <a:rPr lang="en-US" sz="1000" dirty="0">
                          <a:effectLst/>
                        </a:rPr>
                        <a:t> 2015</a:t>
                      </a:r>
                      <a:endParaRPr lang="ms-MY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Imran Bin Ibrahim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Mohamad Idzhar Bin Ya’akub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Leong Pui Huang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 orang sahaja</a:t>
                      </a:r>
                      <a:endParaRPr lang="ms-MY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(disertakan surat lantikan) – syarat lantikan untuk graduate intern adalah pelajar UTeM yang telah bergraduat.</a:t>
                      </a:r>
                      <a:endParaRPr lang="ms-MY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</a:tr>
              <a:tr h="2181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World Skills Competition (WSC)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2012 – </a:t>
                      </a:r>
                      <a:r>
                        <a:rPr lang="en-US" sz="1000" dirty="0" err="1">
                          <a:effectLst/>
                        </a:rPr>
                        <a:t>Asean</a:t>
                      </a:r>
                      <a:r>
                        <a:rPr lang="en-US" sz="1000" dirty="0">
                          <a:effectLst/>
                        </a:rPr>
                        <a:t> Skills Competition, Jakarta (ASC’2012)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2013 – </a:t>
                      </a:r>
                      <a:r>
                        <a:rPr lang="en-US" sz="1000" dirty="0" err="1">
                          <a:effectLst/>
                        </a:rPr>
                        <a:t>Pertandingan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Kemahiran</a:t>
                      </a:r>
                      <a:r>
                        <a:rPr lang="en-US" sz="1000" dirty="0">
                          <a:effectLst/>
                        </a:rPr>
                        <a:t> Malaysia (PKM’2013)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2014 – </a:t>
                      </a:r>
                      <a:r>
                        <a:rPr lang="en-US" sz="1000" dirty="0" err="1">
                          <a:effectLst/>
                        </a:rPr>
                        <a:t>Pertandingan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Kemahiran</a:t>
                      </a:r>
                      <a:r>
                        <a:rPr lang="en-US" sz="1000" dirty="0">
                          <a:effectLst/>
                        </a:rPr>
                        <a:t> Malaysia (PKM’2014)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2014 – </a:t>
                      </a:r>
                      <a:r>
                        <a:rPr lang="en-US" sz="1000" dirty="0" err="1">
                          <a:effectLst/>
                        </a:rPr>
                        <a:t>Asean</a:t>
                      </a:r>
                      <a:r>
                        <a:rPr lang="en-US" sz="1000" dirty="0">
                          <a:effectLst/>
                        </a:rPr>
                        <a:t> Skill Competition, Hanoi – (ASC’2014)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 </a:t>
                      </a:r>
                      <a:r>
                        <a:rPr lang="en-US" sz="1000" dirty="0" err="1">
                          <a:effectLst/>
                        </a:rPr>
                        <a:t>hingga</a:t>
                      </a:r>
                      <a:r>
                        <a:rPr lang="en-US" sz="1000" dirty="0">
                          <a:effectLst/>
                        </a:rPr>
                        <a:t> 16 </a:t>
                      </a:r>
                      <a:r>
                        <a:rPr lang="en-US" sz="1000" dirty="0" err="1">
                          <a:effectLst/>
                        </a:rPr>
                        <a:t>Ogos</a:t>
                      </a:r>
                      <a:r>
                        <a:rPr lang="en-US" sz="1000" dirty="0">
                          <a:effectLst/>
                        </a:rPr>
                        <a:t> 2015 – World Skills Competition, Sao Paulo, Brazil (WSC’2015</a:t>
                      </a:r>
                      <a:r>
                        <a:rPr lang="en-US" sz="1000" dirty="0" smtClean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 – 18 </a:t>
                      </a:r>
                      <a:r>
                        <a:rPr lang="en-US" sz="10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Okt</a:t>
                      </a:r>
                      <a:r>
                        <a:rPr lang="en-US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2017 – World Skill Competition’2017 Abu Dhabi</a:t>
                      </a:r>
                      <a:endParaRPr lang="ms-MY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Tahun</a:t>
                      </a:r>
                      <a:r>
                        <a:rPr lang="en-US" sz="1000" dirty="0">
                          <a:effectLst/>
                        </a:rPr>
                        <a:t> 2012 </a:t>
                      </a:r>
                      <a:r>
                        <a:rPr lang="en-US" sz="1000" dirty="0" err="1">
                          <a:effectLst/>
                        </a:rPr>
                        <a:t>hingga</a:t>
                      </a:r>
                      <a:r>
                        <a:rPr lang="en-US" sz="1000" dirty="0">
                          <a:effectLst/>
                        </a:rPr>
                        <a:t> 2015</a:t>
                      </a:r>
                      <a:endParaRPr lang="ms-MY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Izrul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Akmal</a:t>
                      </a:r>
                      <a:r>
                        <a:rPr lang="en-US" sz="1000" dirty="0">
                          <a:effectLst/>
                        </a:rPr>
                        <a:t> Bin Abu Hassan (ASC’2012)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Lai Mom Hang (ASC’2012)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Lim Xin Jong (PKM’2013, ASC’2014, WSC’2015)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ms-MY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effectLst/>
                        </a:rPr>
                        <a:t>Muhammad ‘Ammar Bin Muhammad Sani (PKM’2014, ASC’2014, WSC 2017)</a:t>
                      </a:r>
                      <a:endParaRPr lang="ms-MY" sz="10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ms-MY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9" marR="418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167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Bab 2 - </a:t>
            </a:r>
            <a:r>
              <a:rPr lang="en-US" dirty="0" err="1" smtClean="0"/>
              <a:t>Perbincangan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26452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3629469"/>
            <a:ext cx="7449155" cy="132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 janganlah engkau berjalan di bumi dengan berlagak sombong,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kerana sesungguhnya engkau tidak akan dapat menembusi bumi,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 engkau tidak akan dapat menyamai setinggi gunung-ganang. </a:t>
            </a:r>
            <a:endParaRPr kumimoji="0" lang="ms-MY" altLang="ms-MY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Al-Israa' 17:37</a:t>
            </a: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3" descr="A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0" y="1628800"/>
            <a:ext cx="6281641" cy="115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587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Bab 3 - </a:t>
            </a:r>
            <a:r>
              <a:rPr lang="en-GB" dirty="0" err="1"/>
              <a:t>Kreativiti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inovasi</a:t>
            </a:r>
            <a:r>
              <a:rPr lang="en-GB" dirty="0"/>
              <a:t> </a:t>
            </a:r>
            <a:r>
              <a:rPr lang="en-GB" dirty="0" err="1"/>
              <a:t>serta</a:t>
            </a:r>
            <a:r>
              <a:rPr lang="en-GB" dirty="0"/>
              <a:t> </a:t>
            </a:r>
            <a:r>
              <a:rPr lang="en-GB" dirty="0" err="1" smtClean="0"/>
              <a:t>impaknya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48640" lvl="2" indent="0">
              <a:buNone/>
            </a:pPr>
            <a:endParaRPr lang="ms-MY" sz="2400" dirty="0"/>
          </a:p>
          <a:p>
            <a:pPr marL="0" indent="0">
              <a:buNone/>
            </a:pPr>
            <a:r>
              <a:rPr lang="en-GB" dirty="0"/>
              <a:t>(a) </a:t>
            </a:r>
            <a:r>
              <a:rPr lang="en-GB" dirty="0" err="1"/>
              <a:t>Pernyataan</a:t>
            </a:r>
            <a:r>
              <a:rPr lang="en-GB" dirty="0"/>
              <a:t> </a:t>
            </a:r>
            <a:r>
              <a:rPr lang="en-GB" dirty="0" err="1"/>
              <a:t>kreativiti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inovasi</a:t>
            </a:r>
            <a:r>
              <a:rPr lang="en-GB" dirty="0"/>
              <a:t> yang </a:t>
            </a:r>
            <a:r>
              <a:rPr lang="en-GB" dirty="0" err="1"/>
              <a:t>sejajar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menyokong</a:t>
            </a:r>
            <a:r>
              <a:rPr lang="en-GB" dirty="0"/>
              <a:t>:</a:t>
            </a:r>
            <a:br>
              <a:rPr lang="en-GB" dirty="0"/>
            </a:br>
            <a:endParaRPr lang="ms-MY" sz="3200" dirty="0"/>
          </a:p>
          <a:p>
            <a:r>
              <a:rPr lang="en-GB" dirty="0"/>
              <a:t>• </a:t>
            </a:r>
            <a:r>
              <a:rPr lang="en-GB" dirty="0" err="1"/>
              <a:t>falsafah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• </a:t>
            </a:r>
            <a:r>
              <a:rPr lang="en-GB" dirty="0" err="1"/>
              <a:t>strategi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endParaRPr lang="ms-MY" sz="3200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(</a:t>
            </a:r>
            <a:r>
              <a:rPr lang="en-GB" dirty="0"/>
              <a:t>b) </a:t>
            </a:r>
            <a:r>
              <a:rPr lang="en-GB" dirty="0" err="1"/>
              <a:t>Terangkan</a:t>
            </a:r>
            <a:r>
              <a:rPr lang="en-GB" dirty="0"/>
              <a:t> </a:t>
            </a:r>
            <a:r>
              <a:rPr lang="en-GB" dirty="0" err="1"/>
              <a:t>tentang</a:t>
            </a:r>
            <a:r>
              <a:rPr lang="en-GB" dirty="0"/>
              <a:t> </a:t>
            </a:r>
            <a:r>
              <a:rPr lang="en-GB" dirty="0" err="1"/>
              <a:t>inovasi</a:t>
            </a:r>
            <a:r>
              <a:rPr lang="en-GB" dirty="0"/>
              <a:t> yang </a:t>
            </a:r>
            <a:r>
              <a:rPr lang="en-GB" dirty="0" err="1"/>
              <a:t>dilaksanakan</a:t>
            </a:r>
            <a:r>
              <a:rPr lang="en-GB" dirty="0"/>
              <a:t/>
            </a:r>
            <a:br>
              <a:rPr lang="en-GB" dirty="0"/>
            </a:br>
            <a:endParaRPr lang="ms-MY" sz="3200" dirty="0"/>
          </a:p>
          <a:p>
            <a:r>
              <a:rPr lang="en-GB" dirty="0" err="1"/>
              <a:t>i</a:t>
            </a:r>
            <a:r>
              <a:rPr lang="en-GB" dirty="0"/>
              <a:t>. </a:t>
            </a:r>
            <a:r>
              <a:rPr lang="en-GB" dirty="0" err="1"/>
              <a:t>Ciri</a:t>
            </a:r>
            <a:r>
              <a:rPr lang="en-GB" dirty="0"/>
              <a:t> </a:t>
            </a:r>
            <a:r>
              <a:rPr lang="en-GB" dirty="0" err="1" smtClean="0"/>
              <a:t>inovasi</a:t>
            </a:r>
            <a:endParaRPr lang="ms-MY" sz="3200" dirty="0"/>
          </a:p>
          <a:p>
            <a:r>
              <a:rPr lang="en-GB" dirty="0"/>
              <a:t>• </a:t>
            </a:r>
            <a:r>
              <a:rPr lang="en-GB" dirty="0" err="1"/>
              <a:t>Pendekatan</a:t>
            </a:r>
            <a:r>
              <a:rPr lang="en-GB" dirty="0"/>
              <a:t> </a:t>
            </a:r>
            <a:r>
              <a:rPr lang="en-GB" dirty="0" err="1"/>
              <a:t>baharu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• </a:t>
            </a:r>
            <a:r>
              <a:rPr lang="en-GB" dirty="0" err="1"/>
              <a:t>Signifikan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• </a:t>
            </a:r>
            <a:r>
              <a:rPr lang="en-GB" dirty="0" err="1"/>
              <a:t>Relevan</a:t>
            </a:r>
            <a:endParaRPr lang="ms-MY" sz="3200" dirty="0"/>
          </a:p>
          <a:p>
            <a:r>
              <a:rPr lang="en-GB" dirty="0"/>
              <a:t>ii. </a:t>
            </a:r>
            <a:r>
              <a:rPr lang="en-GB" dirty="0" err="1"/>
              <a:t>Kaedah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r>
              <a:rPr lang="en-GB" dirty="0"/>
              <a:t> </a:t>
            </a:r>
            <a:r>
              <a:rPr lang="en-GB" dirty="0" err="1"/>
              <a:t>atau</a:t>
            </a:r>
            <a:r>
              <a:rPr lang="en-GB" dirty="0"/>
              <a:t> </a:t>
            </a:r>
            <a:r>
              <a:rPr lang="en-GB" dirty="0" err="1"/>
              <a:t>penilaian</a:t>
            </a:r>
            <a:r>
              <a:rPr lang="en-GB" dirty="0"/>
              <a:t> yang </a:t>
            </a:r>
            <a:r>
              <a:rPr lang="en-GB" dirty="0" err="1"/>
              <a:t>merangsang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memupuk</a:t>
            </a:r>
            <a:r>
              <a:rPr lang="en-GB" dirty="0"/>
              <a:t> </a:t>
            </a:r>
            <a:r>
              <a:rPr lang="en-GB" dirty="0" err="1"/>
              <a:t>kemahiran</a:t>
            </a:r>
            <a:r>
              <a:rPr lang="en-GB" dirty="0"/>
              <a:t> </a:t>
            </a:r>
            <a:r>
              <a:rPr lang="en-GB" dirty="0" err="1"/>
              <a:t>berfikir</a:t>
            </a:r>
            <a:r>
              <a:rPr lang="en-GB" dirty="0"/>
              <a:t> </a:t>
            </a:r>
            <a:r>
              <a:rPr lang="en-GB" dirty="0" err="1"/>
              <a:t>aras</a:t>
            </a:r>
            <a:r>
              <a:rPr lang="en-GB" dirty="0"/>
              <a:t> </a:t>
            </a:r>
            <a:r>
              <a:rPr lang="en-GB" dirty="0" err="1"/>
              <a:t>tinggi</a:t>
            </a:r>
            <a:r>
              <a:rPr lang="en-GB" dirty="0"/>
              <a:t> (KBAT)</a:t>
            </a:r>
            <a:br>
              <a:rPr lang="en-GB" dirty="0"/>
            </a:br>
            <a:r>
              <a:rPr lang="en-GB" dirty="0"/>
              <a:t>iii. </a:t>
            </a:r>
            <a:r>
              <a:rPr lang="en-GB" dirty="0" err="1"/>
              <a:t>Kesejajaran</a:t>
            </a:r>
            <a:r>
              <a:rPr lang="en-GB" dirty="0"/>
              <a:t> </a:t>
            </a:r>
            <a:r>
              <a:rPr lang="en-GB" dirty="0" err="1"/>
              <a:t>antara</a:t>
            </a:r>
            <a:r>
              <a:rPr lang="en-GB" dirty="0"/>
              <a:t> </a:t>
            </a:r>
            <a:r>
              <a:rPr lang="en-GB" dirty="0" err="1"/>
              <a:t>kaedah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r>
              <a:rPr lang="en-GB" dirty="0"/>
              <a:t> </a:t>
            </a:r>
            <a:r>
              <a:rPr lang="en-GB" dirty="0" err="1"/>
              <a:t>dengan</a:t>
            </a:r>
            <a:r>
              <a:rPr lang="en-GB" dirty="0"/>
              <a:t> </a:t>
            </a:r>
            <a:r>
              <a:rPr lang="en-GB" dirty="0" err="1" smtClean="0"/>
              <a:t>penilaian</a:t>
            </a:r>
            <a:endParaRPr lang="ms-MY" sz="3200" dirty="0"/>
          </a:p>
        </p:txBody>
      </p:sp>
    </p:spTree>
    <p:extLst>
      <p:ext uri="{BB962C8B-B14F-4D97-AF65-F5344CB8AC3E}">
        <p14:creationId xmlns:p14="http://schemas.microsoft.com/office/powerpoint/2010/main" val="9889847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3500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283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 3 – </a:t>
            </a:r>
            <a:r>
              <a:rPr lang="en-US" dirty="0" err="1" smtClean="0"/>
              <a:t>Bukti</a:t>
            </a:r>
            <a:r>
              <a:rPr lang="en-US" dirty="0" smtClean="0"/>
              <a:t> </a:t>
            </a:r>
            <a:r>
              <a:rPr lang="en-US" dirty="0" err="1" smtClean="0"/>
              <a:t>Kreativiti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Inovasi</a:t>
            </a:r>
            <a:endParaRPr lang="ms-MY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2306"/>
            <a:ext cx="7704856" cy="521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3262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132856"/>
            <a:ext cx="8229600" cy="30243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Bab 3 – </a:t>
            </a:r>
            <a:r>
              <a:rPr lang="en-US" dirty="0" err="1" smtClean="0"/>
              <a:t>Perbincangan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Kita </a:t>
            </a:r>
            <a:r>
              <a:rPr lang="en-US" dirty="0" err="1" smtClean="0"/>
              <a:t>mengait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menggarap</a:t>
            </a:r>
            <a:r>
              <a:rPr lang="en-US" dirty="0" smtClean="0"/>
              <a:t> </a:t>
            </a:r>
            <a:r>
              <a:rPr lang="en-US" dirty="0" err="1" smtClean="0"/>
              <a:t>semula</a:t>
            </a:r>
            <a:r>
              <a:rPr lang="en-US" dirty="0" smtClean="0"/>
              <a:t> </a:t>
            </a:r>
            <a:r>
              <a:rPr lang="en-US" dirty="0" err="1" smtClean="0"/>
              <a:t>apa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dibincangkan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bab</a:t>
            </a:r>
            <a:r>
              <a:rPr lang="en-US" dirty="0" smtClean="0"/>
              <a:t> yang </a:t>
            </a:r>
            <a:r>
              <a:rPr lang="en-US" dirty="0" err="1" smtClean="0"/>
              <a:t>sebelumnya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703354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 4 – </a:t>
            </a:r>
            <a:r>
              <a:rPr lang="en-US" dirty="0" err="1" smtClean="0"/>
              <a:t>Bukti</a:t>
            </a:r>
            <a:r>
              <a:rPr lang="en-US" dirty="0" smtClean="0"/>
              <a:t> </a:t>
            </a:r>
            <a:r>
              <a:rPr lang="en-US" dirty="0" err="1" smtClean="0"/>
              <a:t>Keberkesanan</a:t>
            </a:r>
            <a:r>
              <a:rPr lang="en-US" dirty="0" smtClean="0"/>
              <a:t> </a:t>
            </a:r>
            <a:r>
              <a:rPr lang="en-US" dirty="0" err="1" smtClean="0"/>
              <a:t>Inovasi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Kesan</a:t>
            </a:r>
            <a:r>
              <a:rPr lang="en-GB" dirty="0" smtClean="0"/>
              <a:t> </a:t>
            </a:r>
            <a:r>
              <a:rPr lang="en-GB" dirty="0" err="1"/>
              <a:t>inovasi</a:t>
            </a:r>
            <a:r>
              <a:rPr lang="en-GB" dirty="0"/>
              <a:t> yang </a:t>
            </a:r>
            <a:r>
              <a:rPr lang="en-GB" dirty="0" err="1"/>
              <a:t>digunakan</a:t>
            </a:r>
            <a:r>
              <a:rPr lang="en-GB" dirty="0"/>
              <a:t> </a:t>
            </a:r>
            <a:r>
              <a:rPr lang="en-GB" dirty="0" err="1"/>
              <a:t>terhadap</a:t>
            </a:r>
            <a:r>
              <a:rPr lang="en-GB" dirty="0"/>
              <a:t> </a:t>
            </a:r>
            <a:r>
              <a:rPr lang="en-GB" dirty="0" err="1"/>
              <a:t>kualiti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 </a:t>
            </a:r>
            <a:r>
              <a:rPr lang="en-GB" dirty="0" err="1"/>
              <a:t>pembelajaran</a:t>
            </a:r>
            <a:r>
              <a:rPr lang="en-GB" dirty="0"/>
              <a:t> </a:t>
            </a:r>
            <a:endParaRPr lang="ms-MY" sz="3200" dirty="0"/>
          </a:p>
          <a:p>
            <a:r>
              <a:rPr lang="en-GB" dirty="0" err="1"/>
              <a:t>i</a:t>
            </a:r>
            <a:r>
              <a:rPr lang="en-GB" dirty="0"/>
              <a:t>. </a:t>
            </a:r>
            <a:r>
              <a:rPr lang="en-GB" dirty="0" err="1"/>
              <a:t>Peningkatan</a:t>
            </a:r>
            <a:r>
              <a:rPr lang="en-GB" dirty="0"/>
              <a:t> </a:t>
            </a:r>
            <a:r>
              <a:rPr lang="en-GB" dirty="0" err="1"/>
              <a:t>pencapaian</a:t>
            </a:r>
            <a:r>
              <a:rPr lang="en-GB" dirty="0"/>
              <a:t> </a:t>
            </a:r>
            <a:r>
              <a:rPr lang="en-GB" dirty="0" err="1"/>
              <a:t>pelajar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ii. </a:t>
            </a:r>
            <a:r>
              <a:rPr lang="en-GB" dirty="0" err="1"/>
              <a:t>Kualiti</a:t>
            </a:r>
            <a:r>
              <a:rPr lang="en-GB" dirty="0"/>
              <a:t> </a:t>
            </a:r>
            <a:r>
              <a:rPr lang="en-GB" dirty="0" err="1"/>
              <a:t>hasil</a:t>
            </a:r>
            <a:r>
              <a:rPr lang="en-GB" dirty="0"/>
              <a:t> </a:t>
            </a:r>
            <a:r>
              <a:rPr lang="en-GB" dirty="0" err="1"/>
              <a:t>kerja</a:t>
            </a:r>
            <a:r>
              <a:rPr lang="en-GB" dirty="0"/>
              <a:t> </a:t>
            </a:r>
            <a:r>
              <a:rPr lang="en-GB" dirty="0" err="1"/>
              <a:t>pelajar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733591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Bab 4 – </a:t>
            </a:r>
            <a:r>
              <a:rPr lang="ms-MY" dirty="0" smtClean="0"/>
              <a:t>Bukti Keberkesanan Inovasi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ms-MY" sz="2800" b="1" dirty="0"/>
              <a:t>4.1 Peningkatan Pencapaian Pelajar</a:t>
            </a:r>
            <a:endParaRPr lang="ms-MY" sz="2800" dirty="0"/>
          </a:p>
          <a:p>
            <a:r>
              <a:rPr lang="fi-FI" sz="2800" b="1" dirty="0"/>
              <a:t>4.1.1 Pencapaian Pelajar </a:t>
            </a:r>
            <a:r>
              <a:rPr lang="fi-FI" sz="2800" b="1" dirty="0" smtClean="0"/>
              <a:t>UTeM</a:t>
            </a:r>
            <a:endParaRPr lang="ms-MY" sz="2800" dirty="0"/>
          </a:p>
          <a:p>
            <a:r>
              <a:rPr lang="fi-FI" sz="2800" b="1" dirty="0"/>
              <a:t>4.1.2 Pencapaian Pelajar semasa Program INFOSYS BATCH 12</a:t>
            </a:r>
            <a:endParaRPr lang="ms-MY" sz="2800" dirty="0"/>
          </a:p>
          <a:p>
            <a:endParaRPr lang="ms-MY" sz="2800" b="1" dirty="0" smtClean="0"/>
          </a:p>
          <a:p>
            <a:pPr marL="0" indent="0">
              <a:buNone/>
            </a:pPr>
            <a:r>
              <a:rPr lang="ms-MY" sz="2800" b="1" dirty="0" smtClean="0"/>
              <a:t>4.2 </a:t>
            </a:r>
            <a:r>
              <a:rPr lang="ms-MY" sz="2800" b="1" dirty="0"/>
              <a:t>Kualiti Hasil Kerja Pelajar</a:t>
            </a:r>
            <a:endParaRPr lang="ms-MY" sz="2800" dirty="0"/>
          </a:p>
          <a:p>
            <a:r>
              <a:rPr lang="ms-MY" sz="2800" b="1" dirty="0"/>
              <a:t>4.2.1 Produk Perisian</a:t>
            </a:r>
            <a:endParaRPr lang="ms-MY" sz="2800" dirty="0"/>
          </a:p>
          <a:p>
            <a:r>
              <a:rPr lang="ms-MY" sz="2800" b="1" dirty="0"/>
              <a:t>4.2.2 Pertandingan </a:t>
            </a:r>
            <a:r>
              <a:rPr lang="ms-MY" sz="2800" b="1" dirty="0" smtClean="0"/>
              <a:t>Pelajar</a:t>
            </a:r>
            <a:endParaRPr lang="ms-MY" sz="2800" dirty="0"/>
          </a:p>
        </p:txBody>
      </p:sp>
    </p:spTree>
    <p:extLst>
      <p:ext uri="{BB962C8B-B14F-4D97-AF65-F5344CB8AC3E}">
        <p14:creationId xmlns:p14="http://schemas.microsoft.com/office/powerpoint/2010/main" val="10492381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 smtClean="0"/>
              <a:t>4.1.1 Pencapaian </a:t>
            </a:r>
            <a:r>
              <a:rPr lang="fi-FI" b="1" dirty="0"/>
              <a:t>Pelajar </a:t>
            </a:r>
            <a:r>
              <a:rPr lang="fi-FI" b="1" dirty="0" smtClean="0"/>
              <a:t>UTeM</a:t>
            </a:r>
            <a:endParaRPr lang="ms-MY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380183"/>
              </p:ext>
            </p:extLst>
          </p:nvPr>
        </p:nvGraphicFramePr>
        <p:xfrm>
          <a:off x="539552" y="1600200"/>
          <a:ext cx="7920880" cy="5163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5401"/>
                <a:gridCol w="2780153"/>
                <a:gridCol w="1379843"/>
                <a:gridCol w="1642508"/>
                <a:gridCol w="1662975"/>
              </a:tblGrid>
              <a:tr h="162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 dirty="0">
                          <a:effectLst/>
                        </a:rPr>
                        <a:t>Bil</a:t>
                      </a:r>
                      <a:endParaRPr lang="ms-MY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Keterangan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Tarikh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Pencapaian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Peringkat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1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 dirty="0">
                          <a:effectLst/>
                        </a:rPr>
                        <a:t>World Skills Competition 2014 (Lim Xin Jong, Muhammad ’Ammar Bin Muhammad Sani)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19 – 29 Oktober 2014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Medallion for Excellence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ASEAN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2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World Skills Malaysia Belia (Muhammad ’Ammar Bin Muhammad Sani)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2014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Pingat Gangsa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Malaysia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3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 dirty="0">
                          <a:effectLst/>
                        </a:rPr>
                        <a:t>Pertandingan Kemahiran Malaysia ke-22 (Lim Xin Jong)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2013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Pingat Perak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Malaysia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4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Novel Research &amp; Innovation Competition (NRIC)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20 – 22 Ogos 2013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Pingat Gangsa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Universiti Sains Malaysia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5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 dirty="0">
                          <a:effectLst/>
                        </a:rPr>
                        <a:t>ACM-ICPC Asia Regional  Programming Contest (Tan Chow Li dan Imran Bin Ibrahim)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12 – 13 November 2011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Sijil Penyertaan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Universiti Islam Antarabangsa (Asia Regional)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6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ACM-ICPC Malaysia al-Khawarizmi Programming Contest 2010 (Tan Chow Li)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1 – 2 Oktober 2010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Sijil Penyertaan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Universiti Kebangsaan Malaysia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</a:tr>
              <a:tr h="812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>
                          <a:effectLst/>
                        </a:rPr>
                        <a:t>7</a:t>
                      </a:r>
                      <a:endParaRPr lang="ms-MY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Pertandingan Pengaturcaraan dan Rekacipta Multimedia PROMED (Tan Chow Li dan Colin Lim Shi Wei)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7 – 8 Ogos 2010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Tempat Kedua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UiTM Terengganu Kampus Dungun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900" dirty="0">
                          <a:effectLst/>
                        </a:rPr>
                        <a:t>8</a:t>
                      </a:r>
                      <a:endParaRPr lang="ms-MY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Infineon-UTeM IT Competition 2012 (Chuah Peng Peng dan Adrian Cheah Chor Eu)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2012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1st Runner-up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200" dirty="0">
                          <a:effectLst/>
                        </a:rPr>
                        <a:t>Infineon Melaka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362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/>
              <a:t>4.1.2 Pencapaian Pelajar semasa Program INFOSYS BATCH </a:t>
            </a:r>
            <a:r>
              <a:rPr lang="fi-FI" b="1" dirty="0" smtClean="0"/>
              <a:t>12</a:t>
            </a:r>
            <a:endParaRPr lang="ms-MY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753449"/>
              </p:ext>
            </p:extLst>
          </p:nvPr>
        </p:nvGraphicFramePr>
        <p:xfrm>
          <a:off x="323527" y="1916832"/>
          <a:ext cx="8568954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7283"/>
                <a:gridCol w="1887374"/>
                <a:gridCol w="1273459"/>
                <a:gridCol w="139083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Modul</a:t>
                      </a:r>
                      <a:r>
                        <a:rPr lang="en-US" sz="2000" dirty="0">
                          <a:effectLst/>
                        </a:rPr>
                        <a:t> (</a:t>
                      </a:r>
                      <a:r>
                        <a:rPr lang="en-US" sz="2000" dirty="0" err="1">
                          <a:effectLst/>
                        </a:rPr>
                        <a:t>Bilangan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Pelajar</a:t>
                      </a:r>
                      <a:r>
                        <a:rPr lang="en-US" sz="2000" dirty="0">
                          <a:effectLst/>
                        </a:rPr>
                        <a:t> – 97 orang)</a:t>
                      </a:r>
                      <a:endParaRPr lang="ms-MY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Pengajar</a:t>
                      </a:r>
                      <a:endParaRPr lang="ms-MY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Bilangan Lulus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Peratus Lulus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Problem Solving Technique (PST)</a:t>
                      </a:r>
                      <a:endParaRPr lang="ms-MY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Pengajar A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41 orang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42.2 %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Programming and Testing (</a:t>
                      </a:r>
                      <a:r>
                        <a:rPr lang="en-US" sz="2000" dirty="0" err="1">
                          <a:effectLst/>
                        </a:rPr>
                        <a:t>PnT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ms-MY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Pengajar B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41 orang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42.2 %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Object-oriented Concept using JAVA (OOCJ)</a:t>
                      </a:r>
                      <a:endParaRPr lang="ms-MY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Pengajar</a:t>
                      </a:r>
                      <a:r>
                        <a:rPr lang="en-US" sz="2000" dirty="0">
                          <a:effectLst/>
                        </a:rPr>
                        <a:t> C</a:t>
                      </a:r>
                      <a:endParaRPr lang="ms-MY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 orang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11.3 %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Relational Database Management System (RDBMS)</a:t>
                      </a:r>
                      <a:endParaRPr lang="ms-MY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Yahya</a:t>
                      </a:r>
                      <a:r>
                        <a:rPr lang="en-US" sz="2000" b="1" dirty="0">
                          <a:effectLst/>
                        </a:rPr>
                        <a:t> Ibrahim</a:t>
                      </a:r>
                      <a:endParaRPr lang="ms-MY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56 orang</a:t>
                      </a:r>
                      <a:endParaRPr lang="ms-MY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57.7 %</a:t>
                      </a:r>
                      <a:endParaRPr lang="ms-MY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71302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4.2 </a:t>
            </a:r>
            <a:r>
              <a:rPr lang="en-US" dirty="0" err="1" smtClean="0"/>
              <a:t>Kualiti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Kerja</a:t>
            </a:r>
            <a:r>
              <a:rPr lang="en-US" dirty="0" smtClean="0"/>
              <a:t> </a:t>
            </a:r>
            <a:r>
              <a:rPr lang="en-US" dirty="0" err="1" smtClean="0"/>
              <a:t>Pelajar</a:t>
            </a:r>
            <a:r>
              <a:rPr lang="en-US" dirty="0" smtClean="0"/>
              <a:t> - </a:t>
            </a:r>
            <a:r>
              <a:rPr lang="en-US" dirty="0" err="1" smtClean="0"/>
              <a:t>Produk</a:t>
            </a:r>
            <a:endParaRPr lang="ms-MY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128792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5584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Kualiti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Kerja</a:t>
            </a:r>
            <a:r>
              <a:rPr lang="en-US" dirty="0" smtClean="0"/>
              <a:t> </a:t>
            </a:r>
            <a:r>
              <a:rPr lang="en-US" dirty="0" err="1" smtClean="0"/>
              <a:t>Pelajar</a:t>
            </a:r>
            <a:r>
              <a:rPr lang="en-US" dirty="0" smtClean="0"/>
              <a:t> - </a:t>
            </a:r>
            <a:r>
              <a:rPr lang="en-US" dirty="0" err="1" smtClean="0"/>
              <a:t>Pertandingan</a:t>
            </a:r>
            <a:endParaRPr lang="ms-MY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272807" cy="4320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917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552" y="2937551"/>
            <a:ext cx="7025962" cy="31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Sesungguhnya yang sebenar-benar beriman kepada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ayat-ayat keterangan Kami hanyalah orang-orang yang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apabila diberi peringatan dan pengajaran dengan ayat-ayat itu,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mereka segera merebahkan diri sambil sujud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(menandakan taat patuh),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 menggerakkan lidah dengan bertasbih serta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memuji Tuhan mereka, dan mereka pula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tidak bersikap sombong takbur.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ms-MY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AS-SAJDAH :15</a:t>
            </a:r>
            <a:endParaRPr kumimoji="0" lang="ms-MY" altLang="ms-MY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s-MY" altLang="ms-MY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5865305" cy="10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492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Bab 4 - </a:t>
            </a:r>
            <a:r>
              <a:rPr lang="en-US" dirty="0" err="1" smtClean="0"/>
              <a:t>Perbincangan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703354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 5 – </a:t>
            </a:r>
            <a:r>
              <a:rPr lang="en-US" dirty="0" err="1" smtClean="0"/>
              <a:t>Penilaian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Testimoni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Sertakan</a:t>
            </a:r>
            <a:r>
              <a:rPr lang="en-GB" dirty="0" smtClean="0"/>
              <a:t> </a:t>
            </a:r>
            <a:r>
              <a:rPr lang="en-GB" dirty="0" err="1"/>
              <a:t>bukti</a:t>
            </a:r>
            <a:r>
              <a:rPr lang="en-GB" dirty="0"/>
              <a:t> </a:t>
            </a:r>
            <a:r>
              <a:rPr lang="en-GB" dirty="0" err="1"/>
              <a:t>hasil</a:t>
            </a:r>
            <a:r>
              <a:rPr lang="en-GB" dirty="0"/>
              <a:t> </a:t>
            </a:r>
            <a:r>
              <a:rPr lang="en-GB" dirty="0" err="1"/>
              <a:t>penilaian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/</a:t>
            </a:r>
            <a:r>
              <a:rPr lang="en-GB" dirty="0" err="1"/>
              <a:t>penyeliaan</a:t>
            </a:r>
            <a:r>
              <a:rPr lang="en-GB" dirty="0"/>
              <a:t> </a:t>
            </a:r>
            <a:r>
              <a:rPr lang="en-GB" dirty="0" err="1"/>
              <a:t>oleh</a:t>
            </a:r>
            <a:r>
              <a:rPr lang="en-GB" dirty="0"/>
              <a:t> </a:t>
            </a:r>
            <a:r>
              <a:rPr lang="en-GB" dirty="0" err="1" smtClean="0"/>
              <a:t>pelajar</a:t>
            </a:r>
            <a:endParaRPr lang="en-GB" dirty="0"/>
          </a:p>
          <a:p>
            <a:r>
              <a:rPr lang="en-GB" dirty="0" err="1" smtClean="0"/>
              <a:t>Sertakan</a:t>
            </a:r>
            <a:r>
              <a:rPr lang="en-GB" dirty="0" smtClean="0"/>
              <a:t> </a:t>
            </a:r>
            <a:r>
              <a:rPr lang="en-GB" dirty="0"/>
              <a:t>testimonial </a:t>
            </a:r>
            <a:r>
              <a:rPr lang="en-GB" dirty="0" err="1"/>
              <a:t>pengajaran</a:t>
            </a:r>
            <a:r>
              <a:rPr lang="en-GB" dirty="0"/>
              <a:t>/</a:t>
            </a:r>
            <a:r>
              <a:rPr lang="en-GB" dirty="0" err="1"/>
              <a:t>penyeliaan</a:t>
            </a:r>
            <a:r>
              <a:rPr lang="en-GB" dirty="0"/>
              <a:t> </a:t>
            </a:r>
            <a:r>
              <a:rPr lang="en-GB" dirty="0" err="1"/>
              <a:t>berkesan</a:t>
            </a:r>
            <a:r>
              <a:rPr lang="en-GB" dirty="0"/>
              <a:t> </a:t>
            </a:r>
            <a:r>
              <a:rPr lang="en-GB" dirty="0" err="1"/>
              <a:t>daripada</a:t>
            </a:r>
            <a:r>
              <a:rPr lang="en-GB" dirty="0"/>
              <a:t> </a:t>
            </a:r>
            <a:r>
              <a:rPr lang="en-GB" dirty="0" err="1"/>
              <a:t>pelbagai</a:t>
            </a:r>
            <a:r>
              <a:rPr lang="en-GB" dirty="0"/>
              <a:t> </a:t>
            </a:r>
            <a:r>
              <a:rPr lang="en-GB" dirty="0" err="1"/>
              <a:t>sumber</a:t>
            </a:r>
            <a:r>
              <a:rPr lang="en-GB" dirty="0"/>
              <a:t> yang </a:t>
            </a:r>
            <a:r>
              <a:rPr lang="en-GB" dirty="0" err="1"/>
              <a:t>boleh</a:t>
            </a:r>
            <a:r>
              <a:rPr lang="en-GB" dirty="0"/>
              <a:t> </a:t>
            </a:r>
            <a:r>
              <a:rPr lang="en-GB" dirty="0" err="1"/>
              <a:t>merangkumi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smtClean="0"/>
              <a:t>• </a:t>
            </a:r>
            <a:r>
              <a:rPr lang="en-GB" dirty="0" err="1"/>
              <a:t>Pelajar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• </a:t>
            </a:r>
            <a:r>
              <a:rPr lang="en-GB" dirty="0" err="1"/>
              <a:t>Rakan</a:t>
            </a:r>
            <a:r>
              <a:rPr lang="en-GB" dirty="0"/>
              <a:t> </a:t>
            </a:r>
            <a:r>
              <a:rPr lang="en-GB" dirty="0" err="1"/>
              <a:t>Sejawat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• </a:t>
            </a:r>
            <a:r>
              <a:rPr lang="en-GB" dirty="0" err="1"/>
              <a:t>Jabatan</a:t>
            </a:r>
            <a:r>
              <a:rPr lang="en-GB" dirty="0"/>
              <a:t>/</a:t>
            </a:r>
            <a:r>
              <a:rPr lang="en-GB" dirty="0" err="1"/>
              <a:t>Fakulti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• </a:t>
            </a:r>
            <a:r>
              <a:rPr lang="en-GB" dirty="0" err="1"/>
              <a:t>Universiti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• </a:t>
            </a:r>
            <a:r>
              <a:rPr lang="en-GB" dirty="0" err="1"/>
              <a:t>Komuniti</a:t>
            </a:r>
            <a:r>
              <a:rPr lang="en-GB" dirty="0"/>
              <a:t>/</a:t>
            </a:r>
            <a:r>
              <a:rPr lang="en-GB" dirty="0" err="1"/>
              <a:t>Industri</a:t>
            </a:r>
            <a:endParaRPr lang="ms-MY" dirty="0"/>
          </a:p>
          <a:p>
            <a:pPr marL="0" indent="0">
              <a:buNone/>
            </a:pP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858059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Bab 5 – </a:t>
            </a:r>
            <a:r>
              <a:rPr lang="ms-MY" dirty="0" smtClean="0"/>
              <a:t>Bukti Hasil Penilaian dan Testimoni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s-MY" sz="2800" b="1" dirty="0"/>
              <a:t>5.1 Hasil Penilaian </a:t>
            </a:r>
            <a:r>
              <a:rPr lang="ms-MY" sz="2800" b="1" dirty="0" smtClean="0"/>
              <a:t>Pengajaran</a:t>
            </a:r>
          </a:p>
          <a:p>
            <a:pPr marL="0" indent="0">
              <a:buNone/>
            </a:pPr>
            <a:endParaRPr lang="ms-MY" sz="2800" dirty="0"/>
          </a:p>
          <a:p>
            <a:r>
              <a:rPr lang="ms-MY" sz="2800" b="1" dirty="0"/>
              <a:t>5.1.1 Penilaian Pengajaran yang dilaksanakan oleh UTeM</a:t>
            </a:r>
            <a:endParaRPr lang="ms-MY" sz="2800" dirty="0"/>
          </a:p>
          <a:p>
            <a:r>
              <a:rPr lang="fi-FI" sz="2800" b="1" dirty="0"/>
              <a:t>5.1.2 Penilaian Pengajaran yang dilaksanakan oleh INFOSYS BATCH 12</a:t>
            </a:r>
            <a:endParaRPr lang="ms-MY" sz="2800" dirty="0"/>
          </a:p>
          <a:p>
            <a:pPr marL="0" indent="0">
              <a:buNone/>
            </a:pPr>
            <a:endParaRPr lang="ms-MY" sz="2800" b="1" dirty="0" smtClean="0"/>
          </a:p>
          <a:p>
            <a:pPr marL="0" indent="0">
              <a:buNone/>
            </a:pPr>
            <a:r>
              <a:rPr lang="ms-MY" sz="2800" b="1" dirty="0" smtClean="0"/>
              <a:t>5.2 </a:t>
            </a:r>
            <a:r>
              <a:rPr lang="ms-MY" sz="2800" b="1" dirty="0"/>
              <a:t>Testimonial Pelbagai Pihak</a:t>
            </a:r>
            <a:endParaRPr lang="ms-MY" sz="2800" dirty="0"/>
          </a:p>
          <a:p>
            <a:pPr marL="0" indent="0">
              <a:buNone/>
            </a:pP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5740396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5.1.1 </a:t>
            </a:r>
            <a:r>
              <a:rPr lang="en-US" dirty="0" err="1" smtClean="0"/>
              <a:t>Penilaian</a:t>
            </a:r>
            <a:r>
              <a:rPr lang="en-US" dirty="0" smtClean="0"/>
              <a:t> di </a:t>
            </a:r>
            <a:r>
              <a:rPr lang="en-US" dirty="0" err="1" smtClean="0"/>
              <a:t>UTeM</a:t>
            </a:r>
            <a:endParaRPr lang="ms-MY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764" y="1340768"/>
            <a:ext cx="4311696" cy="525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481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5.1.2 </a:t>
            </a:r>
            <a:r>
              <a:rPr lang="en-US" dirty="0" err="1" smtClean="0"/>
              <a:t>Penilaian</a:t>
            </a:r>
            <a:r>
              <a:rPr lang="en-US" dirty="0" smtClean="0"/>
              <a:t> </a:t>
            </a:r>
            <a:r>
              <a:rPr lang="en-US" dirty="0" err="1" smtClean="0"/>
              <a:t>Kursus</a:t>
            </a:r>
            <a:r>
              <a:rPr lang="en-US" dirty="0" smtClean="0"/>
              <a:t> di INFOSYS</a:t>
            </a:r>
            <a:endParaRPr lang="ms-MY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092269"/>
              </p:ext>
            </p:extLst>
          </p:nvPr>
        </p:nvGraphicFramePr>
        <p:xfrm>
          <a:off x="251520" y="1556792"/>
          <a:ext cx="8712967" cy="5047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3910"/>
                <a:gridCol w="2017840"/>
                <a:gridCol w="242121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Modul</a:t>
                      </a:r>
                      <a:r>
                        <a:rPr lang="en-US" sz="2400" dirty="0">
                          <a:effectLst/>
                        </a:rPr>
                        <a:t> (</a:t>
                      </a:r>
                      <a:r>
                        <a:rPr lang="en-US" sz="2400" dirty="0" err="1">
                          <a:effectLst/>
                        </a:rPr>
                        <a:t>Bilangan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Pelajar</a:t>
                      </a:r>
                      <a:r>
                        <a:rPr lang="en-US" sz="2400" dirty="0">
                          <a:effectLst/>
                        </a:rPr>
                        <a:t> – 97 orang)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Pengajar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Purata Maklumbalas Pensyarah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Problem Solving Technique (PST)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Pengajar A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3.17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Programming and Testing (</a:t>
                      </a:r>
                      <a:r>
                        <a:rPr lang="en-US" sz="2400" dirty="0" err="1">
                          <a:effectLst/>
                        </a:rPr>
                        <a:t>PnT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Pengajar B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3.59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Object-oriented Concept using JAVA (OOCJ)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Pengajar</a:t>
                      </a:r>
                      <a:r>
                        <a:rPr lang="en-US" sz="2400" dirty="0">
                          <a:effectLst/>
                        </a:rPr>
                        <a:t> C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3.42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Relational Database Management System (RDBMS)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Yahya</a:t>
                      </a:r>
                      <a:r>
                        <a:rPr lang="en-US" sz="2400" b="1" dirty="0">
                          <a:effectLst/>
                        </a:rPr>
                        <a:t> Ibrahim</a:t>
                      </a:r>
                      <a:endParaRPr lang="ms-MY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3.97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7605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5.2 </a:t>
            </a:r>
            <a:r>
              <a:rPr lang="en-US" dirty="0" err="1" smtClean="0"/>
              <a:t>Testimoni</a:t>
            </a:r>
            <a:r>
              <a:rPr lang="en-US" dirty="0" smtClean="0"/>
              <a:t> </a:t>
            </a:r>
            <a:r>
              <a:rPr lang="en-US" dirty="0" err="1" smtClean="0"/>
              <a:t>Pelbagai</a:t>
            </a:r>
            <a:r>
              <a:rPr lang="en-US" dirty="0" smtClean="0"/>
              <a:t> </a:t>
            </a:r>
            <a:r>
              <a:rPr lang="en-US" dirty="0" err="1" smtClean="0"/>
              <a:t>Pihak</a:t>
            </a:r>
            <a:endParaRPr lang="ms-MY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4019141" cy="53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2123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Bab 5 - </a:t>
            </a:r>
            <a:r>
              <a:rPr lang="en-US" dirty="0" err="1" smtClean="0"/>
              <a:t>Perbincangan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28442338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 6 - </a:t>
            </a:r>
            <a:r>
              <a:rPr lang="en-US" dirty="0" err="1" smtClean="0"/>
              <a:t>Penambahbaikan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Penambahbaikan</a:t>
            </a:r>
            <a:r>
              <a:rPr lang="en-GB" dirty="0" smtClean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r>
              <a:rPr lang="en-GB" dirty="0"/>
              <a:t> (</a:t>
            </a:r>
            <a:r>
              <a:rPr lang="en-GB" dirty="0" err="1"/>
              <a:t>kaedah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/</a:t>
            </a:r>
            <a:r>
              <a:rPr lang="en-GB" dirty="0" err="1"/>
              <a:t>penyeliaan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penilaian</a:t>
            </a:r>
            <a:r>
              <a:rPr lang="en-GB" dirty="0"/>
              <a:t>) </a:t>
            </a:r>
            <a:r>
              <a:rPr lang="en-GB" dirty="0" err="1"/>
              <a:t>melalui</a:t>
            </a:r>
            <a:r>
              <a:rPr lang="en-GB" dirty="0"/>
              <a:t> </a:t>
            </a:r>
            <a:r>
              <a:rPr lang="en-GB" dirty="0" err="1"/>
              <a:t>amalan</a:t>
            </a:r>
            <a:r>
              <a:rPr lang="en-GB" dirty="0"/>
              <a:t> </a:t>
            </a:r>
            <a:r>
              <a:rPr lang="en-GB" dirty="0" err="1"/>
              <a:t>reflektif</a:t>
            </a:r>
            <a:r>
              <a:rPr lang="en-GB" dirty="0"/>
              <a:t> yang </a:t>
            </a:r>
            <a:r>
              <a:rPr lang="en-GB" dirty="0" err="1"/>
              <a:t>merangkumi</a:t>
            </a:r>
            <a:r>
              <a:rPr lang="en-GB" dirty="0"/>
              <a:t>:</a:t>
            </a:r>
            <a:br>
              <a:rPr lang="en-GB" dirty="0"/>
            </a:br>
            <a:endParaRPr lang="ms-MY" dirty="0"/>
          </a:p>
          <a:p>
            <a:r>
              <a:rPr lang="en-GB" dirty="0" err="1"/>
              <a:t>i</a:t>
            </a:r>
            <a:r>
              <a:rPr lang="en-GB" dirty="0"/>
              <a:t>. </a:t>
            </a:r>
            <a:r>
              <a:rPr lang="en-GB" dirty="0" err="1"/>
              <a:t>Dokumentasi</a:t>
            </a:r>
            <a:r>
              <a:rPr lang="en-GB" dirty="0"/>
              <a:t> </a:t>
            </a:r>
            <a:r>
              <a:rPr lang="en-GB" dirty="0" err="1"/>
              <a:t>refleksi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ii. </a:t>
            </a:r>
            <a:r>
              <a:rPr lang="en-GB" dirty="0" err="1"/>
              <a:t>Analisis</a:t>
            </a:r>
            <a:r>
              <a:rPr lang="en-GB" dirty="0"/>
              <a:t>/</a:t>
            </a:r>
            <a:r>
              <a:rPr lang="en-GB" dirty="0" err="1"/>
              <a:t>sintesis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iii. </a:t>
            </a:r>
            <a:r>
              <a:rPr lang="en-GB" dirty="0" err="1"/>
              <a:t>Tindakan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perkongsian</a:t>
            </a:r>
            <a:endParaRPr lang="ms-MY" dirty="0"/>
          </a:p>
          <a:p>
            <a:pPr marL="0" indent="0">
              <a:buNone/>
            </a:pP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184845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Bab 6 – </a:t>
            </a:r>
            <a:r>
              <a:rPr lang="ms-MY" dirty="0" smtClean="0"/>
              <a:t>Penambahbaikan Pengajaran dan Pembelajaran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s-MY" sz="4000" b="1" dirty="0"/>
              <a:t>6.1 Amalan Reflektif dalam Penambahbaikan Pengajaran dan Pembelajaran</a:t>
            </a:r>
            <a:endParaRPr lang="ms-MY" sz="4000" dirty="0"/>
          </a:p>
          <a:p>
            <a:r>
              <a:rPr lang="ms-MY" sz="4000" b="1" dirty="0"/>
              <a:t>6.2 Usaha Penambaikan Pengajaran dan </a:t>
            </a:r>
            <a:r>
              <a:rPr lang="ms-MY" sz="4000" b="1" dirty="0" smtClean="0"/>
              <a:t>Pembelajaran</a:t>
            </a:r>
            <a:endParaRPr lang="ms-MY" sz="4000" dirty="0"/>
          </a:p>
        </p:txBody>
      </p:sp>
    </p:spTree>
    <p:extLst>
      <p:ext uri="{BB962C8B-B14F-4D97-AF65-F5344CB8AC3E}">
        <p14:creationId xmlns:p14="http://schemas.microsoft.com/office/powerpoint/2010/main" val="41555621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23587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Bab 6 – </a:t>
            </a:r>
            <a:r>
              <a:rPr lang="en-US" dirty="0" err="1" smtClean="0"/>
              <a:t>Perbincangan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tunjukkan</a:t>
            </a:r>
            <a:r>
              <a:rPr lang="en-US" dirty="0" smtClean="0"/>
              <a:t> </a:t>
            </a:r>
            <a:r>
              <a:rPr lang="en-US" dirty="0" err="1" smtClean="0"/>
              <a:t>modul</a:t>
            </a:r>
            <a:r>
              <a:rPr lang="en-US" dirty="0" smtClean="0"/>
              <a:t> </a:t>
            </a:r>
            <a:r>
              <a:rPr lang="en-US" dirty="0" err="1" smtClean="0"/>
              <a:t>makmal</a:t>
            </a:r>
            <a:r>
              <a:rPr lang="en-US" dirty="0" smtClean="0"/>
              <a:t> yang </a:t>
            </a:r>
            <a:r>
              <a:rPr lang="en-US" dirty="0" err="1" smtClean="0"/>
              <a:t>dahulu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dibaiki</a:t>
            </a:r>
            <a:r>
              <a:rPr lang="en-US" dirty="0" smtClean="0"/>
              <a:t> </a:t>
            </a:r>
            <a:r>
              <a:rPr lang="en-US" dirty="0" err="1" smtClean="0"/>
              <a:t>kandungannya</a:t>
            </a:r>
            <a:r>
              <a:rPr lang="en-US" dirty="0" smtClean="0"/>
              <a:t>.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09325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2745628"/>
            <a:ext cx="7511928" cy="194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 pada hari kiamat, engkau akan melihat orang-orang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yang berdusta terhadap Allah (dan yang menyatakan kesedihan itu)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muka mereka hitam legam; bukankah (telah diketahui bahawa)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dalam neraka Jahannam disediakan tempat tinggal bagi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orang-orang yang sombong takbur? </a:t>
            </a:r>
            <a:endParaRPr kumimoji="0" lang="ms-MY" altLang="ms-MY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ms-MY" altLang="ms-M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Az-Zumar 39:60</a:t>
            </a:r>
            <a:r>
              <a:rPr kumimoji="0" lang="ms-MY" altLang="ms-M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 descr="A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47148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1091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 7 - </a:t>
            </a:r>
            <a:r>
              <a:rPr lang="en-US" dirty="0" err="1" smtClean="0"/>
              <a:t>Kesarjanaan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2" indent="-285750">
              <a:buSzPct val="85000"/>
            </a:pPr>
            <a:r>
              <a:rPr lang="en-GB" sz="2000" dirty="0" err="1" smtClean="0"/>
              <a:t>Perkongsian</a:t>
            </a:r>
            <a:r>
              <a:rPr lang="en-GB" sz="2000" dirty="0" smtClean="0"/>
              <a:t> </a:t>
            </a:r>
            <a:r>
              <a:rPr lang="en-GB" sz="2000" dirty="0" err="1"/>
              <a:t>ilmu</a:t>
            </a:r>
            <a:r>
              <a:rPr lang="en-GB" sz="2000" dirty="0"/>
              <a:t> </a:t>
            </a:r>
            <a:r>
              <a:rPr lang="en-GB" sz="2000" dirty="0" err="1"/>
              <a:t>dan</a:t>
            </a:r>
            <a:r>
              <a:rPr lang="en-GB" sz="2000" dirty="0"/>
              <a:t> </a:t>
            </a:r>
            <a:r>
              <a:rPr lang="en-GB" sz="2000" dirty="0" err="1"/>
              <a:t>amalan</a:t>
            </a:r>
            <a:r>
              <a:rPr lang="en-GB" sz="2000" dirty="0"/>
              <a:t> </a:t>
            </a:r>
            <a:r>
              <a:rPr lang="en-GB" sz="2000" dirty="0" err="1"/>
              <a:t>pengajaran</a:t>
            </a:r>
            <a:r>
              <a:rPr lang="en-GB" sz="2000" dirty="0"/>
              <a:t> </a:t>
            </a:r>
            <a:r>
              <a:rPr lang="en-GB" sz="2000" dirty="0" err="1"/>
              <a:t>dan</a:t>
            </a:r>
            <a:r>
              <a:rPr lang="en-GB" sz="2000" dirty="0"/>
              <a:t> </a:t>
            </a:r>
            <a:r>
              <a:rPr lang="en-GB" sz="2000" dirty="0" err="1"/>
              <a:t>pembelajaran</a:t>
            </a:r>
            <a:r>
              <a:rPr lang="en-GB" sz="2000" dirty="0"/>
              <a:t> di </a:t>
            </a:r>
            <a:r>
              <a:rPr lang="en-GB" sz="2000" dirty="0" err="1"/>
              <a:t>pelbagai</a:t>
            </a:r>
            <a:r>
              <a:rPr lang="en-GB" sz="2000" dirty="0"/>
              <a:t> </a:t>
            </a:r>
            <a:r>
              <a:rPr lang="en-GB" sz="2000" dirty="0" err="1"/>
              <a:t>peringkat</a:t>
            </a:r>
            <a:r>
              <a:rPr lang="en-GB" sz="2000" dirty="0"/>
              <a:t> (</a:t>
            </a:r>
            <a:r>
              <a:rPr lang="en-GB" sz="2000" dirty="0" err="1"/>
              <a:t>universiti</a:t>
            </a:r>
            <a:r>
              <a:rPr lang="en-GB" sz="2000" dirty="0"/>
              <a:t>/</a:t>
            </a:r>
            <a:r>
              <a:rPr lang="en-GB" sz="2000" dirty="0" err="1"/>
              <a:t>kebangsaan</a:t>
            </a:r>
            <a:r>
              <a:rPr lang="en-GB" sz="2000" dirty="0"/>
              <a:t>/</a:t>
            </a:r>
            <a:r>
              <a:rPr lang="en-GB" sz="2000" dirty="0" err="1"/>
              <a:t>antarabangsa</a:t>
            </a:r>
            <a:r>
              <a:rPr lang="en-GB" sz="2000" dirty="0"/>
              <a:t>) </a:t>
            </a:r>
            <a:r>
              <a:rPr lang="en-GB" sz="2000" dirty="0" err="1"/>
              <a:t>melalui</a:t>
            </a:r>
            <a:r>
              <a:rPr lang="en-GB" sz="2000" dirty="0"/>
              <a:t> mana-mana yang </a:t>
            </a:r>
            <a:r>
              <a:rPr lang="en-GB" sz="2000" dirty="0" err="1"/>
              <a:t>berikut</a:t>
            </a:r>
            <a:r>
              <a:rPr lang="en-GB" sz="2000" dirty="0"/>
              <a:t>:</a:t>
            </a:r>
            <a:br>
              <a:rPr lang="en-GB" sz="2000" dirty="0"/>
            </a:br>
            <a:r>
              <a:rPr lang="en-GB" sz="2000" dirty="0"/>
              <a:t>            • Media </a:t>
            </a:r>
            <a:r>
              <a:rPr lang="en-GB" sz="2000" dirty="0" err="1"/>
              <a:t>sosial</a:t>
            </a:r>
            <a:r>
              <a:rPr lang="en-GB" sz="2000" dirty="0"/>
              <a:t> (</a:t>
            </a:r>
            <a:r>
              <a:rPr lang="en-GB" sz="2000" dirty="0" err="1"/>
              <a:t>termasuk</a:t>
            </a:r>
            <a:r>
              <a:rPr lang="en-GB" sz="2000" dirty="0"/>
              <a:t> YouTube, blog, Facebook </a:t>
            </a:r>
            <a:r>
              <a:rPr lang="en-GB" sz="2000" dirty="0" err="1"/>
              <a:t>dll</a:t>
            </a:r>
            <a:r>
              <a:rPr lang="en-GB" sz="2000" dirty="0"/>
              <a:t>)</a:t>
            </a:r>
            <a:br>
              <a:rPr lang="en-GB" sz="2000" dirty="0"/>
            </a:br>
            <a:r>
              <a:rPr lang="en-GB" sz="2000" dirty="0"/>
              <a:t>            • </a:t>
            </a:r>
            <a:r>
              <a:rPr lang="en-GB" sz="2000" dirty="0" err="1"/>
              <a:t>Bengkel</a:t>
            </a:r>
            <a:r>
              <a:rPr lang="en-GB" sz="2000" dirty="0"/>
              <a:t>/seminar</a:t>
            </a:r>
            <a:br>
              <a:rPr lang="en-GB" sz="2000" dirty="0"/>
            </a:br>
            <a:r>
              <a:rPr lang="en-GB" sz="2000" dirty="0"/>
              <a:t>            • </a:t>
            </a:r>
            <a:r>
              <a:rPr lang="en-GB" sz="2000" dirty="0" err="1"/>
              <a:t>Komuniti</a:t>
            </a:r>
            <a:r>
              <a:rPr lang="en-GB" sz="2000" dirty="0"/>
              <a:t> </a:t>
            </a:r>
            <a:r>
              <a:rPr lang="en-GB" sz="2000" dirty="0" err="1"/>
              <a:t>pembelajaran</a:t>
            </a:r>
            <a:r>
              <a:rPr lang="en-GB" sz="2000" dirty="0"/>
              <a:t> (Special Interest Group)</a:t>
            </a:r>
            <a:br>
              <a:rPr lang="en-GB" sz="2000" dirty="0"/>
            </a:br>
            <a:r>
              <a:rPr lang="en-GB" sz="2000" dirty="0"/>
              <a:t>            • </a:t>
            </a:r>
            <a:r>
              <a:rPr lang="en-GB" sz="2000" dirty="0" err="1"/>
              <a:t>Modul</a:t>
            </a:r>
            <a:r>
              <a:rPr lang="en-GB" sz="2000" dirty="0"/>
              <a:t> </a:t>
            </a:r>
            <a:r>
              <a:rPr lang="en-GB" sz="2000" dirty="0" err="1"/>
              <a:t>pembelajaran</a:t>
            </a:r>
            <a:r>
              <a:rPr lang="en-GB" sz="2000" dirty="0"/>
              <a:t>/ </a:t>
            </a:r>
            <a:r>
              <a:rPr lang="en-GB" sz="2000" dirty="0" err="1"/>
              <a:t>buku</a:t>
            </a:r>
            <a:r>
              <a:rPr lang="en-GB" sz="2000" dirty="0"/>
              <a:t> </a:t>
            </a:r>
            <a:r>
              <a:rPr lang="en-GB" sz="2000" dirty="0" err="1"/>
              <a:t>teks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            • </a:t>
            </a:r>
            <a:r>
              <a:rPr lang="en-GB" sz="2000" dirty="0" err="1"/>
              <a:t>Penerbitan</a:t>
            </a:r>
            <a:r>
              <a:rPr lang="en-GB" sz="2000" dirty="0"/>
              <a:t> </a:t>
            </a:r>
            <a:r>
              <a:rPr lang="en-GB" sz="2000" dirty="0" err="1"/>
              <a:t>berwasit</a:t>
            </a:r>
            <a:endParaRPr lang="en-GB" sz="2000" dirty="0"/>
          </a:p>
          <a:p>
            <a:pPr marL="285750" lvl="2" indent="-285750">
              <a:buSzPct val="85000"/>
            </a:pPr>
            <a:r>
              <a:rPr lang="en-GB" sz="2000" dirty="0" err="1"/>
              <a:t>Pengiktirafan</a:t>
            </a:r>
            <a:r>
              <a:rPr lang="en-GB" sz="2000" dirty="0"/>
              <a:t> (</a:t>
            </a:r>
            <a:r>
              <a:rPr lang="en-GB" sz="2000" dirty="0" err="1"/>
              <a:t>anugerah</a:t>
            </a:r>
            <a:r>
              <a:rPr lang="en-GB" sz="2000" dirty="0"/>
              <a:t>/</a:t>
            </a:r>
            <a:r>
              <a:rPr lang="en-GB" sz="2000" dirty="0" err="1"/>
              <a:t>jemputan</a:t>
            </a:r>
            <a:r>
              <a:rPr lang="en-GB" sz="2000" dirty="0"/>
              <a:t> </a:t>
            </a:r>
            <a:r>
              <a:rPr lang="en-GB" sz="2000" dirty="0" err="1"/>
              <a:t>ucaptama</a:t>
            </a:r>
            <a:r>
              <a:rPr lang="en-GB" sz="2000" dirty="0"/>
              <a:t>/seminar/ </a:t>
            </a:r>
            <a:r>
              <a:rPr lang="en-GB" sz="2000" dirty="0" err="1"/>
              <a:t>penceramah</a:t>
            </a:r>
            <a:r>
              <a:rPr lang="en-GB" sz="2000" dirty="0"/>
              <a:t> </a:t>
            </a:r>
            <a:r>
              <a:rPr lang="en-GB" sz="2000" dirty="0" err="1"/>
              <a:t>jemputan</a:t>
            </a:r>
            <a:r>
              <a:rPr lang="en-GB" sz="2000" dirty="0"/>
              <a:t>/</a:t>
            </a:r>
            <a:r>
              <a:rPr lang="en-GB" sz="2000" dirty="0" err="1"/>
              <a:t>jurulatih</a:t>
            </a:r>
            <a:r>
              <a:rPr lang="en-GB" sz="2000" dirty="0"/>
              <a:t> </a:t>
            </a:r>
            <a:r>
              <a:rPr lang="en-GB" sz="2000" dirty="0" err="1"/>
              <a:t>utama</a:t>
            </a:r>
            <a:r>
              <a:rPr lang="en-GB" sz="2000" dirty="0"/>
              <a:t>/mentor) yang </a:t>
            </a:r>
            <a:r>
              <a:rPr lang="en-GB" sz="2000" dirty="0" err="1"/>
              <a:t>diperolehi</a:t>
            </a:r>
            <a:r>
              <a:rPr lang="en-GB" sz="2000" dirty="0"/>
              <a:t> </a:t>
            </a:r>
          </a:p>
          <a:p>
            <a:pPr marL="285750" lvl="2" indent="-285750">
              <a:buSzPct val="85000"/>
            </a:pPr>
            <a:r>
              <a:rPr lang="en-GB" sz="2000" dirty="0" err="1" smtClean="0"/>
              <a:t>Kepimpinan</a:t>
            </a:r>
            <a:r>
              <a:rPr lang="en-GB" sz="2000" dirty="0" smtClean="0"/>
              <a:t> </a:t>
            </a:r>
            <a:r>
              <a:rPr lang="en-GB" sz="2000" dirty="0"/>
              <a:t>(</a:t>
            </a:r>
            <a:r>
              <a:rPr lang="en-GB" sz="2000" dirty="0" err="1"/>
              <a:t>pengerusi</a:t>
            </a:r>
            <a:r>
              <a:rPr lang="en-GB" sz="2000" dirty="0"/>
              <a:t>/</a:t>
            </a:r>
            <a:r>
              <a:rPr lang="en-GB" sz="2000" dirty="0" err="1"/>
              <a:t>jawatankuasa</a:t>
            </a:r>
            <a:r>
              <a:rPr lang="en-GB" sz="2000" dirty="0"/>
              <a:t>) </a:t>
            </a:r>
            <a:r>
              <a:rPr lang="en-GB" sz="2000" dirty="0" err="1"/>
              <a:t>dalam</a:t>
            </a:r>
            <a:r>
              <a:rPr lang="en-GB" sz="2000" dirty="0"/>
              <a:t> </a:t>
            </a:r>
            <a:r>
              <a:rPr lang="en-GB" sz="2000" dirty="0" err="1"/>
              <a:t>komuniti</a:t>
            </a:r>
            <a:r>
              <a:rPr lang="en-GB" sz="2000" dirty="0"/>
              <a:t> </a:t>
            </a:r>
            <a:r>
              <a:rPr lang="en-GB" sz="2000" dirty="0" err="1"/>
              <a:t>akademik</a:t>
            </a:r>
            <a:r>
              <a:rPr lang="en-GB" sz="2000" dirty="0"/>
              <a:t> (</a:t>
            </a:r>
            <a:r>
              <a:rPr lang="en-GB" sz="2000" dirty="0" err="1"/>
              <a:t>fakulti</a:t>
            </a:r>
            <a:r>
              <a:rPr lang="en-GB" sz="2000" dirty="0"/>
              <a:t>/</a:t>
            </a:r>
            <a:r>
              <a:rPr lang="en-GB" sz="2000" dirty="0" err="1"/>
              <a:t>universiti</a:t>
            </a:r>
            <a:r>
              <a:rPr lang="en-GB" sz="2000" dirty="0"/>
              <a:t>/</a:t>
            </a:r>
            <a:r>
              <a:rPr lang="en-GB" sz="2000" dirty="0" err="1"/>
              <a:t>persatuan</a:t>
            </a:r>
            <a:r>
              <a:rPr lang="en-GB" sz="2000" dirty="0"/>
              <a:t> </a:t>
            </a:r>
            <a:r>
              <a:rPr lang="en-GB" sz="2000" dirty="0" err="1"/>
              <a:t>akademik</a:t>
            </a:r>
            <a:r>
              <a:rPr lang="en-GB" sz="2000" dirty="0"/>
              <a:t> </a:t>
            </a:r>
            <a:r>
              <a:rPr lang="en-GB" sz="2000" dirty="0" err="1"/>
              <a:t>kebangsaan</a:t>
            </a:r>
            <a:r>
              <a:rPr lang="en-GB" sz="2000" dirty="0"/>
              <a:t>/ </a:t>
            </a:r>
            <a:r>
              <a:rPr lang="en-GB" sz="2000" dirty="0" err="1"/>
              <a:t>antarabangsa</a:t>
            </a:r>
            <a:r>
              <a:rPr lang="en-GB" sz="2000" dirty="0"/>
              <a:t>) yang </a:t>
            </a:r>
            <a:r>
              <a:rPr lang="en-GB" sz="2000" dirty="0" err="1"/>
              <a:t>berkaitan</a:t>
            </a:r>
            <a:r>
              <a:rPr lang="en-GB" sz="2000" dirty="0"/>
              <a:t> </a:t>
            </a:r>
            <a:r>
              <a:rPr lang="en-GB" sz="2000" dirty="0" err="1"/>
              <a:t>dengan</a:t>
            </a:r>
            <a:r>
              <a:rPr lang="en-GB" sz="2000" dirty="0"/>
              <a:t> </a:t>
            </a:r>
            <a:r>
              <a:rPr lang="en-GB" sz="2000" dirty="0" err="1"/>
              <a:t>pengajaran</a:t>
            </a:r>
            <a:r>
              <a:rPr lang="en-GB" sz="2000" dirty="0"/>
              <a:t> </a:t>
            </a:r>
            <a:r>
              <a:rPr lang="en-GB" sz="2000" dirty="0" err="1"/>
              <a:t>dan</a:t>
            </a:r>
            <a:r>
              <a:rPr lang="en-GB" sz="2000" dirty="0"/>
              <a:t> </a:t>
            </a:r>
            <a:r>
              <a:rPr lang="en-GB" sz="2000" dirty="0" err="1"/>
              <a:t>pembelajaran</a:t>
            </a:r>
            <a:endParaRPr lang="ms-MY" sz="2000" dirty="0"/>
          </a:p>
          <a:p>
            <a:pPr marL="0" lvl="2" indent="0">
              <a:buSzPct val="85000"/>
              <a:buNone/>
            </a:pPr>
            <a:endParaRPr lang="ms-MY" sz="2400" dirty="0"/>
          </a:p>
          <a:p>
            <a:pPr marL="0" indent="0">
              <a:buNone/>
            </a:pP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4449914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714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Bab 7 – </a:t>
            </a:r>
            <a:r>
              <a:rPr lang="en-US" dirty="0" err="1" smtClean="0"/>
              <a:t>Kersarjanaan</a:t>
            </a:r>
            <a:r>
              <a:rPr lang="en-US" dirty="0" smtClean="0"/>
              <a:t>, </a:t>
            </a:r>
            <a:r>
              <a:rPr lang="en-US" dirty="0" err="1" smtClean="0"/>
              <a:t>Perkongsian</a:t>
            </a:r>
            <a:r>
              <a:rPr lang="en-US" dirty="0" smtClean="0"/>
              <a:t> </a:t>
            </a:r>
            <a:r>
              <a:rPr lang="en-US" dirty="0" err="1" smtClean="0"/>
              <a:t>Ilmu</a:t>
            </a:r>
            <a:r>
              <a:rPr lang="ms-MY" dirty="0" smtClean="0"/>
              <a:t>, Pengiktirafan, Kepimpinan </a:t>
            </a:r>
            <a:r>
              <a:rPr lang="ms-MY" dirty="0"/>
              <a:t>dan </a:t>
            </a:r>
            <a:r>
              <a:rPr lang="ms-MY" dirty="0" smtClean="0"/>
              <a:t>Pembangunan Profesional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656656"/>
            <a:ext cx="8928992" cy="3652664"/>
          </a:xfrm>
        </p:spPr>
        <p:txBody>
          <a:bodyPr/>
          <a:lstStyle/>
          <a:p>
            <a:pPr marL="0" indent="0">
              <a:buNone/>
            </a:pPr>
            <a:r>
              <a:rPr lang="en-MY" b="1" dirty="0"/>
              <a:t>7.1 </a:t>
            </a:r>
            <a:r>
              <a:rPr lang="en-MY" b="1" dirty="0" err="1"/>
              <a:t>Perkongsian</a:t>
            </a:r>
            <a:r>
              <a:rPr lang="en-MY" b="1" dirty="0"/>
              <a:t> </a:t>
            </a:r>
            <a:r>
              <a:rPr lang="en-MY" b="1" dirty="0" err="1"/>
              <a:t>Ilmu</a:t>
            </a:r>
            <a:r>
              <a:rPr lang="en-MY" b="1" dirty="0"/>
              <a:t> </a:t>
            </a:r>
            <a:r>
              <a:rPr lang="en-MY" b="1" dirty="0" err="1"/>
              <a:t>dan</a:t>
            </a:r>
            <a:r>
              <a:rPr lang="en-MY" b="1" dirty="0"/>
              <a:t> </a:t>
            </a:r>
            <a:r>
              <a:rPr lang="en-MY" b="1" dirty="0" err="1" smtClean="0"/>
              <a:t>Pengalaman</a:t>
            </a:r>
            <a:endParaRPr lang="en-MY" b="1" dirty="0" smtClean="0"/>
          </a:p>
          <a:p>
            <a:pPr marL="0" indent="0">
              <a:buNone/>
            </a:pPr>
            <a:r>
              <a:rPr lang="en-MY" b="1" dirty="0" smtClean="0"/>
              <a:t>7.2 </a:t>
            </a:r>
            <a:r>
              <a:rPr lang="en-MY" b="1" dirty="0" err="1"/>
              <a:t>Pengiktirafan</a:t>
            </a:r>
            <a:endParaRPr lang="ms-MY" dirty="0"/>
          </a:p>
          <a:p>
            <a:r>
              <a:rPr lang="en-MY" b="1" dirty="0"/>
              <a:t>7.2.1 </a:t>
            </a:r>
            <a:r>
              <a:rPr lang="en-MY" b="1" dirty="0" err="1"/>
              <a:t>Pengajaran</a:t>
            </a:r>
            <a:endParaRPr lang="ms-MY" dirty="0"/>
          </a:p>
          <a:p>
            <a:r>
              <a:rPr lang="en-MY" b="1" dirty="0"/>
              <a:t>7.2.2 </a:t>
            </a:r>
            <a:r>
              <a:rPr lang="en-MY" b="1" dirty="0" err="1"/>
              <a:t>Pertandingan</a:t>
            </a:r>
            <a:r>
              <a:rPr lang="en-MY" b="1" dirty="0"/>
              <a:t> </a:t>
            </a:r>
            <a:r>
              <a:rPr lang="en-MY" b="1" dirty="0" err="1"/>
              <a:t>Anjuran</a:t>
            </a:r>
            <a:r>
              <a:rPr lang="en-MY" b="1" dirty="0"/>
              <a:t> </a:t>
            </a:r>
            <a:r>
              <a:rPr lang="en-MY" b="1" dirty="0" err="1"/>
              <a:t>Kementerian</a:t>
            </a:r>
            <a:r>
              <a:rPr lang="en-MY" b="1" dirty="0"/>
              <a:t> </a:t>
            </a:r>
            <a:r>
              <a:rPr lang="en-MY" b="1" dirty="0" err="1"/>
              <a:t>Sumber</a:t>
            </a:r>
            <a:r>
              <a:rPr lang="en-MY" b="1" dirty="0"/>
              <a:t> </a:t>
            </a:r>
            <a:r>
              <a:rPr lang="en-MY" b="1" dirty="0" err="1"/>
              <a:t>Manusia</a:t>
            </a:r>
            <a:endParaRPr lang="ms-MY" dirty="0"/>
          </a:p>
          <a:p>
            <a:r>
              <a:rPr lang="en-MY" b="1" dirty="0"/>
              <a:t>7.2.3 </a:t>
            </a:r>
            <a:r>
              <a:rPr lang="en-MY" b="1" dirty="0" err="1"/>
              <a:t>Produk</a:t>
            </a:r>
            <a:r>
              <a:rPr lang="en-MY" b="1" dirty="0"/>
              <a:t> </a:t>
            </a:r>
            <a:r>
              <a:rPr lang="en-MY" b="1" dirty="0" err="1"/>
              <a:t>Perisian</a:t>
            </a:r>
            <a:endParaRPr lang="ms-MY" dirty="0"/>
          </a:p>
          <a:p>
            <a:r>
              <a:rPr lang="en-MY" b="1" dirty="0"/>
              <a:t>7.2.4 </a:t>
            </a:r>
            <a:r>
              <a:rPr lang="en-MY" b="1" dirty="0" err="1"/>
              <a:t>Pertandingan</a:t>
            </a:r>
            <a:r>
              <a:rPr lang="en-MY" b="1" dirty="0"/>
              <a:t> </a:t>
            </a:r>
            <a:r>
              <a:rPr lang="en-MY" b="1" dirty="0" err="1"/>
              <a:t>Pengaturcaraan</a:t>
            </a:r>
            <a:r>
              <a:rPr lang="en-MY" b="1" dirty="0"/>
              <a:t> </a:t>
            </a:r>
            <a:r>
              <a:rPr lang="en-MY" b="1" dirty="0" err="1"/>
              <a:t>dan</a:t>
            </a:r>
            <a:r>
              <a:rPr lang="en-MY" b="1" dirty="0"/>
              <a:t> </a:t>
            </a:r>
            <a:r>
              <a:rPr lang="en-MY" b="1" dirty="0" smtClean="0"/>
              <a:t>Lain-lain</a:t>
            </a:r>
          </a:p>
          <a:p>
            <a:pPr marL="0" indent="0">
              <a:buNone/>
            </a:pPr>
            <a:r>
              <a:rPr lang="en-MY" b="1" dirty="0" smtClean="0"/>
              <a:t>7.3 </a:t>
            </a:r>
            <a:r>
              <a:rPr lang="en-MY" b="1" dirty="0" err="1" smtClean="0"/>
              <a:t>Kepimpinan</a:t>
            </a:r>
            <a:endParaRPr lang="en-MY" b="1" dirty="0" smtClean="0"/>
          </a:p>
          <a:p>
            <a:pPr marL="0" indent="0">
              <a:buNone/>
            </a:pPr>
            <a:r>
              <a:rPr lang="en-MY" b="1" dirty="0" smtClean="0"/>
              <a:t>7.4 </a:t>
            </a:r>
            <a:r>
              <a:rPr lang="en-MY" b="1" dirty="0"/>
              <a:t>Pembangunan </a:t>
            </a:r>
            <a:r>
              <a:rPr lang="en-MY" b="1" dirty="0" err="1"/>
              <a:t>Profesional</a:t>
            </a:r>
            <a:endParaRPr lang="ms-MY" dirty="0"/>
          </a:p>
          <a:p>
            <a:pPr marL="0" indent="0">
              <a:buNone/>
            </a:pP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9428322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7.1 </a:t>
            </a:r>
            <a:r>
              <a:rPr lang="en-US" dirty="0" err="1" smtClean="0"/>
              <a:t>Perkongsian</a:t>
            </a:r>
            <a:r>
              <a:rPr lang="en-US" dirty="0" smtClean="0"/>
              <a:t> </a:t>
            </a:r>
            <a:r>
              <a:rPr lang="en-US" dirty="0" err="1" smtClean="0"/>
              <a:t>Ilmu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Pengalaman</a:t>
            </a:r>
            <a:endParaRPr lang="ms-MY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896584" cy="5115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5352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7.2.1 </a:t>
            </a:r>
            <a:r>
              <a:rPr lang="en-US" dirty="0" err="1" smtClean="0"/>
              <a:t>Pengiktirafan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ms-MY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53918"/>
              </p:ext>
            </p:extLst>
          </p:nvPr>
        </p:nvGraphicFramePr>
        <p:xfrm>
          <a:off x="467546" y="1524000"/>
          <a:ext cx="8064894" cy="5115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8703"/>
                <a:gridCol w="2461775"/>
                <a:gridCol w="1872208"/>
                <a:gridCol w="1872208"/>
              </a:tblGrid>
              <a:tr h="2216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Keterangan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Jenis Pengiktirafan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Peringkat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Tarikh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443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Anugerah Akademik Universiti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Anugerah Pengajaran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Universiti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12 Disember 2014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11083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Foundational Computer Science Courses (Infosys)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Multimedia Development Corporation (MDEC), Jabatan Pengajian Tinggi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Universiti Awam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10 May 2009 – 3 July 2009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11083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INFOSYS Campus Connect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Multimedia Development Corporation (MDEC), Jabatan Pengajian Tinggi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Universiti Awam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3 Ogos hingga 5 September 2014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8866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Seminar tentang Cabaran Pengajaran Menjelang Semester Baharu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Penceramah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Fakulti Teknologi Kejuruteraan, UTeM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12 Februari 2014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4433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Kesilapan Lazim Pangkalan Data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Penceramah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Fakulti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16 April 2014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6650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Khidmat Nasihat dan Bimbingan ORACLE Database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Perunding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>
                          <a:effectLst/>
                        </a:rPr>
                        <a:t>Jabatan Pelajaran Melaka</a:t>
                      </a:r>
                      <a:endParaRPr lang="ms-MY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 dirty="0" err="1">
                          <a:effectLst/>
                        </a:rPr>
                        <a:t>Pelbagai</a:t>
                      </a:r>
                      <a:r>
                        <a:rPr lang="en-MY" sz="1100" dirty="0">
                          <a:effectLst/>
                        </a:rPr>
                        <a:t> </a:t>
                      </a:r>
                      <a:r>
                        <a:rPr lang="en-MY" sz="1100" dirty="0" err="1">
                          <a:effectLst/>
                        </a:rPr>
                        <a:t>tarikh</a:t>
                      </a:r>
                      <a:endParaRPr lang="ms-MY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100" dirty="0">
                          <a:effectLst/>
                        </a:rPr>
                        <a:t>(</a:t>
                      </a:r>
                      <a:r>
                        <a:rPr lang="en-MY" sz="1100" dirty="0" err="1">
                          <a:effectLst/>
                        </a:rPr>
                        <a:t>rujuk</a:t>
                      </a:r>
                      <a:r>
                        <a:rPr lang="en-MY" sz="1100" dirty="0">
                          <a:effectLst/>
                        </a:rPr>
                        <a:t> </a:t>
                      </a:r>
                      <a:r>
                        <a:rPr lang="en-MY" sz="1100" dirty="0" err="1">
                          <a:effectLst/>
                        </a:rPr>
                        <a:t>surat</a:t>
                      </a:r>
                      <a:r>
                        <a:rPr lang="en-MY" sz="1100" dirty="0">
                          <a:effectLst/>
                        </a:rPr>
                        <a:t> </a:t>
                      </a:r>
                      <a:r>
                        <a:rPr lang="en-MY" sz="1100" dirty="0" err="1">
                          <a:effectLst/>
                        </a:rPr>
                        <a:t>lantikan</a:t>
                      </a:r>
                      <a:r>
                        <a:rPr lang="en-MY" sz="1100" dirty="0">
                          <a:effectLst/>
                        </a:rPr>
                        <a:t>)</a:t>
                      </a:r>
                      <a:endParaRPr lang="ms-MY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081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7.2.2 </a:t>
            </a:r>
            <a:r>
              <a:rPr lang="en-US" dirty="0" err="1" smtClean="0"/>
              <a:t>Pengiktirafan</a:t>
            </a:r>
            <a:r>
              <a:rPr lang="en-US" dirty="0" smtClean="0"/>
              <a:t> </a:t>
            </a:r>
            <a:r>
              <a:rPr lang="en-US" dirty="0" err="1" smtClean="0"/>
              <a:t>Pertandingan</a:t>
            </a:r>
            <a:endParaRPr lang="ms-MY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660677"/>
              </p:ext>
            </p:extLst>
          </p:nvPr>
        </p:nvGraphicFramePr>
        <p:xfrm>
          <a:off x="755577" y="1524000"/>
          <a:ext cx="7704855" cy="4929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454"/>
                <a:gridCol w="2233146"/>
                <a:gridCol w="1419359"/>
                <a:gridCol w="1849896"/>
              </a:tblGrid>
              <a:tr h="2216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Keterangan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Jenis Pengiktirafan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Peringkat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Tarikh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8866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World Skills Competition (WSC’2015) Sao Paulo, Brazil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Pakar/Hakim IT Software Solution for Business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Antarabangsa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11 – 16 Ogos 2015 (sedang membuat persiapan)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8866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World Skills Competition (WSC’2014) Hanoi, Vietnam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Pakar/Hakim IT Software Solution for Business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ASEAN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19 – 29 Oktober 2014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8866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World Skills Competition (WSC’2012) Jakarta, Indonesia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Jurulatih/Penterjemah IT Software Solution for Business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ASEAN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13 – 20 November 2012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6650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Pertandingan World Skills Malaysia Belia 2015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Penggubal Soalan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Kebangsaan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5 -8 Disember 2014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6650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Pertandingan Kemahiran Malaysia 2013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Penggubal Soalan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Kebangsaan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16 – 21 Disember 2012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  <a:tr h="6650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Pertandingan Kemahiran Malaysia 2013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Hakim IT Software Solution for Business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Kebangsaan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26 – 29 September 2013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4430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7.2.3 – </a:t>
            </a:r>
            <a:r>
              <a:rPr lang="en-US" dirty="0" err="1" smtClean="0"/>
              <a:t>Pengiktirafan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en-US" dirty="0" smtClean="0"/>
              <a:t> </a:t>
            </a:r>
            <a:r>
              <a:rPr lang="en-US" dirty="0" err="1" smtClean="0"/>
              <a:t>Perisian</a:t>
            </a:r>
            <a:endParaRPr lang="ms-MY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638089"/>
              </p:ext>
            </p:extLst>
          </p:nvPr>
        </p:nvGraphicFramePr>
        <p:xfrm>
          <a:off x="251519" y="1628800"/>
          <a:ext cx="8640961" cy="5074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8433"/>
                <a:gridCol w="1584176"/>
                <a:gridCol w="1872208"/>
                <a:gridCol w="1296144"/>
              </a:tblGrid>
              <a:tr h="375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Keterangan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Jenis Pengiktirafan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Peringkat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Tarikh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</a:tr>
              <a:tr h="7502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Pelancaran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produk</a:t>
                      </a:r>
                      <a:r>
                        <a:rPr lang="en-MY" sz="1200" dirty="0">
                          <a:effectLst/>
                        </a:rPr>
                        <a:t> Parental Relationship Information Management (PRIM)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Ketua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Penyelidik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Ketua Menteri Melaka melancarkan PRIM di Dewan Besar, UTeM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9 </a:t>
                      </a:r>
                      <a:r>
                        <a:rPr lang="en-MY" sz="1200" dirty="0" err="1">
                          <a:effectLst/>
                        </a:rPr>
                        <a:t>Februari</a:t>
                      </a:r>
                      <a:r>
                        <a:rPr lang="en-MY" sz="1200" dirty="0">
                          <a:effectLst/>
                        </a:rPr>
                        <a:t> 2015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</a:tr>
              <a:tr h="8901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Taklimat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kepada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Pengetua</a:t>
                      </a:r>
                      <a:r>
                        <a:rPr lang="en-MY" sz="1200" dirty="0">
                          <a:effectLst/>
                        </a:rPr>
                        <a:t>, </a:t>
                      </a:r>
                      <a:r>
                        <a:rPr lang="en-MY" sz="1200" dirty="0" err="1">
                          <a:effectLst/>
                        </a:rPr>
                        <a:t>Gurubesar</a:t>
                      </a:r>
                      <a:r>
                        <a:rPr lang="en-MY" sz="1200" dirty="0">
                          <a:effectLst/>
                        </a:rPr>
                        <a:t>, Guru </a:t>
                      </a:r>
                      <a:r>
                        <a:rPr lang="en-MY" sz="1200" dirty="0" err="1">
                          <a:effectLst/>
                        </a:rPr>
                        <a:t>Penolong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Kanan</a:t>
                      </a:r>
                      <a:r>
                        <a:rPr lang="en-MY" sz="1200" dirty="0">
                          <a:effectLst/>
                        </a:rPr>
                        <a:t> Hal </a:t>
                      </a:r>
                      <a:r>
                        <a:rPr lang="en-MY" sz="1200" dirty="0" err="1">
                          <a:effectLst/>
                        </a:rPr>
                        <a:t>Ehwal</a:t>
                      </a:r>
                      <a:r>
                        <a:rPr lang="en-MY" sz="1200" dirty="0">
                          <a:effectLst/>
                        </a:rPr>
                        <a:t> Murid </a:t>
                      </a:r>
                      <a:r>
                        <a:rPr lang="en-MY" sz="1200" dirty="0" err="1">
                          <a:effectLst/>
                        </a:rPr>
                        <a:t>dan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Pengerusi</a:t>
                      </a:r>
                      <a:r>
                        <a:rPr lang="en-MY" sz="1200" dirty="0">
                          <a:effectLst/>
                        </a:rPr>
                        <a:t> PIBG </a:t>
                      </a:r>
                      <a:r>
                        <a:rPr lang="en-MY" sz="1200" dirty="0" err="1">
                          <a:effectLst/>
                        </a:rPr>
                        <a:t>tentang</a:t>
                      </a:r>
                      <a:r>
                        <a:rPr lang="en-MY" sz="1200" dirty="0">
                          <a:effectLst/>
                        </a:rPr>
                        <a:t> PRIM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Ketua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Penyelidik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Dewan </a:t>
                      </a:r>
                      <a:r>
                        <a:rPr lang="en-MY" sz="1200" dirty="0" err="1">
                          <a:effectLst/>
                        </a:rPr>
                        <a:t>Besar</a:t>
                      </a:r>
                      <a:r>
                        <a:rPr lang="en-MY" sz="1200" dirty="0">
                          <a:effectLst/>
                        </a:rPr>
                        <a:t>, </a:t>
                      </a:r>
                      <a:r>
                        <a:rPr lang="en-MY" sz="1200" dirty="0" err="1">
                          <a:effectLst/>
                        </a:rPr>
                        <a:t>UTeM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16 Februari 2015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Latihan Dalam Perkhidmatan tentang produk Parental Relationship Information Management (PRIM)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Penceramah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Sekolah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Rendah</a:t>
                      </a:r>
                      <a:r>
                        <a:rPr lang="en-MY" sz="1200" dirty="0">
                          <a:effectLst/>
                        </a:rPr>
                        <a:t> Arab </a:t>
                      </a:r>
                      <a:r>
                        <a:rPr lang="en-MY" sz="1200" dirty="0" err="1">
                          <a:effectLst/>
                        </a:rPr>
                        <a:t>Pernu</a:t>
                      </a:r>
                      <a:r>
                        <a:rPr lang="en-MY" sz="1200" dirty="0">
                          <a:effectLst/>
                        </a:rPr>
                        <a:t>, Melaka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19 Mac 2014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</a:tr>
              <a:tr h="5627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Taklimat PRIM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Fasiltator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Sekolah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Menengah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Sains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Tuanku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Jaafar</a:t>
                      </a:r>
                      <a:r>
                        <a:rPr lang="en-MY" sz="1200" dirty="0">
                          <a:effectLst/>
                        </a:rPr>
                        <a:t>, Kuala </a:t>
                      </a:r>
                      <a:r>
                        <a:rPr lang="en-MY" sz="1200" dirty="0" err="1">
                          <a:effectLst/>
                        </a:rPr>
                        <a:t>Pilah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2 </a:t>
                      </a:r>
                      <a:r>
                        <a:rPr lang="en-MY" sz="1200" dirty="0" err="1">
                          <a:effectLst/>
                        </a:rPr>
                        <a:t>Februari</a:t>
                      </a:r>
                      <a:r>
                        <a:rPr lang="en-MY" sz="1200" dirty="0">
                          <a:effectLst/>
                        </a:rPr>
                        <a:t> 2015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</a:tr>
              <a:tr h="3751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UTeMCV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Ketua Penyelidik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smtClean="0">
                          <a:effectLst/>
                        </a:rPr>
                        <a:t>PECIPTA’2013 (</a:t>
                      </a:r>
                      <a:r>
                        <a:rPr lang="en-MY" sz="1200" dirty="0">
                          <a:effectLst/>
                        </a:rPr>
                        <a:t>Bronze)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7 – 9 November 2013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</a:tr>
              <a:tr h="3751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myUTeMCV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Ketua Penyelidik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UTeMEX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smtClean="0">
                          <a:effectLst/>
                        </a:rPr>
                        <a:t>2012 (Perak</a:t>
                      </a:r>
                      <a:r>
                        <a:rPr lang="en-MY" sz="1200" dirty="0">
                          <a:effectLst/>
                        </a:rPr>
                        <a:t>)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22 </a:t>
                      </a:r>
                      <a:r>
                        <a:rPr lang="en-MY" sz="1200" dirty="0" err="1">
                          <a:effectLst/>
                        </a:rPr>
                        <a:t>Februari</a:t>
                      </a:r>
                      <a:r>
                        <a:rPr lang="en-MY" sz="1200" dirty="0">
                          <a:effectLst/>
                        </a:rPr>
                        <a:t> 2012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</a:tr>
              <a:tr h="3751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Timetable and Attendance System - TITAS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Ketua Penyelidik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UTeMEX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smtClean="0">
                          <a:effectLst/>
                        </a:rPr>
                        <a:t>2012 (</a:t>
                      </a:r>
                      <a:r>
                        <a:rPr lang="en-MY" sz="1200" dirty="0" err="1" smtClean="0">
                          <a:effectLst/>
                        </a:rPr>
                        <a:t>Gangsa</a:t>
                      </a:r>
                      <a:r>
                        <a:rPr lang="en-MY" sz="1200" dirty="0">
                          <a:effectLst/>
                        </a:rPr>
                        <a:t>)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22 </a:t>
                      </a:r>
                      <a:r>
                        <a:rPr lang="en-MY" sz="1200" dirty="0" err="1">
                          <a:effectLst/>
                        </a:rPr>
                        <a:t>Februari</a:t>
                      </a:r>
                      <a:r>
                        <a:rPr lang="en-MY" sz="1200" dirty="0">
                          <a:effectLst/>
                        </a:rPr>
                        <a:t> 2012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92" marR="4689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5178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7.2.4 – </a:t>
            </a:r>
            <a:r>
              <a:rPr lang="en-US" dirty="0" err="1" smtClean="0"/>
              <a:t>Pengiktirafan</a:t>
            </a:r>
            <a:r>
              <a:rPr lang="en-US" dirty="0" smtClean="0"/>
              <a:t> </a:t>
            </a:r>
            <a:r>
              <a:rPr lang="en-US" dirty="0" err="1" smtClean="0"/>
              <a:t>Pertandingan</a:t>
            </a:r>
            <a:r>
              <a:rPr lang="en-US" dirty="0" smtClean="0"/>
              <a:t> </a:t>
            </a:r>
            <a:r>
              <a:rPr lang="en-US" dirty="0" err="1" smtClean="0"/>
              <a:t>Pengaturcaraan</a:t>
            </a:r>
            <a:endParaRPr lang="ms-MY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444826"/>
              </p:ext>
            </p:extLst>
          </p:nvPr>
        </p:nvGraphicFramePr>
        <p:xfrm>
          <a:off x="179511" y="1772816"/>
          <a:ext cx="8565565" cy="448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0495"/>
                <a:gridCol w="2055685"/>
                <a:gridCol w="1231274"/>
                <a:gridCol w="324811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 err="1">
                          <a:effectLst/>
                        </a:rPr>
                        <a:t>Keterangan</a:t>
                      </a:r>
                      <a:endParaRPr lang="ms-MY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Jenis Pengiktirafan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Peringkat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Tarikh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>
                          <a:effectLst/>
                        </a:rPr>
                        <a:t>Novel Research &amp; Innovation Competition 2013</a:t>
                      </a:r>
                      <a:endParaRPr lang="ms-MY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>
                          <a:effectLst/>
                        </a:rPr>
                        <a:t>Supervisor</a:t>
                      </a:r>
                      <a:endParaRPr lang="ms-MY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Kebangsaan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20 – 22 Ogos 2013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Imagine Cup Malaysia 2012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>
                          <a:effectLst/>
                        </a:rPr>
                        <a:t>Mentor</a:t>
                      </a:r>
                      <a:endParaRPr lang="ms-MY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Kebangsaan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May 2012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ThinkQuest Competition 2012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>
                          <a:effectLst/>
                        </a:rPr>
                        <a:t>Coach</a:t>
                      </a:r>
                      <a:endParaRPr lang="ms-MY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International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2012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ACM-ICPC Asia Regional Programming Contest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>
                          <a:effectLst/>
                        </a:rPr>
                        <a:t>Coach</a:t>
                      </a:r>
                      <a:endParaRPr lang="ms-MY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>
                          <a:effectLst/>
                        </a:rPr>
                        <a:t>National</a:t>
                      </a:r>
                      <a:endParaRPr lang="ms-MY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>
                          <a:effectLst/>
                        </a:rPr>
                        <a:t>12-13 November 2011</a:t>
                      </a:r>
                      <a:endParaRPr lang="ms-MY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The Code 2011: Inter-varsity Programming Contest &amp; Code Hunt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Judge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>
                          <a:effectLst/>
                        </a:rPr>
                        <a:t>University</a:t>
                      </a:r>
                      <a:endParaRPr lang="ms-MY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400" dirty="0">
                          <a:effectLst/>
                        </a:rPr>
                        <a:t>17 </a:t>
                      </a:r>
                      <a:r>
                        <a:rPr lang="en-MY" sz="1400" dirty="0" err="1">
                          <a:effectLst/>
                        </a:rPr>
                        <a:t>Disember</a:t>
                      </a:r>
                      <a:r>
                        <a:rPr lang="en-MY" sz="1400" dirty="0">
                          <a:effectLst/>
                        </a:rPr>
                        <a:t> 2011</a:t>
                      </a:r>
                      <a:endParaRPr lang="ms-MY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1155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7.3 </a:t>
            </a:r>
            <a:r>
              <a:rPr lang="en-US" dirty="0" err="1" smtClean="0"/>
              <a:t>Kepimpinan</a:t>
            </a:r>
            <a:endParaRPr lang="ms-MY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792265"/>
              </p:ext>
            </p:extLst>
          </p:nvPr>
        </p:nvGraphicFramePr>
        <p:xfrm>
          <a:off x="899592" y="1772816"/>
          <a:ext cx="7416824" cy="4681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3462"/>
                <a:gridCol w="253336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 dirty="0" err="1">
                          <a:effectLst/>
                        </a:rPr>
                        <a:t>Jawatankuasa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>
                          <a:effectLst/>
                        </a:rPr>
                        <a:t>Peringkat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2400" dirty="0">
                          <a:effectLst/>
                        </a:rPr>
                        <a:t>Kumpulan </a:t>
                      </a:r>
                      <a:r>
                        <a:rPr lang="en-MY" sz="2400" dirty="0" err="1">
                          <a:effectLst/>
                        </a:rPr>
                        <a:t>Inovatif</a:t>
                      </a:r>
                      <a:r>
                        <a:rPr lang="en-MY" sz="2400" dirty="0">
                          <a:effectLst/>
                        </a:rPr>
                        <a:t> </a:t>
                      </a:r>
                      <a:r>
                        <a:rPr lang="en-MY" sz="2400" dirty="0" err="1">
                          <a:effectLst/>
                        </a:rPr>
                        <a:t>dan</a:t>
                      </a:r>
                      <a:r>
                        <a:rPr lang="en-MY" sz="2400" dirty="0">
                          <a:effectLst/>
                        </a:rPr>
                        <a:t> </a:t>
                      </a:r>
                      <a:r>
                        <a:rPr lang="en-MY" sz="2400" dirty="0" err="1">
                          <a:effectLst/>
                        </a:rPr>
                        <a:t>Kreatif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2400">
                          <a:effectLst/>
                        </a:rPr>
                        <a:t>Universiti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2400" dirty="0">
                          <a:effectLst/>
                        </a:rPr>
                        <a:t>Pembangunan </a:t>
                      </a:r>
                      <a:r>
                        <a:rPr lang="en-MY" sz="2400" dirty="0" err="1">
                          <a:effectLst/>
                        </a:rPr>
                        <a:t>Pelajar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2400">
                          <a:effectLst/>
                        </a:rPr>
                        <a:t>Fakulti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 dirty="0" err="1">
                          <a:effectLst/>
                        </a:rPr>
                        <a:t>Pertandingan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>
                          <a:effectLst/>
                        </a:rPr>
                        <a:t>Fakulti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 dirty="0">
                          <a:effectLst/>
                        </a:rPr>
                        <a:t>The CODE 2014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>
                          <a:effectLst/>
                        </a:rPr>
                        <a:t>Fakulti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 dirty="0">
                          <a:effectLst/>
                        </a:rPr>
                        <a:t>The COd3 2012: Inter-varsity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>
                          <a:effectLst/>
                        </a:rPr>
                        <a:t>UTeM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 dirty="0">
                          <a:effectLst/>
                        </a:rPr>
                        <a:t>The Code 2011: Inter-varsity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>
                          <a:effectLst/>
                        </a:rPr>
                        <a:t>UTeM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>
                          <a:effectLst/>
                        </a:rPr>
                        <a:t>The CODE 2010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 dirty="0" err="1">
                          <a:effectLst/>
                        </a:rPr>
                        <a:t>Fakulti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>
                          <a:effectLst/>
                        </a:rPr>
                        <a:t>The CODE 2009</a:t>
                      </a:r>
                      <a:endParaRPr lang="ms-MY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2400" dirty="0" err="1">
                          <a:effectLst/>
                        </a:rPr>
                        <a:t>Fakulti</a:t>
                      </a:r>
                      <a:endParaRPr lang="ms-MY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268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7.4 – Pembangunan </a:t>
            </a:r>
            <a:r>
              <a:rPr lang="en-US" dirty="0" err="1" smtClean="0"/>
              <a:t>Profesional</a:t>
            </a:r>
            <a:endParaRPr lang="ms-MY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195003"/>
              </p:ext>
            </p:extLst>
          </p:nvPr>
        </p:nvGraphicFramePr>
        <p:xfrm>
          <a:off x="323529" y="1409700"/>
          <a:ext cx="8496944" cy="5003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1918"/>
                <a:gridCol w="2168608"/>
                <a:gridCol w="1446418"/>
              </a:tblGrid>
              <a:tr h="168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Tajuk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Kursus</a:t>
                      </a:r>
                      <a:r>
                        <a:rPr lang="en-MY" sz="1200" dirty="0">
                          <a:effectLst/>
                        </a:rPr>
                        <a:t> / </a:t>
                      </a:r>
                      <a:r>
                        <a:rPr lang="en-MY" sz="1200" dirty="0" err="1">
                          <a:effectLst/>
                        </a:rPr>
                        <a:t>Bengkel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Tarikh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Penganjur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504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ACELLT Leadership Development Training Programme in Learning Engagement and Motivation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15 hingga 17 Mei 2013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AKEPT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33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Continuous Monitoring of Student Performance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6 Mei 2014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UTeM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504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Cooperative Problem Based Learning (COPBL): Problem Scenario and Assessment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27 Februari 2014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UTeM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33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Questioning Skills for Effective Teaching and Learning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24 April 2013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UTeM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33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Introducing OBE to Students: Roles of A Lecturer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27 Mac 2013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UTeM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33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Executive Talk : Learning Engagement and Motivation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6 Julai 2012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UTeM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33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Executive Talk : Best Teaching Practices in Engineering Education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1 Februari 2012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UTeM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33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Pembinaan</a:t>
                      </a:r>
                      <a:r>
                        <a:rPr lang="en-MY" sz="1200" dirty="0">
                          <a:effectLst/>
                        </a:rPr>
                        <a:t> Item </a:t>
                      </a:r>
                      <a:r>
                        <a:rPr lang="en-MY" sz="1200" dirty="0" err="1">
                          <a:effectLst/>
                        </a:rPr>
                        <a:t>Ujian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Berdasarkan</a:t>
                      </a:r>
                      <a:r>
                        <a:rPr lang="en-MY" sz="1200" dirty="0">
                          <a:effectLst/>
                        </a:rPr>
                        <a:t> Aras </a:t>
                      </a:r>
                      <a:r>
                        <a:rPr lang="en-MY" sz="1200" dirty="0" err="1">
                          <a:effectLst/>
                        </a:rPr>
                        <a:t>Taksonomi</a:t>
                      </a:r>
                      <a:r>
                        <a:rPr lang="en-MY" sz="1200" dirty="0">
                          <a:effectLst/>
                        </a:rPr>
                        <a:t> Bloom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3 hingga 4 Oktober 2011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UTeM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33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Aplikasi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Teknologi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dalam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Pengajaran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dan</a:t>
                      </a:r>
                      <a:r>
                        <a:rPr lang="en-MY" sz="1200" dirty="0">
                          <a:effectLst/>
                        </a:rPr>
                        <a:t> </a:t>
                      </a:r>
                      <a:r>
                        <a:rPr lang="en-MY" sz="1200" dirty="0" err="1">
                          <a:effectLst/>
                        </a:rPr>
                        <a:t>Pembelajaran</a:t>
                      </a:r>
                      <a:r>
                        <a:rPr lang="en-MY" sz="1200" dirty="0">
                          <a:effectLst/>
                        </a:rPr>
                        <a:t> (</a:t>
                      </a:r>
                      <a:r>
                        <a:rPr lang="en-MY" sz="1200" dirty="0" err="1">
                          <a:effectLst/>
                        </a:rPr>
                        <a:t>Asas</a:t>
                      </a:r>
                      <a:r>
                        <a:rPr lang="en-MY" sz="1200" dirty="0">
                          <a:effectLst/>
                        </a:rPr>
                        <a:t>)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8 Februari 2011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UTeM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33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Leadership Career Development for Young Academics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20 </a:t>
                      </a:r>
                      <a:r>
                        <a:rPr lang="en-MY" sz="1200" dirty="0" err="1">
                          <a:effectLst/>
                        </a:rPr>
                        <a:t>hingga</a:t>
                      </a:r>
                      <a:r>
                        <a:rPr lang="en-MY" sz="1200" dirty="0">
                          <a:effectLst/>
                        </a:rPr>
                        <a:t> 21 November 2010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UTMSPACE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672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INFOSYS Campus Connect: Faculty Enablement Programme (FEP-2)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21 Jun </a:t>
                      </a:r>
                      <a:r>
                        <a:rPr lang="en-MY" sz="1200" dirty="0" err="1">
                          <a:effectLst/>
                        </a:rPr>
                        <a:t>hingga</a:t>
                      </a:r>
                      <a:r>
                        <a:rPr lang="en-MY" sz="1200" dirty="0">
                          <a:effectLst/>
                        </a:rPr>
                        <a:t> 2 </a:t>
                      </a:r>
                      <a:r>
                        <a:rPr lang="en-MY" sz="1200" dirty="0" err="1">
                          <a:effectLst/>
                        </a:rPr>
                        <a:t>Julai</a:t>
                      </a:r>
                      <a:r>
                        <a:rPr lang="en-MY" sz="1200" dirty="0">
                          <a:effectLst/>
                        </a:rPr>
                        <a:t> 2010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Jabatan Pengajian Tinggi dan MDEC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  <a:tr h="33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>
                          <a:effectLst/>
                        </a:rPr>
                        <a:t>Pendekatan “OUTCOME BASED EDUCATION (OBE)” SIRI 1/2010</a:t>
                      </a:r>
                      <a:endParaRPr lang="ms-MY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>
                          <a:effectLst/>
                        </a:rPr>
                        <a:t>24 </a:t>
                      </a:r>
                      <a:r>
                        <a:rPr lang="en-MY" sz="1200" dirty="0" err="1">
                          <a:effectLst/>
                        </a:rPr>
                        <a:t>Februari</a:t>
                      </a:r>
                      <a:r>
                        <a:rPr lang="en-MY" sz="1200" dirty="0">
                          <a:effectLst/>
                        </a:rPr>
                        <a:t> 2010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200" dirty="0" err="1">
                          <a:effectLst/>
                        </a:rPr>
                        <a:t>UTeM</a:t>
                      </a:r>
                      <a:endParaRPr lang="ms-MY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37" marR="548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8095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Bab 7 - </a:t>
            </a:r>
            <a:r>
              <a:rPr lang="en-US" dirty="0" err="1" smtClean="0"/>
              <a:t>Perbincangan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28121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Kriteria</a:t>
            </a:r>
            <a:r>
              <a:rPr lang="en-US" dirty="0" smtClean="0"/>
              <a:t> Portfolio </a:t>
            </a:r>
            <a:r>
              <a:rPr lang="en-US" dirty="0" err="1" smtClean="0"/>
              <a:t>Pengajaran</a:t>
            </a:r>
            <a:r>
              <a:rPr lang="en-US" dirty="0" smtClean="0"/>
              <a:t> - TOC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AAU</a:t>
            </a:r>
            <a:endParaRPr lang="ms-MY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Kemahiran</a:t>
            </a:r>
            <a:r>
              <a:rPr lang="en-US" dirty="0" smtClean="0"/>
              <a:t> </a:t>
            </a:r>
            <a:r>
              <a:rPr lang="en-US" dirty="0" err="1" smtClean="0"/>
              <a:t>berkaitan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Persediaan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Kaedah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Kaedah</a:t>
            </a:r>
            <a:r>
              <a:rPr lang="en-US" dirty="0" smtClean="0"/>
              <a:t> </a:t>
            </a:r>
            <a:r>
              <a:rPr lang="en-US" dirty="0" err="1" smtClean="0"/>
              <a:t>Penilaian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 smtClean="0"/>
          </a:p>
          <a:p>
            <a:r>
              <a:rPr lang="en-US" dirty="0" err="1" smtClean="0"/>
              <a:t>Bimbingan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Penyeliaan</a:t>
            </a:r>
            <a:endParaRPr lang="ms-MY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AAN</a:t>
            </a:r>
            <a:endParaRPr lang="ms-MY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Falsafah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 smtClean="0"/>
              <a:t>pembelajaran</a:t>
            </a:r>
            <a:endParaRPr lang="en-GB" dirty="0" smtClean="0"/>
          </a:p>
          <a:p>
            <a:r>
              <a:rPr lang="en-GB" dirty="0" err="1"/>
              <a:t>Strategi</a:t>
            </a:r>
            <a:r>
              <a:rPr lang="en-GB" dirty="0"/>
              <a:t> </a:t>
            </a:r>
            <a:r>
              <a:rPr lang="en-GB" dirty="0" err="1"/>
              <a:t>keseluruhan</a:t>
            </a:r>
            <a:r>
              <a:rPr lang="en-GB" dirty="0"/>
              <a:t> </a:t>
            </a:r>
            <a:r>
              <a:rPr lang="en-GB" dirty="0" err="1"/>
              <a:t>tentang</a:t>
            </a:r>
            <a:r>
              <a:rPr lang="en-GB" dirty="0"/>
              <a:t> </a:t>
            </a:r>
            <a:r>
              <a:rPr lang="en-GB" dirty="0" err="1"/>
              <a:t>kaedah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/</a:t>
            </a:r>
            <a:r>
              <a:rPr lang="en-GB" dirty="0" err="1"/>
              <a:t>penyeliaan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 smtClean="0"/>
              <a:t>penilaian</a:t>
            </a:r>
            <a:endParaRPr lang="en-GB" dirty="0" smtClean="0"/>
          </a:p>
          <a:p>
            <a:r>
              <a:rPr lang="en-GB" dirty="0" err="1"/>
              <a:t>Kreativiti</a:t>
            </a:r>
            <a:r>
              <a:rPr lang="en-GB" dirty="0"/>
              <a:t>*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inovasi</a:t>
            </a:r>
            <a:r>
              <a:rPr lang="en-GB" dirty="0"/>
              <a:t>** </a:t>
            </a:r>
            <a:r>
              <a:rPr lang="en-GB" dirty="0" err="1"/>
              <a:t>serta</a:t>
            </a:r>
            <a:r>
              <a:rPr lang="en-GB" dirty="0"/>
              <a:t> </a:t>
            </a:r>
            <a:r>
              <a:rPr lang="en-GB" dirty="0" err="1" smtClean="0"/>
              <a:t>impaknya</a:t>
            </a:r>
            <a:endParaRPr lang="en-GB" dirty="0" smtClean="0"/>
          </a:p>
          <a:p>
            <a:r>
              <a:rPr lang="en-GB" dirty="0" err="1"/>
              <a:t>Penilaian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smtClean="0"/>
              <a:t>testimonial</a:t>
            </a:r>
          </a:p>
          <a:p>
            <a:r>
              <a:rPr lang="en-GB" dirty="0" err="1"/>
              <a:t>Penambahbaikan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r>
              <a:rPr lang="en-GB" dirty="0"/>
              <a:t> </a:t>
            </a:r>
            <a:r>
              <a:rPr lang="en-GB" dirty="0" err="1"/>
              <a:t>serta</a:t>
            </a:r>
            <a:r>
              <a:rPr lang="en-GB" dirty="0"/>
              <a:t> </a:t>
            </a:r>
            <a:r>
              <a:rPr lang="en-GB" dirty="0" err="1"/>
              <a:t>pembangunan</a:t>
            </a:r>
            <a:r>
              <a:rPr lang="en-GB" dirty="0"/>
              <a:t> </a:t>
            </a:r>
            <a:r>
              <a:rPr lang="en-GB" dirty="0" err="1" smtClean="0"/>
              <a:t>profesional</a:t>
            </a:r>
            <a:endParaRPr lang="en-GB" dirty="0" smtClean="0"/>
          </a:p>
          <a:p>
            <a:r>
              <a:rPr lang="en-GB" dirty="0" err="1"/>
              <a:t>Kesarjanaan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9817865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3629469"/>
            <a:ext cx="7449155" cy="132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 janganlah engkau berjalan di bumi dengan berlagak sombong,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kerana sesungguhnya engkau tidak akan dapat menembusi bumi,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 engkau tidak akan dapat menyamai setinggi gunung-ganang. </a:t>
            </a:r>
            <a:endParaRPr kumimoji="0" lang="ms-MY" altLang="ms-MY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Al-Israa' 17:37</a:t>
            </a: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3" descr="A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0" y="1628800"/>
            <a:ext cx="6281641" cy="115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1190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552" y="2937551"/>
            <a:ext cx="7025962" cy="31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Sesungguhnya yang sebenar-benar beriman kepada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ayat-ayat keterangan Kami hanyalah orang-orang yang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apabila diberi peringatan dan pengajaran dengan ayat-ayat itu,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mereka segera merebahkan diri sambil sujud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(menandakan taat patuh),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 menggerakkan lidah dengan bertasbih serta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memuji Tuhan mereka, dan mereka pula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tidak bersikap sombong takbur.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ms-MY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AS-SAJDAH :15</a:t>
            </a:r>
            <a:endParaRPr kumimoji="0" lang="ms-MY" altLang="ms-MY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ms-MY" altLang="ms-MY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5865305" cy="10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829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7544" y="2745628"/>
            <a:ext cx="7511928" cy="194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 pada hari kiamat, engkau akan melihat orang-orang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yang berdusta terhadap Allah (dan yang menyatakan kesedihan itu)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muka mereka hitam legam; bukankah (telah diketahui bahawa)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dalam neraka Jahannam disediakan tempat tinggal bagi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orang-orang yang sombong takbur? </a:t>
            </a:r>
            <a:endParaRPr kumimoji="0" lang="ms-MY" altLang="ms-MY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s-MY" altLang="ms-M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ms-MY" altLang="ms-M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Az-Zumar 39:60</a:t>
            </a:r>
            <a:r>
              <a:rPr kumimoji="0" lang="ms-MY" altLang="ms-M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 descr="A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47148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1391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Kriteria</a:t>
            </a:r>
            <a:r>
              <a:rPr lang="en-US" dirty="0" smtClean="0"/>
              <a:t> Portfolio </a:t>
            </a:r>
            <a:r>
              <a:rPr lang="en-US" dirty="0" err="1" smtClean="0"/>
              <a:t>Pengajaran</a:t>
            </a:r>
            <a:r>
              <a:rPr lang="en-US" dirty="0" smtClean="0"/>
              <a:t> - TOC</a:t>
            </a:r>
            <a:endParaRPr lang="ms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AAU</a:t>
            </a:r>
            <a:endParaRPr lang="ms-MY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Falsafah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Kemahiran</a:t>
            </a:r>
            <a:r>
              <a:rPr lang="en-US" dirty="0" smtClean="0"/>
              <a:t> </a:t>
            </a:r>
            <a:r>
              <a:rPr lang="en-US" dirty="0" err="1" smtClean="0"/>
              <a:t>berkaitan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Persediaan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Kaedah</a:t>
            </a:r>
            <a:r>
              <a:rPr lang="en-US" dirty="0" smtClean="0"/>
              <a:t> </a:t>
            </a:r>
            <a:r>
              <a:rPr lang="en-US" dirty="0" err="1" smtClean="0"/>
              <a:t>Pengajaran</a:t>
            </a:r>
            <a:endParaRPr lang="en-US" dirty="0" smtClean="0"/>
          </a:p>
          <a:p>
            <a:r>
              <a:rPr lang="en-US" dirty="0" err="1" smtClean="0"/>
              <a:t>Kaedah</a:t>
            </a:r>
            <a:r>
              <a:rPr lang="en-US" dirty="0" smtClean="0"/>
              <a:t> </a:t>
            </a:r>
            <a:r>
              <a:rPr lang="en-US" dirty="0" err="1" smtClean="0"/>
              <a:t>Penilaian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 smtClean="0"/>
          </a:p>
          <a:p>
            <a:r>
              <a:rPr lang="en-US" dirty="0" err="1" smtClean="0"/>
              <a:t>Bimbingan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Penyeliaan</a:t>
            </a:r>
            <a:endParaRPr lang="ms-MY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AAN</a:t>
            </a:r>
            <a:endParaRPr lang="ms-MY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Falsafah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 smtClean="0"/>
              <a:t>pembelajaran</a:t>
            </a:r>
            <a:endParaRPr lang="en-GB" dirty="0" smtClean="0"/>
          </a:p>
          <a:p>
            <a:r>
              <a:rPr lang="en-GB" dirty="0" err="1"/>
              <a:t>Strategi</a:t>
            </a:r>
            <a:r>
              <a:rPr lang="en-GB" dirty="0"/>
              <a:t> </a:t>
            </a:r>
            <a:r>
              <a:rPr lang="en-GB" dirty="0" err="1"/>
              <a:t>keseluruhan</a:t>
            </a:r>
            <a:r>
              <a:rPr lang="en-GB" dirty="0"/>
              <a:t> </a:t>
            </a:r>
            <a:r>
              <a:rPr lang="en-GB" dirty="0" err="1"/>
              <a:t>tentang</a:t>
            </a:r>
            <a:r>
              <a:rPr lang="en-GB" dirty="0"/>
              <a:t> </a:t>
            </a:r>
            <a:r>
              <a:rPr lang="en-GB" dirty="0" err="1"/>
              <a:t>kaedah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/</a:t>
            </a:r>
            <a:r>
              <a:rPr lang="en-GB" dirty="0" err="1"/>
              <a:t>penyeliaan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 smtClean="0"/>
              <a:t>penilaian</a:t>
            </a:r>
            <a:endParaRPr lang="en-GB" dirty="0" smtClean="0"/>
          </a:p>
          <a:p>
            <a:r>
              <a:rPr lang="en-GB" dirty="0" err="1" smtClean="0"/>
              <a:t>Kreativiti</a:t>
            </a:r>
            <a:r>
              <a:rPr lang="en-GB" dirty="0" smtClean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 smtClean="0"/>
              <a:t>inovasi</a:t>
            </a:r>
            <a:r>
              <a:rPr lang="en-GB" dirty="0" smtClean="0"/>
              <a:t> </a:t>
            </a:r>
            <a:r>
              <a:rPr lang="en-GB" dirty="0" err="1"/>
              <a:t>serta</a:t>
            </a:r>
            <a:r>
              <a:rPr lang="en-GB" dirty="0"/>
              <a:t> </a:t>
            </a:r>
            <a:r>
              <a:rPr lang="en-GB" dirty="0" err="1" smtClean="0"/>
              <a:t>impaknya</a:t>
            </a:r>
            <a:endParaRPr lang="en-GB" dirty="0" smtClean="0"/>
          </a:p>
          <a:p>
            <a:r>
              <a:rPr lang="en-GB" dirty="0" err="1"/>
              <a:t>Penilaian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smtClean="0"/>
              <a:t>testimonial</a:t>
            </a:r>
          </a:p>
          <a:p>
            <a:r>
              <a:rPr lang="en-GB" dirty="0" err="1"/>
              <a:t>Penambahbaikan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r>
              <a:rPr lang="en-GB" dirty="0"/>
              <a:t> </a:t>
            </a:r>
            <a:r>
              <a:rPr lang="en-GB" dirty="0" err="1"/>
              <a:t>serta</a:t>
            </a:r>
            <a:r>
              <a:rPr lang="en-GB" dirty="0"/>
              <a:t> </a:t>
            </a:r>
            <a:r>
              <a:rPr lang="en-GB" dirty="0" err="1"/>
              <a:t>pembangunan</a:t>
            </a:r>
            <a:r>
              <a:rPr lang="en-GB" dirty="0"/>
              <a:t> </a:t>
            </a:r>
            <a:r>
              <a:rPr lang="en-GB" dirty="0" err="1" smtClean="0"/>
              <a:t>profesional</a:t>
            </a:r>
            <a:endParaRPr lang="en-GB" dirty="0" smtClean="0"/>
          </a:p>
          <a:p>
            <a:r>
              <a:rPr lang="en-GB" dirty="0" err="1"/>
              <a:t>Kesarjanaan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pengajaran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pembelajaran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24091491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 err="1" smtClean="0"/>
              <a:t>Mentafsirkan</a:t>
            </a:r>
            <a:r>
              <a:rPr lang="en-US" sz="4800" dirty="0" smtClean="0"/>
              <a:t> </a:t>
            </a:r>
            <a:r>
              <a:rPr lang="en-US" sz="4800" dirty="0" err="1" smtClean="0"/>
              <a:t>isi</a:t>
            </a:r>
            <a:r>
              <a:rPr lang="en-US" sz="4800" dirty="0" smtClean="0"/>
              <a:t> </a:t>
            </a:r>
            <a:r>
              <a:rPr lang="en-US" sz="4800" dirty="0" err="1" smtClean="0"/>
              <a:t>kandungan</a:t>
            </a:r>
            <a:r>
              <a:rPr lang="en-US" sz="4800" dirty="0" smtClean="0"/>
              <a:t> portfolio </a:t>
            </a:r>
            <a:r>
              <a:rPr lang="en-US" sz="4800" dirty="0" err="1" smtClean="0"/>
              <a:t>pengajaran</a:t>
            </a:r>
            <a:r>
              <a:rPr lang="en-US" sz="4800" dirty="0" smtClean="0"/>
              <a:t> </a:t>
            </a:r>
            <a:r>
              <a:rPr lang="en-US" sz="4800" dirty="0" err="1" smtClean="0"/>
              <a:t>dan</a:t>
            </a:r>
            <a:r>
              <a:rPr lang="en-US" sz="4800" dirty="0" smtClean="0"/>
              <a:t> </a:t>
            </a:r>
            <a:r>
              <a:rPr lang="en-US" sz="4800" dirty="0" err="1" smtClean="0"/>
              <a:t>pembelajaran</a:t>
            </a:r>
            <a:endParaRPr lang="en-US" sz="4800" dirty="0" smtClean="0"/>
          </a:p>
          <a:p>
            <a:r>
              <a:rPr lang="en-US" sz="4800" dirty="0" err="1" smtClean="0"/>
              <a:t>Membangunkan</a:t>
            </a:r>
            <a:r>
              <a:rPr lang="en-US" sz="4800" dirty="0" smtClean="0"/>
              <a:t> portfolio </a:t>
            </a:r>
            <a:r>
              <a:rPr lang="en-US" sz="4800" dirty="0" err="1" smtClean="0"/>
              <a:t>pengajaran</a:t>
            </a:r>
            <a:r>
              <a:rPr lang="en-US" sz="4800" dirty="0" smtClean="0"/>
              <a:t> </a:t>
            </a:r>
            <a:r>
              <a:rPr lang="en-US" sz="4800" dirty="0" err="1" smtClean="0"/>
              <a:t>dan</a:t>
            </a:r>
            <a:r>
              <a:rPr lang="en-US" sz="4800" dirty="0" smtClean="0"/>
              <a:t> </a:t>
            </a:r>
            <a:r>
              <a:rPr lang="en-US" sz="4800" dirty="0" err="1" smtClean="0"/>
              <a:t>pembelajaran</a:t>
            </a:r>
            <a:endParaRPr lang="en-US" sz="4800" dirty="0" smtClean="0"/>
          </a:p>
          <a:p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37670021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Perbincangan</a:t>
            </a:r>
            <a:r>
              <a:rPr lang="en-US" dirty="0" smtClean="0"/>
              <a:t> </a:t>
            </a:r>
            <a:r>
              <a:rPr lang="en-US" dirty="0" err="1" smtClean="0"/>
              <a:t>Penutup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6459597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Tamat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Tasbih</a:t>
            </a:r>
            <a:r>
              <a:rPr lang="en-US" dirty="0" smtClean="0"/>
              <a:t> </a:t>
            </a:r>
            <a:r>
              <a:rPr lang="en-US" dirty="0" err="1" smtClean="0"/>
              <a:t>Kifarah</a:t>
            </a:r>
            <a:endParaRPr lang="en-US" dirty="0" smtClean="0"/>
          </a:p>
          <a:p>
            <a:r>
              <a:rPr lang="en-US" dirty="0" smtClean="0"/>
              <a:t>Surah Al-</a:t>
            </a:r>
            <a:r>
              <a:rPr lang="en-US" dirty="0" err="1" smtClean="0"/>
              <a:t>Asr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41696484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2414</TotalTime>
  <Words>3220</Words>
  <Application>Microsoft Office PowerPoint</Application>
  <PresentationFormat>On-screen Show (4:3)</PresentationFormat>
  <Paragraphs>698</Paragraphs>
  <Slides>96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Clarity</vt:lpstr>
      <vt:lpstr>YAHYA BIN IBRAHIM FTMK</vt:lpstr>
      <vt:lpstr>Mula</vt:lpstr>
      <vt:lpstr>Pengenalan</vt:lpstr>
      <vt:lpstr>Sesi Berkenalan</vt:lpstr>
      <vt:lpstr>Hasil Pembelajaran</vt:lpstr>
      <vt:lpstr>PowerPoint Presentation</vt:lpstr>
      <vt:lpstr>PowerPoint Presentation</vt:lpstr>
      <vt:lpstr>PowerPoint Presentation</vt:lpstr>
      <vt:lpstr>Kriteria Portfolio Pengajaran - TOC</vt:lpstr>
      <vt:lpstr>Cabaran Pembelajaran</vt:lpstr>
      <vt:lpstr>Cabaran Pembelajaran – Diri Kita</vt:lpstr>
      <vt:lpstr>Cabaran Pembelajaran - Semasa</vt:lpstr>
      <vt:lpstr>Cabaran Pembelajaran - Selepas</vt:lpstr>
      <vt:lpstr>Knowledge about Teaching</vt:lpstr>
      <vt:lpstr>PowerPoint Presentation</vt:lpstr>
      <vt:lpstr>Cognitive Flexibility Theory</vt:lpstr>
      <vt:lpstr>Innovation – Teaching Material</vt:lpstr>
      <vt:lpstr>Modular Worked Example and  Cognitive Flexibility Theory</vt:lpstr>
      <vt:lpstr>Active Teaching and Learning –  Mil Silberman</vt:lpstr>
      <vt:lpstr>Moments of Active Teaching</vt:lpstr>
      <vt:lpstr>Constructive Alignment</vt:lpstr>
      <vt:lpstr>Guidance and Supervision</vt:lpstr>
      <vt:lpstr>Impact (Classroom at FTMK)</vt:lpstr>
      <vt:lpstr>Impact (Classroom at FTMK)</vt:lpstr>
      <vt:lpstr>Impact (Classroom at FTMK)</vt:lpstr>
      <vt:lpstr>Application of the Innovation</vt:lpstr>
      <vt:lpstr>Advertisement for INFOSYS</vt:lpstr>
      <vt:lpstr>Impact (INFOSYS Batch12)</vt:lpstr>
      <vt:lpstr>Impact (INFOSYS Batch12)</vt:lpstr>
      <vt:lpstr>Impact (Asean Skill Competition)</vt:lpstr>
      <vt:lpstr>Summary of Achievement</vt:lpstr>
      <vt:lpstr>PowerPoint Presentation</vt:lpstr>
      <vt:lpstr>PowerPoint Presentation</vt:lpstr>
      <vt:lpstr>Perbincangan</vt:lpstr>
      <vt:lpstr>Sesi 2 – Mentafsir isi kandungan portfolio pengajaran dan pembelajaran untuk pelbagai tujuan seperti AAU / AAN etc</vt:lpstr>
      <vt:lpstr>Syarat-syarat AAU</vt:lpstr>
      <vt:lpstr>AAU - UTeM</vt:lpstr>
      <vt:lpstr>Syarat-syarat AAN</vt:lpstr>
      <vt:lpstr>SYARAT DAN PERATURAN ANUGERAH PENGAJARAN (AAN)</vt:lpstr>
      <vt:lpstr>Penilaian bagi Anugerah Pengajaran</vt:lpstr>
      <vt:lpstr>Kreativiti dan Inovasi</vt:lpstr>
      <vt:lpstr>KELOMPOK ANUGERAH</vt:lpstr>
      <vt:lpstr>KELOMPOK ANUGERAH</vt:lpstr>
      <vt:lpstr>Kriteria Portfolio Pengajaran - TOC</vt:lpstr>
      <vt:lpstr>Falsafah Pengajaran</vt:lpstr>
      <vt:lpstr>Falsafah Pengajaran - 2015</vt:lpstr>
      <vt:lpstr>Falsafah Pengajaran - 2013</vt:lpstr>
      <vt:lpstr>Falsafah Pengajaran - 2013</vt:lpstr>
      <vt:lpstr>Falsafah Pengajaran - 2010</vt:lpstr>
      <vt:lpstr>Falsafah Pengajaran - 2009</vt:lpstr>
      <vt:lpstr>Falsafah Pengajaran - 2008</vt:lpstr>
      <vt:lpstr>Falsafah Pengajaran - 2006</vt:lpstr>
      <vt:lpstr>Falsafah Pengajaran - 2006</vt:lpstr>
      <vt:lpstr>Bab 1 - Perbincangan</vt:lpstr>
      <vt:lpstr>Falsafah Pengajaran - Kita</vt:lpstr>
      <vt:lpstr>Strategi keseluruhan tentang kaedah pengajaran/penyeliaan dan penilaian – Bab 2</vt:lpstr>
      <vt:lpstr>Bab 2 – Maklumat tentang Pengajaran, Penilaian dan Penyeliaan</vt:lpstr>
      <vt:lpstr>Maklumat tentang Pelajar yang Diajar dan Diselia</vt:lpstr>
      <vt:lpstr>Bab 2 - Perbincangan</vt:lpstr>
      <vt:lpstr>Bab 3 - Kreativiti dan inovasi serta impaknya</vt:lpstr>
      <vt:lpstr>PowerPoint Presentation</vt:lpstr>
      <vt:lpstr>Bab 3 – Bukti Kreativiti dan Inovasi</vt:lpstr>
      <vt:lpstr>Bab 3 – Perbincangan Kita mengait dan menggarap semula apa yang telah dibincangkan dalam bab yang sebelumnya</vt:lpstr>
      <vt:lpstr>Bab 4 – Bukti Keberkesanan Inovasi</vt:lpstr>
      <vt:lpstr>Bab 4 – Bukti Keberkesanan Inovasi</vt:lpstr>
      <vt:lpstr>4.1.1 Pencapaian Pelajar UTeM</vt:lpstr>
      <vt:lpstr>4.1.2 Pencapaian Pelajar semasa Program INFOSYS BATCH 12</vt:lpstr>
      <vt:lpstr>4.2 Kualiti Hasil Kerja Pelajar - Produk</vt:lpstr>
      <vt:lpstr>Kualiti Hasil Kerja Pelajar - Pertandingan</vt:lpstr>
      <vt:lpstr>Bab 4 - Perbincangan</vt:lpstr>
      <vt:lpstr>Bab 5 – Penilaian dan Testimoni</vt:lpstr>
      <vt:lpstr>Bab 5 – Bukti Hasil Penilaian dan Testimoni</vt:lpstr>
      <vt:lpstr>5.1.1 Penilaian di UTeM</vt:lpstr>
      <vt:lpstr>5.1.2 Penilaian Kursus di INFOSYS</vt:lpstr>
      <vt:lpstr>5.2 Testimoni Pelbagai Pihak</vt:lpstr>
      <vt:lpstr>Bab 5 - Perbincangan</vt:lpstr>
      <vt:lpstr>Bab 6 - Penambahbaikan</vt:lpstr>
      <vt:lpstr>Bab 6 – Penambahbaikan Pengajaran dan Pembelajaran</vt:lpstr>
      <vt:lpstr>Bab 6 – Perbincangan Saya tunjukkan modul makmal yang dahulu dan yang telah dibaiki kandungannya.</vt:lpstr>
      <vt:lpstr>Bab 7 - Kesarjanaan</vt:lpstr>
      <vt:lpstr>Bab 7 – Kersarjanaan, Perkongsian Ilmu, Pengiktirafan, Kepimpinan dan Pembangunan Profesional</vt:lpstr>
      <vt:lpstr>7.1 Perkongsian Ilmu dan Pengalaman</vt:lpstr>
      <vt:lpstr>7.2.1 Pengiktirafan Pengajaran</vt:lpstr>
      <vt:lpstr>7.2.2 Pengiktirafan Pertandingan</vt:lpstr>
      <vt:lpstr>7.2.3 – Pengiktirafan Produk Perisian</vt:lpstr>
      <vt:lpstr>7.2.4 – Pengiktirafan Pertandingan Pengaturcaraan</vt:lpstr>
      <vt:lpstr>7.3 Kepimpinan</vt:lpstr>
      <vt:lpstr>7.4 – Pembangunan Profesional</vt:lpstr>
      <vt:lpstr>Bab 7 - Perbincangan</vt:lpstr>
      <vt:lpstr>PowerPoint Presentation</vt:lpstr>
      <vt:lpstr>PowerPoint Presentation</vt:lpstr>
      <vt:lpstr>PowerPoint Presentation</vt:lpstr>
      <vt:lpstr>Kriteria Portfolio Pengajaran - TOC</vt:lpstr>
      <vt:lpstr>Hasil Pembelajaran</vt:lpstr>
      <vt:lpstr>Perbincangan Penutup</vt:lpstr>
      <vt:lpstr>Tamat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YAHYA BIN IBRAHIM</dc:creator>
  <cp:lastModifiedBy>YAHYA BIN IBRAHIM</cp:lastModifiedBy>
  <cp:revision>113</cp:revision>
  <dcterms:created xsi:type="dcterms:W3CDTF">2014-12-01T03:59:39Z</dcterms:created>
  <dcterms:modified xsi:type="dcterms:W3CDTF">2017-04-17T03:48:48Z</dcterms:modified>
</cp:coreProperties>
</file>