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9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0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media/image65.jpg" ContentType="image/jpg"/>
  <Override PartName="/ppt/media/image70.jpg" ContentType="image/jpg"/>
  <Override PartName="/ppt/media/image71.jpg" ContentType="image/jpg"/>
  <Override PartName="/ppt/media/image72.jpg" ContentType="image/jpg"/>
  <Override PartName="/ppt/media/image73.jpg" ContentType="image/jpg"/>
  <Override PartName="/ppt/media/image74.jpg" ContentType="image/jpg"/>
  <Override PartName="/ppt/media/image75.jpg" ContentType="image/jpg"/>
  <Override PartName="/ppt/media/image76.jpg" ContentType="image/jpg"/>
  <Override PartName="/ppt/media/image77.jpg" ContentType="image/jpg"/>
  <Override PartName="/ppt/media/image78.jpg" ContentType="image/jpg"/>
  <Override PartName="/ppt/media/image79.jpg" ContentType="image/jpg"/>
  <Override PartName="/ppt/media/image80.jpg" ContentType="image/jpg"/>
  <Override PartName="/ppt/media/image81.jpg" ContentType="image/jpg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8943" r:id="rId1"/>
    <p:sldMasterId id="2147488971" r:id="rId2"/>
    <p:sldMasterId id="2147488984" r:id="rId3"/>
    <p:sldMasterId id="2147488990" r:id="rId4"/>
    <p:sldMasterId id="2147488996" r:id="rId5"/>
    <p:sldMasterId id="2147489002" r:id="rId6"/>
    <p:sldMasterId id="2147489008" r:id="rId7"/>
    <p:sldMasterId id="2147489014" r:id="rId8"/>
    <p:sldMasterId id="2147489020" r:id="rId9"/>
    <p:sldMasterId id="2147489026" r:id="rId10"/>
    <p:sldMasterId id="2147489041" r:id="rId11"/>
    <p:sldMasterId id="2147489059" r:id="rId12"/>
  </p:sldMasterIdLst>
  <p:notesMasterIdLst>
    <p:notesMasterId r:id="rId64"/>
  </p:notesMasterIdLst>
  <p:handoutMasterIdLst>
    <p:handoutMasterId r:id="rId65"/>
  </p:handoutMasterIdLst>
  <p:sldIdLst>
    <p:sldId id="460" r:id="rId13"/>
    <p:sldId id="509" r:id="rId14"/>
    <p:sldId id="492" r:id="rId15"/>
    <p:sldId id="497" r:id="rId16"/>
    <p:sldId id="482" r:id="rId17"/>
    <p:sldId id="483" r:id="rId18"/>
    <p:sldId id="485" r:id="rId19"/>
    <p:sldId id="504" r:id="rId20"/>
    <p:sldId id="505" r:id="rId21"/>
    <p:sldId id="506" r:id="rId22"/>
    <p:sldId id="486" r:id="rId23"/>
    <p:sldId id="488" r:id="rId24"/>
    <p:sldId id="490" r:id="rId25"/>
    <p:sldId id="489" r:id="rId26"/>
    <p:sldId id="466" r:id="rId27"/>
    <p:sldId id="467" r:id="rId28"/>
    <p:sldId id="502" r:id="rId29"/>
    <p:sldId id="503" r:id="rId30"/>
    <p:sldId id="468" r:id="rId31"/>
    <p:sldId id="473" r:id="rId32"/>
    <p:sldId id="474" r:id="rId33"/>
    <p:sldId id="495" r:id="rId34"/>
    <p:sldId id="469" r:id="rId35"/>
    <p:sldId id="475" r:id="rId36"/>
    <p:sldId id="470" r:id="rId37"/>
    <p:sldId id="471" r:id="rId38"/>
    <p:sldId id="477" r:id="rId39"/>
    <p:sldId id="478" r:id="rId40"/>
    <p:sldId id="480" r:id="rId41"/>
    <p:sldId id="481" r:id="rId42"/>
    <p:sldId id="508" r:id="rId43"/>
    <p:sldId id="405" r:id="rId44"/>
    <p:sldId id="420" r:id="rId45"/>
    <p:sldId id="409" r:id="rId46"/>
    <p:sldId id="414" r:id="rId47"/>
    <p:sldId id="458" r:id="rId48"/>
    <p:sldId id="421" r:id="rId49"/>
    <p:sldId id="422" r:id="rId50"/>
    <p:sldId id="423" r:id="rId51"/>
    <p:sldId id="424" r:id="rId52"/>
    <p:sldId id="425" r:id="rId53"/>
    <p:sldId id="426" r:id="rId54"/>
    <p:sldId id="427" r:id="rId55"/>
    <p:sldId id="428" r:id="rId56"/>
    <p:sldId id="418" r:id="rId57"/>
    <p:sldId id="501" r:id="rId58"/>
    <p:sldId id="493" r:id="rId59"/>
    <p:sldId id="500" r:id="rId60"/>
    <p:sldId id="499" r:id="rId61"/>
    <p:sldId id="258" r:id="rId62"/>
    <p:sldId id="507" r:id="rId63"/>
  </p:sldIdLst>
  <p:sldSz cx="9144000" cy="6858000" type="screen4x3"/>
  <p:notesSz cx="6794500" cy="100076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2929"/>
    <a:srgbClr val="FF99CC"/>
    <a:srgbClr val="FF3300"/>
    <a:srgbClr val="B51BAE"/>
    <a:srgbClr val="FFFFFF"/>
    <a:srgbClr val="009999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22" autoAdjust="0"/>
  </p:normalViewPr>
  <p:slideViewPr>
    <p:cSldViewPr>
      <p:cViewPr varScale="1">
        <p:scale>
          <a:sx n="115" d="100"/>
          <a:sy n="115" d="100"/>
        </p:scale>
        <p:origin x="153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viewProps" Target="view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01676\Desktop\pelajar_Baru\Copy%20of%202%20sept%202018%20latest%20Borang%20Maklumat%20Pelajar%20FTK%20Kohort%208%20(Responses)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>
                <a:solidFill>
                  <a:schemeClr val="tx1"/>
                </a:solidFill>
              </a:rPr>
              <a:t>Bagaimana</a:t>
            </a:r>
            <a:r>
              <a:rPr lang="en-US" sz="1400" b="1" baseline="0">
                <a:solidFill>
                  <a:schemeClr val="tx1"/>
                </a:solidFill>
              </a:rPr>
              <a:t> Anda Mengetahui Tentang FTKEE, UTeM ? </a:t>
            </a:r>
            <a:endParaRPr lang="en-US" sz="14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D75-4815-923F-C84C983B2517}"/>
              </c:ext>
            </c:extLst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D75-4815-923F-C84C983B251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D75-4815-923F-C84C983B251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D75-4815-923F-C84C983B2517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D75-4815-923F-C84C983B2517}"/>
              </c:ext>
            </c:extLst>
          </c:dPt>
          <c:dLbls>
            <c:dLbl>
              <c:idx val="0"/>
              <c:layout>
                <c:manualLayout>
                  <c:x val="1.9990004997500884E-3"/>
                  <c:y val="-2.4316106835995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75-4815-923F-C84C983B2517}"/>
                </c:ext>
              </c:extLst>
            </c:dLbl>
            <c:dLbl>
              <c:idx val="1"/>
              <c:layout>
                <c:manualLayout>
                  <c:x val="5.9970014992503018E-3"/>
                  <c:y val="-1.080715859377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75-4815-923F-C84C983B2517}"/>
                </c:ext>
              </c:extLst>
            </c:dLbl>
            <c:dLbl>
              <c:idx val="2"/>
              <c:layout>
                <c:manualLayout>
                  <c:x val="5.9970014992503746E-3"/>
                  <c:y val="-1.35089482422199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75-4815-923F-C84C983B2517}"/>
                </c:ext>
              </c:extLst>
            </c:dLbl>
            <c:dLbl>
              <c:idx val="3"/>
              <c:layout>
                <c:manualLayout>
                  <c:x val="9.9950024987504778E-3"/>
                  <c:y val="-1.0807158593775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D75-4815-923F-C84C983B2517}"/>
                </c:ext>
              </c:extLst>
            </c:dLbl>
            <c:dLbl>
              <c:idx val="4"/>
              <c:layout>
                <c:manualLayout>
                  <c:x val="9.9950024987506252E-3"/>
                  <c:y val="-1.080715859377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D75-4815-923F-C84C983B25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'ALL (5)'!$R$419:$R$423</c:f>
              <c:strCache>
                <c:ptCount val="5"/>
                <c:pt idx="0">
                  <c:v>Kawan/Senior</c:v>
                </c:pt>
                <c:pt idx="1">
                  <c:v>Karnival Pendidikan</c:v>
                </c:pt>
                <c:pt idx="2">
                  <c:v>Ibubapa/Keluarga/Saudara Mara</c:v>
                </c:pt>
                <c:pt idx="3">
                  <c:v>Pensyarah/Guru</c:v>
                </c:pt>
                <c:pt idx="4">
                  <c:v>Media (Media sosial, media cetak dll)</c:v>
                </c:pt>
              </c:strCache>
            </c:strRef>
          </c:cat>
          <c:val>
            <c:numRef>
              <c:f>'ALL (5)'!$S$419:$S$423</c:f>
              <c:numCache>
                <c:formatCode>0.00%</c:formatCode>
                <c:ptCount val="5"/>
                <c:pt idx="0">
                  <c:v>0.34750462107208874</c:v>
                </c:pt>
                <c:pt idx="1">
                  <c:v>0.2365988909426987</c:v>
                </c:pt>
                <c:pt idx="2">
                  <c:v>0.17744916820702403</c:v>
                </c:pt>
                <c:pt idx="3">
                  <c:v>0.16266173752310537</c:v>
                </c:pt>
                <c:pt idx="4">
                  <c:v>7.5785582255083181E-2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75-4815-923F-C84C983B2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1676272"/>
        <c:axId val="531676664"/>
        <c:axId val="0"/>
      </c:bar3DChart>
      <c:catAx>
        <c:axId val="53167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676664"/>
        <c:crosses val="autoZero"/>
        <c:auto val="1"/>
        <c:lblAlgn val="ctr"/>
        <c:lblOffset val="100"/>
        <c:noMultiLvlLbl val="0"/>
      </c:catAx>
      <c:valAx>
        <c:axId val="531676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167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 err="1" smtClean="0"/>
              <a:t>Pendapatan</a:t>
            </a:r>
            <a:r>
              <a:rPr lang="en-US" sz="1600" baseline="0" dirty="0" smtClean="0"/>
              <a:t> </a:t>
            </a:r>
            <a:r>
              <a:rPr lang="en-US" sz="1600" baseline="0" dirty="0" err="1" smtClean="0"/>
              <a:t>Ibubapa</a:t>
            </a:r>
            <a:r>
              <a:rPr lang="en-US" sz="1600" baseline="0" dirty="0" smtClean="0"/>
              <a:t>/</a:t>
            </a:r>
            <a:r>
              <a:rPr lang="en-US" sz="1600" baseline="0" dirty="0" err="1" smtClean="0"/>
              <a:t>Penjaga</a:t>
            </a:r>
            <a:endParaRPr lang="en-MY" sz="1600" dirty="0"/>
          </a:p>
        </c:rich>
      </c:tx>
      <c:layout>
        <c:manualLayout>
          <c:xMode val="edge"/>
          <c:yMode val="edge"/>
          <c:x val="0.2057330596692255"/>
          <c:y val="5.54342879985857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706-4A24-8277-564E799483D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706-4A24-8277-564E799483D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706-4A24-8277-564E799483D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6.8 %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706-4A24-8277-564E799483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28.9%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706-4A24-8277-564E799483D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31.6%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706-4A24-8277-564E799483D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17.7%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706-4A24-8277-564E799483D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706-4A24-8277-564E799483D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4.4%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706-4A24-8277-564E799483D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2.2%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706-4A24-8277-564E799483D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1.5%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706-4A24-8277-564E799483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pENDAPATAM!$AG$427:$AG$434</c:f>
              <c:strCache>
                <c:ptCount val="8"/>
                <c:pt idx="0">
                  <c:v>Kurang dari 1000</c:v>
                </c:pt>
                <c:pt idx="1">
                  <c:v>1001 - 2000</c:v>
                </c:pt>
                <c:pt idx="2">
                  <c:v>2001-4000</c:v>
                </c:pt>
                <c:pt idx="3">
                  <c:v>4001 - 6000</c:v>
                </c:pt>
                <c:pt idx="4">
                  <c:v>6001 - 8000</c:v>
                </c:pt>
                <c:pt idx="5">
                  <c:v>8001 - 10000</c:v>
                </c:pt>
                <c:pt idx="6">
                  <c:v>10001 - 15000</c:v>
                </c:pt>
                <c:pt idx="7">
                  <c:v>lebih dari 15000</c:v>
                </c:pt>
              </c:strCache>
            </c:strRef>
          </c:cat>
          <c:val>
            <c:numRef>
              <c:f>pENDAPATAM!$AH$427:$AH$434</c:f>
              <c:numCache>
                <c:formatCode>General</c:formatCode>
                <c:ptCount val="8"/>
                <c:pt idx="0">
                  <c:v>28</c:v>
                </c:pt>
                <c:pt idx="1">
                  <c:v>119</c:v>
                </c:pt>
                <c:pt idx="2">
                  <c:v>130</c:v>
                </c:pt>
                <c:pt idx="3">
                  <c:v>73</c:v>
                </c:pt>
                <c:pt idx="4">
                  <c:v>29</c:v>
                </c:pt>
                <c:pt idx="5">
                  <c:v>18</c:v>
                </c:pt>
                <c:pt idx="6">
                  <c:v>9</c:v>
                </c:pt>
                <c:pt idx="7">
                  <c:v>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B-3706-4A24-8277-564E79948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203337648"/>
        <c:axId val="203338040"/>
        <c:axId val="0"/>
      </c:bar3DChart>
      <c:catAx>
        <c:axId val="20333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338040"/>
        <c:crosses val="autoZero"/>
        <c:auto val="1"/>
        <c:lblAlgn val="ctr"/>
        <c:lblOffset val="100"/>
        <c:noMultiLvlLbl val="0"/>
      </c:catAx>
      <c:valAx>
        <c:axId val="203338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33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C87DC9-6988-4B26-97E2-651B3268B6BD}" type="datetimeFigureOut">
              <a:rPr lang="en-US"/>
              <a:pPr>
                <a:defRPr/>
              </a:pPr>
              <a:t>21/03/2019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50595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0B9CA22-4604-4207-876D-7AC3ED88A1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981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61E40E-A7D4-4596-9217-9A5241AA3402}" type="datetimeFigureOut">
              <a:rPr lang="en-US"/>
              <a:pPr>
                <a:defRPr/>
              </a:pPr>
              <a:t>21/03/2019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50888"/>
            <a:ext cx="4999038" cy="3751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2975"/>
            <a:ext cx="5435600" cy="45037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50595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FFFFDFD-1597-4E64-8033-8F177317D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9609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FFFDFD-1597-4E64-8033-8F177317D31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795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59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978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5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0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114800" cy="7016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2055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357FB03-E058-4C96-B966-DDA74C7A50F0}" type="datetimeFigureOut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037CAE4D-E4C7-403D-8C92-34FCE0DBE06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0139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492877"/>
            <a:ext cx="3352800" cy="365125"/>
          </a:xfrm>
        </p:spPr>
        <p:txBody>
          <a:bodyPr/>
          <a:lstStyle/>
          <a:p>
            <a:pPr defTabSz="685800">
              <a:defRPr/>
            </a:pPr>
            <a:r>
              <a:rPr lang="en-US" smtClean="0">
                <a:solidFill>
                  <a:srgbClr val="323232">
                    <a:shade val="90000"/>
                  </a:srgbClr>
                </a:solidFill>
              </a:rPr>
              <a:t>UNIVERSITI TEKNIKAL MALAYSIA MELAKA</a:t>
            </a:r>
            <a:endParaRPr lang="en-US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099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79877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5070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35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74E0244-817D-47F7-A8FC-345B57B23E52}" type="slidenum">
              <a:rPr lang="en-US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68578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9914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36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987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0386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7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84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7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73" y="228601"/>
            <a:ext cx="4208033" cy="838200"/>
          </a:xfrm>
        </p:spPr>
        <p:txBody>
          <a:bodyPr>
            <a:norm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37"/>
            <a:ext cx="41148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2" y="1447800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1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1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62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96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74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447800"/>
            <a:ext cx="2949575" cy="1189616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7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0386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7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2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295400"/>
            <a:ext cx="2949575" cy="1295400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771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114800" cy="7016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49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9808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851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96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920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949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88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691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03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44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290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66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67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837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03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5438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04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554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392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90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73" y="228601"/>
            <a:ext cx="4208033" cy="838200"/>
          </a:xfrm>
        </p:spPr>
        <p:txBody>
          <a:bodyPr>
            <a:norm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817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10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105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38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95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703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018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947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483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641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83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37"/>
            <a:ext cx="41148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2" y="1447800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1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1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153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697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9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7972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258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435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0161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348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754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22DA5CC-C78C-470A-8987-DFEABCF0F7E5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EAEA713-FA7F-4BF9-AFCE-A00F9EFE0902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4025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33E5A69-F5EB-4546-8DF6-796ABCB06FF2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4E61E79-1831-4D4E-ABE3-E5F277EA5BED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3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8436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C5D8758-6C43-4FDA-B10E-1064534211C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DFE6B5F-A4A9-4B89-ACCC-47C40C27C1EA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134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4F47E08-D524-4E04-BF82-DF3A82619E3B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AFFE4D53-E728-48A1-9EC9-1A9BDDA3334D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5758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2522DCFD-3F68-473A-9432-DE7A46C4A17D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A248778-B900-468A-A28C-4C5FB4F746B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259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4B41423B-9BB0-455B-83A1-67C78D6C7B30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04A7C43-490A-436E-8C5C-207F48F757A4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687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47B75E26-E613-4D5D-8E76-300B8ECF80C3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5BB4D310-E403-4820-B049-EAE32A78C096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8322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BDBB823-3133-4F19-B813-59AA600641A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B3BC445-C817-4953-9908-216A69773D75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7281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A4C1F34A-2CB2-4565-98C1-1D3F5E9A5C7A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D41C6587-C564-4D0A-AFC3-DB01183E1DFB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7968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F14E4C5-8D8D-4A90-AF99-E0F8AFE80D81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FA84D5B3-7302-4ADE-9FC2-2324B07D92AC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606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3B15A65-D437-4893-A39F-94D19DCCC80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06B608B-D595-4A3A-A3FB-7F1C2236CC2F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048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2A4EFFF-3711-468D-898F-47EA50C5C21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4B6EC86-000D-4104-99B4-64A52935AF2B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6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80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8FEAC2B-40B6-4AD3-8B45-67B8BA04AF35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1CB06B48-AAC2-4A88-B6B8-0833F83988DA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9139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43FB38A-80AB-4A88-B4D6-C8C3FF57EB9D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323E0A6-DE08-4A18-B865-77B01116A51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1068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2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16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76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68" y="228601"/>
            <a:ext cx="4208033" cy="838200"/>
          </a:xfrm>
        </p:spPr>
        <p:txBody>
          <a:bodyPr>
            <a:norm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4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27"/>
            <a:ext cx="4114800" cy="6254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447800"/>
            <a:ext cx="386873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0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0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4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325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9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447800"/>
            <a:ext cx="2949575" cy="1189616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59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447800"/>
            <a:ext cx="2949575" cy="1189616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15536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295400"/>
            <a:ext cx="2949575" cy="1295400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140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27"/>
            <a:ext cx="4114800" cy="7016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605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9344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357FB03-E058-4C96-B966-DDA74C7A50F0}" type="datetimeFigureOut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037CAE4D-E4C7-403D-8C92-34FCE0DBE06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019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492877"/>
            <a:ext cx="3352800" cy="365125"/>
          </a:xfrm>
        </p:spPr>
        <p:txBody>
          <a:bodyPr/>
          <a:lstStyle/>
          <a:p>
            <a:pPr defTabSz="685800">
              <a:defRPr/>
            </a:pPr>
            <a:r>
              <a:rPr lang="en-US" smtClean="0">
                <a:solidFill>
                  <a:srgbClr val="323232">
                    <a:shade val="90000"/>
                  </a:srgbClr>
                </a:solidFill>
              </a:rPr>
              <a:t>UNIVERSITI TEKNIKAL MALAYSIA MELAKA</a:t>
            </a:r>
            <a:endParaRPr lang="en-US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594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517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27398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58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74E0244-817D-47F7-A8FC-345B57B23E52}" type="slidenum">
              <a:rPr lang="en-US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68578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1174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03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295400"/>
            <a:ext cx="2949575" cy="1295400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522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57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064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68" y="228601"/>
            <a:ext cx="4208033" cy="838200"/>
          </a:xfrm>
        </p:spPr>
        <p:txBody>
          <a:bodyPr>
            <a:norm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39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27"/>
            <a:ext cx="4114800" cy="6254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447800"/>
            <a:ext cx="386873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0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0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57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055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87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447800"/>
            <a:ext cx="2949575" cy="1189616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6227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295400"/>
            <a:ext cx="2949575" cy="1295400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85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27"/>
            <a:ext cx="4114800" cy="7016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70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20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theme" Target="../theme/theme12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837EA-280B-4F0C-962B-622463C575D6}" type="datetimeFigureOut">
              <a:rPr lang="en-US" smtClean="0"/>
              <a:t>21/03/2019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53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44" r:id="rId1"/>
    <p:sldLayoutId id="2147488945" r:id="rId2"/>
    <p:sldLayoutId id="2147488946" r:id="rId3"/>
    <p:sldLayoutId id="2147488947" r:id="rId4"/>
    <p:sldLayoutId id="2147488948" r:id="rId5"/>
    <p:sldLayoutId id="2147488949" r:id="rId6"/>
    <p:sldLayoutId id="2147488950" r:id="rId7"/>
    <p:sldLayoutId id="2147488951" r:id="rId8"/>
    <p:sldLayoutId id="2147488952" r:id="rId9"/>
    <p:sldLayoutId id="2147488953" r:id="rId10"/>
    <p:sldLayoutId id="21474889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fld id="{843BD37A-A55C-4AF4-B1C9-65BEC155F466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21/03/2019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fld id="{419CAFD2-B4E8-403B-945A-DDEAF8D35D8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03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27" r:id="rId1"/>
    <p:sldLayoutId id="2147489028" r:id="rId2"/>
    <p:sldLayoutId id="2147489029" r:id="rId3"/>
    <p:sldLayoutId id="2147489030" r:id="rId4"/>
    <p:sldLayoutId id="2147489031" r:id="rId5"/>
    <p:sldLayoutId id="2147489032" r:id="rId6"/>
    <p:sldLayoutId id="2147489033" r:id="rId7"/>
    <p:sldLayoutId id="2147489034" r:id="rId8"/>
    <p:sldLayoutId id="2147489035" r:id="rId9"/>
    <p:sldLayoutId id="2147489036" r:id="rId10"/>
    <p:sldLayoutId id="2147489037" r:id="rId11"/>
    <p:sldLayoutId id="2147489038" r:id="rId12"/>
    <p:sldLayoutId id="2147489039" r:id="rId13"/>
    <p:sldLayoutId id="2147489040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6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42" r:id="rId1"/>
    <p:sldLayoutId id="2147489043" r:id="rId2"/>
    <p:sldLayoutId id="2147489044" r:id="rId3"/>
    <p:sldLayoutId id="2147489045" r:id="rId4"/>
    <p:sldLayoutId id="2147489046" r:id="rId5"/>
    <p:sldLayoutId id="2147489047" r:id="rId6"/>
    <p:sldLayoutId id="2147489048" r:id="rId7"/>
    <p:sldLayoutId id="2147489049" r:id="rId8"/>
    <p:sldLayoutId id="2147489050" r:id="rId9"/>
    <p:sldLayoutId id="2147489051" r:id="rId10"/>
    <p:sldLayoutId id="2147489052" r:id="rId11"/>
    <p:sldLayoutId id="2147489053" r:id="rId12"/>
    <p:sldLayoutId id="2147489054" r:id="rId13"/>
    <p:sldLayoutId id="2147489055" r:id="rId14"/>
    <p:sldLayoutId id="2147489056" r:id="rId15"/>
    <p:sldLayoutId id="2147489057" r:id="rId16"/>
    <p:sldLayoutId id="2147489058" r:id="rId1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4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60" r:id="rId1"/>
    <p:sldLayoutId id="2147489061" r:id="rId2"/>
    <p:sldLayoutId id="2147489062" r:id="rId3"/>
    <p:sldLayoutId id="2147489063" r:id="rId4"/>
    <p:sldLayoutId id="2147489064" r:id="rId5"/>
    <p:sldLayoutId id="2147489065" r:id="rId6"/>
    <p:sldLayoutId id="2147489066" r:id="rId7"/>
    <p:sldLayoutId id="2147489067" r:id="rId8"/>
    <p:sldLayoutId id="2147489068" r:id="rId9"/>
    <p:sldLayoutId id="2147489069" r:id="rId10"/>
    <p:sldLayoutId id="2147489070" r:id="rId11"/>
    <p:sldLayoutId id="2147489071" r:id="rId12"/>
    <p:sldLayoutId id="2147489072" r:id="rId13"/>
    <p:sldLayoutId id="2147489073" r:id="rId14"/>
    <p:sldLayoutId id="2147489074" r:id="rId15"/>
    <p:sldLayoutId id="2147489075" r:id="rId16"/>
    <p:sldLayoutId id="2147489076" r:id="rId1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21/03/2019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58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72" r:id="rId1"/>
    <p:sldLayoutId id="2147488973" r:id="rId2"/>
    <p:sldLayoutId id="2147488974" r:id="rId3"/>
    <p:sldLayoutId id="2147488975" r:id="rId4"/>
    <p:sldLayoutId id="2147488976" r:id="rId5"/>
    <p:sldLayoutId id="2147488977" r:id="rId6"/>
    <p:sldLayoutId id="2147488978" r:id="rId7"/>
    <p:sldLayoutId id="2147488979" r:id="rId8"/>
    <p:sldLayoutId id="2147488980" r:id="rId9"/>
    <p:sldLayoutId id="2147488981" r:id="rId10"/>
    <p:sldLayoutId id="21474889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91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85" r:id="rId1"/>
    <p:sldLayoutId id="2147488986" r:id="rId2"/>
    <p:sldLayoutId id="2147488987" r:id="rId3"/>
    <p:sldLayoutId id="2147488988" r:id="rId4"/>
    <p:sldLayoutId id="21474889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14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91" r:id="rId1"/>
    <p:sldLayoutId id="2147488992" r:id="rId2"/>
    <p:sldLayoutId id="2147488993" r:id="rId3"/>
    <p:sldLayoutId id="2147488994" r:id="rId4"/>
    <p:sldLayoutId id="214748899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91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97" r:id="rId1"/>
    <p:sldLayoutId id="2147488998" r:id="rId2"/>
    <p:sldLayoutId id="2147488999" r:id="rId3"/>
    <p:sldLayoutId id="2147489000" r:id="rId4"/>
    <p:sldLayoutId id="214748900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91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03" r:id="rId1"/>
    <p:sldLayoutId id="2147489004" r:id="rId2"/>
    <p:sldLayoutId id="2147489005" r:id="rId3"/>
    <p:sldLayoutId id="2147489006" r:id="rId4"/>
    <p:sldLayoutId id="214748900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4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09" r:id="rId1"/>
    <p:sldLayoutId id="2147489010" r:id="rId2"/>
    <p:sldLayoutId id="2147489011" r:id="rId3"/>
    <p:sldLayoutId id="2147489012" r:id="rId4"/>
    <p:sldLayoutId id="214748901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61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15" r:id="rId1"/>
    <p:sldLayoutId id="2147489016" r:id="rId2"/>
    <p:sldLayoutId id="2147489017" r:id="rId3"/>
    <p:sldLayoutId id="2147489018" r:id="rId4"/>
    <p:sldLayoutId id="214748901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21/03/2019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56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21" r:id="rId1"/>
    <p:sldLayoutId id="2147489022" r:id="rId2"/>
    <p:sldLayoutId id="2147489023" r:id="rId3"/>
    <p:sldLayoutId id="2147489024" r:id="rId4"/>
    <p:sldLayoutId id="214748902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50.png"/><Relationship Id="rId7" Type="http://schemas.openxmlformats.org/officeDocument/2006/relationships/image" Target="../media/image47.png"/><Relationship Id="rId12" Type="http://schemas.openxmlformats.org/officeDocument/2006/relationships/image" Target="../media/image12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49.png"/><Relationship Id="rId10" Type="http://schemas.openxmlformats.org/officeDocument/2006/relationships/image" Target="../media/image10.svg"/><Relationship Id="rId9" Type="http://schemas.openxmlformats.org/officeDocument/2006/relationships/image" Target="../media/image48.png"/><Relationship Id="rId4" Type="http://schemas.openxmlformats.org/officeDocument/2006/relationships/image" Target="../media/image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hyperlink" Target="http://futurism.com/ibms-watson-powered-sales-associate-robots-to-be-rolled-out-into-u-s-retailers-by-june-2016/" TargetMode="Externa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80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5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54" y="0"/>
            <a:ext cx="9158654" cy="6858000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0" y="5943601"/>
            <a:ext cx="91440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dirty="0" smtClean="0">
                <a:solidFill>
                  <a:srgbClr val="FFFF00"/>
                </a:solidFill>
                <a:latin typeface="Berlin Sans FB Demi" panose="020E0802020502020306" pitchFamily="34" charset="0"/>
              </a:rPr>
              <a:t>KURSUS WAJIB DS45</a:t>
            </a:r>
          </a:p>
          <a:p>
            <a:pPr marL="0" indent="0" algn="ctr" fontAlgn="auto">
              <a:spcAft>
                <a:spcPts val="0"/>
              </a:spcAft>
              <a:buNone/>
            </a:pP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UTeM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: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Isu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dan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Cabaran</a:t>
            </a:r>
            <a:endParaRPr lang="en-US" b="1" dirty="0">
              <a:solidFill>
                <a:srgbClr val="FFFF00"/>
              </a:solidFill>
              <a:latin typeface="Berlin Sans FB Demi" panose="020E0802020502020306" pitchFamily="34" charset="0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543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646" y="1724082"/>
            <a:ext cx="2759838" cy="27628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751" y="1295400"/>
            <a:ext cx="6363769" cy="406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7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80993" y="244957"/>
            <a:ext cx="3518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PROGRAM TRANSFORMASI  KERAJAAN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 NKRA (National Key Results Areas)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716" y="1371600"/>
            <a:ext cx="6639147" cy="449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46459"/>
            <a:ext cx="1752600" cy="149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6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443" t="17505" r="10923" b="13482"/>
          <a:stretch/>
        </p:blipFill>
        <p:spPr>
          <a:xfrm>
            <a:off x="-381000" y="0"/>
            <a:ext cx="792585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717" y="3528918"/>
            <a:ext cx="2171283" cy="10908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1800" b="1" dirty="0" err="1" smtClean="0">
                <a:solidFill>
                  <a:srgbClr val="FF0000"/>
                </a:solidFill>
              </a:rPr>
              <a:t>Adakah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penawaran</a:t>
            </a:r>
            <a:r>
              <a:rPr lang="en-US" sz="1800" b="1" dirty="0" smtClean="0">
                <a:solidFill>
                  <a:srgbClr val="FF0000"/>
                </a:solidFill>
              </a:rPr>
              <a:t> program di </a:t>
            </a:r>
            <a:r>
              <a:rPr lang="en-US" sz="1800" b="1" dirty="0" err="1" smtClean="0">
                <a:solidFill>
                  <a:srgbClr val="FF0000"/>
                </a:solidFill>
              </a:rPr>
              <a:t>UTeM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selari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dengan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keperluan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negara</a:t>
            </a:r>
            <a:r>
              <a:rPr lang="en-US" sz="1800" b="1" dirty="0" smtClean="0">
                <a:solidFill>
                  <a:srgbClr val="FF0000"/>
                </a:solidFill>
              </a:rPr>
              <a:t> ?</a:t>
            </a:r>
            <a:endParaRPr lang="en-MY" sz="18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61" y="2089140"/>
            <a:ext cx="1444594" cy="1439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6486" y="120535"/>
            <a:ext cx="2537514" cy="11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82" y="12"/>
            <a:ext cx="9175282" cy="682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2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0" y="2852738"/>
            <a:ext cx="2857500" cy="1600200"/>
          </a:xfrm>
          <a:prstGeom prst="rect">
            <a:avLst/>
          </a:prstGeom>
        </p:spPr>
      </p:pic>
      <p:sp>
        <p:nvSpPr>
          <p:cNvPr id="6" name="Striped Right Arrow 5"/>
          <p:cNvSpPr/>
          <p:nvPr/>
        </p:nvSpPr>
        <p:spPr>
          <a:xfrm>
            <a:off x="4572000" y="1495524"/>
            <a:ext cx="1600200" cy="762000"/>
          </a:xfrm>
          <a:prstGeom prst="stripedRightArrow">
            <a:avLst/>
          </a:prstGeom>
          <a:solidFill>
            <a:srgbClr val="FF29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ent Arrow 6"/>
          <p:cNvSpPr/>
          <p:nvPr/>
        </p:nvSpPr>
        <p:spPr>
          <a:xfrm>
            <a:off x="6400800" y="4572000"/>
            <a:ext cx="1219200" cy="1066800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2" descr="http://www.pmbs.edu.my/v2/images/Pengumuman/1._Pelan_Pembangunan_Pendidikan_Malaysia_2015-2025_Pendidikan_Tingg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56637"/>
            <a:ext cx="1828800" cy="1839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312351"/>
            <a:ext cx="1752600" cy="2062524"/>
          </a:xfrm>
          <a:prstGeom prst="rect">
            <a:avLst/>
          </a:prstGeom>
        </p:spPr>
      </p:pic>
      <p:sp>
        <p:nvSpPr>
          <p:cNvPr id="11" name="Striped Right Arrow 10"/>
          <p:cNvSpPr/>
          <p:nvPr/>
        </p:nvSpPr>
        <p:spPr>
          <a:xfrm flipH="1">
            <a:off x="2912610" y="5292884"/>
            <a:ext cx="1409446" cy="543013"/>
          </a:xfrm>
          <a:prstGeom prst="stripedRightArrow">
            <a:avLst/>
          </a:prstGeom>
          <a:solidFill>
            <a:srgbClr val="FF29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6258" y="5018860"/>
            <a:ext cx="1186350" cy="1077218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Bent Arrow 12"/>
          <p:cNvSpPr/>
          <p:nvPr/>
        </p:nvSpPr>
        <p:spPr>
          <a:xfrm rot="5400000" flipH="1" flipV="1">
            <a:off x="778428" y="4812523"/>
            <a:ext cx="927857" cy="960696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4401472"/>
            <a:ext cx="1519006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Fakulti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98030" y="3652841"/>
            <a:ext cx="1697902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 DS45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Bent Arrow 15"/>
          <p:cNvSpPr/>
          <p:nvPr/>
        </p:nvSpPr>
        <p:spPr>
          <a:xfrm flipH="1" flipV="1">
            <a:off x="770988" y="3751711"/>
            <a:ext cx="1548451" cy="677448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3" y="1274169"/>
            <a:ext cx="4229163" cy="222735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45220" y="274465"/>
            <a:ext cx="3465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b="1" dirty="0" err="1" smtClean="0">
                <a:solidFill>
                  <a:prstClr val="white"/>
                </a:solidFill>
              </a:rPr>
              <a:t>Peranan</a:t>
            </a:r>
            <a:r>
              <a:rPr lang="en-US" sz="2800" b="1" dirty="0" smtClean="0">
                <a:solidFill>
                  <a:prstClr val="white"/>
                </a:solidFill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</a:rPr>
              <a:t>dan</a:t>
            </a:r>
            <a:r>
              <a:rPr lang="en-US" sz="2800" b="1" dirty="0" smtClean="0">
                <a:solidFill>
                  <a:prstClr val="white"/>
                </a:solidFill>
              </a:rPr>
              <a:t> KPI </a:t>
            </a:r>
            <a:r>
              <a:rPr lang="en-US" sz="2800" b="1" dirty="0">
                <a:solidFill>
                  <a:prstClr val="white"/>
                </a:solidFill>
              </a:rPr>
              <a:t>DS45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9838" y="2290657"/>
            <a:ext cx="1286374" cy="106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3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03744"/>
            <a:ext cx="4144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Perutusan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982" y="997177"/>
            <a:ext cx="6807018" cy="59879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34"/>
            <a:ext cx="2307536" cy="3429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381831"/>
            <a:ext cx="2438400" cy="8759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842665"/>
            <a:ext cx="2880702" cy="681335"/>
          </a:xfrm>
          <a:prstGeom prst="rect">
            <a:avLst/>
          </a:prstGeom>
          <a:solidFill>
            <a:srgbClr val="7030A0"/>
          </a:solidFill>
        </p:spPr>
      </p:pic>
    </p:spTree>
    <p:extLst>
      <p:ext uri="{BB962C8B-B14F-4D97-AF65-F5344CB8AC3E}">
        <p14:creationId xmlns:p14="http://schemas.microsoft.com/office/powerpoint/2010/main" val="39294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40741"/>
            <a:ext cx="40756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Perutusan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- TVET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34"/>
            <a:ext cx="2307536" cy="3429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381831"/>
            <a:ext cx="2438400" cy="8759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468" y="1371600"/>
            <a:ext cx="2590800" cy="720032"/>
          </a:xfrm>
          <a:prstGeom prst="rect">
            <a:avLst/>
          </a:prstGeom>
          <a:solidFill>
            <a:srgbClr val="7030A0"/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888" y="952534"/>
            <a:ext cx="5543997" cy="494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>
            <a:extLst>
              <a:ext uri="{FF2B5EF4-FFF2-40B4-BE49-F238E27FC236}">
                <a16:creationId xmlns:a16="http://schemas.microsoft.com/office/drawing/2014/main" id="{163A9DB9-A4CC-4F63-8B97-27A329E8982F}"/>
              </a:ext>
            </a:extLst>
          </p:cNvPr>
          <p:cNvSpPr>
            <a:spLocks noEditPoints="1"/>
          </p:cNvSpPr>
          <p:nvPr/>
        </p:nvSpPr>
        <p:spPr bwMode="auto">
          <a:xfrm>
            <a:off x="494241" y="2091301"/>
            <a:ext cx="1564987" cy="1564163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013D4D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10E05D63-1B18-4131-BBFA-CA7A62CA6436}"/>
              </a:ext>
            </a:extLst>
          </p:cNvPr>
          <p:cNvSpPr>
            <a:spLocks noEditPoints="1"/>
          </p:cNvSpPr>
          <p:nvPr/>
        </p:nvSpPr>
        <p:spPr bwMode="auto">
          <a:xfrm>
            <a:off x="2158748" y="3167987"/>
            <a:ext cx="1563624" cy="1563624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rgbClr val="00A89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A2AA7E0A-ABDF-4EAE-B928-BB73492CD32B}"/>
              </a:ext>
            </a:extLst>
          </p:cNvPr>
          <p:cNvSpPr>
            <a:spLocks noEditPoints="1"/>
          </p:cNvSpPr>
          <p:nvPr/>
        </p:nvSpPr>
        <p:spPr bwMode="auto">
          <a:xfrm>
            <a:off x="3821893" y="2009415"/>
            <a:ext cx="1564987" cy="1564163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D9126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BB937175-9088-4A78-B5A7-19B0BFAB3450}"/>
              </a:ext>
            </a:extLst>
          </p:cNvPr>
          <p:cNvSpPr>
            <a:spLocks noEditPoints="1"/>
          </p:cNvSpPr>
          <p:nvPr/>
        </p:nvSpPr>
        <p:spPr bwMode="auto">
          <a:xfrm>
            <a:off x="5486400" y="3086100"/>
            <a:ext cx="1563624" cy="1563624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rgbClr val="FE76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id="{633062E0-FCCB-42F4-BE00-4BCF018FA04A}"/>
              </a:ext>
            </a:extLst>
          </p:cNvPr>
          <p:cNvSpPr>
            <a:spLocks noEditPoints="1"/>
          </p:cNvSpPr>
          <p:nvPr/>
        </p:nvSpPr>
        <p:spPr bwMode="auto">
          <a:xfrm>
            <a:off x="7001391" y="1714500"/>
            <a:ext cx="2142609" cy="2201455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B8209A2-92D6-4316-A3FA-32DE046034FD}"/>
              </a:ext>
            </a:extLst>
          </p:cNvPr>
          <p:cNvSpPr/>
          <p:nvPr/>
        </p:nvSpPr>
        <p:spPr>
          <a:xfrm>
            <a:off x="768219" y="2377904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ED305CF-69BE-4C76-841D-37B531FC7AAC}"/>
              </a:ext>
            </a:extLst>
          </p:cNvPr>
          <p:cNvSpPr/>
          <p:nvPr/>
        </p:nvSpPr>
        <p:spPr>
          <a:xfrm>
            <a:off x="2432044" y="3441283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1E2CA82-E368-4C03-9C7A-E3B43ED66821}"/>
              </a:ext>
            </a:extLst>
          </p:cNvPr>
          <p:cNvSpPr/>
          <p:nvPr/>
        </p:nvSpPr>
        <p:spPr>
          <a:xfrm>
            <a:off x="5759696" y="3359396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74C1C83F-F664-4C63-B10B-20AA39E30747}"/>
              </a:ext>
            </a:extLst>
          </p:cNvPr>
          <p:cNvSpPr/>
          <p:nvPr/>
        </p:nvSpPr>
        <p:spPr>
          <a:xfrm>
            <a:off x="4095870" y="2282980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7A40EF6-0E2D-463F-98BB-773E66B01458}"/>
              </a:ext>
            </a:extLst>
          </p:cNvPr>
          <p:cNvSpPr/>
          <p:nvPr/>
        </p:nvSpPr>
        <p:spPr>
          <a:xfrm>
            <a:off x="7408473" y="2155392"/>
            <a:ext cx="1349695" cy="1285891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60" name="Graphic 15" descr="Trophy">
            <a:extLst>
              <a:ext uri="{FF2B5EF4-FFF2-40B4-BE49-F238E27FC236}">
                <a16:creationId xmlns:a16="http://schemas.microsoft.com/office/drawing/2014/main" id="{CA7A2AD1-F939-4254-A01F-498EC0CCD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480010" y="5182362"/>
            <a:ext cx="685800" cy="685800"/>
          </a:xfrm>
          <a:prstGeom prst="rect">
            <a:avLst/>
          </a:prstGeom>
        </p:spPr>
      </p:pic>
      <p:pic>
        <p:nvPicPr>
          <p:cNvPr id="61" name="Graphic 11" descr="Coins">
            <a:extLst>
              <a:ext uri="{FF2B5EF4-FFF2-40B4-BE49-F238E27FC236}">
                <a16:creationId xmlns:a16="http://schemas.microsoft.com/office/drawing/2014/main" id="{57995E48-F80D-4F5B-B6F9-DABB6CFD52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722372" y="5024243"/>
            <a:ext cx="685800" cy="685800"/>
          </a:xfrm>
          <a:prstGeom prst="rect">
            <a:avLst/>
          </a:prstGeom>
        </p:spPr>
      </p:pic>
      <p:pic>
        <p:nvPicPr>
          <p:cNvPr id="62" name="Graphic 13" descr="Atom">
            <a:extLst>
              <a:ext uri="{FF2B5EF4-FFF2-40B4-BE49-F238E27FC236}">
                <a16:creationId xmlns:a16="http://schemas.microsoft.com/office/drawing/2014/main" id="{7F0261C3-7A59-4CE5-92C6-CBE9EA51396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529714" y="5106961"/>
            <a:ext cx="685800" cy="685800"/>
          </a:xfrm>
          <a:prstGeom prst="rect">
            <a:avLst/>
          </a:prstGeom>
        </p:spPr>
      </p:pic>
      <p:pic>
        <p:nvPicPr>
          <p:cNvPr id="63" name="Graphic 9" descr="Lightbulb">
            <a:extLst>
              <a:ext uri="{FF2B5EF4-FFF2-40B4-BE49-F238E27FC236}">
                <a16:creationId xmlns:a16="http://schemas.microsoft.com/office/drawing/2014/main" id="{6C31956D-9B99-4CA7-B979-591E4EC289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188316" y="5106961"/>
            <a:ext cx="685800" cy="685800"/>
          </a:xfrm>
          <a:prstGeom prst="rect">
            <a:avLst/>
          </a:prstGeom>
        </p:spPr>
      </p:pic>
      <p:sp>
        <p:nvSpPr>
          <p:cNvPr id="64" name="Title 1"/>
          <p:cNvSpPr txBox="1">
            <a:spLocks/>
          </p:cNvSpPr>
          <p:nvPr/>
        </p:nvSpPr>
        <p:spPr bwMode="auto">
          <a:xfrm>
            <a:off x="3576385" y="475033"/>
            <a:ext cx="4068264" cy="469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342900"/>
            <a:r>
              <a:rPr lang="en-US" altLang="en-US" sz="16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–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Adakah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kita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tahu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semua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dan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sama-sama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mempromosikan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?</a:t>
            </a:r>
            <a:endParaRPr lang="en-US" altLang="en-US" sz="160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065A738-149B-4D30-92CF-33A57E2CE3F6}"/>
              </a:ext>
            </a:extLst>
          </p:cNvPr>
          <p:cNvSpPr txBox="1"/>
          <p:nvPr/>
        </p:nvSpPr>
        <p:spPr>
          <a:xfrm>
            <a:off x="617474" y="2551713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PHD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12</a:t>
            </a:r>
          </a:p>
        </p:txBody>
      </p:sp>
      <p:sp>
        <p:nvSpPr>
          <p:cNvPr id="71" name="Round Diagonal Corner Rectangle 70"/>
          <p:cNvSpPr/>
          <p:nvPr/>
        </p:nvSpPr>
        <p:spPr>
          <a:xfrm>
            <a:off x="229592" y="3694851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7375E"/>
                </a:solidFill>
                <a:latin typeface="Arial Black"/>
                <a:cs typeface="Arial Black"/>
              </a:rPr>
              <a:t>7  PhD</a:t>
            </a:r>
          </a:p>
        </p:txBody>
      </p:sp>
      <p:sp>
        <p:nvSpPr>
          <p:cNvPr id="72" name="Round Diagonal Corner Rectangle 71"/>
          <p:cNvSpPr/>
          <p:nvPr/>
        </p:nvSpPr>
        <p:spPr>
          <a:xfrm>
            <a:off x="357512" y="4115728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4  </a:t>
            </a:r>
            <a:r>
              <a:rPr lang="en-US" sz="105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EngD</a:t>
            </a:r>
            <a:endParaRPr lang="en-US" sz="1050" b="1" dirty="0">
              <a:solidFill>
                <a:srgbClr val="1F497D">
                  <a:lumMod val="75000"/>
                </a:srgbClr>
              </a:solidFill>
              <a:latin typeface="Arial Black"/>
              <a:cs typeface="Arial Black"/>
            </a:endParaRPr>
          </a:p>
        </p:txBody>
      </p:sp>
      <p:sp>
        <p:nvSpPr>
          <p:cNvPr id="73" name="Round Diagonal Corner Rectangle 72"/>
          <p:cNvSpPr/>
          <p:nvPr/>
        </p:nvSpPr>
        <p:spPr>
          <a:xfrm>
            <a:off x="886817" y="3896315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 DIT</a:t>
            </a:r>
          </a:p>
        </p:txBody>
      </p:sp>
      <p:pic>
        <p:nvPicPr>
          <p:cNvPr id="74" name="Graphic 7" descr="Puzzle">
            <a:extLst>
              <a:ext uri="{FF2B5EF4-FFF2-40B4-BE49-F238E27FC236}">
                <a16:creationId xmlns:a16="http://schemas.microsoft.com/office/drawing/2014/main" id="{4C23B8FB-B672-4E0E-A431-A020B607E9C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2179" y="4986898"/>
            <a:ext cx="685800" cy="685800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B065A738-149B-4D30-92CF-33A57E2CE3F6}"/>
              </a:ext>
            </a:extLst>
          </p:cNvPr>
          <p:cNvSpPr txBox="1"/>
          <p:nvPr/>
        </p:nvSpPr>
        <p:spPr>
          <a:xfrm>
            <a:off x="2273353" y="3668139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SARJANA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35</a:t>
            </a:r>
          </a:p>
        </p:txBody>
      </p:sp>
      <p:sp>
        <p:nvSpPr>
          <p:cNvPr id="77" name="Round Diagonal Corner Rectangle 76"/>
          <p:cNvSpPr/>
          <p:nvPr/>
        </p:nvSpPr>
        <p:spPr>
          <a:xfrm>
            <a:off x="2209973" y="2757510"/>
            <a:ext cx="1230420" cy="285508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6 Mixed Mode</a:t>
            </a:r>
          </a:p>
        </p:txBody>
      </p:sp>
      <p:sp>
        <p:nvSpPr>
          <p:cNvPr id="78" name="Round Diagonal Corner Rectangle 77"/>
          <p:cNvSpPr/>
          <p:nvPr/>
        </p:nvSpPr>
        <p:spPr>
          <a:xfrm>
            <a:off x="2466408" y="2496453"/>
            <a:ext cx="1154503" cy="265901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18 c/work</a:t>
            </a:r>
          </a:p>
        </p:txBody>
      </p:sp>
      <p:sp>
        <p:nvSpPr>
          <p:cNvPr id="79" name="Round Diagonal Corner Rectangle 78"/>
          <p:cNvSpPr/>
          <p:nvPr/>
        </p:nvSpPr>
        <p:spPr>
          <a:xfrm>
            <a:off x="2260210" y="2148154"/>
            <a:ext cx="1172571" cy="348299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11 Research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065A738-149B-4D30-92CF-33A57E2CE3F6}"/>
              </a:ext>
            </a:extLst>
          </p:cNvPr>
          <p:cNvSpPr txBox="1"/>
          <p:nvPr/>
        </p:nvSpPr>
        <p:spPr>
          <a:xfrm>
            <a:off x="3944213" y="2469602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ISM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29</a:t>
            </a:r>
          </a:p>
        </p:txBody>
      </p:sp>
      <p:sp>
        <p:nvSpPr>
          <p:cNvPr id="81" name="Round Diagonal Corner Rectangle 80"/>
          <p:cNvSpPr/>
          <p:nvPr/>
        </p:nvSpPr>
        <p:spPr>
          <a:xfrm>
            <a:off x="3784344" y="3730367"/>
            <a:ext cx="857250" cy="22860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5 Eng.</a:t>
            </a:r>
          </a:p>
        </p:txBody>
      </p:sp>
      <p:sp>
        <p:nvSpPr>
          <p:cNvPr id="82" name="Round Diagonal Corner Rectangle 81"/>
          <p:cNvSpPr/>
          <p:nvPr/>
        </p:nvSpPr>
        <p:spPr>
          <a:xfrm>
            <a:off x="4028494" y="3945724"/>
            <a:ext cx="1331894" cy="281945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14 </a:t>
            </a:r>
            <a:r>
              <a:rPr lang="en-US" sz="120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Eng.Tech</a:t>
            </a: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.</a:t>
            </a:r>
          </a:p>
        </p:txBody>
      </p:sp>
      <p:sp>
        <p:nvSpPr>
          <p:cNvPr id="83" name="Round Diagonal Corner Rectangle 82"/>
          <p:cNvSpPr/>
          <p:nvPr/>
        </p:nvSpPr>
        <p:spPr>
          <a:xfrm>
            <a:off x="3965111" y="4248058"/>
            <a:ext cx="857250" cy="22860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7 ICT</a:t>
            </a:r>
          </a:p>
        </p:txBody>
      </p:sp>
      <p:sp>
        <p:nvSpPr>
          <p:cNvPr id="84" name="Round Diagonal Corner Rectangle 83"/>
          <p:cNvSpPr/>
          <p:nvPr/>
        </p:nvSpPr>
        <p:spPr>
          <a:xfrm>
            <a:off x="4072429" y="4475175"/>
            <a:ext cx="1356821" cy="268276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3 </a:t>
            </a:r>
            <a:r>
              <a:rPr lang="en-US" sz="120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Tech.Mgt</a:t>
            </a: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065A738-149B-4D30-92CF-33A57E2CE3F6}"/>
              </a:ext>
            </a:extLst>
          </p:cNvPr>
          <p:cNvSpPr txBox="1"/>
          <p:nvPr/>
        </p:nvSpPr>
        <p:spPr>
          <a:xfrm>
            <a:off x="5610517" y="3533205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DIPLOMA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5</a:t>
            </a:r>
          </a:p>
        </p:txBody>
      </p:sp>
      <p:sp>
        <p:nvSpPr>
          <p:cNvPr id="90" name="Round Diagonal Corner Rectangle 89"/>
          <p:cNvSpPr/>
          <p:nvPr/>
        </p:nvSpPr>
        <p:spPr>
          <a:xfrm>
            <a:off x="5698105" y="2469904"/>
            <a:ext cx="857250" cy="228600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4 Eng.</a:t>
            </a:r>
          </a:p>
        </p:txBody>
      </p:sp>
      <p:sp>
        <p:nvSpPr>
          <p:cNvPr id="91" name="Round Diagonal Corner Rectangle 90"/>
          <p:cNvSpPr/>
          <p:nvPr/>
        </p:nvSpPr>
        <p:spPr>
          <a:xfrm>
            <a:off x="5919478" y="2698504"/>
            <a:ext cx="857250" cy="228600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 ICT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065A738-149B-4D30-92CF-33A57E2CE3F6}"/>
              </a:ext>
            </a:extLst>
          </p:cNvPr>
          <p:cNvSpPr txBox="1"/>
          <p:nvPr/>
        </p:nvSpPr>
        <p:spPr>
          <a:xfrm>
            <a:off x="7430972" y="2478097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latin typeface="Calibri" panose="020F0502020204030204"/>
                <a:cs typeface="+mn-cs"/>
              </a:rPr>
              <a:t>JUMLAH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latin typeface="Calibri" panose="020F0502020204030204"/>
                <a:cs typeface="+mn-cs"/>
              </a:rPr>
              <a:t>81 program</a:t>
            </a:r>
          </a:p>
        </p:txBody>
      </p:sp>
    </p:spTree>
    <p:extLst>
      <p:ext uri="{BB962C8B-B14F-4D97-AF65-F5344CB8AC3E}">
        <p14:creationId xmlns:p14="http://schemas.microsoft.com/office/powerpoint/2010/main" val="41286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8255" y="1905"/>
            <a:ext cx="9149080" cy="538422"/>
          </a:xfrm>
          <a:prstGeom prst="rect">
            <a:avLst/>
          </a:prstGeom>
          <a:solidFill>
            <a:srgbClr val="0033CC"/>
          </a:solidFill>
          <a:ln w="9525">
            <a:noFill/>
          </a:ln>
        </p:spPr>
        <p:txBody>
          <a:bodyPr wrap="square" lIns="91440" tIns="45720" rIns="91440" bIns="4572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Analisa</a:t>
            </a:r>
            <a:r>
              <a:rPr kumimoji="0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Pengambilan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2018 –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Apa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peranan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kita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sebagi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Pensyarah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?</a:t>
            </a:r>
            <a:endParaRPr kumimoji="0" lang="en-MY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SimSun" panose="02010600030101010101" pitchFamily="2" charset="-122"/>
              <a:cs typeface="+mn-cs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520259"/>
              </p:ext>
            </p:extLst>
          </p:nvPr>
        </p:nvGraphicFramePr>
        <p:xfrm>
          <a:off x="149629" y="621961"/>
          <a:ext cx="5703342" cy="318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288273"/>
              </p:ext>
            </p:extLst>
          </p:nvPr>
        </p:nvGraphicFramePr>
        <p:xfrm>
          <a:off x="152400" y="3886200"/>
          <a:ext cx="5703342" cy="2749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6119555" y="4313207"/>
            <a:ext cx="30377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67.3%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adalah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pelajar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dalam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kategori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B40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(B40 –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Pendapatan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keluarga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kurang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dari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RM 4,000)</a:t>
            </a:r>
            <a:endParaRPr lang="en-MY" sz="16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A1427F-FDDF-43CA-872B-3E87EF0D68FD}" type="slidenum">
              <a:rPr kumimoji="0" lang="ms-MY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ms-MY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83451" y="1295400"/>
            <a:ext cx="30377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34.75 %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pelajar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mengetahui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mengenai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UTeM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melalui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kawan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/senior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seterusnya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memilih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untuk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sambung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belajar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di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UTeM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  <a:endParaRPr lang="en-MY" sz="16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18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304800"/>
            <a:ext cx="4559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di </a:t>
            </a:r>
            <a:r>
              <a:rPr lang="en-US" b="1" dirty="0" err="1" smtClean="0">
                <a:solidFill>
                  <a:srgbClr val="FFFF00"/>
                </a:solidFill>
              </a:rPr>
              <a:t>dalam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mengukuhkan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nic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penyelidikan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  <a:solidFill>
            <a:srgbClr val="7030A0"/>
          </a:solidFill>
        </p:spPr>
      </p:pic>
    </p:spTree>
    <p:extLst>
      <p:ext uri="{BB962C8B-B14F-4D97-AF65-F5344CB8AC3E}">
        <p14:creationId xmlns:p14="http://schemas.microsoft.com/office/powerpoint/2010/main" val="390211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4" y="0"/>
            <a:ext cx="9155174" cy="6934200"/>
          </a:xfrm>
          <a:prstGeom prst="rect">
            <a:avLst/>
          </a:prstGeom>
          <a:solidFill>
            <a:srgbClr val="7030A0"/>
          </a:solidFill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74" y="1013386"/>
            <a:ext cx="3884454" cy="45821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87918" y="1066800"/>
            <a:ext cx="4952999" cy="2237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91637" y="1066800"/>
            <a:ext cx="3989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DS45 KE DS52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11844" y="1456907"/>
            <a:ext cx="48222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ISU DAN CABARAN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PENGURUSAN AKADEMIK DAN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LI/PRA-SISWAZAH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KHIDMAT MASYARAKAT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 DAN INOVASI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64" y="71284"/>
            <a:ext cx="6133108" cy="74987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84719" y="3649011"/>
            <a:ext cx="4952999" cy="2237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04766" y="3694583"/>
            <a:ext cx="34644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PESERTA KURSUS WAJIB DS45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dirty="0" smtClean="0">
              <a:solidFill>
                <a:prstClr val="black"/>
              </a:solidFill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FKE : 5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FKEKK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FKM : 16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FKP : 4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FTMK : 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34427" y="4296251"/>
            <a:ext cx="1975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FPTT : 3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FTKEE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baseline="0" dirty="0" smtClean="0">
                <a:solidFill>
                  <a:prstClr val="black"/>
                </a:solidFill>
              </a:rPr>
              <a:t>FTKMP</a:t>
            </a:r>
            <a:r>
              <a:rPr lang="en-US" b="1" dirty="0" smtClean="0">
                <a:solidFill>
                  <a:prstClr val="black"/>
                </a:solidFill>
              </a:rPr>
              <a:t>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PBPI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1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87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152400"/>
            <a:ext cx="3321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penerbitan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jurnal</a:t>
            </a:r>
            <a:r>
              <a:rPr lang="en-US" b="1" dirty="0" smtClean="0">
                <a:solidFill>
                  <a:srgbClr val="FFFF00"/>
                </a:solidFill>
              </a:rPr>
              <a:t> di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meningkat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19200"/>
            <a:ext cx="6510861" cy="522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6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152400"/>
            <a:ext cx="381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bilangan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geran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penyelidikan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meningkat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71600"/>
            <a:ext cx="5913820" cy="470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27513"/>
            <a:ext cx="7542677" cy="4919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28439" y="29587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Apa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peranan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Pensyarah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bagi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memastikan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sasaran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aktiviti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inovasi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geran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penerbitan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dicapai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?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990600"/>
            <a:ext cx="7388410" cy="5562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196223"/>
            <a:ext cx="381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hubungan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universiti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industri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ditingkatkan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7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05200" y="196223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aktiviti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hubungan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universiti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komuniti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diperbanyakkan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lagi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200"/>
            <a:ext cx="7772400" cy="49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19200"/>
            <a:ext cx="5943600" cy="479964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05200" y="22860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mesti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bersiap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sedia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untuk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lebih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effektif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berfokus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berdasarkan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laluan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kerjaya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staf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akademik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489" y="1219200"/>
            <a:ext cx="5659315" cy="4459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227992"/>
            <a:ext cx="3307199" cy="26113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07777" y="152400"/>
            <a:ext cx="38598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Perlaksanaan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Pelan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Penggantian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Pentadbir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Akademik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saringan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melalui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i="1" dirty="0" err="1" smtClean="0">
                <a:solidFill>
                  <a:srgbClr val="FF99CC"/>
                </a:solidFill>
              </a:rPr>
              <a:t>i</a:t>
            </a:r>
            <a:r>
              <a:rPr lang="en-US" b="1" i="1" dirty="0" smtClean="0">
                <a:solidFill>
                  <a:srgbClr val="FF99CC"/>
                </a:solidFill>
              </a:rPr>
              <a:t>-Pro</a:t>
            </a:r>
            <a:endParaRPr lang="en-US" b="1" i="1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9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95400"/>
            <a:ext cx="5830264" cy="48128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05200" y="152400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aktiviti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pengantarabangsaan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ditingkatkan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lagi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5578747" cy="441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643" y="2133600"/>
            <a:ext cx="3822357" cy="243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287557"/>
            <a:ext cx="411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memperkasa</a:t>
            </a:r>
            <a:r>
              <a:rPr lang="en-US" b="1" dirty="0" smtClean="0">
                <a:solidFill>
                  <a:srgbClr val="FFFF00"/>
                </a:solidFill>
              </a:rPr>
              <a:t> TVET ? ? 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17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64448" y="490869"/>
            <a:ext cx="37656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Edu-</a:t>
            </a:r>
            <a:r>
              <a:rPr lang="en-US" sz="2000" b="1" dirty="0" err="1" smtClean="0">
                <a:solidFill>
                  <a:srgbClr val="FFFF00"/>
                </a:solidFill>
              </a:rPr>
              <a:t>Pelancongan</a:t>
            </a:r>
            <a:r>
              <a:rPr lang="en-US" sz="2000" b="1" dirty="0" smtClean="0">
                <a:solidFill>
                  <a:srgbClr val="FFFF00"/>
                </a:solidFill>
              </a:rPr>
              <a:t> : </a:t>
            </a:r>
            <a:r>
              <a:rPr lang="en-US" sz="2000" b="1" dirty="0" err="1" smtClean="0">
                <a:solidFill>
                  <a:srgbClr val="FFFF00"/>
                </a:solidFill>
              </a:rPr>
              <a:t>Peranan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kita</a:t>
            </a:r>
            <a:r>
              <a:rPr lang="en-US" sz="2000" b="1" dirty="0" smtClean="0">
                <a:solidFill>
                  <a:srgbClr val="FFFF00"/>
                </a:solidFill>
              </a:rPr>
              <a:t> ?</a:t>
            </a:r>
            <a:endParaRPr lang="en-US" sz="2000" b="1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200"/>
            <a:ext cx="7589385" cy="490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3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53034"/>
            <a:ext cx="40954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Adakah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kita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jelas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peranan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kita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sebagai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Pensyarah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?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19200"/>
            <a:ext cx="6172576" cy="487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61570" y="490869"/>
            <a:ext cx="2771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TUAH ..</a:t>
            </a:r>
            <a:r>
              <a:rPr lang="en-US" sz="2400" b="1" dirty="0" err="1" smtClean="0">
                <a:solidFill>
                  <a:schemeClr val="bg1"/>
                </a:solidFill>
              </a:rPr>
              <a:t>oooo</a:t>
            </a:r>
            <a:r>
              <a:rPr lang="en-US" sz="2400" b="1" dirty="0" smtClean="0">
                <a:solidFill>
                  <a:schemeClr val="bg1"/>
                </a:solidFill>
              </a:rPr>
              <a:t>…	TUAH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295400"/>
            <a:ext cx="6279947" cy="483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219201"/>
            <a:ext cx="8500403" cy="9906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ms-MY" sz="2800" dirty="0">
                <a:ln w="1016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Perbandingan Peruntukan dan Perbelanjaan Universiti pada Tahun </a:t>
            </a:r>
            <a:r>
              <a:rPr lang="ms-MY" sz="2800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2018</a:t>
            </a:r>
            <a:endParaRPr lang="ms-MY" sz="2700" b="1" dirty="0"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-533400" y="2025135"/>
            <a:ext cx="9296400" cy="4320669"/>
          </a:xfrm>
          <a:prstGeom prst="rect">
            <a:avLst/>
          </a:prstGeom>
        </p:spPr>
        <p:txBody>
          <a:bodyPr vert="horz" wrap="square" lIns="0" tIns="25552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Geran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dari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Kerajaan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: RM 235.74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juta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endParaRPr lang="en-US" sz="2400" spc="-5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Bajet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UTeM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: RM 303.08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juta</a:t>
            </a:r>
            <a:endParaRPr lang="en-US" sz="2400" spc="-5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rgbClr val="FF2929"/>
                </a:solidFill>
                <a:latin typeface="Arial Black" panose="020B0A04020102020204" pitchFamily="34" charset="0"/>
              </a:rPr>
              <a:t>Defisit</a:t>
            </a:r>
            <a:r>
              <a:rPr lang="en-US" sz="2400" spc="-5" dirty="0" smtClean="0">
                <a:solidFill>
                  <a:srgbClr val="FF2929"/>
                </a:solidFill>
                <a:latin typeface="Arial Black" panose="020B0A04020102020204" pitchFamily="34" charset="0"/>
              </a:rPr>
              <a:t> : RM 67.34 </a:t>
            </a:r>
            <a:r>
              <a:rPr lang="en-US" sz="2400" spc="-5" dirty="0" err="1" smtClean="0">
                <a:solidFill>
                  <a:srgbClr val="FF2929"/>
                </a:solidFill>
                <a:latin typeface="Arial Black" panose="020B0A04020102020204" pitchFamily="34" charset="0"/>
              </a:rPr>
              <a:t>juta</a:t>
            </a:r>
            <a:r>
              <a:rPr lang="en-US" sz="2400" spc="-5" dirty="0" smtClean="0">
                <a:solidFill>
                  <a:srgbClr val="FF2929"/>
                </a:solidFill>
                <a:latin typeface="Arial Black" panose="020B0A04020102020204" pitchFamily="34" charset="0"/>
              </a:rPr>
              <a:t> (22.2 %)</a:t>
            </a: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021080" fontAlgn="auto">
              <a:lnSpc>
                <a:spcPct val="100000"/>
              </a:lnSpc>
              <a:spcAft>
                <a:spcPts val="0"/>
              </a:spcAft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UTeM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menjana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pendapatan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sendiri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bagi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menampung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perbelanjaan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…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apa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peranan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kita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sebagai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pensyarah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bagi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aktiviti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penjanaan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pendapatan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?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86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4346" y="4056253"/>
            <a:ext cx="7132955" cy="1693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24025" marR="5080" indent="-17119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5400" spc="-5" dirty="0">
                <a:solidFill>
                  <a:srgbClr val="FFFFFF"/>
                </a:solidFill>
                <a:latin typeface="Calibri"/>
                <a:cs typeface="Calibri"/>
              </a:rPr>
              <a:t>THE FOURTH INDUSTRIAL  </a:t>
            </a:r>
            <a:r>
              <a:rPr sz="5400" dirty="0">
                <a:solidFill>
                  <a:srgbClr val="FFFFFF"/>
                </a:solidFill>
                <a:latin typeface="Calibri"/>
                <a:cs typeface="Calibri"/>
              </a:rPr>
              <a:t>REVOLUTION</a:t>
            </a:r>
            <a:endParaRPr sz="54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57400" y="685673"/>
            <a:ext cx="5227701" cy="2871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23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8824716" cy="53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158"/>
            <a:ext cx="9144000" cy="52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72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59" y="615473"/>
            <a:ext cx="6102841" cy="609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0557" y="0"/>
            <a:ext cx="7946390" cy="1097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600" dirty="0"/>
              <a:t>8.1 million employed in </a:t>
            </a:r>
            <a:r>
              <a:rPr sz="3600" dirty="0">
                <a:solidFill>
                  <a:srgbClr val="FFFF00"/>
                </a:solidFill>
              </a:rPr>
              <a:t>renewable</a:t>
            </a:r>
            <a:r>
              <a:rPr sz="3600" spc="-210" dirty="0">
                <a:solidFill>
                  <a:srgbClr val="FFFF00"/>
                </a:solidFill>
              </a:rPr>
              <a:t> </a:t>
            </a:r>
            <a:r>
              <a:rPr sz="3600" dirty="0">
                <a:solidFill>
                  <a:srgbClr val="FFFF00"/>
                </a:solidFill>
              </a:rPr>
              <a:t>energy</a:t>
            </a:r>
            <a:r>
              <a:rPr sz="3600" dirty="0"/>
              <a:t>,</a:t>
            </a:r>
          </a:p>
          <a:p>
            <a:pPr marL="635" algn="ctr">
              <a:lnSpc>
                <a:spcPct val="100000"/>
              </a:lnSpc>
            </a:pPr>
            <a:r>
              <a:rPr sz="3600" dirty="0"/>
              <a:t>more than in </a:t>
            </a:r>
            <a:r>
              <a:rPr sz="3600" spc="-5" dirty="0"/>
              <a:t>oil </a:t>
            </a:r>
            <a:r>
              <a:rPr sz="3600" dirty="0"/>
              <a:t>and</a:t>
            </a:r>
            <a:r>
              <a:rPr sz="3600" spc="-135" dirty="0"/>
              <a:t> </a:t>
            </a:r>
            <a:r>
              <a:rPr sz="3600" dirty="0"/>
              <a:t>gas</a:t>
            </a:r>
          </a:p>
        </p:txBody>
      </p:sp>
      <p:sp>
        <p:nvSpPr>
          <p:cNvPr id="3" name="object 3"/>
          <p:cNvSpPr/>
          <p:nvPr/>
        </p:nvSpPr>
        <p:spPr>
          <a:xfrm>
            <a:off x="228600" y="2262123"/>
            <a:ext cx="4191000" cy="2759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04028" y="1241805"/>
            <a:ext cx="3860800" cy="435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more money was  invested worldwide</a:t>
            </a:r>
            <a:r>
              <a:rPr sz="2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into  expanding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renewable  energy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production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than 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into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oil and gas 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production.</a:t>
            </a:r>
            <a:endParaRPr sz="2800">
              <a:solidFill>
                <a:prstClr val="black"/>
              </a:solidFill>
              <a:latin typeface="Calibri"/>
              <a:cs typeface="Calibri"/>
            </a:endParaRPr>
          </a:p>
          <a:p>
            <a:pPr marL="355600" marR="132080" indent="-342900" eaLnBrk="1" fontAlgn="auto" hangingPunct="1">
              <a:spcBef>
                <a:spcPts val="67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more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people employed 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in renewable energy  worldwide than there  are in oil and</a:t>
            </a:r>
            <a:r>
              <a:rPr sz="28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gas.</a:t>
            </a:r>
            <a:endParaRPr sz="280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63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5929" y="-97535"/>
            <a:ext cx="7832140" cy="1335236"/>
          </a:xfrm>
          <a:prstGeom prst="rect">
            <a:avLst/>
          </a:prstGeom>
        </p:spPr>
        <p:txBody>
          <a:bodyPr vert="horz" wrap="square" lIns="0" tIns="103123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pc="-5" dirty="0"/>
              <a:t>A </a:t>
            </a:r>
            <a:r>
              <a:rPr spc="-10" dirty="0"/>
              <a:t>TRILLION DOLLAR</a:t>
            </a:r>
            <a:r>
              <a:rPr spc="45" dirty="0"/>
              <a:t> </a:t>
            </a:r>
            <a:r>
              <a:rPr spc="-10" dirty="0">
                <a:solidFill>
                  <a:srgbClr val="FFFF00"/>
                </a:solidFill>
              </a:rPr>
              <a:t>SENSOR</a:t>
            </a:r>
          </a:p>
          <a:p>
            <a:pPr marL="1270" algn="ctr">
              <a:lnSpc>
                <a:spcPct val="100000"/>
              </a:lnSpc>
            </a:pPr>
            <a:r>
              <a:rPr spc="-10" dirty="0"/>
              <a:t>ECONOMY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1620773"/>
            <a:ext cx="5244465" cy="4716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100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billion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connected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devices  linking people (and their  emotions)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with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processes,  places,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32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data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marL="355600" marR="1620520" indent="-342900" eaLnBrk="1" fontAlgn="auto" hangingPunct="1">
              <a:spcBef>
                <a:spcPts val="77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5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billion plus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hyper-  connected</a:t>
            </a:r>
            <a:r>
              <a:rPr sz="3200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people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eaLnBrk="1" fontAlgn="auto" hangingPunct="1">
              <a:spcBef>
                <a:spcPts val="30"/>
              </a:spcBef>
              <a:spcAft>
                <a:spcPts val="0"/>
              </a:spcAft>
              <a:buClr>
                <a:srgbClr val="FFFFFF"/>
              </a:buClr>
              <a:buFont typeface="Calibri"/>
              <a:buChar char="•"/>
            </a:pPr>
            <a:endParaRPr sz="4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884555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Protect the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vulnerable</a:t>
            </a:r>
            <a:r>
              <a:rPr sz="32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– 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Dutch</a:t>
            </a:r>
            <a:r>
              <a:rPr sz="32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police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876800" y="4724400"/>
            <a:ext cx="4267199" cy="2133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62600" y="1752600"/>
            <a:ext cx="3581399" cy="2200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74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582269" y="196341"/>
            <a:ext cx="7979460" cy="792525"/>
          </a:xfrm>
          <a:prstGeom prst="rect">
            <a:avLst/>
          </a:prstGeom>
        </p:spPr>
        <p:txBody>
          <a:bodyPr vert="horz" wrap="square" lIns="0" tIns="175260" rIns="0" bIns="0" rtlCol="0">
            <a:spAutoFit/>
          </a:bodyPr>
          <a:lstStyle/>
          <a:p>
            <a:pPr marL="1322070">
              <a:lnSpc>
                <a:spcPct val="100000"/>
              </a:lnSpc>
            </a:pPr>
            <a:r>
              <a:rPr spc="-5" dirty="0"/>
              <a:t>Factory workers to</a:t>
            </a:r>
            <a:r>
              <a:rPr spc="-60" dirty="0"/>
              <a:t> </a:t>
            </a:r>
            <a:r>
              <a:rPr spc="-5" dirty="0">
                <a:solidFill>
                  <a:srgbClr val="FFFF00"/>
                </a:solidFill>
              </a:rPr>
              <a:t>robots</a:t>
            </a:r>
          </a:p>
        </p:txBody>
      </p:sp>
      <p:sp>
        <p:nvSpPr>
          <p:cNvPr id="3" name="object 3"/>
          <p:cNvSpPr/>
          <p:nvPr/>
        </p:nvSpPr>
        <p:spPr>
          <a:xfrm>
            <a:off x="4932426" y="3933825"/>
            <a:ext cx="4211574" cy="29241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644836"/>
            <a:ext cx="4522851" cy="30718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0933" y="1727961"/>
            <a:ext cx="8098155" cy="1289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064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As Adidas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announces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new robot shoe 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factory,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an  ILO report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says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up to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90%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of workers in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South-east 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Asia could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face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unemployment due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800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automation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788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381000" y="29095"/>
            <a:ext cx="5955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/>
              <a:t>LALUAN KERJAYA SEBAGAI PENSYARAH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2286000"/>
            <a:ext cx="3476098" cy="4161236"/>
            <a:chOff x="533400" y="1806917"/>
            <a:chExt cx="3476098" cy="4161236"/>
          </a:xfrm>
        </p:grpSpPr>
        <p:sp>
          <p:nvSpPr>
            <p:cNvPr id="40963" name="Freeform 446"/>
            <p:cNvSpPr>
              <a:spLocks/>
            </p:cNvSpPr>
            <p:nvPr/>
          </p:nvSpPr>
          <p:spPr bwMode="auto">
            <a:xfrm>
              <a:off x="686989" y="4502492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546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4" name="Freeform 446"/>
            <p:cNvSpPr>
              <a:spLocks/>
            </p:cNvSpPr>
            <p:nvPr/>
          </p:nvSpPr>
          <p:spPr bwMode="auto">
            <a:xfrm>
              <a:off x="679846" y="3817884"/>
              <a:ext cx="2709863" cy="115847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0D6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5" name="Freeform 446"/>
            <p:cNvSpPr>
              <a:spLocks/>
            </p:cNvSpPr>
            <p:nvPr/>
          </p:nvSpPr>
          <p:spPr bwMode="auto">
            <a:xfrm>
              <a:off x="679846" y="3126130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864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6" name="Freeform: Shape 35"/>
            <p:cNvSpPr>
              <a:spLocks/>
            </p:cNvSpPr>
            <p:nvPr/>
          </p:nvSpPr>
          <p:spPr bwMode="auto">
            <a:xfrm rot="16200000">
              <a:off x="-24409" y="3260076"/>
              <a:ext cx="4157663" cy="1258491"/>
            </a:xfrm>
            <a:custGeom>
              <a:avLst/>
              <a:gdLst>
                <a:gd name="T0" fmla="*/ 7090475 w 5431011"/>
                <a:gd name="T1" fmla="*/ 1067438 h 1644650"/>
                <a:gd name="T2" fmla="*/ 7041442 w 5431011"/>
                <a:gd name="T3" fmla="*/ 1157946 h 1644650"/>
                <a:gd name="T4" fmla="*/ 6287345 w 5431011"/>
                <a:gd name="T5" fmla="*/ 1694992 h 1644650"/>
                <a:gd name="T6" fmla="*/ 6247225 w 5431011"/>
                <a:gd name="T7" fmla="*/ 1722942 h 1644650"/>
                <a:gd name="T8" fmla="*/ 5704868 w 5431011"/>
                <a:gd name="T9" fmla="*/ 2109589 h 1644650"/>
                <a:gd name="T10" fmla="*/ 5624629 w 5431011"/>
                <a:gd name="T11" fmla="*/ 2134879 h 1644650"/>
                <a:gd name="T12" fmla="*/ 5568164 w 5431011"/>
                <a:gd name="T13" fmla="*/ 2122899 h 1644650"/>
                <a:gd name="T14" fmla="*/ 5495356 w 5431011"/>
                <a:gd name="T15" fmla="*/ 2019085 h 1644650"/>
                <a:gd name="T16" fmla="*/ 5495356 w 5431011"/>
                <a:gd name="T17" fmla="*/ 1736250 h 1644650"/>
                <a:gd name="T18" fmla="*/ 4205837 w 5431011"/>
                <a:gd name="T19" fmla="*/ 1736250 h 1644650"/>
                <a:gd name="T20" fmla="*/ 4205830 w 5431011"/>
                <a:gd name="T21" fmla="*/ 1736247 h 1644650"/>
                <a:gd name="T22" fmla="*/ 3626105 w 5431011"/>
                <a:gd name="T23" fmla="*/ 1736247 h 1644650"/>
                <a:gd name="T24" fmla="*/ 2810137 w 5431011"/>
                <a:gd name="T25" fmla="*/ 1736247 h 1644650"/>
                <a:gd name="T26" fmla="*/ 2059095 w 5431011"/>
                <a:gd name="T27" fmla="*/ 1736247 h 1644650"/>
                <a:gd name="T28" fmla="*/ 1696285 w 5431011"/>
                <a:gd name="T29" fmla="*/ 1736247 h 1644650"/>
                <a:gd name="T30" fmla="*/ 129275 w 5431011"/>
                <a:gd name="T31" fmla="*/ 1736247 h 1644650"/>
                <a:gd name="T32" fmla="*/ 0 w 5431011"/>
                <a:gd name="T33" fmla="*/ 1620455 h 1644650"/>
                <a:gd name="T34" fmla="*/ 0 w 5431011"/>
                <a:gd name="T35" fmla="*/ 514418 h 1644650"/>
                <a:gd name="T36" fmla="*/ 129275 w 5431011"/>
                <a:gd name="T37" fmla="*/ 398623 h 1644650"/>
                <a:gd name="T38" fmla="*/ 1696285 w 5431011"/>
                <a:gd name="T39" fmla="*/ 398623 h 1644650"/>
                <a:gd name="T40" fmla="*/ 2059095 w 5431011"/>
                <a:gd name="T41" fmla="*/ 398623 h 1644650"/>
                <a:gd name="T42" fmla="*/ 2810137 w 5431011"/>
                <a:gd name="T43" fmla="*/ 398623 h 1644650"/>
                <a:gd name="T44" fmla="*/ 3626105 w 5431011"/>
                <a:gd name="T45" fmla="*/ 398623 h 1644650"/>
                <a:gd name="T46" fmla="*/ 4739957 w 5431011"/>
                <a:gd name="T47" fmla="*/ 398623 h 1644650"/>
                <a:gd name="T48" fmla="*/ 4739957 w 5431011"/>
                <a:gd name="T49" fmla="*/ 398624 h 1644650"/>
                <a:gd name="T50" fmla="*/ 5495357 w 5431011"/>
                <a:gd name="T51" fmla="*/ 398624 h 1644650"/>
                <a:gd name="T52" fmla="*/ 5495357 w 5431011"/>
                <a:gd name="T53" fmla="*/ 115128 h 1644650"/>
                <a:gd name="T54" fmla="*/ 5568165 w 5431011"/>
                <a:gd name="T55" fmla="*/ 11312 h 1644650"/>
                <a:gd name="T56" fmla="*/ 5624629 w 5431011"/>
                <a:gd name="T57" fmla="*/ 0 h 1644650"/>
                <a:gd name="T58" fmla="*/ 5704868 w 5431011"/>
                <a:gd name="T59" fmla="*/ 24620 h 1644650"/>
                <a:gd name="T60" fmla="*/ 6247225 w 5431011"/>
                <a:gd name="T61" fmla="*/ 411270 h 1644650"/>
                <a:gd name="T62" fmla="*/ 6287345 w 5431011"/>
                <a:gd name="T63" fmla="*/ 439883 h 1644650"/>
                <a:gd name="T64" fmla="*/ 7041442 w 5431011"/>
                <a:gd name="T65" fmla="*/ 976265 h 1644650"/>
                <a:gd name="T66" fmla="*/ 7090475 w 5431011"/>
                <a:gd name="T67" fmla="*/ 1067438 h 16446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31011"/>
                <a:gd name="T103" fmla="*/ 0 h 1644650"/>
                <a:gd name="T104" fmla="*/ 5431011 w 5431011"/>
                <a:gd name="T105" fmla="*/ 1644650 h 16446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31011" h="1644650">
                  <a:moveTo>
                    <a:pt x="5431011" y="822324"/>
                  </a:moveTo>
                  <a:cubicBezTo>
                    <a:pt x="5431011" y="849496"/>
                    <a:pt x="5417353" y="875130"/>
                    <a:pt x="5393452" y="892048"/>
                  </a:cubicBezTo>
                  <a:lnTo>
                    <a:pt x="4815845" y="1305774"/>
                  </a:lnTo>
                  <a:cubicBezTo>
                    <a:pt x="4807309" y="1314489"/>
                    <a:pt x="4797065" y="1322179"/>
                    <a:pt x="4785115" y="1327306"/>
                  </a:cubicBezTo>
                  <a:lnTo>
                    <a:pt x="4369693" y="1625168"/>
                  </a:lnTo>
                  <a:cubicBezTo>
                    <a:pt x="4351482" y="1637985"/>
                    <a:pt x="4329857" y="1644650"/>
                    <a:pt x="4308233" y="1644650"/>
                  </a:cubicBezTo>
                  <a:cubicBezTo>
                    <a:pt x="4293437" y="1644650"/>
                    <a:pt x="4278641" y="1641574"/>
                    <a:pt x="4264983" y="1635421"/>
                  </a:cubicBezTo>
                  <a:cubicBezTo>
                    <a:pt x="4230839" y="1620554"/>
                    <a:pt x="4209214" y="1589281"/>
                    <a:pt x="4209214" y="1555445"/>
                  </a:cubicBezTo>
                  <a:lnTo>
                    <a:pt x="4209214" y="1337558"/>
                  </a:lnTo>
                  <a:lnTo>
                    <a:pt x="3221497" y="1337558"/>
                  </a:lnTo>
                  <a:lnTo>
                    <a:pt x="3221491" y="1337557"/>
                  </a:lnTo>
                  <a:lnTo>
                    <a:pt x="2777446" y="1337557"/>
                  </a:lnTo>
                  <a:lnTo>
                    <a:pt x="2152448" y="1337557"/>
                  </a:lnTo>
                  <a:lnTo>
                    <a:pt x="1577182" y="1337557"/>
                  </a:lnTo>
                  <a:lnTo>
                    <a:pt x="1299283" y="1337557"/>
                  </a:lnTo>
                  <a:lnTo>
                    <a:pt x="99019" y="1337557"/>
                  </a:lnTo>
                  <a:cubicBezTo>
                    <a:pt x="44388" y="1337557"/>
                    <a:pt x="0" y="1297569"/>
                    <a:pt x="0" y="1248352"/>
                  </a:cubicBezTo>
                  <a:lnTo>
                    <a:pt x="0" y="396293"/>
                  </a:lnTo>
                  <a:cubicBezTo>
                    <a:pt x="0" y="347076"/>
                    <a:pt x="44388" y="307088"/>
                    <a:pt x="99019" y="307088"/>
                  </a:cubicBezTo>
                  <a:lnTo>
                    <a:pt x="1299283" y="307088"/>
                  </a:lnTo>
                  <a:lnTo>
                    <a:pt x="1577182" y="307088"/>
                  </a:lnTo>
                  <a:lnTo>
                    <a:pt x="2152448" y="307088"/>
                  </a:lnTo>
                  <a:lnTo>
                    <a:pt x="2777446" y="307088"/>
                  </a:lnTo>
                  <a:lnTo>
                    <a:pt x="3630611" y="307088"/>
                  </a:lnTo>
                  <a:lnTo>
                    <a:pt x="3630611" y="307089"/>
                  </a:lnTo>
                  <a:lnTo>
                    <a:pt x="4209215" y="307089"/>
                  </a:lnTo>
                  <a:lnTo>
                    <a:pt x="4209215" y="88692"/>
                  </a:lnTo>
                  <a:cubicBezTo>
                    <a:pt x="4209215" y="54855"/>
                    <a:pt x="4230840" y="23582"/>
                    <a:pt x="4264984" y="8715"/>
                  </a:cubicBezTo>
                  <a:cubicBezTo>
                    <a:pt x="4278642" y="2563"/>
                    <a:pt x="4293437" y="0"/>
                    <a:pt x="4308233" y="0"/>
                  </a:cubicBezTo>
                  <a:cubicBezTo>
                    <a:pt x="4329858" y="0"/>
                    <a:pt x="4351483" y="6152"/>
                    <a:pt x="4369693" y="18968"/>
                  </a:cubicBezTo>
                  <a:lnTo>
                    <a:pt x="4785115" y="316830"/>
                  </a:lnTo>
                  <a:cubicBezTo>
                    <a:pt x="4797065" y="321957"/>
                    <a:pt x="4807309" y="329647"/>
                    <a:pt x="4815845" y="338875"/>
                  </a:cubicBezTo>
                  <a:lnTo>
                    <a:pt x="5393452" y="752088"/>
                  </a:lnTo>
                  <a:cubicBezTo>
                    <a:pt x="5417353" y="769007"/>
                    <a:pt x="5431011" y="795153"/>
                    <a:pt x="5431011" y="822324"/>
                  </a:cubicBezTo>
                  <a:close/>
                </a:path>
              </a:pathLst>
            </a:custGeom>
            <a:solidFill>
              <a:srgbClr val="06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7" name="Freeform: Shape 77"/>
            <p:cNvSpPr>
              <a:spLocks/>
            </p:cNvSpPr>
            <p:nvPr/>
          </p:nvSpPr>
          <p:spPr bwMode="auto">
            <a:xfrm rot="16200000">
              <a:off x="295274" y="3571424"/>
              <a:ext cx="4157663" cy="628650"/>
            </a:xfrm>
            <a:custGeom>
              <a:avLst/>
              <a:gdLst>
                <a:gd name="T0" fmla="*/ 7090475 w 5431011"/>
                <a:gd name="T1" fmla="*/ 0 h 822326"/>
                <a:gd name="T2" fmla="*/ 7077661 w 5431011"/>
                <a:gd name="T3" fmla="*/ 49628 h 822326"/>
                <a:gd name="T4" fmla="*/ 7041442 w 5431011"/>
                <a:gd name="T5" fmla="*/ 89398 h 822326"/>
                <a:gd name="T6" fmla="*/ 6287345 w 5431011"/>
                <a:gd name="T7" fmla="*/ 619868 h 822326"/>
                <a:gd name="T8" fmla="*/ 6247225 w 5431011"/>
                <a:gd name="T9" fmla="*/ 647475 h 822326"/>
                <a:gd name="T10" fmla="*/ 5704868 w 5431011"/>
                <a:gd name="T11" fmla="*/ 1029387 h 822326"/>
                <a:gd name="T12" fmla="*/ 5624629 w 5431011"/>
                <a:gd name="T13" fmla="*/ 1054367 h 822326"/>
                <a:gd name="T14" fmla="*/ 5568164 w 5431011"/>
                <a:gd name="T15" fmla="*/ 1042532 h 822326"/>
                <a:gd name="T16" fmla="*/ 5495356 w 5431011"/>
                <a:gd name="T17" fmla="*/ 939989 h 822326"/>
                <a:gd name="T18" fmla="*/ 5495356 w 5431011"/>
                <a:gd name="T19" fmla="*/ 660621 h 822326"/>
                <a:gd name="T20" fmla="*/ 4205837 w 5431011"/>
                <a:gd name="T21" fmla="*/ 660621 h 822326"/>
                <a:gd name="T22" fmla="*/ 4205830 w 5431011"/>
                <a:gd name="T23" fmla="*/ 660618 h 822326"/>
                <a:gd name="T24" fmla="*/ 3626105 w 5431011"/>
                <a:gd name="T25" fmla="*/ 660618 h 822326"/>
                <a:gd name="T26" fmla="*/ 2810137 w 5431011"/>
                <a:gd name="T27" fmla="*/ 660618 h 822326"/>
                <a:gd name="T28" fmla="*/ 2059095 w 5431011"/>
                <a:gd name="T29" fmla="*/ 660618 h 822326"/>
                <a:gd name="T30" fmla="*/ 1696285 w 5431011"/>
                <a:gd name="T31" fmla="*/ 660618 h 822326"/>
                <a:gd name="T32" fmla="*/ 129275 w 5431011"/>
                <a:gd name="T33" fmla="*/ 660618 h 822326"/>
                <a:gd name="T34" fmla="*/ 0 w 5431011"/>
                <a:gd name="T35" fmla="*/ 546244 h 822326"/>
                <a:gd name="T36" fmla="*/ 0 w 5431011"/>
                <a:gd name="T37" fmla="*/ 0 h 822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31011"/>
                <a:gd name="T58" fmla="*/ 0 h 822326"/>
                <a:gd name="T59" fmla="*/ 5431011 w 5431011"/>
                <a:gd name="T60" fmla="*/ 822326 h 8223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31011" h="822326">
                  <a:moveTo>
                    <a:pt x="5431011" y="0"/>
                  </a:moveTo>
                  <a:lnTo>
                    <a:pt x="5421194" y="38706"/>
                  </a:lnTo>
                  <a:cubicBezTo>
                    <a:pt x="5414792" y="50626"/>
                    <a:pt x="5405402" y="61264"/>
                    <a:pt x="5393452" y="69723"/>
                  </a:cubicBezTo>
                  <a:lnTo>
                    <a:pt x="4815845" y="483450"/>
                  </a:lnTo>
                  <a:cubicBezTo>
                    <a:pt x="4807309" y="492164"/>
                    <a:pt x="4797065" y="499854"/>
                    <a:pt x="4785115" y="504982"/>
                  </a:cubicBezTo>
                  <a:lnTo>
                    <a:pt x="4369693" y="802844"/>
                  </a:lnTo>
                  <a:cubicBezTo>
                    <a:pt x="4351482" y="815660"/>
                    <a:pt x="4329857" y="822326"/>
                    <a:pt x="4308233" y="822326"/>
                  </a:cubicBezTo>
                  <a:cubicBezTo>
                    <a:pt x="4293437" y="822326"/>
                    <a:pt x="4278641" y="819250"/>
                    <a:pt x="4264983" y="813096"/>
                  </a:cubicBezTo>
                  <a:cubicBezTo>
                    <a:pt x="4230839" y="798230"/>
                    <a:pt x="4209214" y="766956"/>
                    <a:pt x="4209214" y="733120"/>
                  </a:cubicBezTo>
                  <a:lnTo>
                    <a:pt x="4209214" y="515234"/>
                  </a:lnTo>
                  <a:lnTo>
                    <a:pt x="3221497" y="515234"/>
                  </a:lnTo>
                  <a:lnTo>
                    <a:pt x="3221491" y="515232"/>
                  </a:lnTo>
                  <a:lnTo>
                    <a:pt x="2777446" y="515232"/>
                  </a:lnTo>
                  <a:lnTo>
                    <a:pt x="2152448" y="515232"/>
                  </a:lnTo>
                  <a:lnTo>
                    <a:pt x="1577182" y="515232"/>
                  </a:lnTo>
                  <a:lnTo>
                    <a:pt x="1299283" y="515232"/>
                  </a:lnTo>
                  <a:lnTo>
                    <a:pt x="99019" y="515232"/>
                  </a:lnTo>
                  <a:cubicBezTo>
                    <a:pt x="44388" y="515232"/>
                    <a:pt x="0" y="475244"/>
                    <a:pt x="0" y="426028"/>
                  </a:cubicBezTo>
                  <a:lnTo>
                    <a:pt x="0" y="0"/>
                  </a:lnTo>
                  <a:lnTo>
                    <a:pt x="5431011" y="0"/>
                  </a:lnTo>
                  <a:close/>
                </a:path>
              </a:pathLst>
            </a:custGeom>
            <a:solidFill>
              <a:srgbClr val="000000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968" name="Group 49"/>
            <p:cNvGrpSpPr>
              <a:grpSpLocks/>
            </p:cNvGrpSpPr>
            <p:nvPr/>
          </p:nvGrpSpPr>
          <p:grpSpPr bwMode="auto">
            <a:xfrm>
              <a:off x="533400" y="4951358"/>
              <a:ext cx="2863453" cy="928688"/>
              <a:chOff x="3962400" y="4237610"/>
              <a:chExt cx="2998787" cy="989011"/>
            </a:xfrm>
          </p:grpSpPr>
          <p:sp>
            <p:nvSpPr>
              <p:cNvPr id="40993" name="Freeform 449"/>
              <p:cNvSpPr>
                <a:spLocks/>
              </p:cNvSpPr>
              <p:nvPr/>
            </p:nvSpPr>
            <p:spPr bwMode="auto">
              <a:xfrm>
                <a:off x="3962400" y="4610391"/>
                <a:ext cx="609733" cy="616230"/>
              </a:xfrm>
              <a:custGeom>
                <a:avLst/>
                <a:gdLst>
                  <a:gd name="T0" fmla="*/ 0 w 1070"/>
                  <a:gd name="T1" fmla="*/ 2147483646 h 1199"/>
                  <a:gd name="T2" fmla="*/ 2147483646 w 1070"/>
                  <a:gd name="T3" fmla="*/ 0 h 1199"/>
                  <a:gd name="T4" fmla="*/ 2147483646 w 1070"/>
                  <a:gd name="T5" fmla="*/ 2147483646 h 1199"/>
                  <a:gd name="T6" fmla="*/ 2147483646 w 1070"/>
                  <a:gd name="T7" fmla="*/ 2147483646 h 1199"/>
                  <a:gd name="T8" fmla="*/ 2147483646 w 1070"/>
                  <a:gd name="T9" fmla="*/ 2147483646 h 1199"/>
                  <a:gd name="T10" fmla="*/ 0 w 1070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0"/>
                  <a:gd name="T19" fmla="*/ 0 h 1199"/>
                  <a:gd name="T20" fmla="*/ 1070 w 1070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0" h="1199">
                    <a:moveTo>
                      <a:pt x="0" y="247"/>
                    </a:moveTo>
                    <a:lnTo>
                      <a:pt x="795" y="0"/>
                    </a:lnTo>
                    <a:lnTo>
                      <a:pt x="1070" y="952"/>
                    </a:lnTo>
                    <a:lnTo>
                      <a:pt x="275" y="1199"/>
                    </a:lnTo>
                    <a:lnTo>
                      <a:pt x="272" y="682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912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4" name="Freeform 450"/>
              <p:cNvSpPr>
                <a:spLocks/>
              </p:cNvSpPr>
              <p:nvPr/>
            </p:nvSpPr>
            <p:spPr bwMode="auto">
              <a:xfrm>
                <a:off x="4299062" y="4950205"/>
                <a:ext cx="273071" cy="149620"/>
              </a:xfrm>
              <a:custGeom>
                <a:avLst/>
                <a:gdLst>
                  <a:gd name="T0" fmla="*/ 0 w 480"/>
                  <a:gd name="T1" fmla="*/ 2147483646 h 291"/>
                  <a:gd name="T2" fmla="*/ 2147483646 w 480"/>
                  <a:gd name="T3" fmla="*/ 2147483646 h 291"/>
                  <a:gd name="T4" fmla="*/ 2147483646 w 480"/>
                  <a:gd name="T5" fmla="*/ 0 h 291"/>
                  <a:gd name="T6" fmla="*/ 2147483646 w 480"/>
                  <a:gd name="T7" fmla="*/ 2147483646 h 291"/>
                  <a:gd name="T8" fmla="*/ 0 w 480"/>
                  <a:gd name="T9" fmla="*/ 2147483646 h 2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0"/>
                  <a:gd name="T16" fmla="*/ 0 h 291"/>
                  <a:gd name="T17" fmla="*/ 480 w 480"/>
                  <a:gd name="T18" fmla="*/ 291 h 2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0" h="291">
                    <a:moveTo>
                      <a:pt x="0" y="124"/>
                    </a:moveTo>
                    <a:cubicBezTo>
                      <a:pt x="0" y="124"/>
                      <a:pt x="176" y="63"/>
                      <a:pt x="236" y="45"/>
                    </a:cubicBezTo>
                    <a:cubicBezTo>
                      <a:pt x="276" y="32"/>
                      <a:pt x="396" y="0"/>
                      <a:pt x="396" y="0"/>
                    </a:cubicBezTo>
                    <a:lnTo>
                      <a:pt x="480" y="291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601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5" name="Freeform 452"/>
              <p:cNvSpPr>
                <a:spLocks/>
              </p:cNvSpPr>
              <p:nvPr/>
            </p:nvSpPr>
            <p:spPr bwMode="auto">
              <a:xfrm>
                <a:off x="4123250" y="4237610"/>
                <a:ext cx="2837937" cy="775993"/>
              </a:xfrm>
              <a:custGeom>
                <a:avLst/>
                <a:gdLst>
                  <a:gd name="T0" fmla="*/ 2147483646 w 4989"/>
                  <a:gd name="T1" fmla="*/ 2147483646 h 1512"/>
                  <a:gd name="T2" fmla="*/ 2147483646 w 4989"/>
                  <a:gd name="T3" fmla="*/ 2147483646 h 1512"/>
                  <a:gd name="T4" fmla="*/ 0 w 4989"/>
                  <a:gd name="T5" fmla="*/ 2147483646 h 1512"/>
                  <a:gd name="T6" fmla="*/ 2147483646 w 4989"/>
                  <a:gd name="T7" fmla="*/ 2147483646 h 1512"/>
                  <a:gd name="T8" fmla="*/ 2147483646 w 4989"/>
                  <a:gd name="T9" fmla="*/ 2147483646 h 15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2"/>
                  <a:gd name="T17" fmla="*/ 4989 w 4989"/>
                  <a:gd name="T18" fmla="*/ 1512 h 15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2">
                    <a:moveTo>
                      <a:pt x="4679" y="1512"/>
                    </a:moveTo>
                    <a:cubicBezTo>
                      <a:pt x="3263" y="1010"/>
                      <a:pt x="1726" y="1010"/>
                      <a:pt x="311" y="1512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2"/>
                    </a:cubicBezTo>
                    <a:close/>
                  </a:path>
                </a:pathLst>
              </a:custGeom>
              <a:solidFill>
                <a:srgbClr val="C13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0969" name="Freeform 452"/>
            <p:cNvSpPr>
              <a:spLocks/>
            </p:cNvSpPr>
            <p:nvPr/>
          </p:nvSpPr>
          <p:spPr bwMode="auto">
            <a:xfrm>
              <a:off x="679846" y="4252461"/>
              <a:ext cx="2709863" cy="729854"/>
            </a:xfrm>
            <a:custGeom>
              <a:avLst/>
              <a:gdLst>
                <a:gd name="T0" fmla="*/ 2147483646 w 4989"/>
                <a:gd name="T1" fmla="*/ 2147483646 h 1512"/>
                <a:gd name="T2" fmla="*/ 2147483646 w 4989"/>
                <a:gd name="T3" fmla="*/ 2147483646 h 1512"/>
                <a:gd name="T4" fmla="*/ 0 w 4989"/>
                <a:gd name="T5" fmla="*/ 2147483646 h 1512"/>
                <a:gd name="T6" fmla="*/ 2147483646 w 4989"/>
                <a:gd name="T7" fmla="*/ 2147483646 h 1512"/>
                <a:gd name="T8" fmla="*/ 2147483646 w 4989"/>
                <a:gd name="T9" fmla="*/ 2147483646 h 1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2"/>
                <a:gd name="T17" fmla="*/ 4989 w 4989"/>
                <a:gd name="T18" fmla="*/ 1512 h 1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2">
                  <a:moveTo>
                    <a:pt x="4679" y="1512"/>
                  </a:moveTo>
                  <a:cubicBezTo>
                    <a:pt x="3263" y="1010"/>
                    <a:pt x="1726" y="1010"/>
                    <a:pt x="311" y="1512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2"/>
                  </a:cubicBezTo>
                  <a:close/>
                </a:path>
              </a:pathLst>
            </a:custGeom>
            <a:solidFill>
              <a:srgbClr val="A2B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970" name="Group 54"/>
            <p:cNvGrpSpPr>
              <a:grpSpLocks/>
            </p:cNvGrpSpPr>
            <p:nvPr/>
          </p:nvGrpSpPr>
          <p:grpSpPr bwMode="auto">
            <a:xfrm>
              <a:off x="679846" y="2883243"/>
              <a:ext cx="2976563" cy="727472"/>
              <a:chOff x="4045747" y="2043115"/>
              <a:chExt cx="3117850" cy="774700"/>
            </a:xfrm>
          </p:grpSpPr>
          <p:sp>
            <p:nvSpPr>
              <p:cNvPr id="40990" name="Freeform 447"/>
              <p:cNvSpPr>
                <a:spLocks/>
              </p:cNvSpPr>
              <p:nvPr/>
            </p:nvSpPr>
            <p:spPr bwMode="auto">
              <a:xfrm>
                <a:off x="6553745" y="2124262"/>
                <a:ext cx="609852" cy="613674"/>
              </a:xfrm>
              <a:custGeom>
                <a:avLst/>
                <a:gdLst>
                  <a:gd name="T0" fmla="*/ 2147483646 w 1071"/>
                  <a:gd name="T1" fmla="*/ 2147483646 h 1199"/>
                  <a:gd name="T2" fmla="*/ 2147483646 w 1071"/>
                  <a:gd name="T3" fmla="*/ 0 h 1199"/>
                  <a:gd name="T4" fmla="*/ 0 w 1071"/>
                  <a:gd name="T5" fmla="*/ 2147483646 h 1199"/>
                  <a:gd name="T6" fmla="*/ 2147483646 w 1071"/>
                  <a:gd name="T7" fmla="*/ 2147483646 h 1199"/>
                  <a:gd name="T8" fmla="*/ 2147483646 w 1071"/>
                  <a:gd name="T9" fmla="*/ 2147483646 h 1199"/>
                  <a:gd name="T10" fmla="*/ 2147483646 w 1071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1"/>
                  <a:gd name="T19" fmla="*/ 0 h 1199"/>
                  <a:gd name="T20" fmla="*/ 1071 w 1071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1" h="1199">
                    <a:moveTo>
                      <a:pt x="1071" y="246"/>
                    </a:moveTo>
                    <a:lnTo>
                      <a:pt x="276" y="0"/>
                    </a:lnTo>
                    <a:lnTo>
                      <a:pt x="0" y="952"/>
                    </a:lnTo>
                    <a:lnTo>
                      <a:pt x="795" y="1199"/>
                    </a:lnTo>
                    <a:lnTo>
                      <a:pt x="798" y="682"/>
                    </a:lnTo>
                    <a:lnTo>
                      <a:pt x="1071" y="246"/>
                    </a:lnTo>
                    <a:close/>
                  </a:path>
                </a:pathLst>
              </a:custGeom>
              <a:solidFill>
                <a:srgbClr val="C96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1" name="Freeform 448"/>
              <p:cNvSpPr>
                <a:spLocks/>
              </p:cNvSpPr>
              <p:nvPr/>
            </p:nvSpPr>
            <p:spPr bwMode="auto">
              <a:xfrm>
                <a:off x="6659752" y="2124262"/>
                <a:ext cx="225732" cy="213011"/>
              </a:xfrm>
              <a:custGeom>
                <a:avLst/>
                <a:gdLst>
                  <a:gd name="T0" fmla="*/ 2147483646 w 395"/>
                  <a:gd name="T1" fmla="*/ 2147483646 h 416"/>
                  <a:gd name="T2" fmla="*/ 2147483646 w 395"/>
                  <a:gd name="T3" fmla="*/ 2147483646 h 416"/>
                  <a:gd name="T4" fmla="*/ 0 w 395"/>
                  <a:gd name="T5" fmla="*/ 2147483646 h 416"/>
                  <a:gd name="T6" fmla="*/ 2147483646 w 395"/>
                  <a:gd name="T7" fmla="*/ 0 h 416"/>
                  <a:gd name="T8" fmla="*/ 2147483646 w 395"/>
                  <a:gd name="T9" fmla="*/ 2147483646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5"/>
                  <a:gd name="T16" fmla="*/ 0 h 416"/>
                  <a:gd name="T17" fmla="*/ 395 w 39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5" h="416">
                    <a:moveTo>
                      <a:pt x="395" y="416"/>
                    </a:moveTo>
                    <a:cubicBezTo>
                      <a:pt x="395" y="416"/>
                      <a:pt x="216" y="365"/>
                      <a:pt x="157" y="346"/>
                    </a:cubicBezTo>
                    <a:cubicBezTo>
                      <a:pt x="117" y="333"/>
                      <a:pt x="0" y="290"/>
                      <a:pt x="0" y="290"/>
                    </a:cubicBezTo>
                    <a:lnTo>
                      <a:pt x="87" y="0"/>
                    </a:lnTo>
                    <a:lnTo>
                      <a:pt x="395" y="416"/>
                    </a:lnTo>
                    <a:close/>
                  </a:path>
                </a:pathLst>
              </a:custGeom>
              <a:solidFill>
                <a:srgbClr val="864A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2" name="Freeform 451"/>
              <p:cNvSpPr>
                <a:spLocks/>
              </p:cNvSpPr>
              <p:nvPr/>
            </p:nvSpPr>
            <p:spPr bwMode="auto">
              <a:xfrm>
                <a:off x="4045747" y="2043115"/>
                <a:ext cx="2838491" cy="774700"/>
              </a:xfrm>
              <a:custGeom>
                <a:avLst/>
                <a:gdLst>
                  <a:gd name="T0" fmla="*/ 2147483646 w 4989"/>
                  <a:gd name="T1" fmla="*/ 2147483646 h 1511"/>
                  <a:gd name="T2" fmla="*/ 2147483646 w 4989"/>
                  <a:gd name="T3" fmla="*/ 2147483646 h 1511"/>
                  <a:gd name="T4" fmla="*/ 0 w 4989"/>
                  <a:gd name="T5" fmla="*/ 2147483646 h 1511"/>
                  <a:gd name="T6" fmla="*/ 2147483646 w 4989"/>
                  <a:gd name="T7" fmla="*/ 2147483646 h 1511"/>
                  <a:gd name="T8" fmla="*/ 2147483646 w 4989"/>
                  <a:gd name="T9" fmla="*/ 2147483646 h 1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1"/>
                  <a:gd name="T17" fmla="*/ 4989 w 4989"/>
                  <a:gd name="T18" fmla="*/ 1511 h 1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1">
                    <a:moveTo>
                      <a:pt x="4679" y="1511"/>
                    </a:moveTo>
                    <a:cubicBezTo>
                      <a:pt x="3263" y="1010"/>
                      <a:pt x="1726" y="1010"/>
                      <a:pt x="311" y="1511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1"/>
                    </a:cubicBezTo>
                    <a:close/>
                  </a:path>
                </a:pathLst>
              </a:custGeom>
              <a:solidFill>
                <a:srgbClr val="F79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0971" name="Freeform 451"/>
            <p:cNvSpPr>
              <a:spLocks/>
            </p:cNvSpPr>
            <p:nvPr/>
          </p:nvSpPr>
          <p:spPr bwMode="auto">
            <a:xfrm>
              <a:off x="679846" y="3571424"/>
              <a:ext cx="2709863" cy="727472"/>
            </a:xfrm>
            <a:custGeom>
              <a:avLst/>
              <a:gdLst>
                <a:gd name="T0" fmla="*/ 2147483646 w 4989"/>
                <a:gd name="T1" fmla="*/ 2147483646 h 1511"/>
                <a:gd name="T2" fmla="*/ 2147483646 w 4989"/>
                <a:gd name="T3" fmla="*/ 2147483646 h 1511"/>
                <a:gd name="T4" fmla="*/ 0 w 4989"/>
                <a:gd name="T5" fmla="*/ 2147483646 h 1511"/>
                <a:gd name="T6" fmla="*/ 2147483646 w 4989"/>
                <a:gd name="T7" fmla="*/ 2147483646 h 1511"/>
                <a:gd name="T8" fmla="*/ 2147483646 w 4989"/>
                <a:gd name="T9" fmla="*/ 2147483646 h 1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1"/>
                <a:gd name="T17" fmla="*/ 4989 w 4989"/>
                <a:gd name="T18" fmla="*/ 1511 h 1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1">
                  <a:moveTo>
                    <a:pt x="4679" y="1511"/>
                  </a:moveTo>
                  <a:cubicBezTo>
                    <a:pt x="3263" y="1010"/>
                    <a:pt x="1726" y="1010"/>
                    <a:pt x="311" y="1511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1"/>
                  </a:cubicBezTo>
                  <a:close/>
                </a:path>
              </a:pathLst>
            </a:custGeom>
            <a:solidFill>
              <a:srgbClr val="4CC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72" name="TextBox 59"/>
            <p:cNvSpPr txBox="1">
              <a:spLocks noChangeArrowheads="1"/>
            </p:cNvSpPr>
            <p:nvPr/>
          </p:nvSpPr>
          <p:spPr bwMode="auto">
            <a:xfrm>
              <a:off x="2826601" y="517145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01</a:t>
              </a:r>
            </a:p>
          </p:txBody>
        </p:sp>
        <p:sp>
          <p:nvSpPr>
            <p:cNvPr id="40973" name="TextBox 60"/>
            <p:cNvSpPr txBox="1">
              <a:spLocks noChangeArrowheads="1"/>
            </p:cNvSpPr>
            <p:nvPr/>
          </p:nvSpPr>
          <p:spPr bwMode="auto">
            <a:xfrm>
              <a:off x="773964" y="4490420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02</a:t>
              </a:r>
            </a:p>
          </p:txBody>
        </p:sp>
        <p:sp>
          <p:nvSpPr>
            <p:cNvPr id="40974" name="TextBox 61"/>
            <p:cNvSpPr txBox="1">
              <a:spLocks noChangeArrowheads="1"/>
            </p:cNvSpPr>
            <p:nvPr/>
          </p:nvSpPr>
          <p:spPr bwMode="auto">
            <a:xfrm>
              <a:off x="2826601" y="381890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 dirty="0">
                  <a:solidFill>
                    <a:srgbClr val="000000"/>
                  </a:solidFill>
                </a:rPr>
                <a:t>03</a:t>
              </a:r>
            </a:p>
          </p:txBody>
        </p:sp>
        <p:sp>
          <p:nvSpPr>
            <p:cNvPr id="40975" name="TextBox 62"/>
            <p:cNvSpPr txBox="1">
              <a:spLocks noChangeArrowheads="1"/>
            </p:cNvSpPr>
            <p:nvPr/>
          </p:nvSpPr>
          <p:spPr bwMode="auto">
            <a:xfrm>
              <a:off x="819208" y="3098579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04</a:t>
              </a:r>
            </a:p>
          </p:txBody>
        </p:sp>
        <p:sp>
          <p:nvSpPr>
            <p:cNvPr id="40976" name="Rectangle 63"/>
            <p:cNvSpPr>
              <a:spLocks noChangeArrowheads="1"/>
            </p:cNvSpPr>
            <p:nvPr/>
          </p:nvSpPr>
          <p:spPr bwMode="auto">
            <a:xfrm>
              <a:off x="1291401" y="5106483"/>
              <a:ext cx="159986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prstClr val="white"/>
                  </a:solidFill>
                </a:rPr>
                <a:t>DS 45 - </a:t>
              </a:r>
              <a:r>
                <a:rPr lang="en-US" altLang="en-US" sz="1500" b="1" dirty="0" err="1" smtClean="0">
                  <a:solidFill>
                    <a:prstClr val="white"/>
                  </a:solidFill>
                </a:rPr>
                <a:t>Pensyarah</a:t>
              </a:r>
              <a:endParaRPr lang="en-US" altLang="en-US" sz="1500" b="1" dirty="0">
                <a:solidFill>
                  <a:prstClr val="white"/>
                </a:solidFill>
              </a:endParaRPr>
            </a:p>
          </p:txBody>
        </p:sp>
        <p:sp>
          <p:nvSpPr>
            <p:cNvPr id="40977" name="Rectangle 64"/>
            <p:cNvSpPr>
              <a:spLocks noChangeArrowheads="1"/>
            </p:cNvSpPr>
            <p:nvPr/>
          </p:nvSpPr>
          <p:spPr bwMode="auto">
            <a:xfrm>
              <a:off x="1133475" y="4430207"/>
              <a:ext cx="214068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DS52 -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Pensyarah</a:t>
              </a:r>
              <a:r>
                <a:rPr lang="en-US" altLang="en-US" sz="1500" b="1" dirty="0" smtClean="0">
                  <a:solidFill>
                    <a:srgbClr val="000000"/>
                  </a:solidFill>
                </a:rPr>
                <a:t>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Kanan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40978" name="Rectangle 65"/>
            <p:cNvSpPr>
              <a:spLocks noChangeArrowheads="1"/>
            </p:cNvSpPr>
            <p:nvPr/>
          </p:nvSpPr>
          <p:spPr bwMode="auto">
            <a:xfrm>
              <a:off x="1259235" y="3727739"/>
              <a:ext cx="16653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DS54 - Prof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Madya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40979" name="Rectangle 66"/>
            <p:cNvSpPr>
              <a:spLocks noChangeArrowheads="1"/>
            </p:cNvSpPr>
            <p:nvPr/>
          </p:nvSpPr>
          <p:spPr bwMode="auto">
            <a:xfrm>
              <a:off x="1579192" y="3038367"/>
              <a:ext cx="10254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VK 7 - Prof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305459" y="5226393"/>
              <a:ext cx="70403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smtClean="0"/>
                <a:t>2019</a:t>
              </a:r>
              <a:endParaRPr lang="en-US" sz="2000" b="1" dirty="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502330" y="581484"/>
            <a:ext cx="42991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Nama :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ID </a:t>
            </a:r>
            <a:r>
              <a:rPr lang="en-US" b="1" dirty="0" err="1" smtClean="0">
                <a:solidFill>
                  <a:srgbClr val="0000FF"/>
                </a:solidFill>
              </a:rPr>
              <a:t>Staf</a:t>
            </a:r>
            <a:r>
              <a:rPr lang="en-US" b="1" dirty="0" smtClean="0">
                <a:solidFill>
                  <a:srgbClr val="0000FF"/>
                </a:solidFill>
              </a:rPr>
              <a:t> :</a:t>
            </a:r>
          </a:p>
          <a:p>
            <a:r>
              <a:rPr lang="en-US" b="1" dirty="0" err="1" smtClean="0">
                <a:solidFill>
                  <a:srgbClr val="0000FF"/>
                </a:solidFill>
              </a:rPr>
              <a:t>Fakulti</a:t>
            </a:r>
            <a:r>
              <a:rPr lang="en-US" b="1" dirty="0" smtClean="0">
                <a:solidFill>
                  <a:srgbClr val="0000FF"/>
                </a:solidFill>
              </a:rPr>
              <a:t> :</a:t>
            </a:r>
          </a:p>
          <a:p>
            <a:r>
              <a:rPr lang="en-US" b="1" dirty="0" err="1" smtClean="0">
                <a:solidFill>
                  <a:srgbClr val="0000FF"/>
                </a:solidFill>
              </a:rPr>
              <a:t>Berapa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tahun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lagi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servis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sebelum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pencen</a:t>
            </a:r>
            <a:r>
              <a:rPr lang="en-US" b="1" dirty="0" smtClean="0">
                <a:solidFill>
                  <a:srgbClr val="0000FF"/>
                </a:solidFill>
              </a:rPr>
              <a:t> : 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75301"/>
            <a:ext cx="3849479" cy="1888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414" y="68390"/>
            <a:ext cx="1815192" cy="14672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06190" y="3679032"/>
            <a:ext cx="5001818" cy="2667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4" name="Rectangle 33"/>
          <p:cNvSpPr/>
          <p:nvPr/>
        </p:nvSpPr>
        <p:spPr>
          <a:xfrm>
            <a:off x="4034155" y="3751244"/>
            <a:ext cx="42645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err="1" smtClean="0"/>
              <a:t>Senaraikan</a:t>
            </a:r>
            <a:r>
              <a:rPr lang="en-US" sz="1600" b="1" dirty="0" smtClean="0"/>
              <a:t> 3 </a:t>
            </a:r>
            <a:r>
              <a:rPr lang="en-US" sz="1600" b="1" dirty="0" err="1" smtClean="0"/>
              <a:t>cabaran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anda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sebagai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Pensyarah</a:t>
            </a:r>
            <a:r>
              <a:rPr lang="en-US" sz="1600" b="1" dirty="0" smtClean="0"/>
              <a:t> ? </a:t>
            </a:r>
            <a:endParaRPr lang="en-US" sz="1600" b="1" dirty="0"/>
          </a:p>
        </p:txBody>
      </p:sp>
      <p:sp>
        <p:nvSpPr>
          <p:cNvPr id="33" name="Rectangle 32"/>
          <p:cNvSpPr/>
          <p:nvPr/>
        </p:nvSpPr>
        <p:spPr>
          <a:xfrm>
            <a:off x="0" y="1894165"/>
            <a:ext cx="346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PLAN UNTUK SAMPAI KE PUNCAK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2479675">
              <a:lnSpc>
                <a:spcPct val="100000"/>
              </a:lnSpc>
            </a:pPr>
            <a:r>
              <a:rPr spc="-10" dirty="0"/>
              <a:t>The</a:t>
            </a:r>
            <a:r>
              <a:rPr spc="-55" dirty="0"/>
              <a:t> </a:t>
            </a:r>
            <a:r>
              <a:rPr spc="-5" dirty="0"/>
              <a:t>transition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676400"/>
            <a:ext cx="4495800" cy="1271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657600"/>
            <a:ext cx="4560951" cy="26352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4028" y="1544573"/>
            <a:ext cx="3896360" cy="4130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From ownership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to 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mobility,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ie a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product 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to a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shared</a:t>
            </a:r>
            <a:r>
              <a:rPr sz="3200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service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eaLnBrk="1" fontAlgn="auto" hangingPunct="1">
              <a:spcBef>
                <a:spcPts val="30"/>
              </a:spcBef>
              <a:spcAft>
                <a:spcPts val="0"/>
              </a:spcAft>
              <a:buClr>
                <a:srgbClr val="FFFFFF"/>
              </a:buClr>
              <a:buFont typeface="Calibri"/>
              <a:buChar char="•"/>
            </a:pPr>
            <a:endParaRPr sz="4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26364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Major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redesign of</a:t>
            </a:r>
            <a:r>
              <a:rPr sz="32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all  cities (parking,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the  cbd,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competitive 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advantage)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36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966469">
              <a:lnSpc>
                <a:spcPct val="100000"/>
              </a:lnSpc>
            </a:pPr>
            <a:r>
              <a:rPr spc="-5" dirty="0"/>
              <a:t>Many marries robot in</a:t>
            </a:r>
            <a:r>
              <a:rPr spc="-40" dirty="0"/>
              <a:t> </a:t>
            </a:r>
            <a:r>
              <a:rPr spc="-10" dirty="0"/>
              <a:t>China</a:t>
            </a:r>
          </a:p>
        </p:txBody>
      </p:sp>
      <p:sp>
        <p:nvSpPr>
          <p:cNvPr id="3" name="object 3"/>
          <p:cNvSpPr/>
          <p:nvPr/>
        </p:nvSpPr>
        <p:spPr>
          <a:xfrm>
            <a:off x="1600200" y="2133600"/>
            <a:ext cx="5935599" cy="3832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41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505585">
              <a:lnSpc>
                <a:spcPct val="100000"/>
              </a:lnSpc>
            </a:pPr>
            <a:r>
              <a:rPr spc="-5" dirty="0"/>
              <a:t>Robot Priest -</a:t>
            </a:r>
            <a:r>
              <a:rPr spc="-60" dirty="0"/>
              <a:t> </a:t>
            </a:r>
            <a:r>
              <a:rPr spc="-5" dirty="0"/>
              <a:t>Germany</a:t>
            </a:r>
          </a:p>
        </p:txBody>
      </p:sp>
      <p:sp>
        <p:nvSpPr>
          <p:cNvPr id="3" name="object 3"/>
          <p:cNvSpPr/>
          <p:nvPr/>
        </p:nvSpPr>
        <p:spPr>
          <a:xfrm>
            <a:off x="762000" y="1295400"/>
            <a:ext cx="7620000" cy="5238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62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825625">
              <a:lnSpc>
                <a:spcPct val="100000"/>
              </a:lnSpc>
            </a:pPr>
            <a:r>
              <a:rPr spc="-10" dirty="0"/>
              <a:t>Law </a:t>
            </a:r>
            <a:r>
              <a:rPr spc="-5" dirty="0"/>
              <a:t>firm </a:t>
            </a:r>
            <a:r>
              <a:rPr spc="-10" dirty="0"/>
              <a:t>hires</a:t>
            </a:r>
            <a:r>
              <a:rPr spc="-15" dirty="0"/>
              <a:t> </a:t>
            </a:r>
            <a:r>
              <a:rPr spc="-5" dirty="0"/>
              <a:t>robot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04028" y="1629917"/>
            <a:ext cx="3380104" cy="4598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Ross, “the world’s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first  artificially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intelligent  attorney” built on </a:t>
            </a:r>
            <a:r>
              <a:rPr sz="2000" u="heavy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IBM’s  </a:t>
            </a:r>
            <a:r>
              <a:rPr sz="2000" u="heavy" spc="-5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cognitive </a:t>
            </a:r>
            <a:r>
              <a:rPr sz="2000" u="heavy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computer Watson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,  was designed to read and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understand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language,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postulate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hypotheses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when 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asked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questions,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research,  and then generate</a:t>
            </a:r>
            <a:r>
              <a:rPr sz="20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responses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(along with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references and  citations) to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back up its 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conclusions. Ross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also learns  from experience,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gaining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speed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and knowledge the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more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you interact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2000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it.</a:t>
            </a:r>
            <a:endParaRPr sz="20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142872"/>
            <a:ext cx="4355719" cy="27226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8312" y="4076700"/>
            <a:ext cx="3749675" cy="2520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2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675005">
              <a:lnSpc>
                <a:spcPct val="100000"/>
              </a:lnSpc>
            </a:pPr>
            <a:r>
              <a:rPr spc="-10" dirty="0"/>
              <a:t>The </a:t>
            </a:r>
            <a:r>
              <a:rPr spc="-5" dirty="0"/>
              <a:t>fourth industrial</a:t>
            </a:r>
            <a:r>
              <a:rPr spc="-30" dirty="0"/>
              <a:t> </a:t>
            </a:r>
            <a:r>
              <a:rPr spc="-5" dirty="0"/>
              <a:t>revolution</a:t>
            </a:r>
          </a:p>
        </p:txBody>
      </p:sp>
      <p:sp>
        <p:nvSpPr>
          <p:cNvPr id="3" name="object 3"/>
          <p:cNvSpPr/>
          <p:nvPr/>
        </p:nvSpPr>
        <p:spPr>
          <a:xfrm>
            <a:off x="1752600" y="1141475"/>
            <a:ext cx="5699125" cy="57165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385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1066800"/>
            <a:ext cx="7832140" cy="3951337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 smtClean="0"/>
              <a:t>Fourth </a:t>
            </a:r>
            <a:r>
              <a:rPr spc="-5" dirty="0"/>
              <a:t>Industrial</a:t>
            </a:r>
            <a:r>
              <a:rPr spc="-20" dirty="0"/>
              <a:t> </a:t>
            </a:r>
            <a:r>
              <a:rPr spc="-5" dirty="0" smtClean="0"/>
              <a:t>Revolution</a:t>
            </a:r>
            <a:r>
              <a:rPr lang="en-US" spc="-5" dirty="0" smtClean="0"/>
              <a:t/>
            </a:r>
            <a:br>
              <a:rPr lang="en-US" spc="-5" dirty="0" smtClean="0"/>
            </a:br>
            <a:r>
              <a:rPr lang="en-US" spc="-5" dirty="0"/>
              <a:t/>
            </a:r>
            <a:br>
              <a:rPr lang="en-US" spc="-5" dirty="0"/>
            </a:br>
            <a:r>
              <a:rPr lang="en-US" spc="-5" dirty="0" err="1" smtClean="0"/>
              <a:t>Apakah</a:t>
            </a:r>
            <a:r>
              <a:rPr lang="en-US" spc="-5" dirty="0" smtClean="0"/>
              <a:t> </a:t>
            </a:r>
            <a:r>
              <a:rPr lang="en-US" spc="-5" dirty="0" err="1" smtClean="0"/>
              <a:t>peranan</a:t>
            </a:r>
            <a:r>
              <a:rPr lang="en-US" spc="-5" dirty="0" smtClean="0"/>
              <a:t> </a:t>
            </a:r>
            <a:r>
              <a:rPr lang="en-US" spc="-5" dirty="0" err="1" smtClean="0"/>
              <a:t>anda</a:t>
            </a:r>
            <a:r>
              <a:rPr lang="en-US" spc="-5" dirty="0" smtClean="0"/>
              <a:t> </a:t>
            </a:r>
            <a:r>
              <a:rPr lang="en-US" spc="-5" dirty="0" err="1" smtClean="0"/>
              <a:t>sebagai</a:t>
            </a:r>
            <a:r>
              <a:rPr lang="en-US" spc="-5" dirty="0" smtClean="0"/>
              <a:t> </a:t>
            </a:r>
            <a:r>
              <a:rPr lang="en-US" spc="-5" dirty="0" err="1" smtClean="0"/>
              <a:t>pensyarah</a:t>
            </a:r>
            <a:r>
              <a:rPr lang="en-US" spc="-5" dirty="0" smtClean="0"/>
              <a:t> </a:t>
            </a:r>
            <a:r>
              <a:rPr lang="en-US" spc="-5" dirty="0" err="1" smtClean="0"/>
              <a:t>UTeM</a:t>
            </a:r>
            <a:r>
              <a:rPr lang="en-US" spc="-5" dirty="0" smtClean="0"/>
              <a:t> </a:t>
            </a:r>
            <a:r>
              <a:rPr lang="en-US" spc="-5" dirty="0" err="1" smtClean="0"/>
              <a:t>bagi</a:t>
            </a:r>
            <a:r>
              <a:rPr lang="en-US" spc="-5" dirty="0" smtClean="0"/>
              <a:t> </a:t>
            </a:r>
            <a:r>
              <a:rPr lang="en-US" spc="-5" dirty="0" err="1" smtClean="0"/>
              <a:t>menghadapi</a:t>
            </a:r>
            <a:r>
              <a:rPr lang="en-US" spc="-5" dirty="0" smtClean="0"/>
              <a:t> </a:t>
            </a:r>
            <a:r>
              <a:rPr lang="en-US" spc="-5" dirty="0" err="1" smtClean="0"/>
              <a:t>cabaran</a:t>
            </a:r>
            <a:r>
              <a:rPr lang="en-US" spc="-5" dirty="0" smtClean="0"/>
              <a:t> Industrial 4.0 ?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9758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1524000"/>
            <a:ext cx="6096000" cy="52768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6927"/>
            <a:ext cx="4038600" cy="2282687"/>
          </a:xfrm>
          <a:prstGeom prst="rect">
            <a:avLst/>
          </a:prstGeom>
        </p:spPr>
      </p:pic>
      <p:sp>
        <p:nvSpPr>
          <p:cNvPr id="4" name="object 3"/>
          <p:cNvSpPr txBox="1">
            <a:spLocks noGrp="1"/>
          </p:cNvSpPr>
          <p:nvPr>
            <p:ph type="title"/>
          </p:nvPr>
        </p:nvSpPr>
        <p:spPr>
          <a:xfrm>
            <a:off x="-609600" y="9698"/>
            <a:ext cx="4890655" cy="688906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 algn="l">
              <a:lnSpc>
                <a:spcPct val="100000"/>
              </a:lnSpc>
            </a:pPr>
            <a:r>
              <a:rPr lang="en-US" sz="2800" b="1" spc="-5" dirty="0" err="1" smtClean="0">
                <a:solidFill>
                  <a:srgbClr val="FFFF00"/>
                </a:solidFill>
              </a:rPr>
              <a:t>Cabaran</a:t>
            </a:r>
            <a:r>
              <a:rPr lang="en-US" sz="2800" b="1" spc="-5" dirty="0" smtClean="0">
                <a:solidFill>
                  <a:srgbClr val="FFFF00"/>
                </a:solidFill>
              </a:rPr>
              <a:t> di mana-mana….</a:t>
            </a:r>
            <a:endParaRPr sz="2800" b="1" spc="-5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00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"/>
            <a:ext cx="7467600" cy="66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99164" y="38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spc="-5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doni MT Black" panose="02070A03080606020203" pitchFamily="18" charset="0"/>
                <a:ea typeface="+mj-ea"/>
                <a:cs typeface="+mj-cs"/>
              </a:rPr>
              <a:t>SOALAN UJIAN</a:t>
            </a:r>
            <a:endParaRPr lang="en-MY" sz="3200" dirty="0">
              <a:solidFill>
                <a:srgbClr val="FFFF00"/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0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2275" y="1510844"/>
            <a:ext cx="7832140" cy="3705116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Adakah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calon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Kursus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Wajib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DS45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menjalani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sesi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ujian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bagi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melayakkan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mereka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lulus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kursus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wajib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ini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?</a:t>
            </a:r>
            <a:b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A :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B :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Tak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endParaRPr sz="28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99164" y="38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spc="-5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doni MT Black" panose="02070A03080606020203" pitchFamily="18" charset="0"/>
                <a:ea typeface="+mj-ea"/>
                <a:cs typeface="+mj-cs"/>
              </a:rPr>
              <a:t>SOALAN UJIAN</a:t>
            </a:r>
            <a:endParaRPr lang="en-MY" sz="3200" dirty="0">
              <a:solidFill>
                <a:srgbClr val="FFFF00"/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2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95400"/>
            <a:ext cx="3865776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14705" y="200571"/>
            <a:ext cx="4114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WAWASAN 2020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29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Februari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1991 : (PELAN 30 TAHUN)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RMk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7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hingga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RMk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" y="4875420"/>
            <a:ext cx="2151915" cy="1210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91" y="4281019"/>
            <a:ext cx="1486829" cy="190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176" y="4281031"/>
            <a:ext cx="2286000" cy="1762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" y="4191000"/>
            <a:ext cx="3458047" cy="6331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81" y="4953000"/>
            <a:ext cx="2010056" cy="7192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95" y="1229167"/>
            <a:ext cx="4217642" cy="291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2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9234" y="676111"/>
            <a:ext cx="3123009" cy="4161236"/>
            <a:chOff x="533400" y="1806917"/>
            <a:chExt cx="3123009" cy="4161236"/>
          </a:xfrm>
        </p:grpSpPr>
        <p:sp>
          <p:nvSpPr>
            <p:cNvPr id="40963" name="Freeform 446"/>
            <p:cNvSpPr>
              <a:spLocks/>
            </p:cNvSpPr>
            <p:nvPr/>
          </p:nvSpPr>
          <p:spPr bwMode="auto">
            <a:xfrm>
              <a:off x="686989" y="4502492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546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4" name="Freeform 446"/>
            <p:cNvSpPr>
              <a:spLocks/>
            </p:cNvSpPr>
            <p:nvPr/>
          </p:nvSpPr>
          <p:spPr bwMode="auto">
            <a:xfrm>
              <a:off x="679846" y="3817884"/>
              <a:ext cx="2709863" cy="115847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0D6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5" name="Freeform 446"/>
            <p:cNvSpPr>
              <a:spLocks/>
            </p:cNvSpPr>
            <p:nvPr/>
          </p:nvSpPr>
          <p:spPr bwMode="auto">
            <a:xfrm>
              <a:off x="679846" y="3126130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864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6" name="Freeform: Shape 35"/>
            <p:cNvSpPr>
              <a:spLocks/>
            </p:cNvSpPr>
            <p:nvPr/>
          </p:nvSpPr>
          <p:spPr bwMode="auto">
            <a:xfrm rot="16200000">
              <a:off x="-24409" y="3260076"/>
              <a:ext cx="4157663" cy="1258491"/>
            </a:xfrm>
            <a:custGeom>
              <a:avLst/>
              <a:gdLst>
                <a:gd name="T0" fmla="*/ 7090475 w 5431011"/>
                <a:gd name="T1" fmla="*/ 1067438 h 1644650"/>
                <a:gd name="T2" fmla="*/ 7041442 w 5431011"/>
                <a:gd name="T3" fmla="*/ 1157946 h 1644650"/>
                <a:gd name="T4" fmla="*/ 6287345 w 5431011"/>
                <a:gd name="T5" fmla="*/ 1694992 h 1644650"/>
                <a:gd name="T6" fmla="*/ 6247225 w 5431011"/>
                <a:gd name="T7" fmla="*/ 1722942 h 1644650"/>
                <a:gd name="T8" fmla="*/ 5704868 w 5431011"/>
                <a:gd name="T9" fmla="*/ 2109589 h 1644650"/>
                <a:gd name="T10" fmla="*/ 5624629 w 5431011"/>
                <a:gd name="T11" fmla="*/ 2134879 h 1644650"/>
                <a:gd name="T12" fmla="*/ 5568164 w 5431011"/>
                <a:gd name="T13" fmla="*/ 2122899 h 1644650"/>
                <a:gd name="T14" fmla="*/ 5495356 w 5431011"/>
                <a:gd name="T15" fmla="*/ 2019085 h 1644650"/>
                <a:gd name="T16" fmla="*/ 5495356 w 5431011"/>
                <a:gd name="T17" fmla="*/ 1736250 h 1644650"/>
                <a:gd name="T18" fmla="*/ 4205837 w 5431011"/>
                <a:gd name="T19" fmla="*/ 1736250 h 1644650"/>
                <a:gd name="T20" fmla="*/ 4205830 w 5431011"/>
                <a:gd name="T21" fmla="*/ 1736247 h 1644650"/>
                <a:gd name="T22" fmla="*/ 3626105 w 5431011"/>
                <a:gd name="T23" fmla="*/ 1736247 h 1644650"/>
                <a:gd name="T24" fmla="*/ 2810137 w 5431011"/>
                <a:gd name="T25" fmla="*/ 1736247 h 1644650"/>
                <a:gd name="T26" fmla="*/ 2059095 w 5431011"/>
                <a:gd name="T27" fmla="*/ 1736247 h 1644650"/>
                <a:gd name="T28" fmla="*/ 1696285 w 5431011"/>
                <a:gd name="T29" fmla="*/ 1736247 h 1644650"/>
                <a:gd name="T30" fmla="*/ 129275 w 5431011"/>
                <a:gd name="T31" fmla="*/ 1736247 h 1644650"/>
                <a:gd name="T32" fmla="*/ 0 w 5431011"/>
                <a:gd name="T33" fmla="*/ 1620455 h 1644650"/>
                <a:gd name="T34" fmla="*/ 0 w 5431011"/>
                <a:gd name="T35" fmla="*/ 514418 h 1644650"/>
                <a:gd name="T36" fmla="*/ 129275 w 5431011"/>
                <a:gd name="T37" fmla="*/ 398623 h 1644650"/>
                <a:gd name="T38" fmla="*/ 1696285 w 5431011"/>
                <a:gd name="T39" fmla="*/ 398623 h 1644650"/>
                <a:gd name="T40" fmla="*/ 2059095 w 5431011"/>
                <a:gd name="T41" fmla="*/ 398623 h 1644650"/>
                <a:gd name="T42" fmla="*/ 2810137 w 5431011"/>
                <a:gd name="T43" fmla="*/ 398623 h 1644650"/>
                <a:gd name="T44" fmla="*/ 3626105 w 5431011"/>
                <a:gd name="T45" fmla="*/ 398623 h 1644650"/>
                <a:gd name="T46" fmla="*/ 4739957 w 5431011"/>
                <a:gd name="T47" fmla="*/ 398623 h 1644650"/>
                <a:gd name="T48" fmla="*/ 4739957 w 5431011"/>
                <a:gd name="T49" fmla="*/ 398624 h 1644650"/>
                <a:gd name="T50" fmla="*/ 5495357 w 5431011"/>
                <a:gd name="T51" fmla="*/ 398624 h 1644650"/>
                <a:gd name="T52" fmla="*/ 5495357 w 5431011"/>
                <a:gd name="T53" fmla="*/ 115128 h 1644650"/>
                <a:gd name="T54" fmla="*/ 5568165 w 5431011"/>
                <a:gd name="T55" fmla="*/ 11312 h 1644650"/>
                <a:gd name="T56" fmla="*/ 5624629 w 5431011"/>
                <a:gd name="T57" fmla="*/ 0 h 1644650"/>
                <a:gd name="T58" fmla="*/ 5704868 w 5431011"/>
                <a:gd name="T59" fmla="*/ 24620 h 1644650"/>
                <a:gd name="T60" fmla="*/ 6247225 w 5431011"/>
                <a:gd name="T61" fmla="*/ 411270 h 1644650"/>
                <a:gd name="T62" fmla="*/ 6287345 w 5431011"/>
                <a:gd name="T63" fmla="*/ 439883 h 1644650"/>
                <a:gd name="T64" fmla="*/ 7041442 w 5431011"/>
                <a:gd name="T65" fmla="*/ 976265 h 1644650"/>
                <a:gd name="T66" fmla="*/ 7090475 w 5431011"/>
                <a:gd name="T67" fmla="*/ 1067438 h 16446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31011"/>
                <a:gd name="T103" fmla="*/ 0 h 1644650"/>
                <a:gd name="T104" fmla="*/ 5431011 w 5431011"/>
                <a:gd name="T105" fmla="*/ 1644650 h 16446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31011" h="1644650">
                  <a:moveTo>
                    <a:pt x="5431011" y="822324"/>
                  </a:moveTo>
                  <a:cubicBezTo>
                    <a:pt x="5431011" y="849496"/>
                    <a:pt x="5417353" y="875130"/>
                    <a:pt x="5393452" y="892048"/>
                  </a:cubicBezTo>
                  <a:lnTo>
                    <a:pt x="4815845" y="1305774"/>
                  </a:lnTo>
                  <a:cubicBezTo>
                    <a:pt x="4807309" y="1314489"/>
                    <a:pt x="4797065" y="1322179"/>
                    <a:pt x="4785115" y="1327306"/>
                  </a:cubicBezTo>
                  <a:lnTo>
                    <a:pt x="4369693" y="1625168"/>
                  </a:lnTo>
                  <a:cubicBezTo>
                    <a:pt x="4351482" y="1637985"/>
                    <a:pt x="4329857" y="1644650"/>
                    <a:pt x="4308233" y="1644650"/>
                  </a:cubicBezTo>
                  <a:cubicBezTo>
                    <a:pt x="4293437" y="1644650"/>
                    <a:pt x="4278641" y="1641574"/>
                    <a:pt x="4264983" y="1635421"/>
                  </a:cubicBezTo>
                  <a:cubicBezTo>
                    <a:pt x="4230839" y="1620554"/>
                    <a:pt x="4209214" y="1589281"/>
                    <a:pt x="4209214" y="1555445"/>
                  </a:cubicBezTo>
                  <a:lnTo>
                    <a:pt x="4209214" y="1337558"/>
                  </a:lnTo>
                  <a:lnTo>
                    <a:pt x="3221497" y="1337558"/>
                  </a:lnTo>
                  <a:lnTo>
                    <a:pt x="3221491" y="1337557"/>
                  </a:lnTo>
                  <a:lnTo>
                    <a:pt x="2777446" y="1337557"/>
                  </a:lnTo>
                  <a:lnTo>
                    <a:pt x="2152448" y="1337557"/>
                  </a:lnTo>
                  <a:lnTo>
                    <a:pt x="1577182" y="1337557"/>
                  </a:lnTo>
                  <a:lnTo>
                    <a:pt x="1299283" y="1337557"/>
                  </a:lnTo>
                  <a:lnTo>
                    <a:pt x="99019" y="1337557"/>
                  </a:lnTo>
                  <a:cubicBezTo>
                    <a:pt x="44388" y="1337557"/>
                    <a:pt x="0" y="1297569"/>
                    <a:pt x="0" y="1248352"/>
                  </a:cubicBezTo>
                  <a:lnTo>
                    <a:pt x="0" y="396293"/>
                  </a:lnTo>
                  <a:cubicBezTo>
                    <a:pt x="0" y="347076"/>
                    <a:pt x="44388" y="307088"/>
                    <a:pt x="99019" y="307088"/>
                  </a:cubicBezTo>
                  <a:lnTo>
                    <a:pt x="1299283" y="307088"/>
                  </a:lnTo>
                  <a:lnTo>
                    <a:pt x="1577182" y="307088"/>
                  </a:lnTo>
                  <a:lnTo>
                    <a:pt x="2152448" y="307088"/>
                  </a:lnTo>
                  <a:lnTo>
                    <a:pt x="2777446" y="307088"/>
                  </a:lnTo>
                  <a:lnTo>
                    <a:pt x="3630611" y="307088"/>
                  </a:lnTo>
                  <a:lnTo>
                    <a:pt x="3630611" y="307089"/>
                  </a:lnTo>
                  <a:lnTo>
                    <a:pt x="4209215" y="307089"/>
                  </a:lnTo>
                  <a:lnTo>
                    <a:pt x="4209215" y="88692"/>
                  </a:lnTo>
                  <a:cubicBezTo>
                    <a:pt x="4209215" y="54855"/>
                    <a:pt x="4230840" y="23582"/>
                    <a:pt x="4264984" y="8715"/>
                  </a:cubicBezTo>
                  <a:cubicBezTo>
                    <a:pt x="4278642" y="2563"/>
                    <a:pt x="4293437" y="0"/>
                    <a:pt x="4308233" y="0"/>
                  </a:cubicBezTo>
                  <a:cubicBezTo>
                    <a:pt x="4329858" y="0"/>
                    <a:pt x="4351483" y="6152"/>
                    <a:pt x="4369693" y="18968"/>
                  </a:cubicBezTo>
                  <a:lnTo>
                    <a:pt x="4785115" y="316830"/>
                  </a:lnTo>
                  <a:cubicBezTo>
                    <a:pt x="4797065" y="321957"/>
                    <a:pt x="4807309" y="329647"/>
                    <a:pt x="4815845" y="338875"/>
                  </a:cubicBezTo>
                  <a:lnTo>
                    <a:pt x="5393452" y="752088"/>
                  </a:lnTo>
                  <a:cubicBezTo>
                    <a:pt x="5417353" y="769007"/>
                    <a:pt x="5431011" y="795153"/>
                    <a:pt x="5431011" y="822324"/>
                  </a:cubicBezTo>
                  <a:close/>
                </a:path>
              </a:pathLst>
            </a:custGeom>
            <a:solidFill>
              <a:srgbClr val="06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7" name="Freeform: Shape 77"/>
            <p:cNvSpPr>
              <a:spLocks/>
            </p:cNvSpPr>
            <p:nvPr/>
          </p:nvSpPr>
          <p:spPr bwMode="auto">
            <a:xfrm rot="16200000">
              <a:off x="295274" y="3571424"/>
              <a:ext cx="4157663" cy="628650"/>
            </a:xfrm>
            <a:custGeom>
              <a:avLst/>
              <a:gdLst>
                <a:gd name="T0" fmla="*/ 7090475 w 5431011"/>
                <a:gd name="T1" fmla="*/ 0 h 822326"/>
                <a:gd name="T2" fmla="*/ 7077661 w 5431011"/>
                <a:gd name="T3" fmla="*/ 49628 h 822326"/>
                <a:gd name="T4" fmla="*/ 7041442 w 5431011"/>
                <a:gd name="T5" fmla="*/ 89398 h 822326"/>
                <a:gd name="T6" fmla="*/ 6287345 w 5431011"/>
                <a:gd name="T7" fmla="*/ 619868 h 822326"/>
                <a:gd name="T8" fmla="*/ 6247225 w 5431011"/>
                <a:gd name="T9" fmla="*/ 647475 h 822326"/>
                <a:gd name="T10" fmla="*/ 5704868 w 5431011"/>
                <a:gd name="T11" fmla="*/ 1029387 h 822326"/>
                <a:gd name="T12" fmla="*/ 5624629 w 5431011"/>
                <a:gd name="T13" fmla="*/ 1054367 h 822326"/>
                <a:gd name="T14" fmla="*/ 5568164 w 5431011"/>
                <a:gd name="T15" fmla="*/ 1042532 h 822326"/>
                <a:gd name="T16" fmla="*/ 5495356 w 5431011"/>
                <a:gd name="T17" fmla="*/ 939989 h 822326"/>
                <a:gd name="T18" fmla="*/ 5495356 w 5431011"/>
                <a:gd name="T19" fmla="*/ 660621 h 822326"/>
                <a:gd name="T20" fmla="*/ 4205837 w 5431011"/>
                <a:gd name="T21" fmla="*/ 660621 h 822326"/>
                <a:gd name="T22" fmla="*/ 4205830 w 5431011"/>
                <a:gd name="T23" fmla="*/ 660618 h 822326"/>
                <a:gd name="T24" fmla="*/ 3626105 w 5431011"/>
                <a:gd name="T25" fmla="*/ 660618 h 822326"/>
                <a:gd name="T26" fmla="*/ 2810137 w 5431011"/>
                <a:gd name="T27" fmla="*/ 660618 h 822326"/>
                <a:gd name="T28" fmla="*/ 2059095 w 5431011"/>
                <a:gd name="T29" fmla="*/ 660618 h 822326"/>
                <a:gd name="T30" fmla="*/ 1696285 w 5431011"/>
                <a:gd name="T31" fmla="*/ 660618 h 822326"/>
                <a:gd name="T32" fmla="*/ 129275 w 5431011"/>
                <a:gd name="T33" fmla="*/ 660618 h 822326"/>
                <a:gd name="T34" fmla="*/ 0 w 5431011"/>
                <a:gd name="T35" fmla="*/ 546244 h 822326"/>
                <a:gd name="T36" fmla="*/ 0 w 5431011"/>
                <a:gd name="T37" fmla="*/ 0 h 822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31011"/>
                <a:gd name="T58" fmla="*/ 0 h 822326"/>
                <a:gd name="T59" fmla="*/ 5431011 w 5431011"/>
                <a:gd name="T60" fmla="*/ 822326 h 8223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31011" h="822326">
                  <a:moveTo>
                    <a:pt x="5431011" y="0"/>
                  </a:moveTo>
                  <a:lnTo>
                    <a:pt x="5421194" y="38706"/>
                  </a:lnTo>
                  <a:cubicBezTo>
                    <a:pt x="5414792" y="50626"/>
                    <a:pt x="5405402" y="61264"/>
                    <a:pt x="5393452" y="69723"/>
                  </a:cubicBezTo>
                  <a:lnTo>
                    <a:pt x="4815845" y="483450"/>
                  </a:lnTo>
                  <a:cubicBezTo>
                    <a:pt x="4807309" y="492164"/>
                    <a:pt x="4797065" y="499854"/>
                    <a:pt x="4785115" y="504982"/>
                  </a:cubicBezTo>
                  <a:lnTo>
                    <a:pt x="4369693" y="802844"/>
                  </a:lnTo>
                  <a:cubicBezTo>
                    <a:pt x="4351482" y="815660"/>
                    <a:pt x="4329857" y="822326"/>
                    <a:pt x="4308233" y="822326"/>
                  </a:cubicBezTo>
                  <a:cubicBezTo>
                    <a:pt x="4293437" y="822326"/>
                    <a:pt x="4278641" y="819250"/>
                    <a:pt x="4264983" y="813096"/>
                  </a:cubicBezTo>
                  <a:cubicBezTo>
                    <a:pt x="4230839" y="798230"/>
                    <a:pt x="4209214" y="766956"/>
                    <a:pt x="4209214" y="733120"/>
                  </a:cubicBezTo>
                  <a:lnTo>
                    <a:pt x="4209214" y="515234"/>
                  </a:lnTo>
                  <a:lnTo>
                    <a:pt x="3221497" y="515234"/>
                  </a:lnTo>
                  <a:lnTo>
                    <a:pt x="3221491" y="515232"/>
                  </a:lnTo>
                  <a:lnTo>
                    <a:pt x="2777446" y="515232"/>
                  </a:lnTo>
                  <a:lnTo>
                    <a:pt x="2152448" y="515232"/>
                  </a:lnTo>
                  <a:lnTo>
                    <a:pt x="1577182" y="515232"/>
                  </a:lnTo>
                  <a:lnTo>
                    <a:pt x="1299283" y="515232"/>
                  </a:lnTo>
                  <a:lnTo>
                    <a:pt x="99019" y="515232"/>
                  </a:lnTo>
                  <a:cubicBezTo>
                    <a:pt x="44388" y="515232"/>
                    <a:pt x="0" y="475244"/>
                    <a:pt x="0" y="426028"/>
                  </a:cubicBezTo>
                  <a:lnTo>
                    <a:pt x="0" y="0"/>
                  </a:lnTo>
                  <a:lnTo>
                    <a:pt x="5431011" y="0"/>
                  </a:lnTo>
                  <a:close/>
                </a:path>
              </a:pathLst>
            </a:custGeom>
            <a:solidFill>
              <a:srgbClr val="000000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40968" name="Group 49"/>
            <p:cNvGrpSpPr>
              <a:grpSpLocks/>
            </p:cNvGrpSpPr>
            <p:nvPr/>
          </p:nvGrpSpPr>
          <p:grpSpPr bwMode="auto">
            <a:xfrm>
              <a:off x="533400" y="4951358"/>
              <a:ext cx="2863453" cy="928688"/>
              <a:chOff x="3962400" y="4237610"/>
              <a:chExt cx="2998787" cy="989011"/>
            </a:xfrm>
          </p:grpSpPr>
          <p:sp>
            <p:nvSpPr>
              <p:cNvPr id="40993" name="Freeform 449"/>
              <p:cNvSpPr>
                <a:spLocks/>
              </p:cNvSpPr>
              <p:nvPr/>
            </p:nvSpPr>
            <p:spPr bwMode="auto">
              <a:xfrm>
                <a:off x="3962400" y="4610391"/>
                <a:ext cx="609733" cy="616230"/>
              </a:xfrm>
              <a:custGeom>
                <a:avLst/>
                <a:gdLst>
                  <a:gd name="T0" fmla="*/ 0 w 1070"/>
                  <a:gd name="T1" fmla="*/ 2147483646 h 1199"/>
                  <a:gd name="T2" fmla="*/ 2147483646 w 1070"/>
                  <a:gd name="T3" fmla="*/ 0 h 1199"/>
                  <a:gd name="T4" fmla="*/ 2147483646 w 1070"/>
                  <a:gd name="T5" fmla="*/ 2147483646 h 1199"/>
                  <a:gd name="T6" fmla="*/ 2147483646 w 1070"/>
                  <a:gd name="T7" fmla="*/ 2147483646 h 1199"/>
                  <a:gd name="T8" fmla="*/ 2147483646 w 1070"/>
                  <a:gd name="T9" fmla="*/ 2147483646 h 1199"/>
                  <a:gd name="T10" fmla="*/ 0 w 1070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0"/>
                  <a:gd name="T19" fmla="*/ 0 h 1199"/>
                  <a:gd name="T20" fmla="*/ 1070 w 1070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0" h="1199">
                    <a:moveTo>
                      <a:pt x="0" y="247"/>
                    </a:moveTo>
                    <a:lnTo>
                      <a:pt x="795" y="0"/>
                    </a:lnTo>
                    <a:lnTo>
                      <a:pt x="1070" y="952"/>
                    </a:lnTo>
                    <a:lnTo>
                      <a:pt x="275" y="1199"/>
                    </a:lnTo>
                    <a:lnTo>
                      <a:pt x="272" y="682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912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4" name="Freeform 450"/>
              <p:cNvSpPr>
                <a:spLocks/>
              </p:cNvSpPr>
              <p:nvPr/>
            </p:nvSpPr>
            <p:spPr bwMode="auto">
              <a:xfrm>
                <a:off x="4299062" y="4950205"/>
                <a:ext cx="273071" cy="149620"/>
              </a:xfrm>
              <a:custGeom>
                <a:avLst/>
                <a:gdLst>
                  <a:gd name="T0" fmla="*/ 0 w 480"/>
                  <a:gd name="T1" fmla="*/ 2147483646 h 291"/>
                  <a:gd name="T2" fmla="*/ 2147483646 w 480"/>
                  <a:gd name="T3" fmla="*/ 2147483646 h 291"/>
                  <a:gd name="T4" fmla="*/ 2147483646 w 480"/>
                  <a:gd name="T5" fmla="*/ 0 h 291"/>
                  <a:gd name="T6" fmla="*/ 2147483646 w 480"/>
                  <a:gd name="T7" fmla="*/ 2147483646 h 291"/>
                  <a:gd name="T8" fmla="*/ 0 w 480"/>
                  <a:gd name="T9" fmla="*/ 2147483646 h 2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0"/>
                  <a:gd name="T16" fmla="*/ 0 h 291"/>
                  <a:gd name="T17" fmla="*/ 480 w 480"/>
                  <a:gd name="T18" fmla="*/ 291 h 2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0" h="291">
                    <a:moveTo>
                      <a:pt x="0" y="124"/>
                    </a:moveTo>
                    <a:cubicBezTo>
                      <a:pt x="0" y="124"/>
                      <a:pt x="176" y="63"/>
                      <a:pt x="236" y="45"/>
                    </a:cubicBezTo>
                    <a:cubicBezTo>
                      <a:pt x="276" y="32"/>
                      <a:pt x="396" y="0"/>
                      <a:pt x="396" y="0"/>
                    </a:cubicBezTo>
                    <a:lnTo>
                      <a:pt x="480" y="291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601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5" name="Freeform 452"/>
              <p:cNvSpPr>
                <a:spLocks/>
              </p:cNvSpPr>
              <p:nvPr/>
            </p:nvSpPr>
            <p:spPr bwMode="auto">
              <a:xfrm>
                <a:off x="4123250" y="4237610"/>
                <a:ext cx="2837937" cy="775993"/>
              </a:xfrm>
              <a:custGeom>
                <a:avLst/>
                <a:gdLst>
                  <a:gd name="T0" fmla="*/ 2147483646 w 4989"/>
                  <a:gd name="T1" fmla="*/ 2147483646 h 1512"/>
                  <a:gd name="T2" fmla="*/ 2147483646 w 4989"/>
                  <a:gd name="T3" fmla="*/ 2147483646 h 1512"/>
                  <a:gd name="T4" fmla="*/ 0 w 4989"/>
                  <a:gd name="T5" fmla="*/ 2147483646 h 1512"/>
                  <a:gd name="T6" fmla="*/ 2147483646 w 4989"/>
                  <a:gd name="T7" fmla="*/ 2147483646 h 1512"/>
                  <a:gd name="T8" fmla="*/ 2147483646 w 4989"/>
                  <a:gd name="T9" fmla="*/ 2147483646 h 15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2"/>
                  <a:gd name="T17" fmla="*/ 4989 w 4989"/>
                  <a:gd name="T18" fmla="*/ 1512 h 15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2">
                    <a:moveTo>
                      <a:pt x="4679" y="1512"/>
                    </a:moveTo>
                    <a:cubicBezTo>
                      <a:pt x="3263" y="1010"/>
                      <a:pt x="1726" y="1010"/>
                      <a:pt x="311" y="1512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2"/>
                    </a:cubicBezTo>
                    <a:close/>
                  </a:path>
                </a:pathLst>
              </a:custGeom>
              <a:solidFill>
                <a:srgbClr val="C13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969" name="Freeform 452"/>
            <p:cNvSpPr>
              <a:spLocks/>
            </p:cNvSpPr>
            <p:nvPr/>
          </p:nvSpPr>
          <p:spPr bwMode="auto">
            <a:xfrm>
              <a:off x="679846" y="4252461"/>
              <a:ext cx="2709863" cy="729854"/>
            </a:xfrm>
            <a:custGeom>
              <a:avLst/>
              <a:gdLst>
                <a:gd name="T0" fmla="*/ 2147483646 w 4989"/>
                <a:gd name="T1" fmla="*/ 2147483646 h 1512"/>
                <a:gd name="T2" fmla="*/ 2147483646 w 4989"/>
                <a:gd name="T3" fmla="*/ 2147483646 h 1512"/>
                <a:gd name="T4" fmla="*/ 0 w 4989"/>
                <a:gd name="T5" fmla="*/ 2147483646 h 1512"/>
                <a:gd name="T6" fmla="*/ 2147483646 w 4989"/>
                <a:gd name="T7" fmla="*/ 2147483646 h 1512"/>
                <a:gd name="T8" fmla="*/ 2147483646 w 4989"/>
                <a:gd name="T9" fmla="*/ 2147483646 h 1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2"/>
                <a:gd name="T17" fmla="*/ 4989 w 4989"/>
                <a:gd name="T18" fmla="*/ 1512 h 1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2">
                  <a:moveTo>
                    <a:pt x="4679" y="1512"/>
                  </a:moveTo>
                  <a:cubicBezTo>
                    <a:pt x="3263" y="1010"/>
                    <a:pt x="1726" y="1010"/>
                    <a:pt x="311" y="1512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2"/>
                  </a:cubicBezTo>
                  <a:close/>
                </a:path>
              </a:pathLst>
            </a:custGeom>
            <a:solidFill>
              <a:srgbClr val="A2B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40970" name="Group 54"/>
            <p:cNvGrpSpPr>
              <a:grpSpLocks/>
            </p:cNvGrpSpPr>
            <p:nvPr/>
          </p:nvGrpSpPr>
          <p:grpSpPr bwMode="auto">
            <a:xfrm>
              <a:off x="679846" y="2883243"/>
              <a:ext cx="2976563" cy="727472"/>
              <a:chOff x="4045747" y="2043115"/>
              <a:chExt cx="3117850" cy="774700"/>
            </a:xfrm>
          </p:grpSpPr>
          <p:sp>
            <p:nvSpPr>
              <p:cNvPr id="40990" name="Freeform 447"/>
              <p:cNvSpPr>
                <a:spLocks/>
              </p:cNvSpPr>
              <p:nvPr/>
            </p:nvSpPr>
            <p:spPr bwMode="auto">
              <a:xfrm>
                <a:off x="6553745" y="2124262"/>
                <a:ext cx="609852" cy="613674"/>
              </a:xfrm>
              <a:custGeom>
                <a:avLst/>
                <a:gdLst>
                  <a:gd name="T0" fmla="*/ 2147483646 w 1071"/>
                  <a:gd name="T1" fmla="*/ 2147483646 h 1199"/>
                  <a:gd name="T2" fmla="*/ 2147483646 w 1071"/>
                  <a:gd name="T3" fmla="*/ 0 h 1199"/>
                  <a:gd name="T4" fmla="*/ 0 w 1071"/>
                  <a:gd name="T5" fmla="*/ 2147483646 h 1199"/>
                  <a:gd name="T6" fmla="*/ 2147483646 w 1071"/>
                  <a:gd name="T7" fmla="*/ 2147483646 h 1199"/>
                  <a:gd name="T8" fmla="*/ 2147483646 w 1071"/>
                  <a:gd name="T9" fmla="*/ 2147483646 h 1199"/>
                  <a:gd name="T10" fmla="*/ 2147483646 w 1071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1"/>
                  <a:gd name="T19" fmla="*/ 0 h 1199"/>
                  <a:gd name="T20" fmla="*/ 1071 w 1071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1" h="1199">
                    <a:moveTo>
                      <a:pt x="1071" y="246"/>
                    </a:moveTo>
                    <a:lnTo>
                      <a:pt x="276" y="0"/>
                    </a:lnTo>
                    <a:lnTo>
                      <a:pt x="0" y="952"/>
                    </a:lnTo>
                    <a:lnTo>
                      <a:pt x="795" y="1199"/>
                    </a:lnTo>
                    <a:lnTo>
                      <a:pt x="798" y="682"/>
                    </a:lnTo>
                    <a:lnTo>
                      <a:pt x="1071" y="246"/>
                    </a:lnTo>
                    <a:close/>
                  </a:path>
                </a:pathLst>
              </a:custGeom>
              <a:solidFill>
                <a:srgbClr val="C96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1" name="Freeform 448"/>
              <p:cNvSpPr>
                <a:spLocks/>
              </p:cNvSpPr>
              <p:nvPr/>
            </p:nvSpPr>
            <p:spPr bwMode="auto">
              <a:xfrm>
                <a:off x="6659752" y="2124262"/>
                <a:ext cx="225732" cy="213011"/>
              </a:xfrm>
              <a:custGeom>
                <a:avLst/>
                <a:gdLst>
                  <a:gd name="T0" fmla="*/ 2147483646 w 395"/>
                  <a:gd name="T1" fmla="*/ 2147483646 h 416"/>
                  <a:gd name="T2" fmla="*/ 2147483646 w 395"/>
                  <a:gd name="T3" fmla="*/ 2147483646 h 416"/>
                  <a:gd name="T4" fmla="*/ 0 w 395"/>
                  <a:gd name="T5" fmla="*/ 2147483646 h 416"/>
                  <a:gd name="T6" fmla="*/ 2147483646 w 395"/>
                  <a:gd name="T7" fmla="*/ 0 h 416"/>
                  <a:gd name="T8" fmla="*/ 2147483646 w 395"/>
                  <a:gd name="T9" fmla="*/ 2147483646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5"/>
                  <a:gd name="T16" fmla="*/ 0 h 416"/>
                  <a:gd name="T17" fmla="*/ 395 w 39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5" h="416">
                    <a:moveTo>
                      <a:pt x="395" y="416"/>
                    </a:moveTo>
                    <a:cubicBezTo>
                      <a:pt x="395" y="416"/>
                      <a:pt x="216" y="365"/>
                      <a:pt x="157" y="346"/>
                    </a:cubicBezTo>
                    <a:cubicBezTo>
                      <a:pt x="117" y="333"/>
                      <a:pt x="0" y="290"/>
                      <a:pt x="0" y="290"/>
                    </a:cubicBezTo>
                    <a:lnTo>
                      <a:pt x="87" y="0"/>
                    </a:lnTo>
                    <a:lnTo>
                      <a:pt x="395" y="416"/>
                    </a:lnTo>
                    <a:close/>
                  </a:path>
                </a:pathLst>
              </a:custGeom>
              <a:solidFill>
                <a:srgbClr val="864A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2" name="Freeform 451"/>
              <p:cNvSpPr>
                <a:spLocks/>
              </p:cNvSpPr>
              <p:nvPr/>
            </p:nvSpPr>
            <p:spPr bwMode="auto">
              <a:xfrm>
                <a:off x="4045747" y="2043115"/>
                <a:ext cx="2838491" cy="774700"/>
              </a:xfrm>
              <a:custGeom>
                <a:avLst/>
                <a:gdLst>
                  <a:gd name="T0" fmla="*/ 2147483646 w 4989"/>
                  <a:gd name="T1" fmla="*/ 2147483646 h 1511"/>
                  <a:gd name="T2" fmla="*/ 2147483646 w 4989"/>
                  <a:gd name="T3" fmla="*/ 2147483646 h 1511"/>
                  <a:gd name="T4" fmla="*/ 0 w 4989"/>
                  <a:gd name="T5" fmla="*/ 2147483646 h 1511"/>
                  <a:gd name="T6" fmla="*/ 2147483646 w 4989"/>
                  <a:gd name="T7" fmla="*/ 2147483646 h 1511"/>
                  <a:gd name="T8" fmla="*/ 2147483646 w 4989"/>
                  <a:gd name="T9" fmla="*/ 2147483646 h 1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1"/>
                  <a:gd name="T17" fmla="*/ 4989 w 4989"/>
                  <a:gd name="T18" fmla="*/ 1511 h 1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1">
                    <a:moveTo>
                      <a:pt x="4679" y="1511"/>
                    </a:moveTo>
                    <a:cubicBezTo>
                      <a:pt x="3263" y="1010"/>
                      <a:pt x="1726" y="1010"/>
                      <a:pt x="311" y="1511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1"/>
                    </a:cubicBezTo>
                    <a:close/>
                  </a:path>
                </a:pathLst>
              </a:custGeom>
              <a:solidFill>
                <a:srgbClr val="F79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971" name="Freeform 451"/>
            <p:cNvSpPr>
              <a:spLocks/>
            </p:cNvSpPr>
            <p:nvPr/>
          </p:nvSpPr>
          <p:spPr bwMode="auto">
            <a:xfrm>
              <a:off x="679846" y="3571424"/>
              <a:ext cx="2709863" cy="727472"/>
            </a:xfrm>
            <a:custGeom>
              <a:avLst/>
              <a:gdLst>
                <a:gd name="T0" fmla="*/ 2147483646 w 4989"/>
                <a:gd name="T1" fmla="*/ 2147483646 h 1511"/>
                <a:gd name="T2" fmla="*/ 2147483646 w 4989"/>
                <a:gd name="T3" fmla="*/ 2147483646 h 1511"/>
                <a:gd name="T4" fmla="*/ 0 w 4989"/>
                <a:gd name="T5" fmla="*/ 2147483646 h 1511"/>
                <a:gd name="T6" fmla="*/ 2147483646 w 4989"/>
                <a:gd name="T7" fmla="*/ 2147483646 h 1511"/>
                <a:gd name="T8" fmla="*/ 2147483646 w 4989"/>
                <a:gd name="T9" fmla="*/ 2147483646 h 1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1"/>
                <a:gd name="T17" fmla="*/ 4989 w 4989"/>
                <a:gd name="T18" fmla="*/ 1511 h 1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1">
                  <a:moveTo>
                    <a:pt x="4679" y="1511"/>
                  </a:moveTo>
                  <a:cubicBezTo>
                    <a:pt x="3263" y="1010"/>
                    <a:pt x="1726" y="1010"/>
                    <a:pt x="311" y="1511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1"/>
                  </a:cubicBezTo>
                  <a:close/>
                </a:path>
              </a:pathLst>
            </a:custGeom>
            <a:solidFill>
              <a:srgbClr val="4CC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72" name="TextBox 59"/>
            <p:cNvSpPr txBox="1">
              <a:spLocks noChangeArrowheads="1"/>
            </p:cNvSpPr>
            <p:nvPr/>
          </p:nvSpPr>
          <p:spPr bwMode="auto">
            <a:xfrm>
              <a:off x="2826601" y="517145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40973" name="TextBox 60"/>
            <p:cNvSpPr txBox="1">
              <a:spLocks noChangeArrowheads="1"/>
            </p:cNvSpPr>
            <p:nvPr/>
          </p:nvSpPr>
          <p:spPr bwMode="auto">
            <a:xfrm>
              <a:off x="773964" y="4490420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40974" name="TextBox 61"/>
            <p:cNvSpPr txBox="1">
              <a:spLocks noChangeArrowheads="1"/>
            </p:cNvSpPr>
            <p:nvPr/>
          </p:nvSpPr>
          <p:spPr bwMode="auto">
            <a:xfrm>
              <a:off x="2826601" y="381890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40975" name="TextBox 62"/>
            <p:cNvSpPr txBox="1">
              <a:spLocks noChangeArrowheads="1"/>
            </p:cNvSpPr>
            <p:nvPr/>
          </p:nvSpPr>
          <p:spPr bwMode="auto">
            <a:xfrm>
              <a:off x="819208" y="3098579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04</a:t>
              </a:r>
            </a:p>
          </p:txBody>
        </p:sp>
        <p:sp>
          <p:nvSpPr>
            <p:cNvPr id="40976" name="Rectangle 63"/>
            <p:cNvSpPr>
              <a:spLocks noChangeArrowheads="1"/>
            </p:cNvSpPr>
            <p:nvPr/>
          </p:nvSpPr>
          <p:spPr bwMode="auto">
            <a:xfrm>
              <a:off x="1291401" y="5106483"/>
              <a:ext cx="159986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 45 -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Pensyarah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7" name="Rectangle 64"/>
            <p:cNvSpPr>
              <a:spLocks noChangeArrowheads="1"/>
            </p:cNvSpPr>
            <p:nvPr/>
          </p:nvSpPr>
          <p:spPr bwMode="auto">
            <a:xfrm>
              <a:off x="1133475" y="4430207"/>
              <a:ext cx="214068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DS52 -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Pensyarah</a:t>
              </a: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Kanan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8" name="Rectangle 65"/>
            <p:cNvSpPr>
              <a:spLocks noChangeArrowheads="1"/>
            </p:cNvSpPr>
            <p:nvPr/>
          </p:nvSpPr>
          <p:spPr bwMode="auto">
            <a:xfrm>
              <a:off x="1259235" y="3727739"/>
              <a:ext cx="16653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DS54 - Prof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Madya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9" name="Rectangle 66"/>
            <p:cNvSpPr>
              <a:spLocks noChangeArrowheads="1"/>
            </p:cNvSpPr>
            <p:nvPr/>
          </p:nvSpPr>
          <p:spPr bwMode="auto">
            <a:xfrm>
              <a:off x="1579192" y="3038367"/>
              <a:ext cx="10254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VK 7 - Prof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821836" y="105059"/>
            <a:ext cx="5227791" cy="1738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17075" y="120448"/>
            <a:ext cx="2730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DS45 KE DS52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694" y="247746"/>
            <a:ext cx="346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PLAN UNTUK SAMPAI KE PUNCAK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04648" y="459002"/>
            <a:ext cx="3870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ISU DAN CABARAN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PENGURUSAN AKADEMIK DAN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LI/PRA-SISWAZAH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KHIDMAT MASYARAKAT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 DAN INOVASI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10371" y="1892042"/>
            <a:ext cx="5232553" cy="23832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90155" y="1928649"/>
            <a:ext cx="2730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DS52 KE DS54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894634" y="2243930"/>
            <a:ext cx="459952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KEUNGGULAN PERIBADI/KENEGARAAN/ETIKA KERJA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PENGUKURAN, PENILAIAN DAN PENGURUSAN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PELAJAR PASCASISWAZAH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PERLAKSANAAN DAN KEPIMPINAN PENYELIDIKAN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HASIL PENYELIDIKAN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KOLABORASI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KEPIMPINAN AKADEMIK DALAM PENDIDIKAN TINGGI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      DAN KHIDMAT PROFESIONAL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251363" y="4488911"/>
            <a:ext cx="5811356" cy="20246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406736" y="4588773"/>
            <a:ext cx="3032029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DS52 KE DS54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46883" y="4913102"/>
            <a:ext cx="5822539" cy="16004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TOWARDS TOWERING PERSONALITY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DAN SANJUNGAN 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KEPIMPINAN AKADEMIK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PENYELIAAN DAN PENERBITAN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DAN KEPIMPINAN PENYELIDIKAN DAN INOVASI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PENJANAAN KEWANGAN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3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39434"/>
            <a:ext cx="7581900" cy="49518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20108" y="490869"/>
            <a:ext cx="3854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9 CABARAN WAWASAN 2020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50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3000"/>
            <a:ext cx="9144000" cy="48218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797234" y="3692187"/>
            <a:ext cx="1855193" cy="18572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46" y="3366655"/>
            <a:ext cx="2724354" cy="226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600200"/>
            <a:ext cx="4835012" cy="40147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2" y="1629150"/>
            <a:ext cx="3124200" cy="400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2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647" y="1571683"/>
            <a:ext cx="2759838" cy="27628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716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1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26988</TotalTime>
  <Words>877</Words>
  <Application>Microsoft Office PowerPoint</Application>
  <PresentationFormat>On-screen Show (4:3)</PresentationFormat>
  <Paragraphs>179</Paragraphs>
  <Slides>51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51</vt:i4>
      </vt:variant>
    </vt:vector>
  </HeadingPairs>
  <TitlesOfParts>
    <vt:vector size="76" baseType="lpstr">
      <vt:lpstr>ＭＳ Ｐゴシック</vt:lpstr>
      <vt:lpstr>SimSun</vt:lpstr>
      <vt:lpstr>Arial</vt:lpstr>
      <vt:lpstr>Arial Black</vt:lpstr>
      <vt:lpstr>Berlin Sans FB Demi</vt:lpstr>
      <vt:lpstr>Bodoni MT Black</vt:lpstr>
      <vt:lpstr>Calibri</vt:lpstr>
      <vt:lpstr>Calibri Light</vt:lpstr>
      <vt:lpstr>David</vt:lpstr>
      <vt:lpstr>Segoe UI Black</vt:lpstr>
      <vt:lpstr>Times New Roman</vt:lpstr>
      <vt:lpstr>Trebuchet MS</vt:lpstr>
      <vt:lpstr>Wingdings</vt:lpstr>
      <vt:lpstr>Custom Design</vt:lpstr>
      <vt:lpstr>1_Custom Design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2_Custom Design</vt:lpstr>
      <vt:lpstr>3_Custom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Adakah penawaran program di UTeM selari dengan keperluan negara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Perbandingan Peruntukan dan Perbelanjaan Universiti pada Tahun 2018</vt:lpstr>
      <vt:lpstr>PowerPoint Presentation</vt:lpstr>
      <vt:lpstr>Fourth Industrial Revolution</vt:lpstr>
      <vt:lpstr>Fourth Industrial Revolution</vt:lpstr>
      <vt:lpstr>Fourth Industrial Revolution</vt:lpstr>
      <vt:lpstr>Fourth Industrial Revolution</vt:lpstr>
      <vt:lpstr>8.1 million employed in renewable energy, more than in oil and gas</vt:lpstr>
      <vt:lpstr>A TRILLION DOLLAR SENSOR ECONOMY</vt:lpstr>
      <vt:lpstr>Factory workers to robots</vt:lpstr>
      <vt:lpstr>The transition</vt:lpstr>
      <vt:lpstr>Many marries robot in China</vt:lpstr>
      <vt:lpstr>Robot Priest - Germany</vt:lpstr>
      <vt:lpstr>Law firm hires robot</vt:lpstr>
      <vt:lpstr>The fourth industrial revolution</vt:lpstr>
      <vt:lpstr>Fourth Industrial Revolution  Apakah peranan anda sebagai pensyarah UTeM bagi menghadapi cabaran Industrial 4.0 ?</vt:lpstr>
      <vt:lpstr>Cabaran di mana-mana….</vt:lpstr>
      <vt:lpstr>PowerPoint Presentation</vt:lpstr>
      <vt:lpstr>PowerPoint Presentation</vt:lpstr>
      <vt:lpstr>Adakah calon Kursus Wajib DS45 perlu menjalani sesi ujian bagi melayakkan mereka lulus kursus wajib ini ?  A : Perlu  B : Tak Perlu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PROF AHMADYUS0FF</dc:creator>
  <cp:lastModifiedBy>PROFESOR MADYA TS. MOHD RAHIMI BIN YUSOFF</cp:lastModifiedBy>
  <cp:revision>683</cp:revision>
  <cp:lastPrinted>2019-03-20T04:35:36Z</cp:lastPrinted>
  <dcterms:created xsi:type="dcterms:W3CDTF">2012-01-08T21:43:18Z</dcterms:created>
  <dcterms:modified xsi:type="dcterms:W3CDTF">2019-03-21T01:24:59Z</dcterms:modified>
</cp:coreProperties>
</file>