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37"/>
  </p:handoutMasterIdLst>
  <p:sldIdLst>
    <p:sldId id="256" r:id="rId2"/>
    <p:sldId id="291" r:id="rId3"/>
    <p:sldId id="257" r:id="rId4"/>
    <p:sldId id="266" r:id="rId5"/>
    <p:sldId id="267" r:id="rId6"/>
    <p:sldId id="258" r:id="rId7"/>
    <p:sldId id="259" r:id="rId8"/>
    <p:sldId id="260" r:id="rId9"/>
    <p:sldId id="261" r:id="rId10"/>
    <p:sldId id="262" r:id="rId11"/>
    <p:sldId id="263" r:id="rId12"/>
    <p:sldId id="264" r:id="rId13"/>
    <p:sldId id="265" r:id="rId14"/>
    <p:sldId id="290" r:id="rId15"/>
    <p:sldId id="285" r:id="rId16"/>
    <p:sldId id="286" r:id="rId17"/>
    <p:sldId id="288" r:id="rId18"/>
    <p:sldId id="287" r:id="rId19"/>
    <p:sldId id="289" r:id="rId20"/>
    <p:sldId id="293" r:id="rId21"/>
    <p:sldId id="268" r:id="rId22"/>
    <p:sldId id="269" r:id="rId23"/>
    <p:sldId id="270" r:id="rId24"/>
    <p:sldId id="271" r:id="rId25"/>
    <p:sldId id="272" r:id="rId26"/>
    <p:sldId id="273" r:id="rId27"/>
    <p:sldId id="274" r:id="rId28"/>
    <p:sldId id="275" r:id="rId29"/>
    <p:sldId id="276" r:id="rId30"/>
    <p:sldId id="277" r:id="rId31"/>
    <p:sldId id="278" r:id="rId32"/>
    <p:sldId id="280" r:id="rId33"/>
    <p:sldId id="281" r:id="rId34"/>
    <p:sldId id="282" r:id="rId35"/>
    <p:sldId id="283" r:id="rId36"/>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2" d="100"/>
          <a:sy n="92" d="100"/>
        </p:scale>
        <p:origin x="90"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8F6106A1-5EE2-4D35-A19E-B1E086CC20F7}" type="datetimeFigureOut">
              <a:rPr lang="en-US" smtClean="0"/>
              <a:t>5/28/2019</a:t>
            </a:fld>
            <a:endParaRPr lang="en-US"/>
          </a:p>
        </p:txBody>
      </p:sp>
      <p:sp>
        <p:nvSpPr>
          <p:cNvPr id="4" name="Footer Placeholder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2D32FADB-7F5C-44A8-8DFD-980B5ACD8C02}" type="slidenum">
              <a:rPr lang="en-US" smtClean="0"/>
              <a:t>‹#›</a:t>
            </a:fld>
            <a:endParaRPr lang="en-US"/>
          </a:p>
        </p:txBody>
      </p:sp>
    </p:spTree>
    <p:extLst>
      <p:ext uri="{BB962C8B-B14F-4D97-AF65-F5344CB8AC3E}">
        <p14:creationId xmlns:p14="http://schemas.microsoft.com/office/powerpoint/2010/main" val="242310420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a:xfrm>
            <a:off x="2692397" y="5037663"/>
            <a:ext cx="5214635" cy="279400"/>
          </a:xfrm>
        </p:spPr>
        <p:txBody>
          <a:bodyPr/>
          <a:lstStyle/>
          <a:p>
            <a:endParaRPr lang="en-MY"/>
          </a:p>
        </p:txBody>
      </p:sp>
      <p:sp>
        <p:nvSpPr>
          <p:cNvPr id="6" name="Slide Number Placeholder 5"/>
          <p:cNvSpPr>
            <a:spLocks noGrp="1"/>
          </p:cNvSpPr>
          <p:nvPr>
            <p:ph type="sldNum" sz="quarter" idx="12"/>
          </p:nvPr>
        </p:nvSpPr>
        <p:spPr>
          <a:xfrm>
            <a:off x="8956900" y="5037663"/>
            <a:ext cx="551167" cy="279400"/>
          </a:xfrm>
        </p:spPr>
        <p:txBody>
          <a:bodyPr/>
          <a:lstStyle/>
          <a:p>
            <a:fld id="{B222EE92-1AB8-407C-9814-F30ACF552447}" type="slidenum">
              <a:rPr lang="en-MY" smtClean="0"/>
              <a:t>‹#›</a:t>
            </a:fld>
            <a:endParaRPr lang="en-MY"/>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4592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6B60E-A161-4652-AC50-EB91475D556A}" type="datetimeFigureOut">
              <a:rPr lang="en-MY" smtClean="0"/>
              <a:t>28/5/2019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2063902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8047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47787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3969805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6500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13002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70954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6051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108498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6B60E-A161-4652-AC50-EB91475D556A}" type="datetimeFigureOut">
              <a:rPr lang="en-MY" smtClean="0"/>
              <a:t>28/5/2019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B222EE92-1AB8-407C-9814-F30ACF552447}" type="slidenum">
              <a:rPr lang="en-MY" smtClean="0"/>
              <a:t>‹#›</a:t>
            </a:fld>
            <a:endParaRPr lang="en-MY"/>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0749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B6B60E-A161-4652-AC50-EB91475D556A}" type="datetimeFigureOut">
              <a:rPr lang="en-MY" smtClean="0"/>
              <a:t>28/5/2019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2690421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B6B60E-A161-4652-AC50-EB91475D556A}" type="datetimeFigureOut">
              <a:rPr lang="en-MY" smtClean="0"/>
              <a:t>28/5/2019</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B222EE92-1AB8-407C-9814-F30ACF552447}" type="slidenum">
              <a:rPr lang="en-MY" smtClean="0"/>
              <a:t>‹#›</a:t>
            </a:fld>
            <a:endParaRPr lang="en-MY"/>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63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B6B60E-A161-4652-AC50-EB91475D556A}" type="datetimeFigureOut">
              <a:rPr lang="en-MY" smtClean="0"/>
              <a:t>28/5/2019</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B222EE92-1AB8-407C-9814-F30ACF552447}" type="slidenum">
              <a:rPr lang="en-MY" smtClean="0"/>
              <a:t>‹#›</a:t>
            </a:fld>
            <a:endParaRPr lang="en-MY"/>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13967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6B60E-A161-4652-AC50-EB91475D556A}" type="datetimeFigureOut">
              <a:rPr lang="en-MY" smtClean="0"/>
              <a:t>28/5/2019</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1311456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6B60E-A161-4652-AC50-EB91475D556A}" type="datetimeFigureOut">
              <a:rPr lang="en-MY" smtClean="0"/>
              <a:t>28/5/2019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B222EE92-1AB8-407C-9814-F30ACF552447}" type="slidenum">
              <a:rPr lang="en-MY" smtClean="0"/>
              <a:t>‹#›</a:t>
            </a:fld>
            <a:endParaRPr lang="en-MY"/>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54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6B60E-A161-4652-AC50-EB91475D556A}" type="datetimeFigureOut">
              <a:rPr lang="en-MY" smtClean="0"/>
              <a:t>28/5/2019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B222EE92-1AB8-407C-9814-F30ACF552447}" type="slidenum">
              <a:rPr lang="en-MY" smtClean="0"/>
              <a:t>‹#›</a:t>
            </a:fld>
            <a:endParaRPr lang="en-MY"/>
          </a:p>
        </p:txBody>
      </p:sp>
    </p:spTree>
    <p:extLst>
      <p:ext uri="{BB962C8B-B14F-4D97-AF65-F5344CB8AC3E}">
        <p14:creationId xmlns:p14="http://schemas.microsoft.com/office/powerpoint/2010/main" val="2272063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B6B60E-A161-4652-AC50-EB91475D556A}" type="datetimeFigureOut">
              <a:rPr lang="en-MY" smtClean="0"/>
              <a:t>28/5/2019</a:t>
            </a:fld>
            <a:endParaRPr lang="en-MY"/>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MY"/>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222EE92-1AB8-407C-9814-F30ACF552447}" type="slidenum">
              <a:rPr lang="en-MY" smtClean="0"/>
              <a:t>‹#›</a:t>
            </a:fld>
            <a:endParaRPr lang="en-MY"/>
          </a:p>
        </p:txBody>
      </p:sp>
    </p:spTree>
    <p:extLst>
      <p:ext uri="{BB962C8B-B14F-4D97-AF65-F5344CB8AC3E}">
        <p14:creationId xmlns:p14="http://schemas.microsoft.com/office/powerpoint/2010/main" val="38124226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bharian.com.my/node/16218"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www.efgoscientific/"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ms-MY" b="1" u="sng" dirty="0"/>
              <a:t>KURSUS WAJIB DS45</a:t>
            </a:r>
            <a:r>
              <a:rPr lang="ms-MY" b="1" dirty="0"/>
              <a:t> </a:t>
            </a:r>
            <a:r>
              <a:rPr lang="ms-MY" b="1" dirty="0" smtClean="0"/>
              <a:t/>
            </a:r>
            <a:br>
              <a:rPr lang="ms-MY" b="1" dirty="0" smtClean="0"/>
            </a:br>
            <a:r>
              <a:rPr lang="ms-MY" b="1" dirty="0" smtClean="0"/>
              <a:t/>
            </a:r>
            <a:br>
              <a:rPr lang="ms-MY" b="1" dirty="0" smtClean="0"/>
            </a:br>
            <a:r>
              <a:rPr lang="ms-MY" sz="4400" dirty="0" smtClean="0"/>
              <a:t>Perundingan </a:t>
            </a:r>
            <a:r>
              <a:rPr lang="ms-MY" sz="4400" dirty="0"/>
              <a:t>dan </a:t>
            </a:r>
            <a:r>
              <a:rPr lang="ms-MY" sz="4400" dirty="0" smtClean="0"/>
              <a:t>Khidmat Masyarakat</a:t>
            </a:r>
            <a:endParaRPr lang="en-MY" sz="4400" dirty="0"/>
          </a:p>
        </p:txBody>
      </p:sp>
      <p:sp>
        <p:nvSpPr>
          <p:cNvPr id="3" name="Subtitle 2"/>
          <p:cNvSpPr>
            <a:spLocks noGrp="1"/>
          </p:cNvSpPr>
          <p:nvPr>
            <p:ph type="subTitle" idx="1"/>
          </p:nvPr>
        </p:nvSpPr>
        <p:spPr/>
        <p:txBody>
          <a:bodyPr/>
          <a:lstStyle/>
          <a:p>
            <a:endParaRPr lang="en-US" dirty="0" smtClean="0"/>
          </a:p>
          <a:p>
            <a:r>
              <a:rPr lang="en-US" dirty="0" smtClean="0"/>
              <a:t>Prof </a:t>
            </a:r>
            <a:r>
              <a:rPr lang="en-US" dirty="0" err="1" smtClean="0"/>
              <a:t>Dr</a:t>
            </a:r>
            <a:r>
              <a:rPr lang="en-US" dirty="0" smtClean="0"/>
              <a:t> Ghazali Omar</a:t>
            </a:r>
            <a:endParaRPr lang="en-MY" dirty="0"/>
          </a:p>
        </p:txBody>
      </p:sp>
    </p:spTree>
    <p:extLst>
      <p:ext uri="{BB962C8B-B14F-4D97-AF65-F5344CB8AC3E}">
        <p14:creationId xmlns:p14="http://schemas.microsoft.com/office/powerpoint/2010/main" val="4086841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2827" y="238422"/>
            <a:ext cx="9601196" cy="1303867"/>
          </a:xfrm>
        </p:spPr>
        <p:txBody>
          <a:bodyPr/>
          <a:lstStyle/>
          <a:p>
            <a:r>
              <a:rPr lang="en-US" dirty="0" err="1" smtClean="0"/>
              <a:t>Kepentingan</a:t>
            </a:r>
            <a:r>
              <a:rPr lang="en-US" dirty="0" smtClean="0"/>
              <a:t> Perundingan</a:t>
            </a:r>
            <a:endParaRPr lang="en-MY" dirty="0"/>
          </a:p>
        </p:txBody>
      </p:sp>
      <p:pic>
        <p:nvPicPr>
          <p:cNvPr id="5" name="Content Placeholder 4"/>
          <p:cNvPicPr>
            <a:picLocks noGrp="1" noChangeAspect="1"/>
          </p:cNvPicPr>
          <p:nvPr>
            <p:ph idx="1"/>
          </p:nvPr>
        </p:nvPicPr>
        <p:blipFill>
          <a:blip r:embed="rId2"/>
          <a:stretch>
            <a:fillRect/>
          </a:stretch>
        </p:blipFill>
        <p:spPr>
          <a:xfrm>
            <a:off x="838200" y="1542289"/>
            <a:ext cx="9748234" cy="4584689"/>
          </a:xfrm>
          <a:prstGeom prst="rect">
            <a:avLst/>
          </a:prstGeom>
        </p:spPr>
      </p:pic>
    </p:spTree>
    <p:extLst>
      <p:ext uri="{BB962C8B-B14F-4D97-AF65-F5344CB8AC3E}">
        <p14:creationId xmlns:p14="http://schemas.microsoft.com/office/powerpoint/2010/main" val="144558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9796" y="190256"/>
            <a:ext cx="9601196" cy="1303867"/>
          </a:xfrm>
        </p:spPr>
        <p:txBody>
          <a:bodyPr/>
          <a:lstStyle/>
          <a:p>
            <a:r>
              <a:rPr lang="en-US" dirty="0" err="1" smtClean="0"/>
              <a:t>Kebenaran</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838200" y="1806598"/>
            <a:ext cx="9806549" cy="2235750"/>
          </a:xfrm>
          <a:prstGeom prst="rect">
            <a:avLst/>
          </a:prstGeom>
        </p:spPr>
      </p:pic>
      <p:pic>
        <p:nvPicPr>
          <p:cNvPr id="5" name="Picture 4"/>
          <p:cNvPicPr>
            <a:picLocks noChangeAspect="1"/>
          </p:cNvPicPr>
          <p:nvPr/>
        </p:nvPicPr>
        <p:blipFill>
          <a:blip r:embed="rId3"/>
          <a:stretch>
            <a:fillRect/>
          </a:stretch>
        </p:blipFill>
        <p:spPr>
          <a:xfrm>
            <a:off x="838200" y="4354823"/>
            <a:ext cx="9908171" cy="1651407"/>
          </a:xfrm>
          <a:prstGeom prst="rect">
            <a:avLst/>
          </a:prstGeom>
        </p:spPr>
      </p:pic>
      <p:sp>
        <p:nvSpPr>
          <p:cNvPr id="6" name="TextBox 5"/>
          <p:cNvSpPr txBox="1"/>
          <p:nvPr/>
        </p:nvSpPr>
        <p:spPr>
          <a:xfrm>
            <a:off x="9465970" y="4277547"/>
            <a:ext cx="1390920" cy="523220"/>
          </a:xfrm>
          <a:prstGeom prst="rect">
            <a:avLst/>
          </a:prstGeom>
          <a:solidFill>
            <a:schemeClr val="bg1"/>
          </a:solidFill>
        </p:spPr>
        <p:txBody>
          <a:bodyPr wrap="square" rtlCol="0">
            <a:spAutoFit/>
          </a:bodyPr>
          <a:lstStyle/>
          <a:p>
            <a:r>
              <a:rPr lang="en-US" sz="2800" dirty="0" smtClean="0"/>
              <a:t>UTeM</a:t>
            </a:r>
            <a:endParaRPr lang="en-MY" sz="2800" dirty="0"/>
          </a:p>
        </p:txBody>
      </p:sp>
    </p:spTree>
    <p:extLst>
      <p:ext uri="{BB962C8B-B14F-4D97-AF65-F5344CB8AC3E}">
        <p14:creationId xmlns:p14="http://schemas.microsoft.com/office/powerpoint/2010/main" val="2776051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455" y="305501"/>
            <a:ext cx="9601196" cy="1303867"/>
          </a:xfrm>
        </p:spPr>
        <p:txBody>
          <a:bodyPr/>
          <a:lstStyle/>
          <a:p>
            <a:r>
              <a:rPr lang="en-US" dirty="0" err="1" smtClean="0"/>
              <a:t>Kebenaran</a:t>
            </a:r>
            <a:r>
              <a:rPr lang="en-US" dirty="0" smtClean="0"/>
              <a:t> Perundingan</a:t>
            </a:r>
            <a:endParaRPr lang="en-MY" dirty="0"/>
          </a:p>
        </p:txBody>
      </p:sp>
      <p:pic>
        <p:nvPicPr>
          <p:cNvPr id="7" name="Picture 6"/>
          <p:cNvPicPr>
            <a:picLocks noChangeAspect="1"/>
          </p:cNvPicPr>
          <p:nvPr/>
        </p:nvPicPr>
        <p:blipFill>
          <a:blip r:embed="rId2"/>
          <a:stretch>
            <a:fillRect/>
          </a:stretch>
        </p:blipFill>
        <p:spPr>
          <a:xfrm>
            <a:off x="750169" y="1690688"/>
            <a:ext cx="9908171" cy="3531469"/>
          </a:xfrm>
          <a:prstGeom prst="rect">
            <a:avLst/>
          </a:prstGeom>
        </p:spPr>
      </p:pic>
      <p:sp>
        <p:nvSpPr>
          <p:cNvPr id="6" name="TextBox 5"/>
          <p:cNvSpPr txBox="1"/>
          <p:nvPr/>
        </p:nvSpPr>
        <p:spPr>
          <a:xfrm>
            <a:off x="838200" y="2831915"/>
            <a:ext cx="1106510" cy="523220"/>
          </a:xfrm>
          <a:prstGeom prst="rect">
            <a:avLst/>
          </a:prstGeom>
          <a:solidFill>
            <a:schemeClr val="bg1"/>
          </a:solidFill>
        </p:spPr>
        <p:txBody>
          <a:bodyPr wrap="square" rtlCol="0">
            <a:spAutoFit/>
          </a:bodyPr>
          <a:lstStyle/>
          <a:p>
            <a:r>
              <a:rPr lang="en-US" sz="2800" dirty="0" smtClean="0"/>
              <a:t>UTeM</a:t>
            </a:r>
            <a:endParaRPr lang="en-MY" sz="2800" dirty="0"/>
          </a:p>
        </p:txBody>
      </p:sp>
    </p:spTree>
    <p:extLst>
      <p:ext uri="{BB962C8B-B14F-4D97-AF65-F5344CB8AC3E}">
        <p14:creationId xmlns:p14="http://schemas.microsoft.com/office/powerpoint/2010/main" val="19814451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9796" y="289938"/>
            <a:ext cx="9601196" cy="1303867"/>
          </a:xfrm>
        </p:spPr>
        <p:txBody>
          <a:bodyPr/>
          <a:lstStyle/>
          <a:p>
            <a:r>
              <a:rPr lang="en-US" dirty="0" err="1" smtClean="0"/>
              <a:t>Kelulusan</a:t>
            </a:r>
            <a:r>
              <a:rPr lang="en-US" dirty="0" smtClean="0"/>
              <a:t> </a:t>
            </a:r>
            <a:r>
              <a:rPr lang="en-US" dirty="0" err="1" smtClean="0"/>
              <a:t>Permohonan</a:t>
            </a:r>
            <a:endParaRPr lang="en-MY" dirty="0"/>
          </a:p>
        </p:txBody>
      </p:sp>
      <p:pic>
        <p:nvPicPr>
          <p:cNvPr id="4" name="Content Placeholder 3"/>
          <p:cNvPicPr>
            <a:picLocks noGrp="1" noChangeAspect="1"/>
          </p:cNvPicPr>
          <p:nvPr>
            <p:ph idx="1"/>
          </p:nvPr>
        </p:nvPicPr>
        <p:blipFill>
          <a:blip r:embed="rId2"/>
          <a:stretch>
            <a:fillRect/>
          </a:stretch>
        </p:blipFill>
        <p:spPr>
          <a:xfrm>
            <a:off x="1546539" y="1593805"/>
            <a:ext cx="8705046" cy="4794116"/>
          </a:xfrm>
          <a:prstGeom prst="rect">
            <a:avLst/>
          </a:prstGeom>
        </p:spPr>
      </p:pic>
      <p:sp>
        <p:nvSpPr>
          <p:cNvPr id="5" name="TextBox 4"/>
          <p:cNvSpPr txBox="1"/>
          <p:nvPr/>
        </p:nvSpPr>
        <p:spPr>
          <a:xfrm>
            <a:off x="7818549" y="5381932"/>
            <a:ext cx="1106510" cy="523220"/>
          </a:xfrm>
          <a:prstGeom prst="rect">
            <a:avLst/>
          </a:prstGeom>
          <a:solidFill>
            <a:schemeClr val="bg1"/>
          </a:solidFill>
        </p:spPr>
        <p:txBody>
          <a:bodyPr wrap="square" rtlCol="0">
            <a:spAutoFit/>
          </a:bodyPr>
          <a:lstStyle/>
          <a:p>
            <a:r>
              <a:rPr lang="en-US" sz="2800" dirty="0" smtClean="0"/>
              <a:t>UTeM</a:t>
            </a:r>
            <a:endParaRPr lang="en-MY" sz="2800" dirty="0"/>
          </a:p>
        </p:txBody>
      </p:sp>
    </p:spTree>
    <p:extLst>
      <p:ext uri="{BB962C8B-B14F-4D97-AF65-F5344CB8AC3E}">
        <p14:creationId xmlns:p14="http://schemas.microsoft.com/office/powerpoint/2010/main" val="2552225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Program </a:t>
            </a:r>
            <a:r>
              <a:rPr lang="en-US" dirty="0" err="1" smtClean="0"/>
              <a:t>Khidmat</a:t>
            </a:r>
            <a:r>
              <a:rPr lang="en-US" dirty="0" smtClean="0"/>
              <a:t> </a:t>
            </a:r>
            <a:r>
              <a:rPr lang="en-US" dirty="0" err="1" smtClean="0"/>
              <a:t>Masyarakat</a:t>
            </a:r>
            <a:endParaRPr lang="en-MY" dirty="0"/>
          </a:p>
        </p:txBody>
      </p:sp>
      <p:sp>
        <p:nvSpPr>
          <p:cNvPr id="3" name="Subtitle 2"/>
          <p:cNvSpPr>
            <a:spLocks noGrp="1"/>
          </p:cNvSpPr>
          <p:nvPr>
            <p:ph type="subTitle" idx="1"/>
          </p:nvPr>
        </p:nvSpPr>
        <p:spPr/>
        <p:txBody>
          <a:bodyPr/>
          <a:lstStyle/>
          <a:p>
            <a:r>
              <a:rPr lang="en-US" dirty="0" smtClean="0"/>
              <a:t>Prof </a:t>
            </a:r>
            <a:r>
              <a:rPr lang="en-US" dirty="0" err="1" smtClean="0"/>
              <a:t>Dr</a:t>
            </a:r>
            <a:r>
              <a:rPr lang="en-US" dirty="0" smtClean="0"/>
              <a:t> Ghazali Omar</a:t>
            </a:r>
            <a:endParaRPr lang="en-MY" dirty="0"/>
          </a:p>
        </p:txBody>
      </p:sp>
    </p:spTree>
    <p:extLst>
      <p:ext uri="{BB962C8B-B14F-4D97-AF65-F5344CB8AC3E}">
        <p14:creationId xmlns:p14="http://schemas.microsoft.com/office/powerpoint/2010/main" val="8668947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290" y="249215"/>
            <a:ext cx="10515600" cy="1325563"/>
          </a:xfrm>
        </p:spPr>
        <p:txBody>
          <a:bodyPr/>
          <a:lstStyle/>
          <a:p>
            <a:r>
              <a:rPr lang="en-MY" dirty="0" err="1" smtClean="0"/>
              <a:t>Konsep</a:t>
            </a:r>
            <a:r>
              <a:rPr lang="en-MY" dirty="0" smtClean="0"/>
              <a:t> </a:t>
            </a:r>
            <a:r>
              <a:rPr lang="en-MY" dirty="0" err="1" smtClean="0"/>
              <a:t>Khidmat</a:t>
            </a:r>
            <a:r>
              <a:rPr lang="en-MY" dirty="0" smtClean="0"/>
              <a:t> </a:t>
            </a:r>
            <a:r>
              <a:rPr lang="en-MY" dirty="0" err="1" smtClean="0"/>
              <a:t>Masyarakat</a:t>
            </a:r>
            <a:endParaRPr lang="en-MY" dirty="0"/>
          </a:p>
        </p:txBody>
      </p:sp>
      <p:sp>
        <p:nvSpPr>
          <p:cNvPr id="3" name="Content Placeholder 2"/>
          <p:cNvSpPr>
            <a:spLocks noGrp="1"/>
          </p:cNvSpPr>
          <p:nvPr>
            <p:ph idx="1"/>
          </p:nvPr>
        </p:nvSpPr>
        <p:spPr>
          <a:xfrm>
            <a:off x="722290" y="1368716"/>
            <a:ext cx="10515600" cy="4351338"/>
          </a:xfrm>
        </p:spPr>
        <p:txBody>
          <a:bodyPr>
            <a:noAutofit/>
          </a:bodyPr>
          <a:lstStyle/>
          <a:p>
            <a:r>
              <a:rPr lang="en-MY" sz="2000" dirty="0" err="1" smtClean="0"/>
              <a:t>merujuk</a:t>
            </a:r>
            <a:r>
              <a:rPr lang="en-MY" sz="2000" dirty="0" smtClean="0"/>
              <a:t> </a:t>
            </a:r>
            <a:r>
              <a:rPr lang="en-MY" sz="2000" dirty="0" err="1"/>
              <a:t>kepada</a:t>
            </a:r>
            <a:r>
              <a:rPr lang="en-MY" sz="2000" dirty="0"/>
              <a:t> </a:t>
            </a:r>
            <a:r>
              <a:rPr lang="en-MY" sz="2000" dirty="0" err="1"/>
              <a:t>langkah-langkah</a:t>
            </a:r>
            <a:r>
              <a:rPr lang="en-MY" sz="2000" dirty="0"/>
              <a:t> </a:t>
            </a:r>
            <a:r>
              <a:rPr lang="en-MY" sz="2000" dirty="0" err="1"/>
              <a:t>kerajaan</a:t>
            </a:r>
            <a:r>
              <a:rPr lang="en-MY" sz="2000" dirty="0"/>
              <a:t> </a:t>
            </a:r>
            <a:r>
              <a:rPr lang="en-MY" sz="2000" dirty="0" err="1"/>
              <a:t>melalui</a:t>
            </a:r>
            <a:r>
              <a:rPr lang="en-MY" sz="2000" dirty="0"/>
              <a:t> </a:t>
            </a:r>
            <a:r>
              <a:rPr lang="en-MY" sz="2000" dirty="0" err="1"/>
              <a:t>agensi-agensinya</a:t>
            </a:r>
            <a:r>
              <a:rPr lang="en-MY" sz="2000" dirty="0"/>
              <a:t> </a:t>
            </a:r>
            <a:r>
              <a:rPr lang="en-MY" sz="2000" dirty="0" err="1"/>
              <a:t>dalam</a:t>
            </a:r>
            <a:r>
              <a:rPr lang="en-MY" sz="2000" dirty="0"/>
              <a:t> </a:t>
            </a:r>
            <a:r>
              <a:rPr lang="en-MY" sz="2000" dirty="0" err="1"/>
              <a:t>usaha</a:t>
            </a:r>
            <a:r>
              <a:rPr lang="en-MY" sz="2000" dirty="0"/>
              <a:t> </a:t>
            </a:r>
            <a:r>
              <a:rPr lang="en-MY" sz="2000" dirty="0" err="1" smtClean="0"/>
              <a:t>menawarkan</a:t>
            </a:r>
            <a:r>
              <a:rPr lang="en-MY" sz="2000" dirty="0" smtClean="0"/>
              <a:t> </a:t>
            </a:r>
            <a:r>
              <a:rPr lang="en-MY" sz="2000" dirty="0" err="1"/>
              <a:t>perkhidmatan</a:t>
            </a:r>
            <a:r>
              <a:rPr lang="en-MY" sz="2000" dirty="0"/>
              <a:t> </a:t>
            </a:r>
            <a:r>
              <a:rPr lang="en-MY" sz="2000" dirty="0" err="1"/>
              <a:t>asas</a:t>
            </a:r>
            <a:r>
              <a:rPr lang="en-MY" sz="2000" dirty="0"/>
              <a:t> </a:t>
            </a:r>
            <a:r>
              <a:rPr lang="en-MY" sz="2000" dirty="0" err="1"/>
              <a:t>bagi</a:t>
            </a:r>
            <a:r>
              <a:rPr lang="en-MY" sz="2000" dirty="0"/>
              <a:t> </a:t>
            </a:r>
            <a:r>
              <a:rPr lang="en-MY" sz="2000" dirty="0" err="1"/>
              <a:t>memenuhi</a:t>
            </a:r>
            <a:r>
              <a:rPr lang="en-MY" sz="2000" dirty="0"/>
              <a:t> </a:t>
            </a:r>
            <a:r>
              <a:rPr lang="en-MY" sz="2000" dirty="0" err="1" smtClean="0"/>
              <a:t>keperluan</a:t>
            </a:r>
            <a:r>
              <a:rPr lang="en-MY" sz="2000" dirty="0" smtClean="0"/>
              <a:t> </a:t>
            </a:r>
            <a:r>
              <a:rPr lang="en-MY" sz="2000" dirty="0" err="1" smtClean="0"/>
              <a:t>golongan</a:t>
            </a:r>
            <a:r>
              <a:rPr lang="en-MY" sz="2000" dirty="0" smtClean="0"/>
              <a:t> </a:t>
            </a:r>
            <a:r>
              <a:rPr lang="en-MY" sz="2000" dirty="0" err="1"/>
              <a:t>majoriti</a:t>
            </a:r>
            <a:r>
              <a:rPr lang="en-MY" sz="2000" dirty="0"/>
              <a:t> </a:t>
            </a:r>
            <a:r>
              <a:rPr lang="en-MY" sz="2000" dirty="0" err="1"/>
              <a:t>untuk</a:t>
            </a:r>
            <a:r>
              <a:rPr lang="en-MY" sz="2000" dirty="0"/>
              <a:t> </a:t>
            </a:r>
            <a:r>
              <a:rPr lang="en-MY" sz="2000" dirty="0" err="1"/>
              <a:t>meningkatkan</a:t>
            </a:r>
            <a:r>
              <a:rPr lang="en-MY" sz="2000" dirty="0"/>
              <a:t> </a:t>
            </a:r>
            <a:r>
              <a:rPr lang="en-MY" sz="2000" dirty="0" err="1"/>
              <a:t>taraf</a:t>
            </a:r>
            <a:r>
              <a:rPr lang="en-MY" sz="2000" dirty="0"/>
              <a:t> </a:t>
            </a:r>
            <a:r>
              <a:rPr lang="en-MY" sz="2000" dirty="0" err="1"/>
              <a:t>hidup</a:t>
            </a:r>
            <a:r>
              <a:rPr lang="en-MY" sz="2000" dirty="0"/>
              <a:t> </a:t>
            </a:r>
            <a:r>
              <a:rPr lang="en-MY" sz="2000" dirty="0" err="1"/>
              <a:t>mereka</a:t>
            </a:r>
            <a:endParaRPr lang="en-MY" sz="2000" dirty="0"/>
          </a:p>
          <a:p>
            <a:r>
              <a:rPr lang="en-MY" sz="2000" dirty="0" err="1" smtClean="0"/>
              <a:t>membantu</a:t>
            </a:r>
            <a:r>
              <a:rPr lang="en-MY" sz="2000" dirty="0" smtClean="0"/>
              <a:t> </a:t>
            </a:r>
            <a:r>
              <a:rPr lang="en-MY" sz="2000" dirty="0" err="1"/>
              <a:t>atau</a:t>
            </a:r>
            <a:r>
              <a:rPr lang="en-MY" sz="2000" dirty="0"/>
              <a:t> </a:t>
            </a:r>
            <a:r>
              <a:rPr lang="en-MY" sz="2000" dirty="0" err="1"/>
              <a:t>mencegah</a:t>
            </a:r>
            <a:r>
              <a:rPr lang="en-MY" sz="2000" dirty="0"/>
              <a:t> </a:t>
            </a:r>
            <a:r>
              <a:rPr lang="en-MY" sz="2000" dirty="0" err="1"/>
              <a:t>segala</a:t>
            </a:r>
            <a:r>
              <a:rPr lang="en-MY" sz="2000" dirty="0"/>
              <a:t> </a:t>
            </a:r>
            <a:r>
              <a:rPr lang="en-MY" sz="2000" dirty="0" err="1"/>
              <a:t>tekanan</a:t>
            </a:r>
            <a:r>
              <a:rPr lang="en-MY" sz="2000" dirty="0"/>
              <a:t> </a:t>
            </a:r>
            <a:r>
              <a:rPr lang="en-MY" sz="2000" dirty="0" err="1"/>
              <a:t>sosial</a:t>
            </a:r>
            <a:r>
              <a:rPr lang="en-MY" sz="2000" dirty="0"/>
              <a:t> yang </a:t>
            </a:r>
            <a:r>
              <a:rPr lang="en-MY" sz="2000" dirty="0" err="1" smtClean="0"/>
              <a:t>dialami</a:t>
            </a:r>
            <a:r>
              <a:rPr lang="en-MY" sz="2000" dirty="0" smtClean="0"/>
              <a:t> </a:t>
            </a:r>
            <a:r>
              <a:rPr lang="en-MY" sz="2000" dirty="0" err="1" smtClean="0"/>
              <a:t>dalam</a:t>
            </a:r>
            <a:r>
              <a:rPr lang="en-MY" sz="2000" dirty="0" smtClean="0"/>
              <a:t> </a:t>
            </a:r>
            <a:r>
              <a:rPr lang="en-MY" sz="2000" dirty="0"/>
              <a:t>mana-mana </a:t>
            </a:r>
            <a:r>
              <a:rPr lang="en-MY" sz="2000" dirty="0" err="1" smtClean="0"/>
              <a:t>individu</a:t>
            </a:r>
            <a:r>
              <a:rPr lang="en-MY" sz="2000" dirty="0" smtClean="0"/>
              <a:t>, </a:t>
            </a:r>
            <a:r>
              <a:rPr lang="en-MY" sz="2000" dirty="0" err="1" smtClean="0"/>
              <a:t>keluarga</a:t>
            </a:r>
            <a:r>
              <a:rPr lang="en-MY" sz="2000" dirty="0" smtClean="0"/>
              <a:t> </a:t>
            </a:r>
            <a:r>
              <a:rPr lang="en-MY" sz="2000" dirty="0" err="1"/>
              <a:t>mahu</a:t>
            </a:r>
            <a:r>
              <a:rPr lang="en-MY" sz="2000" dirty="0"/>
              <a:t> pun </a:t>
            </a:r>
            <a:r>
              <a:rPr lang="en-MY" sz="2000" dirty="0" err="1"/>
              <a:t>masyarakat</a:t>
            </a:r>
            <a:r>
              <a:rPr lang="en-MY" sz="2000" dirty="0"/>
              <a:t> </a:t>
            </a:r>
            <a:r>
              <a:rPr lang="en-MY" sz="2000" dirty="0" err="1"/>
              <a:t>dengan</a:t>
            </a:r>
            <a:r>
              <a:rPr lang="en-MY" sz="2000" dirty="0"/>
              <a:t> </a:t>
            </a:r>
            <a:r>
              <a:rPr lang="en-MY" sz="2000" dirty="0" err="1" smtClean="0"/>
              <a:t>menghubungkannya</a:t>
            </a:r>
            <a:r>
              <a:rPr lang="en-MY" sz="2000" dirty="0" smtClean="0"/>
              <a:t> </a:t>
            </a:r>
            <a:r>
              <a:rPr lang="en-MY" sz="2000" dirty="0" err="1" smtClean="0"/>
              <a:t>kepada</a:t>
            </a:r>
            <a:r>
              <a:rPr lang="en-MY" sz="2000" dirty="0" smtClean="0"/>
              <a:t> </a:t>
            </a:r>
            <a:r>
              <a:rPr lang="en-MY" sz="2000" dirty="0" err="1"/>
              <a:t>agensi-agensi</a:t>
            </a:r>
            <a:r>
              <a:rPr lang="en-MY" sz="2000" dirty="0"/>
              <a:t> yang </a:t>
            </a:r>
            <a:r>
              <a:rPr lang="en-MY" sz="2000" dirty="0" err="1"/>
              <a:t>berkaitan</a:t>
            </a:r>
            <a:endParaRPr lang="en-MY" sz="2000" dirty="0"/>
          </a:p>
          <a:p>
            <a:r>
              <a:rPr lang="en-MY" sz="2000" dirty="0" err="1" smtClean="0"/>
              <a:t>teras</a:t>
            </a:r>
            <a:r>
              <a:rPr lang="en-MY" sz="2000" dirty="0" smtClean="0"/>
              <a:t> </a:t>
            </a:r>
            <a:r>
              <a:rPr lang="en-MY" sz="2000" dirty="0" err="1"/>
              <a:t>profesion</a:t>
            </a:r>
            <a:r>
              <a:rPr lang="en-MY" sz="2000" dirty="0"/>
              <a:t> </a:t>
            </a:r>
            <a:r>
              <a:rPr lang="en-MY" sz="2000" dirty="0" err="1"/>
              <a:t>kerja</a:t>
            </a:r>
            <a:r>
              <a:rPr lang="en-MY" sz="2000" dirty="0"/>
              <a:t> </a:t>
            </a:r>
            <a:r>
              <a:rPr lang="en-MY" sz="2000" dirty="0" err="1"/>
              <a:t>sosial</a:t>
            </a:r>
            <a:r>
              <a:rPr lang="en-MY" sz="2000" dirty="0"/>
              <a:t> </a:t>
            </a:r>
            <a:r>
              <a:rPr lang="en-MY" sz="2000" dirty="0" err="1"/>
              <a:t>ialah</a:t>
            </a:r>
            <a:r>
              <a:rPr lang="en-MY" sz="2000" dirty="0"/>
              <a:t> </a:t>
            </a:r>
            <a:r>
              <a:rPr lang="en-MY" sz="2000" dirty="0" err="1"/>
              <a:t>kesediaannya</a:t>
            </a:r>
            <a:r>
              <a:rPr lang="en-MY" sz="2000" dirty="0"/>
              <a:t> </a:t>
            </a:r>
            <a:r>
              <a:rPr lang="en-MY" sz="2000" dirty="0" err="1"/>
              <a:t>untuk</a:t>
            </a:r>
            <a:r>
              <a:rPr lang="en-MY" sz="2000" dirty="0"/>
              <a:t> </a:t>
            </a:r>
            <a:r>
              <a:rPr lang="en-MY" sz="2000" dirty="0" err="1"/>
              <a:t>melibatkan</a:t>
            </a:r>
            <a:r>
              <a:rPr lang="en-MY" sz="2000" dirty="0"/>
              <a:t> </a:t>
            </a:r>
            <a:r>
              <a:rPr lang="en-MY" sz="2000" dirty="0" err="1"/>
              <a:t>diri</a:t>
            </a:r>
            <a:r>
              <a:rPr lang="en-MY" sz="2000" dirty="0"/>
              <a:t> </a:t>
            </a:r>
            <a:r>
              <a:rPr lang="en-MY" sz="2000" dirty="0" err="1"/>
              <a:t>dalam</a:t>
            </a:r>
            <a:r>
              <a:rPr lang="en-MY" sz="2000" dirty="0"/>
              <a:t> </a:t>
            </a:r>
            <a:r>
              <a:rPr lang="en-MY" sz="2000" dirty="0" err="1" smtClean="0"/>
              <a:t>memenuhi</a:t>
            </a:r>
            <a:r>
              <a:rPr lang="en-MY" sz="2000" dirty="0" smtClean="0"/>
              <a:t> </a:t>
            </a:r>
            <a:r>
              <a:rPr lang="en-MY" sz="2000" dirty="0" err="1" smtClean="0"/>
              <a:t>kehendak</a:t>
            </a:r>
            <a:r>
              <a:rPr lang="en-MY" sz="2000" dirty="0" smtClean="0"/>
              <a:t> </a:t>
            </a:r>
            <a:r>
              <a:rPr lang="en-MY" sz="2000" dirty="0" err="1" smtClean="0"/>
              <a:t>manusia</a:t>
            </a:r>
            <a:endParaRPr lang="en-MY" sz="2000" dirty="0"/>
          </a:p>
          <a:p>
            <a:r>
              <a:rPr lang="en-MY" sz="2000" dirty="0" err="1" smtClean="0"/>
              <a:t>kerja</a:t>
            </a:r>
            <a:r>
              <a:rPr lang="en-MY" sz="2000" dirty="0" smtClean="0"/>
              <a:t> </a:t>
            </a:r>
            <a:r>
              <a:rPr lang="en-MY" sz="2000" dirty="0" err="1"/>
              <a:t>sosial</a:t>
            </a:r>
            <a:r>
              <a:rPr lang="en-MY" sz="2000" dirty="0"/>
              <a:t> </a:t>
            </a:r>
            <a:r>
              <a:rPr lang="en-MY" sz="2000" dirty="0" err="1"/>
              <a:t>ialah</a:t>
            </a:r>
            <a:r>
              <a:rPr lang="en-MY" sz="2000" dirty="0"/>
              <a:t> </a:t>
            </a:r>
            <a:r>
              <a:rPr lang="en-MY" sz="2000" dirty="0" err="1"/>
              <a:t>satu</a:t>
            </a:r>
            <a:r>
              <a:rPr lang="en-MY" sz="2000" dirty="0"/>
              <a:t> </a:t>
            </a:r>
            <a:r>
              <a:rPr lang="en-MY" sz="2000" dirty="0" err="1"/>
              <a:t>kaedah</a:t>
            </a:r>
            <a:r>
              <a:rPr lang="en-MY" sz="2000" dirty="0"/>
              <a:t> </a:t>
            </a:r>
            <a:r>
              <a:rPr lang="en-MY" sz="2000" dirty="0" err="1"/>
              <a:t>pelaksanaan</a:t>
            </a:r>
            <a:r>
              <a:rPr lang="en-MY" sz="2000" dirty="0"/>
              <a:t> yang </a:t>
            </a:r>
            <a:r>
              <a:rPr lang="en-MY" sz="2000" dirty="0" err="1"/>
              <a:t>dapat</a:t>
            </a:r>
            <a:r>
              <a:rPr lang="en-MY" sz="2000" dirty="0"/>
              <a:t> </a:t>
            </a:r>
            <a:r>
              <a:rPr lang="en-MY" sz="2000" dirty="0" err="1"/>
              <a:t>membantu</a:t>
            </a:r>
            <a:r>
              <a:rPr lang="en-MY" sz="2000" dirty="0"/>
              <a:t> </a:t>
            </a:r>
            <a:r>
              <a:rPr lang="en-MY" sz="2000" dirty="0" err="1" smtClean="0"/>
              <a:t>individu</a:t>
            </a:r>
            <a:r>
              <a:rPr lang="en-MY" sz="2000" dirty="0" smtClean="0"/>
              <a:t> </a:t>
            </a:r>
            <a:r>
              <a:rPr lang="en-MY" sz="2000" dirty="0" err="1" smtClean="0"/>
              <a:t>perseorangan</a:t>
            </a:r>
            <a:r>
              <a:rPr lang="en-MY" sz="2000" dirty="0" smtClean="0"/>
              <a:t> </a:t>
            </a:r>
            <a:r>
              <a:rPr lang="en-MY" sz="2000" dirty="0" err="1" smtClean="0"/>
              <a:t>atau</a:t>
            </a:r>
            <a:r>
              <a:rPr lang="en-MY" sz="2000" dirty="0" smtClean="0"/>
              <a:t> </a:t>
            </a:r>
            <a:r>
              <a:rPr lang="en-MY" sz="2000" dirty="0" err="1"/>
              <a:t>kolektif</a:t>
            </a:r>
            <a:r>
              <a:rPr lang="en-MY" sz="2000" dirty="0"/>
              <a:t> </a:t>
            </a:r>
            <a:r>
              <a:rPr lang="en-MY" sz="2000" dirty="0" err="1"/>
              <a:t>menyelesaikan</a:t>
            </a:r>
            <a:r>
              <a:rPr lang="en-MY" sz="2000" dirty="0"/>
              <a:t> </a:t>
            </a:r>
            <a:r>
              <a:rPr lang="en-MY" sz="2000" dirty="0" err="1" smtClean="0"/>
              <a:t>masalahnya</a:t>
            </a:r>
            <a:endParaRPr lang="en-MY" sz="2000" dirty="0"/>
          </a:p>
          <a:p>
            <a:r>
              <a:rPr lang="en-MY" sz="2000" dirty="0" err="1" smtClean="0"/>
              <a:t>kerja</a:t>
            </a:r>
            <a:r>
              <a:rPr lang="en-MY" sz="2000" dirty="0" smtClean="0"/>
              <a:t> </a:t>
            </a:r>
            <a:r>
              <a:rPr lang="en-MY" sz="2000" dirty="0" err="1"/>
              <a:t>sosial</a:t>
            </a:r>
            <a:r>
              <a:rPr lang="en-MY" sz="2000" dirty="0"/>
              <a:t> </a:t>
            </a:r>
            <a:r>
              <a:rPr lang="en-MY" sz="2000" dirty="0" err="1"/>
              <a:t>adalah</a:t>
            </a:r>
            <a:r>
              <a:rPr lang="en-MY" sz="2000" dirty="0"/>
              <a:t> </a:t>
            </a:r>
            <a:r>
              <a:rPr lang="en-MY" sz="2000" dirty="0" err="1"/>
              <a:t>satu</a:t>
            </a:r>
            <a:r>
              <a:rPr lang="en-MY" sz="2000" dirty="0"/>
              <a:t> </a:t>
            </a:r>
            <a:r>
              <a:rPr lang="en-MY" sz="2000" dirty="0" err="1"/>
              <a:t>bentuk</a:t>
            </a:r>
            <a:r>
              <a:rPr lang="en-MY" sz="2000" dirty="0"/>
              <a:t> </a:t>
            </a:r>
            <a:r>
              <a:rPr lang="en-MY" sz="2000" dirty="0" err="1" smtClean="0"/>
              <a:t>aktiviti</a:t>
            </a:r>
            <a:r>
              <a:rPr lang="en-MY" sz="2000" dirty="0" smtClean="0"/>
              <a:t> </a:t>
            </a:r>
            <a:r>
              <a:rPr lang="en-MY" sz="2000" dirty="0" err="1"/>
              <a:t>manusia</a:t>
            </a:r>
            <a:r>
              <a:rPr lang="en-MY" sz="2000" dirty="0"/>
              <a:t> </a:t>
            </a:r>
            <a:r>
              <a:rPr lang="en-MY" sz="2000" dirty="0" err="1"/>
              <a:t>dimana</a:t>
            </a:r>
            <a:r>
              <a:rPr lang="en-MY" sz="2000" dirty="0"/>
              <a:t> </a:t>
            </a:r>
            <a:r>
              <a:rPr lang="en-MY" sz="2000" dirty="0" err="1"/>
              <a:t>ahli-ahli</a:t>
            </a:r>
            <a:r>
              <a:rPr lang="en-MY" sz="2000" dirty="0"/>
              <a:t> </a:t>
            </a:r>
            <a:r>
              <a:rPr lang="en-MY" sz="2000" dirty="0" err="1"/>
              <a:t>dalam</a:t>
            </a:r>
            <a:r>
              <a:rPr lang="en-MY" sz="2000" dirty="0"/>
              <a:t> </a:t>
            </a:r>
            <a:r>
              <a:rPr lang="en-MY" sz="2000" dirty="0" err="1" smtClean="0"/>
              <a:t>sesebuah</a:t>
            </a:r>
            <a:r>
              <a:rPr lang="en-MY" sz="2000" dirty="0" smtClean="0"/>
              <a:t> </a:t>
            </a:r>
            <a:r>
              <a:rPr lang="en-MY" sz="2000" dirty="0" err="1" smtClean="0"/>
              <a:t>masyarakat</a:t>
            </a:r>
            <a:r>
              <a:rPr lang="en-MY" sz="2000" dirty="0" smtClean="0"/>
              <a:t> </a:t>
            </a:r>
            <a:r>
              <a:rPr lang="en-MY" sz="2000" dirty="0" err="1"/>
              <a:t>tertentu</a:t>
            </a:r>
            <a:r>
              <a:rPr lang="en-MY" sz="2000" dirty="0"/>
              <a:t> </a:t>
            </a:r>
            <a:r>
              <a:rPr lang="en-MY" sz="2000" dirty="0" err="1"/>
              <a:t>samada</a:t>
            </a:r>
            <a:r>
              <a:rPr lang="en-MY" sz="2000" dirty="0"/>
              <a:t> </a:t>
            </a:r>
            <a:r>
              <a:rPr lang="en-MY" sz="2000" dirty="0" err="1"/>
              <a:t>dibayar</a:t>
            </a:r>
            <a:r>
              <a:rPr lang="en-MY" sz="2000" dirty="0"/>
              <a:t> </a:t>
            </a:r>
            <a:r>
              <a:rPr lang="en-MY" sz="2000" dirty="0" err="1"/>
              <a:t>atau</a:t>
            </a:r>
            <a:r>
              <a:rPr lang="en-MY" sz="2000" dirty="0"/>
              <a:t> </a:t>
            </a:r>
            <a:r>
              <a:rPr lang="en-MY" sz="2000" dirty="0" err="1" smtClean="0"/>
              <a:t>sukarela</a:t>
            </a:r>
            <a:r>
              <a:rPr lang="en-MY" sz="2000" dirty="0" smtClean="0"/>
              <a:t> </a:t>
            </a:r>
            <a:r>
              <a:rPr lang="en-MY" sz="2000" dirty="0" err="1"/>
              <a:t>membantu</a:t>
            </a:r>
            <a:r>
              <a:rPr lang="en-MY" sz="2000" dirty="0"/>
              <a:t> </a:t>
            </a:r>
            <a:r>
              <a:rPr lang="en-MY" sz="2000" dirty="0" err="1"/>
              <a:t>dalam</a:t>
            </a:r>
            <a:r>
              <a:rPr lang="en-MY" sz="2000" dirty="0"/>
              <a:t> </a:t>
            </a:r>
            <a:r>
              <a:rPr lang="en-MY" sz="2000" dirty="0" err="1"/>
              <a:t>kehidupan</a:t>
            </a:r>
            <a:r>
              <a:rPr lang="en-MY" sz="2000" dirty="0"/>
              <a:t> </a:t>
            </a:r>
            <a:r>
              <a:rPr lang="en-MY" sz="2000" dirty="0" err="1" smtClean="0"/>
              <a:t>individu</a:t>
            </a:r>
            <a:r>
              <a:rPr lang="en-MY" sz="2000" dirty="0" smtClean="0"/>
              <a:t> lain </a:t>
            </a:r>
            <a:r>
              <a:rPr lang="en-MY" sz="2000" dirty="0" err="1"/>
              <a:t>untuk</a:t>
            </a:r>
            <a:r>
              <a:rPr lang="en-MY" sz="2000" dirty="0"/>
              <a:t> </a:t>
            </a:r>
            <a:r>
              <a:rPr lang="en-MY" sz="2000" dirty="0" err="1"/>
              <a:t>menghasilkan</a:t>
            </a:r>
            <a:r>
              <a:rPr lang="en-MY" sz="2000" dirty="0"/>
              <a:t> </a:t>
            </a:r>
            <a:r>
              <a:rPr lang="en-MY" sz="2000" dirty="0" err="1"/>
              <a:t>perubahan</a:t>
            </a:r>
            <a:r>
              <a:rPr lang="en-MY" sz="2000" dirty="0"/>
              <a:t> </a:t>
            </a:r>
            <a:r>
              <a:rPr lang="en-MY" sz="2000" dirty="0" err="1" smtClean="0"/>
              <a:t>kepadanya</a:t>
            </a:r>
            <a:endParaRPr lang="en-MY" sz="2000" dirty="0"/>
          </a:p>
          <a:p>
            <a:endParaRPr lang="en-MY" sz="2000" dirty="0"/>
          </a:p>
        </p:txBody>
      </p:sp>
      <p:pic>
        <p:nvPicPr>
          <p:cNvPr id="4" name="Picture 2" descr="Image result for khidmat masyarakat universi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1431" y="121879"/>
            <a:ext cx="1678770" cy="877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381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7395" y="241470"/>
            <a:ext cx="9601196" cy="1303867"/>
          </a:xfrm>
        </p:spPr>
        <p:txBody>
          <a:bodyPr/>
          <a:lstStyle/>
          <a:p>
            <a:r>
              <a:rPr lang="en-US" dirty="0" err="1" smtClean="0"/>
              <a:t>Contoh</a:t>
            </a:r>
            <a:r>
              <a:rPr lang="en-US" dirty="0" smtClean="0"/>
              <a:t> </a:t>
            </a:r>
            <a:r>
              <a:rPr lang="en-US" dirty="0" err="1" smtClean="0"/>
              <a:t>Khidmat</a:t>
            </a:r>
            <a:r>
              <a:rPr lang="en-US" dirty="0" smtClean="0"/>
              <a:t> </a:t>
            </a:r>
            <a:r>
              <a:rPr lang="en-US" dirty="0" err="1" smtClean="0"/>
              <a:t>Masyarakat</a:t>
            </a:r>
            <a:endParaRPr lang="en-MY" dirty="0"/>
          </a:p>
        </p:txBody>
      </p:sp>
      <p:pic>
        <p:nvPicPr>
          <p:cNvPr id="4" name="Content Placeholder 3"/>
          <p:cNvPicPr>
            <a:picLocks noGrp="1" noChangeAspect="1"/>
          </p:cNvPicPr>
          <p:nvPr>
            <p:ph idx="1"/>
          </p:nvPr>
        </p:nvPicPr>
        <p:blipFill>
          <a:blip r:embed="rId2"/>
          <a:stretch>
            <a:fillRect/>
          </a:stretch>
        </p:blipFill>
        <p:spPr>
          <a:xfrm>
            <a:off x="3109436" y="1278564"/>
            <a:ext cx="6252269" cy="5032084"/>
          </a:xfrm>
          <a:prstGeom prst="rect">
            <a:avLst/>
          </a:prstGeom>
        </p:spPr>
      </p:pic>
    </p:spTree>
    <p:extLst>
      <p:ext uri="{BB962C8B-B14F-4D97-AF65-F5344CB8AC3E}">
        <p14:creationId xmlns:p14="http://schemas.microsoft.com/office/powerpoint/2010/main" val="28079784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363946"/>
            <a:ext cx="9601196" cy="1303867"/>
          </a:xfrm>
        </p:spPr>
        <p:txBody>
          <a:bodyPr/>
          <a:lstStyle/>
          <a:p>
            <a:r>
              <a:rPr lang="en-US" dirty="0" err="1" smtClean="0"/>
              <a:t>Objektif</a:t>
            </a:r>
            <a:r>
              <a:rPr lang="en-US" dirty="0" smtClean="0"/>
              <a:t> Program</a:t>
            </a:r>
            <a:endParaRPr lang="en-MY" dirty="0"/>
          </a:p>
        </p:txBody>
      </p:sp>
      <p:sp>
        <p:nvSpPr>
          <p:cNvPr id="3" name="Content Placeholder 2"/>
          <p:cNvSpPr>
            <a:spLocks noGrp="1"/>
          </p:cNvSpPr>
          <p:nvPr>
            <p:ph idx="1"/>
          </p:nvPr>
        </p:nvSpPr>
        <p:spPr>
          <a:xfrm>
            <a:off x="1424190" y="1436470"/>
            <a:ext cx="9601196" cy="3318936"/>
          </a:xfrm>
        </p:spPr>
        <p:txBody>
          <a:bodyPr>
            <a:normAutofit/>
          </a:bodyPr>
          <a:lstStyle/>
          <a:p>
            <a:pPr marL="514350" indent="-514350">
              <a:buFont typeface="+mj-lt"/>
              <a:buAutoNum type="arabicPeriod"/>
            </a:pPr>
            <a:r>
              <a:rPr lang="en-MY" dirty="0" err="1" smtClean="0"/>
              <a:t>Mempromosi</a:t>
            </a:r>
            <a:r>
              <a:rPr lang="en-MY" dirty="0" smtClean="0"/>
              <a:t> </a:t>
            </a:r>
            <a:r>
              <a:rPr lang="en-MY" dirty="0"/>
              <a:t>Universiti </a:t>
            </a:r>
            <a:r>
              <a:rPr lang="en-MY" dirty="0" err="1"/>
              <a:t>kepada</a:t>
            </a:r>
            <a:r>
              <a:rPr lang="en-MY" dirty="0"/>
              <a:t> </a:t>
            </a:r>
            <a:r>
              <a:rPr lang="en-MY" dirty="0" err="1"/>
              <a:t>masyarakat</a:t>
            </a:r>
            <a:r>
              <a:rPr lang="en-MY" dirty="0"/>
              <a:t> </a:t>
            </a:r>
            <a:r>
              <a:rPr lang="en-MY" dirty="0" err="1"/>
              <a:t>awam</a:t>
            </a:r>
            <a:r>
              <a:rPr lang="en-MY" dirty="0"/>
              <a:t> </a:t>
            </a:r>
            <a:r>
              <a:rPr lang="en-MY" dirty="0" err="1"/>
              <a:t>dan</a:t>
            </a:r>
            <a:r>
              <a:rPr lang="en-MY" dirty="0"/>
              <a:t> </a:t>
            </a:r>
            <a:r>
              <a:rPr lang="en-MY" dirty="0" smtClean="0"/>
              <a:t>global</a:t>
            </a:r>
          </a:p>
          <a:p>
            <a:pPr marL="514350" indent="-514350">
              <a:buFont typeface="+mj-lt"/>
              <a:buAutoNum type="arabicPeriod"/>
            </a:pPr>
            <a:r>
              <a:rPr lang="en-MY" dirty="0" err="1" smtClean="0"/>
              <a:t>Mengimplementasi</a:t>
            </a:r>
            <a:r>
              <a:rPr lang="en-MY" dirty="0" smtClean="0"/>
              <a:t> </a:t>
            </a:r>
            <a:r>
              <a:rPr lang="en-MY" dirty="0" err="1"/>
              <a:t>tanggung</a:t>
            </a:r>
            <a:r>
              <a:rPr lang="en-MY" dirty="0"/>
              <a:t> </a:t>
            </a:r>
            <a:r>
              <a:rPr lang="en-MY" dirty="0" err="1"/>
              <a:t>jawab</a:t>
            </a:r>
            <a:r>
              <a:rPr lang="en-MY" dirty="0"/>
              <a:t> </a:t>
            </a:r>
            <a:r>
              <a:rPr lang="en-MY" dirty="0" err="1"/>
              <a:t>sosial</a:t>
            </a:r>
            <a:r>
              <a:rPr lang="en-MY" dirty="0"/>
              <a:t> Universiti </a:t>
            </a:r>
            <a:r>
              <a:rPr lang="en-MY" dirty="0" err="1"/>
              <a:t>kepada</a:t>
            </a:r>
            <a:r>
              <a:rPr lang="en-MY" dirty="0"/>
              <a:t> </a:t>
            </a:r>
            <a:r>
              <a:rPr lang="en-MY" dirty="0" err="1" smtClean="0"/>
              <a:t>masyarakat</a:t>
            </a:r>
            <a:endParaRPr lang="en-MY" dirty="0" smtClean="0"/>
          </a:p>
          <a:p>
            <a:pPr marL="514350" indent="-514350">
              <a:buFont typeface="+mj-lt"/>
              <a:buAutoNum type="arabicPeriod"/>
            </a:pPr>
            <a:r>
              <a:rPr lang="en-MY" dirty="0" err="1" smtClean="0"/>
              <a:t>Sebagai</a:t>
            </a:r>
            <a:r>
              <a:rPr lang="en-MY" dirty="0" smtClean="0"/>
              <a:t> </a:t>
            </a:r>
            <a:r>
              <a:rPr lang="en-MY" dirty="0" err="1"/>
              <a:t>projek</a:t>
            </a:r>
            <a:r>
              <a:rPr lang="en-MY" dirty="0"/>
              <a:t> outreach </a:t>
            </a:r>
            <a:r>
              <a:rPr lang="en-MY" dirty="0" err="1"/>
              <a:t>kepada</a:t>
            </a:r>
            <a:r>
              <a:rPr lang="en-MY" dirty="0"/>
              <a:t> </a:t>
            </a:r>
            <a:r>
              <a:rPr lang="en-MY" dirty="0" err="1"/>
              <a:t>komuniti</a:t>
            </a:r>
            <a:r>
              <a:rPr lang="en-MY" dirty="0"/>
              <a:t> </a:t>
            </a:r>
            <a:r>
              <a:rPr lang="en-MY" dirty="0" err="1"/>
              <a:t>dan</a:t>
            </a:r>
            <a:r>
              <a:rPr lang="en-MY" dirty="0"/>
              <a:t> </a:t>
            </a:r>
            <a:r>
              <a:rPr lang="en-MY" dirty="0" err="1"/>
              <a:t>bagi</a:t>
            </a:r>
            <a:r>
              <a:rPr lang="en-MY" dirty="0"/>
              <a:t> </a:t>
            </a:r>
            <a:r>
              <a:rPr lang="en-MY" dirty="0" err="1"/>
              <a:t>memperbaiki</a:t>
            </a:r>
            <a:r>
              <a:rPr lang="en-MY" dirty="0"/>
              <a:t> </a:t>
            </a:r>
            <a:r>
              <a:rPr lang="en-MY" dirty="0" err="1"/>
              <a:t>taraf</a:t>
            </a:r>
            <a:r>
              <a:rPr lang="en-MY" dirty="0"/>
              <a:t> </a:t>
            </a:r>
            <a:r>
              <a:rPr lang="en-MY" dirty="0" err="1"/>
              <a:t>hidup</a:t>
            </a:r>
            <a:r>
              <a:rPr lang="en-MY" dirty="0"/>
              <a:t> </a:t>
            </a:r>
            <a:r>
              <a:rPr lang="en-MY" dirty="0" err="1"/>
              <a:t>masyarakat</a:t>
            </a:r>
            <a:r>
              <a:rPr lang="en-MY" dirty="0" smtClean="0"/>
              <a:t>.</a:t>
            </a:r>
          </a:p>
          <a:p>
            <a:pPr marL="514350" indent="-514350">
              <a:buFont typeface="+mj-lt"/>
              <a:buAutoNum type="arabicPeriod"/>
            </a:pPr>
            <a:r>
              <a:rPr lang="en-MY" dirty="0" err="1" smtClean="0"/>
              <a:t>Membiasakan</a:t>
            </a:r>
            <a:r>
              <a:rPr lang="en-MY" dirty="0" smtClean="0"/>
              <a:t> </a:t>
            </a:r>
            <a:r>
              <a:rPr lang="en-MY" dirty="0" err="1"/>
              <a:t>staf</a:t>
            </a:r>
            <a:r>
              <a:rPr lang="en-MY" dirty="0"/>
              <a:t> </a:t>
            </a:r>
            <a:r>
              <a:rPr lang="en-MY" dirty="0" err="1"/>
              <a:t>dan</a:t>
            </a:r>
            <a:r>
              <a:rPr lang="en-MY" dirty="0"/>
              <a:t> </a:t>
            </a:r>
            <a:r>
              <a:rPr lang="en-MY" dirty="0" err="1"/>
              <a:t>mahasiswa</a:t>
            </a:r>
            <a:r>
              <a:rPr lang="en-MY" dirty="0"/>
              <a:t> </a:t>
            </a:r>
            <a:r>
              <a:rPr lang="en-MY" dirty="0" err="1"/>
              <a:t>dengan</a:t>
            </a:r>
            <a:r>
              <a:rPr lang="en-MY" dirty="0"/>
              <a:t> </a:t>
            </a:r>
            <a:r>
              <a:rPr lang="en-MY" dirty="0" err="1"/>
              <a:t>aktiviti</a:t>
            </a:r>
            <a:r>
              <a:rPr lang="en-MY" dirty="0"/>
              <a:t> </a:t>
            </a:r>
            <a:r>
              <a:rPr lang="en-MY" dirty="0" err="1"/>
              <a:t>khidmat</a:t>
            </a:r>
            <a:r>
              <a:rPr lang="en-MY" dirty="0"/>
              <a:t> </a:t>
            </a:r>
            <a:r>
              <a:rPr lang="en-MY" dirty="0" err="1" smtClean="0"/>
              <a:t>masyarakat</a:t>
            </a:r>
            <a:endParaRPr lang="en-MY" dirty="0" smtClean="0"/>
          </a:p>
          <a:p>
            <a:pPr marL="514350" indent="-514350">
              <a:buFont typeface="+mj-lt"/>
              <a:buAutoNum type="arabicPeriod"/>
            </a:pPr>
            <a:r>
              <a:rPr lang="en-MY" dirty="0" err="1" smtClean="0"/>
              <a:t>Menggalakkan</a:t>
            </a:r>
            <a:r>
              <a:rPr lang="en-MY" dirty="0" smtClean="0"/>
              <a:t> </a:t>
            </a:r>
            <a:r>
              <a:rPr lang="en-MY" dirty="0" err="1"/>
              <a:t>usaha-usaha</a:t>
            </a:r>
            <a:r>
              <a:rPr lang="en-MY" dirty="0"/>
              <a:t> </a:t>
            </a:r>
            <a:r>
              <a:rPr lang="en-MY" dirty="0" err="1"/>
              <a:t>berimpak</a:t>
            </a:r>
            <a:r>
              <a:rPr lang="en-MY" dirty="0"/>
              <a:t> </a:t>
            </a:r>
            <a:r>
              <a:rPr lang="en-MY" dirty="0" err="1"/>
              <a:t>tinggi</a:t>
            </a:r>
            <a:r>
              <a:rPr lang="en-MY" dirty="0"/>
              <a:t> </a:t>
            </a:r>
            <a:r>
              <a:rPr lang="en-MY" dirty="0" err="1"/>
              <a:t>untuk</a:t>
            </a:r>
            <a:r>
              <a:rPr lang="en-MY" dirty="0"/>
              <a:t> </a:t>
            </a:r>
            <a:r>
              <a:rPr lang="en-MY" dirty="0" err="1"/>
              <a:t>pembangunan</a:t>
            </a:r>
            <a:r>
              <a:rPr lang="en-MY" dirty="0"/>
              <a:t> </a:t>
            </a:r>
            <a:r>
              <a:rPr lang="en-MY" dirty="0" err="1"/>
              <a:t>komuniti</a:t>
            </a:r>
            <a:r>
              <a:rPr lang="en-MY" dirty="0"/>
              <a:t> </a:t>
            </a:r>
            <a:r>
              <a:rPr lang="en-MY" dirty="0" err="1"/>
              <a:t>dan</a:t>
            </a:r>
            <a:r>
              <a:rPr lang="en-MY" dirty="0"/>
              <a:t> stake holders.</a:t>
            </a:r>
          </a:p>
        </p:txBody>
      </p:sp>
    </p:spTree>
    <p:extLst>
      <p:ext uri="{BB962C8B-B14F-4D97-AF65-F5344CB8AC3E}">
        <p14:creationId xmlns:p14="http://schemas.microsoft.com/office/powerpoint/2010/main" val="17467575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2370" y="164197"/>
            <a:ext cx="9601196" cy="1303867"/>
          </a:xfrm>
        </p:spPr>
        <p:txBody>
          <a:bodyPr/>
          <a:lstStyle/>
          <a:p>
            <a:r>
              <a:rPr lang="en-US" dirty="0" err="1" smtClean="0"/>
              <a:t>Implikasi</a:t>
            </a:r>
            <a:r>
              <a:rPr lang="en-US" dirty="0" smtClean="0"/>
              <a:t> </a:t>
            </a:r>
            <a:r>
              <a:rPr lang="en-US" dirty="0" err="1" smtClean="0"/>
              <a:t>Khidmat</a:t>
            </a:r>
            <a:r>
              <a:rPr lang="en-US" dirty="0" smtClean="0"/>
              <a:t> </a:t>
            </a:r>
            <a:r>
              <a:rPr lang="en-US" dirty="0" err="1" smtClean="0"/>
              <a:t>Masyarakat</a:t>
            </a:r>
            <a:endParaRPr lang="en-MY" dirty="0"/>
          </a:p>
        </p:txBody>
      </p:sp>
      <p:sp>
        <p:nvSpPr>
          <p:cNvPr id="3" name="Content Placeholder 2"/>
          <p:cNvSpPr>
            <a:spLocks noGrp="1"/>
          </p:cNvSpPr>
          <p:nvPr>
            <p:ph idx="1"/>
          </p:nvPr>
        </p:nvSpPr>
        <p:spPr>
          <a:xfrm>
            <a:off x="1192370" y="1050103"/>
            <a:ext cx="9601196" cy="3318936"/>
          </a:xfrm>
        </p:spPr>
        <p:txBody>
          <a:bodyPr>
            <a:noAutofit/>
          </a:bodyPr>
          <a:lstStyle/>
          <a:p>
            <a:r>
              <a:rPr lang="en-MY" sz="2000" dirty="0" err="1" smtClean="0"/>
              <a:t>Aktiviti</a:t>
            </a:r>
            <a:r>
              <a:rPr lang="en-MY" sz="2000" dirty="0" smtClean="0"/>
              <a:t> </a:t>
            </a:r>
            <a:r>
              <a:rPr lang="en-MY" sz="2000" dirty="0" err="1"/>
              <a:t>khidmat</a:t>
            </a:r>
            <a:r>
              <a:rPr lang="en-MY" sz="2000" dirty="0"/>
              <a:t> </a:t>
            </a:r>
            <a:r>
              <a:rPr lang="en-MY" sz="2000" dirty="0" err="1"/>
              <a:t>masyarakat</a:t>
            </a:r>
            <a:r>
              <a:rPr lang="en-MY" sz="2000" dirty="0"/>
              <a:t> yang </a:t>
            </a:r>
            <a:r>
              <a:rPr lang="en-MY" sz="2000" dirty="0" err="1"/>
              <a:t>dijalankan</a:t>
            </a:r>
            <a:r>
              <a:rPr lang="en-MY" sz="2000" dirty="0"/>
              <a:t> </a:t>
            </a:r>
            <a:r>
              <a:rPr lang="en-MY" sz="2000" dirty="0" err="1"/>
              <a:t>secara</a:t>
            </a:r>
            <a:r>
              <a:rPr lang="en-MY" sz="2000" dirty="0"/>
              <a:t> </a:t>
            </a:r>
            <a:r>
              <a:rPr lang="en-MY" sz="2000" dirty="0" err="1"/>
              <a:t>bersama</a:t>
            </a:r>
            <a:r>
              <a:rPr lang="en-MY" sz="2000" dirty="0"/>
              <a:t> </a:t>
            </a:r>
            <a:r>
              <a:rPr lang="en-MY" sz="2000" dirty="0" err="1"/>
              <a:t>akan</a:t>
            </a:r>
            <a:r>
              <a:rPr lang="en-MY" sz="2000" dirty="0"/>
              <a:t> </a:t>
            </a:r>
            <a:r>
              <a:rPr lang="en-MY" sz="2000" dirty="0" err="1" smtClean="0"/>
              <a:t>mewujudkan</a:t>
            </a:r>
            <a:r>
              <a:rPr lang="en-MY" sz="2000" dirty="0" smtClean="0"/>
              <a:t> </a:t>
            </a:r>
            <a:r>
              <a:rPr lang="en-MY" sz="2000" dirty="0"/>
              <a:t>rasa </a:t>
            </a:r>
            <a:r>
              <a:rPr lang="en-MY" sz="2000" dirty="0" err="1"/>
              <a:t>persefahaman</a:t>
            </a:r>
            <a:r>
              <a:rPr lang="en-MY" sz="2000" dirty="0"/>
              <a:t> </a:t>
            </a:r>
            <a:r>
              <a:rPr lang="en-MY" sz="2000" dirty="0" err="1"/>
              <a:t>dan</a:t>
            </a:r>
            <a:r>
              <a:rPr lang="en-MY" sz="2000" dirty="0"/>
              <a:t> </a:t>
            </a:r>
            <a:r>
              <a:rPr lang="en-MY" sz="2000" dirty="0" err="1"/>
              <a:t>pengukuhan</a:t>
            </a:r>
            <a:r>
              <a:rPr lang="en-MY" sz="2000" dirty="0"/>
              <a:t> </a:t>
            </a:r>
            <a:r>
              <a:rPr lang="en-MY" sz="2000" dirty="0" err="1"/>
              <a:t>jati</a:t>
            </a:r>
            <a:r>
              <a:rPr lang="en-MY" sz="2000" dirty="0"/>
              <a:t> </a:t>
            </a:r>
            <a:r>
              <a:rPr lang="en-MY" sz="2000" dirty="0" err="1"/>
              <a:t>diri</a:t>
            </a:r>
            <a:r>
              <a:rPr lang="en-MY" sz="2000" dirty="0"/>
              <a:t> di </a:t>
            </a:r>
            <a:r>
              <a:rPr lang="en-MY" sz="2000" dirty="0" err="1"/>
              <a:t>dalam</a:t>
            </a:r>
            <a:r>
              <a:rPr lang="en-MY" sz="2000" dirty="0"/>
              <a:t> </a:t>
            </a:r>
            <a:r>
              <a:rPr lang="en-MY" sz="2000" dirty="0" err="1"/>
              <a:t>sesuatu</a:t>
            </a:r>
            <a:r>
              <a:rPr lang="en-MY" sz="2000" dirty="0"/>
              <a:t> </a:t>
            </a:r>
            <a:r>
              <a:rPr lang="en-MY" sz="2000" dirty="0" err="1"/>
              <a:t>kumpulan</a:t>
            </a:r>
            <a:r>
              <a:rPr lang="en-MY" sz="2000" dirty="0" smtClean="0"/>
              <a:t>.</a:t>
            </a:r>
          </a:p>
          <a:p>
            <a:r>
              <a:rPr lang="en-MY" sz="2000" dirty="0" err="1" smtClean="0"/>
              <a:t>Aktiviti</a:t>
            </a:r>
            <a:r>
              <a:rPr lang="en-MY" sz="2000" dirty="0" smtClean="0"/>
              <a:t> </a:t>
            </a:r>
            <a:r>
              <a:rPr lang="en-MY" sz="2000" dirty="0"/>
              <a:t>yang </a:t>
            </a:r>
            <a:r>
              <a:rPr lang="en-MY" sz="2000" dirty="0" err="1"/>
              <a:t>dirancang</a:t>
            </a:r>
            <a:r>
              <a:rPr lang="en-MY" sz="2000" dirty="0"/>
              <a:t> </a:t>
            </a:r>
            <a:r>
              <a:rPr lang="en-MY" sz="2000" dirty="0" err="1"/>
              <a:t>dengan</a:t>
            </a:r>
            <a:r>
              <a:rPr lang="en-MY" sz="2000" dirty="0"/>
              <a:t> </a:t>
            </a:r>
            <a:r>
              <a:rPr lang="en-MY" sz="2000" dirty="0" err="1"/>
              <a:t>baik</a:t>
            </a:r>
            <a:r>
              <a:rPr lang="en-MY" sz="2000" dirty="0"/>
              <a:t> </a:t>
            </a:r>
            <a:r>
              <a:rPr lang="en-MY" sz="2000" dirty="0" err="1"/>
              <a:t>akan</a:t>
            </a:r>
            <a:r>
              <a:rPr lang="en-MY" sz="2000" dirty="0"/>
              <a:t> </a:t>
            </a:r>
            <a:r>
              <a:rPr lang="en-MY" sz="2000" dirty="0" err="1"/>
              <a:t>memberikan</a:t>
            </a:r>
            <a:r>
              <a:rPr lang="en-MY" sz="2000" dirty="0"/>
              <a:t> </a:t>
            </a:r>
            <a:r>
              <a:rPr lang="en-MY" sz="2000" dirty="0" err="1"/>
              <a:t>impak</a:t>
            </a:r>
            <a:r>
              <a:rPr lang="en-MY" sz="2000" dirty="0"/>
              <a:t> </a:t>
            </a:r>
            <a:r>
              <a:rPr lang="en-MY" sz="2000" dirty="0" err="1"/>
              <a:t>kesihatan</a:t>
            </a:r>
            <a:r>
              <a:rPr lang="en-MY" sz="2000" dirty="0"/>
              <a:t> </a:t>
            </a:r>
            <a:r>
              <a:rPr lang="en-MY" sz="2000" dirty="0" err="1"/>
              <a:t>diri</a:t>
            </a:r>
            <a:r>
              <a:rPr lang="en-MY" sz="2000" dirty="0"/>
              <a:t> </a:t>
            </a:r>
            <a:r>
              <a:rPr lang="en-MY" sz="2000" dirty="0" err="1"/>
              <a:t>dari</a:t>
            </a:r>
            <a:r>
              <a:rPr lang="en-MY" sz="2000" dirty="0"/>
              <a:t> </a:t>
            </a:r>
            <a:r>
              <a:rPr lang="en-MY" sz="2000" dirty="0" err="1" smtClean="0"/>
              <a:t>segi</a:t>
            </a:r>
            <a:r>
              <a:rPr lang="en-MY" sz="2000" dirty="0" smtClean="0"/>
              <a:t> </a:t>
            </a:r>
            <a:r>
              <a:rPr lang="en-MY" sz="2000" dirty="0" err="1" smtClean="0"/>
              <a:t>fizikal</a:t>
            </a:r>
            <a:r>
              <a:rPr lang="en-MY" sz="2000" dirty="0" smtClean="0"/>
              <a:t> </a:t>
            </a:r>
            <a:r>
              <a:rPr lang="en-MY" sz="2000" dirty="0" err="1"/>
              <a:t>dan</a:t>
            </a:r>
            <a:r>
              <a:rPr lang="en-MY" sz="2000" dirty="0"/>
              <a:t> </a:t>
            </a:r>
            <a:r>
              <a:rPr lang="en-MY" sz="2000" dirty="0" err="1"/>
              <a:t>rohani</a:t>
            </a:r>
            <a:r>
              <a:rPr lang="en-MY" sz="2000" dirty="0" smtClean="0"/>
              <a:t>.</a:t>
            </a:r>
          </a:p>
          <a:p>
            <a:r>
              <a:rPr lang="en-MY" sz="2000" dirty="0" err="1" smtClean="0"/>
              <a:t>Aktiviti</a:t>
            </a:r>
            <a:r>
              <a:rPr lang="en-MY" sz="2000" dirty="0" smtClean="0"/>
              <a:t> </a:t>
            </a:r>
            <a:r>
              <a:rPr lang="en-MY" sz="2000" dirty="0"/>
              <a:t>yang </a:t>
            </a:r>
            <a:r>
              <a:rPr lang="en-MY" sz="2000" dirty="0" err="1"/>
              <a:t>dilaksanakan</a:t>
            </a:r>
            <a:r>
              <a:rPr lang="en-MY" sz="2000" dirty="0"/>
              <a:t> </a:t>
            </a:r>
            <a:r>
              <a:rPr lang="en-MY" sz="2000" dirty="0" err="1"/>
              <a:t>secara</a:t>
            </a:r>
            <a:r>
              <a:rPr lang="en-MY" sz="2000" dirty="0"/>
              <a:t> </a:t>
            </a:r>
            <a:r>
              <a:rPr lang="en-MY" sz="2000" dirty="0" err="1"/>
              <a:t>bersama</a:t>
            </a:r>
            <a:r>
              <a:rPr lang="en-MY" sz="2000" dirty="0"/>
              <a:t> </a:t>
            </a:r>
            <a:r>
              <a:rPr lang="en-MY" sz="2000" dirty="0" err="1"/>
              <a:t>dalam</a:t>
            </a:r>
            <a:r>
              <a:rPr lang="en-MY" sz="2000" dirty="0"/>
              <a:t> </a:t>
            </a:r>
            <a:r>
              <a:rPr lang="en-MY" sz="2000" dirty="0" err="1"/>
              <a:t>sebuah</a:t>
            </a:r>
            <a:r>
              <a:rPr lang="en-MY" sz="2000" dirty="0"/>
              <a:t> </a:t>
            </a:r>
            <a:r>
              <a:rPr lang="en-MY" sz="2000" dirty="0" err="1"/>
              <a:t>komuniti</a:t>
            </a:r>
            <a:r>
              <a:rPr lang="en-MY" sz="2000" dirty="0"/>
              <a:t> </a:t>
            </a:r>
            <a:r>
              <a:rPr lang="en-MY" sz="2000" dirty="0" err="1"/>
              <a:t>berbilang</a:t>
            </a:r>
            <a:r>
              <a:rPr lang="en-MY" sz="2000" dirty="0"/>
              <a:t> </a:t>
            </a:r>
            <a:r>
              <a:rPr lang="en-MY" sz="2000" dirty="0" err="1"/>
              <a:t>kaum</a:t>
            </a:r>
            <a:r>
              <a:rPr lang="en-MY" sz="2000" dirty="0"/>
              <a:t> </a:t>
            </a:r>
            <a:r>
              <a:rPr lang="en-MY" sz="2000" dirty="0" err="1"/>
              <a:t>akanmemberikan</a:t>
            </a:r>
            <a:r>
              <a:rPr lang="en-MY" sz="2000" dirty="0"/>
              <a:t> </a:t>
            </a:r>
            <a:r>
              <a:rPr lang="en-MY" sz="2000" dirty="0" err="1"/>
              <a:t>impak</a:t>
            </a:r>
            <a:r>
              <a:rPr lang="en-MY" sz="2000" dirty="0"/>
              <a:t> </a:t>
            </a:r>
            <a:r>
              <a:rPr lang="en-MY" sz="2000" dirty="0" err="1"/>
              <a:t>toleransi</a:t>
            </a:r>
            <a:r>
              <a:rPr lang="en-MY" sz="2000" dirty="0"/>
              <a:t> </a:t>
            </a:r>
            <a:r>
              <a:rPr lang="en-MY" sz="2000" dirty="0" err="1"/>
              <a:t>dan</a:t>
            </a:r>
            <a:r>
              <a:rPr lang="en-MY" sz="2000" dirty="0"/>
              <a:t> </a:t>
            </a:r>
            <a:r>
              <a:rPr lang="en-MY" sz="2000" dirty="0" err="1"/>
              <a:t>ikatan</a:t>
            </a:r>
            <a:r>
              <a:rPr lang="en-MY" sz="2000" dirty="0"/>
              <a:t> </a:t>
            </a:r>
            <a:r>
              <a:rPr lang="en-MY" sz="2000" dirty="0" err="1"/>
              <a:t>perpaduan</a:t>
            </a:r>
            <a:r>
              <a:rPr lang="en-MY" sz="2000" dirty="0"/>
              <a:t> yang </a:t>
            </a:r>
            <a:r>
              <a:rPr lang="en-MY" sz="2000" dirty="0" err="1"/>
              <a:t>lebih</a:t>
            </a:r>
            <a:r>
              <a:rPr lang="en-MY" sz="2000" dirty="0"/>
              <a:t> </a:t>
            </a:r>
            <a:r>
              <a:rPr lang="en-MY" sz="2000" dirty="0" err="1"/>
              <a:t>utuh</a:t>
            </a:r>
            <a:r>
              <a:rPr lang="en-MY" sz="2000" dirty="0" smtClean="0"/>
              <a:t>.</a:t>
            </a:r>
          </a:p>
          <a:p>
            <a:r>
              <a:rPr lang="en-MY" sz="2000" dirty="0" err="1" smtClean="0"/>
              <a:t>Mewujudkan</a:t>
            </a:r>
            <a:r>
              <a:rPr lang="en-MY" sz="2000" dirty="0" smtClean="0"/>
              <a:t> </a:t>
            </a:r>
            <a:r>
              <a:rPr lang="en-MY" sz="2000" dirty="0"/>
              <a:t>rasa </a:t>
            </a:r>
            <a:r>
              <a:rPr lang="en-MY" sz="2000" dirty="0" err="1"/>
              <a:t>bertimbang</a:t>
            </a:r>
            <a:r>
              <a:rPr lang="en-MY" sz="2000" dirty="0"/>
              <a:t> rasa </a:t>
            </a:r>
            <a:r>
              <a:rPr lang="en-MY" sz="2000" dirty="0" err="1"/>
              <a:t>dan</a:t>
            </a:r>
            <a:r>
              <a:rPr lang="en-MY" sz="2000" dirty="0"/>
              <a:t> </a:t>
            </a:r>
            <a:r>
              <a:rPr lang="en-MY" sz="2000" dirty="0" err="1"/>
              <a:t>menyayangi</a:t>
            </a:r>
            <a:r>
              <a:rPr lang="en-MY" sz="2000" dirty="0"/>
              <a:t> orang lain </a:t>
            </a:r>
            <a:r>
              <a:rPr lang="en-MY" sz="2000" dirty="0" err="1"/>
              <a:t>khususnya</a:t>
            </a:r>
            <a:r>
              <a:rPr lang="en-MY" sz="2000" dirty="0"/>
              <a:t> yang </a:t>
            </a:r>
            <a:r>
              <a:rPr lang="en-MY" sz="2000" dirty="0" err="1" smtClean="0"/>
              <a:t>kurang</a:t>
            </a:r>
            <a:r>
              <a:rPr lang="en-MY" sz="2000" dirty="0" smtClean="0"/>
              <a:t> </a:t>
            </a:r>
            <a:r>
              <a:rPr lang="en-MY" sz="2000" dirty="0" err="1" smtClean="0"/>
              <a:t>upaya</a:t>
            </a:r>
            <a:r>
              <a:rPr lang="en-MY" sz="2000" dirty="0" smtClean="0"/>
              <a:t> </a:t>
            </a:r>
            <a:r>
              <a:rPr lang="en-MY" sz="2000" dirty="0" err="1"/>
              <a:t>serta</a:t>
            </a:r>
            <a:r>
              <a:rPr lang="en-MY" sz="2000" dirty="0"/>
              <a:t> </a:t>
            </a:r>
            <a:r>
              <a:rPr lang="en-MY" sz="2000" dirty="0" err="1" smtClean="0"/>
              <a:t>warga</a:t>
            </a:r>
            <a:r>
              <a:rPr lang="en-MY" sz="2000" dirty="0" smtClean="0"/>
              <a:t> </a:t>
            </a:r>
            <a:r>
              <a:rPr lang="en-MY" sz="2000" dirty="0" err="1"/>
              <a:t>tua</a:t>
            </a:r>
            <a:r>
              <a:rPr lang="en-MY" sz="2000" dirty="0" smtClean="0"/>
              <a:t>.</a:t>
            </a:r>
          </a:p>
          <a:p>
            <a:r>
              <a:rPr lang="en-MY" sz="2000" dirty="0" err="1" smtClean="0"/>
              <a:t>Aktiviti</a:t>
            </a:r>
            <a:r>
              <a:rPr lang="en-MY" sz="2000" dirty="0" smtClean="0"/>
              <a:t> </a:t>
            </a:r>
            <a:r>
              <a:rPr lang="en-MY" sz="2000" dirty="0" err="1"/>
              <a:t>khidmat</a:t>
            </a:r>
            <a:r>
              <a:rPr lang="en-MY" sz="2000" dirty="0"/>
              <a:t> </a:t>
            </a:r>
            <a:r>
              <a:rPr lang="en-MY" sz="2000" dirty="0" err="1"/>
              <a:t>masyarakat</a:t>
            </a:r>
            <a:r>
              <a:rPr lang="en-MY" sz="2000" dirty="0"/>
              <a:t> </a:t>
            </a:r>
            <a:r>
              <a:rPr lang="en-MY" sz="2000" dirty="0" err="1"/>
              <a:t>dalam</a:t>
            </a:r>
            <a:r>
              <a:rPr lang="en-MY" sz="2000" dirty="0"/>
              <a:t> </a:t>
            </a:r>
            <a:r>
              <a:rPr lang="en-MY" sz="2000" dirty="0" err="1"/>
              <a:t>bentuk</a:t>
            </a:r>
            <a:r>
              <a:rPr lang="en-MY" sz="2000" dirty="0"/>
              <a:t> gotong royong </a:t>
            </a:r>
            <a:r>
              <a:rPr lang="en-MY" sz="2000" dirty="0" err="1"/>
              <a:t>akan</a:t>
            </a:r>
            <a:r>
              <a:rPr lang="en-MY" sz="2000" dirty="0"/>
              <a:t> </a:t>
            </a:r>
            <a:r>
              <a:rPr lang="en-MY" sz="2000" dirty="0" err="1"/>
              <a:t>mengurangkan</a:t>
            </a:r>
            <a:r>
              <a:rPr lang="en-MY" sz="2000" dirty="0"/>
              <a:t> </a:t>
            </a:r>
            <a:r>
              <a:rPr lang="en-MY" sz="2000" dirty="0" err="1"/>
              <a:t>kos</a:t>
            </a:r>
            <a:r>
              <a:rPr lang="en-MY" sz="2000" dirty="0"/>
              <a:t> </a:t>
            </a:r>
            <a:r>
              <a:rPr lang="en-MY" sz="2000" dirty="0" err="1"/>
              <a:t>pelaksanaan</a:t>
            </a:r>
            <a:r>
              <a:rPr lang="en-MY" sz="2000" dirty="0" smtClean="0"/>
              <a:t>.</a:t>
            </a:r>
          </a:p>
          <a:p>
            <a:r>
              <a:rPr lang="en-MY" sz="2000" dirty="0" err="1" smtClean="0"/>
              <a:t>Mewujudkan</a:t>
            </a:r>
            <a:r>
              <a:rPr lang="en-MY" sz="2000" dirty="0" smtClean="0"/>
              <a:t> rasa </a:t>
            </a:r>
            <a:r>
              <a:rPr lang="en-MY" sz="2000" dirty="0" err="1"/>
              <a:t>kejiranan</a:t>
            </a:r>
            <a:r>
              <a:rPr lang="en-MY" sz="2000" dirty="0"/>
              <a:t> </a:t>
            </a:r>
            <a:r>
              <a:rPr lang="en-MY" sz="2000" dirty="0" err="1"/>
              <a:t>dan</a:t>
            </a:r>
            <a:r>
              <a:rPr lang="en-MY" sz="2000" dirty="0"/>
              <a:t> </a:t>
            </a:r>
            <a:r>
              <a:rPr lang="en-MY" sz="2000" dirty="0" err="1"/>
              <a:t>persefahaman</a:t>
            </a:r>
            <a:r>
              <a:rPr lang="en-MY" sz="2000" dirty="0"/>
              <a:t> yang </a:t>
            </a:r>
            <a:r>
              <a:rPr lang="en-MY" sz="2000" dirty="0" err="1"/>
              <a:t>lebih</a:t>
            </a:r>
            <a:r>
              <a:rPr lang="en-MY" sz="2000" dirty="0"/>
              <a:t> </a:t>
            </a:r>
            <a:r>
              <a:rPr lang="en-MY" sz="2000" dirty="0" err="1"/>
              <a:t>dalam</a:t>
            </a:r>
            <a:r>
              <a:rPr lang="en-MY" sz="2000" dirty="0"/>
              <a:t> </a:t>
            </a:r>
            <a:r>
              <a:rPr lang="en-MY" sz="2000" dirty="0" err="1"/>
              <a:t>kalangan</a:t>
            </a:r>
            <a:r>
              <a:rPr lang="en-MY" sz="2000" dirty="0"/>
              <a:t> </a:t>
            </a:r>
            <a:r>
              <a:rPr lang="en-MY" sz="2000" dirty="0" err="1"/>
              <a:t>masyarakat</a:t>
            </a:r>
            <a:r>
              <a:rPr lang="en-MY" sz="2000" dirty="0"/>
              <a:t> </a:t>
            </a:r>
            <a:r>
              <a:rPr lang="en-MY" sz="2000" dirty="0" err="1"/>
              <a:t>disesuatu</a:t>
            </a:r>
            <a:r>
              <a:rPr lang="en-MY" sz="2000" dirty="0"/>
              <a:t> </a:t>
            </a:r>
            <a:r>
              <a:rPr lang="en-MY" sz="2000" dirty="0" err="1" smtClean="0"/>
              <a:t>kawasan</a:t>
            </a:r>
            <a:r>
              <a:rPr lang="en-MY" sz="2000" dirty="0" smtClean="0"/>
              <a:t> </a:t>
            </a:r>
            <a:r>
              <a:rPr lang="en-MY" sz="2000" dirty="0" err="1"/>
              <a:t>kejiranan</a:t>
            </a:r>
            <a:r>
              <a:rPr lang="en-MY" sz="2000" dirty="0" smtClean="0"/>
              <a:t>.</a:t>
            </a:r>
          </a:p>
          <a:p>
            <a:r>
              <a:rPr lang="en-MY" sz="2000" dirty="0" err="1" smtClean="0"/>
              <a:t>Melahirkan</a:t>
            </a:r>
            <a:r>
              <a:rPr lang="en-MY" sz="2000" dirty="0" smtClean="0"/>
              <a:t> </a:t>
            </a:r>
            <a:r>
              <a:rPr lang="en-MY" sz="2000" dirty="0" err="1" smtClean="0"/>
              <a:t>warganegara</a:t>
            </a:r>
            <a:r>
              <a:rPr lang="en-MY" sz="2000" dirty="0" smtClean="0"/>
              <a:t> </a:t>
            </a:r>
            <a:r>
              <a:rPr lang="en-MY" sz="2000" dirty="0"/>
              <a:t>yang </a:t>
            </a:r>
            <a:r>
              <a:rPr lang="en-MY" sz="2000" dirty="0" err="1" smtClean="0"/>
              <a:t>berjiwa</a:t>
            </a:r>
            <a:r>
              <a:rPr lang="en-MY" sz="2000" dirty="0" smtClean="0"/>
              <a:t> </a:t>
            </a:r>
            <a:r>
              <a:rPr lang="en-MY" sz="2000" dirty="0" err="1" smtClean="0"/>
              <a:t>besar</a:t>
            </a:r>
            <a:r>
              <a:rPr lang="en-MY" sz="2000" dirty="0" smtClean="0"/>
              <a:t>, </a:t>
            </a:r>
            <a:r>
              <a:rPr lang="en-MY" sz="2000" dirty="0" err="1" smtClean="0"/>
              <a:t>patriotik</a:t>
            </a:r>
            <a:r>
              <a:rPr lang="en-MY" sz="2000" dirty="0" smtClean="0"/>
              <a:t> </a:t>
            </a:r>
            <a:r>
              <a:rPr lang="en-MY" sz="2000" dirty="0" err="1"/>
              <a:t>dan</a:t>
            </a:r>
            <a:r>
              <a:rPr lang="en-MY" sz="2000" dirty="0"/>
              <a:t> </a:t>
            </a:r>
            <a:r>
              <a:rPr lang="en-MY" sz="2000" dirty="0" err="1"/>
              <a:t>sayang</a:t>
            </a:r>
            <a:r>
              <a:rPr lang="en-MY" sz="2000" dirty="0"/>
              <a:t> </a:t>
            </a:r>
            <a:r>
              <a:rPr lang="en-MY" sz="2000" dirty="0" err="1"/>
              <a:t>akan</a:t>
            </a:r>
            <a:r>
              <a:rPr lang="en-MY" sz="2000" dirty="0"/>
              <a:t> </a:t>
            </a:r>
            <a:r>
              <a:rPr lang="en-MY" sz="2000" dirty="0" err="1" smtClean="0"/>
              <a:t>negara</a:t>
            </a:r>
            <a:r>
              <a:rPr lang="en-MY" sz="2000" dirty="0" smtClean="0"/>
              <a:t> </a:t>
            </a:r>
            <a:r>
              <a:rPr lang="en-MY" sz="2000" dirty="0"/>
              <a:t>di </a:t>
            </a:r>
            <a:r>
              <a:rPr lang="en-MY" sz="2000" dirty="0" smtClean="0"/>
              <a:t>mana </a:t>
            </a:r>
            <a:r>
              <a:rPr lang="en-MY" sz="2000" dirty="0" err="1" smtClean="0"/>
              <a:t>tempat</a:t>
            </a:r>
            <a:r>
              <a:rPr lang="en-MY" sz="2000" dirty="0" smtClean="0"/>
              <a:t> </a:t>
            </a:r>
            <a:r>
              <a:rPr lang="en-MY" sz="2000" dirty="0" err="1"/>
              <a:t>tumpah</a:t>
            </a:r>
            <a:r>
              <a:rPr lang="en-MY" sz="2000" dirty="0"/>
              <a:t> </a:t>
            </a:r>
            <a:r>
              <a:rPr lang="en-MY" sz="2000" dirty="0" err="1"/>
              <a:t>darah</a:t>
            </a:r>
            <a:r>
              <a:rPr lang="en-MY" sz="2000" dirty="0"/>
              <a:t> </a:t>
            </a:r>
            <a:r>
              <a:rPr lang="en-MY" sz="2000" dirty="0" err="1"/>
              <a:t>mereka</a:t>
            </a:r>
            <a:endParaRPr lang="en-MY" sz="2000" dirty="0"/>
          </a:p>
        </p:txBody>
      </p:sp>
    </p:spTree>
    <p:extLst>
      <p:ext uri="{BB962C8B-B14F-4D97-AF65-F5344CB8AC3E}">
        <p14:creationId xmlns:p14="http://schemas.microsoft.com/office/powerpoint/2010/main" val="8246930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9492" y="361063"/>
            <a:ext cx="9601196" cy="1303867"/>
          </a:xfrm>
        </p:spPr>
        <p:txBody>
          <a:bodyPr/>
          <a:lstStyle/>
          <a:p>
            <a:r>
              <a:rPr lang="en-US" dirty="0" err="1" smtClean="0"/>
              <a:t>Petikan</a:t>
            </a:r>
            <a:r>
              <a:rPr lang="en-US" dirty="0" smtClean="0"/>
              <a:t> </a:t>
            </a:r>
            <a:r>
              <a:rPr lang="en-US" dirty="0" err="1" smtClean="0"/>
              <a:t>dari</a:t>
            </a:r>
            <a:r>
              <a:rPr lang="en-US" dirty="0" smtClean="0"/>
              <a:t> </a:t>
            </a:r>
            <a:r>
              <a:rPr lang="en-US" dirty="0" err="1" smtClean="0"/>
              <a:t>Berita</a:t>
            </a:r>
            <a:r>
              <a:rPr lang="en-US" dirty="0" smtClean="0"/>
              <a:t> </a:t>
            </a:r>
            <a:r>
              <a:rPr lang="en-US" dirty="0" err="1" smtClean="0"/>
              <a:t>Harian</a:t>
            </a:r>
            <a:endParaRPr lang="en-MY" dirty="0"/>
          </a:p>
        </p:txBody>
      </p:sp>
      <p:sp>
        <p:nvSpPr>
          <p:cNvPr id="3" name="Content Placeholder 2"/>
          <p:cNvSpPr>
            <a:spLocks noGrp="1"/>
          </p:cNvSpPr>
          <p:nvPr>
            <p:ph idx="1"/>
          </p:nvPr>
        </p:nvSpPr>
        <p:spPr>
          <a:xfrm>
            <a:off x="1321158" y="1423591"/>
            <a:ext cx="9601196" cy="3318936"/>
          </a:xfrm>
        </p:spPr>
        <p:txBody>
          <a:bodyPr>
            <a:normAutofit fontScale="77500" lnSpcReduction="20000"/>
          </a:bodyPr>
          <a:lstStyle/>
          <a:p>
            <a:r>
              <a:rPr lang="en-MY" dirty="0" err="1"/>
              <a:t>Sudah</a:t>
            </a:r>
            <a:r>
              <a:rPr lang="en-MY" dirty="0"/>
              <a:t> </a:t>
            </a:r>
            <a:r>
              <a:rPr lang="en-MY" dirty="0" err="1"/>
              <a:t>sampai</a:t>
            </a:r>
            <a:r>
              <a:rPr lang="en-MY" dirty="0"/>
              <a:t> </a:t>
            </a:r>
            <a:r>
              <a:rPr lang="en-MY" dirty="0" err="1"/>
              <a:t>masanya</a:t>
            </a:r>
            <a:r>
              <a:rPr lang="en-MY" dirty="0"/>
              <a:t> </a:t>
            </a:r>
            <a:r>
              <a:rPr lang="en-MY" dirty="0" err="1"/>
              <a:t>usaha</a:t>
            </a:r>
            <a:r>
              <a:rPr lang="en-MY" dirty="0"/>
              <a:t> </a:t>
            </a:r>
            <a:r>
              <a:rPr lang="en-MY" dirty="0" err="1"/>
              <a:t>seperti</a:t>
            </a:r>
            <a:r>
              <a:rPr lang="en-MY" dirty="0"/>
              <a:t> </a:t>
            </a:r>
            <a:r>
              <a:rPr lang="en-MY" dirty="0" err="1"/>
              <a:t>ini</a:t>
            </a:r>
            <a:r>
              <a:rPr lang="en-MY" dirty="0"/>
              <a:t> </a:t>
            </a:r>
            <a:r>
              <a:rPr lang="en-MY" dirty="0" err="1"/>
              <a:t>dijenamakan</a:t>
            </a:r>
            <a:r>
              <a:rPr lang="en-MY" dirty="0"/>
              <a:t> </a:t>
            </a:r>
            <a:r>
              <a:rPr lang="en-MY" dirty="0" err="1"/>
              <a:t>semula</a:t>
            </a:r>
            <a:r>
              <a:rPr lang="en-MY" dirty="0"/>
              <a:t> </a:t>
            </a:r>
            <a:r>
              <a:rPr lang="en-MY" dirty="0" err="1"/>
              <a:t>dalam</a:t>
            </a:r>
            <a:r>
              <a:rPr lang="en-MY" dirty="0"/>
              <a:t> </a:t>
            </a:r>
            <a:r>
              <a:rPr lang="en-MY" dirty="0" err="1"/>
              <a:t>kerangka</a:t>
            </a:r>
            <a:r>
              <a:rPr lang="en-MY" dirty="0"/>
              <a:t> yang </a:t>
            </a:r>
            <a:r>
              <a:rPr lang="en-MY" dirty="0" err="1"/>
              <a:t>berfokus</a:t>
            </a:r>
            <a:r>
              <a:rPr lang="en-MY" dirty="0"/>
              <a:t>, </a:t>
            </a:r>
            <a:r>
              <a:rPr lang="en-MY" dirty="0" err="1"/>
              <a:t>bersistematik</a:t>
            </a:r>
            <a:r>
              <a:rPr lang="en-MY" dirty="0"/>
              <a:t> </a:t>
            </a:r>
            <a:r>
              <a:rPr lang="en-MY" dirty="0" err="1"/>
              <a:t>dan</a:t>
            </a:r>
            <a:r>
              <a:rPr lang="en-MY" dirty="0"/>
              <a:t> </a:t>
            </a:r>
            <a:r>
              <a:rPr lang="en-MY" dirty="0" err="1"/>
              <a:t>berstrategi</a:t>
            </a:r>
            <a:r>
              <a:rPr lang="en-MY" dirty="0"/>
              <a:t> </a:t>
            </a:r>
            <a:r>
              <a:rPr lang="en-MY" dirty="0" err="1"/>
              <a:t>dengan</a:t>
            </a:r>
            <a:r>
              <a:rPr lang="en-MY" dirty="0"/>
              <a:t> </a:t>
            </a:r>
            <a:r>
              <a:rPr lang="en-MY" dirty="0" err="1"/>
              <a:t>bimbingan</a:t>
            </a:r>
            <a:r>
              <a:rPr lang="en-MY" dirty="0"/>
              <a:t> </a:t>
            </a:r>
            <a:r>
              <a:rPr lang="en-MY" dirty="0" err="1"/>
              <a:t>pakar</a:t>
            </a:r>
            <a:r>
              <a:rPr lang="en-MY" dirty="0"/>
              <a:t> </a:t>
            </a:r>
            <a:r>
              <a:rPr lang="en-MY" dirty="0" err="1"/>
              <a:t>dan</a:t>
            </a:r>
            <a:r>
              <a:rPr lang="en-MY" dirty="0"/>
              <a:t> </a:t>
            </a:r>
            <a:r>
              <a:rPr lang="en-MY" dirty="0" err="1"/>
              <a:t>mereka</a:t>
            </a:r>
            <a:r>
              <a:rPr lang="en-MY" dirty="0"/>
              <a:t> yang </a:t>
            </a:r>
            <a:r>
              <a:rPr lang="en-MY" dirty="0" err="1"/>
              <a:t>mempunyai</a:t>
            </a:r>
            <a:r>
              <a:rPr lang="en-MY" dirty="0"/>
              <a:t> </a:t>
            </a:r>
            <a:r>
              <a:rPr lang="en-MY" dirty="0" err="1"/>
              <a:t>minat</a:t>
            </a:r>
            <a:r>
              <a:rPr lang="en-MY" dirty="0"/>
              <a:t> </a:t>
            </a:r>
            <a:r>
              <a:rPr lang="en-MY" dirty="0" err="1"/>
              <a:t>mendalam</a:t>
            </a:r>
            <a:r>
              <a:rPr lang="en-MY" dirty="0"/>
              <a:t> </a:t>
            </a:r>
            <a:r>
              <a:rPr lang="en-MY" dirty="0" err="1"/>
              <a:t>seperti</a:t>
            </a:r>
            <a:r>
              <a:rPr lang="en-MY" dirty="0"/>
              <a:t> YSS yang </a:t>
            </a:r>
            <a:r>
              <a:rPr lang="en-MY" dirty="0" err="1"/>
              <a:t>diterajui</a:t>
            </a:r>
            <a:r>
              <a:rPr lang="en-MY" dirty="0"/>
              <a:t> </a:t>
            </a:r>
            <a:r>
              <a:rPr lang="en-MY" dirty="0" err="1"/>
              <a:t>Zuraidah</a:t>
            </a:r>
            <a:r>
              <a:rPr lang="en-MY" dirty="0"/>
              <a:t>, </a:t>
            </a:r>
            <a:r>
              <a:rPr lang="en-MY" dirty="0" err="1"/>
              <a:t>bukan</a:t>
            </a:r>
            <a:r>
              <a:rPr lang="en-MY" dirty="0"/>
              <a:t> </a:t>
            </a:r>
            <a:r>
              <a:rPr lang="en-MY" dirty="0" err="1"/>
              <a:t>hanya</a:t>
            </a:r>
            <a:r>
              <a:rPr lang="en-MY" dirty="0"/>
              <a:t> </a:t>
            </a:r>
            <a:r>
              <a:rPr lang="en-MY" dirty="0" err="1"/>
              <a:t>diserahkan</a:t>
            </a:r>
            <a:r>
              <a:rPr lang="en-MY" dirty="0"/>
              <a:t> </a:t>
            </a:r>
            <a:r>
              <a:rPr lang="en-MY" dirty="0" err="1"/>
              <a:t>kepada</a:t>
            </a:r>
            <a:r>
              <a:rPr lang="en-MY" dirty="0"/>
              <a:t> </a:t>
            </a:r>
            <a:r>
              <a:rPr lang="en-MY" dirty="0" err="1"/>
              <a:t>mahasiswa</a:t>
            </a:r>
            <a:r>
              <a:rPr lang="en-MY" dirty="0"/>
              <a:t> </a:t>
            </a:r>
            <a:r>
              <a:rPr lang="en-MY" dirty="0" err="1"/>
              <a:t>semata</a:t>
            </a:r>
            <a:r>
              <a:rPr lang="en-MY" dirty="0"/>
              <a:t>- </a:t>
            </a:r>
            <a:r>
              <a:rPr lang="en-MY" dirty="0" err="1"/>
              <a:t>mata</a:t>
            </a:r>
            <a:r>
              <a:rPr lang="en-MY" dirty="0"/>
              <a:t>. </a:t>
            </a:r>
            <a:endParaRPr lang="en-MY" dirty="0" smtClean="0"/>
          </a:p>
          <a:p>
            <a:r>
              <a:rPr lang="en-MY" dirty="0" err="1" smtClean="0"/>
              <a:t>Aktiviti</a:t>
            </a:r>
            <a:r>
              <a:rPr lang="en-MY" dirty="0" smtClean="0"/>
              <a:t> </a:t>
            </a:r>
            <a:r>
              <a:rPr lang="en-MY" dirty="0" err="1"/>
              <a:t>sukarelawan</a:t>
            </a:r>
            <a:r>
              <a:rPr lang="en-MY" dirty="0"/>
              <a:t> </a:t>
            </a:r>
            <a:r>
              <a:rPr lang="en-MY" dirty="0" err="1"/>
              <a:t>seperti</a:t>
            </a:r>
            <a:r>
              <a:rPr lang="en-MY" dirty="0"/>
              <a:t> </a:t>
            </a:r>
            <a:r>
              <a:rPr lang="en-MY" dirty="0" err="1"/>
              <a:t>ini</a:t>
            </a:r>
            <a:r>
              <a:rPr lang="en-MY" dirty="0"/>
              <a:t> </a:t>
            </a:r>
            <a:r>
              <a:rPr lang="en-MY" dirty="0" err="1"/>
              <a:t>banyak</a:t>
            </a:r>
            <a:r>
              <a:rPr lang="en-MY" dirty="0"/>
              <a:t> </a:t>
            </a:r>
            <a:r>
              <a:rPr lang="en-MY" dirty="0" err="1"/>
              <a:t>manfaatnya</a:t>
            </a:r>
            <a:r>
              <a:rPr lang="en-MY" dirty="0"/>
              <a:t> </a:t>
            </a:r>
            <a:r>
              <a:rPr lang="en-MY" dirty="0" err="1"/>
              <a:t>dengan</a:t>
            </a:r>
            <a:r>
              <a:rPr lang="en-MY" dirty="0"/>
              <a:t> </a:t>
            </a:r>
            <a:r>
              <a:rPr lang="en-MY" dirty="0" err="1"/>
              <a:t>memberi</a:t>
            </a:r>
            <a:r>
              <a:rPr lang="en-MY" dirty="0"/>
              <a:t> </a:t>
            </a:r>
            <a:r>
              <a:rPr lang="en-MY" dirty="0" err="1"/>
              <a:t>pendedahan</a:t>
            </a:r>
            <a:r>
              <a:rPr lang="en-MY" dirty="0"/>
              <a:t> </a:t>
            </a:r>
            <a:r>
              <a:rPr lang="en-MY" dirty="0" err="1"/>
              <a:t>baharu</a:t>
            </a:r>
            <a:r>
              <a:rPr lang="en-MY" dirty="0"/>
              <a:t> </a:t>
            </a:r>
            <a:r>
              <a:rPr lang="en-MY" dirty="0" err="1"/>
              <a:t>serta</a:t>
            </a:r>
            <a:r>
              <a:rPr lang="en-MY" dirty="0"/>
              <a:t> </a:t>
            </a:r>
            <a:r>
              <a:rPr lang="en-MY" dirty="0" err="1"/>
              <a:t>mengajar</a:t>
            </a:r>
            <a:r>
              <a:rPr lang="en-MY" dirty="0"/>
              <a:t> </a:t>
            </a:r>
            <a:r>
              <a:rPr lang="en-MY" dirty="0" err="1"/>
              <a:t>anak</a:t>
            </a:r>
            <a:r>
              <a:rPr lang="en-MY" dirty="0"/>
              <a:t> </a:t>
            </a:r>
            <a:r>
              <a:rPr lang="en-MY" dirty="0" err="1"/>
              <a:t>muda</a:t>
            </a:r>
            <a:r>
              <a:rPr lang="en-MY" dirty="0"/>
              <a:t> </a:t>
            </a:r>
            <a:r>
              <a:rPr lang="en-MY" dirty="0" err="1"/>
              <a:t>lebih</a:t>
            </a:r>
            <a:r>
              <a:rPr lang="en-MY" dirty="0"/>
              <a:t> </a:t>
            </a:r>
            <a:r>
              <a:rPr lang="en-MY" dirty="0" err="1"/>
              <a:t>bersyukur</a:t>
            </a:r>
            <a:r>
              <a:rPr lang="en-MY" dirty="0"/>
              <a:t> </a:t>
            </a:r>
            <a:r>
              <a:rPr lang="en-MY" dirty="0" err="1"/>
              <a:t>dan</a:t>
            </a:r>
            <a:r>
              <a:rPr lang="en-MY" dirty="0"/>
              <a:t> </a:t>
            </a:r>
            <a:r>
              <a:rPr lang="en-MY" dirty="0" err="1"/>
              <a:t>keluar</a:t>
            </a:r>
            <a:r>
              <a:rPr lang="en-MY" dirty="0"/>
              <a:t> </a:t>
            </a:r>
            <a:r>
              <a:rPr lang="en-MY" dirty="0" err="1"/>
              <a:t>dari</a:t>
            </a:r>
            <a:r>
              <a:rPr lang="en-MY" dirty="0"/>
              <a:t> </a:t>
            </a:r>
            <a:r>
              <a:rPr lang="en-MY" dirty="0" err="1"/>
              <a:t>zon</a:t>
            </a:r>
            <a:r>
              <a:rPr lang="en-MY" dirty="0"/>
              <a:t> </a:t>
            </a:r>
            <a:r>
              <a:rPr lang="en-MY" dirty="0" err="1"/>
              <a:t>selesa</a:t>
            </a:r>
            <a:r>
              <a:rPr lang="en-MY" dirty="0"/>
              <a:t>. </a:t>
            </a:r>
            <a:endParaRPr lang="en-MY" dirty="0" smtClean="0"/>
          </a:p>
          <a:p>
            <a:r>
              <a:rPr lang="en-MY" dirty="0" smtClean="0"/>
              <a:t>Universiti </a:t>
            </a:r>
            <a:r>
              <a:rPr lang="en-MY" dirty="0"/>
              <a:t>juga </a:t>
            </a:r>
            <a:r>
              <a:rPr lang="en-MY" dirty="0" err="1"/>
              <a:t>secara</a:t>
            </a:r>
            <a:r>
              <a:rPr lang="en-MY" dirty="0"/>
              <a:t> </a:t>
            </a:r>
            <a:r>
              <a:rPr lang="en-MY" dirty="0" err="1"/>
              <a:t>bersama</a:t>
            </a:r>
            <a:r>
              <a:rPr lang="en-MY" dirty="0"/>
              <a:t> </a:t>
            </a:r>
            <a:r>
              <a:rPr lang="en-MY" dirty="0" err="1"/>
              <a:t>perlu</a:t>
            </a:r>
            <a:r>
              <a:rPr lang="en-MY" dirty="0"/>
              <a:t> </a:t>
            </a:r>
            <a:r>
              <a:rPr lang="en-MY" dirty="0" err="1"/>
              <a:t>mendokumentasikan</a:t>
            </a:r>
            <a:r>
              <a:rPr lang="en-MY" dirty="0"/>
              <a:t> </a:t>
            </a:r>
            <a:r>
              <a:rPr lang="en-MY" dirty="0" err="1"/>
              <a:t>usaha</a:t>
            </a:r>
            <a:r>
              <a:rPr lang="en-MY" dirty="0"/>
              <a:t> yang </a:t>
            </a:r>
            <a:r>
              <a:rPr lang="en-MY" dirty="0" err="1"/>
              <a:t>dilakukan</a:t>
            </a:r>
            <a:r>
              <a:rPr lang="en-MY" dirty="0"/>
              <a:t> </a:t>
            </a:r>
            <a:r>
              <a:rPr lang="en-MY" dirty="0" err="1"/>
              <a:t>selama</a:t>
            </a:r>
            <a:r>
              <a:rPr lang="en-MY" dirty="0"/>
              <a:t> </a:t>
            </a:r>
            <a:r>
              <a:rPr lang="en-MY" dirty="0" err="1"/>
              <a:t>ini</a:t>
            </a:r>
            <a:r>
              <a:rPr lang="en-MY" dirty="0"/>
              <a:t> </a:t>
            </a:r>
            <a:r>
              <a:rPr lang="en-MY" dirty="0" err="1"/>
              <a:t>dan</a:t>
            </a:r>
            <a:r>
              <a:rPr lang="en-MY" dirty="0"/>
              <a:t> </a:t>
            </a:r>
            <a:r>
              <a:rPr lang="en-MY" dirty="0" err="1"/>
              <a:t>membuat</a:t>
            </a:r>
            <a:r>
              <a:rPr lang="en-MY" dirty="0"/>
              <a:t> </a:t>
            </a:r>
            <a:r>
              <a:rPr lang="en-MY" dirty="0" err="1"/>
              <a:t>refleksi</a:t>
            </a:r>
            <a:r>
              <a:rPr lang="en-MY" dirty="0"/>
              <a:t> </a:t>
            </a:r>
            <a:r>
              <a:rPr lang="en-MY" dirty="0" err="1"/>
              <a:t>untuk</a:t>
            </a:r>
            <a:r>
              <a:rPr lang="en-MY" dirty="0"/>
              <a:t> </a:t>
            </a:r>
            <a:r>
              <a:rPr lang="en-MY" dirty="0" err="1"/>
              <a:t>memperkasakannya</a:t>
            </a:r>
            <a:r>
              <a:rPr lang="en-MY" dirty="0"/>
              <a:t> </a:t>
            </a:r>
            <a:r>
              <a:rPr lang="en-MY" dirty="0" err="1"/>
              <a:t>semula</a:t>
            </a:r>
            <a:r>
              <a:rPr lang="en-MY" dirty="0"/>
              <a:t> </a:t>
            </a:r>
            <a:r>
              <a:rPr lang="en-MY" dirty="0" err="1"/>
              <a:t>sebagai</a:t>
            </a:r>
            <a:r>
              <a:rPr lang="en-MY" dirty="0"/>
              <a:t> </a:t>
            </a:r>
            <a:r>
              <a:rPr lang="en-MY" dirty="0" err="1"/>
              <a:t>kebanggaan</a:t>
            </a:r>
            <a:r>
              <a:rPr lang="en-MY" dirty="0"/>
              <a:t>, </a:t>
            </a:r>
            <a:r>
              <a:rPr lang="en-MY" dirty="0" err="1"/>
              <a:t>termasuk</a:t>
            </a:r>
            <a:r>
              <a:rPr lang="en-MY" dirty="0"/>
              <a:t> </a:t>
            </a:r>
            <a:r>
              <a:rPr lang="en-MY" dirty="0" err="1"/>
              <a:t>menggembleng</a:t>
            </a:r>
            <a:r>
              <a:rPr lang="en-MY" dirty="0"/>
              <a:t> </a:t>
            </a:r>
            <a:r>
              <a:rPr lang="en-MY" dirty="0" err="1"/>
              <a:t>kekuatan</a:t>
            </a:r>
            <a:r>
              <a:rPr lang="en-MY" dirty="0"/>
              <a:t> </a:t>
            </a:r>
            <a:r>
              <a:rPr lang="en-MY" dirty="0" err="1"/>
              <a:t>bersama</a:t>
            </a:r>
            <a:r>
              <a:rPr lang="en-MY" dirty="0"/>
              <a:t> </a:t>
            </a:r>
            <a:r>
              <a:rPr lang="en-MY" dirty="0" err="1"/>
              <a:t>dengan</a:t>
            </a:r>
            <a:r>
              <a:rPr lang="en-MY" dirty="0"/>
              <a:t> </a:t>
            </a:r>
            <a:r>
              <a:rPr lang="en-MY" dirty="0" err="1"/>
              <a:t>mensinergikan</a:t>
            </a:r>
            <a:r>
              <a:rPr lang="en-MY" dirty="0"/>
              <a:t> </a:t>
            </a:r>
            <a:r>
              <a:rPr lang="en-MY" dirty="0" err="1"/>
              <a:t>kepakaran</a:t>
            </a:r>
            <a:r>
              <a:rPr lang="en-MY" dirty="0"/>
              <a:t> </a:t>
            </a:r>
            <a:r>
              <a:rPr lang="en-MY" dirty="0" err="1"/>
              <a:t>dan</a:t>
            </a:r>
            <a:r>
              <a:rPr lang="en-MY" dirty="0"/>
              <a:t> </a:t>
            </a:r>
            <a:r>
              <a:rPr lang="en-MY" dirty="0" err="1"/>
              <a:t>dapatan</a:t>
            </a:r>
            <a:r>
              <a:rPr lang="en-MY" dirty="0"/>
              <a:t> </a:t>
            </a:r>
            <a:r>
              <a:rPr lang="en-MY" dirty="0" err="1"/>
              <a:t>penyelidikan</a:t>
            </a:r>
            <a:r>
              <a:rPr lang="en-MY" dirty="0"/>
              <a:t>, </a:t>
            </a:r>
            <a:r>
              <a:rPr lang="en-MY" dirty="0" err="1"/>
              <a:t>pemindahan</a:t>
            </a:r>
            <a:r>
              <a:rPr lang="en-MY" dirty="0"/>
              <a:t> </a:t>
            </a:r>
            <a:r>
              <a:rPr lang="en-MY" dirty="0" err="1"/>
              <a:t>ilmu</a:t>
            </a:r>
            <a:r>
              <a:rPr lang="en-MY" dirty="0"/>
              <a:t> </a:t>
            </a:r>
            <a:r>
              <a:rPr lang="en-MY" dirty="0" err="1"/>
              <a:t>dan</a:t>
            </a:r>
            <a:r>
              <a:rPr lang="en-MY" dirty="0"/>
              <a:t> </a:t>
            </a:r>
            <a:r>
              <a:rPr lang="en-MY" dirty="0" err="1"/>
              <a:t>teknologi</a:t>
            </a:r>
            <a:r>
              <a:rPr lang="en-MY" dirty="0"/>
              <a:t> </a:t>
            </a:r>
            <a:r>
              <a:rPr lang="en-MY" dirty="0" err="1"/>
              <a:t>serta</a:t>
            </a:r>
            <a:r>
              <a:rPr lang="en-MY" dirty="0"/>
              <a:t> </a:t>
            </a:r>
            <a:r>
              <a:rPr lang="en-MY" dirty="0" err="1"/>
              <a:t>kreativiti</a:t>
            </a:r>
            <a:r>
              <a:rPr lang="en-MY" dirty="0"/>
              <a:t> </a:t>
            </a:r>
            <a:r>
              <a:rPr lang="en-MY" dirty="0" err="1"/>
              <a:t>dan</a:t>
            </a:r>
            <a:r>
              <a:rPr lang="en-MY" dirty="0"/>
              <a:t> </a:t>
            </a:r>
            <a:r>
              <a:rPr lang="en-MY" dirty="0" err="1"/>
              <a:t>inovasi</a:t>
            </a:r>
            <a:r>
              <a:rPr lang="en-MY" dirty="0"/>
              <a:t> </a:t>
            </a:r>
            <a:r>
              <a:rPr lang="en-MY" dirty="0" err="1"/>
              <a:t>untuk</a:t>
            </a:r>
            <a:r>
              <a:rPr lang="en-MY" dirty="0"/>
              <a:t> </a:t>
            </a:r>
            <a:r>
              <a:rPr lang="en-MY" dirty="0" err="1"/>
              <a:t>bergerak</a:t>
            </a:r>
            <a:r>
              <a:rPr lang="en-MY" dirty="0"/>
              <a:t> </a:t>
            </a:r>
            <a:r>
              <a:rPr lang="en-MY" dirty="0" err="1"/>
              <a:t>ke</a:t>
            </a:r>
            <a:r>
              <a:rPr lang="en-MY" dirty="0"/>
              <a:t> </a:t>
            </a:r>
            <a:r>
              <a:rPr lang="en-MY" dirty="0" err="1"/>
              <a:t>hadapan</a:t>
            </a:r>
            <a:r>
              <a:rPr lang="en-MY" dirty="0"/>
              <a:t>.</a:t>
            </a:r>
            <a:br>
              <a:rPr lang="en-MY" dirty="0"/>
            </a:br>
            <a:r>
              <a:rPr lang="en-MY" dirty="0"/>
              <a:t/>
            </a:r>
            <a:br>
              <a:rPr lang="en-MY" dirty="0"/>
            </a:br>
            <a:r>
              <a:rPr lang="en-MY" dirty="0" err="1"/>
              <a:t>Selanjutnya</a:t>
            </a:r>
            <a:r>
              <a:rPr lang="en-MY" dirty="0"/>
              <a:t> di : </a:t>
            </a:r>
            <a:r>
              <a:rPr lang="en-MY" dirty="0">
                <a:hlinkClick r:id="rId2"/>
              </a:rPr>
              <a:t>http://www.bharian.com.my/node/16218</a:t>
            </a:r>
            <a:endParaRPr lang="en-MY" dirty="0"/>
          </a:p>
        </p:txBody>
      </p:sp>
    </p:spTree>
    <p:extLst>
      <p:ext uri="{BB962C8B-B14F-4D97-AF65-F5344CB8AC3E}">
        <p14:creationId xmlns:p14="http://schemas.microsoft.com/office/powerpoint/2010/main" val="2617909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Perundingan</a:t>
            </a:r>
            <a:endParaRPr lang="en-MY" dirty="0"/>
          </a:p>
        </p:txBody>
      </p:sp>
      <p:sp>
        <p:nvSpPr>
          <p:cNvPr id="3" name="Subtitle 2"/>
          <p:cNvSpPr>
            <a:spLocks noGrp="1"/>
          </p:cNvSpPr>
          <p:nvPr>
            <p:ph type="subTitle" idx="1"/>
          </p:nvPr>
        </p:nvSpPr>
        <p:spPr/>
        <p:txBody>
          <a:bodyPr/>
          <a:lstStyle/>
          <a:p>
            <a:r>
              <a:rPr lang="en-US" dirty="0" smtClean="0"/>
              <a:t>Prof </a:t>
            </a:r>
            <a:r>
              <a:rPr lang="en-US" dirty="0" err="1" smtClean="0"/>
              <a:t>Dr</a:t>
            </a:r>
            <a:r>
              <a:rPr lang="en-US" dirty="0" smtClean="0"/>
              <a:t> Ghazali Omar</a:t>
            </a:r>
            <a:endParaRPr lang="en-MY" dirty="0"/>
          </a:p>
        </p:txBody>
      </p:sp>
    </p:spTree>
    <p:extLst>
      <p:ext uri="{BB962C8B-B14F-4D97-AF65-F5344CB8AC3E}">
        <p14:creationId xmlns:p14="http://schemas.microsoft.com/office/powerpoint/2010/main" val="4234495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87598" y="2127805"/>
            <a:ext cx="6815669" cy="1515533"/>
          </a:xfrm>
        </p:spPr>
        <p:txBody>
          <a:bodyPr/>
          <a:lstStyle/>
          <a:p>
            <a:r>
              <a:rPr lang="en-US" dirty="0" smtClean="0"/>
              <a:t>Thank You </a:t>
            </a:r>
            <a:endParaRPr lang="en-MY" dirty="0"/>
          </a:p>
        </p:txBody>
      </p:sp>
    </p:spTree>
    <p:extLst>
      <p:ext uri="{BB962C8B-B14F-4D97-AF65-F5344CB8AC3E}">
        <p14:creationId xmlns:p14="http://schemas.microsoft.com/office/powerpoint/2010/main" val="20751419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0712" y="1802327"/>
            <a:ext cx="7772400" cy="1128713"/>
          </a:xfrm>
        </p:spPr>
        <p:txBody>
          <a:bodyPr>
            <a:normAutofit/>
          </a:bodyPr>
          <a:lstStyle/>
          <a:p>
            <a:r>
              <a:rPr lang="en-US" sz="3200" b="1" dirty="0">
                <a:latin typeface="+mn-lt"/>
              </a:rPr>
              <a:t>FA REPORT FOR AUTOMOTIVE LIGHTING </a:t>
            </a:r>
            <a:endParaRPr lang="en-MY" sz="3200" b="1" dirty="0">
              <a:latin typeface="+mn-lt"/>
            </a:endParaRPr>
          </a:p>
        </p:txBody>
      </p:sp>
      <p:sp>
        <p:nvSpPr>
          <p:cNvPr id="5" name="Title 4"/>
          <p:cNvSpPr>
            <a:spLocks noGrp="1"/>
          </p:cNvSpPr>
          <p:nvPr>
            <p:ph type="subTitle" idx="1"/>
          </p:nvPr>
        </p:nvSpPr>
        <p:spPr>
          <a:xfrm>
            <a:off x="2829908" y="3234415"/>
            <a:ext cx="6858000" cy="1655762"/>
          </a:xfrm>
        </p:spPr>
        <p:txBody>
          <a:bodyPr>
            <a:normAutofit/>
          </a:bodyPr>
          <a:lstStyle/>
          <a:p>
            <a:r>
              <a:rPr lang="en-US" sz="2800" b="1" dirty="0"/>
              <a:t>EFGO SCIENTIFIC SDN. BHD. </a:t>
            </a:r>
            <a:r>
              <a:rPr lang="en-US" sz="1800" b="1" dirty="0"/>
              <a:t>(832883-H)</a:t>
            </a:r>
          </a:p>
          <a:p>
            <a:r>
              <a:rPr lang="en-US" sz="1400" b="1" dirty="0"/>
              <a:t>NO. 147, 1</a:t>
            </a:r>
            <a:r>
              <a:rPr lang="en-US" sz="1400" b="1" baseline="30000" dirty="0"/>
              <a:t>st</a:t>
            </a:r>
            <a:r>
              <a:rPr lang="en-US" sz="1400" b="1" dirty="0"/>
              <a:t> FLOOR, PERSIARAN 3, TAMAN KULIM AVENUE,</a:t>
            </a:r>
          </a:p>
          <a:p>
            <a:r>
              <a:rPr lang="en-US" sz="1400" b="1" dirty="0"/>
              <a:t>KULIM HI-TECH, 09000 KULIM, KEDAH</a:t>
            </a:r>
          </a:p>
          <a:p>
            <a:r>
              <a:rPr lang="en-US" sz="1400" b="1" dirty="0"/>
              <a:t>604-4080101       </a:t>
            </a:r>
            <a:r>
              <a:rPr lang="en-US" sz="1400" b="1" dirty="0">
                <a:hlinkClick r:id="rId2"/>
              </a:rPr>
              <a:t>www.efgoscientific.com</a:t>
            </a:r>
            <a:endParaRPr lang="en-MY" sz="1400" b="1" dirty="0"/>
          </a:p>
          <a:p>
            <a:endParaRPr lang="en-MY" sz="1800" b="1" dirty="0"/>
          </a:p>
        </p:txBody>
      </p:sp>
      <p:sp>
        <p:nvSpPr>
          <p:cNvPr id="3" name="Slide Number Placeholder 2"/>
          <p:cNvSpPr>
            <a:spLocks noGrp="1"/>
          </p:cNvSpPr>
          <p:nvPr>
            <p:ph type="sldNum" sz="quarter" idx="12"/>
          </p:nvPr>
        </p:nvSpPr>
        <p:spPr/>
        <p:txBody>
          <a:bodyPr/>
          <a:lstStyle/>
          <a:p>
            <a:fld id="{10F59D02-B260-4F0C-AEEE-3FE4E9A0E72A}" type="slidenum">
              <a:rPr lang="en-MY" smtClean="0"/>
              <a:t>21</a:t>
            </a:fld>
            <a:endParaRPr lang="en-MY"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0816" y="434174"/>
            <a:ext cx="1656184" cy="1368152"/>
          </a:xfrm>
          <a:prstGeom prst="rect">
            <a:avLst/>
          </a:prstGeom>
        </p:spPr>
      </p:pic>
      <p:sp>
        <p:nvSpPr>
          <p:cNvPr id="7" name="TextBox 6"/>
          <p:cNvSpPr txBox="1"/>
          <p:nvPr/>
        </p:nvSpPr>
        <p:spPr>
          <a:xfrm>
            <a:off x="3941862" y="4677152"/>
            <a:ext cx="5112568" cy="2308324"/>
          </a:xfrm>
          <a:prstGeom prst="rect">
            <a:avLst/>
          </a:prstGeom>
          <a:noFill/>
        </p:spPr>
        <p:txBody>
          <a:bodyPr wrap="square" rtlCol="0">
            <a:spAutoFit/>
          </a:bodyPr>
          <a:lstStyle/>
          <a:p>
            <a:r>
              <a:rPr lang="en-US" dirty="0"/>
              <a:t>Requestor                 : </a:t>
            </a:r>
            <a:r>
              <a:rPr lang="en-US" dirty="0" err="1"/>
              <a:t>Mr</a:t>
            </a:r>
            <a:r>
              <a:rPr lang="en-US" dirty="0"/>
              <a:t> </a:t>
            </a:r>
            <a:r>
              <a:rPr lang="en-US" dirty="0" err="1"/>
              <a:t>Ariif</a:t>
            </a:r>
            <a:endParaRPr lang="en-US" dirty="0"/>
          </a:p>
          <a:p>
            <a:r>
              <a:rPr lang="en-US" dirty="0"/>
              <a:t>Person In Charge 	: </a:t>
            </a:r>
            <a:r>
              <a:rPr lang="en-US" dirty="0" err="1"/>
              <a:t>Dr</a:t>
            </a:r>
            <a:r>
              <a:rPr lang="en-US" dirty="0"/>
              <a:t> </a:t>
            </a:r>
            <a:r>
              <a:rPr lang="en-US" dirty="0" err="1"/>
              <a:t>Kee</a:t>
            </a:r>
            <a:endParaRPr lang="en-US" dirty="0"/>
          </a:p>
          <a:p>
            <a:r>
              <a:rPr lang="en-US" dirty="0"/>
              <a:t>Report	 	: </a:t>
            </a:r>
            <a:r>
              <a:rPr lang="en-US" dirty="0" err="1"/>
              <a:t>Juriah</a:t>
            </a:r>
            <a:endParaRPr lang="en-US" dirty="0"/>
          </a:p>
          <a:p>
            <a:r>
              <a:rPr lang="en-US" dirty="0"/>
              <a:t>Approved by            : Prof </a:t>
            </a:r>
            <a:r>
              <a:rPr lang="en-US" dirty="0" err="1"/>
              <a:t>Dr</a:t>
            </a:r>
            <a:r>
              <a:rPr lang="en-US" dirty="0"/>
              <a:t> </a:t>
            </a:r>
            <a:r>
              <a:rPr lang="en-US" dirty="0" err="1"/>
              <a:t>Ghazali</a:t>
            </a:r>
            <a:r>
              <a:rPr lang="en-US" dirty="0"/>
              <a:t> Omar</a:t>
            </a:r>
          </a:p>
          <a:p>
            <a:endParaRPr lang="en-US" dirty="0"/>
          </a:p>
          <a:p>
            <a:r>
              <a:rPr lang="en-US" dirty="0"/>
              <a:t>Report No	: R201601001</a:t>
            </a:r>
          </a:p>
          <a:p>
            <a:r>
              <a:rPr lang="en-US" dirty="0"/>
              <a:t>Date		: 04/01/2016</a:t>
            </a:r>
          </a:p>
          <a:p>
            <a:endParaRPr lang="en-MY" dirty="0"/>
          </a:p>
        </p:txBody>
      </p:sp>
      <p:sp>
        <p:nvSpPr>
          <p:cNvPr id="8" name="Rectangle 7"/>
          <p:cNvSpPr/>
          <p:nvPr/>
        </p:nvSpPr>
        <p:spPr>
          <a:xfrm>
            <a:off x="7696200" y="304800"/>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Tree>
    <p:extLst>
      <p:ext uri="{BB962C8B-B14F-4D97-AF65-F5344CB8AC3E}">
        <p14:creationId xmlns:p14="http://schemas.microsoft.com/office/powerpoint/2010/main" val="34163801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22</a:t>
            </a:fld>
            <a:endParaRPr lang="en-MY"/>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088572"/>
            <a:ext cx="8142514" cy="4920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481812" y="691166"/>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Tree>
    <p:extLst>
      <p:ext uri="{BB962C8B-B14F-4D97-AF65-F5344CB8AC3E}">
        <p14:creationId xmlns:p14="http://schemas.microsoft.com/office/powerpoint/2010/main" val="9850623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23</a:t>
            </a:fld>
            <a:endParaRPr lang="en-MY"/>
          </a:p>
        </p:txBody>
      </p:sp>
      <p:sp>
        <p:nvSpPr>
          <p:cNvPr id="3" name="TextBox 2"/>
          <p:cNvSpPr txBox="1"/>
          <p:nvPr/>
        </p:nvSpPr>
        <p:spPr>
          <a:xfrm>
            <a:off x="4951490" y="595403"/>
            <a:ext cx="2460738" cy="523220"/>
          </a:xfrm>
          <a:prstGeom prst="rect">
            <a:avLst/>
          </a:prstGeom>
          <a:noFill/>
        </p:spPr>
        <p:txBody>
          <a:bodyPr wrap="none" rtlCol="0">
            <a:spAutoFit/>
          </a:bodyPr>
          <a:lstStyle/>
          <a:p>
            <a:r>
              <a:rPr lang="en-US" sz="2800" dirty="0"/>
              <a:t>Result Summary</a:t>
            </a:r>
            <a:endParaRPr lang="en-MY" sz="2800" dirty="0"/>
          </a:p>
        </p:txBody>
      </p:sp>
      <p:sp>
        <p:nvSpPr>
          <p:cNvPr id="4" name="TextBox 3"/>
          <p:cNvSpPr txBox="1"/>
          <p:nvPr/>
        </p:nvSpPr>
        <p:spPr>
          <a:xfrm>
            <a:off x="1197735" y="1257974"/>
            <a:ext cx="9968248" cy="4524315"/>
          </a:xfrm>
          <a:prstGeom prst="rect">
            <a:avLst/>
          </a:prstGeom>
          <a:noFill/>
        </p:spPr>
        <p:txBody>
          <a:bodyPr wrap="square" rtlCol="0">
            <a:spAutoFit/>
          </a:bodyPr>
          <a:lstStyle/>
          <a:p>
            <a:pPr marL="342900" indent="-342900">
              <a:buAutoNum type="arabicPeriod"/>
            </a:pPr>
            <a:r>
              <a:rPr lang="en-US" dirty="0"/>
              <a:t>Three different analysis techniques was used to analyze the opacity of glass that are</a:t>
            </a:r>
          </a:p>
          <a:p>
            <a:pPr marL="800100" lvl="1" indent="-342900">
              <a:buAutoNum type="arabicPeriod"/>
            </a:pPr>
            <a:r>
              <a:rPr lang="en-US" dirty="0"/>
              <a:t>SEM – to localize the problematic area</a:t>
            </a:r>
          </a:p>
          <a:p>
            <a:pPr marL="800100" lvl="1" indent="-342900">
              <a:buAutoNum type="arabicPeriod"/>
            </a:pPr>
            <a:r>
              <a:rPr lang="en-US" dirty="0"/>
              <a:t>EDX – to elementally detect the  presence of unwanted elements</a:t>
            </a:r>
          </a:p>
          <a:p>
            <a:pPr marL="800100" lvl="1" indent="-342900">
              <a:buAutoNum type="arabicPeriod"/>
            </a:pPr>
            <a:r>
              <a:rPr lang="en-US" dirty="0"/>
              <a:t>XPS – to check organic and inorganic on the near surface </a:t>
            </a:r>
          </a:p>
          <a:p>
            <a:pPr marL="800100" lvl="1" indent="-342900">
              <a:buAutoNum type="arabicPeriod"/>
            </a:pPr>
            <a:endParaRPr lang="en-US" dirty="0"/>
          </a:p>
          <a:p>
            <a:pPr marL="342900" indent="-342900">
              <a:buAutoNum type="arabicPeriod"/>
            </a:pPr>
            <a:r>
              <a:rPr lang="en-US" dirty="0"/>
              <a:t>SEM have shown that there are many black spot on the lens and 3 different locations were imaged and further sent for EDX analysis</a:t>
            </a:r>
          </a:p>
          <a:p>
            <a:pPr marL="342900" indent="-342900">
              <a:buAutoNum type="arabicPeriod"/>
            </a:pPr>
            <a:endParaRPr lang="en-US" dirty="0"/>
          </a:p>
          <a:p>
            <a:pPr marL="342900" indent="-342900">
              <a:buAutoNum type="arabicPeriod"/>
            </a:pPr>
            <a:r>
              <a:rPr lang="en-US" dirty="0"/>
              <a:t>The EDX shows that all 3 spots has the element of sodium as traces elements</a:t>
            </a:r>
          </a:p>
          <a:p>
            <a:pPr marL="342900" indent="-342900">
              <a:buAutoNum type="arabicPeriod"/>
            </a:pPr>
            <a:endParaRPr lang="en-US" dirty="0"/>
          </a:p>
          <a:p>
            <a:pPr marL="342900" indent="-342900">
              <a:buAutoNum type="arabicPeriod"/>
            </a:pPr>
            <a:r>
              <a:rPr lang="en-US" dirty="0"/>
              <a:t>The surface analysis using XPS was deployed on black spot and compared with the good area. The result is consistent with the EDX analysis that sodium was found on the black spot but not on good spot</a:t>
            </a:r>
          </a:p>
          <a:p>
            <a:pPr marL="342900" indent="-342900">
              <a:buAutoNum type="arabicPeriod"/>
            </a:pPr>
            <a:endParaRPr lang="en-US" dirty="0"/>
          </a:p>
          <a:p>
            <a:pPr marL="342900" indent="-342900">
              <a:buAutoNum type="arabicPeriod"/>
            </a:pPr>
            <a:r>
              <a:rPr lang="en-US" dirty="0"/>
              <a:t>It is concluded that sodium is reacted with silica to form sodium silicate. Sodium silicate has degree of opacity (not transparent) that block the light passing thru the glass</a:t>
            </a:r>
          </a:p>
          <a:p>
            <a:pPr marL="342900" indent="-342900">
              <a:buAutoNum type="arabicPeriod"/>
            </a:pPr>
            <a:r>
              <a:rPr lang="en-US" dirty="0"/>
              <a:t>Please read the literature as shown in Appendix A</a:t>
            </a:r>
            <a:endParaRPr lang="en-MY" dirty="0"/>
          </a:p>
        </p:txBody>
      </p:sp>
    </p:spTree>
    <p:extLst>
      <p:ext uri="{BB962C8B-B14F-4D97-AF65-F5344CB8AC3E}">
        <p14:creationId xmlns:p14="http://schemas.microsoft.com/office/powerpoint/2010/main" val="22606533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24</a:t>
            </a:fld>
            <a:endParaRPr lang="en-MY"/>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58" y="854337"/>
            <a:ext cx="7663542" cy="471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469200" y="717515"/>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pic>
        <p:nvPicPr>
          <p:cNvPr id="3" name="Picture 2"/>
          <p:cNvPicPr>
            <a:picLocks noChangeAspect="1"/>
          </p:cNvPicPr>
          <p:nvPr/>
        </p:nvPicPr>
        <p:blipFill>
          <a:blip r:embed="rId3"/>
          <a:stretch>
            <a:fillRect/>
          </a:stretch>
        </p:blipFill>
        <p:spPr>
          <a:xfrm>
            <a:off x="4153094" y="4185925"/>
            <a:ext cx="7416429" cy="1869380"/>
          </a:xfrm>
          <a:prstGeom prst="rect">
            <a:avLst/>
          </a:prstGeom>
        </p:spPr>
      </p:pic>
      <p:sp>
        <p:nvSpPr>
          <p:cNvPr id="6" name="Oval 5"/>
          <p:cNvSpPr/>
          <p:nvPr/>
        </p:nvSpPr>
        <p:spPr>
          <a:xfrm>
            <a:off x="10011179" y="4725477"/>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8" name="Oval 7"/>
          <p:cNvSpPr/>
          <p:nvPr/>
        </p:nvSpPr>
        <p:spPr>
          <a:xfrm>
            <a:off x="10036937" y="5050737"/>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9" name="Oval 8"/>
          <p:cNvSpPr/>
          <p:nvPr/>
        </p:nvSpPr>
        <p:spPr>
          <a:xfrm>
            <a:off x="9757089" y="5451614"/>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7" name="Rectangle 6"/>
          <p:cNvSpPr/>
          <p:nvPr/>
        </p:nvSpPr>
        <p:spPr>
          <a:xfrm>
            <a:off x="5629409" y="2439302"/>
            <a:ext cx="2408350" cy="317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1" name="Rectangle 10"/>
          <p:cNvSpPr/>
          <p:nvPr/>
        </p:nvSpPr>
        <p:spPr>
          <a:xfrm>
            <a:off x="888909" y="2720683"/>
            <a:ext cx="2408350" cy="317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2" name="Rectangle 11"/>
          <p:cNvSpPr/>
          <p:nvPr/>
        </p:nvSpPr>
        <p:spPr>
          <a:xfrm>
            <a:off x="3297259" y="2709457"/>
            <a:ext cx="2408350" cy="317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6896494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25</a:t>
            </a:fld>
            <a:endParaRPr lang="en-MY"/>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239" y="1426284"/>
            <a:ext cx="7629525" cy="395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501064" y="757076"/>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
        <p:nvSpPr>
          <p:cNvPr id="3" name="TextBox 2"/>
          <p:cNvSpPr txBox="1"/>
          <p:nvPr/>
        </p:nvSpPr>
        <p:spPr>
          <a:xfrm>
            <a:off x="3017948" y="5514974"/>
            <a:ext cx="1717650" cy="369332"/>
          </a:xfrm>
          <a:prstGeom prst="rect">
            <a:avLst/>
          </a:prstGeom>
          <a:noFill/>
        </p:spPr>
        <p:txBody>
          <a:bodyPr wrap="none" rtlCol="0">
            <a:spAutoFit/>
          </a:bodyPr>
          <a:lstStyle/>
          <a:p>
            <a:r>
              <a:rPr lang="en-US" dirty="0"/>
              <a:t>Many black spot</a:t>
            </a:r>
            <a:endParaRPr lang="en-MY" dirty="0"/>
          </a:p>
        </p:txBody>
      </p:sp>
      <p:sp>
        <p:nvSpPr>
          <p:cNvPr id="6" name="TextBox 5"/>
          <p:cNvSpPr txBox="1"/>
          <p:nvPr/>
        </p:nvSpPr>
        <p:spPr>
          <a:xfrm>
            <a:off x="6096001" y="5514975"/>
            <a:ext cx="3477296" cy="646331"/>
          </a:xfrm>
          <a:prstGeom prst="rect">
            <a:avLst/>
          </a:prstGeom>
          <a:noFill/>
        </p:spPr>
        <p:txBody>
          <a:bodyPr wrap="square" rtlCol="0">
            <a:spAutoFit/>
          </a:bodyPr>
          <a:lstStyle/>
          <a:p>
            <a:r>
              <a:rPr lang="en-US" dirty="0"/>
              <a:t>Magnification of  black spot and EDX point of interest</a:t>
            </a:r>
            <a:endParaRPr lang="en-MY" dirty="0"/>
          </a:p>
        </p:txBody>
      </p:sp>
      <p:sp>
        <p:nvSpPr>
          <p:cNvPr id="5" name="TextBox 4"/>
          <p:cNvSpPr txBox="1"/>
          <p:nvPr/>
        </p:nvSpPr>
        <p:spPr>
          <a:xfrm>
            <a:off x="3876773" y="757076"/>
            <a:ext cx="4014112" cy="461665"/>
          </a:xfrm>
          <a:prstGeom prst="rect">
            <a:avLst/>
          </a:prstGeom>
          <a:noFill/>
        </p:spPr>
        <p:txBody>
          <a:bodyPr wrap="none" rtlCol="0">
            <a:spAutoFit/>
          </a:bodyPr>
          <a:lstStyle/>
          <a:p>
            <a:r>
              <a:rPr lang="en-US" sz="2400" dirty="0"/>
              <a:t>SEM image analysis on the lens </a:t>
            </a:r>
            <a:endParaRPr lang="en-MY" sz="2400" dirty="0"/>
          </a:p>
        </p:txBody>
      </p:sp>
    </p:spTree>
    <p:extLst>
      <p:ext uri="{BB962C8B-B14F-4D97-AF65-F5344CB8AC3E}">
        <p14:creationId xmlns:p14="http://schemas.microsoft.com/office/powerpoint/2010/main" val="4100055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26</a:t>
            </a:fld>
            <a:endParaRPr lang="en-MY"/>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789" y="1047750"/>
            <a:ext cx="7210425"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610600" y="742682"/>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
        <p:nvSpPr>
          <p:cNvPr id="5" name="Oval 4"/>
          <p:cNvSpPr/>
          <p:nvPr/>
        </p:nvSpPr>
        <p:spPr>
          <a:xfrm>
            <a:off x="3610379" y="3059585"/>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41463202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27</a:t>
            </a:fld>
            <a:endParaRPr lang="en-MY"/>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9" y="1919289"/>
            <a:ext cx="7324725"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571963" y="742712"/>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
        <p:nvSpPr>
          <p:cNvPr id="5" name="TextBox 4"/>
          <p:cNvSpPr txBox="1"/>
          <p:nvPr/>
        </p:nvSpPr>
        <p:spPr>
          <a:xfrm>
            <a:off x="2404054" y="1088292"/>
            <a:ext cx="4014112" cy="461665"/>
          </a:xfrm>
          <a:prstGeom prst="rect">
            <a:avLst/>
          </a:prstGeom>
          <a:noFill/>
        </p:spPr>
        <p:txBody>
          <a:bodyPr wrap="none" rtlCol="0">
            <a:spAutoFit/>
          </a:bodyPr>
          <a:lstStyle/>
          <a:p>
            <a:r>
              <a:rPr lang="en-US" sz="2400" dirty="0"/>
              <a:t>SEM image analysis on the lens </a:t>
            </a:r>
            <a:endParaRPr lang="en-MY" sz="2400" dirty="0"/>
          </a:p>
        </p:txBody>
      </p:sp>
      <p:sp>
        <p:nvSpPr>
          <p:cNvPr id="6" name="TextBox 5"/>
          <p:cNvSpPr txBox="1"/>
          <p:nvPr/>
        </p:nvSpPr>
        <p:spPr>
          <a:xfrm>
            <a:off x="2876280" y="4938713"/>
            <a:ext cx="1717650" cy="369332"/>
          </a:xfrm>
          <a:prstGeom prst="rect">
            <a:avLst/>
          </a:prstGeom>
          <a:noFill/>
        </p:spPr>
        <p:txBody>
          <a:bodyPr wrap="none" rtlCol="0">
            <a:spAutoFit/>
          </a:bodyPr>
          <a:lstStyle/>
          <a:p>
            <a:r>
              <a:rPr lang="en-US" dirty="0"/>
              <a:t>Many black spot</a:t>
            </a:r>
            <a:endParaRPr lang="en-MY" dirty="0"/>
          </a:p>
        </p:txBody>
      </p:sp>
      <p:sp>
        <p:nvSpPr>
          <p:cNvPr id="7" name="TextBox 6"/>
          <p:cNvSpPr txBox="1"/>
          <p:nvPr/>
        </p:nvSpPr>
        <p:spPr>
          <a:xfrm>
            <a:off x="5954333" y="4938714"/>
            <a:ext cx="3477296" cy="646331"/>
          </a:xfrm>
          <a:prstGeom prst="rect">
            <a:avLst/>
          </a:prstGeom>
          <a:noFill/>
        </p:spPr>
        <p:txBody>
          <a:bodyPr wrap="square" rtlCol="0">
            <a:spAutoFit/>
          </a:bodyPr>
          <a:lstStyle/>
          <a:p>
            <a:r>
              <a:rPr lang="en-US" dirty="0"/>
              <a:t>Magnification of  black spot and EDX point of interest</a:t>
            </a:r>
            <a:endParaRPr lang="en-MY" dirty="0"/>
          </a:p>
        </p:txBody>
      </p:sp>
    </p:spTree>
    <p:extLst>
      <p:ext uri="{BB962C8B-B14F-4D97-AF65-F5344CB8AC3E}">
        <p14:creationId xmlns:p14="http://schemas.microsoft.com/office/powerpoint/2010/main" val="20330205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28</a:t>
            </a:fld>
            <a:endParaRPr lang="en-MY"/>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0775" y="1209675"/>
            <a:ext cx="7410450"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3533106" y="2908258"/>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3094283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29</a:t>
            </a:fld>
            <a:endParaRPr lang="en-MY"/>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014" y="1175658"/>
            <a:ext cx="7419975" cy="447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86014" y="660409"/>
            <a:ext cx="4014112" cy="461665"/>
          </a:xfrm>
          <a:prstGeom prst="rect">
            <a:avLst/>
          </a:prstGeom>
          <a:noFill/>
        </p:spPr>
        <p:txBody>
          <a:bodyPr wrap="none" rtlCol="0">
            <a:spAutoFit/>
          </a:bodyPr>
          <a:lstStyle/>
          <a:p>
            <a:r>
              <a:rPr lang="en-US" sz="2400" dirty="0"/>
              <a:t>SEM image analysis on the lens </a:t>
            </a:r>
            <a:endParaRPr lang="en-MY" sz="2400" dirty="0"/>
          </a:p>
        </p:txBody>
      </p:sp>
      <p:sp>
        <p:nvSpPr>
          <p:cNvPr id="5" name="TextBox 4"/>
          <p:cNvSpPr txBox="1"/>
          <p:nvPr/>
        </p:nvSpPr>
        <p:spPr>
          <a:xfrm>
            <a:off x="3017948" y="5514974"/>
            <a:ext cx="1717650" cy="369332"/>
          </a:xfrm>
          <a:prstGeom prst="rect">
            <a:avLst/>
          </a:prstGeom>
          <a:noFill/>
        </p:spPr>
        <p:txBody>
          <a:bodyPr wrap="none" rtlCol="0">
            <a:spAutoFit/>
          </a:bodyPr>
          <a:lstStyle/>
          <a:p>
            <a:r>
              <a:rPr lang="en-US" dirty="0"/>
              <a:t>Many black spot</a:t>
            </a:r>
            <a:endParaRPr lang="en-MY" dirty="0"/>
          </a:p>
        </p:txBody>
      </p:sp>
      <p:sp>
        <p:nvSpPr>
          <p:cNvPr id="6" name="TextBox 5"/>
          <p:cNvSpPr txBox="1"/>
          <p:nvPr/>
        </p:nvSpPr>
        <p:spPr>
          <a:xfrm>
            <a:off x="6096001" y="5514975"/>
            <a:ext cx="3477296" cy="646331"/>
          </a:xfrm>
          <a:prstGeom prst="rect">
            <a:avLst/>
          </a:prstGeom>
          <a:noFill/>
        </p:spPr>
        <p:txBody>
          <a:bodyPr wrap="square" rtlCol="0">
            <a:spAutoFit/>
          </a:bodyPr>
          <a:lstStyle/>
          <a:p>
            <a:r>
              <a:rPr lang="en-US" dirty="0"/>
              <a:t>Magnification of  black spot and EDX point of interest</a:t>
            </a:r>
            <a:endParaRPr lang="en-MY" dirty="0"/>
          </a:p>
        </p:txBody>
      </p:sp>
    </p:spTree>
    <p:extLst>
      <p:ext uri="{BB962C8B-B14F-4D97-AF65-F5344CB8AC3E}">
        <p14:creationId xmlns:p14="http://schemas.microsoft.com/office/powerpoint/2010/main" val="3265202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1160" y="235158"/>
            <a:ext cx="9601196" cy="1303867"/>
          </a:xfrm>
        </p:spPr>
        <p:txBody>
          <a:bodyPr/>
          <a:lstStyle/>
          <a:p>
            <a:r>
              <a:rPr lang="en-US" dirty="0" err="1" smtClean="0"/>
              <a:t>Definasi</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970844" y="1845424"/>
            <a:ext cx="10301827" cy="2726576"/>
          </a:xfrm>
          <a:prstGeom prst="rect">
            <a:avLst/>
          </a:prstGeom>
        </p:spPr>
      </p:pic>
    </p:spTree>
    <p:extLst>
      <p:ext uri="{BB962C8B-B14F-4D97-AF65-F5344CB8AC3E}">
        <p14:creationId xmlns:p14="http://schemas.microsoft.com/office/powerpoint/2010/main" val="38134364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0F59D02-B260-4F0C-AEEE-3FE4E9A0E72A}" type="slidenum">
              <a:rPr lang="en-MY" smtClean="0"/>
              <a:t>30</a:t>
            </a:fld>
            <a:endParaRPr lang="en-MY"/>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4" y="1052514"/>
            <a:ext cx="6924675"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456054" y="755560"/>
            <a:ext cx="2819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
        <p:nvSpPr>
          <p:cNvPr id="6" name="Oval 5"/>
          <p:cNvSpPr/>
          <p:nvPr/>
        </p:nvSpPr>
        <p:spPr>
          <a:xfrm>
            <a:off x="3507348" y="3265647"/>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37926810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33029" y="2073972"/>
            <a:ext cx="6815669" cy="1515533"/>
          </a:xfrm>
        </p:spPr>
        <p:txBody>
          <a:bodyPr/>
          <a:lstStyle/>
          <a:p>
            <a:endParaRPr lang="en-US"/>
          </a:p>
        </p:txBody>
      </p:sp>
      <p:sp>
        <p:nvSpPr>
          <p:cNvPr id="3" name="Subtitle 2"/>
          <p:cNvSpPr>
            <a:spLocks noGrp="1"/>
          </p:cNvSpPr>
          <p:nvPr>
            <p:ph type="subTitle" idx="1"/>
          </p:nvPr>
        </p:nvSpPr>
        <p:spPr>
          <a:xfrm>
            <a:off x="2933029" y="3860438"/>
            <a:ext cx="6815669" cy="1320802"/>
          </a:xfrm>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1655094" y="50441"/>
            <a:ext cx="8502269" cy="6503176"/>
          </a:xfrm>
          <a:prstGeom prst="rect">
            <a:avLst/>
          </a:prstGeom>
          <a:noFill/>
          <a:ln w="9525">
            <a:noFill/>
            <a:miter lim="800000"/>
            <a:headEnd/>
            <a:tailEnd/>
          </a:ln>
          <a:effectLst/>
        </p:spPr>
      </p:pic>
      <p:sp>
        <p:nvSpPr>
          <p:cNvPr id="5" name="Rectangle 4"/>
          <p:cNvSpPr/>
          <p:nvPr/>
        </p:nvSpPr>
        <p:spPr>
          <a:xfrm>
            <a:off x="1688431" y="5816579"/>
            <a:ext cx="4572000" cy="1015663"/>
          </a:xfrm>
          <a:prstGeom prst="rect">
            <a:avLst/>
          </a:prstGeom>
        </p:spPr>
        <p:txBody>
          <a:bodyPr>
            <a:spAutoFit/>
          </a:bodyPr>
          <a:lstStyle/>
          <a:p>
            <a:r>
              <a:rPr lang="en-US" sz="1200" dirty="0"/>
              <a:t>--------------------------</a:t>
            </a:r>
          </a:p>
          <a:p>
            <a:r>
              <a:rPr lang="en-US" sz="1200" dirty="0"/>
              <a:t>Atomic Concentration (%) Table</a:t>
            </a:r>
          </a:p>
          <a:p>
            <a:r>
              <a:rPr lang="en-US" sz="1200" dirty="0"/>
              <a:t>--------------------------</a:t>
            </a:r>
          </a:p>
          <a:p>
            <a:r>
              <a:rPr lang="en-US" sz="1200" dirty="0"/>
              <a:t>C             N           O             F           Na          Al           Si              K   </a:t>
            </a:r>
          </a:p>
          <a:p>
            <a:r>
              <a:rPr lang="en-US" sz="1200" dirty="0"/>
              <a:t>42.62     0.88      35.68      4.84      0.93      0.85      13.30       0.90 </a:t>
            </a:r>
          </a:p>
        </p:txBody>
      </p:sp>
      <p:sp>
        <p:nvSpPr>
          <p:cNvPr id="6" name="Rectangle 5"/>
          <p:cNvSpPr/>
          <p:nvPr/>
        </p:nvSpPr>
        <p:spPr>
          <a:xfrm>
            <a:off x="6565231" y="5816579"/>
            <a:ext cx="4572000" cy="1015663"/>
          </a:xfrm>
          <a:prstGeom prst="rect">
            <a:avLst/>
          </a:prstGeom>
        </p:spPr>
        <p:txBody>
          <a:bodyPr>
            <a:spAutoFit/>
          </a:bodyPr>
          <a:lstStyle/>
          <a:p>
            <a:r>
              <a:rPr lang="en-US" sz="1200" dirty="0"/>
              <a:t>--------------------------</a:t>
            </a:r>
          </a:p>
          <a:p>
            <a:r>
              <a:rPr lang="en-US" sz="1200" dirty="0"/>
              <a:t>    Weight % Table </a:t>
            </a:r>
          </a:p>
          <a:p>
            <a:r>
              <a:rPr lang="en-US" sz="1200" dirty="0"/>
              <a:t>--------------------------</a:t>
            </a:r>
          </a:p>
          <a:p>
            <a:r>
              <a:rPr lang="en-US" sz="1200" dirty="0"/>
              <a:t>C             N           O              F            Na           Al          Si             K   </a:t>
            </a:r>
          </a:p>
          <a:p>
            <a:r>
              <a:rPr lang="en-US" sz="1200" dirty="0"/>
              <a:t>31.21     0.75      34.81       5.61      1.31       1.40      22.77      2.15 </a:t>
            </a:r>
          </a:p>
        </p:txBody>
      </p:sp>
      <p:sp>
        <p:nvSpPr>
          <p:cNvPr id="4" name="Rectangle 3"/>
          <p:cNvSpPr/>
          <p:nvPr/>
        </p:nvSpPr>
        <p:spPr>
          <a:xfrm>
            <a:off x="5384131" y="540811"/>
            <a:ext cx="1905000" cy="457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Stain</a:t>
            </a:r>
          </a:p>
        </p:txBody>
      </p:sp>
      <p:sp>
        <p:nvSpPr>
          <p:cNvPr id="7" name="Rectangle 6"/>
          <p:cNvSpPr/>
          <p:nvPr/>
        </p:nvSpPr>
        <p:spPr>
          <a:xfrm>
            <a:off x="7555831" y="507641"/>
            <a:ext cx="3200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EFGO Scientific SDN BHD</a:t>
            </a:r>
          </a:p>
        </p:txBody>
      </p:sp>
      <p:sp>
        <p:nvSpPr>
          <p:cNvPr id="9" name="Oval 8"/>
          <p:cNvSpPr/>
          <p:nvPr/>
        </p:nvSpPr>
        <p:spPr>
          <a:xfrm>
            <a:off x="8602240" y="6337257"/>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0" name="Oval 9"/>
          <p:cNvSpPr/>
          <p:nvPr/>
        </p:nvSpPr>
        <p:spPr>
          <a:xfrm>
            <a:off x="3729733" y="6324410"/>
            <a:ext cx="489397" cy="5207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2220794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484880"/>
          </a:xfrm>
        </p:spPr>
        <p:txBody>
          <a:bodyPr>
            <a:normAutofit/>
          </a:bodyPr>
          <a:lstStyle/>
          <a:p>
            <a:r>
              <a:rPr lang="en-US" sz="2400" dirty="0"/>
              <a:t>Appendix A</a:t>
            </a:r>
            <a:endParaRPr lang="en-MY" sz="2400" dirty="0"/>
          </a:p>
        </p:txBody>
      </p:sp>
      <p:sp>
        <p:nvSpPr>
          <p:cNvPr id="3" name="Content Placeholder 2"/>
          <p:cNvSpPr>
            <a:spLocks noGrp="1"/>
          </p:cNvSpPr>
          <p:nvPr>
            <p:ph idx="1"/>
          </p:nvPr>
        </p:nvSpPr>
        <p:spPr>
          <a:xfrm>
            <a:off x="962525" y="988498"/>
            <a:ext cx="10475495" cy="5732978"/>
          </a:xfrm>
        </p:spPr>
        <p:txBody>
          <a:bodyPr>
            <a:normAutofit lnSpcReduction="10000"/>
          </a:bodyPr>
          <a:lstStyle/>
          <a:p>
            <a:pPr fontAlgn="base"/>
            <a:r>
              <a:rPr lang="en-MY" sz="1800" dirty="0"/>
              <a:t>Glass structure is composed primarily of silicates and can remain stable and relatively unchanged for hundreds, if not thousands, of years if cared for properly.  Unfortunately, even with the proper care, this is not always the case as some glass is known to deteriorate rapidly over time.</a:t>
            </a:r>
          </a:p>
          <a:p>
            <a:pPr fontAlgn="base"/>
            <a:r>
              <a:rPr lang="en-MY" sz="1800" dirty="0"/>
              <a:t> On a chemical level, most glass is stable.  However, some glass </a:t>
            </a:r>
            <a:r>
              <a:rPr lang="en-MY" sz="1800" dirty="0" err="1"/>
              <a:t>artifacts</a:t>
            </a:r>
            <a:r>
              <a:rPr lang="en-MY" sz="1800" dirty="0"/>
              <a:t> are known to undergo a complex disintegration.  This chemical breakdown of glass is commonly known as glass disease.  When discussed in reference to the most ubiquitous of archaeological and ethnographic </a:t>
            </a:r>
            <a:r>
              <a:rPr lang="en-MY" sz="1800" dirty="0" err="1"/>
              <a:t>artifacts</a:t>
            </a:r>
            <a:r>
              <a:rPr lang="en-MY" sz="1800" dirty="0"/>
              <a:t>, the glass bead, it is often termed ‘bead disease’.</a:t>
            </a:r>
          </a:p>
          <a:p>
            <a:pPr fontAlgn="base"/>
            <a:r>
              <a:rPr lang="en-MY" sz="1800" dirty="0"/>
              <a:t>The main component in glass is silicon dioxide, also known as silica.  Silica occurs naturally in three forms.  Its solid form is known as quartz, its amorphous or non-crystalline form is known as opal, and it is commonly found in its impure form as sand.  Glass can be made from pure silica, but it has a very high melting point of 4,172 ° F – which makes it rather difficult to work with directly.  For this reason, most glass mixtures have traditionally contained 70-74% silica and 16-22% of an alkali material, which serves to lower the glass melting point. Quite often, the alkali material used was either soda ash, a sodium carbonate which is obtained from burnt plant material, or potash, a potassium carbonate usually derived from wood ash. </a:t>
            </a:r>
          </a:p>
          <a:p>
            <a:pPr fontAlgn="base"/>
            <a:r>
              <a:rPr lang="en-MY" sz="1800" dirty="0"/>
              <a:t>The sodium carbonate in soda ash produces a clearer glass than potash, so it was – and still is – more commonly used in glass manufacture.  However, when sodium carbonate is added to silica, the resulting glass is water soluble – meaning it will dissolve in water.  This is generally an undesirable characteristic for glass.  For that reason, lime (calcium oxide) is often added along with other minerals for better durability.  The addition of lime also helps the different components to mix together more easily.</a:t>
            </a:r>
          </a:p>
          <a:p>
            <a:endParaRPr lang="en-MY" sz="1800" dirty="0"/>
          </a:p>
        </p:txBody>
      </p:sp>
      <p:sp>
        <p:nvSpPr>
          <p:cNvPr id="4" name="Slide Number Placeholder 3"/>
          <p:cNvSpPr>
            <a:spLocks noGrp="1"/>
          </p:cNvSpPr>
          <p:nvPr>
            <p:ph type="sldNum" sz="quarter" idx="12"/>
          </p:nvPr>
        </p:nvSpPr>
        <p:spPr/>
        <p:txBody>
          <a:bodyPr/>
          <a:lstStyle/>
          <a:p>
            <a:fld id="{10F59D02-B260-4F0C-AEEE-3FE4E9A0E72A}" type="slidenum">
              <a:rPr lang="en-MY" smtClean="0"/>
              <a:t>32</a:t>
            </a:fld>
            <a:endParaRPr lang="en-MY"/>
          </a:p>
        </p:txBody>
      </p:sp>
    </p:spTree>
    <p:extLst>
      <p:ext uri="{BB962C8B-B14F-4D97-AF65-F5344CB8AC3E}">
        <p14:creationId xmlns:p14="http://schemas.microsoft.com/office/powerpoint/2010/main" val="2462289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2316" y="740617"/>
            <a:ext cx="10395284" cy="5228383"/>
          </a:xfrm>
        </p:spPr>
        <p:txBody>
          <a:bodyPr>
            <a:noAutofit/>
          </a:bodyPr>
          <a:lstStyle/>
          <a:p>
            <a:pPr marL="0" indent="0" fontAlgn="base">
              <a:buNone/>
            </a:pPr>
            <a:r>
              <a:rPr lang="en-MY" sz="1700" b="1" dirty="0"/>
              <a:t>POSSIBLE CAUSES</a:t>
            </a:r>
            <a:endParaRPr lang="en-MY" sz="1700" dirty="0"/>
          </a:p>
          <a:p>
            <a:pPr fontAlgn="base"/>
            <a:r>
              <a:rPr lang="en-MY" sz="1700" dirty="0"/>
              <a:t>The most common white stuff we have seen on glass </a:t>
            </a:r>
            <a:r>
              <a:rPr lang="en-MY" sz="1700" dirty="0" err="1"/>
              <a:t>artifacts</a:t>
            </a:r>
            <a:r>
              <a:rPr lang="en-MY" sz="1700" dirty="0"/>
              <a:t> is glass disease (</a:t>
            </a:r>
            <a:r>
              <a:rPr lang="en-MY" sz="1700" dirty="0" err="1"/>
              <a:t>crizzling</a:t>
            </a:r>
            <a:r>
              <a:rPr lang="en-MY" sz="1700" dirty="0"/>
              <a:t>, weeping) on beads. Abrasion, ghosting, </a:t>
            </a:r>
            <a:r>
              <a:rPr lang="en-MY" sz="1700" dirty="0" err="1"/>
              <a:t>mold</a:t>
            </a:r>
            <a:r>
              <a:rPr lang="en-MY" sz="1700" dirty="0"/>
              <a:t>, and previous treatments have also been seen on glass.</a:t>
            </a:r>
          </a:p>
          <a:p>
            <a:pPr fontAlgn="base"/>
            <a:r>
              <a:rPr lang="en-MY" sz="1700" u="sng" dirty="0"/>
              <a:t>Glass Disease</a:t>
            </a:r>
            <a:endParaRPr lang="en-MY" sz="1700" dirty="0"/>
          </a:p>
          <a:p>
            <a:pPr fontAlgn="base"/>
            <a:r>
              <a:rPr lang="en-MY" sz="1700" dirty="0"/>
              <a:t>Most glass consists of approximately three-quarters silica with sodium carbonate added to lower the melting point and calcium oxide to stabilize the mixture. If this combination is kept in balance, the glass is likely to remain stable. However, when there is an imbalance in the proportion of these components, problems can arise.  If there is an excess of alkali and too little lime (as was happening in Murano), the surface of the glass may begin to react with moisture in the air and start to break down.  This is the major cause of glass disease.</a:t>
            </a:r>
          </a:p>
          <a:p>
            <a:pPr fontAlgn="base"/>
            <a:r>
              <a:rPr lang="en-MY" sz="1800" dirty="0"/>
              <a:t>Glass disease is therefore inherent in the chemical makeup of certain glasses.  This is both good and bad news.  The good news is that it can’t spread to other glass in your collection– it’s not contagious. The bad news is that if the chemical composition of the bead lends itself to glass disease, there is nothing that can be done to stop it from breaking down.  The corrosive nature of glass disease causes a snowball effect of sorts on objects that succumb to it.  Once the process begins, there is no known treatment that can reverse the effects or stop it from proceeding.  The degradation can be slowed down considerably with cleaning and careful monitoring of the storage environment, but nothing will “cure” it, so to speak</a:t>
            </a:r>
            <a:r>
              <a:rPr lang="en-MY" sz="1800" dirty="0" smtClean="0"/>
              <a:t>.</a:t>
            </a:r>
            <a:endParaRPr lang="en-MY" sz="1700" dirty="0"/>
          </a:p>
        </p:txBody>
      </p:sp>
      <p:sp>
        <p:nvSpPr>
          <p:cNvPr id="4" name="Slide Number Placeholder 3"/>
          <p:cNvSpPr>
            <a:spLocks noGrp="1"/>
          </p:cNvSpPr>
          <p:nvPr>
            <p:ph type="sldNum" sz="quarter" idx="12"/>
          </p:nvPr>
        </p:nvSpPr>
        <p:spPr/>
        <p:txBody>
          <a:bodyPr/>
          <a:lstStyle/>
          <a:p>
            <a:fld id="{10F59D02-B260-4F0C-AEEE-3FE4E9A0E72A}" type="slidenum">
              <a:rPr lang="en-MY" smtClean="0"/>
              <a:t>33</a:t>
            </a:fld>
            <a:endParaRPr lang="en-MY"/>
          </a:p>
        </p:txBody>
      </p:sp>
    </p:spTree>
    <p:extLst>
      <p:ext uri="{BB962C8B-B14F-4D97-AF65-F5344CB8AC3E}">
        <p14:creationId xmlns:p14="http://schemas.microsoft.com/office/powerpoint/2010/main" val="19136772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2315" y="454844"/>
            <a:ext cx="10443411" cy="5751445"/>
          </a:xfrm>
        </p:spPr>
        <p:txBody>
          <a:bodyPr>
            <a:noAutofit/>
          </a:bodyPr>
          <a:lstStyle/>
          <a:p>
            <a:pPr fontAlgn="base"/>
            <a:r>
              <a:rPr lang="en-MY" sz="1700" dirty="0"/>
              <a:t>At the present time, it is not fully understood how this decomposition of glass proceeds on a molecular level.  However, we do know that in all glass the sodium and potassium carbonates are hygroscopic.  This means that they readily take up and retain moisture from the air.  Once these salts become hydrated, they can leach out of the glass and form crusty deposits on the surface.</a:t>
            </a:r>
          </a:p>
          <a:p>
            <a:pPr fontAlgn="base"/>
            <a:r>
              <a:rPr lang="en-MY" sz="1700" dirty="0"/>
              <a:t>As the sodium and potassium ions are removed from the chemical structure they are replaced by hydrogen ions, which diffuse throughout the glass.  This creates a hydrated silica network which is inherently weaker.  As the deterioration of the glass progresses, the surface of the glass becomes increasingly alkaline.  An alkaline substance is one the measures above 7 on the pH scale.</a:t>
            </a:r>
          </a:p>
          <a:p>
            <a:pPr fontAlgn="base"/>
            <a:r>
              <a:rPr lang="en-MY" sz="1700" dirty="0"/>
              <a:t>A bead with glass disease will show many symptoms, some of which can be seen easily and others that may require the use of a magnifying lens or microscope.  There are five signs of glass disease which are commonly cited by conservators.  These are: broken beads, sweating or weeping beads, white crusty deposits, </a:t>
            </a:r>
            <a:r>
              <a:rPr lang="en-MY" sz="1700" dirty="0" err="1"/>
              <a:t>crizzling</a:t>
            </a:r>
            <a:r>
              <a:rPr lang="en-MY" sz="1700" dirty="0"/>
              <a:t>, and damage to the backing material.  Additionally, as glass begins to deteriorate, it will quite often have a dull, foggy appearance.  This results from deposits left on the surface of the glass, as well as </a:t>
            </a:r>
            <a:r>
              <a:rPr lang="en-MY" sz="1700" dirty="0" err="1"/>
              <a:t>crizzling</a:t>
            </a:r>
            <a:r>
              <a:rPr lang="en-MY" sz="1700" dirty="0"/>
              <a:t> altering the reflectivity of the glass.</a:t>
            </a:r>
          </a:p>
          <a:p>
            <a:pPr fontAlgn="base"/>
            <a:r>
              <a:rPr lang="en-MY" sz="1700" dirty="0"/>
              <a:t>In certain environments, droplets of moisture may appear on the surface of a glass bead.  This is known as sweating or weeping.  This occurs when atmospheric moisture combines with the alkali material used in the manufacture of the glass and causes the hygroscopic alkali salts leech out.  These salts migrate to the surface forming a soapy, sticky alkaline solution.  This soapy residue forms abrasive and caustic by-products, which draws dust and dirt to the surface.  This in turn attracts more moisture to the glass and facilitates the progression of the glass bead deterioration.  Glass beads may have a white, fuzzy look to them as salts from these residues crystallize, as well as from the dust and dirt attracted to the soapy alkaline residue. </a:t>
            </a:r>
          </a:p>
          <a:p>
            <a:pPr fontAlgn="base"/>
            <a:endParaRPr lang="en-MY" sz="1700" dirty="0"/>
          </a:p>
          <a:p>
            <a:endParaRPr lang="en-MY" sz="1700" dirty="0"/>
          </a:p>
        </p:txBody>
      </p:sp>
      <p:sp>
        <p:nvSpPr>
          <p:cNvPr id="4" name="Slide Number Placeholder 3"/>
          <p:cNvSpPr>
            <a:spLocks noGrp="1"/>
          </p:cNvSpPr>
          <p:nvPr>
            <p:ph type="sldNum" sz="quarter" idx="12"/>
          </p:nvPr>
        </p:nvSpPr>
        <p:spPr/>
        <p:txBody>
          <a:bodyPr/>
          <a:lstStyle/>
          <a:p>
            <a:fld id="{10F59D02-B260-4F0C-AEEE-3FE4E9A0E72A}" type="slidenum">
              <a:rPr lang="en-MY" smtClean="0"/>
              <a:t>34</a:t>
            </a:fld>
            <a:endParaRPr lang="en-MY"/>
          </a:p>
        </p:txBody>
      </p:sp>
    </p:spTree>
    <p:extLst>
      <p:ext uri="{BB962C8B-B14F-4D97-AF65-F5344CB8AC3E}">
        <p14:creationId xmlns:p14="http://schemas.microsoft.com/office/powerpoint/2010/main" val="40061640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5790" y="929074"/>
            <a:ext cx="7886700" cy="4351338"/>
          </a:xfrm>
        </p:spPr>
        <p:txBody>
          <a:bodyPr>
            <a:normAutofit/>
          </a:bodyPr>
          <a:lstStyle/>
          <a:p>
            <a:pPr fontAlgn="base"/>
            <a:r>
              <a:rPr lang="en-MY" sz="1700" dirty="0"/>
              <a:t>Unstable glass and high humidity can also result in the formation of crusty deposits on the surface of beads.  As discussed earlier, alkaline products that migrate out of the beads turn into alkaline salts, which are left on the surface of the bead or adjacent material.  This produces a hard alkaline coating which can give glass a white, dusty appearance.</a:t>
            </a:r>
          </a:p>
          <a:p>
            <a:pPr fontAlgn="base"/>
            <a:r>
              <a:rPr lang="en-MY" sz="1700" dirty="0"/>
              <a:t>As the deterioration of unstable glass progress, small fissures in the surface of the glass start to become visible.  This is known as </a:t>
            </a:r>
            <a:r>
              <a:rPr lang="en-MY" sz="1700" dirty="0" err="1"/>
              <a:t>crizzling</a:t>
            </a:r>
            <a:r>
              <a:rPr lang="en-MY" sz="1700" dirty="0"/>
              <a:t> and it is characterized by a fine all-over cracking or fracturing of glass.  This step in the degradation of the glass can also lead to flaking and pitting on the surface of the bead.  </a:t>
            </a:r>
            <a:r>
              <a:rPr lang="en-MY" sz="1700" dirty="0" err="1"/>
              <a:t>Crizzling</a:t>
            </a:r>
            <a:r>
              <a:rPr lang="en-MY" sz="1700" dirty="0"/>
              <a:t> of the glass surface can cause transparent beads to look opaque and also contributes to the appearance of a whitish haze.</a:t>
            </a:r>
          </a:p>
          <a:p>
            <a:pPr fontAlgn="base"/>
            <a:r>
              <a:rPr lang="en-MY" sz="1700" dirty="0"/>
              <a:t>It is not known for sure whether or not glass disease occurs in some </a:t>
            </a:r>
            <a:r>
              <a:rPr lang="en-MY" sz="1700" dirty="0" err="1"/>
              <a:t>colors</a:t>
            </a:r>
            <a:r>
              <a:rPr lang="en-MY" sz="1700" dirty="0"/>
              <a:t> and/or sizes of beads more than others, but our experience through this survey of Alaskan beads is that it might.</a:t>
            </a:r>
          </a:p>
          <a:p>
            <a:endParaRPr lang="en-MY" sz="1700" dirty="0"/>
          </a:p>
        </p:txBody>
      </p:sp>
      <p:sp>
        <p:nvSpPr>
          <p:cNvPr id="4" name="Slide Number Placeholder 3"/>
          <p:cNvSpPr>
            <a:spLocks noGrp="1"/>
          </p:cNvSpPr>
          <p:nvPr>
            <p:ph type="sldNum" sz="quarter" idx="12"/>
          </p:nvPr>
        </p:nvSpPr>
        <p:spPr/>
        <p:txBody>
          <a:bodyPr/>
          <a:lstStyle/>
          <a:p>
            <a:fld id="{10F59D02-B260-4F0C-AEEE-3FE4E9A0E72A}" type="slidenum">
              <a:rPr lang="en-MY" smtClean="0"/>
              <a:t>35</a:t>
            </a:fld>
            <a:endParaRPr lang="en-MY"/>
          </a:p>
        </p:txBody>
      </p:sp>
      <p:sp>
        <p:nvSpPr>
          <p:cNvPr id="2" name="TextBox 1"/>
          <p:cNvSpPr txBox="1"/>
          <p:nvPr/>
        </p:nvSpPr>
        <p:spPr>
          <a:xfrm>
            <a:off x="9942490" y="5756856"/>
            <a:ext cx="622286" cy="369332"/>
          </a:xfrm>
          <a:prstGeom prst="rect">
            <a:avLst/>
          </a:prstGeom>
          <a:solidFill>
            <a:schemeClr val="accent2">
              <a:lumMod val="75000"/>
            </a:schemeClr>
          </a:solidFill>
        </p:spPr>
        <p:txBody>
          <a:bodyPr wrap="none" rtlCol="0">
            <a:spAutoFit/>
          </a:bodyPr>
          <a:lstStyle/>
          <a:p>
            <a:r>
              <a:rPr lang="en-US" dirty="0" smtClean="0">
                <a:hlinkClick r:id="rId2" action="ppaction://hlinksldjump"/>
              </a:rPr>
              <a:t>Back</a:t>
            </a:r>
            <a:endParaRPr lang="en-MY" dirty="0"/>
          </a:p>
        </p:txBody>
      </p:sp>
    </p:spTree>
    <p:extLst>
      <p:ext uri="{BB962C8B-B14F-4D97-AF65-F5344CB8AC3E}">
        <p14:creationId xmlns:p14="http://schemas.microsoft.com/office/powerpoint/2010/main" val="2043888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pic>
        <p:nvPicPr>
          <p:cNvPr id="4" name="Picture 3"/>
          <p:cNvPicPr>
            <a:picLocks noChangeAspect="1"/>
          </p:cNvPicPr>
          <p:nvPr/>
        </p:nvPicPr>
        <p:blipFill>
          <a:blip r:embed="rId2"/>
          <a:stretch>
            <a:fillRect/>
          </a:stretch>
        </p:blipFill>
        <p:spPr>
          <a:xfrm>
            <a:off x="386366" y="90292"/>
            <a:ext cx="11384924" cy="6655983"/>
          </a:xfrm>
          <a:prstGeom prst="rect">
            <a:avLst/>
          </a:prstGeom>
        </p:spPr>
      </p:pic>
    </p:spTree>
    <p:extLst>
      <p:ext uri="{BB962C8B-B14F-4D97-AF65-F5344CB8AC3E}">
        <p14:creationId xmlns:p14="http://schemas.microsoft.com/office/powerpoint/2010/main" val="1111277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pic>
        <p:nvPicPr>
          <p:cNvPr id="4" name="Picture 3"/>
          <p:cNvPicPr>
            <a:picLocks noChangeAspect="1"/>
          </p:cNvPicPr>
          <p:nvPr/>
        </p:nvPicPr>
        <p:blipFill>
          <a:blip r:embed="rId2"/>
          <a:stretch>
            <a:fillRect/>
          </a:stretch>
        </p:blipFill>
        <p:spPr>
          <a:xfrm>
            <a:off x="224251" y="365125"/>
            <a:ext cx="11743498" cy="6395827"/>
          </a:xfrm>
          <a:prstGeom prst="rect">
            <a:avLst/>
          </a:prstGeom>
        </p:spPr>
      </p:pic>
    </p:spTree>
    <p:extLst>
      <p:ext uri="{BB962C8B-B14F-4D97-AF65-F5344CB8AC3E}">
        <p14:creationId xmlns:p14="http://schemas.microsoft.com/office/powerpoint/2010/main" val="107562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644" y="260916"/>
            <a:ext cx="9601196" cy="1303867"/>
          </a:xfrm>
        </p:spPr>
        <p:txBody>
          <a:bodyPr/>
          <a:lstStyle/>
          <a:p>
            <a:r>
              <a:rPr lang="en-US" dirty="0" err="1" smtClean="0"/>
              <a:t>Kegiatan</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941231" y="1354484"/>
            <a:ext cx="10583922" cy="3874339"/>
          </a:xfrm>
          <a:prstGeom prst="rect">
            <a:avLst/>
          </a:prstGeom>
        </p:spPr>
      </p:pic>
    </p:spTree>
    <p:extLst>
      <p:ext uri="{BB962C8B-B14F-4D97-AF65-F5344CB8AC3E}">
        <p14:creationId xmlns:p14="http://schemas.microsoft.com/office/powerpoint/2010/main" val="29057293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0690" y="209399"/>
            <a:ext cx="9601196" cy="1303867"/>
          </a:xfrm>
        </p:spPr>
        <p:txBody>
          <a:bodyPr/>
          <a:lstStyle/>
          <a:p>
            <a:r>
              <a:rPr lang="en-US" dirty="0" err="1" smtClean="0"/>
              <a:t>Aktiviti</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1010456" y="1350596"/>
            <a:ext cx="10221664" cy="4449259"/>
          </a:xfrm>
          <a:prstGeom prst="rect">
            <a:avLst/>
          </a:prstGeom>
        </p:spPr>
      </p:pic>
      <p:sp>
        <p:nvSpPr>
          <p:cNvPr id="5" name="TextBox 4"/>
          <p:cNvSpPr txBox="1"/>
          <p:nvPr/>
        </p:nvSpPr>
        <p:spPr>
          <a:xfrm>
            <a:off x="9504608" y="6272011"/>
            <a:ext cx="2107821" cy="369332"/>
          </a:xfrm>
          <a:prstGeom prst="rect">
            <a:avLst/>
          </a:prstGeom>
          <a:solidFill>
            <a:schemeClr val="accent2">
              <a:lumMod val="75000"/>
            </a:schemeClr>
          </a:solidFill>
          <a:effectLst>
            <a:reflection blurRad="6350" stA="50000" endA="300" endPos="55500" dist="50800" dir="5400000" sy="-100000" algn="bl" rotWithShape="0"/>
          </a:effectLst>
        </p:spPr>
        <p:txBody>
          <a:bodyPr wrap="none" rtlCol="0">
            <a:spAutoFit/>
          </a:bodyPr>
          <a:lstStyle/>
          <a:p>
            <a:r>
              <a:rPr lang="en-US" dirty="0" smtClean="0">
                <a:hlinkClick r:id="rId3" action="ppaction://hlinksldjump"/>
              </a:rPr>
              <a:t>Contoh Perundingan</a:t>
            </a:r>
            <a:endParaRPr lang="en-MY" dirty="0"/>
          </a:p>
        </p:txBody>
      </p:sp>
    </p:spTree>
    <p:extLst>
      <p:ext uri="{BB962C8B-B14F-4D97-AF65-F5344CB8AC3E}">
        <p14:creationId xmlns:p14="http://schemas.microsoft.com/office/powerpoint/2010/main" val="957264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374" y="170763"/>
            <a:ext cx="9601196" cy="1303867"/>
          </a:xfrm>
        </p:spPr>
        <p:txBody>
          <a:bodyPr/>
          <a:lstStyle/>
          <a:p>
            <a:r>
              <a:rPr lang="en-US" dirty="0" err="1" smtClean="0"/>
              <a:t>Takrif</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1160171" y="1160481"/>
            <a:ext cx="9593687" cy="5156607"/>
          </a:xfrm>
          <a:prstGeom prst="rect">
            <a:avLst/>
          </a:prstGeom>
        </p:spPr>
      </p:pic>
    </p:spTree>
    <p:extLst>
      <p:ext uri="{BB962C8B-B14F-4D97-AF65-F5344CB8AC3E}">
        <p14:creationId xmlns:p14="http://schemas.microsoft.com/office/powerpoint/2010/main" val="2645674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8433" y="363948"/>
            <a:ext cx="9601196" cy="1091366"/>
          </a:xfrm>
        </p:spPr>
        <p:txBody>
          <a:bodyPr/>
          <a:lstStyle/>
          <a:p>
            <a:r>
              <a:rPr lang="en-US" dirty="0" err="1" smtClean="0"/>
              <a:t>Kepentingan</a:t>
            </a:r>
            <a:r>
              <a:rPr lang="en-US" dirty="0" smtClean="0"/>
              <a:t> Perundingan</a:t>
            </a:r>
            <a:endParaRPr lang="en-MY" dirty="0"/>
          </a:p>
        </p:txBody>
      </p:sp>
      <p:pic>
        <p:nvPicPr>
          <p:cNvPr id="4" name="Content Placeholder 3"/>
          <p:cNvPicPr>
            <a:picLocks noGrp="1" noChangeAspect="1"/>
          </p:cNvPicPr>
          <p:nvPr>
            <p:ph idx="1"/>
          </p:nvPr>
        </p:nvPicPr>
        <p:blipFill>
          <a:blip r:embed="rId2"/>
          <a:stretch>
            <a:fillRect/>
          </a:stretch>
        </p:blipFill>
        <p:spPr>
          <a:xfrm>
            <a:off x="1412383" y="1365162"/>
            <a:ext cx="9608861" cy="4910026"/>
          </a:xfrm>
          <a:prstGeom prst="rect">
            <a:avLst/>
          </a:prstGeom>
        </p:spPr>
      </p:pic>
    </p:spTree>
    <p:extLst>
      <p:ext uri="{BB962C8B-B14F-4D97-AF65-F5344CB8AC3E}">
        <p14:creationId xmlns:p14="http://schemas.microsoft.com/office/powerpoint/2010/main" val="26574353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323</TotalTime>
  <Words>741</Words>
  <Application>Microsoft Office PowerPoint</Application>
  <PresentationFormat>Widescreen</PresentationFormat>
  <Paragraphs>132</Paragraphs>
  <Slides>35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Garamond</vt:lpstr>
      <vt:lpstr>Organic</vt:lpstr>
      <vt:lpstr>KURSUS WAJIB DS45   Perundingan dan Khidmat Masyarakat</vt:lpstr>
      <vt:lpstr>Perundingan</vt:lpstr>
      <vt:lpstr>Definasi Perundingan</vt:lpstr>
      <vt:lpstr>PowerPoint Presentation</vt:lpstr>
      <vt:lpstr>PowerPoint Presentation</vt:lpstr>
      <vt:lpstr>Kegiatan Perundingan</vt:lpstr>
      <vt:lpstr>Aktiviti Perundingan</vt:lpstr>
      <vt:lpstr>Takrif Perundingan</vt:lpstr>
      <vt:lpstr>Kepentingan Perundingan</vt:lpstr>
      <vt:lpstr>Kepentingan Perundingan</vt:lpstr>
      <vt:lpstr>Kebenaran Perundingan</vt:lpstr>
      <vt:lpstr>Kebenaran Perundingan</vt:lpstr>
      <vt:lpstr>Kelulusan Permohonan</vt:lpstr>
      <vt:lpstr>Program Khidmat Masyarakat</vt:lpstr>
      <vt:lpstr>Konsep Khidmat Masyarakat</vt:lpstr>
      <vt:lpstr>Contoh Khidmat Masyarakat</vt:lpstr>
      <vt:lpstr>Objektif Program</vt:lpstr>
      <vt:lpstr>Implikasi Khidmat Masyarakat</vt:lpstr>
      <vt:lpstr>Petikan dari Berita Harian</vt:lpstr>
      <vt:lpstr>Thank You </vt:lpstr>
      <vt:lpstr>FA REPORT FOR AUTOMOTIVE LIGHTING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Appendix A</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DrG</dc:creator>
  <cp:lastModifiedBy>MOHAMMAD ISHAM BIN ISHAK</cp:lastModifiedBy>
  <cp:revision>14</cp:revision>
  <dcterms:created xsi:type="dcterms:W3CDTF">2017-01-30T15:35:44Z</dcterms:created>
  <dcterms:modified xsi:type="dcterms:W3CDTF">2019-05-28T01:30:30Z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