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3" r:id="rId1"/>
  </p:sldMasterIdLst>
  <p:notesMasterIdLst>
    <p:notesMasterId r:id="rId50"/>
  </p:notesMasterIdLst>
  <p:sldIdLst>
    <p:sldId id="256" r:id="rId2"/>
    <p:sldId id="257" r:id="rId3"/>
    <p:sldId id="263" r:id="rId4"/>
    <p:sldId id="299" r:id="rId5"/>
    <p:sldId id="258" r:id="rId6"/>
    <p:sldId id="259" r:id="rId7"/>
    <p:sldId id="264" r:id="rId8"/>
    <p:sldId id="305" r:id="rId9"/>
    <p:sldId id="301" r:id="rId10"/>
    <p:sldId id="265" r:id="rId11"/>
    <p:sldId id="302" r:id="rId12"/>
    <p:sldId id="303" r:id="rId13"/>
    <p:sldId id="266" r:id="rId14"/>
    <p:sldId id="272" r:id="rId15"/>
    <p:sldId id="304" r:id="rId16"/>
    <p:sldId id="260" r:id="rId17"/>
    <p:sldId id="267" r:id="rId18"/>
    <p:sldId id="268" r:id="rId19"/>
    <p:sldId id="269" r:id="rId20"/>
    <p:sldId id="270" r:id="rId21"/>
    <p:sldId id="261" r:id="rId22"/>
    <p:sldId id="26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6A32B-805E-4A9D-870A-923C75FAFA68}" type="datetimeFigureOut">
              <a:rPr lang="en-US" smtClean="0"/>
              <a:t>2/20/2010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A3C4E-F58C-46B6-AACB-8CA96CB4ABEF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</a:t>
            </a:fld>
            <a:endParaRPr lang="en-MY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10</a:t>
            </a:fld>
            <a:endParaRPr lang="en-MY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11</a:t>
            </a:fld>
            <a:endParaRPr lang="en-MY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12</a:t>
            </a:fld>
            <a:endParaRPr lang="en-MY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13</a:t>
            </a:fld>
            <a:endParaRPr lang="en-MY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14</a:t>
            </a:fld>
            <a:endParaRPr lang="en-MY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15</a:t>
            </a:fld>
            <a:endParaRPr lang="en-MY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16</a:t>
            </a:fld>
            <a:endParaRPr lang="en-MY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17</a:t>
            </a:fld>
            <a:endParaRPr lang="en-MY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18</a:t>
            </a:fld>
            <a:endParaRPr lang="en-MY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19</a:t>
            </a:fld>
            <a:endParaRPr lang="en-MY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</a:t>
            </a:fld>
            <a:endParaRPr lang="en-MY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20</a:t>
            </a:fld>
            <a:endParaRPr lang="en-MY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21</a:t>
            </a:fld>
            <a:endParaRPr lang="en-MY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22</a:t>
            </a:fld>
            <a:endParaRPr lang="en-MY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23</a:t>
            </a:fld>
            <a:endParaRPr lang="en-MY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24</a:t>
            </a:fld>
            <a:endParaRPr lang="en-MY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25</a:t>
            </a:fld>
            <a:endParaRPr lang="en-MY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26</a:t>
            </a:fld>
            <a:endParaRPr lang="en-MY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27</a:t>
            </a:fld>
            <a:endParaRPr lang="en-MY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28</a:t>
            </a:fld>
            <a:endParaRPr lang="en-MY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29</a:t>
            </a:fld>
            <a:endParaRPr lang="en-MY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</a:t>
            </a:fld>
            <a:endParaRPr lang="en-MY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30</a:t>
            </a:fld>
            <a:endParaRPr lang="en-MY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31</a:t>
            </a:fld>
            <a:endParaRPr lang="en-MY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32</a:t>
            </a:fld>
            <a:endParaRPr lang="en-MY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33</a:t>
            </a:fld>
            <a:endParaRPr lang="en-MY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34</a:t>
            </a:fld>
            <a:endParaRPr lang="en-MY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35</a:t>
            </a:fld>
            <a:endParaRPr lang="en-MY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36</a:t>
            </a:fld>
            <a:endParaRPr lang="en-MY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37</a:t>
            </a:fld>
            <a:endParaRPr lang="en-MY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38</a:t>
            </a:fld>
            <a:endParaRPr lang="en-MY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39</a:t>
            </a:fld>
            <a:endParaRPr lang="en-MY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</a:t>
            </a:fld>
            <a:endParaRPr lang="en-MY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40</a:t>
            </a:fld>
            <a:endParaRPr lang="en-MY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41</a:t>
            </a:fld>
            <a:endParaRPr lang="en-MY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42</a:t>
            </a:fld>
            <a:endParaRPr lang="en-MY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43</a:t>
            </a:fld>
            <a:endParaRPr lang="en-MY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44</a:t>
            </a:fld>
            <a:endParaRPr lang="en-MY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45</a:t>
            </a:fld>
            <a:endParaRPr lang="en-MY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46</a:t>
            </a:fld>
            <a:endParaRPr lang="en-MY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47</a:t>
            </a:fld>
            <a:endParaRPr lang="en-MY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48</a:t>
            </a:fld>
            <a:endParaRPr lang="en-MY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5</a:t>
            </a:fld>
            <a:endParaRPr lang="en-MY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6</a:t>
            </a:fld>
            <a:endParaRPr lang="en-MY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7</a:t>
            </a:fld>
            <a:endParaRPr lang="en-MY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8</a:t>
            </a:fld>
            <a:endParaRPr lang="en-MY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3C4E-F58C-46B6-AACB-8CA96CB4ABEF}" type="slidenum">
              <a:rPr lang="en-MY" smtClean="0"/>
              <a:t>9</a:t>
            </a:fld>
            <a:endParaRPr lang="en-MY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lIns="45720" tIns="0" rIns="45720" bIns="0" rtlCol="0" anchor="b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788"/>
            <a:ext cx="1984375" cy="273050"/>
          </a:xfrm>
        </p:spPr>
        <p:txBody>
          <a:bodyPr/>
          <a:lstStyle>
            <a:lvl1pPr algn="l">
              <a:defRPr/>
            </a:lvl1pPr>
          </a:lstStyle>
          <a:p>
            <a:fld id="{AA300342-B284-4035-B72F-6BE67C5A4AB1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25" y="6300788"/>
            <a:ext cx="3813175" cy="27305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>
              <a:defRPr smtClean="0">
                <a:latin typeface="Rockwell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638" y="6300788"/>
            <a:ext cx="685800" cy="273050"/>
          </a:xfrm>
        </p:spPr>
        <p:txBody>
          <a:bodyPr/>
          <a:lstStyle>
            <a:lvl1pPr>
              <a:defRPr sz="1100">
                <a:latin typeface="Rockwell" charset="0"/>
              </a:defRPr>
            </a:lvl1pPr>
          </a:lstStyle>
          <a:p>
            <a:fld id="{BAB11883-2AA0-4E73-A82B-6B4395ED5CE6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F6AF0956-727F-418C-8BC0-5B6CFDFE96E1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D9438E76-B96E-4E02-9223-3CA2CA9BAD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BB56C304-D176-4873-945C-3891D939F4E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837CC49B-7EFE-4F3C-ABB2-D1CAD6F25E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440130-2E17-4649-ACDF-83E1B0039BB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3B0AA-D056-45C2-8D85-914A7892FC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BEC5DEB-BDB7-446B-A6FE-069B9E7B94E4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A6EFC-5895-49A8-90D2-85EA3DD96F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1B8DE9-D093-428C-8131-B66A21A33962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C93840-F8F6-4677-9749-591690079A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178369">
            <a:off x="628650" y="506413"/>
            <a:ext cx="3851275" cy="5514975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EAEB6E15-E85F-4EDB-BEAF-19F1B24EB71F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A806250-7691-43A5-B4C7-9B266CA151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 rot="-385649">
            <a:off x="312738" y="3521075"/>
            <a:ext cx="4089400" cy="3025775"/>
            <a:chOff x="1524000" y="381000"/>
            <a:chExt cx="3657600" cy="4737978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 bwMode="auto">
          <a:xfrm rot="232774">
            <a:off x="169863" y="241300"/>
            <a:ext cx="4087812" cy="3025775"/>
            <a:chOff x="1524000" y="381000"/>
            <a:chExt cx="3657600" cy="4737978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fld id="{F231A108-31CF-4F3B-A654-66034E21F4BE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A3988B52-1C10-49AC-AC55-D7B7A692F8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 rot="232774">
            <a:off x="2058988" y="379413"/>
            <a:ext cx="5032375" cy="3443287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1D063F5A-E4C2-4F65-9299-81270051D987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F28EE783-E012-4859-BBA3-E11BA108AD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3"/>
          <p:cNvGrpSpPr>
            <a:grpSpLocks/>
          </p:cNvGrpSpPr>
          <p:nvPr/>
        </p:nvGrpSpPr>
        <p:grpSpPr bwMode="auto">
          <a:xfrm rot="-180000">
            <a:off x="114300" y="115888"/>
            <a:ext cx="3968750" cy="3705225"/>
            <a:chOff x="1524000" y="381000"/>
            <a:chExt cx="3657600" cy="4737978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grpSp>
        <p:nvGrpSpPr>
          <p:cNvPr id="9" name="Group 9"/>
          <p:cNvGrpSpPr>
            <a:grpSpLocks/>
          </p:cNvGrpSpPr>
          <p:nvPr/>
        </p:nvGrpSpPr>
        <p:grpSpPr bwMode="auto">
          <a:xfrm rot="360000">
            <a:off x="4165600" y="323850"/>
            <a:ext cx="4792663" cy="3443288"/>
            <a:chOff x="1524000" y="381000"/>
            <a:chExt cx="3657600" cy="4737978"/>
          </a:xfrm>
        </p:grpSpPr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A1B814AF-2BB9-44D0-870E-23022026F9BA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2B8BB444-D8DD-4D9B-8192-588C1A6C8A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155206-6CEB-4D24-8376-F2AE7DECD936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6A3C-D514-445A-B833-DF4564D7B9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547CDC-4009-4CAC-8D84-F68EF4BBBA06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4EAE0-0F30-4631-8812-502A5CA6FE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2BB5BE-1DE2-4EDD-BFC6-472282E2635E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96557-9588-48F4-9069-DAF69568DF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D72269-348E-4397-937D-7AA710E41F6B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/>
        <p:txBody>
          <a:bodyPr rtlCol="0"/>
          <a:lstStyle>
            <a:lvl1pPr>
              <a:defRPr>
                <a:latin typeface="Rockwell" pitchFamily="18" charset="0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xfrm>
            <a:off x="457200" y="6299200"/>
            <a:ext cx="1981200" cy="273050"/>
          </a:xfrm>
        </p:spPr>
        <p:txBody>
          <a:bodyPr/>
          <a:lstStyle>
            <a:lvl1pPr algn="l">
              <a:defRPr/>
            </a:lvl1pPr>
          </a:lstStyle>
          <a:p>
            <a:fld id="{E83CCCEA-AD41-4706-BA13-37FAB9D2FBDB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3962400" y="6299200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264525" y="6311900"/>
            <a:ext cx="685800" cy="265113"/>
          </a:xfrm>
        </p:spPr>
        <p:txBody>
          <a:bodyPr/>
          <a:lstStyle>
            <a:lvl1pPr>
              <a:defRPr sz="1100">
                <a:latin typeface="Rockwell" charset="0"/>
              </a:defRPr>
            </a:lvl1pPr>
          </a:lstStyle>
          <a:p>
            <a:fld id="{479B38DC-104C-47EE-ABD3-23513D4A6C5B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lIns="45720" tIns="0" rIns="45720" bIns="0" rtlCol="0" anchor="b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tIns="0" rIns="45720" bIns="0" rtlCol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A77F10-80F3-4F6B-8457-94C13F982890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6C1CB-25F1-4A51-A27B-BFE24E0569CC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0B0C27E-64D1-40CE-8BAD-C35D6AE8EB6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32A38AB-50F5-44BC-83F3-F5CB4F37CD52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 rot="-360000">
            <a:off x="654050" y="444500"/>
            <a:ext cx="5416550" cy="3630613"/>
            <a:chOff x="1524000" y="381000"/>
            <a:chExt cx="3657600" cy="4737978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>
              <a:outerShdw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 rtlCol="0">
            <a:normAutofit/>
          </a:bodyPr>
          <a:lstStyle>
            <a:lvl1pPr>
              <a:buNone/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12168C92-3E6B-49E7-ACF2-24E909A0B35A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EBFAF918-C16E-405E-8EC6-E1FBE39FC7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FE9F4A-787F-4204-BCCF-B69945380B01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63EE4-6CB7-4F35-8461-409D1FF289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mparison-Underlin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263" y="1897063"/>
            <a:ext cx="32289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omparison-Underlin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6488" y="1897063"/>
            <a:ext cx="32289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Comparison-Underlin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7263" y="1897063"/>
            <a:ext cx="32289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Comparison-Underlin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16488" y="1897063"/>
            <a:ext cx="3228975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548596-E434-4A7D-B700-7F8D8ECC05E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13377-D355-4FBB-B081-1F6ED0E300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28F7EDA9-F5C1-40AB-B221-A3299E8E1F60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6B8F5FC4-6DF0-4DCC-A60F-865DE0F81B4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503238"/>
            <a:ext cx="731361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1735138"/>
            <a:ext cx="7313613" cy="405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2863" y="6315075"/>
            <a:ext cx="1295400" cy="2651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Rockwell" charset="0"/>
              </a:defRPr>
            </a:lvl1pPr>
          </a:lstStyle>
          <a:p>
            <a:fld id="{B437ECB9-79DA-45C0-B761-0DA9C1D8AEA0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3350" y="6305550"/>
            <a:ext cx="3717925" cy="258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575" y="5476875"/>
            <a:ext cx="1482725" cy="8509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8200">
                <a:latin typeface="Impact" charset="0"/>
              </a:defRPr>
            </a:lvl1pPr>
          </a:lstStyle>
          <a:p>
            <a:fld id="{EC1F056C-366A-4D96-ADE6-4C3C108B712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898" r:id="rId2"/>
    <p:sldLayoutId id="2147483907" r:id="rId3"/>
    <p:sldLayoutId id="2147483908" r:id="rId4"/>
    <p:sldLayoutId id="2147483909" r:id="rId5"/>
    <p:sldLayoutId id="2147483910" r:id="rId6"/>
    <p:sldLayoutId id="2147483899" r:id="rId7"/>
    <p:sldLayoutId id="2147483911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12" r:id="rId15"/>
    <p:sldLayoutId id="2147483913" r:id="rId16"/>
    <p:sldLayoutId id="2147483914" r:id="rId17"/>
    <p:sldLayoutId id="2147483915" r:id="rId18"/>
    <p:sldLayoutId id="2147483916" r:id="rId19"/>
    <p:sldLayoutId id="2147483917" r:id="rId20"/>
    <p:sldLayoutId id="2147483918" r:id="rId21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Goudy Old Style" charset="0"/>
          <a:ea typeface="ＭＳ Ｐゴシック" charset="-128"/>
        </a:defRPr>
      </a:lvl9pPr>
    </p:titleStyle>
    <p:bodyStyle>
      <a:lvl1pPr marL="463550" indent="-463550" algn="l" rtl="0" fontAlgn="base">
        <a:spcBef>
          <a:spcPts val="2000"/>
        </a:spcBef>
        <a:spcAft>
          <a:spcPct val="0"/>
        </a:spcAft>
        <a:buSzPct val="90000"/>
        <a:buBlip>
          <a:blip r:embed="rId23"/>
        </a:buBlip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914400" indent="-457200" algn="l" rtl="0" fontAlgn="base">
        <a:spcBef>
          <a:spcPts val="600"/>
        </a:spcBef>
        <a:spcAft>
          <a:spcPct val="0"/>
        </a:spcAft>
        <a:buSzPct val="90000"/>
        <a:buBlip>
          <a:blip r:embed="rId24"/>
        </a:buBlip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255713" indent="-341313" algn="l" rtl="0" fontAlgn="base">
        <a:spcBef>
          <a:spcPts val="600"/>
        </a:spcBef>
        <a:spcAft>
          <a:spcPct val="0"/>
        </a:spcAft>
        <a:buSzPct val="90000"/>
        <a:buBlip>
          <a:blip r:embed="rId25"/>
        </a:buBlip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7025" indent="-341313" algn="l" rtl="0" fontAlgn="base">
        <a:spcBef>
          <a:spcPts val="600"/>
        </a:spcBef>
        <a:spcAft>
          <a:spcPct val="0"/>
        </a:spcAft>
        <a:buSzPct val="90000"/>
        <a:buBlip>
          <a:blip r:embed="rId25"/>
        </a:buBlip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938338" indent="-341313" algn="l" rtl="0" fontAlgn="base">
        <a:spcBef>
          <a:spcPts val="600"/>
        </a:spcBef>
        <a:spcAft>
          <a:spcPct val="0"/>
        </a:spcAft>
        <a:buSzPct val="90000"/>
        <a:buBlip>
          <a:blip r:embed="rId25"/>
        </a:buBlip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r>
              <a:rPr lang="en-US" smtClean="0">
                <a:ea typeface="ＭＳ Ｐゴシック" charset="-128"/>
              </a:rPr>
              <a:t>PENGUKURAN DAN PENILAIAN </a:t>
            </a:r>
            <a:br>
              <a:rPr lang="en-US" smtClean="0">
                <a:ea typeface="ＭＳ Ｐゴシック" charset="-128"/>
              </a:rPr>
            </a:br>
            <a:r>
              <a:rPr lang="en-US" smtClean="0">
                <a:ea typeface="ＭＳ Ｐゴシック" charset="-128"/>
              </a:rPr>
              <a:t>KEMAHIRAN INSANIAH</a:t>
            </a:r>
          </a:p>
        </p:txBody>
      </p:sp>
      <p:sp>
        <p:nvSpPr>
          <p:cNvPr id="23555" name="Subtitle 2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>
                <a:ea typeface="ＭＳ Ｐゴシック" charset="-128"/>
              </a:rPr>
              <a:t>PEMBINAAN RUBRIK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JENIS RUBRIK PENSKORAN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smtClean="0"/>
              <a:t>Holistik (satu dimensi)</a:t>
            </a:r>
          </a:p>
          <a:p>
            <a:pPr lvl="1"/>
            <a:r>
              <a:rPr lang="en-US" smtClean="0"/>
              <a:t>Untuk menilai keseluruhan proses atau produk </a:t>
            </a:r>
          </a:p>
          <a:p>
            <a:pPr lvl="1"/>
            <a:r>
              <a:rPr lang="en-US" smtClean="0"/>
              <a:t>Menggunakan skala tunggal (single scale)</a:t>
            </a:r>
          </a:p>
          <a:p>
            <a:pPr lvl="1"/>
            <a:r>
              <a:rPr lang="en-US" smtClean="0"/>
              <a:t>Menjana skor tunggal (single score) </a:t>
            </a:r>
          </a:p>
          <a:p>
            <a:r>
              <a:rPr lang="en-US" sz="2600" smtClean="0"/>
              <a:t>Analitik (lebih daripada satu dimensi)</a:t>
            </a:r>
          </a:p>
          <a:p>
            <a:pPr lvl="1"/>
            <a:r>
              <a:rPr lang="en-US" smtClean="0"/>
              <a:t>Untuk menilai bahagian-bahagian proses atau produk </a:t>
            </a:r>
          </a:p>
          <a:p>
            <a:pPr lvl="1"/>
            <a:r>
              <a:rPr lang="en-US" smtClean="0"/>
              <a:t>Skala yang terpisah bagi setiap bahagian </a:t>
            </a:r>
          </a:p>
          <a:p>
            <a:pPr lvl="1"/>
            <a:r>
              <a:rPr lang="en-US" smtClean="0"/>
              <a:t>Menjana beberapa skor </a:t>
            </a:r>
          </a:p>
          <a:p>
            <a:pPr lvl="1"/>
            <a:r>
              <a:rPr lang="en-US" smtClean="0"/>
              <a:t>Skor-skor biasanya dijumlahkan </a:t>
            </a:r>
          </a:p>
          <a:p>
            <a:pPr>
              <a:buFontTx/>
              <a:buNone/>
            </a:pPr>
            <a:endParaRPr lang="en-US" sz="22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JENIS RUBRIK PENSKORAN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914400" y="2106613"/>
            <a:ext cx="7313613" cy="368458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ms-MY" smtClean="0">
                <a:latin typeface="Arial Narrow" charset="0"/>
              </a:rPr>
              <a:t>An analytic scoring rubric, much like the checklist, allows for the separate evaluation of each of these factors.  Each criterion is scored on a different descriptive scale (Brookhart, 1999)</a:t>
            </a:r>
            <a:r>
              <a:rPr lang="en-US" smtClean="0">
                <a:latin typeface="Arial Narrow" charset="0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en-US" smtClean="0">
                <a:latin typeface="Arial Narrow" charset="0"/>
              </a:rPr>
              <a:t> In a holistic scoring rubric, the criteria are considered together on a single descriptive scale (Brookhart, 1999). </a:t>
            </a:r>
            <a:endParaRPr lang="ms-MY" smtClean="0">
              <a:latin typeface="Arial Narrow" charset="0"/>
            </a:endParaRPr>
          </a:p>
          <a:p>
            <a:pPr>
              <a:lnSpc>
                <a:spcPct val="80000"/>
              </a:lnSpc>
            </a:pPr>
            <a:r>
              <a:rPr lang="ms-MY" smtClean="0">
                <a:latin typeface="Arial Narrow" charset="0"/>
              </a:rPr>
              <a:t> When there is an overlap between the criteria set for the evaluation of the different factors, a holistic scoring rubric may be preferable to an analytic scoring rubric.</a:t>
            </a:r>
            <a:r>
              <a:rPr lang="en-US" smtClean="0">
                <a:latin typeface="Arial Narrow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  <p:bldP spid="24579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smtClean="0"/>
              <a:t>General versus Task-Specific  </a:t>
            </a:r>
            <a:br>
              <a:rPr lang="en-US" sz="4100" smtClean="0"/>
            </a:br>
            <a:endParaRPr lang="en-US" sz="41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ms-MY" sz="2000" smtClean="0"/>
              <a:t>Scoring rubrics may be designed for the evaluation of a specific task or the evaluation of a broader category of tasks.</a:t>
            </a:r>
            <a:r>
              <a:rPr lang="en-US" sz="2000" smtClean="0"/>
              <a:t> </a:t>
            </a:r>
          </a:p>
          <a:p>
            <a:pPr>
              <a:lnSpc>
                <a:spcPct val="80000"/>
              </a:lnSpc>
            </a:pPr>
            <a:r>
              <a:rPr lang="ms-MY" sz="2000" smtClean="0"/>
              <a:t>If the purpose of a given course is to develop a student's oral communication skills, a general scoring rubric may be developed and used to evaluate each of the oral presentations given by that student. </a:t>
            </a:r>
            <a:r>
              <a:rPr lang="en-US" sz="2000" smtClean="0"/>
              <a:t> </a:t>
            </a:r>
          </a:p>
          <a:p>
            <a:pPr>
              <a:lnSpc>
                <a:spcPct val="80000"/>
              </a:lnSpc>
            </a:pPr>
            <a:r>
              <a:rPr lang="ms-MY" sz="2000" smtClean="0"/>
              <a:t>If each oral presentation focuses upon a different historical event and the purpose of the assessment is to evaluate the students' knowledge of the given event, a general scoring rubric for evaluating a sequence of presentations may not be adequate.</a:t>
            </a:r>
            <a:r>
              <a:rPr lang="en-US" sz="2000" smtClean="0"/>
              <a:t> </a:t>
            </a:r>
          </a:p>
          <a:p>
            <a:pPr>
              <a:lnSpc>
                <a:spcPct val="80000"/>
              </a:lnSpc>
            </a:pPr>
            <a:r>
              <a:rPr lang="ms-MY" sz="2000" smtClean="0"/>
              <a:t>A "task-specific" scoring rubric is designed to evaluate student performances on a single assessment event.</a:t>
            </a:r>
            <a:r>
              <a:rPr lang="en-US" sz="2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en-US" smtClean="0"/>
              <a:t>Participation in Class Discussions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836613"/>
          <a:ext cx="8464550" cy="5824537"/>
        </p:xfrm>
        <a:graphic>
          <a:graphicData uri="http://schemas.openxmlformats.org/drawingml/2006/table">
            <a:tbl>
              <a:tblPr/>
              <a:tblGrid>
                <a:gridCol w="2157413"/>
                <a:gridCol w="6307137"/>
              </a:tblGrid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Score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                    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comes to class prepared, makes thoughtful contributions, respects others’ views, actively participates in small groups.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1057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comes to class prepared, makes good contributions when called upon, respects others’ views, actively participates in small groups.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798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participates in discussion, but in a problematic way,  May talk too much, rambles or off-subject, unprepared.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comes to class prepared, gives only minimal responses when called upon.  Shows interest in discussion, listens attentively.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often doesn’t participate and does out routinely come to class prepared.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Student often is disruptive, hostile, or rude, undermining the class discussion.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371600"/>
          </a:xfrm>
        </p:spPr>
        <p:txBody>
          <a:bodyPr/>
          <a:lstStyle/>
          <a:p>
            <a:r>
              <a:rPr lang="en-US" sz="2800" smtClean="0"/>
              <a:t>PO (g): Communicate effectively in a presentation or report</a:t>
            </a:r>
          </a:p>
        </p:txBody>
      </p:sp>
      <p:graphicFrame>
        <p:nvGraphicFramePr>
          <p:cNvPr id="67626" name="Group 42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651375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390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Exemplary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Proficient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Apprentice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Novice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Presentation was well-organized and effective.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Presents details and conclusions clearly and logically with a balance of text and visual graphics.  Uses English appropriately.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Presents details and conclusions in a logical manner with a balance of text and visual graphics.  Uses English appropriately.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Details and conclusions are presented but not necessarily in a logical manner.  Some errors in English usage.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Details and conclusions presented in an unclear or disjointed fashion.  Several errors in English usage.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Presentation meets professional standards.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All members displayed a professional demeanor, spoke clearly, and answered questions knowledgeably.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Most members displayed a professional demeanor, spoke clearly, and for the most part answered questions knowledgeably.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Only one or two members displayed a professional demeanor, spoke clearly, and answered questions knowledgeably.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None of the team members displayed a professional demeanor, spoke clearly, or answered questions knowledgeably.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88963"/>
          </a:xfrm>
        </p:spPr>
        <p:txBody>
          <a:bodyPr>
            <a:normAutofit/>
          </a:bodyPr>
          <a:lstStyle/>
          <a:p>
            <a:r>
              <a:rPr lang="en-US" sz="2200" smtClean="0"/>
              <a:t>WRITING</a:t>
            </a:r>
            <a:r>
              <a:rPr lang="en-US" sz="4100" smtClean="0"/>
              <a:t>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588963"/>
          <a:ext cx="8229600" cy="6043612"/>
        </p:xfrm>
        <a:graphic>
          <a:graphicData uri="http://schemas.openxmlformats.org/drawingml/2006/table">
            <a:tbl>
              <a:tblPr/>
              <a:tblGrid>
                <a:gridCol w="2532063"/>
                <a:gridCol w="5697537"/>
              </a:tblGrid>
              <a:tr h="16811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Meets Expectations for a First Draft of a Professional Report 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 document can be easily followed. A combination of the following are apparent in the document: effective transitions are used throughout, a professional format is used, the graphics are descriptive and clearly support the document's purpose.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 document is clear and concise and appropriate grammar is used throughout.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162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ms-MY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Adequate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 document can be easily followed. A combination of the following are apparent in the document: basic transitions are used, a structured format is used, some supporting graphics are provided, but are not clearly explained.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 document contains minimal distractions that appear in a combination of the following forms: flow in thought, graphical presentations, grammar/mechanics.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162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ms-MY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Needs Improvement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Organization of document is difficult to follow due to a combination of the following: inadequate transitions, rambling format, insufficient or irrelevant information, ambiguous graphics.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 document contains numerous distractions that appear in a combination of the following forms: flow in thought, graphical presentations, grammar/mechanics.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10715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Inadequate 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There appears to be no organization of the document's contents.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* Sentences are difficult to read and understand.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RESEARCH SKILL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735138"/>
          <a:ext cx="7313613" cy="4021137"/>
        </p:xfrm>
        <a:graphic>
          <a:graphicData uri="http://schemas.openxmlformats.org/drawingml/2006/table">
            <a:tbl>
              <a:tblPr/>
              <a:tblGrid>
                <a:gridCol w="1462088"/>
                <a:gridCol w="995362"/>
                <a:gridCol w="1930400"/>
                <a:gridCol w="1463675"/>
                <a:gridCol w="1462088"/>
              </a:tblGrid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Criteria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W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 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Poor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Good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Excellent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No. of sources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x1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1 - 4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5 - 9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10 or more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Interpretative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Inaccuracies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x1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       Lots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 Few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   None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Organisation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x3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Cannot tell sources of information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Can tell with difficulties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Can easily tell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Bibliography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    x1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Contains little information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Contains most relevant info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All relevant info included</a:t>
                      </a:r>
                    </a:p>
                  </a:txBody>
                  <a:tcPr marL="81263" marR="81263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Faedah Penskoran Rubrik 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Ketekalan pengkadaran (ratings)</a:t>
            </a:r>
          </a:p>
          <a:p>
            <a:pPr lvl="1"/>
            <a:r>
              <a:rPr lang="en-US" smtClean="0"/>
              <a:t>Antara pelajar </a:t>
            </a:r>
          </a:p>
          <a:p>
            <a:pPr lvl="1"/>
            <a:r>
              <a:rPr lang="en-US" smtClean="0"/>
              <a:t>Antara penilai </a:t>
            </a:r>
          </a:p>
          <a:p>
            <a:r>
              <a:rPr lang="en-US" smtClean="0"/>
              <a:t>Mengurangkan ralat pengkadaran </a:t>
            </a:r>
          </a:p>
          <a:p>
            <a:pPr lvl="1"/>
            <a:r>
              <a:rPr lang="en-US" smtClean="0"/>
              <a:t>Halo effect</a:t>
            </a:r>
          </a:p>
          <a:p>
            <a:pPr lvl="1"/>
            <a:r>
              <a:rPr lang="en-US" smtClean="0"/>
              <a:t>Central tendency errors</a:t>
            </a:r>
          </a:p>
          <a:p>
            <a:pPr lvl="1"/>
            <a:r>
              <a:rPr lang="en-US" smtClean="0"/>
              <a:t>Rater drift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Faedah…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Menjadikan penskoran lebih mudah dan lebih cepat </a:t>
            </a:r>
          </a:p>
          <a:p>
            <a:r>
              <a:rPr lang="en-US" smtClean="0"/>
              <a:t>Berguna sebagai alat pembelajaran </a:t>
            </a:r>
          </a:p>
          <a:p>
            <a:pPr lvl="1"/>
            <a:r>
              <a:rPr lang="en-US" smtClean="0"/>
              <a:t>Jangkaan lebih jelas kepada pelajar </a:t>
            </a:r>
          </a:p>
          <a:p>
            <a:pPr lvl="1"/>
            <a:r>
              <a:rPr lang="en-US" smtClean="0"/>
              <a:t>Menyediakan maklum balas yang berguna dan terperinci kepada pelajar </a:t>
            </a:r>
          </a:p>
          <a:p>
            <a:r>
              <a:rPr lang="en-US" smtClean="0"/>
              <a:t>Berguna sebagai panduan mengajar </a:t>
            </a:r>
          </a:p>
          <a:p>
            <a:pPr lvl="1"/>
            <a:r>
              <a:rPr lang="en-US" smtClean="0"/>
              <a:t>Fokus kepada pembelajaran pelajar </a:t>
            </a:r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Bagaimana membina rubrik penskoran?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828800"/>
            <a:ext cx="8229600" cy="4267200"/>
          </a:xfrm>
        </p:spPr>
        <p:txBody>
          <a:bodyPr>
            <a:normAutofit/>
          </a:bodyPr>
          <a:lstStyle/>
          <a:p>
            <a:r>
              <a:rPr lang="en-US" sz="2200" smtClean="0"/>
              <a:t>Tentukan hasil yang akan ditaksir </a:t>
            </a:r>
          </a:p>
          <a:p>
            <a:r>
              <a:rPr lang="en-US" sz="2200" smtClean="0"/>
              <a:t>Putuskan sama ada penskoran holistik atau analitik yang lebih sesuai </a:t>
            </a:r>
          </a:p>
          <a:p>
            <a:r>
              <a:rPr lang="en-US" sz="2200" smtClean="0"/>
              <a:t>Pilih bilangan tahap prestasi  (3 hingga 5)</a:t>
            </a:r>
          </a:p>
          <a:p>
            <a:r>
              <a:rPr lang="en-US" sz="2200" smtClean="0"/>
              <a:t>Kenal pasti standard prestasi  (performance standard) (contoh, </a:t>
            </a:r>
            <a:r>
              <a:rPr lang="en-US" sz="2200" u="sng" smtClean="0"/>
              <a:t>&gt;</a:t>
            </a:r>
            <a:r>
              <a:rPr lang="en-US" sz="2200" smtClean="0"/>
              <a:t>3)</a:t>
            </a:r>
          </a:p>
          <a:p>
            <a:r>
              <a:rPr lang="en-US" sz="2200" smtClean="0"/>
              <a:t>Bentuk matriks</a:t>
            </a:r>
          </a:p>
          <a:p>
            <a:r>
              <a:rPr lang="en-US" sz="2200" smtClean="0"/>
              <a:t>Lengkapkan setiap sel dalam matriks  </a:t>
            </a:r>
          </a:p>
          <a:p>
            <a:pPr lvl="1"/>
            <a:r>
              <a:rPr lang="en-US" smtClean="0"/>
              <a:t>Mulakan dengan tahap tinggi  (excellent/poor; acceptable/unacceptable)</a:t>
            </a:r>
          </a:p>
          <a:p>
            <a:endParaRPr lang="en-US" sz="2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APA DIA RUBRIK?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Panduan atau matriks penskoran yang piawai </a:t>
            </a:r>
          </a:p>
          <a:p>
            <a:r>
              <a:rPr lang="en-US" smtClean="0"/>
              <a:t>Instrumen penskoran untuk pentaksiran prestasi (performance) </a:t>
            </a:r>
          </a:p>
          <a:p>
            <a:r>
              <a:rPr lang="en-US" smtClean="0"/>
              <a:t>Mengenalpasti kriteria penting dan tahap prestasi/kejayaan bagi setiap kriteria </a:t>
            </a:r>
          </a:p>
          <a:p>
            <a:r>
              <a:rPr lang="en-US" smtClean="0"/>
              <a:t>Menjelaskan perbezaan kualitatif dan kuantitatif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Bagaimana membina…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Kajian rintis dan semak semula </a:t>
            </a:r>
          </a:p>
          <a:p>
            <a:r>
              <a:rPr lang="en-US" sz="2800" smtClean="0"/>
              <a:t>Kongsi rubrik penskoran dengan pelajar </a:t>
            </a:r>
          </a:p>
          <a:p>
            <a:r>
              <a:rPr lang="en-US" sz="2800" smtClean="0"/>
              <a:t>Gunakan rubrik penskoran  </a:t>
            </a:r>
          </a:p>
          <a:p>
            <a:r>
              <a:rPr lang="en-US" sz="2800" smtClean="0"/>
              <a:t>Latih penilai, kemudian periksa kebolehpercayaan penilai </a:t>
            </a:r>
          </a:p>
          <a:p>
            <a:r>
              <a:rPr lang="en-US" sz="2800" smtClean="0"/>
              <a:t>Sediakan maklum balas kepada pelajar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PERTIMBANGAN 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200" smtClean="0"/>
              <a:t>LEBIH TAHAP PRESTASI</a:t>
            </a:r>
          </a:p>
          <a:p>
            <a:pPr>
              <a:lnSpc>
                <a:spcPct val="80000"/>
              </a:lnSpc>
            </a:pPr>
            <a:r>
              <a:rPr lang="en-US" sz="2600" smtClean="0"/>
              <a:t>Boleh menyediakan perbezaan yang lebih baik/jelas antara tahap </a:t>
            </a:r>
          </a:p>
          <a:p>
            <a:pPr>
              <a:lnSpc>
                <a:spcPct val="80000"/>
              </a:lnSpc>
            </a:pPr>
            <a:r>
              <a:rPr lang="en-US" sz="2600" smtClean="0"/>
              <a:t>Tetapi, agak sukar untuk menulis deskriptor-deskriptor yang sesuai</a:t>
            </a:r>
          </a:p>
          <a:p>
            <a:pPr>
              <a:lnSpc>
                <a:spcPct val="80000"/>
              </a:lnSpc>
            </a:pPr>
            <a:r>
              <a:rPr lang="en-US" sz="2600" smtClean="0"/>
              <a:t>Mungkin agak sukar digunakan oleh penilai terutama bagi kelas yang besar </a:t>
            </a:r>
          </a:p>
          <a:p>
            <a:pPr>
              <a:lnSpc>
                <a:spcPct val="80000"/>
              </a:lnSpc>
            </a:pPr>
            <a:r>
              <a:rPr lang="en-US" sz="2600" smtClean="0"/>
              <a:t>Agak sukar untuk menerangkan kepad pelajar dan lain-lain pihak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KURANG TAHAP PRESTASI </a:t>
            </a:r>
          </a:p>
          <a:p>
            <a:r>
              <a:rPr lang="en-US" smtClean="0"/>
              <a:t>Lebih mudah dijelaskan </a:t>
            </a:r>
          </a:p>
          <a:p>
            <a:r>
              <a:rPr lang="en-US" smtClean="0"/>
              <a:t>Lebih mudah dan lebih cepat ditadbirkan </a:t>
            </a:r>
          </a:p>
          <a:p>
            <a:r>
              <a:rPr lang="en-US" smtClean="0"/>
              <a:t>Lebih mudah diterangkan kepada pelajar dan lain-lain pihak </a:t>
            </a:r>
          </a:p>
          <a:p>
            <a:r>
              <a:rPr lang="en-US" smtClean="0"/>
              <a:t>Lebih mudah digunakan oleh penilai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525"/>
          </a:xfrm>
        </p:spPr>
        <p:txBody>
          <a:bodyPr/>
          <a:lstStyle/>
          <a:p>
            <a:r>
              <a:rPr lang="en-US" smtClean="0">
                <a:ea typeface="ＭＳ Ｐゴシック" charset="-128"/>
              </a:rPr>
              <a:t>KEMAHIRAN INSANIAH (KI)</a:t>
            </a:r>
          </a:p>
        </p:txBody>
      </p:sp>
      <p:sp>
        <p:nvSpPr>
          <p:cNvPr id="46083" name="Subtitle 4"/>
          <p:cNvSpPr>
            <a:spLocks noGrp="1"/>
          </p:cNvSpPr>
          <p:nvPr>
            <p:ph type="subTitle" idx="1"/>
          </p:nvPr>
        </p:nvSpPr>
        <p:spPr>
          <a:xfrm>
            <a:off x="2209800" y="5056188"/>
            <a:ext cx="6477000" cy="11747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>
              <a:ea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APAKAH KI?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KI merangkumi kemahiran generik/kemahiran ‘employability’ yang merentasi pelbagai domain pembelajaran yang menyentuh aspek keperibadian dan kemahiran berkumpulan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KEPENTINGAN KI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KI adalah antara elemen yang dikenal pasti amat kritikal dalam dunia pekerjaan yang semakin bersifat global, tambah lagi dengan perubahan teknologi yang begitu pantas.</a:t>
            </a:r>
          </a:p>
          <a:p>
            <a:r>
              <a:rPr lang="en-US" smtClean="0"/>
              <a:t>Graduan IPT seharusnya memiliki KI bagi memenuhi kehendak pasaran kerja dan kehidupan harian yang kian mencabar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DUA ASPEK UTAMA KI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Aspek I: Keperibadian</a:t>
            </a:r>
          </a:p>
          <a:p>
            <a:r>
              <a:rPr lang="en-US" smtClean="0"/>
              <a:t>Pemikiran kritis dan kemahiran menyelesaikan masalah</a:t>
            </a:r>
          </a:p>
          <a:p>
            <a:r>
              <a:rPr lang="en-US" smtClean="0"/>
              <a:t>Pembelajaran berterusan dan pengurusan maklumat</a:t>
            </a:r>
          </a:p>
          <a:p>
            <a:r>
              <a:rPr lang="en-US" smtClean="0"/>
              <a:t>Etika dan moral profesional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mtClean="0"/>
              <a:t>Aspek II: Kemahiran Berkumpulan</a:t>
            </a:r>
          </a:p>
          <a:p>
            <a:r>
              <a:rPr lang="en-US" smtClean="0"/>
              <a:t>Komunikasi</a:t>
            </a:r>
          </a:p>
          <a:p>
            <a:r>
              <a:rPr lang="en-US" smtClean="0"/>
              <a:t>Kerja berpasukan</a:t>
            </a:r>
          </a:p>
          <a:p>
            <a:r>
              <a:rPr lang="en-US" smtClean="0"/>
              <a:t>Kepimpinan</a:t>
            </a:r>
          </a:p>
          <a:p>
            <a:r>
              <a:rPr lang="en-US" smtClean="0"/>
              <a:t>Keusahawanan</a:t>
            </a:r>
          </a:p>
          <a:p>
            <a:pPr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TUJUH ELEMEN KI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Kemahiran Berkomunikasi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Pemikiran Kritis dan Penyelesaian Masalah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Kemahiran Kerja Berpasukan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Pembelajaran Berterusan dan Pengurusan Maklumat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Kemahiran Kepimpinan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Etika dan Moral Profesional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mtClean="0"/>
              <a:t>Kemahiran Keusahawanan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Setiap elemen diperincikan kepada dua kumpulan:</a:t>
            </a:r>
          </a:p>
          <a:p>
            <a:pPr>
              <a:buFontTx/>
              <a:buNone/>
            </a:pPr>
            <a:r>
              <a:rPr lang="en-US" smtClean="0"/>
              <a:t>	- Kemahiran Insaniah Mesti (KIM – must have)</a:t>
            </a:r>
          </a:p>
          <a:p>
            <a:pPr>
              <a:buFontTx/>
              <a:buNone/>
            </a:pPr>
            <a:r>
              <a:rPr lang="en-US" smtClean="0"/>
              <a:t>	- Kemahiran Insaniah Tambahan (KIT – good to have)</a:t>
            </a:r>
          </a:p>
          <a:p>
            <a:pPr>
              <a:buFontTx/>
              <a:buChar char="•"/>
            </a:pPr>
            <a:r>
              <a:rPr lang="en-US" smtClean="0"/>
              <a:t>KIM merupakan kemahiran yang mesti dimiliki oleh setiap pelajar IPT.  Jika kemahiran ini tidak ada, pelajar dianggap tidak kompeten dalam elemen berkenaan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APA DIA RUBRIK?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mtClean="0"/>
          </a:p>
          <a:p>
            <a:r>
              <a:rPr lang="en-US" smtClean="0"/>
              <a:t>Mengandungi kriteria yang didefinisi dengan baik dan digunakan dengan sistematik</a:t>
            </a:r>
          </a:p>
          <a:p>
            <a:pPr>
              <a:buFontTx/>
              <a:buChar char="•"/>
            </a:pPr>
            <a:r>
              <a:rPr lang="en-US" smtClean="0"/>
              <a:t>Berguna untuk mentaksir perlakuan atau produk yang mempunyai komponen subjektiviti yang tinggi (tidak boleh diskor secara objektif) </a:t>
            </a:r>
          </a:p>
          <a:p>
            <a:pPr>
              <a:buFontTx/>
              <a:buChar char="•"/>
            </a:pPr>
            <a:r>
              <a:rPr lang="en-US" smtClean="0"/>
              <a:t>Contoh: persembahan lisan, reka bentuk projek, kemahiran berpasukan, kepimpinan </a:t>
            </a:r>
          </a:p>
          <a:p>
            <a:pPr>
              <a:buFontTx/>
              <a:buChar char="•"/>
            </a:pPr>
            <a:endParaRPr lang="en-US" smtClean="0"/>
          </a:p>
          <a:p>
            <a:pPr>
              <a:buFontTx/>
              <a:buChar char="•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KIT merupakan nilai tambah kepada pelajar.  Jika kemahiran ini dimiliki oleh pelajar bersama KIM, beliau boleh dianggap memiliki kompeten cemerlang dalam elemen berkaitan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 DALAM KURIKULUM IPT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KI mesti disepadukan dalam pengajaran dan pembelajaran di IPT.  Ia tidak harus dianggap kurikulum tersembunyi tetapi perlu dilaksanakan secara nyata dan ditaksir mengikut sistem pentaksiran dan penilaian yang ditetapkan dengan berkesan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 KEMAHIRAN BERKOMUNIKASI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KEMAHIRAN BERKOMUNIKASI (CS) melibatkan komunikasi dalam bahasa Melayu dan bahasa Inggeris dalam konteks yang berlainan dan dengan peserta komunikasi yang berlainan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lapan tahap CS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CS 1 KIM: Kebolehan menyampaikan idea dengan jelas, berkesan dan dengan penuh keyakinan, secara lisan dan bertulis</a:t>
            </a:r>
          </a:p>
          <a:p>
            <a:pPr>
              <a:buFontTx/>
              <a:buChar char="•"/>
            </a:pPr>
            <a:r>
              <a:rPr lang="en-US" smtClean="0"/>
              <a:t>CS 2 KIM: Kebolehan mengamalkan kemahiran mendengar yang aktif dan memberi maklum balas</a:t>
            </a:r>
          </a:p>
          <a:p>
            <a:pPr>
              <a:buFontTx/>
              <a:buChar char="•"/>
            </a:pPr>
            <a:r>
              <a:rPr lang="en-US" smtClean="0"/>
              <a:t>CS 3 KIM: Kebolehan membuat pembentangan secara jelas dengan penuh keyakinan dan bersesuaian dengan tahap pendengar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sz="2200" smtClean="0"/>
              <a:t>CS 4 KIT: Kebolehan menggunakan teknologi dalam pembentangan</a:t>
            </a:r>
          </a:p>
          <a:p>
            <a:pPr>
              <a:buFontTx/>
              <a:buChar char="•"/>
            </a:pPr>
            <a:r>
              <a:rPr lang="en-US" sz="2200" smtClean="0"/>
              <a:t>CS 5 KIT: Kebolehan berunding dan mencapai tujuan</a:t>
            </a:r>
          </a:p>
          <a:p>
            <a:pPr>
              <a:buFontTx/>
              <a:buChar char="•"/>
            </a:pPr>
            <a:r>
              <a:rPr lang="en-US" sz="2200" smtClean="0"/>
              <a:t>CS 6 KIT: Kebolehan berkomunikasi dengan peserta komunikasi yang mempunyai budaya berlainan</a:t>
            </a:r>
          </a:p>
          <a:p>
            <a:pPr>
              <a:buFontTx/>
              <a:buChar char="•"/>
            </a:pPr>
            <a:r>
              <a:rPr lang="en-US" sz="2200" smtClean="0"/>
              <a:t>CS 7 KIT: Kebolehan mengembangkan kemahiran komunikasi perseorangan</a:t>
            </a:r>
          </a:p>
          <a:p>
            <a:pPr>
              <a:buFontTx/>
              <a:buChar char="•"/>
            </a:pPr>
            <a:r>
              <a:rPr lang="en-US" sz="2200" smtClean="0"/>
              <a:t>CS 8 KIT: Kebolehan menggunakan kemahiran bukan lisan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smtClean="0"/>
              <a:t>2. PEMIKIRAN KRITIS DAN PENYELESAIAN MASALAH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KEMAHIRAN BERFIKIR DAN KEMAHIRAN MENYELESAIKAN MASALAH (CTPS) melibatkan kebolehan berfikir secara kritis, kreatif, inovatif, analitis, serta kebolehan mengaplikasikan pemahaman dan pengetahuan kepada situasi baru dan berlainan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tujuh tahap CTPS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CTPS 1 KIM: Kebolehan mengenal pasti dan menganalisis masalah dalam situasi kompleks dan kabur, serta membuat penilaian yang berjustifikasi</a:t>
            </a:r>
          </a:p>
          <a:p>
            <a:pPr>
              <a:buFontTx/>
              <a:buChar char="•"/>
            </a:pPr>
            <a:r>
              <a:rPr lang="en-US" smtClean="0"/>
              <a:t>CTPS 2 KIM: Kebolehan mengembang dan membaiki kemahiran berfikir seperti menjelaskan, menganalisis dan menilai perbincangan</a:t>
            </a:r>
          </a:p>
          <a:p>
            <a:pPr>
              <a:buFontTx/>
              <a:buChar char="•"/>
            </a:pPr>
            <a:r>
              <a:rPr lang="en-US" smtClean="0"/>
              <a:t>CTPS 3 KIM: Kebolehan mencari idea dan mencari penyelesaian alternatif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CTPS 4 KIT: Kebolehan berfikir melangkau batas</a:t>
            </a:r>
          </a:p>
          <a:p>
            <a:pPr>
              <a:buFontTx/>
              <a:buChar char="•"/>
            </a:pPr>
            <a:r>
              <a:rPr lang="en-US" smtClean="0"/>
              <a:t>CTPS 5 KIT: Kebolehan membuat keputusan yang berdasarkan bukti yang kukuh</a:t>
            </a:r>
          </a:p>
          <a:p>
            <a:pPr>
              <a:buFontTx/>
              <a:buChar char="•"/>
            </a:pPr>
            <a:r>
              <a:rPr lang="en-US" smtClean="0"/>
              <a:t>CTPS 6 KIT: Kebolehan untuk bertahan serta memberikan perhatian sepenuhnya</a:t>
            </a:r>
          </a:p>
          <a:p>
            <a:pPr>
              <a:buFontTx/>
              <a:buChar char="•"/>
            </a:pPr>
            <a:r>
              <a:rPr lang="en-US" smtClean="0"/>
              <a:t>CTPS 7 KIT: Kebolehan memahami dan menyesuaikan diri kepada budaya komuniti dan persekitaran kerja yang baharu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KEMAHIRAN KERJA BERPASUKAN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KEMAHIRAN KERJA BERPASUKAN (TS) melibatkan kebolehan untuk bekerjasama dengan orang lain daripada pelbagai latar belakang sosiobudaya untuk mencapai matlamat yang sama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lima tahap TS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TS 1 KIM: Kebolehan membina hubungan baik, berinteraksi dengan orang lain dan bekerja secara efektif bersama mereka untuk mencapai objektif yang sama</a:t>
            </a:r>
          </a:p>
          <a:p>
            <a:pPr>
              <a:buFontTx/>
              <a:buChar char="•"/>
            </a:pPr>
            <a:r>
              <a:rPr lang="en-US" smtClean="0"/>
              <a:t>TS 2 KIM: Kebolehan memahami dan mengambil peranan bersilih ganti antara ketua kumpulan dan ahli kumpulan</a:t>
            </a:r>
          </a:p>
          <a:p>
            <a:pPr>
              <a:buFontTx/>
              <a:buChar char="•"/>
            </a:pPr>
            <a:r>
              <a:rPr lang="en-US" smtClean="0"/>
              <a:t>TS 3 KIM: Kebolehan mengenali dan menghormati sikap, kelakuan, dan kepercayaan orang lain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APA DIA RUBRIK?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ms-MY" sz="2800" smtClean="0"/>
              <a:t>Penskoran rubrik biasanya digunakan apabila pertimbangan (judgment) kualiti diperlukan </a:t>
            </a:r>
            <a:r>
              <a:rPr lang="en-US" sz="2800" smtClean="0"/>
              <a:t> </a:t>
            </a:r>
          </a:p>
          <a:p>
            <a:pPr>
              <a:lnSpc>
                <a:spcPct val="90000"/>
              </a:lnSpc>
            </a:pPr>
            <a:r>
              <a:rPr lang="ms-MY" sz="2800" smtClean="0"/>
              <a:t>Penskoran rubrik memberi sekurang-kurang nya dua faedah dalam proses penilaian: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ms-MY" sz="2800" smtClean="0"/>
              <a:t>	Pertama, ia menyokong pemeriksaan ke atas sejauh mana kriteria yang ditetapkan telah dicapai.  Kedua, ia menyediakan maklum balas kepada pelajar tentang bagaimana untuk meningkatkan prestasi mereka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TS 4 KIT: Kebolehan memberi sumbangan kepada perancangan dan menyelaraskan hasil usaha kumpulan</a:t>
            </a:r>
          </a:p>
          <a:p>
            <a:r>
              <a:rPr lang="en-US" smtClean="0"/>
              <a:t>TS 5 KIT: Bertanggungjawab terhadap keputusan kumpulan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smtClean="0"/>
              <a:t>4. PEMBELAJARAN BERTERUSAN DAN PENGURUSAN MAKLUMAT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PEMBELAJARAN BERTERUSAN (LL) melibatkan usaha belajar berdikari dalam pemerolehan kemahiran dan pengetahuan baru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tiga tahap LL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LL 1 KIM: Kebolehan mencari dan mengurus maklumat yang relevan daripada pelbagai sumber</a:t>
            </a:r>
          </a:p>
          <a:p>
            <a:r>
              <a:rPr lang="en-US" smtClean="0"/>
              <a:t>LL 2 KIM: Kebolehan menerima idea baharu dan berkeupayaan untuk pembelajaran autonomi</a:t>
            </a:r>
          </a:p>
          <a:p>
            <a:r>
              <a:rPr lang="en-US" smtClean="0"/>
              <a:t>LL 3 KIT: Kebolehan mengembangkan minda ingin tahu dan dahagakan ilmu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5. KEMAHIRAN KEPIMPINAN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KEMAHIRAN KEPIMPINAN (LS) melibatkan keupayaan ntuk mengamalkan ciri kepimpoinan dalam poelbagai aktiviti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empat tahap LS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LS 1 KIM: Pengetahuan tentang teori asas kepimpinan</a:t>
            </a:r>
          </a:p>
          <a:p>
            <a:r>
              <a:rPr lang="en-US" smtClean="0"/>
              <a:t>LS 2 KIM: Kebolehan untuk memimpin projek</a:t>
            </a:r>
          </a:p>
          <a:p>
            <a:r>
              <a:rPr lang="en-US" smtClean="0"/>
              <a:t>LS 3 KIT: Kebolehan untuk memahami dan mengambil peranan bersilih ganti antara ketua pasukan dan anggota pasukan</a:t>
            </a:r>
          </a:p>
          <a:p>
            <a:r>
              <a:rPr lang="en-US" smtClean="0"/>
              <a:t>LS 4 KIT: Kebolehan untuk menyelia anggota pasukan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smtClean="0"/>
              <a:t>6. ETIKA DAN MORAL PROFESIONAL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ETIKA DAN MORAL PROFESIONAL (EM) melibatkan kebolehan untuk mengamalkan standard moral yang tinggi dalam amalan profesional dan interaksi sosial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tiga tahap EM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EM 1 KIM: Kebolehan memahami kesan ekonomi, alam sekitar dan sosiobudaya dalam amalan profesional</a:t>
            </a:r>
          </a:p>
          <a:p>
            <a:pPr>
              <a:buFontTx/>
              <a:buChar char="•"/>
            </a:pPr>
            <a:r>
              <a:rPr lang="en-US" smtClean="0"/>
              <a:t>EM 2 KIM: Kebolehan menganalisis dan membuat keputusan dalam penyelesaian masalah berkaitan etika</a:t>
            </a:r>
          </a:p>
          <a:p>
            <a:pPr>
              <a:buFontTx/>
              <a:buChar char="•"/>
            </a:pPr>
            <a:r>
              <a:rPr lang="en-US" smtClean="0"/>
              <a:t>EM 3 KIT: Kebolehan mengamalkan sikap beretika, di samping mempunyai rasa tanggung jawab terhadap masyarakat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7. KEMAHIRAN KEUSAHAWANAN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KEMAHIRAN KEUSAHAWANAN (KK) melibatkan meupayaan untuk meneroka peluang dan membangunkan kesedaran tentang risiko (risk awareness), kreativiti dan inovasi dalam aktiviti berkaitan perniagaan dan pekerjaan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Keterangan empat tahap KK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KK 1 KIM: Kebolehan mengenal pasti peluang perniagaan</a:t>
            </a:r>
          </a:p>
          <a:p>
            <a:r>
              <a:rPr lang="en-US" smtClean="0"/>
              <a:t>KK 2 KIT: Kebolehan merangka perancangan perniagaan</a:t>
            </a:r>
          </a:p>
          <a:p>
            <a:r>
              <a:rPr lang="en-US" smtClean="0"/>
              <a:t>KK 3 KIT: Kebolehan membina, meneroka dan merebut peluang perniagaan dan pekerjaan</a:t>
            </a:r>
          </a:p>
          <a:p>
            <a:r>
              <a:rPr lang="en-US" smtClean="0"/>
              <a:t>KK 4 KIT: Kebolehan untuk bekerja sendiri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KOMPONEN RUBRIK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KRITERIA/STANDARD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Ciri-ciri/unsur-unsur prestasi yang baik dalam melakukan tugasan 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200" smtClean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TAHAP PRESTASI/KEJAYAAN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Digunakan untuk menentukan sejauh mana pelajar telah memenuhi kriteria yang ditentukan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Memberi jangkaan yang jelas kepada pelajar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200" smtClean="0"/>
              <a:t>Memberi maklum balas yang lebih baik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KOMPONEN RUBRIK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DESKRIPTOR – Menjelaskan jangkaan ke atas pelajar pada setiap tahap prestasi bagi setiap kriteria </a:t>
            </a:r>
          </a:p>
          <a:p>
            <a:endParaRPr lang="en-US" smtClean="0"/>
          </a:p>
          <a:p>
            <a:r>
              <a:rPr lang="en-US" smtClean="0"/>
              <a:t>MEKANISME UNTUK MENENTUKAN SKOR  </a:t>
            </a:r>
          </a:p>
          <a:p>
            <a:pPr>
              <a:buFontTx/>
              <a:buNone/>
            </a:pPr>
            <a:r>
              <a:rPr lang="en-US" smtClean="0"/>
              <a:t>	CONTOH: 1 – Lemah, 2 – Baik, 3 – Cemerlang</a:t>
            </a:r>
          </a:p>
          <a:p>
            <a:pPr>
              <a:buFontTx/>
              <a:buNone/>
            </a:pPr>
            <a:r>
              <a:rPr lang="en-US" smtClean="0"/>
              <a:t>	Setiap kriteria boleh diberi pemberatan yang berbeza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100" smtClean="0"/>
              <a:t>Bentuk Penskoran Rubrik</a:t>
            </a:r>
            <a:br>
              <a:rPr lang="en-US" sz="4100" smtClean="0"/>
            </a:br>
            <a:endParaRPr lang="en-US" sz="410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60000"/>
              </a:lnSpc>
            </a:pPr>
            <a:r>
              <a:rPr lang="en-US" smtClean="0"/>
              <a:t>Rows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Apa yang akan ditaksirkan 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Hasil </a:t>
            </a:r>
          </a:p>
          <a:p>
            <a:pPr>
              <a:lnSpc>
                <a:spcPct val="60000"/>
              </a:lnSpc>
            </a:pPr>
            <a:r>
              <a:rPr lang="en-US" smtClean="0"/>
              <a:t>Lajur (Columns)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Tahap prestasi bagi setiap hasil 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Daripada “Boleh di terima kepada Tidak Boleh diterima” 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Skor ditentukan kepada setiap tahap </a:t>
            </a:r>
          </a:p>
          <a:p>
            <a:pPr>
              <a:lnSpc>
                <a:spcPct val="60000"/>
              </a:lnSpc>
            </a:pPr>
            <a:r>
              <a:rPr lang="en-US" smtClean="0"/>
              <a:t>Sel (Cells)</a:t>
            </a:r>
          </a:p>
          <a:p>
            <a:pPr lvl="1">
              <a:lnSpc>
                <a:spcPct val="60000"/>
              </a:lnSpc>
            </a:pPr>
            <a:r>
              <a:rPr lang="en-US" sz="2000" smtClean="0"/>
              <a:t>Deskripsi tentang apa yang terangkum pada setiap tahap prestasi untuk sesuatu hasil </a:t>
            </a:r>
          </a:p>
          <a:p>
            <a:pPr lvl="1">
              <a:lnSpc>
                <a:spcPct val="60000"/>
              </a:lnSpc>
            </a:pPr>
            <a:endParaRPr lang="en-US" sz="2000" smtClean="0"/>
          </a:p>
          <a:p>
            <a:pPr>
              <a:lnSpc>
                <a:spcPct val="60000"/>
              </a:lnSpc>
              <a:buFontTx/>
              <a:buNone/>
            </a:pPr>
            <a:r>
              <a:rPr lang="en-US" smtClean="0"/>
              <a:t>* </a:t>
            </a:r>
            <a:r>
              <a:rPr lang="en-US" sz="1400" smtClean="0"/>
              <a:t>Rows and columns may be switched</a:t>
            </a:r>
          </a:p>
          <a:p>
            <a:pPr>
              <a:lnSpc>
                <a:spcPct val="80000"/>
              </a:lnSpc>
            </a:pP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9625"/>
          </a:xfrm>
        </p:spPr>
        <p:txBody>
          <a:bodyPr/>
          <a:lstStyle/>
          <a:p>
            <a:r>
              <a:rPr lang="en-US" sz="2400" smtClean="0"/>
              <a:t>KEMAHIRAN KOMUNIKASI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7488" y="1084263"/>
          <a:ext cx="8736012" cy="4451668"/>
        </p:xfrm>
        <a:graphic>
          <a:graphicData uri="http://schemas.openxmlformats.org/drawingml/2006/table">
            <a:tbl>
              <a:tblPr/>
              <a:tblGrid>
                <a:gridCol w="1455737"/>
                <a:gridCol w="1455738"/>
                <a:gridCol w="1455737"/>
                <a:gridCol w="1455738"/>
                <a:gridCol w="1704975"/>
                <a:gridCol w="1208087"/>
              </a:tblGrid>
              <a:tr h="1068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TAHAP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CEMERLANG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4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BAIK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SEDERHANA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LEMAH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MARKAH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7E7"/>
                    </a:solidFill>
                  </a:tcPr>
                </a:tc>
              </a:tr>
              <a:tr h="2457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CS2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(KIM)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Kebolehan mengamalkan kemahiran mendengar yang aktif dan memberi maklum balas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ms-MY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Mendengar dengan penuh perhatian,  menunjukkan minat apa yang didengar serta memberi maklum balas yang tepat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Mendengar dengan penuh perhatian, menunjukkan minat apa yang didengar tetapi memberi maklum balas yang kurang tepat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Kurang memberi perhatian kepada apa yang didengar dan jarang memberi maklum balas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oudy Old Style" charset="0"/>
                          <a:ea typeface="ＭＳ Ｐゴシック" charset="-128"/>
                        </a:rPr>
                        <a:t>Tidak memberi perhatian kepada apa yang didengar dan tidak memberi maklum balas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oudy Old Style" charset="0"/>
                        <a:ea typeface="ＭＳ Ｐゴシック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CC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ea typeface="+mj-ea"/>
              </a:rPr>
              <a:t>JENIS RUBRIK PENSKORAN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smtClean="0"/>
              <a:t>Terdapat beberapa jenis rubrik penskoran dan penggunaannya bergantung kepada tujuan sesuatu penilaian </a:t>
            </a:r>
            <a:r>
              <a:rPr lang="en-US" smtClean="0"/>
              <a:t> </a:t>
            </a:r>
          </a:p>
          <a:p>
            <a:r>
              <a:rPr lang="en-US" smtClean="0"/>
              <a:t>Analytic versus Holistic  </a:t>
            </a:r>
          </a:p>
          <a:p>
            <a:r>
              <a:rPr lang="en-US" smtClean="0"/>
              <a:t>General versus Task-Specific  </a:t>
            </a:r>
          </a:p>
          <a:p>
            <a:pPr>
              <a:buFontTx/>
              <a:buNone/>
            </a:pP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306</TotalTime>
  <Words>2240</Words>
  <Application>Microsoft Office PowerPoint</Application>
  <PresentationFormat>On-screen Show (4:3)</PresentationFormat>
  <Paragraphs>341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Arial</vt:lpstr>
      <vt:lpstr>ＭＳ Ｐゴシック</vt:lpstr>
      <vt:lpstr>Goudy Old Style</vt:lpstr>
      <vt:lpstr>Calibri</vt:lpstr>
      <vt:lpstr>Rockwell</vt:lpstr>
      <vt:lpstr>Impact</vt:lpstr>
      <vt:lpstr>Arial Narrow</vt:lpstr>
      <vt:lpstr>Wingdings</vt:lpstr>
      <vt:lpstr>Inkwell</vt:lpstr>
      <vt:lpstr>PENGUKURAN DAN PENILAIAN  KEMAHIRAN INSANIAH</vt:lpstr>
      <vt:lpstr>APA DIA RUBRIK?</vt:lpstr>
      <vt:lpstr>APA DIA RUBRIK?</vt:lpstr>
      <vt:lpstr>APA DIA RUBRIK?</vt:lpstr>
      <vt:lpstr>KOMPONEN RUBRIK</vt:lpstr>
      <vt:lpstr>KOMPONEN RUBRIK</vt:lpstr>
      <vt:lpstr>Bentuk Penskoran Rubrik </vt:lpstr>
      <vt:lpstr>KEMAHIRAN KOMUNIKASI</vt:lpstr>
      <vt:lpstr>JENIS RUBRIK PENSKORAN</vt:lpstr>
      <vt:lpstr>JENIS RUBRIK PENSKORAN</vt:lpstr>
      <vt:lpstr>JENIS RUBRIK PENSKORAN</vt:lpstr>
      <vt:lpstr>General versus Task-Specific   </vt:lpstr>
      <vt:lpstr>Participation in Class Discussions</vt:lpstr>
      <vt:lpstr>PO (g): Communicate effectively in a presentation or report</vt:lpstr>
      <vt:lpstr>WRITING </vt:lpstr>
      <vt:lpstr>RESEARCH SKILL</vt:lpstr>
      <vt:lpstr>Faedah Penskoran Rubrik </vt:lpstr>
      <vt:lpstr>Faedah…</vt:lpstr>
      <vt:lpstr>Bagaimana membina rubrik penskoran?</vt:lpstr>
      <vt:lpstr>Bagaimana membina…</vt:lpstr>
      <vt:lpstr>PERTIMBANGAN </vt:lpstr>
      <vt:lpstr>Slide 22</vt:lpstr>
      <vt:lpstr>KEMAHIRAN INSANIAH (KI)</vt:lpstr>
      <vt:lpstr>APAKAH KI?</vt:lpstr>
      <vt:lpstr>KEPENTINGAN KI</vt:lpstr>
      <vt:lpstr>DUA ASPEK UTAMA KI</vt:lpstr>
      <vt:lpstr>Slide 27</vt:lpstr>
      <vt:lpstr>TUJUH ELEMEN KI</vt:lpstr>
      <vt:lpstr>Slide 29</vt:lpstr>
      <vt:lpstr>Slide 30</vt:lpstr>
      <vt:lpstr>KI DALAM KURIKULUM IPT</vt:lpstr>
      <vt:lpstr>1. KEMAHIRAN BERKOMUNIKASI</vt:lpstr>
      <vt:lpstr>Keterangan lapan tahap CS</vt:lpstr>
      <vt:lpstr>Slide 34</vt:lpstr>
      <vt:lpstr>2. PEMIKIRAN KRITIS DAN PENYELESAIAN MASALAH</vt:lpstr>
      <vt:lpstr>Keterangan tujuh tahap CTPS</vt:lpstr>
      <vt:lpstr>Slide 37</vt:lpstr>
      <vt:lpstr>3. KEMAHIRAN KERJA BERPASUKAN</vt:lpstr>
      <vt:lpstr>Keterangan lima tahap TS</vt:lpstr>
      <vt:lpstr>Slide 40</vt:lpstr>
      <vt:lpstr>4. PEMBELAJARAN BERTERUSAN DAN PENGURUSAN MAKLUMAT</vt:lpstr>
      <vt:lpstr>Keterangan tiga tahap LL</vt:lpstr>
      <vt:lpstr>5. KEMAHIRAN KEPIMPINAN</vt:lpstr>
      <vt:lpstr>Keterangan empat tahap LS</vt:lpstr>
      <vt:lpstr>6. ETIKA DAN MORAL PROFESIONAL</vt:lpstr>
      <vt:lpstr>Keterangan tiga tahap EM</vt:lpstr>
      <vt:lpstr>7. KEMAHIRAN KEUSAHAWANAN</vt:lpstr>
      <vt:lpstr>Keterangan empat tahap KK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PENGUKURAN DAN PENILAIAN  KEMAHIRAN INSANIAH</dc:title>
  <dc:creator>othman bin lebar</dc:creator>
  <cp:lastModifiedBy>user</cp:lastModifiedBy>
  <cp:revision>14</cp:revision>
  <dcterms:created xsi:type="dcterms:W3CDTF">2010-02-19T15:36:14Z</dcterms:created>
  <dcterms:modified xsi:type="dcterms:W3CDTF">2010-02-20T00:32:27Z</dcterms:modified>
</cp:coreProperties>
</file>