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1" r:id="rId1"/>
  </p:sldMasterIdLst>
  <p:notesMasterIdLst>
    <p:notesMasterId r:id="rId38"/>
  </p:notesMasterIdLst>
  <p:handoutMasterIdLst>
    <p:handoutMasterId r:id="rId39"/>
  </p:handoutMasterIdLst>
  <p:sldIdLst>
    <p:sldId id="257" r:id="rId2"/>
    <p:sldId id="258" r:id="rId3"/>
    <p:sldId id="261" r:id="rId4"/>
    <p:sldId id="262" r:id="rId5"/>
    <p:sldId id="263" r:id="rId6"/>
    <p:sldId id="265" r:id="rId7"/>
    <p:sldId id="266" r:id="rId8"/>
    <p:sldId id="267" r:id="rId9"/>
    <p:sldId id="301" r:id="rId10"/>
    <p:sldId id="297" r:id="rId11"/>
    <p:sldId id="298" r:id="rId12"/>
    <p:sldId id="299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302" r:id="rId34"/>
    <p:sldId id="291" r:id="rId35"/>
    <p:sldId id="292" r:id="rId36"/>
    <p:sldId id="294" r:id="rId3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BFF9EF9-ACB7-4DC8-9F72-10C6109A9F61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A1262B8-49D7-41AA-95B4-C3BF8C6A948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8B95-0F5E-4E14-A86B-B156FDD09A05}" type="datetimeFigureOut">
              <a:rPr lang="en-US" smtClean="0"/>
              <a:t>2/20/2010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596FD-F15B-44E7-9EB5-0B68C3533AC4}" type="slidenum">
              <a:rPr lang="en-MY" smtClean="0"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1</a:t>
            </a:fld>
            <a:endParaRPr lang="en-MY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10</a:t>
            </a:fld>
            <a:endParaRPr lang="en-MY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11</a:t>
            </a:fld>
            <a:endParaRPr lang="en-MY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12</a:t>
            </a:fld>
            <a:endParaRPr lang="en-MY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13</a:t>
            </a:fld>
            <a:endParaRPr lang="en-MY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14</a:t>
            </a:fld>
            <a:endParaRPr lang="en-MY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15</a:t>
            </a:fld>
            <a:endParaRPr lang="en-MY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16</a:t>
            </a:fld>
            <a:endParaRPr lang="en-MY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17</a:t>
            </a:fld>
            <a:endParaRPr lang="en-MY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18</a:t>
            </a:fld>
            <a:endParaRPr lang="en-MY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19</a:t>
            </a:fld>
            <a:endParaRPr lang="en-MY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2</a:t>
            </a:fld>
            <a:endParaRPr lang="en-MY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20</a:t>
            </a:fld>
            <a:endParaRPr lang="en-MY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21</a:t>
            </a:fld>
            <a:endParaRPr lang="en-MY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22</a:t>
            </a:fld>
            <a:endParaRPr lang="en-MY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23</a:t>
            </a:fld>
            <a:endParaRPr lang="en-MY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24</a:t>
            </a:fld>
            <a:endParaRPr lang="en-MY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25</a:t>
            </a:fld>
            <a:endParaRPr lang="en-MY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26</a:t>
            </a:fld>
            <a:endParaRPr lang="en-MY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27</a:t>
            </a:fld>
            <a:endParaRPr lang="en-MY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28</a:t>
            </a:fld>
            <a:endParaRPr lang="en-MY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29</a:t>
            </a:fld>
            <a:endParaRPr lang="en-MY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3</a:t>
            </a:fld>
            <a:endParaRPr lang="en-MY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30</a:t>
            </a:fld>
            <a:endParaRPr lang="en-MY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31</a:t>
            </a:fld>
            <a:endParaRPr lang="en-MY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32</a:t>
            </a:fld>
            <a:endParaRPr lang="en-MY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33</a:t>
            </a:fld>
            <a:endParaRPr lang="en-MY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34</a:t>
            </a:fld>
            <a:endParaRPr lang="en-MY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35</a:t>
            </a:fld>
            <a:endParaRPr lang="en-MY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36</a:t>
            </a:fld>
            <a:endParaRPr lang="en-MY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4</a:t>
            </a:fld>
            <a:endParaRPr lang="en-MY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5</a:t>
            </a:fld>
            <a:endParaRPr lang="en-MY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6</a:t>
            </a:fld>
            <a:endParaRPr lang="en-MY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7</a:t>
            </a:fld>
            <a:endParaRPr lang="en-MY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8</a:t>
            </a:fld>
            <a:endParaRPr lang="en-MY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596FD-F15B-44E7-9EB5-0B68C3533AC4}" type="slidenum">
              <a:rPr lang="en-MY" smtClean="0"/>
              <a:t>9</a:t>
            </a:fld>
            <a:endParaRPr lang="en-MY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1066 h 1331"/>
              <a:gd name="T2" fmla="*/ 0 w 5760"/>
              <a:gd name="T3" fmla="*/ 1331 h 1331"/>
              <a:gd name="T4" fmla="*/ 5760 w 5760"/>
              <a:gd name="T5" fmla="*/ 1331 h 1331"/>
              <a:gd name="T6" fmla="*/ 5760 w 5760"/>
              <a:gd name="T7" fmla="*/ 0 h 1331"/>
              <a:gd name="T8" fmla="*/ 0 w 5760"/>
              <a:gd name="T9" fmla="*/ 1066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7C7C7C">
              <a:alpha val="45097"/>
            </a:srgbClr>
          </a:solidFill>
          <a:ln w="9525">
            <a:noFill/>
            <a:round/>
            <a:headEnd/>
            <a:tailEnd/>
          </a:ln>
          <a:effectLst>
            <a:outerShdw dist="44450" dir="16200000" algn="ctr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ＭＳ Ｐゴシック" charset="-128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95959">
              <a:alpha val="39999"/>
            </a:srgbClr>
          </a:solidFill>
          <a:ln w="9525">
            <a:noFill/>
            <a:round/>
            <a:headEnd/>
            <a:tailEnd/>
          </a:ln>
          <a:effectLst>
            <a:outerShdw dist="50800" dir="10800000" algn="ctr" rotWithShape="0">
              <a:srgbClr val="808080">
                <a:alpha val="45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ＭＳ Ｐゴシック" charset="-128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D83250-10D7-4625-8B24-DE9C1DBD31D7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7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E3194-1BF3-4EE4-A7FA-52138B5C1A2E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409426-98EF-46B3-93DF-6D84C174DBEF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937D6-3422-4ABE-B55B-27066426F6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032ECF-AF5A-421D-BDB3-150E3CA5AB99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778211-7372-48B7-B9A3-0217179F32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18B39-8B57-4D30-9531-3036F1D1B3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C1D2A-C2EF-4A04-BE1C-2C2EED36992D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B742F-DAB5-4233-BB66-ECE983962C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1066 h 1331"/>
              <a:gd name="T2" fmla="*/ 0 w 5760"/>
              <a:gd name="T3" fmla="*/ 1331 h 1331"/>
              <a:gd name="T4" fmla="*/ 5760 w 5760"/>
              <a:gd name="T5" fmla="*/ 1331 h 1331"/>
              <a:gd name="T6" fmla="*/ 5760 w 5760"/>
              <a:gd name="T7" fmla="*/ 0 h 1331"/>
              <a:gd name="T8" fmla="*/ 0 w 5760"/>
              <a:gd name="T9" fmla="*/ 1066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7C7C7C">
              <a:alpha val="45097"/>
            </a:srgbClr>
          </a:solidFill>
          <a:ln w="9525">
            <a:noFill/>
            <a:round/>
            <a:headEnd/>
            <a:tailEnd/>
          </a:ln>
          <a:effectLst>
            <a:outerShdw dist="44450" dir="16200000" algn="ctr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ＭＳ Ｐゴシック" charset="-128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T0" fmla="*/ 3038475 w 1914"/>
              <a:gd name="T1" fmla="*/ 14258 h 4329"/>
              <a:gd name="T2" fmla="*/ 3038475 w 1914"/>
              <a:gd name="T3" fmla="*/ 6858000 h 4329"/>
              <a:gd name="T4" fmla="*/ 323850 w 1914"/>
              <a:gd name="T5" fmla="*/ 6854832 h 4329"/>
              <a:gd name="T6" fmla="*/ 0 w 1914"/>
              <a:gd name="T7" fmla="*/ 0 h 4329"/>
              <a:gd name="T8" fmla="*/ 3038475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95959">
              <a:alpha val="39999"/>
            </a:srgbClr>
          </a:solidFill>
          <a:ln w="9525">
            <a:noFill/>
            <a:round/>
            <a:headEnd/>
            <a:tailEnd/>
          </a:ln>
          <a:effectLst>
            <a:outerShdw dist="50800" dir="10800000" algn="ctr" rotWithShape="0">
              <a:srgbClr val="808080">
                <a:alpha val="45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66BCBB-FBCB-4877-A456-3BF293B61C09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CDFEA-AAA6-4E84-9FFA-009A82384376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D2B2F2-C146-4083-8025-462A4F506EA8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E7F79-5FAB-4A71-851B-E967EAD3B2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253E5C-1518-4C17-A881-4D93C5093E73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F2CFFC-448D-402C-B7E4-74C6CB6E37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C81A78-0462-432E-A0B7-3E10E844A99C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428B3-14B8-484C-AF9F-2F4C3CBE03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5F8F1E-4293-4DE2-B66E-68A818A2DB7D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69CEEF-5FE5-45D5-90B5-DC0823E876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403BE7-47FA-4C2A-A49E-04BA91360229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fld id="{3A7BCCFC-7B33-411E-BB8D-19413224C3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A985AF-2B62-43A8-926D-9F45460A6FA3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9891D-DA4D-4AA1-AD94-ED6FB661E2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/>
            <a:gdLst>
              <a:gd name="T0" fmla="*/ 0 w 5760"/>
              <a:gd name="T1" fmla="*/ 1066 h 1331"/>
              <a:gd name="T2" fmla="*/ 0 w 5760"/>
              <a:gd name="T3" fmla="*/ 1331 h 1331"/>
              <a:gd name="T4" fmla="*/ 5760 w 5760"/>
              <a:gd name="T5" fmla="*/ 1331 h 1331"/>
              <a:gd name="T6" fmla="*/ 5760 w 5760"/>
              <a:gd name="T7" fmla="*/ 0 h 1331"/>
              <a:gd name="T8" fmla="*/ 0 w 5760"/>
              <a:gd name="T9" fmla="*/ 1066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0"/>
              <a:gd name="T16" fmla="*/ 0 h 1331"/>
              <a:gd name="T17" fmla="*/ 5760 w 5760"/>
              <a:gd name="T18" fmla="*/ 1331 h 13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rgbClr val="7C7C7C">
              <a:alpha val="45097"/>
            </a:srgbClr>
          </a:solidFill>
          <a:ln w="9525">
            <a:noFill/>
            <a:round/>
            <a:headEnd/>
            <a:tailEnd/>
          </a:ln>
          <a:effectLst>
            <a:outerShdw dist="44450" dir="16200000" algn="ctr" rotWithShape="0">
              <a:srgbClr val="808080">
                <a:alpha val="34999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ＭＳ Ｐゴシック" charset="-128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T0" fmla="*/ 1828800 w 1914"/>
              <a:gd name="T1" fmla="*/ 14258 h 4329"/>
              <a:gd name="T2" fmla="*/ 1828800 w 1914"/>
              <a:gd name="T3" fmla="*/ 6858000 h 4329"/>
              <a:gd name="T4" fmla="*/ 194919 w 1914"/>
              <a:gd name="T5" fmla="*/ 6854832 h 4329"/>
              <a:gd name="T6" fmla="*/ 0 w 1914"/>
              <a:gd name="T7" fmla="*/ 0 h 4329"/>
              <a:gd name="T8" fmla="*/ 1828800 w 1914"/>
              <a:gd name="T9" fmla="*/ 14258 h 43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4"/>
              <a:gd name="T16" fmla="*/ 0 h 4329"/>
              <a:gd name="T17" fmla="*/ 1914 w 1914"/>
              <a:gd name="T18" fmla="*/ 4329 h 43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rgbClr val="595959">
              <a:alpha val="39999"/>
            </a:srgbClr>
          </a:solidFill>
          <a:ln w="9525">
            <a:noFill/>
            <a:round/>
            <a:headEnd/>
            <a:tailEnd/>
          </a:ln>
          <a:effectLst>
            <a:outerShdw dist="50800" dir="10800000" algn="ctr" rotWithShape="0">
              <a:srgbClr val="808080">
                <a:alpha val="45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cs typeface="ＭＳ Ｐゴシック" charset="-128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B9A98"/>
                </a:solidFill>
              </a:defRPr>
            </a:lvl1pPr>
          </a:lstStyle>
          <a:p>
            <a:fld id="{E5FFFED4-6595-45ED-8D64-372F539A5062}" type="datetime1">
              <a:rPr lang="en-US"/>
              <a:pPr/>
              <a:t>2/20/2010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B9A98"/>
                </a:solidFill>
              </a:defRPr>
            </a:lvl1pPr>
          </a:lstStyle>
          <a:p>
            <a:fld id="{B73CCC50-3EFD-4962-B847-9B0D0E69BB3C}" type="slidenum">
              <a:rPr lang="en-US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6" r:id="rId1"/>
    <p:sldLayoutId id="2147483930" r:id="rId2"/>
    <p:sldLayoutId id="2147483937" r:id="rId3"/>
    <p:sldLayoutId id="2147483931" r:id="rId4"/>
    <p:sldLayoutId id="2147483938" r:id="rId5"/>
    <p:sldLayoutId id="2147483932" r:id="rId6"/>
    <p:sldLayoutId id="2147483933" r:id="rId7"/>
    <p:sldLayoutId id="2147483939" r:id="rId8"/>
    <p:sldLayoutId id="2147483940" r:id="rId9"/>
    <p:sldLayoutId id="2147483934" r:id="rId10"/>
    <p:sldLayoutId id="2147483935" r:id="rId11"/>
    <p:sldLayoutId id="2147483941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charset="0"/>
          <a:ea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charset="0"/>
          <a:ea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charset="0"/>
          <a:ea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charset="0"/>
          <a:ea typeface="ＭＳ Ｐゴシック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charset="0"/>
          <a:ea typeface="ＭＳ Ｐゴシック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charset="0"/>
          <a:ea typeface="ＭＳ Ｐゴシック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charset="0"/>
          <a:ea typeface="ＭＳ Ｐゴシック" charset="-128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charset="2"/>
        <a:buChar char=""/>
        <a:defRPr sz="30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charset="2"/>
        <a:buChar char=""/>
        <a:defRPr sz="26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charset="2"/>
        <a:buChar char="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750888"/>
            <a:ext cx="9144000" cy="20145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sz="4000" err="1" smtClean="0">
                <a:ea typeface="+mj-ea"/>
              </a:rPr>
              <a:t>Membina</a:t>
            </a:r>
            <a:r>
              <a:rPr sz="4000" smtClean="0">
                <a:ea typeface="+mj-ea"/>
              </a:rPr>
              <a:t> </a:t>
            </a:r>
            <a:br>
              <a:rPr sz="4000" smtClean="0">
                <a:ea typeface="+mj-ea"/>
              </a:rPr>
            </a:br>
            <a:r>
              <a:rPr sz="4000" err="1" smtClean="0">
                <a:ea typeface="+mj-ea"/>
              </a:rPr>
              <a:t>Hasil</a:t>
            </a:r>
            <a:r>
              <a:rPr sz="4000" smtClean="0">
                <a:ea typeface="+mj-ea"/>
              </a:rPr>
              <a:t> </a:t>
            </a:r>
            <a:r>
              <a:rPr sz="4000" err="1" smtClean="0">
                <a:ea typeface="+mj-ea"/>
              </a:rPr>
              <a:t>Pembelajaran</a:t>
            </a:r>
            <a:r>
              <a:rPr sz="4000" smtClean="0">
                <a:ea typeface="+mj-ea"/>
              </a:rPr>
              <a:t> </a:t>
            </a:r>
            <a:r>
              <a:rPr sz="4000" err="1" smtClean="0">
                <a:ea typeface="+mj-ea"/>
              </a:rPr>
              <a:t>Kursus</a:t>
            </a:r>
            <a:r>
              <a:rPr sz="4000" smtClean="0">
                <a:ea typeface="+mj-ea"/>
              </a:rPr>
              <a:t/>
            </a:r>
            <a:br>
              <a:rPr sz="4000" smtClean="0">
                <a:ea typeface="+mj-ea"/>
              </a:rPr>
            </a:br>
            <a:endParaRPr sz="4000" smtClean="0">
              <a:ea typeface="+mj-ea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514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800" b="1" smtClean="0">
                <a:solidFill>
                  <a:srgbClr val="898989"/>
                </a:solidFill>
              </a:rPr>
              <a:t>Prof. Dr. Othman bin Lebar</a:t>
            </a:r>
          </a:p>
          <a:p>
            <a:pPr>
              <a:lnSpc>
                <a:spcPct val="80000"/>
              </a:lnSpc>
            </a:pPr>
            <a:r>
              <a:rPr lang="en-US" sz="1800" b="1" smtClean="0">
                <a:solidFill>
                  <a:srgbClr val="898989"/>
                </a:solidFill>
              </a:rPr>
              <a:t>Pusat Pengujian Pendidikan</a:t>
            </a:r>
          </a:p>
          <a:p>
            <a:pPr>
              <a:lnSpc>
                <a:spcPct val="80000"/>
              </a:lnSpc>
            </a:pPr>
            <a:r>
              <a:rPr lang="en-US" sz="1800" b="1" smtClean="0">
                <a:solidFill>
                  <a:srgbClr val="898989"/>
                </a:solidFill>
              </a:rPr>
              <a:t>Universiti Pendidikan Sultan Idris</a:t>
            </a:r>
          </a:p>
          <a:p>
            <a:pPr>
              <a:lnSpc>
                <a:spcPct val="80000"/>
              </a:lnSpc>
            </a:pPr>
            <a:endParaRPr lang="en-US" sz="1800" b="1" smtClean="0">
              <a:solidFill>
                <a:srgbClr val="898989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1800" b="1" smtClean="0">
                <a:solidFill>
                  <a:srgbClr val="898989"/>
                </a:solidFill>
              </a:rPr>
              <a:t>Februari 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HASIL PEMBELAJARAN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>
                <a:ea typeface="+mn-ea"/>
              </a:rPr>
              <a:t>Hasil pembelajaran adalah merupakan pernyataan yang menunjukkan apakah yang pelajar dijangka akan dapat/boleh melakukan selepas menyempurnakan sesuatu aktiviti, kursus, program atau pengajian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>
                <a:ea typeface="+mn-ea"/>
              </a:rPr>
              <a:t>Learning outcomes are statements that indicate what is expected that the student will be able to do upon completion of an activity, course, program, or degree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Hasil pembelajaran mestilah boleh dicapai oleh pelajar dan mestilah boleh dilihat dan diukur</a:t>
            </a:r>
          </a:p>
          <a:p>
            <a:r>
              <a:rPr lang="en-US" smtClean="0"/>
              <a:t>the learning outcomes states:</a:t>
            </a:r>
          </a:p>
          <a:p>
            <a:pPr>
              <a:buFont typeface="Arial" charset="0"/>
              <a:buNone/>
            </a:pPr>
            <a:r>
              <a:rPr lang="en-US" smtClean="0"/>
              <a:t>    - who is to do the action </a:t>
            </a:r>
          </a:p>
          <a:p>
            <a:pPr>
              <a:buFont typeface="Arial" charset="0"/>
              <a:buNone/>
            </a:pPr>
            <a:r>
              <a:rPr lang="en-US" smtClean="0"/>
              <a:t>    - what action is to be done, and </a:t>
            </a:r>
          </a:p>
          <a:p>
            <a:pPr>
              <a:buFont typeface="Arial" charset="0"/>
              <a:buNone/>
            </a:pPr>
            <a:r>
              <a:rPr lang="en-US" smtClean="0"/>
              <a:t>    - what result will come from that action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>
                <a:ea typeface="+mj-ea"/>
              </a:rPr>
              <a:t>What are the characteristics of good learning outcomes?</a:t>
            </a:r>
            <a:r>
              <a:rPr lang="en-US">
                <a:ea typeface="+mj-ea"/>
              </a:rPr>
              <a:t> 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mtClean="0"/>
              <a:t>Learning outcomes have three distinguishing characteristics:</a:t>
            </a:r>
          </a:p>
          <a:p>
            <a:r>
              <a:rPr lang="en-US" smtClean="0"/>
              <a:t>The specified action by the learners must be observable.</a:t>
            </a:r>
          </a:p>
          <a:p>
            <a:r>
              <a:rPr lang="en-US" smtClean="0"/>
              <a:t>The specified action by the learners must be measurable.</a:t>
            </a:r>
          </a:p>
          <a:p>
            <a:r>
              <a:rPr lang="en-US" smtClean="0"/>
              <a:t>The specified action must be done by the learners. 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smtClean="0"/>
              <a:t>Kesimpulan: Ciri-ciri Pernyataan Hasil Pembelajaran yang Baik </a:t>
            </a:r>
            <a:endParaRPr lang="en-US" sz="3200" b="1" baseline="600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/>
          <a:lstStyle/>
          <a:p>
            <a:pPr marL="122238" indent="-122238">
              <a:lnSpc>
                <a:spcPct val="90000"/>
              </a:lnSpc>
            </a:pPr>
            <a:r>
              <a:rPr lang="en-US" sz="2800" smtClean="0"/>
              <a:t>Berfokuskan pelajar </a:t>
            </a:r>
          </a:p>
          <a:p>
            <a:pPr marL="122238" indent="-122238">
              <a:lnSpc>
                <a:spcPct val="90000"/>
              </a:lnSpc>
            </a:pPr>
            <a:r>
              <a:rPr lang="en-US" sz="2800" smtClean="0"/>
              <a:t>Fokus kepada pembelajaran hasil daripada aktiviti itu sendiri </a:t>
            </a:r>
          </a:p>
          <a:p>
            <a:pPr marL="122238" indent="-122238">
              <a:lnSpc>
                <a:spcPct val="90000"/>
              </a:lnSpc>
            </a:pPr>
            <a:r>
              <a:rPr lang="en-US" sz="2800" smtClean="0"/>
              <a:t>Fokus kepada kemahiran-kemahiran dan kebolehan-kebolehan utama disiplin dan berasaskan standard kecemerlangan profesional</a:t>
            </a:r>
          </a:p>
          <a:p>
            <a:pPr marL="122238" indent="-122238">
              <a:lnSpc>
                <a:spcPct val="90000"/>
              </a:lnSpc>
            </a:pPr>
            <a:r>
              <a:rPr lang="en-US" sz="2800" smtClean="0"/>
              <a:t>Cukup umum untuk merangkumi pembelajaran penting dan cukup spesifik untuk diukur </a:t>
            </a:r>
          </a:p>
          <a:p>
            <a:pPr marL="122238" indent="-122238">
              <a:lnSpc>
                <a:spcPct val="90000"/>
              </a:lnSpc>
            </a:pPr>
            <a:r>
              <a:rPr lang="en-US" sz="2800" smtClean="0"/>
              <a:t>Fokus kepada aspek pembelajaran yang akan dibina dan boleh ditaksir dalam pelbagai bentuk </a:t>
            </a:r>
          </a:p>
          <a:p>
            <a:pPr marL="122238" indent="-122238">
              <a:lnSpc>
                <a:spcPct val="90000"/>
              </a:lnSpc>
              <a:buFont typeface="Arial" charset="0"/>
              <a:buNone/>
            </a:pP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>
                <a:ea typeface="+mj-ea"/>
              </a:rPr>
              <a:t>Masalah Biasa dengan Hasil Pembelajaran 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en-US" sz="2800" smtClean="0"/>
              <a:t>Menggunakan istilah/perkataan yang kabur seperti: </a:t>
            </a:r>
          </a:p>
          <a:p>
            <a:pPr lvl="1">
              <a:lnSpc>
                <a:spcPct val="70000"/>
              </a:lnSpc>
            </a:pPr>
            <a:r>
              <a:rPr lang="en-US" sz="2400" smtClean="0"/>
              <a:t>Menghargai</a:t>
            </a:r>
          </a:p>
          <a:p>
            <a:pPr lvl="1">
              <a:lnSpc>
                <a:spcPct val="70000"/>
              </a:lnSpc>
            </a:pPr>
            <a:r>
              <a:rPr lang="en-US" sz="2400" smtClean="0"/>
              <a:t>Menyedari </a:t>
            </a:r>
          </a:p>
          <a:p>
            <a:pPr lvl="1">
              <a:lnSpc>
                <a:spcPct val="70000"/>
              </a:lnSpc>
            </a:pPr>
            <a:r>
              <a:rPr lang="en-US" sz="2400" smtClean="0"/>
              <a:t>Membina </a:t>
            </a:r>
          </a:p>
          <a:p>
            <a:pPr lvl="1">
              <a:lnSpc>
                <a:spcPct val="70000"/>
              </a:lnSpc>
            </a:pPr>
            <a:r>
              <a:rPr lang="en-US" sz="2400" smtClean="0"/>
              <a:t>Mengetahui </a:t>
            </a:r>
          </a:p>
          <a:p>
            <a:pPr lvl="1">
              <a:lnSpc>
                <a:spcPct val="70000"/>
              </a:lnSpc>
            </a:pPr>
            <a:r>
              <a:rPr lang="en-US" sz="2400" smtClean="0"/>
              <a:t>Mempelajari</a:t>
            </a:r>
          </a:p>
          <a:p>
            <a:pPr lvl="1">
              <a:lnSpc>
                <a:spcPct val="70000"/>
              </a:lnSpc>
            </a:pPr>
            <a:r>
              <a:rPr lang="en-US" sz="2400" smtClean="0"/>
              <a:t>Memahami</a:t>
            </a:r>
          </a:p>
          <a:p>
            <a:pPr lvl="1">
              <a:lnSpc>
                <a:spcPct val="70000"/>
              </a:lnSpc>
            </a:pPr>
            <a:r>
              <a:rPr lang="en-US" sz="2400" smtClean="0"/>
              <a:t>Membiasakan diri</a:t>
            </a:r>
          </a:p>
          <a:p>
            <a:pPr>
              <a:lnSpc>
                <a:spcPct val="70000"/>
              </a:lnSpc>
            </a:pPr>
            <a:r>
              <a:rPr lang="en-US" sz="2800" smtClean="0"/>
              <a:t>Menjelaskan tindakan yang diambil oleh orang lain selain daripada pelajar.  </a:t>
            </a:r>
          </a:p>
          <a:p>
            <a:pPr lvl="1">
              <a:lnSpc>
                <a:spcPct val="70000"/>
              </a:lnSpc>
            </a:pPr>
            <a:r>
              <a:rPr lang="en-US" sz="2400" smtClean="0"/>
              <a:t>“Program ini akan….</a:t>
            </a:r>
          </a:p>
          <a:p>
            <a:pPr lvl="1">
              <a:lnSpc>
                <a:spcPct val="70000"/>
              </a:lnSpc>
            </a:pPr>
            <a:r>
              <a:rPr lang="en-US" sz="2400" smtClean="0"/>
              <a:t> “Kursus ini akan…”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3982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smtClean="0">
                <a:ea typeface="+mj-ea"/>
              </a:rPr>
              <a:t>Perbandingan antara pernyataan hasil pembelajaran yang baik dan yang lemah </a:t>
            </a:r>
          </a:p>
        </p:txBody>
      </p:sp>
      <p:sp>
        <p:nvSpPr>
          <p:cNvPr id="51205" name="Rectangle 5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000" smtClean="0"/>
              <a:t>Pelajar akan mamahami tahap-tahap perkembangan Erikson </a:t>
            </a:r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2000" smtClean="0"/>
              <a:t>Pelajar akan mengetahui perspektif sosiologi utama dan bagaimana ia berkait dengan kehidupan seharian</a:t>
            </a:r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2000" smtClean="0"/>
              <a:t>Pelajar akan membentuk kemahiran yang sesuai dalam menjalankan penyelidikan dalam sains sosial 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en-US" sz="2000" smtClean="0"/>
          </a:p>
        </p:txBody>
      </p:sp>
      <p:sp>
        <p:nvSpPr>
          <p:cNvPr id="51206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8200" y="1600200"/>
            <a:ext cx="4038600" cy="4876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000" smtClean="0"/>
              <a:t>Pelajar akan mengenal pasti dan meringkaskan setiap tahap perkembangan Erikson </a:t>
            </a:r>
          </a:p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2000" smtClean="0"/>
              <a:t>Pelajar akan menjelaskan setiap perspektif utama sosiologi dan akan menerangkan bagaimana setiap perspektif berkait dengan kehidupan seharian mereka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2000" smtClean="0"/>
              <a:t>Pelajar akan mereka bentuk, menjalankan, dan menganalisis projek penyelidikan menggunakan teori dan metodologi yang sesuai </a:t>
            </a:r>
          </a:p>
          <a:p>
            <a:pPr>
              <a:lnSpc>
                <a:spcPct val="80000"/>
              </a:lnSpc>
            </a:pP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build="p"/>
      <p:bldP spid="5120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>
                <a:ea typeface="+mj-ea"/>
              </a:rPr>
              <a:t>Domain Pembelajaran </a:t>
            </a:r>
            <a:br>
              <a:rPr lang="en-US" sz="4000" b="1">
                <a:ea typeface="+mj-ea"/>
              </a:rPr>
            </a:br>
            <a:endParaRPr lang="en-US" sz="4000" b="1">
              <a:ea typeface="+mj-ea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Tiga domain dalam mengklasifikasi matlamat pendidikan: </a:t>
            </a:r>
          </a:p>
          <a:p>
            <a:pPr>
              <a:buFont typeface="Wingdings" charset="2"/>
              <a:buNone/>
            </a:pPr>
            <a:endParaRPr lang="en-US" sz="2800" smtClean="0"/>
          </a:p>
          <a:p>
            <a:pPr lvl="1"/>
            <a:r>
              <a:rPr lang="en-US" smtClean="0"/>
              <a:t>Kognitif (knowledge)</a:t>
            </a:r>
          </a:p>
          <a:p>
            <a:pPr lvl="1">
              <a:buFont typeface="Wingdings" charset="2"/>
              <a:buNone/>
            </a:pPr>
            <a:endParaRPr lang="en-US" smtClean="0"/>
          </a:p>
          <a:p>
            <a:pPr lvl="1"/>
            <a:r>
              <a:rPr lang="en-US" smtClean="0"/>
              <a:t>Afektif (attitudes)</a:t>
            </a:r>
          </a:p>
          <a:p>
            <a:pPr lvl="1">
              <a:buFont typeface="Wingdings" charset="2"/>
              <a:buNone/>
            </a:pPr>
            <a:endParaRPr lang="en-US" smtClean="0"/>
          </a:p>
          <a:p>
            <a:pPr lvl="1"/>
            <a:r>
              <a:rPr lang="en-US" smtClean="0"/>
              <a:t>Psikomotor (skills)</a:t>
            </a:r>
          </a:p>
          <a:p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 bldLvl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14400"/>
            <a:ext cx="8991600" cy="1143000"/>
          </a:xfrm>
        </p:spPr>
        <p:txBody>
          <a:bodyPr>
            <a:normAutofit/>
          </a:bodyPr>
          <a:lstStyle/>
          <a:p>
            <a:r>
              <a:rPr lang="en-US" sz="2900" b="1" smtClean="0"/>
              <a:t>Bloom’s Taxonomy of </a:t>
            </a:r>
            <a:br>
              <a:rPr lang="en-US" sz="2900" b="1" smtClean="0"/>
            </a:br>
            <a:r>
              <a:rPr lang="en-US" sz="2900" b="1" smtClean="0"/>
              <a:t>Educational Objectives</a:t>
            </a:r>
            <a:r>
              <a:rPr lang="en-US" sz="2900" b="1" baseline="30000" smtClean="0"/>
              <a:t>3</a:t>
            </a:r>
            <a:r>
              <a:rPr lang="en-US" sz="2900" smtClean="0"/>
              <a:t> </a:t>
            </a:r>
            <a:r>
              <a:rPr lang="en-US" sz="2100" smtClean="0"/>
              <a:t>(</a:t>
            </a:r>
            <a:r>
              <a:rPr lang="en-US" sz="1800" smtClean="0"/>
              <a:t>Cognitive domain)</a:t>
            </a:r>
            <a:r>
              <a:rPr lang="en-US" sz="2900" smtClean="0"/>
              <a:t/>
            </a:r>
            <a:br>
              <a:rPr lang="en-US" sz="2900" smtClean="0"/>
            </a:br>
            <a:endParaRPr lang="en-US" sz="2900" smtClean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62200"/>
            <a:ext cx="8229600" cy="3763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A system that classifies educational goals to facilitate the development and evaluation of college and university curricula.</a:t>
            </a:r>
          </a:p>
          <a:p>
            <a:pPr>
              <a:lnSpc>
                <a:spcPct val="90000"/>
              </a:lnSpc>
            </a:pPr>
            <a:endParaRPr lang="en-US" sz="2800" smtClean="0"/>
          </a:p>
          <a:p>
            <a:pPr>
              <a:lnSpc>
                <a:spcPct val="90000"/>
              </a:lnSpc>
            </a:pPr>
            <a:r>
              <a:rPr lang="en-US" sz="2800" smtClean="0"/>
              <a:t>A hierarchical taxonomy of student behaviors that reflect the development of increasingly complex cognitive abilities and skills as a result of instructional experiences.</a:t>
            </a:r>
          </a:p>
          <a:p>
            <a:pPr>
              <a:lnSpc>
                <a:spcPct val="90000"/>
              </a:lnSpc>
            </a:pP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458200" cy="1219200"/>
          </a:xfrm>
        </p:spPr>
        <p:txBody>
          <a:bodyPr/>
          <a:lstStyle/>
          <a:p>
            <a:r>
              <a:rPr lang="en-US" sz="3800" b="1" smtClean="0"/>
              <a:t>Bloom’s Taxonomy of Cognitive Levels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229600" cy="4343400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tx1"/>
              </a:buClr>
            </a:pPr>
            <a:r>
              <a:rPr lang="en-US" sz="2800" smtClean="0"/>
              <a:t>There are 6 categories, listed hierarchically from simplest to most complex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charset="2"/>
              <a:buNone/>
            </a:pPr>
            <a:endParaRPr lang="en-US" sz="2800" smtClean="0"/>
          </a:p>
          <a:p>
            <a:pPr>
              <a:lnSpc>
                <a:spcPct val="80000"/>
              </a:lnSpc>
            </a:pPr>
            <a:r>
              <a:rPr lang="en-US" sz="2800" smtClean="0"/>
              <a:t>Knowledge</a:t>
            </a:r>
          </a:p>
          <a:p>
            <a:pPr>
              <a:lnSpc>
                <a:spcPct val="80000"/>
              </a:lnSpc>
            </a:pPr>
            <a:r>
              <a:rPr lang="en-US" sz="2800" smtClean="0"/>
              <a:t>Comprehension</a:t>
            </a:r>
          </a:p>
          <a:p>
            <a:pPr>
              <a:lnSpc>
                <a:spcPct val="80000"/>
              </a:lnSpc>
            </a:pPr>
            <a:r>
              <a:rPr lang="en-US" sz="2800" smtClean="0"/>
              <a:t>Application</a:t>
            </a:r>
          </a:p>
          <a:p>
            <a:pPr>
              <a:lnSpc>
                <a:spcPct val="80000"/>
              </a:lnSpc>
            </a:pPr>
            <a:r>
              <a:rPr lang="en-US" sz="2800" smtClean="0"/>
              <a:t>Analysis</a:t>
            </a:r>
          </a:p>
          <a:p>
            <a:pPr>
              <a:lnSpc>
                <a:spcPct val="80000"/>
              </a:lnSpc>
            </a:pPr>
            <a:r>
              <a:rPr lang="en-US" sz="2800" smtClean="0"/>
              <a:t>Synthesis</a:t>
            </a:r>
          </a:p>
          <a:p>
            <a:pPr>
              <a:lnSpc>
                <a:spcPct val="80000"/>
              </a:lnSpc>
            </a:pPr>
            <a:r>
              <a:rPr lang="en-US" sz="2800" smtClean="0"/>
              <a:t>Evaluation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 typeface="Wingdings" charset="2"/>
              <a:buNone/>
            </a:pPr>
            <a:endParaRPr lang="en-US" sz="2800" smtClean="0"/>
          </a:p>
          <a:p>
            <a:pPr>
              <a:lnSpc>
                <a:spcPct val="80000"/>
              </a:lnSpc>
              <a:buClr>
                <a:schemeClr val="tx1"/>
              </a:buClr>
            </a:pPr>
            <a:endParaRPr lang="en-US" sz="2800" smtClean="0"/>
          </a:p>
          <a:p>
            <a:pPr>
              <a:lnSpc>
                <a:spcPct val="80000"/>
              </a:lnSpc>
            </a:pP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sz="4000" b="1" smtClean="0"/>
              <a:t>Bloom’s Taxonomy:  Knowledge</a:t>
            </a:r>
            <a:r>
              <a:rPr lang="en-US" sz="4000" b="1" baseline="30000" smtClean="0"/>
              <a:t>4</a:t>
            </a:r>
            <a:endParaRPr lang="en-US" sz="4000" b="1" baseline="100000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229600" cy="45720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3600" b="1" smtClean="0"/>
              <a:t>Definition:</a:t>
            </a:r>
          </a:p>
          <a:p>
            <a:pPr lvl="1">
              <a:lnSpc>
                <a:spcPct val="80000"/>
              </a:lnSpc>
            </a:pPr>
            <a:r>
              <a:rPr lang="en-US" sz="3200" smtClean="0"/>
              <a:t>ability to remember information from simple (facts, terminology) to more complex/abstract (theories, principles)</a:t>
            </a:r>
          </a:p>
          <a:p>
            <a:pPr lvl="1">
              <a:lnSpc>
                <a:spcPct val="80000"/>
              </a:lnSpc>
              <a:buFont typeface="Wingdings" charset="2"/>
              <a:buNone/>
            </a:pPr>
            <a:endParaRPr lang="en-US" sz="3200" smtClean="0"/>
          </a:p>
          <a:p>
            <a:pPr>
              <a:lnSpc>
                <a:spcPct val="80000"/>
              </a:lnSpc>
            </a:pPr>
            <a:r>
              <a:rPr lang="en-US" sz="3600" b="1" smtClean="0"/>
              <a:t>Student Learning Verbs:</a:t>
            </a:r>
          </a:p>
          <a:p>
            <a:pPr lvl="1">
              <a:lnSpc>
                <a:spcPct val="80000"/>
              </a:lnSpc>
            </a:pPr>
            <a:r>
              <a:rPr lang="en-US" sz="3200" smtClean="0"/>
              <a:t>List, name, identify, show, define, recognize, recall, state, describe, label, match, outline, reproduce, select</a:t>
            </a:r>
          </a:p>
          <a:p>
            <a:pPr lvl="1">
              <a:lnSpc>
                <a:spcPct val="80000"/>
              </a:lnSpc>
            </a:pPr>
            <a:endParaRPr lang="en-US" sz="2400" smtClean="0"/>
          </a:p>
          <a:p>
            <a:pPr lvl="1">
              <a:lnSpc>
                <a:spcPct val="80000"/>
              </a:lnSpc>
              <a:buFont typeface="Wingdings" charset="2"/>
              <a:buNone/>
            </a:pPr>
            <a:endParaRPr lang="en-US" sz="16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39825"/>
          </a:xfrm>
        </p:spPr>
        <p:txBody>
          <a:bodyPr/>
          <a:lstStyle/>
          <a:p>
            <a:r>
              <a:rPr lang="en-US" sz="4000" b="1" smtClean="0"/>
              <a:t>Agenda: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791200"/>
          </a:xfrm>
        </p:spPr>
        <p:txBody>
          <a:bodyPr/>
          <a:lstStyle/>
          <a:p>
            <a:r>
              <a:rPr lang="en-US" sz="2800" smtClean="0"/>
              <a:t>Pengenalan (Definisi dan Objektif)</a:t>
            </a:r>
          </a:p>
          <a:p>
            <a:r>
              <a:rPr lang="en-US" sz="2800" smtClean="0"/>
              <a:t>Menulis Pernyataan Hasil Pembelajaran yang Baik </a:t>
            </a:r>
          </a:p>
          <a:p>
            <a:r>
              <a:rPr lang="en-US" sz="2800" smtClean="0"/>
              <a:t>Kerangka:  Taksonomi Bloom</a:t>
            </a:r>
            <a:endParaRPr lang="en-US" sz="2400" smtClean="0"/>
          </a:p>
          <a:p>
            <a:r>
              <a:rPr lang="en-US" sz="2800" smtClean="0"/>
              <a:t>Penjajaran Kursus (Course Alignment)</a:t>
            </a:r>
            <a:endParaRPr lang="en-US" sz="2400" smtClean="0"/>
          </a:p>
          <a:p>
            <a:pPr>
              <a:buFont typeface="Arial" charset="0"/>
              <a:buNone/>
            </a:pPr>
            <a:r>
              <a:rPr lang="en-US" sz="2800" smtClean="0"/>
              <a:t> </a:t>
            </a:r>
          </a:p>
          <a:p>
            <a:pPr>
              <a:buFont typeface="Wingdings" charset="2"/>
              <a:buNone/>
            </a:pPr>
            <a:endParaRPr lang="en-US" sz="2800" smtClean="0"/>
          </a:p>
          <a:p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sz="4000" b="1" smtClean="0"/>
              <a:t>Bloom’s Taxonomy:  Knowledge</a:t>
            </a:r>
            <a:r>
              <a:rPr lang="en-US" sz="4000" b="1" baseline="30000" smtClean="0"/>
              <a:t>4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52600"/>
            <a:ext cx="8229600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4000" b="1" smtClean="0"/>
              <a:t>Examples:</a:t>
            </a:r>
            <a:r>
              <a:rPr lang="en-US" sz="4000" smtClean="0"/>
              <a:t>  </a:t>
            </a:r>
            <a:r>
              <a:rPr lang="en-US" sz="3600" smtClean="0"/>
              <a:t>Knowledge of dates, events, places, major ideas, and mastery of subject matter</a:t>
            </a:r>
          </a:p>
          <a:p>
            <a:pPr>
              <a:lnSpc>
                <a:spcPct val="90000"/>
              </a:lnSpc>
            </a:pPr>
            <a:endParaRPr lang="en-US" sz="3600" smtClean="0"/>
          </a:p>
          <a:p>
            <a:pPr>
              <a:lnSpc>
                <a:spcPct val="90000"/>
              </a:lnSpc>
            </a:pPr>
            <a:r>
              <a:rPr lang="en-US" sz="4000" b="1" smtClean="0"/>
              <a:t>The student will…</a:t>
            </a:r>
          </a:p>
          <a:p>
            <a:pPr lvl="1">
              <a:lnSpc>
                <a:spcPct val="90000"/>
              </a:lnSpc>
            </a:pPr>
            <a:r>
              <a:rPr lang="en-US" sz="3600" smtClean="0"/>
              <a:t>Define the 6 levels of Bloom’s taxonomy of the cognitive domain</a:t>
            </a:r>
          </a:p>
          <a:p>
            <a:pPr lvl="1">
              <a:lnSpc>
                <a:spcPct val="90000"/>
              </a:lnSpc>
              <a:buFont typeface="Wingdings" charset="2"/>
              <a:buNone/>
            </a:pPr>
            <a:endParaRPr lang="en-US" sz="3600" smtClean="0"/>
          </a:p>
          <a:p>
            <a:pPr lvl="1">
              <a:lnSpc>
                <a:spcPct val="90000"/>
              </a:lnSpc>
              <a:buFont typeface="Wingdings" charset="2"/>
              <a:buNone/>
            </a:pPr>
            <a:endParaRPr lang="en-US" sz="1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3800" b="1" smtClean="0"/>
              <a:t>Bloom’s Taxonomy:  Comprehension</a:t>
            </a:r>
            <a:r>
              <a:rPr lang="en-US" sz="3800" b="1" baseline="30000" smtClean="0"/>
              <a:t>4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229600" cy="51054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mtClean="0"/>
          </a:p>
          <a:p>
            <a:pPr>
              <a:lnSpc>
                <a:spcPct val="80000"/>
              </a:lnSpc>
            </a:pPr>
            <a:r>
              <a:rPr lang="en-US" b="1" smtClean="0"/>
              <a:t>Definition:</a:t>
            </a:r>
          </a:p>
          <a:p>
            <a:pPr lvl="1">
              <a:lnSpc>
                <a:spcPct val="80000"/>
              </a:lnSpc>
            </a:pPr>
            <a:r>
              <a:rPr lang="en-US" smtClean="0"/>
              <a:t>ability to understand material at a level sufficient for grasping its meaning and inferring its implications </a:t>
            </a:r>
          </a:p>
          <a:p>
            <a:pPr lvl="1">
              <a:lnSpc>
                <a:spcPct val="80000"/>
              </a:lnSpc>
            </a:pPr>
            <a:r>
              <a:rPr lang="en-US" smtClean="0"/>
              <a:t>Translating, comprehending, or interpreting information based on prior learning</a:t>
            </a:r>
          </a:p>
          <a:p>
            <a:pPr lvl="1">
              <a:lnSpc>
                <a:spcPct val="80000"/>
              </a:lnSpc>
              <a:buFont typeface="Wingdings" charset="2"/>
              <a:buNone/>
            </a:pPr>
            <a:endParaRPr lang="en-US" smtClean="0"/>
          </a:p>
          <a:p>
            <a:pPr>
              <a:lnSpc>
                <a:spcPct val="80000"/>
              </a:lnSpc>
            </a:pPr>
            <a:r>
              <a:rPr lang="en-US" b="1" smtClean="0"/>
              <a:t>Student Learning Verbs:</a:t>
            </a:r>
          </a:p>
          <a:p>
            <a:pPr lvl="1">
              <a:lnSpc>
                <a:spcPct val="80000"/>
              </a:lnSpc>
            </a:pPr>
            <a:r>
              <a:rPr lang="en-US" smtClean="0"/>
              <a:t>Summarize, explain, interpret, describe, compare, paraphrase, differentiate, demonstrate, restate, illustrate</a:t>
            </a:r>
          </a:p>
          <a:p>
            <a:pPr lvl="1">
              <a:lnSpc>
                <a:spcPct val="80000"/>
              </a:lnSpc>
            </a:pPr>
            <a:endParaRPr lang="en-US" smtClean="0"/>
          </a:p>
          <a:p>
            <a:pPr lvl="1">
              <a:lnSpc>
                <a:spcPct val="80000"/>
              </a:lnSpc>
              <a:buFont typeface="Wingdings" charset="2"/>
              <a:buNone/>
            </a:pPr>
            <a:endParaRPr lang="en-US" sz="12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sz="3800" b="1" smtClean="0"/>
              <a:t>Bloom’s Taxonomy:  Comprehension</a:t>
            </a:r>
            <a:r>
              <a:rPr lang="en-US" sz="3800" b="1" baseline="30000" smtClean="0"/>
              <a:t>4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524000"/>
            <a:ext cx="8229600" cy="4191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600" b="1" smtClean="0"/>
              <a:t>Examples:</a:t>
            </a:r>
            <a:r>
              <a:rPr lang="en-US" sz="3600" smtClean="0"/>
              <a:t> </a:t>
            </a:r>
            <a:r>
              <a:rPr lang="en-US" smtClean="0"/>
              <a:t>Translates knowledge into next context, interprets facts, compare and contrast, order, group, infer, predict </a:t>
            </a:r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z="3600" b="1" smtClean="0"/>
              <a:t>The student will…</a:t>
            </a:r>
          </a:p>
          <a:p>
            <a:pPr lvl="1">
              <a:lnSpc>
                <a:spcPct val="90000"/>
              </a:lnSpc>
            </a:pPr>
            <a:r>
              <a:rPr lang="en-US" sz="3200" smtClean="0"/>
              <a:t>Explain the purpose of Bloom’s taxonomy of the cognitive domain</a:t>
            </a:r>
          </a:p>
          <a:p>
            <a:pPr lvl="1">
              <a:lnSpc>
                <a:spcPct val="90000"/>
              </a:lnSpc>
            </a:pPr>
            <a:endParaRPr lang="en-US" sz="3200" smtClean="0"/>
          </a:p>
          <a:p>
            <a:pPr lvl="1">
              <a:lnSpc>
                <a:spcPct val="90000"/>
              </a:lnSpc>
            </a:pPr>
            <a:endParaRPr lang="en-US" sz="32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534400" cy="1143000"/>
          </a:xfrm>
        </p:spPr>
        <p:txBody>
          <a:bodyPr/>
          <a:lstStyle/>
          <a:p>
            <a:r>
              <a:rPr lang="en-US" sz="4000" b="1" smtClean="0"/>
              <a:t>Bloom’s Taxonomy:  Application</a:t>
            </a:r>
            <a:r>
              <a:rPr lang="en-US" sz="4000" b="1" baseline="30000" smtClean="0"/>
              <a:t>4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229600" cy="48006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r>
              <a:rPr lang="en-US" sz="2800" b="1" smtClean="0"/>
              <a:t>Definition: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ability to correctly and independently bring to bear abstractions (e.g., theories, principles, methods) in solving concrete problems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The selection, transfer, and use of data and principles to complete a task with a minimum of direction</a:t>
            </a:r>
          </a:p>
          <a:p>
            <a:pPr lvl="1">
              <a:lnSpc>
                <a:spcPct val="90000"/>
              </a:lnSpc>
              <a:buFont typeface="Wingdings" charset="2"/>
              <a:buNone/>
            </a:pPr>
            <a:endParaRPr lang="en-US" sz="2400" smtClean="0"/>
          </a:p>
          <a:p>
            <a:pPr>
              <a:lnSpc>
                <a:spcPct val="90000"/>
              </a:lnSpc>
            </a:pPr>
            <a:r>
              <a:rPr lang="en-US" sz="2800" b="1" smtClean="0"/>
              <a:t>Student Learning Verbs: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Solve, illustrate, calculate, compute, use, interpret, relate, manipulate, apply, classify, modify, demonstrate, construct, discover, predict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763000" cy="1143000"/>
          </a:xfrm>
        </p:spPr>
        <p:txBody>
          <a:bodyPr/>
          <a:lstStyle/>
          <a:p>
            <a:r>
              <a:rPr lang="en-US" sz="4000" b="1" smtClean="0"/>
              <a:t>Bloom’s Taxonomy:  Application</a:t>
            </a:r>
            <a:r>
              <a:rPr lang="en-US" sz="4000" b="1" baseline="30000" smtClean="0"/>
              <a:t>4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229600" cy="3763963"/>
          </a:xfrm>
        </p:spPr>
        <p:txBody>
          <a:bodyPr/>
          <a:lstStyle/>
          <a:p>
            <a:r>
              <a:rPr lang="en-US" sz="2800" b="1" smtClean="0"/>
              <a:t>Examples:</a:t>
            </a:r>
            <a:r>
              <a:rPr lang="en-US" smtClean="0"/>
              <a:t>  </a:t>
            </a:r>
            <a:r>
              <a:rPr lang="en-US" sz="2400" smtClean="0"/>
              <a:t>Use information, methods, concepts or theories in new situations, solve problems using required skills or knowledge</a:t>
            </a:r>
          </a:p>
          <a:p>
            <a:endParaRPr lang="en-US" smtClean="0"/>
          </a:p>
          <a:p>
            <a:r>
              <a:rPr lang="en-US" sz="2800" b="1" smtClean="0"/>
              <a:t>The student will…</a:t>
            </a:r>
          </a:p>
          <a:p>
            <a:pPr lvl="1"/>
            <a:r>
              <a:rPr lang="en-US" sz="2400" smtClean="0"/>
              <a:t>Write an instructional objective for each level of Bloom’s taxonomy of the cognitive domain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  <a:p>
            <a:pPr lvl="1"/>
            <a:endParaRPr lang="en-US" smtClean="0"/>
          </a:p>
          <a:p>
            <a:endParaRPr lang="en-US" smtClean="0"/>
          </a:p>
          <a:p>
            <a:pPr lvl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sz="4000" b="1" smtClean="0"/>
              <a:t>Bloom’s Taxonomy:  Analysis</a:t>
            </a:r>
            <a:r>
              <a:rPr lang="en-US" sz="4000" b="1" baseline="30000" smtClean="0"/>
              <a:t>4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229600" cy="45720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2400" smtClean="0"/>
          </a:p>
          <a:p>
            <a:pPr>
              <a:lnSpc>
                <a:spcPct val="80000"/>
              </a:lnSpc>
            </a:pPr>
            <a:r>
              <a:rPr lang="en-US" sz="2800" b="1" smtClean="0"/>
              <a:t>Definition:</a:t>
            </a:r>
          </a:p>
          <a:p>
            <a:pPr lvl="1">
              <a:lnSpc>
                <a:spcPct val="80000"/>
              </a:lnSpc>
            </a:pPr>
            <a:r>
              <a:rPr lang="en-US" sz="2400" smtClean="0"/>
              <a:t>ability to parse information into is constituent elements and to identify the relationships between those elements</a:t>
            </a:r>
          </a:p>
          <a:p>
            <a:pPr lvl="1">
              <a:lnSpc>
                <a:spcPct val="80000"/>
              </a:lnSpc>
            </a:pPr>
            <a:r>
              <a:rPr lang="en-US" sz="2400" smtClean="0"/>
              <a:t>Student distinguishes, classifies, and relates the assumptions hypotheses, evidence, or structure of a statement or question</a:t>
            </a:r>
          </a:p>
          <a:p>
            <a:pPr lvl="1">
              <a:lnSpc>
                <a:spcPct val="80000"/>
              </a:lnSpc>
              <a:buFont typeface="Wingdings" charset="2"/>
              <a:buNone/>
            </a:pPr>
            <a:endParaRPr lang="en-US" smtClean="0"/>
          </a:p>
          <a:p>
            <a:pPr>
              <a:lnSpc>
                <a:spcPct val="80000"/>
              </a:lnSpc>
            </a:pPr>
            <a:r>
              <a:rPr lang="en-US" sz="2800" b="1" smtClean="0"/>
              <a:t>Student Learning Verbs:</a:t>
            </a:r>
          </a:p>
          <a:p>
            <a:pPr lvl="1">
              <a:lnSpc>
                <a:spcPct val="80000"/>
              </a:lnSpc>
            </a:pPr>
            <a:r>
              <a:rPr lang="en-US" sz="2400" smtClean="0"/>
              <a:t>Analyze, organize, categorize, deduce, choose, contrast, compare, distinguish, separate, differentiate, discriminate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sz="4000" b="1" smtClean="0"/>
              <a:t>Bloom’s Taxonomy:  Analysis</a:t>
            </a:r>
            <a:r>
              <a:rPr lang="en-US" sz="4000" b="1" baseline="30000" smtClean="0"/>
              <a:t>4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447800"/>
            <a:ext cx="8229600" cy="3611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smtClean="0"/>
              <a:t>Examples:</a:t>
            </a:r>
            <a:r>
              <a:rPr lang="en-US" smtClean="0"/>
              <a:t>  </a:t>
            </a:r>
            <a:r>
              <a:rPr lang="en-US" sz="2400" smtClean="0"/>
              <a:t>Seeing patterns, organization of parts, recognition of hidden meanings, identification of components</a:t>
            </a:r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sz="2800" b="1" smtClean="0"/>
              <a:t>The student will…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Compare and contrast the cognitive and affective domains as specified by Bloom</a:t>
            </a:r>
          </a:p>
          <a:p>
            <a:pPr lvl="1"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endParaRPr lang="en-US" smtClean="0"/>
          </a:p>
          <a:p>
            <a:pPr lvl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sz="4000" b="1" smtClean="0"/>
              <a:t>Bloom’s Taxonomy:  Synthesis</a:t>
            </a:r>
            <a:r>
              <a:rPr lang="en-US" sz="4000" b="1" baseline="30000" smtClean="0"/>
              <a:t>4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229600" cy="3763963"/>
          </a:xfrm>
        </p:spPr>
        <p:txBody>
          <a:bodyPr rtlCol="0">
            <a:normAutofit fontScale="92500"/>
          </a:bodyPr>
          <a:lstStyle/>
          <a:p>
            <a:pPr marL="420624" indent="-384048" fontAlgn="auto">
              <a:lnSpc>
                <a:spcPct val="80000"/>
              </a:lnSpc>
              <a:spcAft>
                <a:spcPts val="0"/>
              </a:spcAft>
              <a:buFont typeface="Wingdings" charset="2"/>
              <a:buNone/>
              <a:defRPr/>
            </a:pPr>
            <a:endParaRPr lang="en-US" sz="800">
              <a:ea typeface="+mn-ea"/>
            </a:endParaRPr>
          </a:p>
          <a:p>
            <a:pPr marL="420624" indent="-384048" fontAlgn="auto">
              <a:lnSpc>
                <a:spcPct val="8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sz="2800" b="1">
                <a:ea typeface="+mn-ea"/>
              </a:rPr>
              <a:t>Definition:</a:t>
            </a:r>
          </a:p>
          <a:p>
            <a:pPr marL="722376" lvl="1" indent="-274320" fontAlgn="auto">
              <a:lnSpc>
                <a:spcPct val="80000"/>
              </a:lnSpc>
              <a:spcAft>
                <a:spcPts val="0"/>
              </a:spcAft>
              <a:buFont typeface="Arial"/>
              <a:buChar char="–"/>
              <a:defRPr/>
            </a:pPr>
            <a:r>
              <a:rPr lang="en-US" sz="2400">
                <a:ea typeface="+mn-ea"/>
              </a:rPr>
              <a:t>ability to combine elements into new wholes (e.g., ideas, plans of action, abstract relations) that are more than the sums of their respective parts</a:t>
            </a:r>
          </a:p>
          <a:p>
            <a:pPr marL="722376" lvl="1" indent="-274320" fontAlgn="auto">
              <a:lnSpc>
                <a:spcPct val="80000"/>
              </a:lnSpc>
              <a:spcAft>
                <a:spcPts val="0"/>
              </a:spcAft>
              <a:buFont typeface="Arial"/>
              <a:buChar char="–"/>
              <a:defRPr/>
            </a:pPr>
            <a:r>
              <a:rPr lang="en-US" sz="2400">
                <a:ea typeface="+mn-ea"/>
              </a:rPr>
              <a:t>Student originates, integrates, and combines  ideas into a product, plan, or proposal that is new to him or her.</a:t>
            </a:r>
          </a:p>
          <a:p>
            <a:pPr marL="722376" lvl="1" indent="-274320" fontAlgn="auto">
              <a:lnSpc>
                <a:spcPct val="80000"/>
              </a:lnSpc>
              <a:spcAft>
                <a:spcPts val="0"/>
              </a:spcAft>
              <a:buFont typeface="Wingdings" charset="2"/>
              <a:buNone/>
              <a:defRPr/>
            </a:pPr>
            <a:endParaRPr lang="en-US" sz="2400" b="1">
              <a:ea typeface="+mn-ea"/>
            </a:endParaRPr>
          </a:p>
          <a:p>
            <a:pPr marL="420624" indent="-384048" fontAlgn="auto">
              <a:lnSpc>
                <a:spcPct val="8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sz="2800" b="1">
                <a:ea typeface="+mn-ea"/>
              </a:rPr>
              <a:t>Student Learning Verbs:</a:t>
            </a:r>
          </a:p>
          <a:p>
            <a:pPr marL="722376" lvl="1" indent="-274320" fontAlgn="auto">
              <a:lnSpc>
                <a:spcPct val="80000"/>
              </a:lnSpc>
              <a:spcAft>
                <a:spcPts val="0"/>
              </a:spcAft>
              <a:buFont typeface="Arial"/>
              <a:buChar char="–"/>
              <a:defRPr/>
            </a:pPr>
            <a:r>
              <a:rPr lang="en-US" sz="2400">
                <a:ea typeface="+mn-ea"/>
              </a:rPr>
              <a:t>Design, create, hypothesize, invent, develop, support, schematize, write, report, discuss, plan, devise, compare, construct, compose, generate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sz="4000" b="1" smtClean="0"/>
              <a:t>Bloom’s Taxonomy:  Synthesis</a:t>
            </a:r>
            <a:r>
              <a:rPr lang="en-US" sz="4000" b="1" baseline="30000" smtClean="0"/>
              <a:t>4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524000"/>
            <a:ext cx="8229600" cy="3763963"/>
          </a:xfrm>
        </p:spPr>
        <p:txBody>
          <a:bodyPr/>
          <a:lstStyle/>
          <a:p>
            <a:r>
              <a:rPr lang="en-US" sz="2800" b="1" smtClean="0"/>
              <a:t>Examples:</a:t>
            </a:r>
            <a:r>
              <a:rPr lang="en-US" sz="2800" smtClean="0"/>
              <a:t>  </a:t>
            </a:r>
            <a:r>
              <a:rPr lang="en-US" sz="2400" smtClean="0"/>
              <a:t>Use old ideas to create new ones, generalize from given facts, relate knowledge from several areas</a:t>
            </a:r>
          </a:p>
          <a:p>
            <a:endParaRPr lang="en-US" sz="2400" smtClean="0"/>
          </a:p>
          <a:p>
            <a:r>
              <a:rPr lang="en-US" sz="2800" b="1" smtClean="0"/>
              <a:t>The student will…</a:t>
            </a:r>
          </a:p>
          <a:p>
            <a:pPr lvl="1"/>
            <a:r>
              <a:rPr lang="en-US" sz="2400" smtClean="0"/>
              <a:t>Design a classification scheme for writing educational objectives that combines the cognitive, affective, and psychomotor domains.</a:t>
            </a:r>
          </a:p>
          <a:p>
            <a:pPr lvl="1"/>
            <a:endParaRPr lang="en-US" sz="2400" smtClean="0"/>
          </a:p>
          <a:p>
            <a:endParaRPr lang="en-US" sz="2800" smtClean="0"/>
          </a:p>
          <a:p>
            <a:pPr lvl="1"/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sz="4000" b="1" smtClean="0"/>
              <a:t>Bloom’s Taxonomy:  Evaluation</a:t>
            </a:r>
            <a:r>
              <a:rPr lang="en-US" sz="4000" b="1" baseline="30000" smtClean="0"/>
              <a:t>4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229600" cy="3763963"/>
          </a:xfrm>
        </p:spPr>
        <p:txBody>
          <a:bodyPr rtlCol="0">
            <a:normAutofit lnSpcReduction="10000"/>
          </a:bodyPr>
          <a:lstStyle/>
          <a:p>
            <a:pPr marL="420624" indent="-384048" fontAlgn="auto">
              <a:lnSpc>
                <a:spcPct val="90000"/>
              </a:lnSpc>
              <a:spcAft>
                <a:spcPts val="0"/>
              </a:spcAft>
              <a:buFont typeface="Arial"/>
              <a:buChar char="•"/>
              <a:defRPr/>
            </a:pPr>
            <a:endParaRPr lang="en-US" sz="2400">
              <a:ea typeface="+mn-ea"/>
            </a:endParaRPr>
          </a:p>
          <a:p>
            <a:pPr marL="420624" indent="-384048" fontAlgn="auto">
              <a:lnSpc>
                <a:spcPct val="9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sz="2800" b="1">
                <a:ea typeface="+mn-ea"/>
              </a:rPr>
              <a:t>Definition:</a:t>
            </a:r>
          </a:p>
          <a:p>
            <a:pPr marL="722376" lvl="1" indent="-274320" fontAlgn="auto">
              <a:lnSpc>
                <a:spcPct val="90000"/>
              </a:lnSpc>
              <a:spcAft>
                <a:spcPts val="0"/>
              </a:spcAft>
              <a:buFont typeface="Arial"/>
              <a:buChar char="–"/>
              <a:defRPr/>
            </a:pPr>
            <a:r>
              <a:rPr lang="en-US" sz="2400">
                <a:ea typeface="+mn-ea"/>
              </a:rPr>
              <a:t>Ability to offer quantitative and qualitative judgments about the value of ideas and methods</a:t>
            </a:r>
          </a:p>
          <a:p>
            <a:pPr marL="722376" lvl="1" indent="-274320" fontAlgn="auto">
              <a:lnSpc>
                <a:spcPct val="90000"/>
              </a:lnSpc>
              <a:spcAft>
                <a:spcPts val="0"/>
              </a:spcAft>
              <a:buFont typeface="Arial"/>
              <a:buChar char="–"/>
              <a:defRPr/>
            </a:pPr>
            <a:r>
              <a:rPr lang="en-US" sz="2400">
                <a:ea typeface="+mn-ea"/>
              </a:rPr>
              <a:t>Student appraises, assesses, or critiques on a basis of specific standards and criteria</a:t>
            </a:r>
          </a:p>
          <a:p>
            <a:pPr marL="722376" lvl="1" indent="-274320" fontAlgn="auto">
              <a:lnSpc>
                <a:spcPct val="90000"/>
              </a:lnSpc>
              <a:spcAft>
                <a:spcPts val="0"/>
              </a:spcAft>
              <a:buFont typeface="Wingdings" charset="2"/>
              <a:buNone/>
              <a:defRPr/>
            </a:pPr>
            <a:endParaRPr lang="en-US" sz="2000">
              <a:ea typeface="+mn-ea"/>
            </a:endParaRPr>
          </a:p>
          <a:p>
            <a:pPr marL="420624" indent="-384048" fontAlgn="auto">
              <a:lnSpc>
                <a:spcPct val="9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sz="2800" b="1">
                <a:ea typeface="+mn-ea"/>
              </a:rPr>
              <a:t>Student Learning Verbs:</a:t>
            </a:r>
          </a:p>
          <a:p>
            <a:pPr marL="722376" lvl="1" indent="-274320" fontAlgn="auto">
              <a:lnSpc>
                <a:spcPct val="90000"/>
              </a:lnSpc>
              <a:spcAft>
                <a:spcPts val="0"/>
              </a:spcAft>
              <a:buFont typeface="Arial"/>
              <a:buChar char="–"/>
              <a:defRPr/>
            </a:pPr>
            <a:r>
              <a:rPr lang="en-US" sz="2400">
                <a:ea typeface="+mn-ea"/>
              </a:rPr>
              <a:t>Evaluate, choose, estimate, judge, defend, criticize, justify, recommend, critique, interpret, support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/>
              <a:t>The Language of Assessment</a:t>
            </a:r>
            <a:endParaRPr lang="en-US" sz="4000" b="1" baseline="30000" smtClean="0"/>
          </a:p>
        </p:txBody>
      </p:sp>
      <p:sp>
        <p:nvSpPr>
          <p:cNvPr id="41986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229600" cy="4525963"/>
          </a:xfrm>
        </p:spPr>
        <p:txBody>
          <a:bodyPr/>
          <a:lstStyle/>
          <a:p>
            <a:pPr marL="465138" indent="-465138">
              <a:lnSpc>
                <a:spcPct val="90000"/>
              </a:lnSpc>
              <a:buFont typeface="Wingdings" charset="2"/>
              <a:buNone/>
              <a:tabLst>
                <a:tab pos="0" algn="l"/>
              </a:tabLst>
            </a:pPr>
            <a:r>
              <a:rPr lang="en-US" b="1" u="sng" smtClean="0"/>
              <a:t>Outcomes Based Assessment</a:t>
            </a:r>
            <a:r>
              <a:rPr lang="en-US" u="sng" smtClean="0"/>
              <a:t>:</a:t>
            </a:r>
            <a:r>
              <a:rPr lang="en-US" smtClean="0"/>
              <a:t>  A process by which you</a:t>
            </a:r>
          </a:p>
          <a:p>
            <a:pPr marL="465138" indent="-465138">
              <a:lnSpc>
                <a:spcPct val="90000"/>
              </a:lnSpc>
              <a:buFont typeface="Wingdings" charset="2"/>
              <a:buAutoNum type="arabicPeriod"/>
              <a:tabLst>
                <a:tab pos="0" algn="l"/>
              </a:tabLst>
            </a:pPr>
            <a:r>
              <a:rPr lang="en-US" smtClean="0">
                <a:solidFill>
                  <a:srgbClr val="FFFF00"/>
                </a:solidFill>
              </a:rPr>
              <a:t>determine the indicators</a:t>
            </a:r>
            <a:r>
              <a:rPr lang="en-US" smtClean="0"/>
              <a:t> of an effective program, </a:t>
            </a:r>
          </a:p>
          <a:p>
            <a:pPr marL="465138" indent="-465138">
              <a:lnSpc>
                <a:spcPct val="90000"/>
              </a:lnSpc>
              <a:buFont typeface="Wingdings" charset="2"/>
              <a:buAutoNum type="arabicPeriod"/>
              <a:tabLst>
                <a:tab pos="0" algn="l"/>
              </a:tabLst>
            </a:pPr>
            <a:r>
              <a:rPr lang="en-US" smtClean="0">
                <a:solidFill>
                  <a:srgbClr val="FFFF00"/>
                </a:solidFill>
              </a:rPr>
              <a:t>use those indicators</a:t>
            </a:r>
            <a:r>
              <a:rPr lang="en-US" smtClean="0"/>
              <a:t> as criteria for assessing the program, and</a:t>
            </a:r>
          </a:p>
          <a:p>
            <a:pPr marL="465138" indent="-465138">
              <a:lnSpc>
                <a:spcPct val="90000"/>
              </a:lnSpc>
              <a:buFont typeface="Wingdings" charset="2"/>
              <a:buAutoNum type="arabicPeriod"/>
              <a:tabLst>
                <a:tab pos="0" algn="l"/>
              </a:tabLst>
            </a:pPr>
            <a:r>
              <a:rPr lang="en-US" smtClean="0">
                <a:solidFill>
                  <a:srgbClr val="FFFF00"/>
                </a:solidFill>
              </a:rPr>
              <a:t>apply the results</a:t>
            </a:r>
            <a:r>
              <a:rPr lang="en-US" smtClean="0"/>
              <a:t> of the assessment toward the ongoing and continuous improvement of the program.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sz="4000" b="1" smtClean="0"/>
              <a:t>Bloom’s Taxonomy:  Evaluation</a:t>
            </a:r>
            <a:r>
              <a:rPr lang="en-US" sz="4000" b="1" baseline="30000" smtClean="0"/>
              <a:t>4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95400"/>
            <a:ext cx="8229600" cy="3763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b="1" smtClean="0"/>
              <a:t>Examples:</a:t>
            </a:r>
            <a:r>
              <a:rPr lang="en-US" smtClean="0"/>
              <a:t>  </a:t>
            </a:r>
            <a:r>
              <a:rPr lang="en-US" sz="2800" smtClean="0"/>
              <a:t>Compare and discriminate between ideas, assess value of theories or presentations, make choices based on reasoned argument, verify value of evidence, recognize subjectivity</a:t>
            </a:r>
          </a:p>
          <a:p>
            <a:pPr>
              <a:lnSpc>
                <a:spcPct val="80000"/>
              </a:lnSpc>
              <a:buFont typeface="Wingdings" charset="2"/>
              <a:buNone/>
            </a:pPr>
            <a:endParaRPr lang="en-US" smtClean="0"/>
          </a:p>
          <a:p>
            <a:pPr>
              <a:lnSpc>
                <a:spcPct val="80000"/>
              </a:lnSpc>
            </a:pPr>
            <a:r>
              <a:rPr lang="en-US" b="1" smtClean="0"/>
              <a:t>The student will…</a:t>
            </a:r>
          </a:p>
          <a:p>
            <a:pPr lvl="1">
              <a:lnSpc>
                <a:spcPct val="80000"/>
              </a:lnSpc>
            </a:pPr>
            <a:r>
              <a:rPr lang="en-US" smtClean="0"/>
              <a:t>Judge the effectiveness of writing objectives using Bloom’s taxonomy</a:t>
            </a:r>
          </a:p>
          <a:p>
            <a:pPr lvl="1">
              <a:lnSpc>
                <a:spcPct val="80000"/>
              </a:lnSpc>
            </a:pPr>
            <a:endParaRPr lang="en-US" smtClean="0"/>
          </a:p>
          <a:p>
            <a:pPr lvl="1">
              <a:lnSpc>
                <a:spcPct val="80000"/>
              </a:lnSpc>
            </a:pPr>
            <a:endParaRPr lang="en-US" smtClean="0"/>
          </a:p>
          <a:p>
            <a:pPr>
              <a:lnSpc>
                <a:spcPct val="80000"/>
              </a:lnSpc>
            </a:pPr>
            <a:endParaRPr lang="en-US" smtClean="0"/>
          </a:p>
          <a:p>
            <a:pPr lvl="1">
              <a:lnSpc>
                <a:spcPct val="80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86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229600" cy="1143000"/>
          </a:xfrm>
        </p:spPr>
        <p:txBody>
          <a:bodyPr/>
          <a:lstStyle/>
          <a:p>
            <a:r>
              <a:rPr lang="en-US" sz="3600" smtClean="0"/>
              <a:t>Learning Outcomes by Bloom’s Taxonomy</a:t>
            </a:r>
          </a:p>
        </p:txBody>
      </p:sp>
      <p:sp>
        <p:nvSpPr>
          <p:cNvPr id="46083" name="Line 167"/>
          <p:cNvSpPr>
            <a:spLocks noChangeShapeType="1"/>
          </p:cNvSpPr>
          <p:nvPr/>
        </p:nvSpPr>
        <p:spPr bwMode="auto">
          <a:xfrm>
            <a:off x="381000" y="1371600"/>
            <a:ext cx="8229600" cy="0"/>
          </a:xfrm>
          <a:prstGeom prst="line">
            <a:avLst/>
          </a:pr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28211" name="Rectangle 563"/>
          <p:cNvSpPr>
            <a:spLocks noChangeArrowheads="1"/>
          </p:cNvSpPr>
          <p:nvPr/>
        </p:nvSpPr>
        <p:spPr bwMode="auto">
          <a:xfrm>
            <a:off x="0" y="6248400"/>
            <a:ext cx="8839200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Note:  While this worksheet accommodates 7 learning outcomes, your specific course will most likely have more than this single worksheet can accommodate.  The purpose of the worksheet is to provide a framework and not set parameters.</a:t>
            </a:r>
            <a:endParaRPr lang="en-US" sz="10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210" name="Rectangle 562"/>
          <p:cNvSpPr>
            <a:spLocks noChangeArrowheads="1"/>
          </p:cNvSpPr>
          <p:nvPr/>
        </p:nvSpPr>
        <p:spPr bwMode="auto">
          <a:xfrm>
            <a:off x="8239125" y="5761038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209" name="Rectangle 561"/>
          <p:cNvSpPr>
            <a:spLocks noChangeArrowheads="1"/>
          </p:cNvSpPr>
          <p:nvPr/>
        </p:nvSpPr>
        <p:spPr bwMode="auto">
          <a:xfrm>
            <a:off x="7639050" y="5761038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208" name="Rectangle 560"/>
          <p:cNvSpPr>
            <a:spLocks noChangeArrowheads="1"/>
          </p:cNvSpPr>
          <p:nvPr/>
        </p:nvSpPr>
        <p:spPr bwMode="auto">
          <a:xfrm>
            <a:off x="7037388" y="5761038"/>
            <a:ext cx="60166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207" name="Rectangle 559"/>
          <p:cNvSpPr>
            <a:spLocks noChangeArrowheads="1"/>
          </p:cNvSpPr>
          <p:nvPr/>
        </p:nvSpPr>
        <p:spPr bwMode="auto">
          <a:xfrm>
            <a:off x="6437313" y="5761038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206" name="Rectangle 558"/>
          <p:cNvSpPr>
            <a:spLocks noChangeArrowheads="1"/>
          </p:cNvSpPr>
          <p:nvPr/>
        </p:nvSpPr>
        <p:spPr bwMode="auto">
          <a:xfrm>
            <a:off x="5837238" y="5761038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205" name="Rectangle 557"/>
          <p:cNvSpPr>
            <a:spLocks noChangeArrowheads="1"/>
          </p:cNvSpPr>
          <p:nvPr/>
        </p:nvSpPr>
        <p:spPr bwMode="auto">
          <a:xfrm>
            <a:off x="5235575" y="5761038"/>
            <a:ext cx="60166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204" name="Rectangle 556"/>
          <p:cNvSpPr>
            <a:spLocks noChangeArrowheads="1"/>
          </p:cNvSpPr>
          <p:nvPr/>
        </p:nvSpPr>
        <p:spPr bwMode="auto">
          <a:xfrm>
            <a:off x="3276600" y="5867400"/>
            <a:ext cx="19716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</a:rPr>
              <a:t>2.b.1.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</a:rPr>
              <a:t>  Outcome</a:t>
            </a:r>
          </a:p>
          <a:p>
            <a:pPr fontAlgn="t"/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203" name="Rectangle 555"/>
          <p:cNvSpPr>
            <a:spLocks noChangeArrowheads="1"/>
          </p:cNvSpPr>
          <p:nvPr/>
        </p:nvSpPr>
        <p:spPr bwMode="auto">
          <a:xfrm>
            <a:off x="1631950" y="5761038"/>
            <a:ext cx="163195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201" name="Rectangle 553"/>
          <p:cNvSpPr>
            <a:spLocks noChangeArrowheads="1"/>
          </p:cNvSpPr>
          <p:nvPr/>
        </p:nvSpPr>
        <p:spPr bwMode="auto">
          <a:xfrm>
            <a:off x="8239125" y="5273675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200" name="Rectangle 552"/>
          <p:cNvSpPr>
            <a:spLocks noChangeArrowheads="1"/>
          </p:cNvSpPr>
          <p:nvPr/>
        </p:nvSpPr>
        <p:spPr bwMode="auto">
          <a:xfrm>
            <a:off x="7639050" y="5273675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99" name="Rectangle 551"/>
          <p:cNvSpPr>
            <a:spLocks noChangeArrowheads="1"/>
          </p:cNvSpPr>
          <p:nvPr/>
        </p:nvSpPr>
        <p:spPr bwMode="auto">
          <a:xfrm>
            <a:off x="7037388" y="5273675"/>
            <a:ext cx="60166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98" name="Rectangle 550"/>
          <p:cNvSpPr>
            <a:spLocks noChangeArrowheads="1"/>
          </p:cNvSpPr>
          <p:nvPr/>
        </p:nvSpPr>
        <p:spPr bwMode="auto">
          <a:xfrm>
            <a:off x="6437313" y="5273675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97" name="Rectangle 549"/>
          <p:cNvSpPr>
            <a:spLocks noChangeArrowheads="1"/>
          </p:cNvSpPr>
          <p:nvPr/>
        </p:nvSpPr>
        <p:spPr bwMode="auto">
          <a:xfrm>
            <a:off x="5837238" y="5273675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96" name="Rectangle 548"/>
          <p:cNvSpPr>
            <a:spLocks noChangeArrowheads="1"/>
          </p:cNvSpPr>
          <p:nvPr/>
        </p:nvSpPr>
        <p:spPr bwMode="auto">
          <a:xfrm>
            <a:off x="5235575" y="5273675"/>
            <a:ext cx="60166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92" name="Rectangle 544"/>
          <p:cNvSpPr>
            <a:spLocks noChangeArrowheads="1"/>
          </p:cNvSpPr>
          <p:nvPr/>
        </p:nvSpPr>
        <p:spPr bwMode="auto">
          <a:xfrm>
            <a:off x="8239125" y="4786313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91" name="Rectangle 543"/>
          <p:cNvSpPr>
            <a:spLocks noChangeArrowheads="1"/>
          </p:cNvSpPr>
          <p:nvPr/>
        </p:nvSpPr>
        <p:spPr bwMode="auto">
          <a:xfrm>
            <a:off x="7639050" y="4786313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90" name="Rectangle 542"/>
          <p:cNvSpPr>
            <a:spLocks noChangeArrowheads="1"/>
          </p:cNvSpPr>
          <p:nvPr/>
        </p:nvSpPr>
        <p:spPr bwMode="auto">
          <a:xfrm>
            <a:off x="7037388" y="4786313"/>
            <a:ext cx="60166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89" name="Rectangle 541"/>
          <p:cNvSpPr>
            <a:spLocks noChangeArrowheads="1"/>
          </p:cNvSpPr>
          <p:nvPr/>
        </p:nvSpPr>
        <p:spPr bwMode="auto">
          <a:xfrm>
            <a:off x="6437313" y="4786313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88" name="Rectangle 540"/>
          <p:cNvSpPr>
            <a:spLocks noChangeArrowheads="1"/>
          </p:cNvSpPr>
          <p:nvPr/>
        </p:nvSpPr>
        <p:spPr bwMode="auto">
          <a:xfrm>
            <a:off x="5837238" y="4786313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87" name="Rectangle 539"/>
          <p:cNvSpPr>
            <a:spLocks noChangeArrowheads="1"/>
          </p:cNvSpPr>
          <p:nvPr/>
        </p:nvSpPr>
        <p:spPr bwMode="auto">
          <a:xfrm>
            <a:off x="5235575" y="4786313"/>
            <a:ext cx="60166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86" name="Rectangle 538"/>
          <p:cNvSpPr>
            <a:spLocks noChangeArrowheads="1"/>
          </p:cNvSpPr>
          <p:nvPr/>
        </p:nvSpPr>
        <p:spPr bwMode="auto">
          <a:xfrm>
            <a:off x="3276600" y="4991100"/>
            <a:ext cx="19716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1.c.1.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Outcome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85" name="Rectangle 537"/>
          <p:cNvSpPr>
            <a:spLocks noChangeArrowheads="1"/>
          </p:cNvSpPr>
          <p:nvPr/>
        </p:nvSpPr>
        <p:spPr bwMode="auto">
          <a:xfrm>
            <a:off x="1371600" y="5486400"/>
            <a:ext cx="178435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2.a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Outcome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84" name="Rectangle 536"/>
          <p:cNvSpPr>
            <a:spLocks noChangeArrowheads="1"/>
          </p:cNvSpPr>
          <p:nvPr/>
        </p:nvSpPr>
        <p:spPr bwMode="auto">
          <a:xfrm>
            <a:off x="0" y="5410200"/>
            <a:ext cx="1447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28600" indent="-228600" fontAlgn="t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2.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Introduce students to descriptive statistics</a:t>
            </a:r>
            <a:endParaRPr lang="en-US" sz="12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83" name="Rectangle 535"/>
          <p:cNvSpPr>
            <a:spLocks noChangeArrowheads="1"/>
          </p:cNvSpPr>
          <p:nvPr/>
        </p:nvSpPr>
        <p:spPr bwMode="auto">
          <a:xfrm>
            <a:off x="8239125" y="4298950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82" name="Rectangle 534"/>
          <p:cNvSpPr>
            <a:spLocks noChangeArrowheads="1"/>
          </p:cNvSpPr>
          <p:nvPr/>
        </p:nvSpPr>
        <p:spPr bwMode="auto">
          <a:xfrm>
            <a:off x="7639050" y="4298950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81" name="Rectangle 533"/>
          <p:cNvSpPr>
            <a:spLocks noChangeArrowheads="1"/>
          </p:cNvSpPr>
          <p:nvPr/>
        </p:nvSpPr>
        <p:spPr bwMode="auto">
          <a:xfrm>
            <a:off x="7037388" y="4298950"/>
            <a:ext cx="60166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80" name="Rectangle 532"/>
          <p:cNvSpPr>
            <a:spLocks noChangeArrowheads="1"/>
          </p:cNvSpPr>
          <p:nvPr/>
        </p:nvSpPr>
        <p:spPr bwMode="auto">
          <a:xfrm>
            <a:off x="6437313" y="4298950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79" name="Rectangle 531"/>
          <p:cNvSpPr>
            <a:spLocks noChangeArrowheads="1"/>
          </p:cNvSpPr>
          <p:nvPr/>
        </p:nvSpPr>
        <p:spPr bwMode="auto">
          <a:xfrm>
            <a:off x="5837238" y="4298950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78" name="Rectangle 530"/>
          <p:cNvSpPr>
            <a:spLocks noChangeArrowheads="1"/>
          </p:cNvSpPr>
          <p:nvPr/>
        </p:nvSpPr>
        <p:spPr bwMode="auto">
          <a:xfrm>
            <a:off x="5235575" y="4298950"/>
            <a:ext cx="60166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76" name="Rectangle 528"/>
          <p:cNvSpPr>
            <a:spLocks noChangeArrowheads="1"/>
          </p:cNvSpPr>
          <p:nvPr/>
        </p:nvSpPr>
        <p:spPr bwMode="auto">
          <a:xfrm>
            <a:off x="1384300" y="4991100"/>
            <a:ext cx="186055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92100" indent="-292100" fontAlgn="t"/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1.c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Test for difference  between means</a:t>
            </a:r>
            <a:endParaRPr lang="en-US" sz="12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74" name="Rectangle 526"/>
          <p:cNvSpPr>
            <a:spLocks noChangeArrowheads="1"/>
          </p:cNvSpPr>
          <p:nvPr/>
        </p:nvSpPr>
        <p:spPr bwMode="auto">
          <a:xfrm>
            <a:off x="8239125" y="3811588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73" name="Rectangle 525"/>
          <p:cNvSpPr>
            <a:spLocks noChangeArrowheads="1"/>
          </p:cNvSpPr>
          <p:nvPr/>
        </p:nvSpPr>
        <p:spPr bwMode="auto">
          <a:xfrm>
            <a:off x="7639050" y="3886200"/>
            <a:ext cx="514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X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72" name="Rectangle 524"/>
          <p:cNvSpPr>
            <a:spLocks noChangeArrowheads="1"/>
          </p:cNvSpPr>
          <p:nvPr/>
        </p:nvSpPr>
        <p:spPr bwMode="auto">
          <a:xfrm>
            <a:off x="7037388" y="3811588"/>
            <a:ext cx="60166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71" name="Rectangle 523"/>
          <p:cNvSpPr>
            <a:spLocks noChangeArrowheads="1"/>
          </p:cNvSpPr>
          <p:nvPr/>
        </p:nvSpPr>
        <p:spPr bwMode="auto">
          <a:xfrm>
            <a:off x="6437313" y="3811588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70" name="Rectangle 522"/>
          <p:cNvSpPr>
            <a:spLocks noChangeArrowheads="1"/>
          </p:cNvSpPr>
          <p:nvPr/>
        </p:nvSpPr>
        <p:spPr bwMode="auto">
          <a:xfrm>
            <a:off x="5837238" y="3811588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69" name="Rectangle 521"/>
          <p:cNvSpPr>
            <a:spLocks noChangeArrowheads="1"/>
          </p:cNvSpPr>
          <p:nvPr/>
        </p:nvSpPr>
        <p:spPr bwMode="auto">
          <a:xfrm>
            <a:off x="5235575" y="3811588"/>
            <a:ext cx="60166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68" name="Rectangle 520"/>
          <p:cNvSpPr>
            <a:spLocks noChangeArrowheads="1"/>
          </p:cNvSpPr>
          <p:nvPr/>
        </p:nvSpPr>
        <p:spPr bwMode="auto">
          <a:xfrm>
            <a:off x="3276600" y="4495800"/>
            <a:ext cx="19716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1.b.1.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Outcome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67" name="Rectangle 519"/>
          <p:cNvSpPr>
            <a:spLocks noChangeArrowheads="1"/>
          </p:cNvSpPr>
          <p:nvPr/>
        </p:nvSpPr>
        <p:spPr bwMode="auto">
          <a:xfrm>
            <a:off x="1371600" y="4495800"/>
            <a:ext cx="19812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t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1.b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Apply to confidence intervals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65" name="Rectangle 517"/>
          <p:cNvSpPr>
            <a:spLocks noChangeArrowheads="1"/>
          </p:cNvSpPr>
          <p:nvPr/>
        </p:nvSpPr>
        <p:spPr bwMode="auto">
          <a:xfrm>
            <a:off x="8239125" y="3324225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64" name="Rectangle 516"/>
          <p:cNvSpPr>
            <a:spLocks noChangeArrowheads="1"/>
          </p:cNvSpPr>
          <p:nvPr/>
        </p:nvSpPr>
        <p:spPr bwMode="auto">
          <a:xfrm>
            <a:off x="7639050" y="3324225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63" name="Rectangle 515"/>
          <p:cNvSpPr>
            <a:spLocks noChangeArrowheads="1"/>
          </p:cNvSpPr>
          <p:nvPr/>
        </p:nvSpPr>
        <p:spPr bwMode="auto">
          <a:xfrm>
            <a:off x="7037388" y="3324225"/>
            <a:ext cx="60166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62" name="Rectangle 514"/>
          <p:cNvSpPr>
            <a:spLocks noChangeArrowheads="1"/>
          </p:cNvSpPr>
          <p:nvPr/>
        </p:nvSpPr>
        <p:spPr bwMode="auto">
          <a:xfrm>
            <a:off x="6437313" y="3324225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61" name="Rectangle 513"/>
          <p:cNvSpPr>
            <a:spLocks noChangeArrowheads="1"/>
          </p:cNvSpPr>
          <p:nvPr/>
        </p:nvSpPr>
        <p:spPr bwMode="auto">
          <a:xfrm>
            <a:off x="5791200" y="3429000"/>
            <a:ext cx="60007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X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60" name="Rectangle 512"/>
          <p:cNvSpPr>
            <a:spLocks noChangeArrowheads="1"/>
          </p:cNvSpPr>
          <p:nvPr/>
        </p:nvSpPr>
        <p:spPr bwMode="auto">
          <a:xfrm>
            <a:off x="5257800" y="3429000"/>
            <a:ext cx="5334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59" name="Rectangle 511"/>
          <p:cNvSpPr>
            <a:spLocks noChangeArrowheads="1"/>
          </p:cNvSpPr>
          <p:nvPr/>
        </p:nvSpPr>
        <p:spPr bwMode="auto">
          <a:xfrm>
            <a:off x="3276600" y="3429000"/>
            <a:ext cx="1971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1.a.2.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Describe three key distributions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57" name="Rectangle 509"/>
          <p:cNvSpPr>
            <a:spLocks noChangeArrowheads="1"/>
          </p:cNvSpPr>
          <p:nvPr/>
        </p:nvSpPr>
        <p:spPr bwMode="auto">
          <a:xfrm>
            <a:off x="0" y="3324225"/>
            <a:ext cx="163195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56" name="Rectangle 508"/>
          <p:cNvSpPr>
            <a:spLocks noChangeArrowheads="1"/>
          </p:cNvSpPr>
          <p:nvPr/>
        </p:nvSpPr>
        <p:spPr bwMode="auto">
          <a:xfrm>
            <a:off x="8239125" y="2836863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55" name="Rectangle 507"/>
          <p:cNvSpPr>
            <a:spLocks noChangeArrowheads="1"/>
          </p:cNvSpPr>
          <p:nvPr/>
        </p:nvSpPr>
        <p:spPr bwMode="auto">
          <a:xfrm>
            <a:off x="7639050" y="2836863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54" name="Rectangle 506"/>
          <p:cNvSpPr>
            <a:spLocks noChangeArrowheads="1"/>
          </p:cNvSpPr>
          <p:nvPr/>
        </p:nvSpPr>
        <p:spPr bwMode="auto">
          <a:xfrm>
            <a:off x="7037388" y="2836863"/>
            <a:ext cx="60166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53" name="Rectangle 505"/>
          <p:cNvSpPr>
            <a:spLocks noChangeArrowheads="1"/>
          </p:cNvSpPr>
          <p:nvPr/>
        </p:nvSpPr>
        <p:spPr bwMode="auto">
          <a:xfrm>
            <a:off x="6437313" y="2836863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52" name="Rectangle 504"/>
          <p:cNvSpPr>
            <a:spLocks noChangeArrowheads="1"/>
          </p:cNvSpPr>
          <p:nvPr/>
        </p:nvSpPr>
        <p:spPr bwMode="auto">
          <a:xfrm>
            <a:off x="5837238" y="2836863"/>
            <a:ext cx="6000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/>
            <a:r>
              <a:rPr lang="en-US" sz="2600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 X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51" name="Rectangle 503"/>
          <p:cNvSpPr>
            <a:spLocks noChangeArrowheads="1"/>
          </p:cNvSpPr>
          <p:nvPr/>
        </p:nvSpPr>
        <p:spPr bwMode="auto">
          <a:xfrm>
            <a:off x="5334000" y="2819400"/>
            <a:ext cx="5032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8150" name="Rectangle 502"/>
          <p:cNvSpPr>
            <a:spLocks noChangeArrowheads="1"/>
          </p:cNvSpPr>
          <p:nvPr/>
        </p:nvSpPr>
        <p:spPr bwMode="auto">
          <a:xfrm>
            <a:off x="3252788" y="2819400"/>
            <a:ext cx="20351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1.a.1.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Define the three tenets of the Central Limit Theorem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49" name="Rectangle 501"/>
          <p:cNvSpPr>
            <a:spLocks noChangeArrowheads="1"/>
          </p:cNvSpPr>
          <p:nvPr/>
        </p:nvSpPr>
        <p:spPr bwMode="auto">
          <a:xfrm>
            <a:off x="1447800" y="2895600"/>
            <a:ext cx="1816100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92100" indent="-292100" fontAlgn="t"/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</a:rPr>
              <a:t>1.a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</a:rPr>
              <a:t>  learn the conceptual foundations of inference</a:t>
            </a:r>
            <a:endParaRPr lang="en-US" sz="12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48" name="Rectangle 500"/>
          <p:cNvSpPr>
            <a:spLocks noChangeArrowheads="1"/>
          </p:cNvSpPr>
          <p:nvPr/>
        </p:nvSpPr>
        <p:spPr bwMode="auto">
          <a:xfrm>
            <a:off x="0" y="2836863"/>
            <a:ext cx="1447800" cy="257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28600" indent="-228600" fontAlgn="t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</a:t>
            </a: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Introduce students to inferential statistics</a:t>
            </a:r>
            <a:endParaRPr lang="en-US" sz="12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29" name="Rectangle 481"/>
          <p:cNvSpPr>
            <a:spLocks noChangeArrowheads="1"/>
          </p:cNvSpPr>
          <p:nvPr/>
        </p:nvSpPr>
        <p:spPr bwMode="auto">
          <a:xfrm>
            <a:off x="8185150" y="1981200"/>
            <a:ext cx="730250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fontAlgn="b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Eval-uation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28" name="Rectangle 480"/>
          <p:cNvSpPr>
            <a:spLocks noChangeArrowheads="1"/>
          </p:cNvSpPr>
          <p:nvPr/>
        </p:nvSpPr>
        <p:spPr bwMode="auto">
          <a:xfrm>
            <a:off x="7529513" y="2057400"/>
            <a:ext cx="819150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fontAlgn="b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Syn-thesis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27" name="Rectangle 479"/>
          <p:cNvSpPr>
            <a:spLocks noChangeArrowheads="1"/>
          </p:cNvSpPr>
          <p:nvPr/>
        </p:nvSpPr>
        <p:spPr bwMode="auto">
          <a:xfrm>
            <a:off x="6956425" y="2057400"/>
            <a:ext cx="684213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fontAlgn="b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Anal-ysis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26" name="Rectangle 478"/>
          <p:cNvSpPr>
            <a:spLocks noChangeArrowheads="1"/>
          </p:cNvSpPr>
          <p:nvPr/>
        </p:nvSpPr>
        <p:spPr bwMode="auto">
          <a:xfrm>
            <a:off x="6383338" y="1981200"/>
            <a:ext cx="682625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fontAlgn="b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Appli-cation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25" name="Rectangle 477"/>
          <p:cNvSpPr>
            <a:spLocks noChangeArrowheads="1"/>
          </p:cNvSpPr>
          <p:nvPr/>
        </p:nvSpPr>
        <p:spPr bwMode="auto">
          <a:xfrm>
            <a:off x="5729288" y="1981200"/>
            <a:ext cx="817562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fontAlgn="b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Com-prehen-sion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24" name="Rectangle 476"/>
          <p:cNvSpPr>
            <a:spLocks noChangeArrowheads="1"/>
          </p:cNvSpPr>
          <p:nvPr/>
        </p:nvSpPr>
        <p:spPr bwMode="auto">
          <a:xfrm>
            <a:off x="5156200" y="1981200"/>
            <a:ext cx="763588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fontAlgn="b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Know-ledge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15" name="Rectangle 467"/>
          <p:cNvSpPr>
            <a:spLocks noChangeArrowheads="1"/>
          </p:cNvSpPr>
          <p:nvPr/>
        </p:nvSpPr>
        <p:spPr bwMode="auto">
          <a:xfrm>
            <a:off x="5156200" y="1219200"/>
            <a:ext cx="3603625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fontAlgn="b"/>
            <a:r>
              <a:rPr lang="en-US" sz="14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Bloom's Taxonomy of Cognitive Categories</a:t>
            </a:r>
            <a:endParaRPr lang="en-US" sz="14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14" name="Rectangle 466"/>
          <p:cNvSpPr>
            <a:spLocks noChangeArrowheads="1"/>
          </p:cNvSpPr>
          <p:nvPr/>
        </p:nvSpPr>
        <p:spPr bwMode="auto">
          <a:xfrm>
            <a:off x="3273425" y="1295400"/>
            <a:ext cx="1973263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Student Learning Outcomes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13" name="Rectangle 465"/>
          <p:cNvSpPr>
            <a:spLocks noChangeArrowheads="1"/>
          </p:cNvSpPr>
          <p:nvPr/>
        </p:nvSpPr>
        <p:spPr bwMode="auto">
          <a:xfrm>
            <a:off x="1636713" y="1295400"/>
            <a:ext cx="1631950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Unit/Lesson</a:t>
            </a:r>
          </a:p>
          <a:p>
            <a:pPr fontAlgn="b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Learning  Outcomes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8112" name="Rectangle 464"/>
          <p:cNvSpPr>
            <a:spLocks noChangeArrowheads="1"/>
          </p:cNvSpPr>
          <p:nvPr/>
        </p:nvSpPr>
        <p:spPr bwMode="auto">
          <a:xfrm>
            <a:off x="0" y="1295400"/>
            <a:ext cx="1631950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Course Goals/Objectives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46150" name="Line 572"/>
          <p:cNvSpPr>
            <a:spLocks noChangeShapeType="1"/>
          </p:cNvSpPr>
          <p:nvPr/>
        </p:nvSpPr>
        <p:spPr bwMode="auto">
          <a:xfrm>
            <a:off x="0" y="838200"/>
            <a:ext cx="163195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51" name="Line 573"/>
          <p:cNvSpPr>
            <a:spLocks noChangeShapeType="1"/>
          </p:cNvSpPr>
          <p:nvPr/>
        </p:nvSpPr>
        <p:spPr bwMode="auto">
          <a:xfrm>
            <a:off x="0" y="6583363"/>
            <a:ext cx="88392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52" name="Line 574"/>
          <p:cNvSpPr>
            <a:spLocks noChangeShapeType="1"/>
          </p:cNvSpPr>
          <p:nvPr/>
        </p:nvSpPr>
        <p:spPr bwMode="auto">
          <a:xfrm>
            <a:off x="0" y="838200"/>
            <a:ext cx="0" cy="5745163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53" name="Line 575"/>
          <p:cNvSpPr>
            <a:spLocks noChangeShapeType="1"/>
          </p:cNvSpPr>
          <p:nvPr/>
        </p:nvSpPr>
        <p:spPr bwMode="auto">
          <a:xfrm>
            <a:off x="8839200" y="838200"/>
            <a:ext cx="0" cy="5745163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54" name="Line 577"/>
          <p:cNvSpPr>
            <a:spLocks noChangeShapeType="1"/>
          </p:cNvSpPr>
          <p:nvPr/>
        </p:nvSpPr>
        <p:spPr bwMode="auto">
          <a:xfrm>
            <a:off x="0" y="2836863"/>
            <a:ext cx="88392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55" name="Line 579"/>
          <p:cNvSpPr>
            <a:spLocks noChangeShapeType="1"/>
          </p:cNvSpPr>
          <p:nvPr/>
        </p:nvSpPr>
        <p:spPr bwMode="auto">
          <a:xfrm>
            <a:off x="3263900" y="838200"/>
            <a:ext cx="55753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56" name="Line 582"/>
          <p:cNvSpPr>
            <a:spLocks noChangeShapeType="1"/>
          </p:cNvSpPr>
          <p:nvPr/>
        </p:nvSpPr>
        <p:spPr bwMode="auto">
          <a:xfrm>
            <a:off x="5156200" y="1981200"/>
            <a:ext cx="3603625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57" name="Line 605"/>
          <p:cNvSpPr>
            <a:spLocks noChangeShapeType="1"/>
          </p:cNvSpPr>
          <p:nvPr/>
        </p:nvSpPr>
        <p:spPr bwMode="auto">
          <a:xfrm flipV="1">
            <a:off x="3276600" y="3429000"/>
            <a:ext cx="5562600" cy="2857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58" name="Line 606"/>
          <p:cNvSpPr>
            <a:spLocks noChangeShapeType="1"/>
          </p:cNvSpPr>
          <p:nvPr/>
        </p:nvSpPr>
        <p:spPr bwMode="auto">
          <a:xfrm>
            <a:off x="1447800" y="2819400"/>
            <a:ext cx="0" cy="3411538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59" name="Line 610"/>
          <p:cNvSpPr>
            <a:spLocks noChangeShapeType="1"/>
          </p:cNvSpPr>
          <p:nvPr/>
        </p:nvSpPr>
        <p:spPr bwMode="auto">
          <a:xfrm>
            <a:off x="3263900" y="2836863"/>
            <a:ext cx="0" cy="341153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60" name="Line 614"/>
          <p:cNvSpPr>
            <a:spLocks noChangeShapeType="1"/>
          </p:cNvSpPr>
          <p:nvPr/>
        </p:nvSpPr>
        <p:spPr bwMode="auto">
          <a:xfrm>
            <a:off x="5235575" y="2836863"/>
            <a:ext cx="0" cy="341153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61" name="Line 618"/>
          <p:cNvSpPr>
            <a:spLocks noChangeShapeType="1"/>
          </p:cNvSpPr>
          <p:nvPr/>
        </p:nvSpPr>
        <p:spPr bwMode="auto">
          <a:xfrm>
            <a:off x="5837238" y="2836863"/>
            <a:ext cx="0" cy="341153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62" name="Line 622"/>
          <p:cNvSpPr>
            <a:spLocks noChangeShapeType="1"/>
          </p:cNvSpPr>
          <p:nvPr/>
        </p:nvSpPr>
        <p:spPr bwMode="auto">
          <a:xfrm>
            <a:off x="6437313" y="2836863"/>
            <a:ext cx="0" cy="341153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63" name="Line 626"/>
          <p:cNvSpPr>
            <a:spLocks noChangeShapeType="1"/>
          </p:cNvSpPr>
          <p:nvPr/>
        </p:nvSpPr>
        <p:spPr bwMode="auto">
          <a:xfrm>
            <a:off x="7037388" y="2836863"/>
            <a:ext cx="0" cy="341153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64" name="Line 630"/>
          <p:cNvSpPr>
            <a:spLocks noChangeShapeType="1"/>
          </p:cNvSpPr>
          <p:nvPr/>
        </p:nvSpPr>
        <p:spPr bwMode="auto">
          <a:xfrm>
            <a:off x="7639050" y="2836863"/>
            <a:ext cx="0" cy="341153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65" name="Line 634"/>
          <p:cNvSpPr>
            <a:spLocks noChangeShapeType="1"/>
          </p:cNvSpPr>
          <p:nvPr/>
        </p:nvSpPr>
        <p:spPr bwMode="auto">
          <a:xfrm>
            <a:off x="8239125" y="2836863"/>
            <a:ext cx="0" cy="3411537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66" name="Line 638"/>
          <p:cNvSpPr>
            <a:spLocks noChangeShapeType="1"/>
          </p:cNvSpPr>
          <p:nvPr/>
        </p:nvSpPr>
        <p:spPr bwMode="auto">
          <a:xfrm>
            <a:off x="3276600" y="3886200"/>
            <a:ext cx="5562600" cy="1588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67" name="Line 677"/>
          <p:cNvSpPr>
            <a:spLocks noChangeShapeType="1"/>
          </p:cNvSpPr>
          <p:nvPr/>
        </p:nvSpPr>
        <p:spPr bwMode="auto">
          <a:xfrm>
            <a:off x="1447800" y="4495800"/>
            <a:ext cx="7391400" cy="317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68" name="Line 715"/>
          <p:cNvSpPr>
            <a:spLocks noChangeShapeType="1"/>
          </p:cNvSpPr>
          <p:nvPr/>
        </p:nvSpPr>
        <p:spPr bwMode="auto">
          <a:xfrm>
            <a:off x="1447800" y="4953000"/>
            <a:ext cx="7391400" cy="61913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69" name="Line 738"/>
          <p:cNvSpPr>
            <a:spLocks noChangeShapeType="1"/>
          </p:cNvSpPr>
          <p:nvPr/>
        </p:nvSpPr>
        <p:spPr bwMode="auto">
          <a:xfrm>
            <a:off x="0" y="5410200"/>
            <a:ext cx="88392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70" name="Line 801"/>
          <p:cNvSpPr>
            <a:spLocks noChangeShapeType="1"/>
          </p:cNvSpPr>
          <p:nvPr/>
        </p:nvSpPr>
        <p:spPr bwMode="auto">
          <a:xfrm>
            <a:off x="0" y="6248400"/>
            <a:ext cx="8839200" cy="0"/>
          </a:xfrm>
          <a:prstGeom prst="line">
            <a:avLst/>
          </a:pr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6171" name="Line 829"/>
          <p:cNvSpPr>
            <a:spLocks noChangeShapeType="1"/>
          </p:cNvSpPr>
          <p:nvPr/>
        </p:nvSpPr>
        <p:spPr bwMode="auto">
          <a:xfrm flipV="1">
            <a:off x="1447800" y="5791200"/>
            <a:ext cx="7391400" cy="30163"/>
          </a:xfrm>
          <a:prstGeom prst="line">
            <a:avLst/>
          </a:pr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28590" name="Rectangle 942"/>
          <p:cNvSpPr>
            <a:spLocks noChangeArrowheads="1"/>
          </p:cNvSpPr>
          <p:nvPr/>
        </p:nvSpPr>
        <p:spPr bwMode="auto">
          <a:xfrm>
            <a:off x="1371600" y="5867400"/>
            <a:ext cx="11668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t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</a:rPr>
              <a:t> </a:t>
            </a: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</a:rPr>
              <a:t>2.b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</a:rPr>
              <a:t> Outcome</a:t>
            </a:r>
          </a:p>
        </p:txBody>
      </p:sp>
      <p:sp>
        <p:nvSpPr>
          <p:cNvPr id="28591" name="Rectangle 943"/>
          <p:cNvSpPr>
            <a:spLocks noChangeArrowheads="1"/>
          </p:cNvSpPr>
          <p:nvPr/>
        </p:nvSpPr>
        <p:spPr bwMode="auto">
          <a:xfrm>
            <a:off x="3276600" y="5486400"/>
            <a:ext cx="13112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2.a.1.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 Outcome</a:t>
            </a:r>
          </a:p>
        </p:txBody>
      </p:sp>
      <p:sp>
        <p:nvSpPr>
          <p:cNvPr id="28592" name="Rectangle 944"/>
          <p:cNvSpPr>
            <a:spLocks noChangeArrowheads="1"/>
          </p:cNvSpPr>
          <p:nvPr/>
        </p:nvSpPr>
        <p:spPr bwMode="auto">
          <a:xfrm>
            <a:off x="3276600" y="3886200"/>
            <a:ext cx="2133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1.a.2.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Combine to explain the relationship between the three distributions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04" grpId="0"/>
      <p:bldP spid="28186" grpId="0"/>
      <p:bldP spid="28185" grpId="0"/>
      <p:bldP spid="28184" grpId="0"/>
      <p:bldP spid="28176" grpId="0"/>
      <p:bldP spid="28173" grpId="0"/>
      <p:bldP spid="28168" grpId="0"/>
      <p:bldP spid="28167" grpId="0"/>
      <p:bldP spid="28161" grpId="0"/>
      <p:bldP spid="28159" grpId="0"/>
      <p:bldP spid="28152" grpId="0"/>
      <p:bldP spid="28150" grpId="0"/>
      <p:bldP spid="28149" grpId="0"/>
      <p:bldP spid="28148" grpId="0"/>
      <p:bldP spid="28590" grpId="0"/>
      <p:bldP spid="28591" grpId="0"/>
      <p:bldP spid="2859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Oval 4"/>
          <p:cNvSpPr>
            <a:spLocks noChangeArrowheads="1"/>
          </p:cNvSpPr>
          <p:nvPr/>
        </p:nvSpPr>
        <p:spPr bwMode="auto">
          <a:xfrm>
            <a:off x="2971800" y="1371600"/>
            <a:ext cx="2819400" cy="1676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FF00"/>
                </a:solidFill>
                <a:latin typeface="Calibri" charset="0"/>
              </a:rPr>
              <a:t>Course-Level</a:t>
            </a:r>
          </a:p>
          <a:p>
            <a:pPr algn="ctr"/>
            <a:r>
              <a:rPr lang="en-US" b="1">
                <a:solidFill>
                  <a:srgbClr val="FFFF00"/>
                </a:solidFill>
                <a:latin typeface="Calibri" charset="0"/>
              </a:rPr>
              <a:t>Learning</a:t>
            </a:r>
          </a:p>
          <a:p>
            <a:pPr algn="ctr"/>
            <a:r>
              <a:rPr lang="en-US" b="1">
                <a:solidFill>
                  <a:srgbClr val="FFFF00"/>
                </a:solidFill>
                <a:latin typeface="Calibri" charset="0"/>
              </a:rPr>
              <a:t>Outcomes</a:t>
            </a:r>
          </a:p>
        </p:txBody>
      </p:sp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914400" y="3886200"/>
            <a:ext cx="2819400" cy="1676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FF00"/>
                </a:solidFill>
                <a:latin typeface="Calibri" charset="0"/>
              </a:rPr>
              <a:t>Teaching and </a:t>
            </a:r>
          </a:p>
          <a:p>
            <a:pPr algn="ctr"/>
            <a:r>
              <a:rPr lang="en-US" b="1">
                <a:solidFill>
                  <a:srgbClr val="FFFF00"/>
                </a:solidFill>
                <a:latin typeface="Calibri" charset="0"/>
              </a:rPr>
              <a:t>Learning Activities</a:t>
            </a:r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5257800" y="3886200"/>
            <a:ext cx="2819400" cy="1676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FF00"/>
                </a:solidFill>
                <a:latin typeface="Calibri" charset="0"/>
              </a:rPr>
              <a:t>Assessments</a:t>
            </a:r>
          </a:p>
          <a:p>
            <a:pPr algn="ctr"/>
            <a:r>
              <a:rPr lang="en-US" b="1">
                <a:solidFill>
                  <a:srgbClr val="FFFF00"/>
                </a:solidFill>
                <a:latin typeface="Calibri" charset="0"/>
              </a:rPr>
              <a:t>of Student</a:t>
            </a:r>
          </a:p>
          <a:p>
            <a:pPr algn="ctr"/>
            <a:r>
              <a:rPr lang="en-US" b="1">
                <a:solidFill>
                  <a:srgbClr val="FFFF00"/>
                </a:solidFill>
                <a:latin typeface="Calibri" charset="0"/>
              </a:rPr>
              <a:t>Learning</a:t>
            </a:r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 flipV="1">
            <a:off x="2667000" y="2895600"/>
            <a:ext cx="685800" cy="9144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MY"/>
          </a:p>
        </p:txBody>
      </p:sp>
      <p:sp>
        <p:nvSpPr>
          <p:cNvPr id="7180" name="Line 12"/>
          <p:cNvSpPr>
            <a:spLocks noChangeShapeType="1"/>
          </p:cNvSpPr>
          <p:nvPr/>
        </p:nvSpPr>
        <p:spPr bwMode="auto">
          <a:xfrm flipH="1" flipV="1">
            <a:off x="5334000" y="2895600"/>
            <a:ext cx="685800" cy="9144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MY"/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 flipV="1">
            <a:off x="3886200" y="4724400"/>
            <a:ext cx="12192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MY"/>
          </a:p>
        </p:txBody>
      </p:sp>
      <p:sp>
        <p:nvSpPr>
          <p:cNvPr id="47112" name="Text Box 14"/>
          <p:cNvSpPr txBox="1">
            <a:spLocks noChangeArrowheads="1"/>
          </p:cNvSpPr>
          <p:nvPr/>
        </p:nvSpPr>
        <p:spPr bwMode="auto">
          <a:xfrm>
            <a:off x="685800" y="381000"/>
            <a:ext cx="81422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>
                <a:latin typeface="Calibri" charset="0"/>
              </a:rPr>
              <a:t>Alignment within a Given Course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/>
      <p:bldP spid="7176" grpId="0" animBg="1"/>
      <p:bldP spid="7178" grpId="0" animBg="1"/>
      <p:bldP spid="7180" grpId="0" animBg="1"/>
      <p:bldP spid="718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1981200" y="3429000"/>
            <a:ext cx="2295525" cy="1371600"/>
            <a:chOff x="1248" y="2160"/>
            <a:chExt cx="1446" cy="864"/>
          </a:xfrm>
        </p:grpSpPr>
        <p:sp>
          <p:nvSpPr>
            <p:cNvPr id="48151" name="Text Box 3"/>
            <p:cNvSpPr txBox="1">
              <a:spLocks noChangeArrowheads="1"/>
            </p:cNvSpPr>
            <p:nvPr/>
          </p:nvSpPr>
          <p:spPr bwMode="auto">
            <a:xfrm>
              <a:off x="1896" y="2292"/>
              <a:ext cx="798" cy="5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400" b="1">
                  <a:latin typeface="Calibri" charset="0"/>
                </a:rPr>
                <a:t>Intended</a:t>
              </a:r>
            </a:p>
            <a:p>
              <a:pPr algn="r"/>
              <a:r>
                <a:rPr lang="en-US" sz="1400" b="1">
                  <a:latin typeface="Calibri" charset="0"/>
                </a:rPr>
                <a:t>Learning</a:t>
              </a:r>
            </a:p>
            <a:p>
              <a:pPr algn="r"/>
              <a:r>
                <a:rPr lang="en-US" sz="1400" b="1">
                  <a:latin typeface="Calibri" charset="0"/>
                </a:rPr>
                <a:t>Outcomes of</a:t>
              </a:r>
            </a:p>
            <a:p>
              <a:pPr algn="r"/>
              <a:r>
                <a:rPr lang="en-US" sz="1400" b="1">
                  <a:latin typeface="Calibri" charset="0"/>
                </a:rPr>
                <a:t>the Lesson</a:t>
              </a:r>
            </a:p>
          </p:txBody>
        </p:sp>
        <p:grpSp>
          <p:nvGrpSpPr>
            <p:cNvPr id="48152" name="Group 5"/>
            <p:cNvGrpSpPr>
              <a:grpSpLocks/>
            </p:cNvGrpSpPr>
            <p:nvPr/>
          </p:nvGrpSpPr>
          <p:grpSpPr bwMode="auto">
            <a:xfrm>
              <a:off x="1248" y="2160"/>
              <a:ext cx="1440" cy="864"/>
              <a:chOff x="240" y="1104"/>
              <a:chExt cx="4896" cy="1728"/>
            </a:xfrm>
          </p:grpSpPr>
          <p:sp>
            <p:nvSpPr>
              <p:cNvPr id="48153" name="Line 6"/>
              <p:cNvSpPr>
                <a:spLocks noChangeShapeType="1"/>
              </p:cNvSpPr>
              <p:nvPr/>
            </p:nvSpPr>
            <p:spPr bwMode="auto">
              <a:xfrm flipV="1">
                <a:off x="240" y="1104"/>
                <a:ext cx="4896" cy="86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48154" name="Line 7"/>
              <p:cNvSpPr>
                <a:spLocks noChangeShapeType="1"/>
              </p:cNvSpPr>
              <p:nvPr/>
            </p:nvSpPr>
            <p:spPr bwMode="auto">
              <a:xfrm>
                <a:off x="240" y="1968"/>
                <a:ext cx="4896" cy="86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</p:grpSp>
      </p:grp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4267200" y="2952750"/>
            <a:ext cx="1600200" cy="2335213"/>
            <a:chOff x="2736" y="1680"/>
            <a:chExt cx="1008" cy="1471"/>
          </a:xfrm>
        </p:grpSpPr>
        <p:sp>
          <p:nvSpPr>
            <p:cNvPr id="48146" name="Line 8"/>
            <p:cNvSpPr>
              <a:spLocks noChangeShapeType="1"/>
            </p:cNvSpPr>
            <p:nvPr/>
          </p:nvSpPr>
          <p:spPr bwMode="auto">
            <a:xfrm>
              <a:off x="2736" y="1992"/>
              <a:ext cx="0" cy="8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MY"/>
            </a:p>
          </p:txBody>
        </p:sp>
        <p:grpSp>
          <p:nvGrpSpPr>
            <p:cNvPr id="48147" name="Group 44"/>
            <p:cNvGrpSpPr>
              <a:grpSpLocks/>
            </p:cNvGrpSpPr>
            <p:nvPr/>
          </p:nvGrpSpPr>
          <p:grpSpPr bwMode="auto">
            <a:xfrm>
              <a:off x="2736" y="1680"/>
              <a:ext cx="1008" cy="1471"/>
              <a:chOff x="2688" y="1845"/>
              <a:chExt cx="1008" cy="1471"/>
            </a:xfrm>
          </p:grpSpPr>
          <p:sp>
            <p:nvSpPr>
              <p:cNvPr id="48148" name="Text Box 10"/>
              <p:cNvSpPr txBox="1">
                <a:spLocks noChangeArrowheads="1"/>
              </p:cNvSpPr>
              <p:nvPr/>
            </p:nvSpPr>
            <p:spPr bwMode="auto">
              <a:xfrm>
                <a:off x="2856" y="2292"/>
                <a:ext cx="798" cy="594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400" b="1">
                    <a:latin typeface="Calibri" charset="0"/>
                  </a:rPr>
                  <a:t>Intended</a:t>
                </a:r>
              </a:p>
              <a:p>
                <a:pPr algn="ctr"/>
                <a:r>
                  <a:rPr lang="en-US" sz="1400" b="1">
                    <a:latin typeface="Calibri" charset="0"/>
                  </a:rPr>
                  <a:t>Learning</a:t>
                </a:r>
              </a:p>
              <a:p>
                <a:pPr algn="ctr"/>
                <a:r>
                  <a:rPr lang="en-US" sz="1400" b="1">
                    <a:latin typeface="Calibri" charset="0"/>
                  </a:rPr>
                  <a:t>Outcomes of</a:t>
                </a:r>
              </a:p>
              <a:p>
                <a:pPr algn="ctr"/>
                <a:r>
                  <a:rPr lang="en-US" sz="1400" b="1">
                    <a:latin typeface="Calibri" charset="0"/>
                  </a:rPr>
                  <a:t>the Unit</a:t>
                </a:r>
              </a:p>
            </p:txBody>
          </p:sp>
          <p:sp>
            <p:nvSpPr>
              <p:cNvPr id="48149" name="Line 12"/>
              <p:cNvSpPr>
                <a:spLocks noChangeShapeType="1"/>
              </p:cNvSpPr>
              <p:nvPr/>
            </p:nvSpPr>
            <p:spPr bwMode="auto">
              <a:xfrm flipV="1">
                <a:off x="2688" y="1845"/>
                <a:ext cx="1002" cy="30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48150" name="Line 13"/>
              <p:cNvSpPr>
                <a:spLocks noChangeShapeType="1"/>
              </p:cNvSpPr>
              <p:nvPr/>
            </p:nvSpPr>
            <p:spPr bwMode="auto">
              <a:xfrm>
                <a:off x="2688" y="3012"/>
                <a:ext cx="1008" cy="30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</p:grpSp>
      </p:grpSp>
      <p:grpSp>
        <p:nvGrpSpPr>
          <p:cNvPr id="6" name="Group 43"/>
          <p:cNvGrpSpPr>
            <a:grpSpLocks/>
          </p:cNvGrpSpPr>
          <p:nvPr/>
        </p:nvGrpSpPr>
        <p:grpSpPr bwMode="auto">
          <a:xfrm>
            <a:off x="5857875" y="2524125"/>
            <a:ext cx="1365250" cy="3200400"/>
            <a:chOff x="3696" y="1572"/>
            <a:chExt cx="860" cy="2016"/>
          </a:xfrm>
        </p:grpSpPr>
        <p:sp>
          <p:nvSpPr>
            <p:cNvPr id="48140" name="Line 14"/>
            <p:cNvSpPr>
              <a:spLocks noChangeShapeType="1"/>
            </p:cNvSpPr>
            <p:nvPr/>
          </p:nvSpPr>
          <p:spPr bwMode="auto">
            <a:xfrm>
              <a:off x="3696" y="1844"/>
              <a:ext cx="4" cy="148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MY"/>
            </a:p>
          </p:txBody>
        </p:sp>
        <p:sp>
          <p:nvSpPr>
            <p:cNvPr id="48141" name="Text Box 16"/>
            <p:cNvSpPr txBox="1">
              <a:spLocks noChangeArrowheads="1"/>
            </p:cNvSpPr>
            <p:nvPr/>
          </p:nvSpPr>
          <p:spPr bwMode="auto">
            <a:xfrm>
              <a:off x="3716" y="2292"/>
              <a:ext cx="798" cy="5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>
                  <a:latin typeface="Calibri" charset="0"/>
                </a:rPr>
                <a:t>Intended</a:t>
              </a:r>
            </a:p>
            <a:p>
              <a:pPr algn="ctr"/>
              <a:r>
                <a:rPr lang="en-US" sz="1400" b="1">
                  <a:latin typeface="Calibri" charset="0"/>
                </a:rPr>
                <a:t>Learning</a:t>
              </a:r>
            </a:p>
            <a:p>
              <a:pPr algn="ctr"/>
              <a:r>
                <a:rPr lang="en-US" sz="1400" b="1">
                  <a:latin typeface="Calibri" charset="0"/>
                </a:rPr>
                <a:t>Outcomes of</a:t>
              </a:r>
            </a:p>
            <a:p>
              <a:pPr algn="ctr"/>
              <a:r>
                <a:rPr lang="en-US" sz="1400" b="1">
                  <a:latin typeface="Calibri" charset="0"/>
                </a:rPr>
                <a:t>the Course</a:t>
              </a:r>
            </a:p>
          </p:txBody>
        </p:sp>
        <p:grpSp>
          <p:nvGrpSpPr>
            <p:cNvPr id="48142" name="Group 17"/>
            <p:cNvGrpSpPr>
              <a:grpSpLocks/>
            </p:cNvGrpSpPr>
            <p:nvPr/>
          </p:nvGrpSpPr>
          <p:grpSpPr bwMode="auto">
            <a:xfrm>
              <a:off x="3696" y="1572"/>
              <a:ext cx="860" cy="2016"/>
              <a:chOff x="2452" y="1152"/>
              <a:chExt cx="860" cy="2016"/>
            </a:xfrm>
          </p:grpSpPr>
          <p:sp>
            <p:nvSpPr>
              <p:cNvPr id="48143" name="Line 18"/>
              <p:cNvSpPr>
                <a:spLocks noChangeShapeType="1"/>
              </p:cNvSpPr>
              <p:nvPr/>
            </p:nvSpPr>
            <p:spPr bwMode="auto">
              <a:xfrm flipV="1">
                <a:off x="2454" y="1160"/>
                <a:ext cx="858" cy="26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48144" name="Line 19"/>
              <p:cNvSpPr>
                <a:spLocks noChangeShapeType="1"/>
              </p:cNvSpPr>
              <p:nvPr/>
            </p:nvSpPr>
            <p:spPr bwMode="auto">
              <a:xfrm>
                <a:off x="2452" y="2900"/>
                <a:ext cx="856" cy="26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48145" name="Line 20"/>
              <p:cNvSpPr>
                <a:spLocks noChangeShapeType="1"/>
              </p:cNvSpPr>
              <p:nvPr/>
            </p:nvSpPr>
            <p:spPr bwMode="auto">
              <a:xfrm>
                <a:off x="3312" y="1152"/>
                <a:ext cx="0" cy="201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</p:grpSp>
      </p:grpSp>
      <p:grpSp>
        <p:nvGrpSpPr>
          <p:cNvPr id="8" name="Group 33"/>
          <p:cNvGrpSpPr>
            <a:grpSpLocks/>
          </p:cNvGrpSpPr>
          <p:nvPr/>
        </p:nvGrpSpPr>
        <p:grpSpPr bwMode="auto">
          <a:xfrm>
            <a:off x="2438400" y="5715000"/>
            <a:ext cx="4419600" cy="446088"/>
            <a:chOff x="192" y="3031"/>
            <a:chExt cx="2784" cy="281"/>
          </a:xfrm>
        </p:grpSpPr>
        <p:sp>
          <p:nvSpPr>
            <p:cNvPr id="48138" name="Text Box 34"/>
            <p:cNvSpPr txBox="1">
              <a:spLocks noChangeArrowheads="1"/>
            </p:cNvSpPr>
            <p:nvPr/>
          </p:nvSpPr>
          <p:spPr bwMode="auto">
            <a:xfrm>
              <a:off x="230" y="3031"/>
              <a:ext cx="124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charset="0"/>
                </a:rPr>
                <a:t>Deliver Forward</a:t>
              </a:r>
            </a:p>
          </p:txBody>
        </p:sp>
        <p:sp>
          <p:nvSpPr>
            <p:cNvPr id="48139" name="Line 35"/>
            <p:cNvSpPr>
              <a:spLocks noChangeShapeType="1"/>
            </p:cNvSpPr>
            <p:nvPr/>
          </p:nvSpPr>
          <p:spPr bwMode="auto">
            <a:xfrm>
              <a:off x="192" y="3312"/>
              <a:ext cx="278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stealth" w="lg" len="med"/>
            </a:ln>
          </p:spPr>
          <p:txBody>
            <a:bodyPr/>
            <a:lstStyle/>
            <a:p>
              <a:endParaRPr lang="en-MY"/>
            </a:p>
          </p:txBody>
        </p:sp>
      </p:grpSp>
      <p:grpSp>
        <p:nvGrpSpPr>
          <p:cNvPr id="9" name="Group 36"/>
          <p:cNvGrpSpPr>
            <a:grpSpLocks/>
          </p:cNvGrpSpPr>
          <p:nvPr/>
        </p:nvGrpSpPr>
        <p:grpSpPr bwMode="auto">
          <a:xfrm>
            <a:off x="2286000" y="1631950"/>
            <a:ext cx="4448175" cy="446088"/>
            <a:chOff x="240" y="416"/>
            <a:chExt cx="2802" cy="281"/>
          </a:xfrm>
        </p:grpSpPr>
        <p:sp>
          <p:nvSpPr>
            <p:cNvPr id="48136" name="Text Box 37"/>
            <p:cNvSpPr txBox="1">
              <a:spLocks noChangeArrowheads="1"/>
            </p:cNvSpPr>
            <p:nvPr/>
          </p:nvSpPr>
          <p:spPr bwMode="auto">
            <a:xfrm>
              <a:off x="1680" y="416"/>
              <a:ext cx="136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charset="0"/>
                </a:rPr>
                <a:t>Design Backward</a:t>
              </a:r>
            </a:p>
          </p:txBody>
        </p:sp>
        <p:sp>
          <p:nvSpPr>
            <p:cNvPr id="48137" name="Line 38"/>
            <p:cNvSpPr>
              <a:spLocks noChangeShapeType="1"/>
            </p:cNvSpPr>
            <p:nvPr/>
          </p:nvSpPr>
          <p:spPr bwMode="auto">
            <a:xfrm>
              <a:off x="240" y="697"/>
              <a:ext cx="278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triangle" w="med" len="med"/>
              <a:tailEnd type="none" w="lg" len="med"/>
            </a:ln>
          </p:spPr>
          <p:txBody>
            <a:bodyPr/>
            <a:lstStyle/>
            <a:p>
              <a:endParaRPr lang="en-MY"/>
            </a:p>
          </p:txBody>
        </p:sp>
      </p:grpSp>
      <p:sp>
        <p:nvSpPr>
          <p:cNvPr id="48167" name="Text Box 39"/>
          <p:cNvSpPr txBox="1">
            <a:spLocks noChangeArrowheads="1"/>
          </p:cNvSpPr>
          <p:nvPr/>
        </p:nvSpPr>
        <p:spPr bwMode="auto">
          <a:xfrm>
            <a:off x="1066800" y="457200"/>
            <a:ext cx="71707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Alignment Within Courses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610600" cy="1143000"/>
          </a:xfrm>
        </p:spPr>
        <p:txBody>
          <a:bodyPr/>
          <a:lstStyle/>
          <a:p>
            <a:r>
              <a:rPr lang="en-US" sz="3200" b="1" smtClean="0"/>
              <a:t>Teaching &amp; Learning Activities by Outcomes and Bloom’s Taxonomy</a:t>
            </a:r>
          </a:p>
        </p:txBody>
      </p:sp>
      <p:sp>
        <p:nvSpPr>
          <p:cNvPr id="23694" name="Rectangle 142"/>
          <p:cNvSpPr>
            <a:spLocks noChangeArrowheads="1"/>
          </p:cNvSpPr>
          <p:nvPr/>
        </p:nvSpPr>
        <p:spPr bwMode="auto">
          <a:xfrm>
            <a:off x="304800" y="6145213"/>
            <a:ext cx="1447800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2.b.1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Outcome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87" name="Rectangle 135"/>
          <p:cNvSpPr>
            <a:spLocks noChangeArrowheads="1"/>
          </p:cNvSpPr>
          <p:nvPr/>
        </p:nvSpPr>
        <p:spPr bwMode="auto">
          <a:xfrm>
            <a:off x="304800" y="5826125"/>
            <a:ext cx="13716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2.a.1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Outcome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80" name="Rectangle 128"/>
          <p:cNvSpPr>
            <a:spLocks noChangeArrowheads="1"/>
          </p:cNvSpPr>
          <p:nvPr/>
        </p:nvSpPr>
        <p:spPr bwMode="auto">
          <a:xfrm>
            <a:off x="304800" y="5562600"/>
            <a:ext cx="148113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1.c.1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Outcome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78" name="Rectangle 126"/>
          <p:cNvSpPr>
            <a:spLocks noChangeArrowheads="1"/>
          </p:cNvSpPr>
          <p:nvPr/>
        </p:nvSpPr>
        <p:spPr bwMode="auto">
          <a:xfrm>
            <a:off x="6029325" y="4152900"/>
            <a:ext cx="1981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charset="2"/>
              <a:buNone/>
              <a:defRPr/>
            </a:pP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Arial" charset="0"/>
                <a:cs typeface="Arial" charset="0"/>
              </a:rPr>
              <a:t>In class, students will calculate sample means and construct a sampling distribution.  Homework will reinforce lesson.</a:t>
            </a:r>
          </a:p>
        </p:txBody>
      </p:sp>
      <p:sp>
        <p:nvSpPr>
          <p:cNvPr id="23673" name="Rectangle 121"/>
          <p:cNvSpPr>
            <a:spLocks noChangeArrowheads="1"/>
          </p:cNvSpPr>
          <p:nvPr/>
        </p:nvSpPr>
        <p:spPr bwMode="auto">
          <a:xfrm>
            <a:off x="304800" y="5257800"/>
            <a:ext cx="132873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1.b.1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Outcome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66" name="Rectangle 114"/>
          <p:cNvSpPr>
            <a:spLocks noChangeArrowheads="1"/>
          </p:cNvSpPr>
          <p:nvPr/>
        </p:nvSpPr>
        <p:spPr bwMode="auto">
          <a:xfrm>
            <a:off x="304800" y="4191000"/>
            <a:ext cx="1752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charset="2"/>
              <a:buNone/>
              <a:defRPr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1.a.3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 Combine to explain the relationship between the three distributions</a:t>
            </a:r>
          </a:p>
        </p:txBody>
      </p:sp>
      <p:sp>
        <p:nvSpPr>
          <p:cNvPr id="23659" name="Rectangle 107"/>
          <p:cNvSpPr>
            <a:spLocks noChangeArrowheads="1"/>
          </p:cNvSpPr>
          <p:nvPr/>
        </p:nvSpPr>
        <p:spPr bwMode="auto">
          <a:xfrm>
            <a:off x="304800" y="3581400"/>
            <a:ext cx="1752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1.a.2.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Describe three key distributions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53" name="Rectangle 101"/>
          <p:cNvSpPr>
            <a:spLocks noChangeArrowheads="1"/>
          </p:cNvSpPr>
          <p:nvPr/>
        </p:nvSpPr>
        <p:spPr bwMode="auto">
          <a:xfrm>
            <a:off x="2971800" y="2667000"/>
            <a:ext cx="1676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Class lecture and students will read assigned chapter.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52" name="Rectangle 100"/>
          <p:cNvSpPr>
            <a:spLocks noChangeArrowheads="1"/>
          </p:cNvSpPr>
          <p:nvPr/>
        </p:nvSpPr>
        <p:spPr bwMode="auto">
          <a:xfrm>
            <a:off x="304800" y="2690813"/>
            <a:ext cx="1676400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charset="2"/>
              <a:buNone/>
              <a:defRPr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1.a.1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 Define the three tenets of the Central Limit Theorem</a:t>
            </a:r>
          </a:p>
        </p:txBody>
      </p:sp>
      <p:sp>
        <p:nvSpPr>
          <p:cNvPr id="23651" name="Rectangle 99"/>
          <p:cNvSpPr>
            <a:spLocks noChangeArrowheads="1"/>
          </p:cNvSpPr>
          <p:nvPr/>
        </p:nvSpPr>
        <p:spPr bwMode="auto">
          <a:xfrm>
            <a:off x="7924800" y="2209800"/>
            <a:ext cx="8683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Evaluation</a:t>
            </a:r>
            <a:endParaRPr lang="en-US" sz="10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50" name="Rectangle 98"/>
          <p:cNvSpPr>
            <a:spLocks noChangeArrowheads="1"/>
          </p:cNvSpPr>
          <p:nvPr/>
        </p:nvSpPr>
        <p:spPr bwMode="auto">
          <a:xfrm>
            <a:off x="6477000" y="2209800"/>
            <a:ext cx="11715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Synthesis</a:t>
            </a:r>
            <a:endParaRPr lang="en-US" sz="10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49" name="Rectangle 97"/>
          <p:cNvSpPr>
            <a:spLocks noChangeArrowheads="1"/>
          </p:cNvSpPr>
          <p:nvPr/>
        </p:nvSpPr>
        <p:spPr bwMode="auto">
          <a:xfrm>
            <a:off x="5334000" y="2209800"/>
            <a:ext cx="76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Analysis</a:t>
            </a:r>
            <a:endParaRPr lang="en-US" sz="10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48" name="Rectangle 96"/>
          <p:cNvSpPr>
            <a:spLocks noChangeArrowheads="1"/>
          </p:cNvSpPr>
          <p:nvPr/>
        </p:nvSpPr>
        <p:spPr bwMode="auto">
          <a:xfrm>
            <a:off x="4572000" y="2209800"/>
            <a:ext cx="914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Application</a:t>
            </a:r>
            <a:endParaRPr lang="en-US" sz="10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47" name="Rectangle 95"/>
          <p:cNvSpPr>
            <a:spLocks noChangeArrowheads="1"/>
          </p:cNvSpPr>
          <p:nvPr/>
        </p:nvSpPr>
        <p:spPr bwMode="auto">
          <a:xfrm>
            <a:off x="3200400" y="2209800"/>
            <a:ext cx="1266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Comprehension</a:t>
            </a:r>
            <a:endParaRPr lang="en-US" sz="10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46" name="Rectangle 94"/>
          <p:cNvSpPr>
            <a:spLocks noChangeArrowheads="1"/>
          </p:cNvSpPr>
          <p:nvPr/>
        </p:nvSpPr>
        <p:spPr bwMode="auto">
          <a:xfrm>
            <a:off x="1828800" y="2209800"/>
            <a:ext cx="11731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Knowledge</a:t>
            </a:r>
            <a:endParaRPr lang="en-US" sz="10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39" name="Rectangle 87"/>
          <p:cNvSpPr>
            <a:spLocks noChangeArrowheads="1"/>
          </p:cNvSpPr>
          <p:nvPr/>
        </p:nvSpPr>
        <p:spPr bwMode="auto">
          <a:xfrm>
            <a:off x="1524000" y="1930400"/>
            <a:ext cx="7129463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Bloom's Taxonomy of Cognitive Categories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23631" name="Rectangle 79"/>
          <p:cNvSpPr>
            <a:spLocks noChangeArrowheads="1"/>
          </p:cNvSpPr>
          <p:nvPr/>
        </p:nvSpPr>
        <p:spPr bwMode="auto">
          <a:xfrm>
            <a:off x="423863" y="1789113"/>
            <a:ext cx="1100137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Student Learning Outcomes</a:t>
            </a:r>
            <a:endParaRPr lang="en-US" sz="12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49172" name="Line 149"/>
          <p:cNvSpPr>
            <a:spLocks noChangeShapeType="1"/>
          </p:cNvSpPr>
          <p:nvPr/>
        </p:nvSpPr>
        <p:spPr bwMode="auto">
          <a:xfrm>
            <a:off x="423863" y="914400"/>
            <a:ext cx="82296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73" name="Line 150"/>
          <p:cNvSpPr>
            <a:spLocks noChangeShapeType="1"/>
          </p:cNvSpPr>
          <p:nvPr/>
        </p:nvSpPr>
        <p:spPr bwMode="auto">
          <a:xfrm>
            <a:off x="423863" y="6459538"/>
            <a:ext cx="8229600" cy="0"/>
          </a:xfrm>
          <a:prstGeom prst="line">
            <a:avLst/>
          </a:pr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74" name="Line 151"/>
          <p:cNvSpPr>
            <a:spLocks noChangeShapeType="1"/>
          </p:cNvSpPr>
          <p:nvPr/>
        </p:nvSpPr>
        <p:spPr bwMode="auto">
          <a:xfrm>
            <a:off x="423863" y="914400"/>
            <a:ext cx="0" cy="554513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75" name="Line 152"/>
          <p:cNvSpPr>
            <a:spLocks noChangeShapeType="1"/>
          </p:cNvSpPr>
          <p:nvPr/>
        </p:nvSpPr>
        <p:spPr bwMode="auto">
          <a:xfrm>
            <a:off x="8653463" y="914400"/>
            <a:ext cx="0" cy="554513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76" name="Line 154"/>
          <p:cNvSpPr>
            <a:spLocks noChangeShapeType="1"/>
          </p:cNvSpPr>
          <p:nvPr/>
        </p:nvSpPr>
        <p:spPr bwMode="auto">
          <a:xfrm>
            <a:off x="500063" y="1789113"/>
            <a:ext cx="8229600" cy="0"/>
          </a:xfrm>
          <a:prstGeom prst="line">
            <a:avLst/>
          </a:pr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77" name="Line 161"/>
          <p:cNvSpPr>
            <a:spLocks noChangeShapeType="1"/>
          </p:cNvSpPr>
          <p:nvPr/>
        </p:nvSpPr>
        <p:spPr bwMode="auto">
          <a:xfrm>
            <a:off x="423863" y="2690813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78" name="Line 162"/>
          <p:cNvSpPr>
            <a:spLocks noChangeShapeType="1"/>
          </p:cNvSpPr>
          <p:nvPr/>
        </p:nvSpPr>
        <p:spPr bwMode="auto">
          <a:xfrm>
            <a:off x="1524000" y="2214563"/>
            <a:ext cx="7129463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79" name="Line 175"/>
          <p:cNvSpPr>
            <a:spLocks noChangeShapeType="1"/>
          </p:cNvSpPr>
          <p:nvPr/>
        </p:nvSpPr>
        <p:spPr bwMode="auto">
          <a:xfrm>
            <a:off x="457200" y="3505200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80" name="Line 176"/>
          <p:cNvSpPr>
            <a:spLocks noChangeShapeType="1"/>
          </p:cNvSpPr>
          <p:nvPr/>
        </p:nvSpPr>
        <p:spPr bwMode="auto">
          <a:xfrm>
            <a:off x="2009775" y="2709863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81" name="Line 180"/>
          <p:cNvSpPr>
            <a:spLocks noChangeShapeType="1"/>
          </p:cNvSpPr>
          <p:nvPr/>
        </p:nvSpPr>
        <p:spPr bwMode="auto">
          <a:xfrm>
            <a:off x="2982913" y="2690813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82" name="Line 184"/>
          <p:cNvSpPr>
            <a:spLocks noChangeShapeType="1"/>
          </p:cNvSpPr>
          <p:nvPr/>
        </p:nvSpPr>
        <p:spPr bwMode="auto">
          <a:xfrm>
            <a:off x="4602163" y="2690813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83" name="Line 188"/>
          <p:cNvSpPr>
            <a:spLocks noChangeShapeType="1"/>
          </p:cNvSpPr>
          <p:nvPr/>
        </p:nvSpPr>
        <p:spPr bwMode="auto">
          <a:xfrm>
            <a:off x="5402263" y="2690813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84" name="Line 192"/>
          <p:cNvSpPr>
            <a:spLocks noChangeShapeType="1"/>
          </p:cNvSpPr>
          <p:nvPr/>
        </p:nvSpPr>
        <p:spPr bwMode="auto">
          <a:xfrm>
            <a:off x="6013450" y="2681288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85" name="Line 196"/>
          <p:cNvSpPr>
            <a:spLocks noChangeShapeType="1"/>
          </p:cNvSpPr>
          <p:nvPr/>
        </p:nvSpPr>
        <p:spPr bwMode="auto">
          <a:xfrm>
            <a:off x="8010525" y="2695575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86" name="Line 200"/>
          <p:cNvSpPr>
            <a:spLocks noChangeShapeType="1"/>
          </p:cNvSpPr>
          <p:nvPr/>
        </p:nvSpPr>
        <p:spPr bwMode="auto">
          <a:xfrm>
            <a:off x="381000" y="4191000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87" name="Line 231"/>
          <p:cNvSpPr>
            <a:spLocks noChangeShapeType="1"/>
          </p:cNvSpPr>
          <p:nvPr/>
        </p:nvSpPr>
        <p:spPr bwMode="auto">
          <a:xfrm>
            <a:off x="381000" y="5311775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88" name="Line 261"/>
          <p:cNvSpPr>
            <a:spLocks noChangeShapeType="1"/>
          </p:cNvSpPr>
          <p:nvPr/>
        </p:nvSpPr>
        <p:spPr bwMode="auto">
          <a:xfrm>
            <a:off x="381000" y="5562600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89" name="Line 280"/>
          <p:cNvSpPr>
            <a:spLocks noChangeShapeType="1"/>
          </p:cNvSpPr>
          <p:nvPr/>
        </p:nvSpPr>
        <p:spPr bwMode="auto">
          <a:xfrm>
            <a:off x="457200" y="5826125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49190" name="Line 300"/>
          <p:cNvSpPr>
            <a:spLocks noChangeShapeType="1"/>
          </p:cNvSpPr>
          <p:nvPr/>
        </p:nvSpPr>
        <p:spPr bwMode="auto">
          <a:xfrm>
            <a:off x="457200" y="6145213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23907" name="Rectangle 355"/>
          <p:cNvSpPr>
            <a:spLocks noChangeArrowheads="1"/>
          </p:cNvSpPr>
          <p:nvPr/>
        </p:nvSpPr>
        <p:spPr bwMode="auto">
          <a:xfrm>
            <a:off x="2971800" y="3505200"/>
            <a:ext cx="1676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Class lecture and students will read assigned chapter.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94" grpId="0"/>
      <p:bldP spid="23687" grpId="0"/>
      <p:bldP spid="23680" grpId="0"/>
      <p:bldP spid="23678" grpId="0"/>
      <p:bldP spid="23673" grpId="0"/>
      <p:bldP spid="23666" grpId="0"/>
      <p:bldP spid="23659" grpId="0"/>
      <p:bldP spid="23653" grpId="0"/>
      <p:bldP spid="2365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/>
          <a:lstStyle/>
          <a:p>
            <a:r>
              <a:rPr lang="en-US" sz="3200" b="1" smtClean="0"/>
              <a:t>Assessments by Outcomes and Bloom’s Taxonomy</a:t>
            </a:r>
          </a:p>
        </p:txBody>
      </p:sp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304800" y="6145213"/>
            <a:ext cx="1447800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2.b.1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Outcome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304800" y="5826125"/>
            <a:ext cx="13716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2.a.1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Outcome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304800" y="5562600"/>
            <a:ext cx="1481138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1.c.1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Outcome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54" name="Rectangle 6"/>
          <p:cNvSpPr>
            <a:spLocks noChangeArrowheads="1"/>
          </p:cNvSpPr>
          <p:nvPr/>
        </p:nvSpPr>
        <p:spPr bwMode="auto">
          <a:xfrm>
            <a:off x="6248400" y="4495800"/>
            <a:ext cx="1447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charset="2"/>
              <a:buNone/>
              <a:defRPr/>
            </a:pP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Arial" charset="0"/>
                <a:cs typeface="Arial" charset="0"/>
              </a:rPr>
              <a:t>Homework and examination.</a:t>
            </a:r>
          </a:p>
        </p:txBody>
      </p:sp>
      <p:sp>
        <p:nvSpPr>
          <p:cNvPr id="104455" name="Rectangle 7"/>
          <p:cNvSpPr>
            <a:spLocks noChangeArrowheads="1"/>
          </p:cNvSpPr>
          <p:nvPr/>
        </p:nvSpPr>
        <p:spPr bwMode="auto">
          <a:xfrm>
            <a:off x="304800" y="5257800"/>
            <a:ext cx="132873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1.b.1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Outcome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56" name="Rectangle 8"/>
          <p:cNvSpPr>
            <a:spLocks noChangeArrowheads="1"/>
          </p:cNvSpPr>
          <p:nvPr/>
        </p:nvSpPr>
        <p:spPr bwMode="auto">
          <a:xfrm>
            <a:off x="304800" y="4191000"/>
            <a:ext cx="1752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charset="2"/>
              <a:buNone/>
              <a:defRPr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1.a.3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 Combine to explain the relationship between the three distributions</a:t>
            </a:r>
          </a:p>
        </p:txBody>
      </p:sp>
      <p:sp>
        <p:nvSpPr>
          <p:cNvPr id="104457" name="Rectangle 9"/>
          <p:cNvSpPr>
            <a:spLocks noChangeArrowheads="1"/>
          </p:cNvSpPr>
          <p:nvPr/>
        </p:nvSpPr>
        <p:spPr bwMode="auto">
          <a:xfrm>
            <a:off x="304800" y="3581400"/>
            <a:ext cx="1752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/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1.a.2.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  Describe three key distributions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58" name="Rectangle 10"/>
          <p:cNvSpPr>
            <a:spLocks noChangeArrowheads="1"/>
          </p:cNvSpPr>
          <p:nvPr/>
        </p:nvSpPr>
        <p:spPr bwMode="auto">
          <a:xfrm>
            <a:off x="3124200" y="2819400"/>
            <a:ext cx="1371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Homework and examination.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59" name="Rectangle 11"/>
          <p:cNvSpPr>
            <a:spLocks noChangeArrowheads="1"/>
          </p:cNvSpPr>
          <p:nvPr/>
        </p:nvSpPr>
        <p:spPr bwMode="auto">
          <a:xfrm>
            <a:off x="304800" y="2690813"/>
            <a:ext cx="1676400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ct val="80000"/>
              <a:buFont typeface="Wingdings" charset="2"/>
              <a:buNone/>
              <a:defRPr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1.a.1</a:t>
            </a: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 Define the three tenets of the Central Limit Theorem</a:t>
            </a:r>
          </a:p>
        </p:txBody>
      </p:sp>
      <p:sp>
        <p:nvSpPr>
          <p:cNvPr id="104460" name="Rectangle 12"/>
          <p:cNvSpPr>
            <a:spLocks noChangeArrowheads="1"/>
          </p:cNvSpPr>
          <p:nvPr/>
        </p:nvSpPr>
        <p:spPr bwMode="auto">
          <a:xfrm>
            <a:off x="7924800" y="2209800"/>
            <a:ext cx="8683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Evaluation</a:t>
            </a:r>
            <a:endParaRPr lang="en-US" sz="10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61" name="Rectangle 13"/>
          <p:cNvSpPr>
            <a:spLocks noChangeArrowheads="1"/>
          </p:cNvSpPr>
          <p:nvPr/>
        </p:nvSpPr>
        <p:spPr bwMode="auto">
          <a:xfrm>
            <a:off x="6477000" y="2209800"/>
            <a:ext cx="11715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Synthesis</a:t>
            </a:r>
            <a:endParaRPr lang="en-US" sz="10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62" name="Rectangle 14"/>
          <p:cNvSpPr>
            <a:spLocks noChangeArrowheads="1"/>
          </p:cNvSpPr>
          <p:nvPr/>
        </p:nvSpPr>
        <p:spPr bwMode="auto">
          <a:xfrm>
            <a:off x="5334000" y="2209800"/>
            <a:ext cx="76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Analysis</a:t>
            </a:r>
            <a:endParaRPr lang="en-US" sz="10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63" name="Rectangle 15"/>
          <p:cNvSpPr>
            <a:spLocks noChangeArrowheads="1"/>
          </p:cNvSpPr>
          <p:nvPr/>
        </p:nvSpPr>
        <p:spPr bwMode="auto">
          <a:xfrm>
            <a:off x="4572000" y="2209800"/>
            <a:ext cx="914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Application</a:t>
            </a:r>
            <a:endParaRPr lang="en-US" sz="10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64" name="Rectangle 16"/>
          <p:cNvSpPr>
            <a:spLocks noChangeArrowheads="1"/>
          </p:cNvSpPr>
          <p:nvPr/>
        </p:nvSpPr>
        <p:spPr bwMode="auto">
          <a:xfrm>
            <a:off x="3200400" y="2209800"/>
            <a:ext cx="1266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Comprehension</a:t>
            </a:r>
            <a:endParaRPr lang="en-US" sz="10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65" name="Rectangle 17"/>
          <p:cNvSpPr>
            <a:spLocks noChangeArrowheads="1"/>
          </p:cNvSpPr>
          <p:nvPr/>
        </p:nvSpPr>
        <p:spPr bwMode="auto">
          <a:xfrm>
            <a:off x="1828800" y="2209800"/>
            <a:ext cx="11731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Knowledge</a:t>
            </a:r>
            <a:endParaRPr lang="en-US" sz="10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66" name="Rectangle 18"/>
          <p:cNvSpPr>
            <a:spLocks noChangeArrowheads="1"/>
          </p:cNvSpPr>
          <p:nvPr/>
        </p:nvSpPr>
        <p:spPr bwMode="auto">
          <a:xfrm>
            <a:off x="1524000" y="1930400"/>
            <a:ext cx="7129463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marL="342900" indent="-342900" algn="ctr"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Bloom's Taxonomy of Cognitive Categories</a:t>
            </a:r>
            <a:endParaRPr lang="en-US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104467" name="Rectangle 19"/>
          <p:cNvSpPr>
            <a:spLocks noChangeArrowheads="1"/>
          </p:cNvSpPr>
          <p:nvPr/>
        </p:nvSpPr>
        <p:spPr bwMode="auto">
          <a:xfrm>
            <a:off x="423863" y="1789113"/>
            <a:ext cx="1100137" cy="90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fontAlgn="b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Student Learning Outcomes</a:t>
            </a:r>
            <a:endParaRPr lang="en-US" sz="1200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  <p:sp>
        <p:nvSpPr>
          <p:cNvPr id="50196" name="Line 20"/>
          <p:cNvSpPr>
            <a:spLocks noChangeShapeType="1"/>
          </p:cNvSpPr>
          <p:nvPr/>
        </p:nvSpPr>
        <p:spPr bwMode="auto">
          <a:xfrm>
            <a:off x="423863" y="914400"/>
            <a:ext cx="82296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197" name="Line 21"/>
          <p:cNvSpPr>
            <a:spLocks noChangeShapeType="1"/>
          </p:cNvSpPr>
          <p:nvPr/>
        </p:nvSpPr>
        <p:spPr bwMode="auto">
          <a:xfrm>
            <a:off x="423863" y="6459538"/>
            <a:ext cx="8229600" cy="0"/>
          </a:xfrm>
          <a:prstGeom prst="line">
            <a:avLst/>
          </a:pr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198" name="Line 22"/>
          <p:cNvSpPr>
            <a:spLocks noChangeShapeType="1"/>
          </p:cNvSpPr>
          <p:nvPr/>
        </p:nvSpPr>
        <p:spPr bwMode="auto">
          <a:xfrm>
            <a:off x="423863" y="914400"/>
            <a:ext cx="0" cy="554513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199" name="Line 23"/>
          <p:cNvSpPr>
            <a:spLocks noChangeShapeType="1"/>
          </p:cNvSpPr>
          <p:nvPr/>
        </p:nvSpPr>
        <p:spPr bwMode="auto">
          <a:xfrm>
            <a:off x="8653463" y="914400"/>
            <a:ext cx="0" cy="554513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>
            <a:off x="500063" y="1789113"/>
            <a:ext cx="8229600" cy="0"/>
          </a:xfrm>
          <a:prstGeom prst="line">
            <a:avLst/>
          </a:prstGeom>
          <a:noFill/>
          <a:ln w="254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01" name="Line 25"/>
          <p:cNvSpPr>
            <a:spLocks noChangeShapeType="1"/>
          </p:cNvSpPr>
          <p:nvPr/>
        </p:nvSpPr>
        <p:spPr bwMode="auto">
          <a:xfrm>
            <a:off x="423863" y="2690813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02" name="Line 26"/>
          <p:cNvSpPr>
            <a:spLocks noChangeShapeType="1"/>
          </p:cNvSpPr>
          <p:nvPr/>
        </p:nvSpPr>
        <p:spPr bwMode="auto">
          <a:xfrm>
            <a:off x="1524000" y="2214563"/>
            <a:ext cx="7129463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03" name="Line 27"/>
          <p:cNvSpPr>
            <a:spLocks noChangeShapeType="1"/>
          </p:cNvSpPr>
          <p:nvPr/>
        </p:nvSpPr>
        <p:spPr bwMode="auto">
          <a:xfrm>
            <a:off x="457200" y="3505200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04" name="Line 28"/>
          <p:cNvSpPr>
            <a:spLocks noChangeShapeType="1"/>
          </p:cNvSpPr>
          <p:nvPr/>
        </p:nvSpPr>
        <p:spPr bwMode="auto">
          <a:xfrm>
            <a:off x="2009775" y="2709863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05" name="Line 29"/>
          <p:cNvSpPr>
            <a:spLocks noChangeShapeType="1"/>
          </p:cNvSpPr>
          <p:nvPr/>
        </p:nvSpPr>
        <p:spPr bwMode="auto">
          <a:xfrm>
            <a:off x="2982913" y="2690813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06" name="Line 30"/>
          <p:cNvSpPr>
            <a:spLocks noChangeShapeType="1"/>
          </p:cNvSpPr>
          <p:nvPr/>
        </p:nvSpPr>
        <p:spPr bwMode="auto">
          <a:xfrm>
            <a:off x="4602163" y="2690813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07" name="Line 31"/>
          <p:cNvSpPr>
            <a:spLocks noChangeShapeType="1"/>
          </p:cNvSpPr>
          <p:nvPr/>
        </p:nvSpPr>
        <p:spPr bwMode="auto">
          <a:xfrm>
            <a:off x="5402263" y="2690813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08" name="Line 32"/>
          <p:cNvSpPr>
            <a:spLocks noChangeShapeType="1"/>
          </p:cNvSpPr>
          <p:nvPr/>
        </p:nvSpPr>
        <p:spPr bwMode="auto">
          <a:xfrm>
            <a:off x="6013450" y="2681288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09" name="Line 33"/>
          <p:cNvSpPr>
            <a:spLocks noChangeShapeType="1"/>
          </p:cNvSpPr>
          <p:nvPr/>
        </p:nvSpPr>
        <p:spPr bwMode="auto">
          <a:xfrm>
            <a:off x="8010525" y="2695575"/>
            <a:ext cx="0" cy="3768725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10" name="Line 34"/>
          <p:cNvSpPr>
            <a:spLocks noChangeShapeType="1"/>
          </p:cNvSpPr>
          <p:nvPr/>
        </p:nvSpPr>
        <p:spPr bwMode="auto">
          <a:xfrm>
            <a:off x="381000" y="4191000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11" name="Line 35"/>
          <p:cNvSpPr>
            <a:spLocks noChangeShapeType="1"/>
          </p:cNvSpPr>
          <p:nvPr/>
        </p:nvSpPr>
        <p:spPr bwMode="auto">
          <a:xfrm>
            <a:off x="381000" y="5311775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12" name="Line 36"/>
          <p:cNvSpPr>
            <a:spLocks noChangeShapeType="1"/>
          </p:cNvSpPr>
          <p:nvPr/>
        </p:nvSpPr>
        <p:spPr bwMode="auto">
          <a:xfrm>
            <a:off x="381000" y="5562600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13" name="Line 37"/>
          <p:cNvSpPr>
            <a:spLocks noChangeShapeType="1"/>
          </p:cNvSpPr>
          <p:nvPr/>
        </p:nvSpPr>
        <p:spPr bwMode="auto">
          <a:xfrm>
            <a:off x="457200" y="5826125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50214" name="Line 38"/>
          <p:cNvSpPr>
            <a:spLocks noChangeShapeType="1"/>
          </p:cNvSpPr>
          <p:nvPr/>
        </p:nvSpPr>
        <p:spPr bwMode="auto">
          <a:xfrm>
            <a:off x="457200" y="6145213"/>
            <a:ext cx="82296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MY"/>
          </a:p>
        </p:txBody>
      </p:sp>
      <p:sp>
        <p:nvSpPr>
          <p:cNvPr id="104487" name="Rectangle 39"/>
          <p:cNvSpPr>
            <a:spLocks noChangeArrowheads="1"/>
          </p:cNvSpPr>
          <p:nvPr/>
        </p:nvSpPr>
        <p:spPr bwMode="auto">
          <a:xfrm>
            <a:off x="3124200" y="35814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t">
              <a:buClr>
                <a:schemeClr val="hlink"/>
              </a:buClr>
              <a:buSzPct val="80000"/>
              <a:buFont typeface="Wingdings" charset="2"/>
              <a:buNone/>
            </a:pPr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Calibri" charset="0"/>
                <a:cs typeface="Arial" charset="0"/>
              </a:rPr>
              <a:t>Homework and examination.</a:t>
            </a:r>
            <a:endParaRPr lang="en-US" sz="1200" b="1">
              <a:effectLst>
                <a:outerShdw blurRad="38100" dist="38100" dir="2700000" algn="tl">
                  <a:srgbClr val="000000"/>
                </a:outerShdw>
              </a:effectLst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104452" grpId="0"/>
      <p:bldP spid="104453" grpId="0"/>
      <p:bldP spid="104454" grpId="0"/>
      <p:bldP spid="104455" grpId="0"/>
      <p:bldP spid="104456" grpId="0"/>
      <p:bldP spid="104457" grpId="0"/>
      <p:bldP spid="104458" grpId="0"/>
      <p:bldP spid="10445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0" y="3409950"/>
            <a:ext cx="2295525" cy="1371600"/>
            <a:chOff x="0" y="1728"/>
            <a:chExt cx="1446" cy="864"/>
          </a:xfrm>
        </p:grpSpPr>
        <p:sp>
          <p:nvSpPr>
            <p:cNvPr id="51234" name="Text Box 4"/>
            <p:cNvSpPr txBox="1">
              <a:spLocks noChangeArrowheads="1"/>
            </p:cNvSpPr>
            <p:nvPr/>
          </p:nvSpPr>
          <p:spPr bwMode="auto">
            <a:xfrm>
              <a:off x="648" y="1872"/>
              <a:ext cx="798" cy="5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400" b="1">
                  <a:latin typeface="Calibri" charset="0"/>
                </a:rPr>
                <a:t>Intended</a:t>
              </a:r>
            </a:p>
            <a:p>
              <a:pPr algn="r"/>
              <a:r>
                <a:rPr lang="en-US" sz="1400" b="1">
                  <a:latin typeface="Calibri" charset="0"/>
                </a:rPr>
                <a:t>Learning</a:t>
              </a:r>
            </a:p>
            <a:p>
              <a:pPr algn="r"/>
              <a:r>
                <a:rPr lang="en-US" sz="1400" b="1">
                  <a:latin typeface="Calibri" charset="0"/>
                </a:rPr>
                <a:t>Outcomes of</a:t>
              </a:r>
            </a:p>
            <a:p>
              <a:pPr algn="r"/>
              <a:r>
                <a:rPr lang="en-US" sz="1400" b="1">
                  <a:latin typeface="Calibri" charset="0"/>
                </a:rPr>
                <a:t>the Lesson</a:t>
              </a:r>
            </a:p>
          </p:txBody>
        </p:sp>
        <p:grpSp>
          <p:nvGrpSpPr>
            <p:cNvPr id="51235" name="Group 16"/>
            <p:cNvGrpSpPr>
              <a:grpSpLocks/>
            </p:cNvGrpSpPr>
            <p:nvPr/>
          </p:nvGrpSpPr>
          <p:grpSpPr bwMode="auto">
            <a:xfrm>
              <a:off x="0" y="1728"/>
              <a:ext cx="1440" cy="864"/>
              <a:chOff x="0" y="1728"/>
              <a:chExt cx="1440" cy="864"/>
            </a:xfrm>
          </p:grpSpPr>
          <p:grpSp>
            <p:nvGrpSpPr>
              <p:cNvPr id="51236" name="Group 12"/>
              <p:cNvGrpSpPr>
                <a:grpSpLocks/>
              </p:cNvGrpSpPr>
              <p:nvPr/>
            </p:nvGrpSpPr>
            <p:grpSpPr bwMode="auto">
              <a:xfrm>
                <a:off x="0" y="1728"/>
                <a:ext cx="1440" cy="864"/>
                <a:chOff x="240" y="1104"/>
                <a:chExt cx="4896" cy="1728"/>
              </a:xfrm>
            </p:grpSpPr>
            <p:sp>
              <p:nvSpPr>
                <p:cNvPr id="51238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40" y="1104"/>
                  <a:ext cx="4896" cy="86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MY"/>
                </a:p>
              </p:txBody>
            </p:sp>
            <p:sp>
              <p:nvSpPr>
                <p:cNvPr id="51239" name="Line 14"/>
                <p:cNvSpPr>
                  <a:spLocks noChangeShapeType="1"/>
                </p:cNvSpPr>
                <p:nvPr/>
              </p:nvSpPr>
              <p:spPr bwMode="auto">
                <a:xfrm>
                  <a:off x="240" y="1968"/>
                  <a:ext cx="4896" cy="86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MY"/>
                </a:p>
              </p:txBody>
            </p:sp>
          </p:grpSp>
          <p:sp>
            <p:nvSpPr>
              <p:cNvPr id="51237" name="Line 15"/>
              <p:cNvSpPr>
                <a:spLocks noChangeShapeType="1"/>
              </p:cNvSpPr>
              <p:nvPr/>
            </p:nvSpPr>
            <p:spPr bwMode="auto">
              <a:xfrm>
                <a:off x="1440" y="1728"/>
                <a:ext cx="0" cy="86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</p:grpSp>
      </p:grp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2286000" y="2927350"/>
            <a:ext cx="1606550" cy="2355850"/>
            <a:chOff x="1440" y="1424"/>
            <a:chExt cx="1012" cy="1484"/>
          </a:xfrm>
        </p:grpSpPr>
        <p:sp>
          <p:nvSpPr>
            <p:cNvPr id="51229" name="Text Box 5"/>
            <p:cNvSpPr txBox="1">
              <a:spLocks noChangeArrowheads="1"/>
            </p:cNvSpPr>
            <p:nvPr/>
          </p:nvSpPr>
          <p:spPr bwMode="auto">
            <a:xfrm>
              <a:off x="1608" y="1872"/>
              <a:ext cx="798" cy="5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>
                  <a:latin typeface="Calibri" charset="0"/>
                </a:rPr>
                <a:t>Intended</a:t>
              </a:r>
            </a:p>
            <a:p>
              <a:pPr algn="ctr"/>
              <a:r>
                <a:rPr lang="en-US" sz="1400" b="1">
                  <a:latin typeface="Calibri" charset="0"/>
                </a:rPr>
                <a:t>Learning</a:t>
              </a:r>
            </a:p>
            <a:p>
              <a:pPr algn="ctr"/>
              <a:r>
                <a:rPr lang="en-US" sz="1400" b="1">
                  <a:latin typeface="Calibri" charset="0"/>
                </a:rPr>
                <a:t>Outcomes of</a:t>
              </a:r>
            </a:p>
            <a:p>
              <a:pPr algn="ctr"/>
              <a:r>
                <a:rPr lang="en-US" sz="1400" b="1">
                  <a:latin typeface="Calibri" charset="0"/>
                </a:rPr>
                <a:t>the Unit</a:t>
              </a:r>
            </a:p>
          </p:txBody>
        </p:sp>
        <p:grpSp>
          <p:nvGrpSpPr>
            <p:cNvPr id="51230" name="Group 21"/>
            <p:cNvGrpSpPr>
              <a:grpSpLocks/>
            </p:cNvGrpSpPr>
            <p:nvPr/>
          </p:nvGrpSpPr>
          <p:grpSpPr bwMode="auto">
            <a:xfrm>
              <a:off x="1440" y="1424"/>
              <a:ext cx="1012" cy="1484"/>
              <a:chOff x="1440" y="1424"/>
              <a:chExt cx="1012" cy="1484"/>
            </a:xfrm>
          </p:grpSpPr>
          <p:sp>
            <p:nvSpPr>
              <p:cNvPr id="51231" name="Line 18"/>
              <p:cNvSpPr>
                <a:spLocks noChangeShapeType="1"/>
              </p:cNvSpPr>
              <p:nvPr/>
            </p:nvSpPr>
            <p:spPr bwMode="auto">
              <a:xfrm flipV="1">
                <a:off x="1440" y="1425"/>
                <a:ext cx="1002" cy="30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51232" name="Line 19"/>
              <p:cNvSpPr>
                <a:spLocks noChangeShapeType="1"/>
              </p:cNvSpPr>
              <p:nvPr/>
            </p:nvSpPr>
            <p:spPr bwMode="auto">
              <a:xfrm>
                <a:off x="1440" y="2592"/>
                <a:ext cx="1008" cy="30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51233" name="Line 20"/>
              <p:cNvSpPr>
                <a:spLocks noChangeShapeType="1"/>
              </p:cNvSpPr>
              <p:nvPr/>
            </p:nvSpPr>
            <p:spPr bwMode="auto">
              <a:xfrm>
                <a:off x="2448" y="1424"/>
                <a:ext cx="4" cy="148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</p:grpSp>
      </p:grpSp>
      <p:grpSp>
        <p:nvGrpSpPr>
          <p:cNvPr id="7" name="Group 39"/>
          <p:cNvGrpSpPr>
            <a:grpSpLocks/>
          </p:cNvGrpSpPr>
          <p:nvPr/>
        </p:nvGrpSpPr>
        <p:grpSpPr bwMode="auto">
          <a:xfrm>
            <a:off x="3886200" y="2495550"/>
            <a:ext cx="1365250" cy="3200400"/>
            <a:chOff x="2452" y="1152"/>
            <a:chExt cx="860" cy="2016"/>
          </a:xfrm>
        </p:grpSpPr>
        <p:sp>
          <p:nvSpPr>
            <p:cNvPr id="51224" name="Text Box 6"/>
            <p:cNvSpPr txBox="1">
              <a:spLocks noChangeArrowheads="1"/>
            </p:cNvSpPr>
            <p:nvPr/>
          </p:nvSpPr>
          <p:spPr bwMode="auto">
            <a:xfrm>
              <a:off x="2472" y="1872"/>
              <a:ext cx="798" cy="5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>
                  <a:latin typeface="Calibri" charset="0"/>
                </a:rPr>
                <a:t>Intended</a:t>
              </a:r>
            </a:p>
            <a:p>
              <a:pPr algn="ctr"/>
              <a:r>
                <a:rPr lang="en-US" sz="1400" b="1">
                  <a:latin typeface="Calibri" charset="0"/>
                </a:rPr>
                <a:t>Learning</a:t>
              </a:r>
            </a:p>
            <a:p>
              <a:pPr algn="ctr"/>
              <a:r>
                <a:rPr lang="en-US" sz="1400" b="1">
                  <a:latin typeface="Calibri" charset="0"/>
                </a:rPr>
                <a:t>Outcomes of</a:t>
              </a:r>
            </a:p>
            <a:p>
              <a:pPr algn="ctr"/>
              <a:r>
                <a:rPr lang="en-US" sz="1400" b="1">
                  <a:latin typeface="Calibri" charset="0"/>
                </a:rPr>
                <a:t>the Course</a:t>
              </a:r>
            </a:p>
          </p:txBody>
        </p:sp>
        <p:grpSp>
          <p:nvGrpSpPr>
            <p:cNvPr id="51225" name="Group 26"/>
            <p:cNvGrpSpPr>
              <a:grpSpLocks/>
            </p:cNvGrpSpPr>
            <p:nvPr/>
          </p:nvGrpSpPr>
          <p:grpSpPr bwMode="auto">
            <a:xfrm>
              <a:off x="2452" y="1152"/>
              <a:ext cx="860" cy="2016"/>
              <a:chOff x="2452" y="1152"/>
              <a:chExt cx="860" cy="2016"/>
            </a:xfrm>
          </p:grpSpPr>
          <p:sp>
            <p:nvSpPr>
              <p:cNvPr id="51226" name="Line 23"/>
              <p:cNvSpPr>
                <a:spLocks noChangeShapeType="1"/>
              </p:cNvSpPr>
              <p:nvPr/>
            </p:nvSpPr>
            <p:spPr bwMode="auto">
              <a:xfrm flipV="1">
                <a:off x="2454" y="1160"/>
                <a:ext cx="858" cy="26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51227" name="Line 24"/>
              <p:cNvSpPr>
                <a:spLocks noChangeShapeType="1"/>
              </p:cNvSpPr>
              <p:nvPr/>
            </p:nvSpPr>
            <p:spPr bwMode="auto">
              <a:xfrm>
                <a:off x="2452" y="2900"/>
                <a:ext cx="856" cy="26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51228" name="Line 25"/>
              <p:cNvSpPr>
                <a:spLocks noChangeShapeType="1"/>
              </p:cNvSpPr>
              <p:nvPr/>
            </p:nvSpPr>
            <p:spPr bwMode="auto">
              <a:xfrm>
                <a:off x="3312" y="1152"/>
                <a:ext cx="0" cy="201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</p:grpSp>
      </p:grpSp>
      <p:grpSp>
        <p:nvGrpSpPr>
          <p:cNvPr id="9" name="Group 40"/>
          <p:cNvGrpSpPr>
            <a:grpSpLocks/>
          </p:cNvGrpSpPr>
          <p:nvPr/>
        </p:nvGrpSpPr>
        <p:grpSpPr bwMode="auto">
          <a:xfrm>
            <a:off x="5265738" y="2025650"/>
            <a:ext cx="1592262" cy="4159250"/>
            <a:chOff x="3317" y="856"/>
            <a:chExt cx="1003" cy="2620"/>
          </a:xfrm>
        </p:grpSpPr>
        <p:sp>
          <p:nvSpPr>
            <p:cNvPr id="51219" name="Text Box 7"/>
            <p:cNvSpPr txBox="1">
              <a:spLocks noChangeArrowheads="1"/>
            </p:cNvSpPr>
            <p:nvPr/>
          </p:nvSpPr>
          <p:spPr bwMode="auto">
            <a:xfrm>
              <a:off x="3384" y="1776"/>
              <a:ext cx="842" cy="72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>
                  <a:latin typeface="Calibri" charset="0"/>
                </a:rPr>
                <a:t>Intended</a:t>
              </a:r>
            </a:p>
            <a:p>
              <a:pPr algn="ctr"/>
              <a:r>
                <a:rPr lang="en-US" sz="1400" b="1">
                  <a:latin typeface="Calibri" charset="0"/>
                </a:rPr>
                <a:t>Learning</a:t>
              </a:r>
            </a:p>
            <a:p>
              <a:pPr algn="ctr"/>
              <a:r>
                <a:rPr lang="en-US" sz="1400" b="1">
                  <a:latin typeface="Calibri" charset="0"/>
                </a:rPr>
                <a:t>Outcomes of</a:t>
              </a:r>
            </a:p>
            <a:p>
              <a:pPr algn="ctr"/>
              <a:r>
                <a:rPr lang="en-US" sz="1400" b="1">
                  <a:latin typeface="Calibri" charset="0"/>
                </a:rPr>
                <a:t>the Academic</a:t>
              </a:r>
            </a:p>
            <a:p>
              <a:pPr algn="ctr"/>
              <a:r>
                <a:rPr lang="en-US" sz="1400" b="1">
                  <a:latin typeface="Calibri" charset="0"/>
                </a:rPr>
                <a:t>Program</a:t>
              </a:r>
            </a:p>
          </p:txBody>
        </p:sp>
        <p:grpSp>
          <p:nvGrpSpPr>
            <p:cNvPr id="51220" name="Group 31"/>
            <p:cNvGrpSpPr>
              <a:grpSpLocks/>
            </p:cNvGrpSpPr>
            <p:nvPr/>
          </p:nvGrpSpPr>
          <p:grpSpPr bwMode="auto">
            <a:xfrm>
              <a:off x="3317" y="856"/>
              <a:ext cx="1003" cy="2620"/>
              <a:chOff x="3317" y="856"/>
              <a:chExt cx="1003" cy="2620"/>
            </a:xfrm>
          </p:grpSpPr>
          <p:sp>
            <p:nvSpPr>
              <p:cNvPr id="51221" name="Line 28"/>
              <p:cNvSpPr>
                <a:spLocks noChangeShapeType="1"/>
              </p:cNvSpPr>
              <p:nvPr/>
            </p:nvSpPr>
            <p:spPr bwMode="auto">
              <a:xfrm flipV="1">
                <a:off x="3317" y="856"/>
                <a:ext cx="998" cy="30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51222" name="Line 29"/>
              <p:cNvSpPr>
                <a:spLocks noChangeShapeType="1"/>
              </p:cNvSpPr>
              <p:nvPr/>
            </p:nvSpPr>
            <p:spPr bwMode="auto">
              <a:xfrm>
                <a:off x="3317" y="3164"/>
                <a:ext cx="998" cy="3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51223" name="Line 30"/>
              <p:cNvSpPr>
                <a:spLocks noChangeShapeType="1"/>
              </p:cNvSpPr>
              <p:nvPr/>
            </p:nvSpPr>
            <p:spPr bwMode="auto">
              <a:xfrm>
                <a:off x="4320" y="864"/>
                <a:ext cx="0" cy="261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</p:grpSp>
      </p:grpSp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6856413" y="1504950"/>
            <a:ext cx="1677987" cy="5181600"/>
            <a:chOff x="4319" y="528"/>
            <a:chExt cx="1057" cy="3264"/>
          </a:xfrm>
        </p:grpSpPr>
        <p:sp>
          <p:nvSpPr>
            <p:cNvPr id="51214" name="Text Box 8"/>
            <p:cNvSpPr txBox="1">
              <a:spLocks noChangeArrowheads="1"/>
            </p:cNvSpPr>
            <p:nvPr/>
          </p:nvSpPr>
          <p:spPr bwMode="auto">
            <a:xfrm>
              <a:off x="4428" y="1872"/>
              <a:ext cx="852" cy="59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>
                  <a:latin typeface="Calibri" charset="0"/>
                </a:rPr>
                <a:t>Intended</a:t>
              </a:r>
            </a:p>
            <a:p>
              <a:pPr algn="ctr"/>
              <a:r>
                <a:rPr lang="en-US" sz="1400" b="1">
                  <a:latin typeface="Calibri" charset="0"/>
                </a:rPr>
                <a:t>Learning</a:t>
              </a:r>
            </a:p>
            <a:p>
              <a:pPr algn="ctr"/>
              <a:r>
                <a:rPr lang="en-US" sz="1400" b="1">
                  <a:latin typeface="Calibri" charset="0"/>
                </a:rPr>
                <a:t>Outcomes of</a:t>
              </a:r>
            </a:p>
            <a:p>
              <a:pPr algn="ctr"/>
              <a:r>
                <a:rPr lang="en-US" sz="1400" b="1">
                  <a:latin typeface="Calibri" charset="0"/>
                </a:rPr>
                <a:t>the Institution</a:t>
              </a:r>
            </a:p>
          </p:txBody>
        </p:sp>
        <p:grpSp>
          <p:nvGrpSpPr>
            <p:cNvPr id="51215" name="Group 36"/>
            <p:cNvGrpSpPr>
              <a:grpSpLocks/>
            </p:cNvGrpSpPr>
            <p:nvPr/>
          </p:nvGrpSpPr>
          <p:grpSpPr bwMode="auto">
            <a:xfrm>
              <a:off x="4319" y="528"/>
              <a:ext cx="1057" cy="3264"/>
              <a:chOff x="4319" y="528"/>
              <a:chExt cx="1057" cy="3264"/>
            </a:xfrm>
          </p:grpSpPr>
          <p:sp>
            <p:nvSpPr>
              <p:cNvPr id="51216" name="Line 33"/>
              <p:cNvSpPr>
                <a:spLocks noChangeShapeType="1"/>
              </p:cNvSpPr>
              <p:nvPr/>
            </p:nvSpPr>
            <p:spPr bwMode="auto">
              <a:xfrm flipV="1">
                <a:off x="4320" y="536"/>
                <a:ext cx="1054" cy="31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51217" name="Line 34"/>
              <p:cNvSpPr>
                <a:spLocks noChangeShapeType="1"/>
              </p:cNvSpPr>
              <p:nvPr/>
            </p:nvSpPr>
            <p:spPr bwMode="auto">
              <a:xfrm>
                <a:off x="4319" y="3467"/>
                <a:ext cx="1054" cy="32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  <p:sp>
            <p:nvSpPr>
              <p:cNvPr id="51218" name="Line 35"/>
              <p:cNvSpPr>
                <a:spLocks noChangeShapeType="1"/>
              </p:cNvSpPr>
              <p:nvPr/>
            </p:nvSpPr>
            <p:spPr bwMode="auto">
              <a:xfrm>
                <a:off x="5376" y="528"/>
                <a:ext cx="0" cy="326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MY"/>
              </a:p>
            </p:txBody>
          </p:sp>
        </p:grpSp>
      </p:grpSp>
      <p:grpSp>
        <p:nvGrpSpPr>
          <p:cNvPr id="13" name="Group 44"/>
          <p:cNvGrpSpPr>
            <a:grpSpLocks/>
          </p:cNvGrpSpPr>
          <p:nvPr/>
        </p:nvGrpSpPr>
        <p:grpSpPr bwMode="auto">
          <a:xfrm>
            <a:off x="457200" y="5715000"/>
            <a:ext cx="4419600" cy="446088"/>
            <a:chOff x="192" y="3031"/>
            <a:chExt cx="2784" cy="281"/>
          </a:xfrm>
        </p:grpSpPr>
        <p:sp>
          <p:nvSpPr>
            <p:cNvPr id="51212" name="Text Box 42"/>
            <p:cNvSpPr txBox="1">
              <a:spLocks noChangeArrowheads="1"/>
            </p:cNvSpPr>
            <p:nvPr/>
          </p:nvSpPr>
          <p:spPr bwMode="auto">
            <a:xfrm>
              <a:off x="230" y="3031"/>
              <a:ext cx="124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charset="0"/>
                </a:rPr>
                <a:t>Deliver Forward</a:t>
              </a:r>
            </a:p>
          </p:txBody>
        </p:sp>
        <p:sp>
          <p:nvSpPr>
            <p:cNvPr id="51213" name="Line 43"/>
            <p:cNvSpPr>
              <a:spLocks noChangeShapeType="1"/>
            </p:cNvSpPr>
            <p:nvPr/>
          </p:nvSpPr>
          <p:spPr bwMode="auto">
            <a:xfrm>
              <a:off x="192" y="3312"/>
              <a:ext cx="278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/>
              <a:tailEnd type="stealth" w="lg" len="med"/>
            </a:ln>
          </p:spPr>
          <p:txBody>
            <a:bodyPr/>
            <a:lstStyle/>
            <a:p>
              <a:endParaRPr lang="en-MY"/>
            </a:p>
          </p:txBody>
        </p:sp>
      </p:grpSp>
      <p:grpSp>
        <p:nvGrpSpPr>
          <p:cNvPr id="14" name="Group 48"/>
          <p:cNvGrpSpPr>
            <a:grpSpLocks/>
          </p:cNvGrpSpPr>
          <p:nvPr/>
        </p:nvGrpSpPr>
        <p:grpSpPr bwMode="auto">
          <a:xfrm>
            <a:off x="304800" y="1631950"/>
            <a:ext cx="4448175" cy="446088"/>
            <a:chOff x="240" y="416"/>
            <a:chExt cx="2802" cy="281"/>
          </a:xfrm>
        </p:grpSpPr>
        <p:sp>
          <p:nvSpPr>
            <p:cNvPr id="51210" name="Text Box 46"/>
            <p:cNvSpPr txBox="1">
              <a:spLocks noChangeArrowheads="1"/>
            </p:cNvSpPr>
            <p:nvPr/>
          </p:nvSpPr>
          <p:spPr bwMode="auto">
            <a:xfrm>
              <a:off x="1680" y="416"/>
              <a:ext cx="136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charset="0"/>
                </a:rPr>
                <a:t>Design Backward</a:t>
              </a:r>
            </a:p>
          </p:txBody>
        </p:sp>
        <p:sp>
          <p:nvSpPr>
            <p:cNvPr id="51211" name="Line 47"/>
            <p:cNvSpPr>
              <a:spLocks noChangeShapeType="1"/>
            </p:cNvSpPr>
            <p:nvPr/>
          </p:nvSpPr>
          <p:spPr bwMode="auto">
            <a:xfrm>
              <a:off x="240" y="697"/>
              <a:ext cx="2784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triangle" w="med" len="med"/>
              <a:tailEnd type="none" w="lg" len="med"/>
            </a:ln>
          </p:spPr>
          <p:txBody>
            <a:bodyPr/>
            <a:lstStyle/>
            <a:p>
              <a:endParaRPr lang="en-MY"/>
            </a:p>
          </p:txBody>
        </p:sp>
      </p:grpSp>
      <p:sp>
        <p:nvSpPr>
          <p:cNvPr id="21553" name="Text Box 49"/>
          <p:cNvSpPr txBox="1">
            <a:spLocks noChangeArrowheads="1"/>
          </p:cNvSpPr>
          <p:nvPr/>
        </p:nvSpPr>
        <p:spPr bwMode="auto">
          <a:xfrm>
            <a:off x="-88900" y="80963"/>
            <a:ext cx="9413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Alignment Between Course Outcomes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rPr>
              <a:t> and Institutional Outcomes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aseline="60000" smtClean="0"/>
              <a:t/>
            </a:r>
            <a:br>
              <a:rPr lang="en-US" sz="3200" baseline="60000" smtClean="0"/>
            </a:br>
            <a:r>
              <a:rPr lang="en-US" sz="4000" b="1" smtClean="0"/>
              <a:t>Objectives vs. Outcomes</a:t>
            </a:r>
            <a:r>
              <a:rPr lang="en-US" sz="4000" b="1" baseline="30000" smtClean="0"/>
              <a:t>1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b="1" smtClean="0"/>
              <a:t>Program/course </a:t>
            </a:r>
            <a:r>
              <a:rPr lang="en-US" sz="2400" b="1" u="sng" smtClean="0"/>
              <a:t>objectives</a:t>
            </a:r>
            <a:r>
              <a:rPr lang="en-US" sz="2400" smtClean="0"/>
              <a:t> are general goals that define what it means to be an effective program/course.   They are </a:t>
            </a:r>
            <a:r>
              <a:rPr lang="en-US" sz="2400" smtClean="0">
                <a:solidFill>
                  <a:srgbClr val="FFFF00"/>
                </a:solidFill>
              </a:rPr>
              <a:t>general, indefinite, and not intended to be measured</a:t>
            </a:r>
            <a:r>
              <a:rPr lang="en-US" sz="2400" smtClean="0"/>
              <a:t>.  They set the overall agenda for the program/course.</a:t>
            </a:r>
          </a:p>
          <a:p>
            <a:pPr>
              <a:lnSpc>
                <a:spcPct val="90000"/>
              </a:lnSpc>
            </a:pPr>
            <a:endParaRPr lang="en-US" sz="2400" smtClean="0"/>
          </a:p>
          <a:p>
            <a:pPr>
              <a:lnSpc>
                <a:spcPct val="90000"/>
              </a:lnSpc>
            </a:pPr>
            <a:r>
              <a:rPr lang="en-US" sz="2400" b="1" smtClean="0"/>
              <a:t>Student learning </a:t>
            </a:r>
            <a:r>
              <a:rPr lang="en-US" sz="2400" b="1" u="sng" smtClean="0"/>
              <a:t>outcomes</a:t>
            </a:r>
            <a:r>
              <a:rPr lang="en-US" sz="2400" smtClean="0"/>
              <a:t> are </a:t>
            </a:r>
            <a:r>
              <a:rPr lang="en-US" sz="2400" smtClean="0">
                <a:solidFill>
                  <a:srgbClr val="FFFF00"/>
                </a:solidFill>
              </a:rPr>
              <a:t>specific results</a:t>
            </a:r>
            <a:r>
              <a:rPr lang="en-US" sz="2400" smtClean="0"/>
              <a:t> the program/course seeks to achieve in order to attain the general goals defined in the objectives.  Outcomes are </a:t>
            </a:r>
            <a:r>
              <a:rPr lang="en-US" sz="2400" smtClean="0">
                <a:solidFill>
                  <a:srgbClr val="FFFF00"/>
                </a:solidFill>
              </a:rPr>
              <a:t>definite and intended to be measured</a:t>
            </a:r>
            <a:r>
              <a:rPr lang="en-US" sz="2400" smtClean="0"/>
              <a:t>.  They establish the particular means by which the agenda (as defined by objectives) is achieved.  The achievement of outcomes is evidence that our students are learning.</a:t>
            </a:r>
          </a:p>
          <a:p>
            <a:pPr>
              <a:lnSpc>
                <a:spcPct val="90000"/>
              </a:lnSpc>
            </a:pPr>
            <a:endParaRPr lang="en-US" sz="2400" smtClean="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33400" y="6172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i="1">
              <a:latin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en-US" sz="4000" b="1" smtClean="0"/>
              <a:t>Direct vs. Indirect Assessment</a:t>
            </a:r>
            <a:r>
              <a:rPr lang="en-US" sz="4000" b="1" baseline="30000" smtClean="0"/>
              <a:t>1</a:t>
            </a:r>
          </a:p>
        </p:txBody>
      </p:sp>
      <p:sp>
        <p:nvSpPr>
          <p:cNvPr id="37890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371600"/>
            <a:ext cx="8229600" cy="5486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 u="sng" smtClean="0"/>
              <a:t>Direct assessment</a:t>
            </a:r>
            <a:r>
              <a:rPr lang="en-US" smtClean="0"/>
              <a:t> of learning: gathers </a:t>
            </a:r>
            <a:r>
              <a:rPr lang="en-US" smtClean="0">
                <a:solidFill>
                  <a:srgbClr val="FFFF00"/>
                </a:solidFill>
              </a:rPr>
              <a:t>evidence</a:t>
            </a:r>
            <a:r>
              <a:rPr lang="en-US" smtClean="0"/>
              <a:t>, based on </a:t>
            </a:r>
            <a:r>
              <a:rPr lang="en-US" smtClean="0">
                <a:solidFill>
                  <a:srgbClr val="FFFF00"/>
                </a:solidFill>
              </a:rPr>
              <a:t>student performance</a:t>
            </a:r>
            <a:r>
              <a:rPr lang="en-US" smtClean="0"/>
              <a:t>, which demonstrates the learning itself. 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Examples: most classroom testing for grades or evaluation of a research paper on specific criteria</a:t>
            </a:r>
          </a:p>
          <a:p>
            <a:pPr lvl="1">
              <a:lnSpc>
                <a:spcPct val="90000"/>
              </a:lnSpc>
            </a:pPr>
            <a:endParaRPr lang="en-US" smtClean="0"/>
          </a:p>
          <a:p>
            <a:pPr>
              <a:lnSpc>
                <a:spcPct val="90000"/>
              </a:lnSpc>
            </a:pPr>
            <a:r>
              <a:rPr lang="en-US" b="1" u="sng" smtClean="0"/>
              <a:t>Indirect assessment</a:t>
            </a:r>
            <a:r>
              <a:rPr lang="en-US" smtClean="0"/>
              <a:t> of learning: gathers </a:t>
            </a:r>
            <a:r>
              <a:rPr lang="en-US" smtClean="0">
                <a:solidFill>
                  <a:srgbClr val="FFFF00"/>
                </a:solidFill>
              </a:rPr>
              <a:t>reflection</a:t>
            </a:r>
            <a:r>
              <a:rPr lang="en-US" smtClean="0"/>
              <a:t> about the learning or </a:t>
            </a:r>
            <a:r>
              <a:rPr lang="en-US" smtClean="0">
                <a:solidFill>
                  <a:srgbClr val="FFFF00"/>
                </a:solidFill>
              </a:rPr>
              <a:t>secondary evidence</a:t>
            </a:r>
            <a:r>
              <a:rPr lang="en-US" smtClean="0"/>
              <a:t> of its existence.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>Examples: student, alumni, employer surveys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>
                <a:ea typeface="+mj-ea"/>
              </a:rPr>
              <a:t>Formative vs. Summative Assessment </a:t>
            </a:r>
            <a:r>
              <a:rPr lang="en-US" sz="4000" b="1" baseline="30000">
                <a:ea typeface="+mj-ea"/>
              </a:rPr>
              <a:t>1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52600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u="sng" smtClean="0"/>
              <a:t>Formative assessment</a:t>
            </a:r>
            <a:r>
              <a:rPr lang="en-US" sz="2800" smtClean="0"/>
              <a:t>: the gathering of information about student learning -</a:t>
            </a:r>
            <a:r>
              <a:rPr lang="en-US" sz="2800" smtClean="0">
                <a:solidFill>
                  <a:srgbClr val="FFFF00"/>
                </a:solidFill>
              </a:rPr>
              <a:t> during the progression</a:t>
            </a:r>
            <a:r>
              <a:rPr lang="en-US" sz="2800" smtClean="0"/>
              <a:t> of a course or program and usually repeatedly - </a:t>
            </a:r>
            <a:r>
              <a:rPr lang="en-US" sz="2800" smtClean="0">
                <a:solidFill>
                  <a:srgbClr val="FFFF00"/>
                </a:solidFill>
              </a:rPr>
              <a:t>to improve the learning</a:t>
            </a:r>
            <a:r>
              <a:rPr lang="en-US" sz="2800" smtClean="0"/>
              <a:t> </a:t>
            </a:r>
            <a:r>
              <a:rPr lang="en-US" sz="2800" smtClean="0">
                <a:solidFill>
                  <a:srgbClr val="FFFF00"/>
                </a:solidFill>
              </a:rPr>
              <a:t>of current students.</a:t>
            </a:r>
          </a:p>
          <a:p>
            <a:pPr>
              <a:lnSpc>
                <a:spcPct val="90000"/>
              </a:lnSpc>
            </a:pPr>
            <a:endParaRPr lang="en-US" sz="2800" smtClean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b="1" u="sng" smtClean="0"/>
              <a:t>Summative assessment</a:t>
            </a:r>
            <a:r>
              <a:rPr lang="en-US" sz="2800" smtClean="0"/>
              <a:t>: the gathering of information </a:t>
            </a:r>
            <a:r>
              <a:rPr lang="en-US" sz="2800" smtClean="0">
                <a:solidFill>
                  <a:srgbClr val="FFFF00"/>
                </a:solidFill>
              </a:rPr>
              <a:t>at the conclusion</a:t>
            </a:r>
            <a:r>
              <a:rPr lang="en-US" sz="2800" smtClean="0"/>
              <a:t> of a course, program, or undergraduate career to </a:t>
            </a:r>
            <a:r>
              <a:rPr lang="en-US" sz="2800" smtClean="0">
                <a:solidFill>
                  <a:srgbClr val="FFFF00"/>
                </a:solidFill>
              </a:rPr>
              <a:t>improve learning of the next cohort</a:t>
            </a:r>
            <a:r>
              <a:rPr lang="en-US" sz="2800" smtClean="0"/>
              <a:t> of students or to </a:t>
            </a:r>
            <a:r>
              <a:rPr lang="en-US" sz="2800" smtClean="0">
                <a:solidFill>
                  <a:srgbClr val="FFFF00"/>
                </a:solidFill>
              </a:rPr>
              <a:t>meet accountability demands</a:t>
            </a:r>
            <a:r>
              <a:rPr lang="en-US" sz="2800" smtClean="0"/>
              <a:t>. </a:t>
            </a:r>
          </a:p>
          <a:p>
            <a:pPr>
              <a:lnSpc>
                <a:spcPct val="90000"/>
              </a:lnSpc>
            </a:pP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/>
              <a:t>Accountability and Improvement</a:t>
            </a:r>
            <a:r>
              <a:rPr lang="en-US" sz="4000" b="1" baseline="30000" smtClean="0"/>
              <a:t>1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6764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b="1" u="sng" smtClean="0"/>
              <a:t>Assessment for accountability</a:t>
            </a:r>
            <a:r>
              <a:rPr lang="en-US" sz="2800" smtClean="0"/>
              <a:t>: assessment of some unit (could be a department, program or entire institution) to </a:t>
            </a:r>
            <a:r>
              <a:rPr lang="en-US" sz="2800" smtClean="0">
                <a:solidFill>
                  <a:srgbClr val="FFFF00"/>
                </a:solidFill>
              </a:rPr>
              <a:t>satisfy stakeholders</a:t>
            </a:r>
            <a:r>
              <a:rPr lang="en-US" sz="2800" smtClean="0"/>
              <a:t> external to the unit itself. Results are often compared across units, compared to state and national norms, and </a:t>
            </a:r>
            <a:r>
              <a:rPr lang="en-US" sz="2800" smtClean="0">
                <a:solidFill>
                  <a:srgbClr val="FFFF00"/>
                </a:solidFill>
              </a:rPr>
              <a:t>always summative</a:t>
            </a:r>
            <a:r>
              <a:rPr lang="en-US" sz="2800" smtClean="0"/>
              <a:t>.</a:t>
            </a:r>
          </a:p>
          <a:p>
            <a:pPr>
              <a:lnSpc>
                <a:spcPct val="80000"/>
              </a:lnSpc>
            </a:pPr>
            <a:endParaRPr lang="en-US" sz="2800" smtClean="0"/>
          </a:p>
          <a:p>
            <a:pPr>
              <a:lnSpc>
                <a:spcPct val="80000"/>
              </a:lnSpc>
            </a:pPr>
            <a:r>
              <a:rPr lang="en-US" sz="2800" b="1" u="sng" smtClean="0"/>
              <a:t>Assessment for improvement:</a:t>
            </a:r>
            <a:r>
              <a:rPr lang="en-US" sz="2800" smtClean="0"/>
              <a:t> assessment that </a:t>
            </a:r>
            <a:r>
              <a:rPr lang="en-US" sz="2800" smtClean="0">
                <a:solidFill>
                  <a:srgbClr val="FFFF00"/>
                </a:solidFill>
              </a:rPr>
              <a:t>feeds directly</a:t>
            </a:r>
            <a:r>
              <a:rPr lang="en-US" sz="2800" smtClean="0"/>
              <a:t>, and often immediately, </a:t>
            </a:r>
            <a:r>
              <a:rPr lang="en-US" sz="2800" smtClean="0">
                <a:solidFill>
                  <a:srgbClr val="FFFF00"/>
                </a:solidFill>
              </a:rPr>
              <a:t>back into revising</a:t>
            </a:r>
            <a:r>
              <a:rPr lang="en-US" sz="2800" smtClean="0"/>
              <a:t> the course, program or institution to improve student learning results. This can be </a:t>
            </a:r>
            <a:r>
              <a:rPr lang="en-US" sz="2800" smtClean="0">
                <a:solidFill>
                  <a:srgbClr val="FFFF00"/>
                </a:solidFill>
              </a:rPr>
              <a:t>formative or summative</a:t>
            </a:r>
            <a:r>
              <a:rPr lang="en-US" sz="2800" smtClean="0"/>
              <a:t>.</a:t>
            </a:r>
          </a:p>
          <a:p>
            <a:pPr>
              <a:lnSpc>
                <a:spcPct val="80000"/>
              </a:lnSpc>
            </a:pPr>
            <a:endParaRPr lang="en-US" sz="2800" smtClean="0"/>
          </a:p>
          <a:p>
            <a:pPr>
              <a:lnSpc>
                <a:spcPct val="80000"/>
              </a:lnSpc>
            </a:pPr>
            <a:endParaRPr lang="en-US" sz="2800" smtClean="0"/>
          </a:p>
          <a:p>
            <a:pPr>
              <a:lnSpc>
                <a:spcPct val="80000"/>
              </a:lnSpc>
            </a:pP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39825"/>
          </a:xfrm>
        </p:spPr>
        <p:txBody>
          <a:bodyPr/>
          <a:lstStyle/>
          <a:p>
            <a:r>
              <a:rPr lang="en-US" sz="4000" b="1" smtClean="0"/>
              <a:t>Levels of Assessment</a:t>
            </a:r>
            <a:r>
              <a:rPr lang="en-US" sz="4000" b="1" baseline="60000" smtClean="0"/>
              <a:t>1</a:t>
            </a:r>
            <a:endParaRPr lang="en-US" sz="4000" b="1" smtClean="0"/>
          </a:p>
        </p:txBody>
      </p:sp>
      <p:sp>
        <p:nvSpPr>
          <p:cNvPr id="43010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6764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 u="sng" smtClean="0"/>
              <a:t>Assessment of individuals</a:t>
            </a:r>
            <a:r>
              <a:rPr lang="en-US" sz="2400" smtClean="0"/>
              <a:t>: uses the individual student, and his/her learning, as the level of analysis.</a:t>
            </a:r>
          </a:p>
          <a:p>
            <a:pPr>
              <a:lnSpc>
                <a:spcPct val="80000"/>
              </a:lnSpc>
            </a:pPr>
            <a:endParaRPr lang="en-US" sz="2400" smtClean="0"/>
          </a:p>
          <a:p>
            <a:pPr>
              <a:lnSpc>
                <a:spcPct val="80000"/>
              </a:lnSpc>
            </a:pPr>
            <a:r>
              <a:rPr lang="en-US" sz="2400" b="1" u="sng" smtClean="0"/>
              <a:t>Assessment of programs</a:t>
            </a:r>
            <a:r>
              <a:rPr lang="en-US" sz="2400" smtClean="0"/>
              <a:t>: uses the department or program as the level of analysis.  Ideally program goals and objectives would serve as the basis for the assessment.</a:t>
            </a:r>
          </a:p>
          <a:p>
            <a:pPr>
              <a:lnSpc>
                <a:spcPct val="80000"/>
              </a:lnSpc>
            </a:pPr>
            <a:endParaRPr lang="en-US" sz="2400" smtClean="0"/>
          </a:p>
          <a:p>
            <a:pPr>
              <a:lnSpc>
                <a:spcPct val="80000"/>
              </a:lnSpc>
            </a:pPr>
            <a:r>
              <a:rPr lang="en-US" sz="2400" b="1" u="sng" smtClean="0"/>
              <a:t>Assessment of institutions</a:t>
            </a:r>
            <a:r>
              <a:rPr lang="en-US" sz="2400" smtClean="0"/>
              <a:t>: uses the institution as the level of analysis. Ideally, institution-wide goals and objectives would serve as a basis for the assessment.  At this level it is essential to examine institutional documents such as mission and vision statements, as well as strategic plans.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/>
              <a:t>Definisi Hasil Pembelajaran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828800"/>
            <a:ext cx="8229600" cy="4525963"/>
          </a:xfrm>
        </p:spPr>
        <p:txBody>
          <a:bodyPr/>
          <a:lstStyle/>
          <a:p>
            <a:r>
              <a:rPr lang="en-US" smtClean="0">
                <a:sym typeface="Wingdings" charset="2"/>
              </a:rPr>
              <a:t>Hasil pembelajaran yang spesifik membawa kepada:</a:t>
            </a:r>
          </a:p>
          <a:p>
            <a:endParaRPr lang="en-US" smtClean="0">
              <a:sym typeface="Wingdings" charset="2"/>
            </a:endParaRPr>
          </a:p>
          <a:p>
            <a:pPr lvl="1">
              <a:buFont typeface="Wingdings" charset="2"/>
              <a:buChar char="à"/>
            </a:pPr>
            <a:r>
              <a:rPr lang="en-US" smtClean="0">
                <a:sym typeface="Wingdings" charset="2"/>
              </a:rPr>
              <a:t>Hasil yang boleh diukur </a:t>
            </a:r>
          </a:p>
          <a:p>
            <a:pPr lvl="1">
              <a:buFont typeface="Wingdings" charset="2"/>
              <a:buChar char="à"/>
            </a:pPr>
            <a:r>
              <a:rPr lang="en-US" smtClean="0">
                <a:sym typeface="Wingdings" charset="2"/>
              </a:rPr>
              <a:t>Pentaksiran yang lebih baik </a:t>
            </a:r>
          </a:p>
          <a:p>
            <a:pPr lvl="1">
              <a:buFont typeface="Wingdings" charset="2"/>
              <a:buChar char="à"/>
            </a:pPr>
            <a:r>
              <a:rPr lang="en-US" smtClean="0">
                <a:sym typeface="Wingdings" charset="2"/>
              </a:rPr>
              <a:t>Maklum balas yang berkualiti tinggi </a:t>
            </a:r>
          </a:p>
          <a:p>
            <a:pPr lvl="1">
              <a:buFont typeface="Wingdings" charset="2"/>
              <a:buChar char="à"/>
            </a:pPr>
            <a:r>
              <a:rPr lang="en-US" smtClean="0">
                <a:sym typeface="Wingdings" charset="2"/>
              </a:rPr>
              <a:t>Meningkatkan kursus dan program </a:t>
            </a:r>
          </a:p>
          <a:p>
            <a:pPr lvl="1">
              <a:buFont typeface="Wingdings" charset="2"/>
              <a:buChar char="à"/>
            </a:pPr>
            <a:r>
              <a:rPr lang="en-US" b="1" smtClean="0">
                <a:solidFill>
                  <a:srgbClr val="FFFF00"/>
                </a:solidFill>
                <a:sym typeface="Wingdings" charset="2"/>
              </a:rPr>
              <a:t>Meningkatkan pembelajaran dan pencapaian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uild="p" bldLvl="2"/>
    </p:bld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Technic.thmx</Template>
  <TotalTime>111</TotalTime>
  <Words>2022</Words>
  <Application>Microsoft Office PowerPoint</Application>
  <PresentationFormat>On-screen Show (4:3)</PresentationFormat>
  <Paragraphs>392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ＭＳ Ｐゴシック</vt:lpstr>
      <vt:lpstr>Franklin Gothic Book</vt:lpstr>
      <vt:lpstr>Wingdings 2</vt:lpstr>
      <vt:lpstr>Calibri</vt:lpstr>
      <vt:lpstr>Wingdings</vt:lpstr>
      <vt:lpstr>Technic</vt:lpstr>
      <vt:lpstr>Membina  Hasil Pembelajaran Kursus </vt:lpstr>
      <vt:lpstr>Agenda:</vt:lpstr>
      <vt:lpstr>The Language of Assessment</vt:lpstr>
      <vt:lpstr> Objectives vs. Outcomes1</vt:lpstr>
      <vt:lpstr>Direct vs. Indirect Assessment1</vt:lpstr>
      <vt:lpstr>Formative vs. Summative Assessment 1</vt:lpstr>
      <vt:lpstr>Accountability and Improvement1</vt:lpstr>
      <vt:lpstr>Levels of Assessment1</vt:lpstr>
      <vt:lpstr>Definisi Hasil Pembelajaran</vt:lpstr>
      <vt:lpstr>HASIL PEMBELAJARAN</vt:lpstr>
      <vt:lpstr>Slide 11</vt:lpstr>
      <vt:lpstr>What are the characteristics of good learning outcomes? </vt:lpstr>
      <vt:lpstr>Kesimpulan: Ciri-ciri Pernyataan Hasil Pembelajaran yang Baik </vt:lpstr>
      <vt:lpstr>Masalah Biasa dengan Hasil Pembelajaran </vt:lpstr>
      <vt:lpstr>Perbandingan antara pernyataan hasil pembelajaran yang baik dan yang lemah </vt:lpstr>
      <vt:lpstr>Domain Pembelajaran  </vt:lpstr>
      <vt:lpstr>Bloom’s Taxonomy of  Educational Objectives3 (Cognitive domain) </vt:lpstr>
      <vt:lpstr>Bloom’s Taxonomy of Cognitive Levels</vt:lpstr>
      <vt:lpstr>Bloom’s Taxonomy:  Knowledge4</vt:lpstr>
      <vt:lpstr>Bloom’s Taxonomy:  Knowledge4</vt:lpstr>
      <vt:lpstr>Bloom’s Taxonomy:  Comprehension4</vt:lpstr>
      <vt:lpstr>Bloom’s Taxonomy:  Comprehension4</vt:lpstr>
      <vt:lpstr>Bloom’s Taxonomy:  Application4</vt:lpstr>
      <vt:lpstr>Bloom’s Taxonomy:  Application4</vt:lpstr>
      <vt:lpstr>Bloom’s Taxonomy:  Analysis4</vt:lpstr>
      <vt:lpstr>Bloom’s Taxonomy:  Analysis4</vt:lpstr>
      <vt:lpstr>Bloom’s Taxonomy:  Synthesis4</vt:lpstr>
      <vt:lpstr>Bloom’s Taxonomy:  Synthesis4</vt:lpstr>
      <vt:lpstr>Bloom’s Taxonomy:  Evaluation4</vt:lpstr>
      <vt:lpstr>Bloom’s Taxonomy:  Evaluation4</vt:lpstr>
      <vt:lpstr>Learning Outcomes by Bloom’s Taxonomy</vt:lpstr>
      <vt:lpstr>Slide 32</vt:lpstr>
      <vt:lpstr>Slide 33</vt:lpstr>
      <vt:lpstr>Teaching &amp; Learning Activities by Outcomes and Bloom’s Taxonomy</vt:lpstr>
      <vt:lpstr>Assessments by Outcomes and Bloom’s Taxonomy</vt:lpstr>
      <vt:lpstr>Slide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othman bin lebar</dc:creator>
  <cp:lastModifiedBy>user</cp:lastModifiedBy>
  <cp:revision>10</cp:revision>
  <dcterms:created xsi:type="dcterms:W3CDTF">2010-02-18T11:25:38Z</dcterms:created>
  <dcterms:modified xsi:type="dcterms:W3CDTF">2010-02-20T00:33:01Z</dcterms:modified>
</cp:coreProperties>
</file>