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95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5D96A-9563-442A-970B-6BDB62623572}" type="datetimeFigureOut">
              <a:rPr lang="en-US" smtClean="0"/>
              <a:t>04/02/2010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967C31-0C64-46E0-A76D-0244FC83FD5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C6712-3D2C-484E-9377-F57980418487}" type="datetimeFigureOut">
              <a:rPr lang="en-US" smtClean="0"/>
              <a:pPr/>
              <a:t>04/02/2010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B31726-3511-4D4F-BCAD-0595CB9A2C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39518F5-5CEB-4515-B269-5E00F1A4FAA1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41F99-1FF5-49DF-ABD8-B31CA123949F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DA1F2-41D4-4B5C-A433-628191877F7E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A7DF8D5-235E-4F0E-AB3D-51556E08275F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F51CAB8-44D3-43E8-8F48-C467330167E2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64CDC7-DE98-4780-8D38-248AD009A7FF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8D5DF-20AE-4610-91B9-6C36718E5849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D0247FF-7AC2-45DA-8F06-A8127A472F8A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188F-9FFA-4DAC-AB4B-FFC36E4A3C00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494F078-78FD-446F-8083-455B4E821A92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23A27C-C92C-49E9-8056-05416AFDF8E2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2A2D33F-1A5F-4D93-AA93-93DBFF828FA5}" type="datetime1">
              <a:rPr lang="en-US" smtClean="0"/>
              <a:pPr/>
              <a:t>04/02/2010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B4279C4-1CE9-4CC6-AA23-A75B01668E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SUPERVISION AND EVALUATION OF GRADUATE RESEARCH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pPr algn="ctr">
              <a:buNone/>
            </a:pPr>
            <a:r>
              <a:rPr lang="en-US" dirty="0" smtClean="0"/>
              <a:t>THESIS EVALUATION AND VIVA-VOCE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ENGR. PROF. DR. MARIZAN SULAIMAN</a:t>
            </a:r>
          </a:p>
          <a:p>
            <a:pPr algn="ctr">
              <a:buNone/>
            </a:pPr>
            <a:r>
              <a:rPr lang="en-US" dirty="0" smtClean="0"/>
              <a:t>DEAN</a:t>
            </a:r>
          </a:p>
          <a:p>
            <a:pPr algn="ctr">
              <a:buNone/>
            </a:pPr>
            <a:r>
              <a:rPr lang="en-US" dirty="0" smtClean="0"/>
              <a:t>FACULTY OF ELECTRICAL ENGINEERING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 OF A THESIS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choice of topic/research issue (Background)</a:t>
            </a:r>
          </a:p>
          <a:p>
            <a:r>
              <a:rPr lang="en-US" dirty="0" smtClean="0"/>
              <a:t>The Objectives/Research Questions</a:t>
            </a:r>
          </a:p>
          <a:p>
            <a:r>
              <a:rPr lang="en-US" dirty="0" smtClean="0"/>
              <a:t>The Scope of Research</a:t>
            </a:r>
          </a:p>
          <a:p>
            <a:r>
              <a:rPr lang="en-US" dirty="0" smtClean="0"/>
              <a:t>The Literature Review/Conceptual Framework/Theoretical Underpinnings</a:t>
            </a:r>
          </a:p>
          <a:p>
            <a:r>
              <a:rPr lang="en-US" dirty="0" smtClean="0"/>
              <a:t>The Research Design/Method</a:t>
            </a:r>
          </a:p>
          <a:p>
            <a:r>
              <a:rPr lang="en-US" dirty="0" smtClean="0"/>
              <a:t>The Findings and Analysis</a:t>
            </a:r>
          </a:p>
          <a:p>
            <a:r>
              <a:rPr lang="en-US" dirty="0" smtClean="0"/>
              <a:t>The Discussion and Conclusion</a:t>
            </a:r>
          </a:p>
          <a:p>
            <a:r>
              <a:rPr lang="en-US" dirty="0" smtClean="0"/>
              <a:t>The Significance of Study</a:t>
            </a:r>
          </a:p>
          <a:p>
            <a:r>
              <a:rPr lang="en-US" dirty="0" smtClean="0"/>
              <a:t>The Front and End Matters (Cover page, Abstract, Acknowledgement, Table of Content and List of Illustration, References, Appendices)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EXAMINER’S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Detail report to provide the Examination Board a preliminary evaluation on the standard and quality of the thesis before viva voce</a:t>
            </a:r>
          </a:p>
          <a:p>
            <a:pPr lvl="1"/>
            <a:r>
              <a:rPr lang="en-US" dirty="0" smtClean="0"/>
              <a:t>Title of Thesis</a:t>
            </a:r>
          </a:p>
          <a:p>
            <a:pPr lvl="1"/>
            <a:r>
              <a:rPr lang="en-US" dirty="0" smtClean="0"/>
              <a:t>Abstract</a:t>
            </a:r>
          </a:p>
          <a:p>
            <a:pPr lvl="1"/>
            <a:r>
              <a:rPr lang="en-US" dirty="0" smtClean="0"/>
              <a:t>Methodology</a:t>
            </a:r>
          </a:p>
          <a:p>
            <a:pPr lvl="1"/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Results and Discussions</a:t>
            </a:r>
          </a:p>
          <a:p>
            <a:pPr lvl="1"/>
            <a:r>
              <a:rPr lang="en-US" dirty="0" smtClean="0"/>
              <a:t>Strength of Thesis</a:t>
            </a:r>
          </a:p>
          <a:p>
            <a:pPr lvl="1"/>
            <a:r>
              <a:rPr lang="en-US" dirty="0" smtClean="0"/>
              <a:t>Weakness of Thesis</a:t>
            </a:r>
          </a:p>
          <a:p>
            <a:pPr lvl="1"/>
            <a:r>
              <a:rPr lang="en-US" dirty="0" smtClean="0"/>
              <a:t>Significance of Study</a:t>
            </a:r>
          </a:p>
          <a:p>
            <a:pPr lvl="1"/>
            <a:r>
              <a:rPr lang="en-US" dirty="0" smtClean="0"/>
              <a:t>Contribution of Research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Examiners are normally required to provide one of the following recommendations</a:t>
            </a:r>
          </a:p>
          <a:p>
            <a:pPr lvl="1"/>
            <a:r>
              <a:rPr lang="en-US" dirty="0" smtClean="0"/>
              <a:t>The candidate be awarded the relevant degree</a:t>
            </a:r>
          </a:p>
          <a:p>
            <a:pPr lvl="1"/>
            <a:r>
              <a:rPr lang="en-US" dirty="0" smtClean="0"/>
              <a:t>The candidate be awarded the relevant degree subject to minor corrections</a:t>
            </a:r>
          </a:p>
          <a:p>
            <a:pPr lvl="1"/>
            <a:r>
              <a:rPr lang="en-US" dirty="0" smtClean="0"/>
              <a:t>The candidate be awarded the relevant degree subject to amendments/corrections as listed elsewhere in the report being made in the thesis to the satisfaction of the Internal/External Examiner(s)</a:t>
            </a:r>
          </a:p>
          <a:p>
            <a:pPr lvl="1"/>
            <a:r>
              <a:rPr lang="en-US" dirty="0" smtClean="0"/>
              <a:t>The candidate not be awarded the relevant degree but be permitted to resubmit the thesis for further examination in a revised form after a further period of study and research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/>
            <a:r>
              <a:rPr lang="en-US" dirty="0" smtClean="0"/>
              <a:t>The candidate is not awarded the relevant degree but a degree of a lower category</a:t>
            </a:r>
          </a:p>
          <a:p>
            <a:pPr lvl="1"/>
            <a:r>
              <a:rPr lang="en-US" dirty="0" smtClean="0"/>
              <a:t>The candidate not be awarded the relevant degree</a:t>
            </a:r>
          </a:p>
          <a:p>
            <a:r>
              <a:rPr lang="en-US" dirty="0" smtClean="0"/>
              <a:t>Examiners need to remember that when they examine the thesis, it is still work in progress</a:t>
            </a:r>
          </a:p>
          <a:p>
            <a:r>
              <a:rPr lang="en-US" dirty="0" smtClean="0"/>
              <a:t>Should provide as much input as possible to assist the candidate to improve the quality of the thesis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PREPARING FOR VIVA VOCE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Oral Examination (Viva) is an assessment session in which the candidate is required to present and defend thesis in front of Examination Panel</a:t>
            </a:r>
          </a:p>
          <a:p>
            <a:r>
              <a:rPr lang="en-US" dirty="0" smtClean="0"/>
              <a:t>Oral Examination usually starts with the brief candidate’s presentation on</a:t>
            </a:r>
          </a:p>
          <a:p>
            <a:pPr lvl="1"/>
            <a:r>
              <a:rPr lang="en-US" dirty="0" smtClean="0"/>
              <a:t>Objective and scope of study</a:t>
            </a:r>
          </a:p>
          <a:p>
            <a:pPr lvl="1"/>
            <a:r>
              <a:rPr lang="en-US" dirty="0" smtClean="0"/>
              <a:t>Motivation for research</a:t>
            </a:r>
          </a:p>
          <a:p>
            <a:pPr lvl="1"/>
            <a:r>
              <a:rPr lang="en-US" dirty="0" smtClean="0"/>
              <a:t>Main results</a:t>
            </a:r>
          </a:p>
          <a:p>
            <a:pPr lvl="1"/>
            <a:r>
              <a:rPr lang="en-US" dirty="0" smtClean="0"/>
              <a:t>Contribution of research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Examiners will ask questions</a:t>
            </a:r>
          </a:p>
          <a:p>
            <a:pPr lvl="1"/>
            <a:r>
              <a:rPr lang="en-US" dirty="0" smtClean="0"/>
              <a:t>To ascertain that the thesis is the result of the candidate’s own research work</a:t>
            </a:r>
          </a:p>
          <a:p>
            <a:pPr lvl="1"/>
            <a:r>
              <a:rPr lang="en-US" dirty="0" smtClean="0"/>
              <a:t>To clarify issues</a:t>
            </a:r>
          </a:p>
          <a:p>
            <a:pPr lvl="1"/>
            <a:r>
              <a:rPr lang="en-US" dirty="0" smtClean="0"/>
              <a:t>To test the candidate’s knowledge and understanding in the field of research</a:t>
            </a:r>
          </a:p>
          <a:p>
            <a:r>
              <a:rPr lang="en-US" dirty="0" smtClean="0"/>
              <a:t>Oral Examination Committee consists of</a:t>
            </a:r>
          </a:p>
          <a:p>
            <a:pPr lvl="1"/>
            <a:r>
              <a:rPr lang="en-US" dirty="0" smtClean="0"/>
              <a:t>Chair</a:t>
            </a:r>
          </a:p>
          <a:p>
            <a:pPr lvl="1"/>
            <a:r>
              <a:rPr lang="en-US" dirty="0" smtClean="0"/>
              <a:t>Internal  and/or External Examiners</a:t>
            </a:r>
          </a:p>
          <a:p>
            <a:pPr lvl="1"/>
            <a:r>
              <a:rPr lang="en-US" dirty="0" smtClean="0"/>
              <a:t>Supervisor (may differ depending on institution)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EXAMINERS DURING VIVA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Examiners should ask constructive and positive questions</a:t>
            </a:r>
          </a:p>
          <a:p>
            <a:r>
              <a:rPr lang="en-US" dirty="0" smtClean="0"/>
              <a:t>Start with general questions before pursuing the specific ones (key issues)</a:t>
            </a:r>
          </a:p>
          <a:p>
            <a:r>
              <a:rPr lang="en-US" dirty="0" smtClean="0"/>
              <a:t>Encourage students to take time to think before answering questions</a:t>
            </a:r>
          </a:p>
          <a:p>
            <a:r>
              <a:rPr lang="en-US" dirty="0" smtClean="0"/>
              <a:t>Complement good answers – build confidence</a:t>
            </a:r>
          </a:p>
          <a:p>
            <a:r>
              <a:rPr lang="en-US" dirty="0" smtClean="0"/>
              <a:t>Give students to recover from a poor answer – rephrasing a question and asking it again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Most experienced examiners are reluctant to fail a thesis</a:t>
            </a:r>
          </a:p>
          <a:p>
            <a:r>
              <a:rPr lang="en-US" dirty="0" smtClean="0"/>
              <a:t>An experienced examiner is defined as a person who has examined 5 theses in the past 5 years</a:t>
            </a:r>
          </a:p>
          <a:p>
            <a:r>
              <a:rPr lang="en-US" dirty="0" smtClean="0"/>
              <a:t>Characteristics of a poor thesis</a:t>
            </a:r>
          </a:p>
          <a:p>
            <a:pPr lvl="1"/>
            <a:r>
              <a:rPr lang="en-US" dirty="0" smtClean="0"/>
              <a:t>Lack of coherence</a:t>
            </a:r>
          </a:p>
          <a:p>
            <a:pPr lvl="1"/>
            <a:r>
              <a:rPr lang="en-US" dirty="0" smtClean="0"/>
              <a:t>Lack of understanding of the theory</a:t>
            </a:r>
          </a:p>
          <a:p>
            <a:pPr lvl="1"/>
            <a:r>
              <a:rPr lang="en-US" dirty="0" smtClean="0"/>
              <a:t>Lack of confidence</a:t>
            </a:r>
          </a:p>
          <a:p>
            <a:pPr lvl="1"/>
            <a:r>
              <a:rPr lang="en-US" dirty="0" smtClean="0"/>
              <a:t>Researching the wrong problem</a:t>
            </a:r>
          </a:p>
          <a:p>
            <a:pPr lvl="1"/>
            <a:r>
              <a:rPr lang="en-US" dirty="0" smtClean="0"/>
              <a:t>Mixed or confused theoretical and methodological perspective</a:t>
            </a:r>
          </a:p>
          <a:p>
            <a:pPr lvl="1"/>
            <a:r>
              <a:rPr lang="en-US" dirty="0" smtClean="0"/>
              <a:t>Work that is not original</a:t>
            </a:r>
          </a:p>
          <a:p>
            <a:pPr lvl="1"/>
            <a:r>
              <a:rPr lang="en-US" dirty="0" smtClean="0"/>
              <a:t>Not being able to explain at the end of the thesis what has actually being argued in the thesis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Most common descriptors of a poor thesis</a:t>
            </a:r>
          </a:p>
          <a:p>
            <a:pPr lvl="1"/>
            <a:r>
              <a:rPr lang="en-US" dirty="0" smtClean="0"/>
              <a:t>Sloppiness being demonstrated by typo-graphical errors</a:t>
            </a:r>
          </a:p>
          <a:p>
            <a:pPr lvl="1"/>
            <a:r>
              <a:rPr lang="en-US" dirty="0" smtClean="0"/>
              <a:t>Mistakes in calculations, referencing and footnotes</a:t>
            </a:r>
          </a:p>
          <a:p>
            <a:pPr lvl="1"/>
            <a:r>
              <a:rPr lang="en-US" dirty="0" smtClean="0"/>
              <a:t>Presentation of tables, figures and graphs,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 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mtClean="0"/>
              <a:t>THANK YOU FOR YOUR ATTENTION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SUPERVISION AND EVALUATION OF GRADUATE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Some common issues</a:t>
            </a:r>
          </a:p>
          <a:p>
            <a:pPr lvl="1"/>
            <a:r>
              <a:rPr lang="en-US" dirty="0" smtClean="0"/>
              <a:t>Facilitating The Transition From Undergraduate to Postgraduate Studies</a:t>
            </a:r>
          </a:p>
          <a:p>
            <a:pPr lvl="1"/>
            <a:r>
              <a:rPr lang="en-US" dirty="0" smtClean="0"/>
              <a:t>Good Practices In Supervision</a:t>
            </a:r>
          </a:p>
          <a:p>
            <a:pPr lvl="1"/>
            <a:r>
              <a:rPr lang="en-US" dirty="0" smtClean="0"/>
              <a:t>Assisting Students To Write</a:t>
            </a:r>
          </a:p>
          <a:p>
            <a:pPr lvl="1"/>
            <a:r>
              <a:rPr lang="en-US" dirty="0" smtClean="0"/>
              <a:t>Examination And Viva</a:t>
            </a:r>
          </a:p>
          <a:p>
            <a:r>
              <a:rPr lang="en-US" dirty="0" smtClean="0"/>
              <a:t>Developing A Vibrant Research Culture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THESIS EVALUATION AND VIVA VOCE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Assisting Students To Write</a:t>
            </a:r>
          </a:p>
          <a:p>
            <a:r>
              <a:rPr lang="en-US" dirty="0" smtClean="0"/>
              <a:t>Examination And Viva Voce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ASSISTING STUDENTS TO WRITE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Writing Process</a:t>
            </a:r>
          </a:p>
          <a:p>
            <a:pPr lvl="1"/>
            <a:r>
              <a:rPr lang="en-US" dirty="0" smtClean="0"/>
              <a:t>Planning</a:t>
            </a:r>
          </a:p>
          <a:p>
            <a:pPr lvl="1"/>
            <a:r>
              <a:rPr lang="en-US" dirty="0" smtClean="0"/>
              <a:t>Revision </a:t>
            </a:r>
          </a:p>
          <a:p>
            <a:r>
              <a:rPr lang="en-US" dirty="0" smtClean="0"/>
              <a:t>Planning </a:t>
            </a:r>
          </a:p>
          <a:p>
            <a:pPr lvl="1"/>
            <a:r>
              <a:rPr lang="en-US" dirty="0" smtClean="0"/>
              <a:t>Supervisor helps students to plan their writing</a:t>
            </a:r>
          </a:p>
          <a:p>
            <a:pPr lvl="1"/>
            <a:r>
              <a:rPr lang="en-US" dirty="0" smtClean="0"/>
              <a:t>Outline of what they intend to write such as chapters, headings and sub-headings</a:t>
            </a:r>
          </a:p>
          <a:p>
            <a:pPr lvl="1"/>
            <a:r>
              <a:rPr lang="en-US" dirty="0" smtClean="0"/>
              <a:t>Do mind-mapping – The mind map is actually a graphic representation of how ideas are developed and connected in a piece of writing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en-US" dirty="0" smtClean="0"/>
              <a:t>Continue . . 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7467600" cy="5559552"/>
          </a:xfrm>
        </p:spPr>
        <p:txBody>
          <a:bodyPr>
            <a:normAutofit/>
          </a:bodyPr>
          <a:lstStyle/>
          <a:p>
            <a:r>
              <a:rPr lang="en-US" dirty="0" smtClean="0"/>
              <a:t>Revision </a:t>
            </a:r>
          </a:p>
          <a:p>
            <a:pPr lvl="1"/>
            <a:r>
              <a:rPr lang="en-US" dirty="0" smtClean="0"/>
              <a:t>Revision involves changes in ideas and organization of content – to rethink what has been written</a:t>
            </a:r>
          </a:p>
          <a:p>
            <a:pPr lvl="1"/>
            <a:r>
              <a:rPr lang="en-US" dirty="0" smtClean="0"/>
              <a:t>Revising is a process of discovery where arguments are reconsidered, evidence reviewed, purpose refined and presentation revived</a:t>
            </a:r>
          </a:p>
          <a:p>
            <a:pPr lvl="1"/>
            <a:r>
              <a:rPr lang="en-US" dirty="0" smtClean="0"/>
              <a:t>Repetition is sometimes needed to strengthen an argument</a:t>
            </a:r>
          </a:p>
          <a:p>
            <a:pPr lvl="1"/>
            <a:r>
              <a:rPr lang="en-US" dirty="0" smtClean="0"/>
              <a:t>Need several drafts before it is ready for submission</a:t>
            </a:r>
          </a:p>
          <a:p>
            <a:pPr lvl="1"/>
            <a:r>
              <a:rPr lang="en-US" dirty="0" smtClean="0"/>
              <a:t>Supervisors need to emphasize that revision is a key component of any written task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62"/>
          </a:xfrm>
        </p:spPr>
        <p:txBody>
          <a:bodyPr/>
          <a:lstStyle/>
          <a:p>
            <a:r>
              <a:rPr lang="en-US" dirty="0" smtClean="0"/>
              <a:t>STAGES IN WRITING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43000"/>
            <a:ext cx="7467600" cy="5562600"/>
          </a:xfrm>
        </p:spPr>
        <p:txBody>
          <a:bodyPr>
            <a:normAutofit/>
          </a:bodyPr>
          <a:lstStyle/>
          <a:p>
            <a:r>
              <a:rPr lang="en-US" dirty="0" smtClean="0"/>
              <a:t>Step 1: Making an outline</a:t>
            </a:r>
          </a:p>
          <a:p>
            <a:r>
              <a:rPr lang="en-US" dirty="0" smtClean="0"/>
              <a:t>Step 2: Preparing to write the thesis</a:t>
            </a:r>
          </a:p>
          <a:p>
            <a:r>
              <a:rPr lang="en-US" dirty="0" smtClean="0"/>
              <a:t>Step 3: Making a schedule for producing chapters</a:t>
            </a:r>
          </a:p>
          <a:p>
            <a:r>
              <a:rPr lang="en-US" dirty="0" smtClean="0"/>
              <a:t>Step 4: Starting to write the thesis</a:t>
            </a:r>
          </a:p>
          <a:p>
            <a:endParaRPr lang="en-US" dirty="0" smtClean="0"/>
          </a:p>
          <a:p>
            <a:r>
              <a:rPr lang="en-US" dirty="0" smtClean="0"/>
              <a:t>Students need to be advised the four key principles in thesis writing</a:t>
            </a:r>
          </a:p>
          <a:p>
            <a:pPr lvl="1"/>
            <a:r>
              <a:rPr lang="en-US" dirty="0" smtClean="0"/>
              <a:t>Learning comes through writing</a:t>
            </a:r>
          </a:p>
          <a:p>
            <a:pPr lvl="1"/>
            <a:r>
              <a:rPr lang="en-US" dirty="0" smtClean="0"/>
              <a:t>Quality comes through revision</a:t>
            </a:r>
          </a:p>
          <a:p>
            <a:pPr lvl="1"/>
            <a:r>
              <a:rPr lang="en-US" dirty="0" smtClean="0"/>
              <a:t>Regular writing develops fluency</a:t>
            </a:r>
          </a:p>
          <a:p>
            <a:pPr lvl="1"/>
            <a:r>
              <a:rPr lang="en-US" dirty="0" smtClean="0"/>
              <a:t>Writing should be a habit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en-US" dirty="0" smtClean="0"/>
              <a:t>PROVIDING QUALITY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838200"/>
            <a:ext cx="7467600" cy="5635752"/>
          </a:xfrm>
        </p:spPr>
        <p:txBody>
          <a:bodyPr>
            <a:normAutofit/>
          </a:bodyPr>
          <a:lstStyle/>
          <a:p>
            <a:r>
              <a:rPr lang="en-US" dirty="0" smtClean="0"/>
              <a:t>Feedback plays a crucial role in the writing process</a:t>
            </a:r>
          </a:p>
          <a:p>
            <a:r>
              <a:rPr lang="en-US" dirty="0" smtClean="0"/>
              <a:t>It acts as an intervention platform to meet the required standards of writing</a:t>
            </a:r>
          </a:p>
          <a:p>
            <a:r>
              <a:rPr lang="en-US" dirty="0" smtClean="0"/>
              <a:t>Feedback provides directions for the writer to improve on writing</a:t>
            </a:r>
          </a:p>
          <a:p>
            <a:r>
              <a:rPr lang="en-US" dirty="0" smtClean="0"/>
              <a:t>The implication is that a student is expected to submit only drafts that are proof read, edited and written in acceptable academic language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EXAMINATION AND VIVA VOCE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Who are the examiners?</a:t>
            </a:r>
          </a:p>
          <a:p>
            <a:pPr lvl="1"/>
            <a:r>
              <a:rPr lang="en-US" dirty="0" smtClean="0"/>
              <a:t>The Internal Examiner</a:t>
            </a:r>
          </a:p>
          <a:p>
            <a:pPr lvl="1"/>
            <a:r>
              <a:rPr lang="en-US" dirty="0" smtClean="0"/>
              <a:t>The External Examiner</a:t>
            </a:r>
          </a:p>
          <a:p>
            <a:r>
              <a:rPr lang="en-US" dirty="0" smtClean="0"/>
              <a:t>How many?</a:t>
            </a:r>
          </a:p>
          <a:p>
            <a:pPr lvl="1"/>
            <a:r>
              <a:rPr lang="en-US" dirty="0" smtClean="0"/>
              <a:t>Depend on university’s regulation</a:t>
            </a:r>
          </a:p>
          <a:p>
            <a:pPr lvl="1"/>
            <a:r>
              <a:rPr lang="en-US" dirty="0" err="1" smtClean="0"/>
              <a:t>UTeM</a:t>
            </a:r>
            <a:r>
              <a:rPr lang="en-US" dirty="0" smtClean="0"/>
              <a:t> practices at least 1 Internal and 1 External for </a:t>
            </a:r>
            <a:r>
              <a:rPr lang="en-US" dirty="0" err="1" smtClean="0"/>
              <a:t>MSc</a:t>
            </a:r>
            <a:r>
              <a:rPr lang="en-US" dirty="0" smtClean="0"/>
              <a:t> or </a:t>
            </a:r>
            <a:r>
              <a:rPr lang="en-US" dirty="0" err="1" smtClean="0"/>
              <a:t>Ph.D</a:t>
            </a:r>
            <a:endParaRPr lang="en-US" dirty="0" smtClean="0"/>
          </a:p>
          <a:p>
            <a:pPr lvl="1"/>
            <a:r>
              <a:rPr lang="en-US" dirty="0" smtClean="0"/>
              <a:t>For own staff, need 2 Internal</a:t>
            </a:r>
          </a:p>
          <a:p>
            <a:pPr lvl="1"/>
            <a:r>
              <a:rPr lang="en-US" dirty="0" smtClean="0"/>
              <a:t>The Internal may come from same faculty or different faculty within </a:t>
            </a:r>
            <a:r>
              <a:rPr lang="en-US" dirty="0" err="1" smtClean="0"/>
              <a:t>UTeM</a:t>
            </a:r>
            <a:r>
              <a:rPr lang="en-US" dirty="0" smtClean="0"/>
              <a:t> based on the expertise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EXPECTATIONS OF THE EXAMINERS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Master thesis</a:t>
            </a:r>
          </a:p>
          <a:p>
            <a:pPr lvl="1"/>
            <a:r>
              <a:rPr lang="en-US" dirty="0" smtClean="0"/>
              <a:t>The examiners shall satisfy themselves that the thesis is clearly written, that it takes due account of previously published works on the subject and it represents a contribution to learning.</a:t>
            </a:r>
          </a:p>
          <a:p>
            <a:r>
              <a:rPr lang="en-US" dirty="0" smtClean="0"/>
              <a:t>PhD thesis</a:t>
            </a:r>
          </a:p>
          <a:p>
            <a:pPr lvl="1"/>
            <a:r>
              <a:rPr lang="en-US" dirty="0" smtClean="0"/>
              <a:t>The examiners shall satisfy themselves that the thesis is clearly written, that it takes due account of previously published work on the subject and it represents a </a:t>
            </a:r>
            <a:r>
              <a:rPr lang="en-US" b="1" dirty="0" smtClean="0"/>
              <a:t>significant</a:t>
            </a:r>
            <a:r>
              <a:rPr lang="en-US" dirty="0" smtClean="0"/>
              <a:t> contribution to knowledge, e.g., through the discovery of new knowledge, the connection of previously unrelated facts, the development of new theory or the revision of older views.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4279C4-1CE9-4CC6-AA23-A75B01668EF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166</TotalTime>
  <Words>1033</Words>
  <Application>Microsoft Office PowerPoint</Application>
  <PresentationFormat>On-screen Show (4:3)</PresentationFormat>
  <Paragraphs>152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Oriel</vt:lpstr>
      <vt:lpstr>SUPERVISION AND EVALUATION OF GRADUATE RESEARCH </vt:lpstr>
      <vt:lpstr>SUPERVISION AND EVALUATION OF GRADUATE RESEARCH</vt:lpstr>
      <vt:lpstr>THESIS EVALUATION AND VIVA VOCE</vt:lpstr>
      <vt:lpstr>1. ASSISTING STUDENTS TO WRITE</vt:lpstr>
      <vt:lpstr>Continue . . .</vt:lpstr>
      <vt:lpstr>STAGES IN WRITING</vt:lpstr>
      <vt:lpstr>PROVIDING QUALITY FEEDBACK</vt:lpstr>
      <vt:lpstr>2. EXAMINATION AND VIVA VOCE</vt:lpstr>
      <vt:lpstr>EXPECTATIONS OF THE EXAMINERS</vt:lpstr>
      <vt:lpstr>CONTENTS OF A THESIS</vt:lpstr>
      <vt:lpstr>WRITING EXAMINER’S REPORT</vt:lpstr>
      <vt:lpstr>Slide 12</vt:lpstr>
      <vt:lpstr>Slide 13</vt:lpstr>
      <vt:lpstr>PREPARING FOR VIVA VOCE</vt:lpstr>
      <vt:lpstr>Slide 15</vt:lpstr>
      <vt:lpstr>ROLE OF EXAMINERS DURING VIVA</vt:lpstr>
      <vt:lpstr>SOME INTERESTING FACTS</vt:lpstr>
      <vt:lpstr>Slide 18</vt:lpstr>
      <vt:lpstr>THE END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SUPERVISION</dc:title>
  <dc:creator>Standard User</dc:creator>
  <cp:lastModifiedBy>00391</cp:lastModifiedBy>
  <cp:revision>21</cp:revision>
  <dcterms:created xsi:type="dcterms:W3CDTF">2010-01-27T13:12:57Z</dcterms:created>
  <dcterms:modified xsi:type="dcterms:W3CDTF">2010-02-04T02:56:44Z</dcterms:modified>
</cp:coreProperties>
</file>