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ms-office.legacyDiagramTex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legacyDocTextInfo.bin" ContentType="application/vnd.ms-office.legacyDocTextInfo"/>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73"/>
  </p:notesMasterIdLst>
  <p:handoutMasterIdLst>
    <p:handoutMasterId r:id="rId74"/>
  </p:handoutMasterIdLst>
  <p:sldIdLst>
    <p:sldId id="256" r:id="rId2"/>
    <p:sldId id="277" r:id="rId3"/>
    <p:sldId id="257" r:id="rId4"/>
    <p:sldId id="306" r:id="rId5"/>
    <p:sldId id="307" r:id="rId6"/>
    <p:sldId id="308" r:id="rId7"/>
    <p:sldId id="327" r:id="rId8"/>
    <p:sldId id="309" r:id="rId9"/>
    <p:sldId id="278" r:id="rId10"/>
    <p:sldId id="280" r:id="rId11"/>
    <p:sldId id="279" r:id="rId12"/>
    <p:sldId id="281" r:id="rId13"/>
    <p:sldId id="282" r:id="rId14"/>
    <p:sldId id="283" r:id="rId15"/>
    <p:sldId id="284" r:id="rId16"/>
    <p:sldId id="285" r:id="rId17"/>
    <p:sldId id="286" r:id="rId18"/>
    <p:sldId id="287" r:id="rId19"/>
    <p:sldId id="288" r:id="rId20"/>
    <p:sldId id="289" r:id="rId21"/>
    <p:sldId id="290" r:id="rId22"/>
    <p:sldId id="291" r:id="rId23"/>
    <p:sldId id="292" r:id="rId24"/>
    <p:sldId id="293" r:id="rId25"/>
    <p:sldId id="294" r:id="rId26"/>
    <p:sldId id="295" r:id="rId27"/>
    <p:sldId id="296" r:id="rId28"/>
    <p:sldId id="297" r:id="rId29"/>
    <p:sldId id="298" r:id="rId30"/>
    <p:sldId id="299" r:id="rId31"/>
    <p:sldId id="300" r:id="rId32"/>
    <p:sldId id="301" r:id="rId33"/>
    <p:sldId id="302" r:id="rId34"/>
    <p:sldId id="304" r:id="rId35"/>
    <p:sldId id="305" r:id="rId36"/>
    <p:sldId id="258" r:id="rId37"/>
    <p:sldId id="259" r:id="rId38"/>
    <p:sldId id="260" r:id="rId39"/>
    <p:sldId id="261" r:id="rId40"/>
    <p:sldId id="262" r:id="rId41"/>
    <p:sldId id="263" r:id="rId42"/>
    <p:sldId id="264" r:id="rId43"/>
    <p:sldId id="265" r:id="rId44"/>
    <p:sldId id="266" r:id="rId45"/>
    <p:sldId id="267" r:id="rId46"/>
    <p:sldId id="320" r:id="rId47"/>
    <p:sldId id="268" r:id="rId48"/>
    <p:sldId id="321" r:id="rId49"/>
    <p:sldId id="322" r:id="rId50"/>
    <p:sldId id="323" r:id="rId51"/>
    <p:sldId id="324" r:id="rId52"/>
    <p:sldId id="325" r:id="rId53"/>
    <p:sldId id="326" r:id="rId54"/>
    <p:sldId id="269" r:id="rId55"/>
    <p:sldId id="270" r:id="rId56"/>
    <p:sldId id="271" r:id="rId57"/>
    <p:sldId id="272" r:id="rId58"/>
    <p:sldId id="273" r:id="rId59"/>
    <p:sldId id="274" r:id="rId60"/>
    <p:sldId id="275" r:id="rId61"/>
    <p:sldId id="276" r:id="rId62"/>
    <p:sldId id="310" r:id="rId63"/>
    <p:sldId id="311" r:id="rId64"/>
    <p:sldId id="312" r:id="rId65"/>
    <p:sldId id="313" r:id="rId66"/>
    <p:sldId id="314" r:id="rId67"/>
    <p:sldId id="315" r:id="rId68"/>
    <p:sldId id="316" r:id="rId69"/>
    <p:sldId id="317" r:id="rId70"/>
    <p:sldId id="318" r:id="rId71"/>
    <p:sldId id="319" r:id="rId72"/>
  </p:sldIdLst>
  <p:sldSz cx="9144000" cy="6858000" type="screen4x3"/>
  <p:notesSz cx="6729413" cy="9621838"/>
  <p:defaultTextStyle>
    <a:defPPr>
      <a:defRPr lang="en-GB"/>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68" y="-90"/>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66" d="100"/>
        <a:sy n="66" d="100"/>
      </p:scale>
      <p:origin x="0" y="403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79" Type="http://schemas.microsoft.com/office/2006/relationships/legacyDocTextInfo" Target="legacyDocTextInfo.bin"/><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_rels/viewProps.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slide" Target="slides/slide5.xml"/><Relationship Id="rId1" Type="http://schemas.openxmlformats.org/officeDocument/2006/relationships/slide" Target="slides/slide4.xml"/><Relationship Id="rId4"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3" Type="http://schemas.microsoft.com/office/2006/relationships/legacyDiagramText" Target="legacyDiagramText3.bin"/><Relationship Id="rId2" Type="http://schemas.microsoft.com/office/2006/relationships/legacyDiagramText" Target="legacyDiagramText2.bin"/><Relationship Id="rId1" Type="http://schemas.microsoft.com/office/2006/relationships/legacyDiagramText" Target="legacyDiagramText1.bin"/><Relationship Id="rId5" Type="http://schemas.microsoft.com/office/2006/relationships/legacyDiagramText" Target="legacyDiagramText5.bin"/><Relationship Id="rId4" Type="http://schemas.microsoft.com/office/2006/relationships/legacyDiagramText" Target="legacyDiagramText4.bin"/></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16238" cy="4810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24579" name="Rectangle 3"/>
          <p:cNvSpPr>
            <a:spLocks noGrp="1" noChangeArrowheads="1"/>
          </p:cNvSpPr>
          <p:nvPr>
            <p:ph type="dt" sz="quarter" idx="1"/>
          </p:nvPr>
        </p:nvSpPr>
        <p:spPr bwMode="auto">
          <a:xfrm>
            <a:off x="3813175" y="0"/>
            <a:ext cx="2916238" cy="4810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24580" name="Rectangle 4"/>
          <p:cNvSpPr>
            <a:spLocks noGrp="1" noChangeArrowheads="1"/>
          </p:cNvSpPr>
          <p:nvPr>
            <p:ph type="ftr" sz="quarter" idx="2"/>
          </p:nvPr>
        </p:nvSpPr>
        <p:spPr bwMode="auto">
          <a:xfrm>
            <a:off x="0" y="9140825"/>
            <a:ext cx="2916238" cy="4810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24581" name="Rectangle 5"/>
          <p:cNvSpPr>
            <a:spLocks noGrp="1" noChangeArrowheads="1"/>
          </p:cNvSpPr>
          <p:nvPr>
            <p:ph type="sldNum" sz="quarter" idx="3"/>
          </p:nvPr>
        </p:nvSpPr>
        <p:spPr bwMode="auto">
          <a:xfrm>
            <a:off x="3813175" y="9140825"/>
            <a:ext cx="2916238" cy="4810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5945A9E-9BCF-42D5-9F6F-0ED6135448CE}" type="slidenum">
              <a:rPr lang="en-GB"/>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GB"/>
          </a:p>
        </p:txBody>
      </p:sp>
      <p:sp>
        <p:nvSpPr>
          <p:cNvPr id="25603" name="Rectangle 1027"/>
          <p:cNvSpPr>
            <a:spLocks noGrp="1" noChangeArrowheads="1"/>
          </p:cNvSpPr>
          <p:nvPr>
            <p:ph type="dt" idx="1"/>
          </p:nvPr>
        </p:nvSpPr>
        <p:spPr bwMode="auto">
          <a:xfrm>
            <a:off x="3810000" y="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GB"/>
          </a:p>
        </p:txBody>
      </p:sp>
      <p:sp>
        <p:nvSpPr>
          <p:cNvPr id="25604" name="Rectangle 1028"/>
          <p:cNvSpPr>
            <a:spLocks noChangeArrowheads="1" noTextEdit="1"/>
          </p:cNvSpPr>
          <p:nvPr>
            <p:ph type="sldImg" idx="2"/>
          </p:nvPr>
        </p:nvSpPr>
        <p:spPr bwMode="auto">
          <a:xfrm>
            <a:off x="952500" y="685800"/>
            <a:ext cx="4876800" cy="3657600"/>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914400" y="4572000"/>
            <a:ext cx="4953000" cy="4343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25606" name="Rectangle 1030"/>
          <p:cNvSpPr>
            <a:spLocks noGrp="1" noChangeArrowheads="1"/>
          </p:cNvSpPr>
          <p:nvPr>
            <p:ph type="ftr" sz="quarter" idx="4"/>
          </p:nvPr>
        </p:nvSpPr>
        <p:spPr bwMode="auto">
          <a:xfrm>
            <a:off x="0" y="91440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GB"/>
          </a:p>
        </p:txBody>
      </p:sp>
      <p:sp>
        <p:nvSpPr>
          <p:cNvPr id="25607" name="Rectangle 1031"/>
          <p:cNvSpPr>
            <a:spLocks noGrp="1" noChangeArrowheads="1"/>
          </p:cNvSpPr>
          <p:nvPr>
            <p:ph type="sldNum" sz="quarter" idx="5"/>
          </p:nvPr>
        </p:nvSpPr>
        <p:spPr bwMode="auto">
          <a:xfrm>
            <a:off x="3810000" y="91440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A8B4044D-453D-4B94-AB5B-44F1465A25C1}" type="slidenum">
              <a:rPr lang="en-GB"/>
              <a:pPr/>
              <a:t>‹#›</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Times New Roman" pitchFamily="18" charset="0"/>
        <a:ea typeface="+mn-ea"/>
        <a:cs typeface="+mn-cs"/>
      </a:defRPr>
    </a:lvl1pPr>
    <a:lvl2pPr marL="457200" algn="l" rtl="0" fontAlgn="base">
      <a:spcBef>
        <a:spcPct val="30000"/>
      </a:spcBef>
      <a:spcAft>
        <a:spcPct val="0"/>
      </a:spcAft>
      <a:defRPr sz="1200" kern="1200">
        <a:solidFill>
          <a:schemeClr val="tx1"/>
        </a:solidFill>
        <a:latin typeface="Times New Roman" pitchFamily="18" charset="0"/>
        <a:ea typeface="+mn-ea"/>
        <a:cs typeface="+mn-cs"/>
      </a:defRPr>
    </a:lvl2pPr>
    <a:lvl3pPr marL="914400" algn="l" rtl="0" fontAlgn="base">
      <a:spcBef>
        <a:spcPct val="30000"/>
      </a:spcBef>
      <a:spcAft>
        <a:spcPct val="0"/>
      </a:spcAft>
      <a:defRPr sz="1200" kern="1200">
        <a:solidFill>
          <a:schemeClr val="tx1"/>
        </a:solidFill>
        <a:latin typeface="Times New Roman" pitchFamily="18" charset="0"/>
        <a:ea typeface="+mn-ea"/>
        <a:cs typeface="+mn-cs"/>
      </a:defRPr>
    </a:lvl3pPr>
    <a:lvl4pPr marL="1371600" algn="l" rtl="0" fontAlgn="base">
      <a:spcBef>
        <a:spcPct val="30000"/>
      </a:spcBef>
      <a:spcAft>
        <a:spcPct val="0"/>
      </a:spcAft>
      <a:defRPr sz="1200" kern="1200">
        <a:solidFill>
          <a:schemeClr val="tx1"/>
        </a:solidFill>
        <a:latin typeface="Times New Roman" pitchFamily="18" charset="0"/>
        <a:ea typeface="+mn-ea"/>
        <a:cs typeface="+mn-cs"/>
      </a:defRPr>
    </a:lvl4pPr>
    <a:lvl5pPr marL="1828800" algn="l" rtl="0" fontAlgn="base">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62D477-787B-4872-B428-F984793157BA}" type="slidenum">
              <a:rPr lang="en-US"/>
              <a:pPr/>
              <a:t>4</a:t>
            </a:fld>
            <a:endParaRPr lang="en-US"/>
          </a:p>
        </p:txBody>
      </p:sp>
      <p:sp>
        <p:nvSpPr>
          <p:cNvPr id="180226" name="Rectangle 2"/>
          <p:cNvSpPr>
            <a:spLocks noChangeArrowheads="1"/>
          </p:cNvSpPr>
          <p:nvPr>
            <p:ph type="sldImg"/>
          </p:nvPr>
        </p:nvSpPr>
        <p:spPr bwMode="auto">
          <a:xfrm>
            <a:off x="960438" y="722313"/>
            <a:ext cx="4810125" cy="3606800"/>
          </a:xfrm>
          <a:prstGeom prst="rect">
            <a:avLst/>
          </a:prstGeom>
          <a:solidFill>
            <a:srgbClr val="FFFFFF"/>
          </a:solidFill>
          <a:ln>
            <a:solidFill>
              <a:srgbClr val="000000"/>
            </a:solidFill>
            <a:miter lim="800000"/>
            <a:headEnd/>
            <a:tailEnd/>
          </a:ln>
        </p:spPr>
      </p:sp>
      <p:sp>
        <p:nvSpPr>
          <p:cNvPr id="180227" name="Rectangle 3"/>
          <p:cNvSpPr>
            <a:spLocks noChangeArrowheads="1"/>
          </p:cNvSpPr>
          <p:nvPr>
            <p:ph type="body" idx="1"/>
          </p:nvPr>
        </p:nvSpPr>
        <p:spPr bwMode="auto">
          <a:xfrm>
            <a:off x="896729" y="4570374"/>
            <a:ext cx="4935956" cy="4329827"/>
          </a:xfrm>
          <a:prstGeom prst="rect">
            <a:avLst/>
          </a:prstGeom>
          <a:solidFill>
            <a:srgbClr val="FFFFFF"/>
          </a:solidFill>
          <a:ln>
            <a:solidFill>
              <a:srgbClr val="000000"/>
            </a:solidFill>
            <a:miter lim="800000"/>
            <a:headEnd/>
            <a:tailEnd/>
          </a:ln>
        </p:spPr>
        <p:txBody>
          <a:bodyPr/>
          <a:lstStyle/>
          <a:p>
            <a:endParaRPr lang="ms-MY"/>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82D1AF1-9BBD-4AF1-BB43-9348DB6C44A8}" type="slidenum">
              <a:rPr lang="en-US"/>
              <a:pPr/>
              <a:t>65</a:t>
            </a:fld>
            <a:endParaRPr lang="en-US"/>
          </a:p>
        </p:txBody>
      </p:sp>
      <p:sp>
        <p:nvSpPr>
          <p:cNvPr id="208898" name="Rectangle 2"/>
          <p:cNvSpPr>
            <a:spLocks noChangeArrowheads="1"/>
          </p:cNvSpPr>
          <p:nvPr>
            <p:ph type="sldImg"/>
          </p:nvPr>
        </p:nvSpPr>
        <p:spPr bwMode="auto">
          <a:xfrm>
            <a:off x="960438" y="722313"/>
            <a:ext cx="4810125" cy="3606800"/>
          </a:xfrm>
          <a:prstGeom prst="rect">
            <a:avLst/>
          </a:prstGeom>
          <a:solidFill>
            <a:srgbClr val="FFFFFF"/>
          </a:solidFill>
          <a:ln>
            <a:solidFill>
              <a:srgbClr val="000000"/>
            </a:solidFill>
            <a:miter lim="800000"/>
            <a:headEnd/>
            <a:tailEnd/>
          </a:ln>
        </p:spPr>
      </p:sp>
      <p:sp>
        <p:nvSpPr>
          <p:cNvPr id="208899" name="Rectangle 3"/>
          <p:cNvSpPr>
            <a:spLocks noChangeArrowheads="1"/>
          </p:cNvSpPr>
          <p:nvPr>
            <p:ph type="body" idx="1"/>
          </p:nvPr>
        </p:nvSpPr>
        <p:spPr bwMode="auto">
          <a:xfrm>
            <a:off x="896729" y="4570374"/>
            <a:ext cx="4935956" cy="4329827"/>
          </a:xfrm>
          <a:prstGeom prst="rect">
            <a:avLst/>
          </a:prstGeom>
          <a:solidFill>
            <a:srgbClr val="FFFFFF"/>
          </a:solidFill>
          <a:ln>
            <a:solidFill>
              <a:srgbClr val="000000"/>
            </a:solidFill>
            <a:miter lim="800000"/>
            <a:headEnd/>
            <a:tailEnd/>
          </a:ln>
        </p:spPr>
        <p:txBody>
          <a:bodyPr/>
          <a:lstStyle/>
          <a:p>
            <a:endParaRPr lang="ms-MY"/>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E9B2AE-BB95-4B93-9943-6B789A18B9F6}" type="slidenum">
              <a:rPr lang="en-US"/>
              <a:pPr/>
              <a:t>66</a:t>
            </a:fld>
            <a:endParaRPr lang="en-US"/>
          </a:p>
        </p:txBody>
      </p:sp>
      <p:sp>
        <p:nvSpPr>
          <p:cNvPr id="210946" name="Rectangle 2"/>
          <p:cNvSpPr>
            <a:spLocks noChangeArrowheads="1"/>
          </p:cNvSpPr>
          <p:nvPr>
            <p:ph type="sldImg"/>
          </p:nvPr>
        </p:nvSpPr>
        <p:spPr bwMode="auto">
          <a:xfrm>
            <a:off x="960438" y="722313"/>
            <a:ext cx="4810125" cy="3606800"/>
          </a:xfrm>
          <a:prstGeom prst="rect">
            <a:avLst/>
          </a:prstGeom>
          <a:solidFill>
            <a:srgbClr val="FFFFFF"/>
          </a:solidFill>
          <a:ln>
            <a:solidFill>
              <a:srgbClr val="000000"/>
            </a:solidFill>
            <a:miter lim="800000"/>
            <a:headEnd/>
            <a:tailEnd/>
          </a:ln>
        </p:spPr>
      </p:sp>
      <p:sp>
        <p:nvSpPr>
          <p:cNvPr id="210947" name="Rectangle 3"/>
          <p:cNvSpPr>
            <a:spLocks noChangeArrowheads="1"/>
          </p:cNvSpPr>
          <p:nvPr>
            <p:ph type="body" idx="1"/>
          </p:nvPr>
        </p:nvSpPr>
        <p:spPr bwMode="auto">
          <a:xfrm>
            <a:off x="896729" y="4570374"/>
            <a:ext cx="4935956" cy="4329827"/>
          </a:xfrm>
          <a:prstGeom prst="rect">
            <a:avLst/>
          </a:prstGeom>
          <a:solidFill>
            <a:srgbClr val="FFFFFF"/>
          </a:solidFill>
          <a:ln>
            <a:solidFill>
              <a:srgbClr val="000000"/>
            </a:solidFill>
            <a:miter lim="800000"/>
            <a:headEnd/>
            <a:tailEnd/>
          </a:ln>
        </p:spPr>
        <p:txBody>
          <a:bodyPr/>
          <a:lstStyle/>
          <a:p>
            <a:endParaRPr lang="ms-MY"/>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FC7486-DB7F-4456-9C4C-D301D38962DE}" type="slidenum">
              <a:rPr lang="en-US"/>
              <a:pPr/>
              <a:t>67</a:t>
            </a:fld>
            <a:endParaRPr lang="en-US"/>
          </a:p>
        </p:txBody>
      </p:sp>
      <p:sp>
        <p:nvSpPr>
          <p:cNvPr id="215042" name="Rectangle 2"/>
          <p:cNvSpPr>
            <a:spLocks noChangeArrowheads="1"/>
          </p:cNvSpPr>
          <p:nvPr>
            <p:ph type="sldImg"/>
          </p:nvPr>
        </p:nvSpPr>
        <p:spPr bwMode="auto">
          <a:xfrm>
            <a:off x="960438" y="722313"/>
            <a:ext cx="4810125" cy="3606800"/>
          </a:xfrm>
          <a:prstGeom prst="rect">
            <a:avLst/>
          </a:prstGeom>
          <a:solidFill>
            <a:srgbClr val="FFFFFF"/>
          </a:solidFill>
          <a:ln>
            <a:solidFill>
              <a:srgbClr val="000000"/>
            </a:solidFill>
            <a:miter lim="800000"/>
            <a:headEnd/>
            <a:tailEnd/>
          </a:ln>
        </p:spPr>
      </p:sp>
      <p:sp>
        <p:nvSpPr>
          <p:cNvPr id="215043" name="Rectangle 3"/>
          <p:cNvSpPr>
            <a:spLocks noChangeArrowheads="1"/>
          </p:cNvSpPr>
          <p:nvPr>
            <p:ph type="body" idx="1"/>
          </p:nvPr>
        </p:nvSpPr>
        <p:spPr bwMode="auto">
          <a:xfrm>
            <a:off x="896729" y="4570374"/>
            <a:ext cx="4935956" cy="4329827"/>
          </a:xfrm>
          <a:prstGeom prst="rect">
            <a:avLst/>
          </a:prstGeom>
          <a:solidFill>
            <a:srgbClr val="FFFFFF"/>
          </a:solidFill>
          <a:ln>
            <a:solidFill>
              <a:srgbClr val="000000"/>
            </a:solidFill>
            <a:miter lim="800000"/>
            <a:headEnd/>
            <a:tailEnd/>
          </a:ln>
        </p:spPr>
        <p:txBody>
          <a:bodyPr/>
          <a:lstStyle/>
          <a:p>
            <a:endParaRPr lang="ms-MY"/>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17D7A3-E118-4494-A225-5B221A09E106}" type="slidenum">
              <a:rPr lang="en-US"/>
              <a:pPr/>
              <a:t>68</a:t>
            </a:fld>
            <a:endParaRPr lang="en-US"/>
          </a:p>
        </p:txBody>
      </p:sp>
      <p:sp>
        <p:nvSpPr>
          <p:cNvPr id="217090" name="Rectangle 2"/>
          <p:cNvSpPr>
            <a:spLocks noChangeArrowheads="1"/>
          </p:cNvSpPr>
          <p:nvPr>
            <p:ph type="sldImg"/>
          </p:nvPr>
        </p:nvSpPr>
        <p:spPr bwMode="auto">
          <a:xfrm>
            <a:off x="960438" y="722313"/>
            <a:ext cx="4810125" cy="3606800"/>
          </a:xfrm>
          <a:prstGeom prst="rect">
            <a:avLst/>
          </a:prstGeom>
          <a:solidFill>
            <a:srgbClr val="FFFFFF"/>
          </a:solidFill>
          <a:ln>
            <a:solidFill>
              <a:srgbClr val="000000"/>
            </a:solidFill>
            <a:miter lim="800000"/>
            <a:headEnd/>
            <a:tailEnd/>
          </a:ln>
        </p:spPr>
      </p:sp>
      <p:sp>
        <p:nvSpPr>
          <p:cNvPr id="217091" name="Rectangle 3"/>
          <p:cNvSpPr>
            <a:spLocks noChangeArrowheads="1"/>
          </p:cNvSpPr>
          <p:nvPr>
            <p:ph type="body" idx="1"/>
          </p:nvPr>
        </p:nvSpPr>
        <p:spPr bwMode="auto">
          <a:xfrm>
            <a:off x="896729" y="4570374"/>
            <a:ext cx="4935956" cy="4329827"/>
          </a:xfrm>
          <a:prstGeom prst="rect">
            <a:avLst/>
          </a:prstGeom>
          <a:solidFill>
            <a:srgbClr val="FFFFFF"/>
          </a:solidFill>
          <a:ln>
            <a:solidFill>
              <a:srgbClr val="000000"/>
            </a:solidFill>
            <a:miter lim="800000"/>
            <a:headEnd/>
            <a:tailEnd/>
          </a:ln>
        </p:spPr>
        <p:txBody>
          <a:bodyPr/>
          <a:lstStyle/>
          <a:p>
            <a:endParaRPr lang="ms-MY"/>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B65942-04A3-4788-B5F9-9A2FA72CE0CA}" type="slidenum">
              <a:rPr lang="en-US"/>
              <a:pPr/>
              <a:t>69</a:t>
            </a:fld>
            <a:endParaRPr lang="en-US"/>
          </a:p>
        </p:txBody>
      </p:sp>
      <p:sp>
        <p:nvSpPr>
          <p:cNvPr id="219138" name="Rectangle 2"/>
          <p:cNvSpPr>
            <a:spLocks noChangeArrowheads="1"/>
          </p:cNvSpPr>
          <p:nvPr>
            <p:ph type="sldImg"/>
          </p:nvPr>
        </p:nvSpPr>
        <p:spPr bwMode="auto">
          <a:xfrm>
            <a:off x="960438" y="722313"/>
            <a:ext cx="4810125" cy="3606800"/>
          </a:xfrm>
          <a:prstGeom prst="rect">
            <a:avLst/>
          </a:prstGeom>
          <a:solidFill>
            <a:srgbClr val="FFFFFF"/>
          </a:solidFill>
          <a:ln>
            <a:solidFill>
              <a:srgbClr val="000000"/>
            </a:solidFill>
            <a:miter lim="800000"/>
            <a:headEnd/>
            <a:tailEnd/>
          </a:ln>
        </p:spPr>
      </p:sp>
      <p:sp>
        <p:nvSpPr>
          <p:cNvPr id="219139" name="Rectangle 3"/>
          <p:cNvSpPr>
            <a:spLocks noChangeArrowheads="1"/>
          </p:cNvSpPr>
          <p:nvPr>
            <p:ph type="body" idx="1"/>
          </p:nvPr>
        </p:nvSpPr>
        <p:spPr bwMode="auto">
          <a:xfrm>
            <a:off x="896729" y="4570374"/>
            <a:ext cx="4935956" cy="4329827"/>
          </a:xfrm>
          <a:prstGeom prst="rect">
            <a:avLst/>
          </a:prstGeom>
          <a:solidFill>
            <a:srgbClr val="FFFFFF"/>
          </a:solidFill>
          <a:ln>
            <a:solidFill>
              <a:srgbClr val="000000"/>
            </a:solidFill>
            <a:miter lim="800000"/>
            <a:headEnd/>
            <a:tailEnd/>
          </a:ln>
        </p:spPr>
        <p:txBody>
          <a:bodyPr/>
          <a:lstStyle/>
          <a:p>
            <a:endParaRPr lang="ms-MY"/>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0D859C-7909-47AE-B9F2-F6B0318EED81}" type="slidenum">
              <a:rPr lang="en-US"/>
              <a:pPr/>
              <a:t>70</a:t>
            </a:fld>
            <a:endParaRPr lang="en-US"/>
          </a:p>
        </p:txBody>
      </p:sp>
      <p:sp>
        <p:nvSpPr>
          <p:cNvPr id="221186" name="Rectangle 2"/>
          <p:cNvSpPr>
            <a:spLocks noChangeArrowheads="1"/>
          </p:cNvSpPr>
          <p:nvPr>
            <p:ph type="sldImg"/>
          </p:nvPr>
        </p:nvSpPr>
        <p:spPr bwMode="auto">
          <a:xfrm>
            <a:off x="960438" y="722313"/>
            <a:ext cx="4810125" cy="3606800"/>
          </a:xfrm>
          <a:prstGeom prst="rect">
            <a:avLst/>
          </a:prstGeom>
          <a:solidFill>
            <a:srgbClr val="FFFFFF"/>
          </a:solidFill>
          <a:ln>
            <a:solidFill>
              <a:srgbClr val="000000"/>
            </a:solidFill>
            <a:miter lim="800000"/>
            <a:headEnd/>
            <a:tailEnd/>
          </a:ln>
        </p:spPr>
      </p:sp>
      <p:sp>
        <p:nvSpPr>
          <p:cNvPr id="221187" name="Rectangle 3"/>
          <p:cNvSpPr>
            <a:spLocks noChangeArrowheads="1"/>
          </p:cNvSpPr>
          <p:nvPr>
            <p:ph type="body" idx="1"/>
          </p:nvPr>
        </p:nvSpPr>
        <p:spPr bwMode="auto">
          <a:xfrm>
            <a:off x="896729" y="4570374"/>
            <a:ext cx="4935956" cy="4329827"/>
          </a:xfrm>
          <a:prstGeom prst="rect">
            <a:avLst/>
          </a:prstGeom>
          <a:solidFill>
            <a:srgbClr val="FFFFFF"/>
          </a:solidFill>
          <a:ln>
            <a:solidFill>
              <a:srgbClr val="000000"/>
            </a:solidFill>
            <a:miter lim="800000"/>
            <a:headEnd/>
            <a:tailEnd/>
          </a:ln>
        </p:spPr>
        <p:txBody>
          <a:bodyPr/>
          <a:lstStyle/>
          <a:p>
            <a:endParaRPr lang="ms-MY"/>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2162741-2B30-4527-8348-3A7C76559920}" type="slidenum">
              <a:rPr lang="en-US"/>
              <a:pPr/>
              <a:t>5</a:t>
            </a:fld>
            <a:endParaRPr lang="en-US"/>
          </a:p>
        </p:txBody>
      </p:sp>
      <p:sp>
        <p:nvSpPr>
          <p:cNvPr id="182274" name="Rectangle 2"/>
          <p:cNvSpPr>
            <a:spLocks noChangeArrowheads="1"/>
          </p:cNvSpPr>
          <p:nvPr>
            <p:ph type="sldImg"/>
          </p:nvPr>
        </p:nvSpPr>
        <p:spPr bwMode="auto">
          <a:xfrm>
            <a:off x="993775" y="744538"/>
            <a:ext cx="4768850" cy="3576637"/>
          </a:xfrm>
          <a:prstGeom prst="rect">
            <a:avLst/>
          </a:prstGeom>
          <a:solidFill>
            <a:srgbClr val="FFFFFF"/>
          </a:solidFill>
          <a:ln>
            <a:solidFill>
              <a:srgbClr val="000000"/>
            </a:solidFill>
            <a:miter lim="800000"/>
            <a:headEnd/>
            <a:tailEnd/>
          </a:ln>
        </p:spPr>
      </p:sp>
      <p:sp>
        <p:nvSpPr>
          <p:cNvPr id="182275" name="Rectangle 3"/>
          <p:cNvSpPr>
            <a:spLocks noChangeArrowheads="1"/>
          </p:cNvSpPr>
          <p:nvPr>
            <p:ph type="body" idx="1"/>
          </p:nvPr>
        </p:nvSpPr>
        <p:spPr bwMode="auto">
          <a:xfrm>
            <a:off x="910962" y="4543990"/>
            <a:ext cx="4934375" cy="4320516"/>
          </a:xfrm>
          <a:prstGeom prst="rect">
            <a:avLst/>
          </a:prstGeom>
          <a:solidFill>
            <a:srgbClr val="FFFFFF"/>
          </a:solidFill>
          <a:ln>
            <a:solidFill>
              <a:srgbClr val="000000"/>
            </a:solidFill>
            <a:miter lim="800000"/>
            <a:headEnd/>
            <a:tailEnd/>
          </a:ln>
        </p:spPr>
        <p:txBody>
          <a:bodyPr/>
          <a:lstStyle/>
          <a:p>
            <a:endParaRPr lang="ms-MY"/>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8A8F28-4A18-4813-895B-202B97F6CC62}" type="slidenum">
              <a:rPr lang="en-US"/>
              <a:pPr/>
              <a:t>6</a:t>
            </a:fld>
            <a:endParaRPr lang="en-US"/>
          </a:p>
        </p:txBody>
      </p:sp>
      <p:sp>
        <p:nvSpPr>
          <p:cNvPr id="184322" name="Rectangle 2"/>
          <p:cNvSpPr>
            <a:spLocks noChangeArrowheads="1"/>
          </p:cNvSpPr>
          <p:nvPr>
            <p:ph type="sldImg"/>
          </p:nvPr>
        </p:nvSpPr>
        <p:spPr bwMode="auto">
          <a:xfrm>
            <a:off x="960438" y="722313"/>
            <a:ext cx="4810125" cy="3606800"/>
          </a:xfrm>
          <a:prstGeom prst="rect">
            <a:avLst/>
          </a:prstGeom>
          <a:solidFill>
            <a:srgbClr val="FFFFFF"/>
          </a:solidFill>
          <a:ln>
            <a:solidFill>
              <a:srgbClr val="000000"/>
            </a:solidFill>
            <a:miter lim="800000"/>
            <a:headEnd/>
            <a:tailEnd/>
          </a:ln>
        </p:spPr>
      </p:sp>
      <p:sp>
        <p:nvSpPr>
          <p:cNvPr id="184323" name="Rectangle 3"/>
          <p:cNvSpPr>
            <a:spLocks noChangeArrowheads="1"/>
          </p:cNvSpPr>
          <p:nvPr>
            <p:ph type="body" idx="1"/>
          </p:nvPr>
        </p:nvSpPr>
        <p:spPr bwMode="auto">
          <a:xfrm>
            <a:off x="896729" y="4570374"/>
            <a:ext cx="4935956" cy="4329827"/>
          </a:xfrm>
          <a:prstGeom prst="rect">
            <a:avLst/>
          </a:prstGeom>
          <a:solidFill>
            <a:srgbClr val="FFFFFF"/>
          </a:solidFill>
          <a:ln>
            <a:solidFill>
              <a:srgbClr val="000000"/>
            </a:solidFill>
            <a:miter lim="800000"/>
            <a:headEnd/>
            <a:tailEnd/>
          </a:ln>
        </p:spPr>
        <p:txBody>
          <a:bodyPr/>
          <a:lstStyle/>
          <a:p>
            <a:endParaRPr lang="ms-MY"/>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B16924-ECE7-41EA-978D-FB784E311A68}" type="slidenum">
              <a:rPr lang="en-US"/>
              <a:pPr/>
              <a:t>8</a:t>
            </a:fld>
            <a:endParaRPr lang="en-US"/>
          </a:p>
        </p:txBody>
      </p:sp>
      <p:sp>
        <p:nvSpPr>
          <p:cNvPr id="188418" name="Rectangle 2"/>
          <p:cNvSpPr>
            <a:spLocks noChangeArrowheads="1"/>
          </p:cNvSpPr>
          <p:nvPr>
            <p:ph type="sldImg"/>
          </p:nvPr>
        </p:nvSpPr>
        <p:spPr bwMode="auto">
          <a:xfrm>
            <a:off x="993775" y="744538"/>
            <a:ext cx="4768850" cy="3576637"/>
          </a:xfrm>
          <a:prstGeom prst="rect">
            <a:avLst/>
          </a:prstGeom>
          <a:solidFill>
            <a:srgbClr val="FFFFFF"/>
          </a:solidFill>
          <a:ln>
            <a:solidFill>
              <a:srgbClr val="000000"/>
            </a:solidFill>
            <a:miter lim="800000"/>
            <a:headEnd/>
            <a:tailEnd/>
          </a:ln>
        </p:spPr>
      </p:sp>
      <p:sp>
        <p:nvSpPr>
          <p:cNvPr id="188419" name="Rectangle 3"/>
          <p:cNvSpPr>
            <a:spLocks noChangeArrowheads="1"/>
          </p:cNvSpPr>
          <p:nvPr>
            <p:ph type="body" idx="1"/>
          </p:nvPr>
        </p:nvSpPr>
        <p:spPr bwMode="auto">
          <a:xfrm>
            <a:off x="910962" y="4543990"/>
            <a:ext cx="4934375" cy="4320516"/>
          </a:xfrm>
          <a:prstGeom prst="rect">
            <a:avLst/>
          </a:prstGeom>
          <a:solidFill>
            <a:srgbClr val="FFFFFF"/>
          </a:solidFill>
          <a:ln>
            <a:solidFill>
              <a:srgbClr val="000000"/>
            </a:solidFill>
            <a:miter lim="800000"/>
            <a:headEnd/>
            <a:tailEnd/>
          </a:ln>
        </p:spPr>
        <p:txBody>
          <a:bodyPr/>
          <a:lstStyle/>
          <a:p>
            <a:endParaRPr lang="ms-MY"/>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A1A81F-7D46-416C-8A0E-54A0EAA05B9B}" type="slidenum">
              <a:rPr lang="en-AU"/>
              <a:pPr/>
              <a:t>29</a:t>
            </a:fld>
            <a:endParaRPr lang="en-AU"/>
          </a:p>
        </p:txBody>
      </p:sp>
      <p:sp>
        <p:nvSpPr>
          <p:cNvPr id="55298" name="Rectangle 2"/>
          <p:cNvSpPr>
            <a:spLocks noRot="1" noChangeArrowheads="1" noTextEdit="1"/>
          </p:cNvSpPr>
          <p:nvPr>
            <p:ph type="sldImg"/>
          </p:nvPr>
        </p:nvSpPr>
        <p:spPr>
          <a:ln/>
        </p:spPr>
      </p:sp>
      <p:sp>
        <p:nvSpPr>
          <p:cNvPr id="55299" name="Rectangle 3"/>
          <p:cNvSpPr>
            <a:spLocks noGrp="1" noChangeArrowheads="1"/>
          </p:cNvSpPr>
          <p:nvPr>
            <p:ph type="body" idx="1"/>
          </p:nvPr>
        </p:nvSpPr>
        <p:spPr/>
        <p:txBody>
          <a:bodyPr/>
          <a:lstStyle/>
          <a:p>
            <a:r>
              <a:rPr lang="en-AU"/>
              <a:t>After time, Maggie became more dependent, but her first supervisor remained hands-off. How do you think she felt?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CB01F2-B09E-496E-8244-39B5F9BE5D1B}" type="slidenum">
              <a:rPr lang="en-AU"/>
              <a:pPr/>
              <a:t>32</a:t>
            </a:fld>
            <a:endParaRPr lang="en-AU"/>
          </a:p>
        </p:txBody>
      </p:sp>
      <p:sp>
        <p:nvSpPr>
          <p:cNvPr id="57346" name="Rectangle 2"/>
          <p:cNvSpPr>
            <a:spLocks noRot="1" noChangeArrowheads="1" noTextEdit="1"/>
          </p:cNvSpPr>
          <p:nvPr>
            <p:ph type="sldImg"/>
          </p:nvPr>
        </p:nvSpPr>
        <p:spPr>
          <a:ln/>
        </p:spPr>
      </p:sp>
      <p:sp>
        <p:nvSpPr>
          <p:cNvPr id="57347" name="Rectangle 3"/>
          <p:cNvSpPr>
            <a:spLocks noGrp="1" noChangeArrowheads="1"/>
          </p:cNvSpPr>
          <p:nvPr>
            <p:ph type="body" idx="1"/>
          </p:nvPr>
        </p:nvSpPr>
        <p:spPr/>
        <p:txBody>
          <a:bodyPr/>
          <a:lstStyle/>
          <a:p>
            <a:r>
              <a:rPr lang="en-AU"/>
              <a:t>refer back to pyramid exercise – supervisor as critic. student to be independent.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8BF62B-A825-42E5-BBFF-193ABE656604}" type="slidenum">
              <a:rPr lang="en-US"/>
              <a:pPr/>
              <a:t>62</a:t>
            </a:fld>
            <a:endParaRPr lang="en-US"/>
          </a:p>
        </p:txBody>
      </p:sp>
      <p:sp>
        <p:nvSpPr>
          <p:cNvPr id="202754" name="Rectangle 2"/>
          <p:cNvSpPr>
            <a:spLocks noChangeArrowheads="1"/>
          </p:cNvSpPr>
          <p:nvPr>
            <p:ph type="sldImg"/>
          </p:nvPr>
        </p:nvSpPr>
        <p:spPr bwMode="auto">
          <a:xfrm>
            <a:off x="993775" y="744538"/>
            <a:ext cx="4768850" cy="3576637"/>
          </a:xfrm>
          <a:prstGeom prst="rect">
            <a:avLst/>
          </a:prstGeom>
          <a:solidFill>
            <a:srgbClr val="FFFFFF"/>
          </a:solidFill>
          <a:ln>
            <a:solidFill>
              <a:srgbClr val="000000"/>
            </a:solidFill>
            <a:miter lim="800000"/>
            <a:headEnd/>
            <a:tailEnd/>
          </a:ln>
        </p:spPr>
      </p:sp>
      <p:sp>
        <p:nvSpPr>
          <p:cNvPr id="202755" name="Rectangle 3"/>
          <p:cNvSpPr>
            <a:spLocks noChangeArrowheads="1"/>
          </p:cNvSpPr>
          <p:nvPr>
            <p:ph type="body" idx="1"/>
          </p:nvPr>
        </p:nvSpPr>
        <p:spPr bwMode="auto">
          <a:xfrm>
            <a:off x="910962" y="4543990"/>
            <a:ext cx="4934375" cy="4320516"/>
          </a:xfrm>
          <a:prstGeom prst="rect">
            <a:avLst/>
          </a:prstGeom>
          <a:solidFill>
            <a:srgbClr val="FFFFFF"/>
          </a:solidFill>
          <a:ln>
            <a:solidFill>
              <a:srgbClr val="000000"/>
            </a:solidFill>
            <a:miter lim="800000"/>
            <a:headEnd/>
            <a:tailEnd/>
          </a:ln>
        </p:spPr>
        <p:txBody>
          <a:bodyPr/>
          <a:lstStyle/>
          <a:p>
            <a:endParaRPr lang="ms-MY"/>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BE7865-3C9C-46F1-A7CC-A2A305FB0DFB}" type="slidenum">
              <a:rPr lang="en-US"/>
              <a:pPr/>
              <a:t>63</a:t>
            </a:fld>
            <a:endParaRPr lang="en-US"/>
          </a:p>
        </p:txBody>
      </p:sp>
      <p:sp>
        <p:nvSpPr>
          <p:cNvPr id="204802" name="Rectangle 2"/>
          <p:cNvSpPr>
            <a:spLocks noChangeArrowheads="1"/>
          </p:cNvSpPr>
          <p:nvPr>
            <p:ph type="sldImg"/>
          </p:nvPr>
        </p:nvSpPr>
        <p:spPr bwMode="auto">
          <a:xfrm>
            <a:off x="960438" y="722313"/>
            <a:ext cx="4810125" cy="3606800"/>
          </a:xfrm>
          <a:prstGeom prst="rect">
            <a:avLst/>
          </a:prstGeom>
          <a:solidFill>
            <a:srgbClr val="FFFFFF"/>
          </a:solidFill>
          <a:ln>
            <a:solidFill>
              <a:srgbClr val="000000"/>
            </a:solidFill>
            <a:miter lim="800000"/>
            <a:headEnd/>
            <a:tailEnd/>
          </a:ln>
        </p:spPr>
      </p:sp>
      <p:sp>
        <p:nvSpPr>
          <p:cNvPr id="204803" name="Rectangle 3"/>
          <p:cNvSpPr>
            <a:spLocks noChangeArrowheads="1"/>
          </p:cNvSpPr>
          <p:nvPr>
            <p:ph type="body" idx="1"/>
          </p:nvPr>
        </p:nvSpPr>
        <p:spPr bwMode="auto">
          <a:xfrm>
            <a:off x="896729" y="4570374"/>
            <a:ext cx="4935956" cy="4329827"/>
          </a:xfrm>
          <a:prstGeom prst="rect">
            <a:avLst/>
          </a:prstGeom>
          <a:solidFill>
            <a:srgbClr val="FFFFFF"/>
          </a:solidFill>
          <a:ln>
            <a:solidFill>
              <a:srgbClr val="000000"/>
            </a:solidFill>
            <a:miter lim="800000"/>
            <a:headEnd/>
            <a:tailEnd/>
          </a:ln>
        </p:spPr>
        <p:txBody>
          <a:bodyPr/>
          <a:lstStyle/>
          <a:p>
            <a:endParaRPr lang="en-A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68EA90-4FEA-458A-A1E4-A180D483405F}" type="slidenum">
              <a:rPr lang="en-US"/>
              <a:pPr/>
              <a:t>64</a:t>
            </a:fld>
            <a:endParaRPr lang="en-US"/>
          </a:p>
        </p:txBody>
      </p:sp>
      <p:sp>
        <p:nvSpPr>
          <p:cNvPr id="206850" name="Rectangle 2"/>
          <p:cNvSpPr>
            <a:spLocks noChangeArrowheads="1"/>
          </p:cNvSpPr>
          <p:nvPr>
            <p:ph type="sldImg"/>
          </p:nvPr>
        </p:nvSpPr>
        <p:spPr bwMode="auto">
          <a:xfrm>
            <a:off x="960438" y="722313"/>
            <a:ext cx="4810125" cy="3606800"/>
          </a:xfrm>
          <a:prstGeom prst="rect">
            <a:avLst/>
          </a:prstGeom>
          <a:solidFill>
            <a:srgbClr val="FFFFFF"/>
          </a:solidFill>
          <a:ln>
            <a:solidFill>
              <a:srgbClr val="000000"/>
            </a:solidFill>
            <a:miter lim="800000"/>
            <a:headEnd/>
            <a:tailEnd/>
          </a:ln>
        </p:spPr>
      </p:sp>
      <p:sp>
        <p:nvSpPr>
          <p:cNvPr id="206851" name="Rectangle 3"/>
          <p:cNvSpPr>
            <a:spLocks noChangeArrowheads="1"/>
          </p:cNvSpPr>
          <p:nvPr>
            <p:ph type="body" idx="1"/>
          </p:nvPr>
        </p:nvSpPr>
        <p:spPr bwMode="auto">
          <a:xfrm>
            <a:off x="896729" y="4570374"/>
            <a:ext cx="4935956" cy="4329827"/>
          </a:xfrm>
          <a:prstGeom prst="rect">
            <a:avLst/>
          </a:prstGeom>
          <a:solidFill>
            <a:srgbClr val="FFFFFF"/>
          </a:solidFill>
          <a:ln>
            <a:solidFill>
              <a:srgbClr val="000000"/>
            </a:solidFill>
            <a:miter lim="800000"/>
            <a:headEnd/>
            <a:tailEnd/>
          </a:ln>
        </p:spPr>
        <p:txBody>
          <a:bodyPr/>
          <a:lstStyle/>
          <a:p>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6" name="Picture 5" descr="Picture1.jpg"/>
          <p:cNvPicPr>
            <a:picLocks noChangeAspect="1"/>
          </p:cNvPicPr>
          <p:nvPr/>
        </p:nvPicPr>
        <p:blipFill>
          <a:blip r:embed="rId2" cstate="print"/>
          <a:stretch>
            <a:fillRect/>
          </a:stretch>
        </p:blipFill>
        <p:spPr>
          <a:xfrm>
            <a:off x="0" y="0"/>
            <a:ext cx="9144000" cy="6858000"/>
          </a:xfrm>
          <a:prstGeom prst="rect">
            <a:avLst/>
          </a:prstGeom>
        </p:spPr>
      </p:pic>
      <p:sp>
        <p:nvSpPr>
          <p:cNvPr id="2" name="Title 1"/>
          <p:cNvSpPr>
            <a:spLocks noGrp="1"/>
          </p:cNvSpPr>
          <p:nvPr>
            <p:ph type="ctrTitle"/>
          </p:nvPr>
        </p:nvSpPr>
        <p:spPr>
          <a:xfrm>
            <a:off x="685800" y="2514600"/>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4267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5"/>
          <p:cNvSpPr>
            <a:spLocks noGrp="1" noChangeArrowheads="1"/>
          </p:cNvSpPr>
          <p:nvPr>
            <p:ph type="ftr" sz="quarter" idx="10"/>
          </p:nvPr>
        </p:nvSpPr>
        <p:spPr>
          <a:ln/>
        </p:spPr>
        <p:txBody>
          <a:bodyPr/>
          <a:lstStyle>
            <a:lvl1pPr>
              <a:defRPr/>
            </a:lvl1pPr>
          </a:lstStyle>
          <a:p>
            <a:endParaRPr lang="en-GB"/>
          </a:p>
        </p:txBody>
      </p:sp>
      <p:pic>
        <p:nvPicPr>
          <p:cNvPr id="7" name="Picture 6" descr="Picture6.jpg"/>
          <p:cNvPicPr>
            <a:picLocks noChangeAspect="1"/>
          </p:cNvPicPr>
          <p:nvPr/>
        </p:nvPicPr>
        <p:blipFill>
          <a:blip r:embed="rId3" cstate="print"/>
          <a:stretch>
            <a:fillRect/>
          </a:stretch>
        </p:blipFill>
        <p:spPr>
          <a:xfrm>
            <a:off x="0" y="0"/>
            <a:ext cx="9144000" cy="2409526"/>
          </a:xfrm>
          <a:prstGeom prst="rect">
            <a:avLst/>
          </a:prstGeom>
        </p:spPr>
      </p:pic>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endParaRPr lang="en-GB"/>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990600"/>
            <a:ext cx="2076450" cy="541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990600"/>
            <a:ext cx="6076950" cy="541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endParaRPr lang="en-GB"/>
          </a:p>
        </p:txBody>
      </p:sp>
    </p:spTree>
  </p:cSld>
  <p:clrMapOvr>
    <a:masterClrMapping/>
  </p:clrMapOvr>
  <p:transition>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8229600" cy="762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874838"/>
            <a:ext cx="8229600" cy="4525962"/>
          </a:xfrm>
        </p:spPr>
        <p:txBody>
          <a:bodyPr/>
          <a:lstStyle/>
          <a:p>
            <a:pPr lvl="0"/>
            <a:r>
              <a:rPr lang="en-US" noProof="0" smtClean="0"/>
              <a:t>Click icon to add table</a:t>
            </a:r>
            <a:endParaRPr lang="en-US" noProof="0" smtClean="0"/>
          </a:p>
        </p:txBody>
      </p:sp>
      <p:sp>
        <p:nvSpPr>
          <p:cNvPr id="4" name="Rectangle 5"/>
          <p:cNvSpPr>
            <a:spLocks noGrp="1" noChangeArrowheads="1"/>
          </p:cNvSpPr>
          <p:nvPr>
            <p:ph type="ftr" sz="quarter" idx="10"/>
          </p:nvPr>
        </p:nvSpPr>
        <p:spPr>
          <a:ln/>
        </p:spPr>
        <p:txBody>
          <a:bodyPr/>
          <a:lstStyle>
            <a:lvl1pPr>
              <a:defRPr/>
            </a:lvl1pPr>
          </a:lstStyle>
          <a:p>
            <a:endParaRPr lang="en-GB"/>
          </a:p>
        </p:txBody>
      </p:sp>
    </p:spTree>
  </p:cSld>
  <p:clrMapOvr>
    <a:masterClrMapping/>
  </p:clrMapOvr>
  <p:transition>
    <p:dissolve/>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buClr>
                <a:srgbClr val="FFC000"/>
              </a:buClr>
              <a:buFont typeface="Wingdings" pitchFamily="2" charset="2"/>
              <a:buChar char="§"/>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Grp="1" noChangeArrowheads="1"/>
          </p:cNvSpPr>
          <p:nvPr>
            <p:ph type="ftr" sz="quarter" idx="10"/>
          </p:nvPr>
        </p:nvSpPr>
        <p:spPr>
          <a:ln/>
        </p:spPr>
        <p:txBody>
          <a:bodyPr/>
          <a:lstStyle>
            <a:lvl1pPr>
              <a:defRPr/>
            </a:lvl1pPr>
          </a:lstStyle>
          <a:p>
            <a:endParaRPr lang="en-GB"/>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ftr" sz="quarter" idx="10"/>
          </p:nvPr>
        </p:nvSpPr>
        <p:spPr>
          <a:ln/>
        </p:spPr>
        <p:txBody>
          <a:bodyPr/>
          <a:lstStyle>
            <a:lvl1pPr>
              <a:defRPr/>
            </a:lvl1pPr>
          </a:lstStyle>
          <a:p>
            <a:endParaRPr lang="en-GB"/>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8748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748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a:ln/>
        </p:spPr>
        <p:txBody>
          <a:bodyPr/>
          <a:lstStyle>
            <a:lvl1pPr>
              <a:defRPr/>
            </a:lvl1pPr>
          </a:lstStyle>
          <a:p>
            <a:endParaRPr lang="en-GB"/>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endParaRPr lang="en-GB"/>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ftr" sz="quarter" idx="10"/>
          </p:nvPr>
        </p:nvSpPr>
        <p:spPr>
          <a:ln/>
        </p:spPr>
        <p:txBody>
          <a:bodyPr/>
          <a:lstStyle>
            <a:lvl1pPr>
              <a:defRPr/>
            </a:lvl1pPr>
          </a:lstStyle>
          <a:p>
            <a:endParaRPr lang="en-GB"/>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endParaRPr lang="en-GB"/>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endParaRPr lang="en-GB"/>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ftr" sz="quarter" idx="10"/>
          </p:nvPr>
        </p:nvSpPr>
        <p:spPr>
          <a:ln/>
        </p:spPr>
        <p:txBody>
          <a:bodyPr/>
          <a:lstStyle>
            <a:lvl1pPr>
              <a:defRPr/>
            </a:lvl1pPr>
          </a:lstStyle>
          <a:p>
            <a:endParaRPr lang="en-GB"/>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990600"/>
            <a:ext cx="822960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smtClean="0"/>
          </a:p>
        </p:txBody>
      </p:sp>
      <p:sp>
        <p:nvSpPr>
          <p:cNvPr id="1027" name="Rectangle 3"/>
          <p:cNvSpPr>
            <a:spLocks noGrp="1" noChangeArrowheads="1"/>
          </p:cNvSpPr>
          <p:nvPr>
            <p:ph type="body" idx="1"/>
          </p:nvPr>
        </p:nvSpPr>
        <p:spPr bwMode="auto">
          <a:xfrm>
            <a:off x="457200" y="18748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smtClean="0"/>
          </a:p>
        </p:txBody>
      </p:sp>
      <p:sp>
        <p:nvSpPr>
          <p:cNvPr id="1029" name="Rectangle 5"/>
          <p:cNvSpPr>
            <a:spLocks noGrp="1" noChangeArrowheads="1"/>
          </p:cNvSpPr>
          <p:nvPr>
            <p:ph type="ftr" sz="quarter" idx="3"/>
          </p:nvPr>
        </p:nvSpPr>
        <p:spPr bwMode="auto">
          <a:xfrm>
            <a:off x="5791200" y="6629400"/>
            <a:ext cx="33528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b="1">
                <a:solidFill>
                  <a:schemeClr val="accent2"/>
                </a:solidFill>
                <a:latin typeface="Arial" charset="0"/>
                <a:cs typeface="+mn-cs"/>
              </a:defRPr>
            </a:lvl1pPr>
          </a:lstStyle>
          <a:p>
            <a:endParaRPr lang="en-GB"/>
          </a:p>
        </p:txBody>
      </p:sp>
      <p:pic>
        <p:nvPicPr>
          <p:cNvPr id="2" name="Picture 9" descr="logo_UTeMv7 copy"/>
          <p:cNvPicPr>
            <a:picLocks noChangeAspect="1" noChangeArrowheads="1"/>
          </p:cNvPicPr>
          <p:nvPr/>
        </p:nvPicPr>
        <p:blipFill>
          <a:blip r:embed="rId15" cstate="print"/>
          <a:srcRect/>
          <a:stretch>
            <a:fillRect/>
          </a:stretch>
        </p:blipFill>
        <p:spPr bwMode="auto">
          <a:xfrm>
            <a:off x="76200" y="76200"/>
            <a:ext cx="876300" cy="876300"/>
          </a:xfrm>
          <a:prstGeom prst="rect">
            <a:avLst/>
          </a:prstGeom>
          <a:noFill/>
          <a:ln w="9525">
            <a:noFill/>
            <a:miter lim="800000"/>
            <a:headEnd/>
            <a:tailEnd/>
          </a:ln>
        </p:spPr>
      </p:pic>
      <p:sp>
        <p:nvSpPr>
          <p:cNvPr id="1034" name="Text Box 10"/>
          <p:cNvSpPr txBox="1">
            <a:spLocks noChangeArrowheads="1"/>
          </p:cNvSpPr>
          <p:nvPr/>
        </p:nvSpPr>
        <p:spPr bwMode="auto">
          <a:xfrm>
            <a:off x="990600" y="212725"/>
            <a:ext cx="3429000" cy="244475"/>
          </a:xfrm>
          <a:prstGeom prst="rect">
            <a:avLst/>
          </a:prstGeom>
          <a:noFill/>
          <a:ln w="9525">
            <a:noFill/>
            <a:miter lim="800000"/>
            <a:headEnd/>
            <a:tailEnd/>
          </a:ln>
          <a:effectLst/>
        </p:spPr>
        <p:txBody>
          <a:bodyPr>
            <a:spAutoFit/>
          </a:bodyPr>
          <a:lstStyle/>
          <a:p>
            <a:pPr>
              <a:spcBef>
                <a:spcPct val="50000"/>
              </a:spcBef>
              <a:defRPr/>
            </a:pPr>
            <a:r>
              <a:rPr lang="en-US" sz="1000" b="1">
                <a:solidFill>
                  <a:schemeClr val="bg1"/>
                </a:solidFill>
                <a:latin typeface="Arial" charset="0"/>
                <a:cs typeface="+mn-cs"/>
              </a:rPr>
              <a:t>Where Great Technical Careers Begin</a:t>
            </a:r>
          </a:p>
        </p:txBody>
      </p:sp>
      <p:sp>
        <p:nvSpPr>
          <p:cNvPr id="1035" name="Line 11"/>
          <p:cNvSpPr>
            <a:spLocks noChangeShapeType="1"/>
          </p:cNvSpPr>
          <p:nvPr/>
        </p:nvSpPr>
        <p:spPr bwMode="auto">
          <a:xfrm>
            <a:off x="1066800" y="228600"/>
            <a:ext cx="2895600" cy="0"/>
          </a:xfrm>
          <a:prstGeom prst="line">
            <a:avLst/>
          </a:prstGeom>
          <a:noFill/>
          <a:ln w="9525">
            <a:solidFill>
              <a:schemeClr val="bg1"/>
            </a:solidFill>
            <a:round/>
            <a:headEnd/>
            <a:tailEnd/>
          </a:ln>
          <a:effectLst/>
        </p:spPr>
        <p:txBody>
          <a:bodyPr/>
          <a:lstStyle/>
          <a:p>
            <a:pPr>
              <a:defRPr/>
            </a:pPr>
            <a:endParaRPr lang="en-US">
              <a:latin typeface="Arial" charset="0"/>
              <a:cs typeface="+mn-cs"/>
            </a:endParaRPr>
          </a:p>
        </p:txBody>
      </p:sp>
      <p:sp>
        <p:nvSpPr>
          <p:cNvPr id="1036" name="Text Box 12"/>
          <p:cNvSpPr txBox="1">
            <a:spLocks noChangeArrowheads="1"/>
          </p:cNvSpPr>
          <p:nvPr/>
        </p:nvSpPr>
        <p:spPr bwMode="auto">
          <a:xfrm>
            <a:off x="3897313" y="76200"/>
            <a:ext cx="598487" cy="274638"/>
          </a:xfrm>
          <a:prstGeom prst="rect">
            <a:avLst/>
          </a:prstGeom>
          <a:noFill/>
          <a:ln w="9525">
            <a:noFill/>
            <a:miter lim="800000"/>
            <a:headEnd/>
            <a:tailEnd/>
          </a:ln>
          <a:effectLst/>
        </p:spPr>
        <p:txBody>
          <a:bodyPr wrap="none">
            <a:spAutoFit/>
          </a:bodyPr>
          <a:lstStyle/>
          <a:p>
            <a:pPr>
              <a:defRPr/>
            </a:pPr>
            <a:r>
              <a:rPr lang="en-US" sz="1200" b="1">
                <a:solidFill>
                  <a:schemeClr val="bg1"/>
                </a:solidFill>
                <a:latin typeface="Arial" charset="0"/>
                <a:cs typeface="+mn-cs"/>
              </a:rPr>
              <a:t>UTeM</a:t>
            </a:r>
          </a:p>
        </p:txBody>
      </p:sp>
      <p:sp>
        <p:nvSpPr>
          <p:cNvPr id="10" name="TextBox 9"/>
          <p:cNvSpPr txBox="1"/>
          <p:nvPr/>
        </p:nvSpPr>
        <p:spPr>
          <a:xfrm>
            <a:off x="0" y="6534835"/>
            <a:ext cx="571500" cy="323165"/>
          </a:xfrm>
          <a:prstGeom prst="rect">
            <a:avLst/>
          </a:prstGeom>
          <a:noFill/>
        </p:spPr>
        <p:txBody>
          <a:bodyPr wrap="square" rtlCol="0">
            <a:spAutoFit/>
          </a:bodyPr>
          <a:lstStyle/>
          <a:p>
            <a:fld id="{2F0D1F73-161A-431C-8245-04677D69ED63}" type="slidenum">
              <a:rPr lang="ms-MY" sz="1500" baseline="0" smtClean="0"/>
              <a:pPr/>
              <a:t>‹#›</a:t>
            </a:fld>
            <a:endParaRPr lang="ms-MY" sz="1500" baseline="0"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dissolve/>
  </p:transition>
  <p:hf hdr="0" ftr="0" dt="0"/>
  <p:txStyles>
    <p:title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Arial" charset="0"/>
        </a:defRPr>
      </a:lvl2pPr>
      <a:lvl3pPr algn="l" rtl="0" eaLnBrk="1" fontAlgn="base" hangingPunct="1">
        <a:spcBef>
          <a:spcPct val="0"/>
        </a:spcBef>
        <a:spcAft>
          <a:spcPct val="0"/>
        </a:spcAft>
        <a:defRPr sz="3200" b="1">
          <a:solidFill>
            <a:schemeClr val="tx2"/>
          </a:solidFill>
          <a:latin typeface="Arial" charset="0"/>
        </a:defRPr>
      </a:lvl3pPr>
      <a:lvl4pPr algn="l" rtl="0" eaLnBrk="1" fontAlgn="base" hangingPunct="1">
        <a:spcBef>
          <a:spcPct val="0"/>
        </a:spcBef>
        <a:spcAft>
          <a:spcPct val="0"/>
        </a:spcAft>
        <a:defRPr sz="3200" b="1">
          <a:solidFill>
            <a:schemeClr val="tx2"/>
          </a:solidFill>
          <a:latin typeface="Arial" charset="0"/>
        </a:defRPr>
      </a:lvl4pPr>
      <a:lvl5pPr algn="l" rtl="0" eaLnBrk="1" fontAlgn="base" hangingPunct="1">
        <a:spcBef>
          <a:spcPct val="0"/>
        </a:spcBef>
        <a:spcAft>
          <a:spcPct val="0"/>
        </a:spcAft>
        <a:defRPr sz="3200" b="1">
          <a:solidFill>
            <a:schemeClr val="tx2"/>
          </a:solidFill>
          <a:latin typeface="Arial" charset="0"/>
        </a:defRPr>
      </a:lvl5pPr>
      <a:lvl6pPr marL="457200" algn="l" rtl="0" eaLnBrk="1" fontAlgn="base" hangingPunct="1">
        <a:spcBef>
          <a:spcPct val="0"/>
        </a:spcBef>
        <a:spcAft>
          <a:spcPct val="0"/>
        </a:spcAft>
        <a:defRPr sz="3200" b="1">
          <a:solidFill>
            <a:schemeClr val="tx2"/>
          </a:solidFill>
          <a:latin typeface="Arial" charset="0"/>
        </a:defRPr>
      </a:lvl6pPr>
      <a:lvl7pPr marL="914400" algn="l" rtl="0" eaLnBrk="1" fontAlgn="base" hangingPunct="1">
        <a:spcBef>
          <a:spcPct val="0"/>
        </a:spcBef>
        <a:spcAft>
          <a:spcPct val="0"/>
        </a:spcAft>
        <a:defRPr sz="3200" b="1">
          <a:solidFill>
            <a:schemeClr val="tx2"/>
          </a:solidFill>
          <a:latin typeface="Arial" charset="0"/>
        </a:defRPr>
      </a:lvl7pPr>
      <a:lvl8pPr marL="1371600" algn="l" rtl="0" eaLnBrk="1" fontAlgn="base" hangingPunct="1">
        <a:spcBef>
          <a:spcPct val="0"/>
        </a:spcBef>
        <a:spcAft>
          <a:spcPct val="0"/>
        </a:spcAft>
        <a:defRPr sz="3200" b="1">
          <a:solidFill>
            <a:schemeClr val="tx2"/>
          </a:solidFill>
          <a:latin typeface="Arial" charset="0"/>
        </a:defRPr>
      </a:lvl8pPr>
      <a:lvl9pPr marL="1828800" algn="l" rtl="0" eaLnBrk="1" fontAlgn="base" hangingPunct="1">
        <a:spcBef>
          <a:spcPct val="0"/>
        </a:spcBef>
        <a:spcAft>
          <a:spcPct val="0"/>
        </a:spcAft>
        <a:defRPr sz="3200" b="1">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sillydogs.net/wp-content/uploads/2007/09/teamwork.jpg"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lgn="ctr"/>
            <a:r>
              <a:rPr lang="en-US" sz="4800" dirty="0" smtClean="0">
                <a:solidFill>
                  <a:schemeClr val="accent2"/>
                </a:solidFill>
                <a:effectLst>
                  <a:outerShdw blurRad="38100" dist="38100" dir="2700000" algn="tl">
                    <a:srgbClr val="C0C0C0"/>
                  </a:outerShdw>
                </a:effectLst>
                <a:latin typeface="Bookman Old Style" pitchFamily="18" charset="0"/>
              </a:rPr>
              <a:t>Effective Supervision</a:t>
            </a:r>
            <a:endParaRPr lang="ms-MY" sz="4800" dirty="0"/>
          </a:p>
        </p:txBody>
      </p:sp>
      <p:sp>
        <p:nvSpPr>
          <p:cNvPr id="7" name="Subtitle 6"/>
          <p:cNvSpPr>
            <a:spLocks noGrp="1"/>
          </p:cNvSpPr>
          <p:nvPr>
            <p:ph type="subTitle" idx="1"/>
          </p:nvPr>
        </p:nvSpPr>
        <p:spPr/>
        <p:txBody>
          <a:bodyPr/>
          <a:lstStyle/>
          <a:p>
            <a:pPr>
              <a:lnSpc>
                <a:spcPct val="90000"/>
              </a:lnSpc>
            </a:pPr>
            <a:r>
              <a:rPr lang="en-US" sz="1800" b="1" dirty="0" smtClean="0">
                <a:solidFill>
                  <a:srgbClr val="0000FF"/>
                </a:solidFill>
              </a:rPr>
              <a:t>PROF. DR. HJ. SHAHRIN BIN SAHIB@SAHIBUDDIN</a:t>
            </a:r>
          </a:p>
          <a:p>
            <a:pPr>
              <a:lnSpc>
                <a:spcPct val="90000"/>
              </a:lnSpc>
            </a:pPr>
            <a:r>
              <a:rPr lang="en-US" sz="1400" b="1" dirty="0" smtClean="0">
                <a:solidFill>
                  <a:srgbClr val="0000FF"/>
                </a:solidFill>
              </a:rPr>
              <a:t>DEKAN </a:t>
            </a:r>
          </a:p>
          <a:p>
            <a:pPr>
              <a:lnSpc>
                <a:spcPct val="90000"/>
              </a:lnSpc>
            </a:pPr>
            <a:r>
              <a:rPr lang="en-US" sz="1400" b="1" dirty="0" smtClean="0">
                <a:solidFill>
                  <a:srgbClr val="0000FF"/>
                </a:solidFill>
              </a:rPr>
              <a:t>FAKULTI TEKNOLOGI MAKLUMAT DAN KOMUNIKASI</a:t>
            </a:r>
          </a:p>
          <a:p>
            <a:pPr>
              <a:lnSpc>
                <a:spcPct val="90000"/>
              </a:lnSpc>
            </a:pPr>
            <a:endParaRPr lang="en-US" sz="1400" b="1" dirty="0" smtClean="0">
              <a:solidFill>
                <a:srgbClr val="0000FF"/>
              </a:solidFill>
            </a:endParaRPr>
          </a:p>
          <a:p>
            <a:pPr>
              <a:lnSpc>
                <a:spcPct val="90000"/>
              </a:lnSpc>
            </a:pPr>
            <a:r>
              <a:rPr lang="en-US" sz="1400" b="1" dirty="0" smtClean="0">
                <a:solidFill>
                  <a:srgbClr val="0000FF"/>
                </a:solidFill>
              </a:rPr>
              <a:t>4 FEBRUARI 2010</a:t>
            </a:r>
            <a:endParaRPr lang="ms-MY" dirty="0"/>
          </a:p>
        </p:txBody>
      </p:sp>
      <p:sp>
        <p:nvSpPr>
          <p:cNvPr id="8" name="Rectangle 7"/>
          <p:cNvSpPr/>
          <p:nvPr/>
        </p:nvSpPr>
        <p:spPr>
          <a:xfrm>
            <a:off x="514351" y="6096000"/>
            <a:ext cx="8115299" cy="461665"/>
          </a:xfrm>
          <a:prstGeom prst="rect">
            <a:avLst/>
          </a:prstGeom>
          <a:noFill/>
        </p:spPr>
        <p:txBody>
          <a:bodyPr wrap="square" lIns="91440" tIns="45720" rIns="91440" bIns="45720">
            <a:spAutoFit/>
          </a:bodyPr>
          <a:lstStyle/>
          <a:p>
            <a:pPr algn="ctr"/>
            <a:r>
              <a:rPr lang="en-US"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10 </a:t>
            </a:r>
            <a:r>
              <a:rPr lang="en-US" sz="2400" b="1" cap="none"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Tahun</a:t>
            </a:r>
            <a:r>
              <a:rPr lang="en-US"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sz="2400" b="1" cap="none"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Menempa</a:t>
            </a:r>
            <a:r>
              <a:rPr lang="en-US" sz="2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sz="2400" b="1" cap="none"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Kecemerlangan</a:t>
            </a:r>
            <a:endParaRPr lang="en-US" sz="2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pic>
        <p:nvPicPr>
          <p:cNvPr id="9" name="Picture 1"/>
          <p:cNvPicPr>
            <a:picLocks noChangeAspect="1" noChangeArrowheads="1"/>
          </p:cNvPicPr>
          <p:nvPr/>
        </p:nvPicPr>
        <p:blipFill>
          <a:blip r:embed="rId2" cstate="print"/>
          <a:srcRect/>
          <a:stretch>
            <a:fillRect/>
          </a:stretch>
        </p:blipFill>
        <p:spPr bwMode="auto">
          <a:xfrm>
            <a:off x="7810500" y="5738844"/>
            <a:ext cx="1333500" cy="1119156"/>
          </a:xfrm>
          <a:prstGeom prst="rect">
            <a:avLst/>
          </a:prstGeom>
          <a:noFill/>
          <a:ln w="9525">
            <a:noFill/>
            <a:miter lim="800000"/>
            <a:headEnd/>
            <a:tailEnd/>
          </a:ln>
          <a:effectLst/>
        </p:spPr>
      </p:pic>
      <p:pic>
        <p:nvPicPr>
          <p:cNvPr id="10" name="Picture 9" descr="Lambang baru ISO (Tambahan) copy.JPG"/>
          <p:cNvPicPr/>
          <p:nvPr/>
        </p:nvPicPr>
        <p:blipFill>
          <a:blip r:embed="rId3" cstate="print"/>
          <a:stretch>
            <a:fillRect/>
          </a:stretch>
        </p:blipFill>
        <p:spPr>
          <a:xfrm>
            <a:off x="0" y="6172200"/>
            <a:ext cx="1524000" cy="685800"/>
          </a:xfrm>
          <a:prstGeom prst="rect">
            <a:avLst/>
          </a:prstGeom>
        </p:spPr>
      </p:pic>
    </p:spTree>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28596" y="1142984"/>
            <a:ext cx="8229600" cy="346075"/>
          </a:xfrm>
        </p:spPr>
        <p:txBody>
          <a:bodyPr/>
          <a:lstStyle/>
          <a:p>
            <a:pPr algn="l"/>
            <a:r>
              <a:rPr lang="en-GB" sz="3200" b="1" dirty="0"/>
              <a:t>Interview questions to supervisors</a:t>
            </a:r>
            <a:endParaRPr lang="en-GB" sz="3200" dirty="0"/>
          </a:p>
        </p:txBody>
      </p:sp>
      <p:sp>
        <p:nvSpPr>
          <p:cNvPr id="24579" name="Rectangle 3"/>
          <p:cNvSpPr>
            <a:spLocks noGrp="1" noChangeArrowheads="1"/>
          </p:cNvSpPr>
          <p:nvPr>
            <p:ph type="body" idx="1"/>
          </p:nvPr>
        </p:nvSpPr>
        <p:spPr>
          <a:xfrm>
            <a:off x="428596" y="1857364"/>
            <a:ext cx="8229600" cy="4714884"/>
          </a:xfrm>
        </p:spPr>
        <p:txBody>
          <a:bodyPr/>
          <a:lstStyle/>
          <a:p>
            <a:pPr>
              <a:lnSpc>
                <a:spcPct val="80000"/>
              </a:lnSpc>
            </a:pPr>
            <a:r>
              <a:rPr lang="en-GB" sz="2400" dirty="0"/>
              <a:t>What has been your experience of supervising PhD students?  How many, how many different types of doctoral students?</a:t>
            </a:r>
          </a:p>
          <a:p>
            <a:pPr>
              <a:lnSpc>
                <a:spcPct val="80000"/>
              </a:lnSpc>
            </a:pPr>
            <a:r>
              <a:rPr lang="en-GB" sz="2400" dirty="0"/>
              <a:t>What have your students gone on to do?</a:t>
            </a:r>
          </a:p>
          <a:p>
            <a:pPr>
              <a:lnSpc>
                <a:spcPct val="80000"/>
              </a:lnSpc>
            </a:pPr>
            <a:r>
              <a:rPr lang="en-GB" sz="2400" dirty="0"/>
              <a:t>How would you define an excellent PhD student or thesis?</a:t>
            </a:r>
          </a:p>
          <a:p>
            <a:pPr>
              <a:lnSpc>
                <a:spcPct val="80000"/>
              </a:lnSpc>
            </a:pPr>
            <a:r>
              <a:rPr lang="en-GB" sz="2400" dirty="0"/>
              <a:t>What effective ways are there of working with your students?  Where do you begin?  Where do you go then?  How often do you see them?  What do you do? What do they do?</a:t>
            </a:r>
          </a:p>
          <a:p>
            <a:pPr>
              <a:lnSpc>
                <a:spcPct val="80000"/>
              </a:lnSpc>
            </a:pPr>
            <a:r>
              <a:rPr lang="en-GB" sz="2400" dirty="0"/>
              <a:t>What problems have arisen and how have you coped with them? </a:t>
            </a:r>
          </a:p>
          <a:p>
            <a:pPr>
              <a:lnSpc>
                <a:spcPct val="80000"/>
              </a:lnSpc>
            </a:pPr>
            <a:r>
              <a:rPr lang="en-GB" sz="2400" dirty="0"/>
              <a:t>How were you supervised when you did your PhD? </a:t>
            </a:r>
          </a:p>
          <a:p>
            <a:pPr>
              <a:lnSpc>
                <a:spcPct val="80000"/>
              </a:lnSpc>
            </a:pPr>
            <a:r>
              <a:rPr lang="en-GB" sz="2400" dirty="0"/>
              <a:t>What do you think of the conceptual models?</a:t>
            </a:r>
          </a:p>
          <a:p>
            <a:pPr>
              <a:lnSpc>
                <a:spcPct val="80000"/>
              </a:lnSpc>
            </a:pPr>
            <a:endParaRPr lang="en-GB" sz="2400" dirty="0"/>
          </a:p>
          <a:p>
            <a:pPr>
              <a:lnSpc>
                <a:spcPct val="80000"/>
              </a:lnSpc>
            </a:pPr>
            <a:endParaRPr lang="en-GB" sz="2400" dirty="0"/>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GB"/>
              <a:t>Literature search</a:t>
            </a:r>
          </a:p>
        </p:txBody>
      </p:sp>
      <p:sp>
        <p:nvSpPr>
          <p:cNvPr id="22531" name="Rectangle 3"/>
          <p:cNvSpPr>
            <a:spLocks noGrp="1" noChangeArrowheads="1"/>
          </p:cNvSpPr>
          <p:nvPr>
            <p:ph type="body" idx="1"/>
          </p:nvPr>
        </p:nvSpPr>
        <p:spPr/>
        <p:txBody>
          <a:bodyPr/>
          <a:lstStyle/>
          <a:p>
            <a:r>
              <a:rPr lang="en-GB"/>
              <a:t>Functional approach </a:t>
            </a:r>
            <a:r>
              <a:rPr lang="en-GB" sz="1600"/>
              <a:t>(Wisker 2005, Eley and Jennings 2005 Taylor and Beasley 2005)</a:t>
            </a:r>
            <a:endParaRPr lang="en-GB"/>
          </a:p>
          <a:p>
            <a:r>
              <a:rPr lang="en-GB"/>
              <a:t>Qualities approach </a:t>
            </a:r>
            <a:r>
              <a:rPr lang="en-GB" sz="1600"/>
              <a:t>(Wisker 2003a,  Zuber Skerrit &amp; Roche 2004)</a:t>
            </a:r>
          </a:p>
          <a:p>
            <a:r>
              <a:rPr lang="en-GB"/>
              <a:t>Critical thinking </a:t>
            </a:r>
            <a:r>
              <a:rPr lang="en-GB" sz="1600"/>
              <a:t>(Barnett 1997, Wisker 2005)</a:t>
            </a:r>
          </a:p>
          <a:p>
            <a:r>
              <a:rPr lang="en-GB"/>
              <a:t>Enculturalisation </a:t>
            </a:r>
            <a:r>
              <a:rPr lang="en-GB" sz="1600"/>
              <a:t>(Leonard 2001, Pearson &amp; Brew 2002, Lave &amp; Wenger 1991)</a:t>
            </a:r>
          </a:p>
          <a:p>
            <a:r>
              <a:rPr lang="en-GB"/>
              <a:t>Mentoring </a:t>
            </a:r>
            <a:r>
              <a:rPr lang="en-GB" sz="1600"/>
              <a:t>(Pearson &amp; Kayrooz 2004, Brew 2001)</a:t>
            </a:r>
          </a:p>
          <a:p>
            <a:r>
              <a:rPr lang="en-GB"/>
              <a:t>Feminist approach </a:t>
            </a:r>
            <a:r>
              <a:rPr lang="en-GB" sz="1400"/>
              <a:t>(Leonard 2001)</a:t>
            </a:r>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81000" y="990600"/>
            <a:ext cx="8763000" cy="581012"/>
          </a:xfrm>
        </p:spPr>
        <p:txBody>
          <a:bodyPr/>
          <a:lstStyle/>
          <a:p>
            <a:r>
              <a:rPr lang="en-GB" sz="2400" b="1" dirty="0">
                <a:latin typeface="Arial Black" pitchFamily="34" charset="0"/>
              </a:rPr>
              <a:t>A framework for concepts of research supervision</a:t>
            </a:r>
            <a:r>
              <a:rPr lang="en-GB" dirty="0"/>
              <a:t> </a:t>
            </a:r>
          </a:p>
        </p:txBody>
      </p:sp>
      <p:graphicFrame>
        <p:nvGraphicFramePr>
          <p:cNvPr id="30768" name="Group 48"/>
          <p:cNvGraphicFramePr>
            <a:graphicFrameLocks noGrp="1"/>
          </p:cNvGraphicFramePr>
          <p:nvPr>
            <p:ph idx="1"/>
          </p:nvPr>
        </p:nvGraphicFramePr>
        <p:xfrm>
          <a:off x="179388" y="1600200"/>
          <a:ext cx="8964612" cy="4981004"/>
        </p:xfrm>
        <a:graphic>
          <a:graphicData uri="http://schemas.openxmlformats.org/drawingml/2006/table">
            <a:tbl>
              <a:tblPr/>
              <a:tblGrid>
                <a:gridCol w="1493837"/>
                <a:gridCol w="1493838"/>
                <a:gridCol w="1495425"/>
                <a:gridCol w="1422400"/>
                <a:gridCol w="1565275"/>
                <a:gridCol w="1493837"/>
              </a:tblGrid>
              <a:tr h="11318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Functional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dirty="0" smtClean="0">
                          <a:ln>
                            <a:noFill/>
                          </a:ln>
                          <a:solidFill>
                            <a:schemeClr val="tx1"/>
                          </a:solidFill>
                          <a:effectLst/>
                          <a:latin typeface="Arial" pitchFamily="34" charset="0"/>
                        </a:rPr>
                        <a:t>Enculturation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Critical Thinking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dirty="0" smtClean="0">
                          <a:ln>
                            <a:noFill/>
                          </a:ln>
                          <a:solidFill>
                            <a:schemeClr val="tx1"/>
                          </a:solidFill>
                          <a:effectLst/>
                          <a:latin typeface="Arial" pitchFamily="34" charset="0"/>
                        </a:rPr>
                        <a:t>Emancipation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Relationship Development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318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Supervisors Activity</a:t>
                      </a:r>
                      <a:r>
                        <a:rPr kumimoji="0" lang="en-GB" sz="1600" b="0" i="0" u="none" strike="noStrike" cap="none" normalizeH="0" baseline="0" smtClean="0">
                          <a:ln>
                            <a:noFill/>
                          </a:ln>
                          <a:solidFill>
                            <a:schemeClr val="tx1"/>
                          </a:solidFill>
                          <a:effectLst/>
                          <a:latin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Rational progression through tasks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Gatekeeping</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Master to apprentice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Evaluation Challenge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Mentoring, supporting constructivism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Supervising by experience, developing a relationship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303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Supervisor’s knowledge &amp; skills</a:t>
                      </a:r>
                      <a:r>
                        <a:rPr kumimoji="0" lang="en-GB" sz="1600" b="0" i="0" u="none" strike="noStrike" cap="none" normalizeH="0" baseline="0" smtClean="0">
                          <a:ln>
                            <a:noFill/>
                          </a:ln>
                          <a:solidFill>
                            <a:schemeClr val="tx1"/>
                          </a:solidFill>
                          <a:effectLst/>
                          <a:latin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Directing, project management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Diagnosis of deficiencies, coaching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Argument, analysis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Facilitation,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Reflection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Managing conflict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Emotional intelligence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318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Possible student reaction</a:t>
                      </a:r>
                      <a:r>
                        <a:rPr kumimoji="0" lang="en-GB" sz="1600" b="0" i="0" u="none" strike="noStrike" cap="none" normalizeH="0" baseline="0" smtClean="0">
                          <a:ln>
                            <a:noFill/>
                          </a:ln>
                          <a:solidFill>
                            <a:schemeClr val="tx1"/>
                          </a:solidFill>
                          <a:effectLst/>
                          <a:latin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Organised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Obedience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Role modelling,</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Apprentice-ship</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Constant inquiry, fight or flight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Personal growth, reframing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rPr>
                        <a:t>A good team member. Emotional intelligence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GB">
                <a:latin typeface="Arial Black" pitchFamily="34" charset="0"/>
              </a:rPr>
              <a:t>Functional approach</a:t>
            </a:r>
          </a:p>
        </p:txBody>
      </p:sp>
      <p:sp>
        <p:nvSpPr>
          <p:cNvPr id="31747" name="Rectangle 3"/>
          <p:cNvSpPr>
            <a:spLocks noGrp="1" noChangeArrowheads="1"/>
          </p:cNvSpPr>
          <p:nvPr>
            <p:ph type="body" idx="1"/>
          </p:nvPr>
        </p:nvSpPr>
        <p:spPr/>
        <p:txBody>
          <a:bodyPr/>
          <a:lstStyle/>
          <a:p>
            <a:r>
              <a:rPr lang="en-GB" sz="2800" i="1"/>
              <a:t>“I have a weekly timetabled formal slot for them and follow-up if they do not turn up”</a:t>
            </a:r>
          </a:p>
          <a:p>
            <a:r>
              <a:rPr lang="en-GB" sz="2800" i="1"/>
              <a:t>“3 months: literature search </a:t>
            </a:r>
          </a:p>
          <a:p>
            <a:pPr>
              <a:buFontTx/>
              <a:buNone/>
            </a:pPr>
            <a:r>
              <a:rPr lang="en-GB" sz="2800" i="1"/>
              <a:t>	6 months: focus fixed, </a:t>
            </a:r>
          </a:p>
          <a:p>
            <a:pPr>
              <a:buFontTx/>
              <a:buNone/>
            </a:pPr>
            <a:r>
              <a:rPr lang="en-GB" sz="2800" i="1"/>
              <a:t>	12 months transfer report completed…”</a:t>
            </a:r>
          </a:p>
          <a:p>
            <a:r>
              <a:rPr lang="en-GB" sz="2800" i="1"/>
              <a:t>“In the 2nd year we see them monthly and they produce 5000 words before each meeting”</a:t>
            </a:r>
          </a:p>
          <a:p>
            <a:r>
              <a:rPr lang="en-GB" sz="2800" i="1"/>
              <a:t>Regular pair or small group meetings with supervisor to present findings</a:t>
            </a:r>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381000" y="857232"/>
            <a:ext cx="8229600" cy="571504"/>
          </a:xfrm>
        </p:spPr>
        <p:txBody>
          <a:bodyPr/>
          <a:lstStyle/>
          <a:p>
            <a:r>
              <a:rPr lang="en-GB" dirty="0" err="1">
                <a:latin typeface="Arial Black" pitchFamily="34" charset="0"/>
              </a:rPr>
              <a:t>Enculturalisation</a:t>
            </a:r>
            <a:r>
              <a:rPr lang="en-GB" dirty="0"/>
              <a:t> </a:t>
            </a:r>
          </a:p>
        </p:txBody>
      </p:sp>
      <p:sp>
        <p:nvSpPr>
          <p:cNvPr id="32771" name="Rectangle 3"/>
          <p:cNvSpPr>
            <a:spLocks noGrp="1" noChangeArrowheads="1"/>
          </p:cNvSpPr>
          <p:nvPr>
            <p:ph type="body" idx="1"/>
          </p:nvPr>
        </p:nvSpPr>
        <p:spPr>
          <a:xfrm>
            <a:off x="457200" y="1268413"/>
            <a:ext cx="8229600" cy="5589587"/>
          </a:xfrm>
        </p:spPr>
        <p:txBody>
          <a:bodyPr/>
          <a:lstStyle/>
          <a:p>
            <a:pPr>
              <a:lnSpc>
                <a:spcPct val="90000"/>
              </a:lnSpc>
            </a:pPr>
            <a:r>
              <a:rPr lang="en-GB" sz="2800" i="1" dirty="0"/>
              <a:t>I would feel I had failed if they did not stay in the field</a:t>
            </a:r>
          </a:p>
          <a:p>
            <a:pPr>
              <a:lnSpc>
                <a:spcPct val="90000"/>
              </a:lnSpc>
            </a:pPr>
            <a:r>
              <a:rPr lang="en-GB" sz="2800" i="1" dirty="0"/>
              <a:t>My students all know their academic grandfather</a:t>
            </a:r>
          </a:p>
          <a:p>
            <a:pPr>
              <a:lnSpc>
                <a:spcPct val="90000"/>
              </a:lnSpc>
            </a:pPr>
            <a:r>
              <a:rPr lang="en-GB" sz="2800" i="1" dirty="0"/>
              <a:t>I give my book to all my students</a:t>
            </a:r>
          </a:p>
          <a:p>
            <a:pPr>
              <a:lnSpc>
                <a:spcPct val="90000"/>
              </a:lnSpc>
            </a:pPr>
            <a:r>
              <a:rPr lang="en-GB" sz="2800" i="1" dirty="0"/>
              <a:t>Students need to know what ‘good enough’ looks like</a:t>
            </a:r>
          </a:p>
          <a:p>
            <a:pPr>
              <a:lnSpc>
                <a:spcPct val="90000"/>
              </a:lnSpc>
            </a:pPr>
            <a:r>
              <a:rPr lang="en-GB" sz="2800" i="1" dirty="0"/>
              <a:t>You need frequent meetings for international students</a:t>
            </a:r>
          </a:p>
          <a:p>
            <a:pPr>
              <a:lnSpc>
                <a:spcPct val="90000"/>
              </a:lnSpc>
            </a:pPr>
            <a:r>
              <a:rPr lang="en-GB" sz="2800" i="1" dirty="0"/>
              <a:t>The international student especially can implement all your corrections and think that is good enough.</a:t>
            </a:r>
          </a:p>
          <a:p>
            <a:pPr>
              <a:lnSpc>
                <a:spcPct val="90000"/>
              </a:lnSpc>
            </a:pPr>
            <a:r>
              <a:rPr lang="en-GB" sz="2800" i="1" dirty="0"/>
              <a:t>Some cultures expect you to tell them what to do</a:t>
            </a:r>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914400" y="642918"/>
            <a:ext cx="8229600" cy="714380"/>
          </a:xfrm>
        </p:spPr>
        <p:txBody>
          <a:bodyPr/>
          <a:lstStyle/>
          <a:p>
            <a:r>
              <a:rPr lang="en-GB" dirty="0">
                <a:latin typeface="Arial Black" pitchFamily="34" charset="0"/>
              </a:rPr>
              <a:t>Critical thinking</a:t>
            </a:r>
          </a:p>
        </p:txBody>
      </p:sp>
      <p:sp>
        <p:nvSpPr>
          <p:cNvPr id="33795" name="Rectangle 3"/>
          <p:cNvSpPr>
            <a:spLocks noGrp="1" noChangeArrowheads="1"/>
          </p:cNvSpPr>
          <p:nvPr>
            <p:ph type="body" idx="1"/>
          </p:nvPr>
        </p:nvSpPr>
        <p:spPr>
          <a:xfrm>
            <a:off x="457200" y="1196975"/>
            <a:ext cx="8229600" cy="5472113"/>
          </a:xfrm>
        </p:spPr>
        <p:txBody>
          <a:bodyPr/>
          <a:lstStyle/>
          <a:p>
            <a:pPr>
              <a:lnSpc>
                <a:spcPct val="80000"/>
              </a:lnSpc>
            </a:pPr>
            <a:r>
              <a:rPr lang="en-GB" sz="2800" i="1" dirty="0"/>
              <a:t>“I avoid dependency by getting them to think about some problems and giving them resources”</a:t>
            </a:r>
          </a:p>
          <a:p>
            <a:pPr>
              <a:lnSpc>
                <a:spcPct val="80000"/>
              </a:lnSpc>
            </a:pPr>
            <a:r>
              <a:rPr lang="en-GB" sz="2800" i="1" dirty="0"/>
              <a:t>“I want them to stand on their own feet and challenge the thinking”</a:t>
            </a:r>
          </a:p>
          <a:p>
            <a:pPr>
              <a:lnSpc>
                <a:spcPct val="80000"/>
              </a:lnSpc>
            </a:pPr>
            <a:r>
              <a:rPr lang="en-GB" sz="2800" i="1" dirty="0"/>
              <a:t>“My tutor was not confrontational, she encouraged me to be critical of my own ideas”</a:t>
            </a:r>
          </a:p>
          <a:p>
            <a:pPr>
              <a:lnSpc>
                <a:spcPct val="80000"/>
              </a:lnSpc>
            </a:pPr>
            <a:r>
              <a:rPr lang="en-GB" sz="2800" i="1" dirty="0"/>
              <a:t>“They need to explain to me why, what and how”</a:t>
            </a:r>
          </a:p>
          <a:p>
            <a:pPr>
              <a:lnSpc>
                <a:spcPct val="80000"/>
              </a:lnSpc>
            </a:pPr>
            <a:r>
              <a:rPr lang="en-GB" sz="2800" i="1" dirty="0"/>
              <a:t>“I ask them to email me a question about their project every week”</a:t>
            </a:r>
          </a:p>
          <a:p>
            <a:pPr>
              <a:lnSpc>
                <a:spcPct val="80000"/>
              </a:lnSpc>
            </a:pPr>
            <a:r>
              <a:rPr lang="en-GB" sz="2800" i="1" dirty="0"/>
              <a:t>“I use ‘magic’ words to help them identify the thread in their argument </a:t>
            </a:r>
            <a:r>
              <a:rPr lang="en-GB" sz="2800" i="1" dirty="0" err="1"/>
              <a:t>eg</a:t>
            </a:r>
            <a:r>
              <a:rPr lang="en-GB" sz="2800" i="1" dirty="0"/>
              <a:t> arguably, conversely, unanimously, essentially, early on, inevitably etc”</a:t>
            </a:r>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GB">
                <a:latin typeface="Arial Black" pitchFamily="34" charset="0"/>
              </a:rPr>
              <a:t>Emancipation</a:t>
            </a:r>
          </a:p>
        </p:txBody>
      </p:sp>
      <p:sp>
        <p:nvSpPr>
          <p:cNvPr id="34819" name="Rectangle 3"/>
          <p:cNvSpPr>
            <a:spLocks noGrp="1" noChangeArrowheads="1"/>
          </p:cNvSpPr>
          <p:nvPr>
            <p:ph type="body" idx="1"/>
          </p:nvPr>
        </p:nvSpPr>
        <p:spPr>
          <a:xfrm>
            <a:off x="457200" y="1600200"/>
            <a:ext cx="8229600" cy="4997450"/>
          </a:xfrm>
        </p:spPr>
        <p:txBody>
          <a:bodyPr/>
          <a:lstStyle/>
          <a:p>
            <a:r>
              <a:rPr lang="en-GB" sz="2800" i="1"/>
              <a:t>“Your job as a supervisor is to get them knowing more than you”</a:t>
            </a:r>
          </a:p>
          <a:p>
            <a:r>
              <a:rPr lang="en-GB" sz="2800" i="1"/>
              <a:t>“I try to get the students to take the initiative”</a:t>
            </a:r>
          </a:p>
          <a:p>
            <a:r>
              <a:rPr lang="en-GB" sz="2800" i="1"/>
              <a:t>“My supervisor encouraged me to read widely, thinking critically, find examples in newspapers”</a:t>
            </a:r>
          </a:p>
          <a:p>
            <a:r>
              <a:rPr lang="en-GB" sz="2800" i="1"/>
              <a:t>“I try to get them to admit and confront their problems”</a:t>
            </a:r>
          </a:p>
          <a:p>
            <a:r>
              <a:rPr lang="en-GB" sz="2800" i="1"/>
              <a:t>“You get a lot of satisfaction, you have facilitated that growth in them”</a:t>
            </a:r>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GB">
                <a:latin typeface="Arial Black" pitchFamily="34" charset="0"/>
              </a:rPr>
              <a:t>Developing a relationship</a:t>
            </a:r>
          </a:p>
        </p:txBody>
      </p:sp>
      <p:sp>
        <p:nvSpPr>
          <p:cNvPr id="35843" name="Rectangle 3"/>
          <p:cNvSpPr>
            <a:spLocks noGrp="1" noChangeArrowheads="1"/>
          </p:cNvSpPr>
          <p:nvPr>
            <p:ph type="body" idx="1"/>
          </p:nvPr>
        </p:nvSpPr>
        <p:spPr/>
        <p:txBody>
          <a:bodyPr/>
          <a:lstStyle/>
          <a:p>
            <a:pPr>
              <a:lnSpc>
                <a:spcPct val="90000"/>
              </a:lnSpc>
            </a:pPr>
            <a:r>
              <a:rPr lang="en-GB" sz="2800" dirty="0"/>
              <a:t>Enthuse: </a:t>
            </a:r>
            <a:r>
              <a:rPr lang="en-GB" sz="2800" i="1" dirty="0"/>
              <a:t>You need to fire the imagination, it is different for different students</a:t>
            </a:r>
          </a:p>
          <a:p>
            <a:pPr>
              <a:lnSpc>
                <a:spcPct val="90000"/>
              </a:lnSpc>
            </a:pPr>
            <a:r>
              <a:rPr lang="en-GB" sz="2800" dirty="0"/>
              <a:t>Altruism: </a:t>
            </a:r>
            <a:r>
              <a:rPr lang="en-GB" sz="2800" i="1" dirty="0"/>
              <a:t>My supervisor helped me with my writing but never pressed me to publish</a:t>
            </a:r>
            <a:r>
              <a:rPr lang="en-GB" sz="2800" dirty="0"/>
              <a:t>.  </a:t>
            </a:r>
          </a:p>
          <a:p>
            <a:pPr>
              <a:lnSpc>
                <a:spcPct val="90000"/>
              </a:lnSpc>
            </a:pPr>
            <a:r>
              <a:rPr lang="en-GB" sz="2800" dirty="0"/>
              <a:t>Encourage: </a:t>
            </a:r>
            <a:r>
              <a:rPr lang="en-GB" sz="2800" i="1" dirty="0"/>
              <a:t>Need to inspire and encourage them to be brave in what they are thinking</a:t>
            </a:r>
          </a:p>
          <a:p>
            <a:pPr>
              <a:lnSpc>
                <a:spcPct val="90000"/>
              </a:lnSpc>
            </a:pPr>
            <a:r>
              <a:rPr lang="en-GB" sz="2800" dirty="0"/>
              <a:t>Recognise achievement: </a:t>
            </a:r>
            <a:r>
              <a:rPr lang="en-GB" sz="2800" i="1" dirty="0"/>
              <a:t>I wanted to call my supervisor the moment I solved the tough maths</a:t>
            </a:r>
          </a:p>
          <a:p>
            <a:pPr>
              <a:lnSpc>
                <a:spcPct val="90000"/>
              </a:lnSpc>
            </a:pPr>
            <a:r>
              <a:rPr lang="en-GB" sz="2800" dirty="0"/>
              <a:t>Pastoral support: </a:t>
            </a:r>
            <a:r>
              <a:rPr lang="en-GB" sz="2800" i="1" dirty="0"/>
              <a:t>this was as important as intellectual support to get me through</a:t>
            </a:r>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000100" y="274638"/>
            <a:ext cx="7686700" cy="922337"/>
          </a:xfrm>
        </p:spPr>
        <p:txBody>
          <a:bodyPr/>
          <a:lstStyle/>
          <a:p>
            <a:r>
              <a:rPr lang="en-GB" dirty="0"/>
              <a:t>Advantages and Disadvantages </a:t>
            </a:r>
          </a:p>
        </p:txBody>
      </p:sp>
      <p:graphicFrame>
        <p:nvGraphicFramePr>
          <p:cNvPr id="36867" name="Group 3"/>
          <p:cNvGraphicFramePr>
            <a:graphicFrameLocks noGrp="1"/>
          </p:cNvGraphicFramePr>
          <p:nvPr>
            <p:ph idx="1"/>
          </p:nvPr>
        </p:nvGraphicFramePr>
        <p:xfrm>
          <a:off x="0" y="1196975"/>
          <a:ext cx="9144000" cy="5661026"/>
        </p:xfrm>
        <a:graphic>
          <a:graphicData uri="http://schemas.openxmlformats.org/drawingml/2006/table">
            <a:tbl>
              <a:tblPr/>
              <a:tblGrid>
                <a:gridCol w="1619250"/>
                <a:gridCol w="1428750"/>
                <a:gridCol w="1525588"/>
                <a:gridCol w="1449387"/>
                <a:gridCol w="1597025"/>
                <a:gridCol w="1524000"/>
              </a:tblGrid>
              <a:tr h="781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Functional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Enculturation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Critical Thinking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Emancipation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Relationship Development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748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Advantages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Clarity</a:t>
                      </a:r>
                      <a:endParaRPr kumimoji="0" lang="en-GB" sz="1600" b="0" i="0" u="none" strike="noStrike" cap="none" normalizeH="0" baseline="0" smtClean="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Consistency</a:t>
                      </a:r>
                      <a:endParaRPr kumimoji="0" lang="en-GB" sz="1600" b="0" i="0" u="none" strike="noStrike" cap="none" normalizeH="0" baseline="0" smtClean="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Progress can be monitored</a:t>
                      </a: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Records are available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Encourages standards, participation, identity, community formation</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Rational inquiry, fallacy exposed</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Personal growth, ability to cope with change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Lifelong working partnerships</a:t>
                      </a:r>
                      <a:endParaRPr kumimoji="0" lang="en-GB" sz="1600" b="0" i="0" u="none" strike="noStrike" cap="none" normalizeH="0" baseline="0" smtClean="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Enhanced self esteem</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8051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Disadvantages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Rigidity when confronted with the creation of original knowledge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Low tolerance of internal difference, sexist, ethnicised regulation (Cousin &amp; Deepwell 2005)</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Denial of creativity, can belittle or depersonalise student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Toxic mentoring (Darling 1985) where tutor abuses power</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Potential for harassment, abandonment or rejection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071538" y="274638"/>
            <a:ext cx="7615262" cy="777875"/>
          </a:xfrm>
        </p:spPr>
        <p:txBody>
          <a:bodyPr/>
          <a:lstStyle/>
          <a:p>
            <a:r>
              <a:rPr lang="en-GB" dirty="0"/>
              <a:t>Dependence and independence </a:t>
            </a:r>
          </a:p>
        </p:txBody>
      </p:sp>
      <p:graphicFrame>
        <p:nvGraphicFramePr>
          <p:cNvPr id="37891" name="Group 3"/>
          <p:cNvGraphicFramePr>
            <a:graphicFrameLocks noGrp="1"/>
          </p:cNvGraphicFramePr>
          <p:nvPr>
            <p:ph idx="1"/>
          </p:nvPr>
        </p:nvGraphicFramePr>
        <p:xfrm>
          <a:off x="0" y="1052513"/>
          <a:ext cx="9144000" cy="5959983"/>
        </p:xfrm>
        <a:graphic>
          <a:graphicData uri="http://schemas.openxmlformats.org/drawingml/2006/table">
            <a:tbl>
              <a:tblPr/>
              <a:tblGrid>
                <a:gridCol w="1476375"/>
                <a:gridCol w="1511300"/>
                <a:gridCol w="1512888"/>
                <a:gridCol w="1439862"/>
                <a:gridCol w="1584325"/>
                <a:gridCol w="1619250"/>
              </a:tblGrid>
              <a:tr h="10953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Functional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Enculturation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Critical Thinking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Emancipation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Relationship Development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12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Dependence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Student needs explanation of stages to be followed and direction through them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Student needs to be shown what to do</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Student learns the questions to ask, the frameworks to apply</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Student seeks affirmation of self-worth</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Student depends on supervisor’s approval</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971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Independ-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ence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Student can programme own work, follow own timetables competently</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Student can follow discipline’s epistemolog-ical demands independen- ly</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Student can critique own work</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Student autono-mous.  Can decide how to be, where to go, what to do, where to find information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Student demonstrates appropriate reciprocity and has power to withdraw</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85720" y="785794"/>
            <a:ext cx="8229600" cy="762000"/>
          </a:xfrm>
        </p:spPr>
        <p:txBody>
          <a:bodyPr/>
          <a:lstStyle/>
          <a:p>
            <a:r>
              <a:rPr lang="en-GB" b="1" dirty="0" smtClean="0"/>
              <a:t>Background</a:t>
            </a:r>
            <a:endParaRPr lang="en-GB" dirty="0"/>
          </a:p>
        </p:txBody>
      </p:sp>
      <p:sp>
        <p:nvSpPr>
          <p:cNvPr id="15363" name="Rectangle 3"/>
          <p:cNvSpPr>
            <a:spLocks noGrp="1" noChangeArrowheads="1"/>
          </p:cNvSpPr>
          <p:nvPr>
            <p:ph type="body" idx="1"/>
          </p:nvPr>
        </p:nvSpPr>
        <p:spPr>
          <a:xfrm>
            <a:off x="323850" y="1500174"/>
            <a:ext cx="8362950" cy="5357826"/>
          </a:xfrm>
        </p:spPr>
        <p:txBody>
          <a:bodyPr/>
          <a:lstStyle/>
          <a:p>
            <a:pPr>
              <a:lnSpc>
                <a:spcPct val="90000"/>
              </a:lnSpc>
              <a:buFontTx/>
              <a:buNone/>
            </a:pPr>
            <a:endParaRPr lang="en-GB" sz="2400" dirty="0"/>
          </a:p>
          <a:p>
            <a:pPr>
              <a:lnSpc>
                <a:spcPct val="90000"/>
              </a:lnSpc>
            </a:pPr>
            <a:r>
              <a:rPr lang="en-GB" sz="2400" dirty="0"/>
              <a:t>Supervisors’ approach to supervising research has a profound influence on how they will supervise.</a:t>
            </a:r>
          </a:p>
          <a:p>
            <a:pPr>
              <a:lnSpc>
                <a:spcPct val="90000"/>
              </a:lnSpc>
            </a:pPr>
            <a:r>
              <a:rPr lang="en-GB" sz="2400" dirty="0"/>
              <a:t>Shared experience, there are often no right or wrong answers, but there are a range of approaches from which we can choose.</a:t>
            </a:r>
          </a:p>
          <a:p>
            <a:pPr>
              <a:lnSpc>
                <a:spcPct val="90000"/>
              </a:lnSpc>
            </a:pPr>
            <a:r>
              <a:rPr lang="en-GB" sz="2400" dirty="0"/>
              <a:t>Discussion, and </a:t>
            </a:r>
            <a:r>
              <a:rPr lang="en-GB" sz="2400" dirty="0" smtClean="0"/>
              <a:t>sharing experience will </a:t>
            </a:r>
            <a:r>
              <a:rPr lang="en-GB" sz="2400" dirty="0"/>
              <a:t>help to create </a:t>
            </a:r>
            <a:r>
              <a:rPr lang="en-GB" sz="2400" dirty="0" smtClean="0"/>
              <a:t>range </a:t>
            </a:r>
            <a:r>
              <a:rPr lang="en-GB" sz="2400" dirty="0"/>
              <a:t>of approaches.</a:t>
            </a:r>
          </a:p>
          <a:p>
            <a:pPr>
              <a:lnSpc>
                <a:spcPct val="90000"/>
              </a:lnSpc>
            </a:pPr>
            <a:r>
              <a:rPr lang="en-GB" sz="2400" dirty="0"/>
              <a:t>Approach to supervision can be linked to core beliefs about what research </a:t>
            </a:r>
            <a:r>
              <a:rPr lang="en-GB" sz="2400" dirty="0" smtClean="0"/>
              <a:t>is</a:t>
            </a:r>
            <a:r>
              <a:rPr lang="en-GB" sz="2400" dirty="0" smtClean="0"/>
              <a:t>.</a:t>
            </a:r>
            <a:endParaRPr lang="en-GB" sz="2400" dirty="0"/>
          </a:p>
        </p:txBody>
      </p:sp>
    </p:spTree>
  </p:cSld>
  <p:clrMapOvr>
    <a:masterClrMapping/>
  </p:clrMapOvr>
  <p:transition>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0" y="990600"/>
            <a:ext cx="9144000" cy="762000"/>
          </a:xfrm>
        </p:spPr>
        <p:txBody>
          <a:bodyPr/>
          <a:lstStyle/>
          <a:p>
            <a:r>
              <a:rPr lang="en-GB" dirty="0"/>
              <a:t>Links to conceptions of research </a:t>
            </a:r>
            <a:r>
              <a:rPr lang="en-GB" sz="1800" dirty="0"/>
              <a:t>(Brew 2001, Lee 2008)</a:t>
            </a:r>
            <a:r>
              <a:rPr lang="en-GB" dirty="0"/>
              <a:t> </a:t>
            </a:r>
          </a:p>
        </p:txBody>
      </p:sp>
      <p:graphicFrame>
        <p:nvGraphicFramePr>
          <p:cNvPr id="38915" name="Group 3"/>
          <p:cNvGraphicFramePr>
            <a:graphicFrameLocks noGrp="1"/>
          </p:cNvGraphicFramePr>
          <p:nvPr>
            <p:ph idx="1"/>
          </p:nvPr>
        </p:nvGraphicFramePr>
        <p:xfrm>
          <a:off x="179388" y="1600200"/>
          <a:ext cx="8964612" cy="4779264"/>
        </p:xfrm>
        <a:graphic>
          <a:graphicData uri="http://schemas.openxmlformats.org/drawingml/2006/table">
            <a:tbl>
              <a:tblPr/>
              <a:tblGrid>
                <a:gridCol w="1368425"/>
                <a:gridCol w="1511300"/>
                <a:gridCol w="1512887"/>
                <a:gridCol w="1439863"/>
                <a:gridCol w="1638300"/>
                <a:gridCol w="1493837"/>
              </a:tblGrid>
              <a:tr h="11318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Functional</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600" b="1" i="0" u="none" strike="noStrike" cap="none" normalizeH="0" baseline="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600" b="1" i="0" u="none" strike="noStrike" cap="none" normalizeH="0" baseline="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DOMINO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Enculturation</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600" b="1" i="0" u="none" strike="noStrike" cap="none" normalizeH="0" baseline="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600" b="1" i="0" u="none" strike="noStrike" cap="none" normalizeH="0" baseline="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TRADING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Critical Thinking</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600" b="1" i="0" u="none" strike="noStrike" cap="none" normalizeH="0" baseline="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LAYER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Emancipation</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600" b="1" i="0" u="none" strike="noStrike" cap="none" normalizeH="0" baseline="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GB" sz="1600" b="1" i="0" u="none" strike="noStrike" cap="none" normalizeH="0" baseline="0" smtClean="0">
                        <a:ln>
                          <a:noFill/>
                        </a:ln>
                        <a:solidFill>
                          <a:schemeClr val="tx1"/>
                        </a:solidFill>
                        <a:effectLst/>
                        <a:latin typeface="Arial" pitchFamily="34"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JOURNEY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dirty="0" smtClean="0">
                          <a:ln>
                            <a:noFill/>
                          </a:ln>
                          <a:solidFill>
                            <a:schemeClr val="tx1"/>
                          </a:solidFill>
                          <a:effectLst/>
                          <a:latin typeface="Arial" pitchFamily="34" charset="0"/>
                        </a:rPr>
                        <a:t>Relationship Development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318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IN THE FORE-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GROUND IS: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rPr>
                        <a:t>Solving problems in a linear fashion</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rPr>
                        <a:t>Publications, grants, social networks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rPr>
                        <a:t>Data is linked together with hidden meanings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rPr>
                        <a:t>Personal existential issues, linked to career</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303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600" b="1" i="0" u="none" strike="noStrike" cap="none" normalizeH="0" baseline="0" smtClean="0">
                          <a:ln>
                            <a:noFill/>
                          </a:ln>
                          <a:solidFill>
                            <a:schemeClr val="tx1"/>
                          </a:solidFill>
                          <a:effectLst/>
                          <a:latin typeface="Arial" pitchFamily="34" charset="0"/>
                        </a:rPr>
                        <a:t>RESEARCH IS: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rPr>
                        <a:t>Process of  problem-</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rPr>
                        <a:t>atising or solving problems </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rPr>
                        <a:t>A market place for exchanging ideas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rPr>
                        <a:t>Discovering hidden meanings</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rPr>
                        <a:t>A personal transformative journey</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sz="1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Dependency</a:t>
            </a:r>
          </a:p>
          <a:p>
            <a:r>
              <a:rPr lang="en-US" dirty="0" smtClean="0"/>
              <a:t>Not admitting to problems</a:t>
            </a:r>
          </a:p>
          <a:p>
            <a:r>
              <a:rPr lang="en-US" dirty="0" smtClean="0"/>
              <a:t>Poor progress. Not </a:t>
            </a:r>
            <a:r>
              <a:rPr lang="en-US" dirty="0" smtClean="0"/>
              <a:t>understanding the </a:t>
            </a:r>
            <a:r>
              <a:rPr lang="en-US" dirty="0" smtClean="0"/>
              <a:t>required standard of work </a:t>
            </a:r>
            <a:r>
              <a:rPr lang="en-US" dirty="0" smtClean="0"/>
              <a:t>and showing </a:t>
            </a:r>
            <a:r>
              <a:rPr lang="en-US" dirty="0" smtClean="0"/>
              <a:t>insufficient initiative</a:t>
            </a:r>
          </a:p>
          <a:p>
            <a:r>
              <a:rPr lang="en-US" dirty="0" smtClean="0"/>
              <a:t>Supervisor not interested in topic</a:t>
            </a:r>
          </a:p>
          <a:p>
            <a:r>
              <a:rPr lang="en-US" dirty="0" smtClean="0"/>
              <a:t>Conceptual difficulties</a:t>
            </a:r>
          </a:p>
          <a:p>
            <a:r>
              <a:rPr lang="en-US" dirty="0" smtClean="0"/>
              <a:t>Differences between supervisors</a:t>
            </a:r>
          </a:p>
          <a:p>
            <a:endParaRPr lang="ms-MY" dirty="0"/>
          </a:p>
        </p:txBody>
      </p:sp>
      <p:pic>
        <p:nvPicPr>
          <p:cNvPr id="3074" name="Picture 2" descr="students 20"/>
          <p:cNvPicPr>
            <a:picLocks noChangeAspect="1" noChangeArrowheads="1"/>
          </p:cNvPicPr>
          <p:nvPr/>
        </p:nvPicPr>
        <p:blipFill>
          <a:blip r:embed="rId2" cstate="print"/>
          <a:srcRect/>
          <a:stretch>
            <a:fillRect/>
          </a:stretch>
        </p:blipFill>
        <p:spPr bwMode="auto">
          <a:xfrm>
            <a:off x="7286644" y="1357298"/>
            <a:ext cx="1707506" cy="1439849"/>
          </a:xfrm>
          <a:prstGeom prst="rect">
            <a:avLst/>
          </a:prstGeom>
          <a:noFill/>
        </p:spPr>
      </p:pic>
      <p:sp>
        <p:nvSpPr>
          <p:cNvPr id="5" name="Title 4"/>
          <p:cNvSpPr>
            <a:spLocks noGrp="1"/>
          </p:cNvSpPr>
          <p:nvPr>
            <p:ph type="title"/>
          </p:nvPr>
        </p:nvSpPr>
        <p:spPr>
          <a:xfrm>
            <a:off x="928662" y="571480"/>
            <a:ext cx="8215338" cy="1109682"/>
          </a:xfrm>
        </p:spPr>
        <p:txBody>
          <a:bodyPr/>
          <a:lstStyle/>
          <a:p>
            <a:r>
              <a:rPr lang="en-US" sz="2800" dirty="0" smtClean="0"/>
              <a:t>Problems that students face – the supervisors’ </a:t>
            </a:r>
            <a:r>
              <a:rPr lang="en-US" sz="2800" dirty="0" smtClean="0"/>
              <a:t>view</a:t>
            </a:r>
            <a:endParaRPr lang="ms-MY" sz="2800" dirty="0"/>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874838"/>
            <a:ext cx="8472518" cy="4525962"/>
          </a:xfrm>
        </p:spPr>
        <p:txBody>
          <a:bodyPr/>
          <a:lstStyle/>
          <a:p>
            <a:r>
              <a:rPr lang="en-US" sz="2800" dirty="0" smtClean="0"/>
              <a:t>Loneliness</a:t>
            </a:r>
          </a:p>
          <a:p>
            <a:r>
              <a:rPr lang="en-US" sz="2800" dirty="0" smtClean="0"/>
              <a:t>Not enjoying the topic</a:t>
            </a:r>
          </a:p>
          <a:p>
            <a:r>
              <a:rPr lang="en-US" sz="2800" dirty="0" smtClean="0"/>
              <a:t>Not knowing what is expected</a:t>
            </a:r>
          </a:p>
          <a:p>
            <a:r>
              <a:rPr lang="en-US" sz="2800" dirty="0" smtClean="0"/>
              <a:t>Practical issues: money, lifestyle, getting </a:t>
            </a:r>
            <a:r>
              <a:rPr lang="en-US" sz="2800" dirty="0" smtClean="0"/>
              <a:t>hold of </a:t>
            </a:r>
            <a:r>
              <a:rPr lang="en-US" sz="2800" dirty="0" smtClean="0"/>
              <a:t>the supervisor</a:t>
            </a:r>
          </a:p>
          <a:p>
            <a:r>
              <a:rPr lang="en-US" sz="2800" dirty="0" smtClean="0"/>
              <a:t>Ethical issues: are we being used?</a:t>
            </a:r>
          </a:p>
          <a:p>
            <a:r>
              <a:rPr lang="en-US" sz="2800" dirty="0" smtClean="0"/>
              <a:t>Stress (especially at transfer and viva)</a:t>
            </a:r>
          </a:p>
          <a:p>
            <a:r>
              <a:rPr lang="en-US" sz="2800" dirty="0" smtClean="0"/>
              <a:t>Supervisor being too prescriptive ‘my way </a:t>
            </a:r>
            <a:r>
              <a:rPr lang="en-US" sz="2800" dirty="0" smtClean="0"/>
              <a:t>is the </a:t>
            </a:r>
            <a:r>
              <a:rPr lang="en-US" sz="2800" dirty="0" smtClean="0"/>
              <a:t>only way’</a:t>
            </a:r>
          </a:p>
          <a:p>
            <a:r>
              <a:rPr lang="en-US" sz="2800" dirty="0" smtClean="0"/>
              <a:t>Lack of confidence – is my work </a:t>
            </a:r>
            <a:r>
              <a:rPr lang="en-US" sz="2800" dirty="0" smtClean="0"/>
              <a:t>good enough</a:t>
            </a:r>
            <a:r>
              <a:rPr lang="en-US" sz="2800" dirty="0" smtClean="0"/>
              <a:t>?</a:t>
            </a:r>
          </a:p>
          <a:p>
            <a:endParaRPr lang="ms-MY" sz="2800" dirty="0"/>
          </a:p>
        </p:txBody>
      </p:sp>
      <p:sp>
        <p:nvSpPr>
          <p:cNvPr id="5" name="Title 4"/>
          <p:cNvSpPr>
            <a:spLocks noGrp="1"/>
          </p:cNvSpPr>
          <p:nvPr>
            <p:ph type="title"/>
          </p:nvPr>
        </p:nvSpPr>
        <p:spPr/>
        <p:txBody>
          <a:bodyPr/>
          <a:lstStyle/>
          <a:p>
            <a:r>
              <a:rPr lang="en-US" dirty="0" smtClean="0"/>
              <a:t>Some Problems: the students views</a:t>
            </a:r>
            <a:br>
              <a:rPr lang="en-US" dirty="0" smtClean="0"/>
            </a:br>
            <a:endParaRPr lang="ms-MY" dirty="0"/>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381000" y="990600"/>
            <a:ext cx="8548718" cy="762000"/>
          </a:xfrm>
        </p:spPr>
        <p:txBody>
          <a:bodyPr/>
          <a:lstStyle/>
          <a:p>
            <a:r>
              <a:rPr lang="en-GB" sz="4000" b="0" dirty="0">
                <a:latin typeface="+mn-lt"/>
              </a:rPr>
              <a:t>Observations on </a:t>
            </a:r>
            <a:r>
              <a:rPr lang="en-GB" sz="4000" b="0" dirty="0" smtClean="0">
                <a:latin typeface="+mn-lt"/>
              </a:rPr>
              <a:t>new supervisors</a:t>
            </a:r>
            <a:endParaRPr lang="en-GB" sz="4000" b="0" dirty="0">
              <a:latin typeface="+mn-lt"/>
            </a:endParaRPr>
          </a:p>
        </p:txBody>
      </p:sp>
      <p:sp>
        <p:nvSpPr>
          <p:cNvPr id="44035" name="Rectangle 3"/>
          <p:cNvSpPr>
            <a:spLocks noGrp="1" noChangeArrowheads="1"/>
          </p:cNvSpPr>
          <p:nvPr>
            <p:ph type="body" idx="1"/>
          </p:nvPr>
        </p:nvSpPr>
        <p:spPr/>
        <p:txBody>
          <a:bodyPr/>
          <a:lstStyle/>
          <a:p>
            <a:pPr>
              <a:lnSpc>
                <a:spcPct val="90000"/>
              </a:lnSpc>
            </a:pPr>
            <a:r>
              <a:rPr lang="en-GB"/>
              <a:t>Supervisors have learned most from how they were supervised themselves</a:t>
            </a:r>
          </a:p>
          <a:p>
            <a:pPr>
              <a:lnSpc>
                <a:spcPct val="90000"/>
              </a:lnSpc>
            </a:pPr>
            <a:r>
              <a:rPr lang="en-GB"/>
              <a:t>Understanding a range of approaches is important</a:t>
            </a:r>
          </a:p>
          <a:p>
            <a:pPr>
              <a:lnSpc>
                <a:spcPct val="90000"/>
              </a:lnSpc>
            </a:pPr>
            <a:r>
              <a:rPr lang="en-GB"/>
              <a:t>Co-supervision can be helpful if the roles are clearly allocated</a:t>
            </a:r>
          </a:p>
          <a:p>
            <a:pPr>
              <a:lnSpc>
                <a:spcPct val="90000"/>
              </a:lnSpc>
            </a:pPr>
            <a:r>
              <a:rPr lang="en-GB"/>
              <a:t>Those who need training can be the most affronted when the suggestion is made that they need it</a:t>
            </a:r>
          </a:p>
        </p:txBody>
      </p:sp>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058" name="Diagram 2"/>
          <p:cNvGraphicFramePr>
            <a:graphicFrameLocks/>
          </p:cNvGraphicFramePr>
          <p:nvPr/>
        </p:nvGraphicFramePr>
        <p:xfrm>
          <a:off x="323850" y="0"/>
          <a:ext cx="8424863" cy="6699250"/>
        </p:xfrm>
        <a:graphic>
          <a:graphicData uri="http://schemas.openxmlformats.org/drawingml/2006/compatibility">
            <com:legacyDrawing xmlns:com="http://schemas.openxmlformats.org/drawingml/2006/compatibility" spid="_x0000_s26626"/>
          </a:graphicData>
        </a:graphic>
      </p:graphicFrame>
      <p:sp>
        <p:nvSpPr>
          <p:cNvPr id="45070" name="Rectangle 14"/>
          <p:cNvSpPr>
            <a:spLocks noGrp="1" noChangeArrowheads="1"/>
          </p:cNvSpPr>
          <p:nvPr>
            <p:ph type="title"/>
          </p:nvPr>
        </p:nvSpPr>
        <p:spPr>
          <a:xfrm>
            <a:off x="1428728" y="571480"/>
            <a:ext cx="8229600" cy="762000"/>
          </a:xfrm>
        </p:spPr>
        <p:txBody>
          <a:bodyPr/>
          <a:lstStyle/>
          <a:p>
            <a:r>
              <a:rPr lang="en-GB" dirty="0"/>
              <a:t>Occupational influences</a:t>
            </a:r>
          </a:p>
        </p:txBody>
      </p:sp>
      <p:sp>
        <p:nvSpPr>
          <p:cNvPr id="45071" name="Rectangle 15"/>
          <p:cNvSpPr>
            <a:spLocks noGrp="1" noChangeArrowheads="1"/>
          </p:cNvSpPr>
          <p:nvPr>
            <p:ph type="body" idx="1"/>
          </p:nvPr>
        </p:nvSpPr>
        <p:spPr>
          <a:xfrm>
            <a:off x="2843213" y="2133600"/>
            <a:ext cx="3384550" cy="2590800"/>
          </a:xfrm>
        </p:spPr>
        <p:txBody>
          <a:bodyPr/>
          <a:lstStyle/>
          <a:p>
            <a:pPr algn="ctr">
              <a:lnSpc>
                <a:spcPct val="90000"/>
              </a:lnSpc>
              <a:buFontTx/>
              <a:buNone/>
            </a:pPr>
            <a:r>
              <a:rPr lang="en-GB" sz="2400" b="1"/>
              <a:t>STUDENT</a:t>
            </a:r>
          </a:p>
          <a:p>
            <a:pPr algn="ctr">
              <a:lnSpc>
                <a:spcPct val="90000"/>
              </a:lnSpc>
              <a:buFontTx/>
              <a:buNone/>
            </a:pPr>
            <a:r>
              <a:rPr lang="en-GB" sz="2400" b="1"/>
              <a:t>previous experience, </a:t>
            </a:r>
          </a:p>
          <a:p>
            <a:pPr algn="ctr">
              <a:lnSpc>
                <a:spcPct val="90000"/>
              </a:lnSpc>
              <a:buFontTx/>
              <a:buNone/>
            </a:pPr>
            <a:r>
              <a:rPr lang="en-GB" sz="2400" b="1"/>
              <a:t>contacts, knowledge</a:t>
            </a:r>
          </a:p>
          <a:p>
            <a:pPr algn="ctr">
              <a:lnSpc>
                <a:spcPct val="90000"/>
              </a:lnSpc>
              <a:buFontTx/>
              <a:buNone/>
            </a:pPr>
            <a:r>
              <a:rPr lang="en-GB" sz="2400" b="1"/>
              <a:t>aptitude, skills, </a:t>
            </a:r>
          </a:p>
          <a:p>
            <a:pPr algn="ctr">
              <a:lnSpc>
                <a:spcPct val="90000"/>
              </a:lnSpc>
              <a:buFontTx/>
              <a:buNone/>
            </a:pPr>
            <a:r>
              <a:rPr lang="en-GB" sz="2400" b="1"/>
              <a:t>financial aims</a:t>
            </a:r>
          </a:p>
        </p:txBody>
      </p:sp>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AU"/>
              <a:t>Session Outline</a:t>
            </a:r>
          </a:p>
        </p:txBody>
      </p:sp>
      <p:sp>
        <p:nvSpPr>
          <p:cNvPr id="18435" name="Rectangle 3"/>
          <p:cNvSpPr>
            <a:spLocks noGrp="1" noChangeArrowheads="1"/>
          </p:cNvSpPr>
          <p:nvPr>
            <p:ph type="body" idx="1"/>
          </p:nvPr>
        </p:nvSpPr>
        <p:spPr>
          <a:xfrm>
            <a:off x="468313" y="1844675"/>
            <a:ext cx="6696075" cy="4249738"/>
          </a:xfrm>
        </p:spPr>
        <p:txBody>
          <a:bodyPr/>
          <a:lstStyle/>
          <a:p>
            <a:r>
              <a:rPr lang="en-AU"/>
              <a:t>Not rocket science</a:t>
            </a:r>
          </a:p>
          <a:p>
            <a:r>
              <a:rPr lang="en-AU"/>
              <a:t>Basic common sense</a:t>
            </a:r>
          </a:p>
          <a:p>
            <a:r>
              <a:rPr lang="en-AU"/>
              <a:t>Usually a very smooth and positive interaction </a:t>
            </a:r>
          </a:p>
          <a:p>
            <a:pPr lvl="1"/>
            <a:r>
              <a:rPr lang="en-AU"/>
              <a:t>For the candidate </a:t>
            </a:r>
          </a:p>
          <a:p>
            <a:pPr lvl="1"/>
            <a:r>
              <a:rPr lang="en-AU"/>
              <a:t>For the supervisor</a:t>
            </a:r>
          </a:p>
        </p:txBody>
      </p:sp>
      <p:pic>
        <p:nvPicPr>
          <p:cNvPr id="18436" name="Picture 4" descr="Not Rocket Science"/>
          <p:cNvPicPr>
            <a:picLocks noChangeAspect="1" noChangeArrowheads="1"/>
          </p:cNvPicPr>
          <p:nvPr/>
        </p:nvPicPr>
        <p:blipFill>
          <a:blip r:embed="rId2" cstate="print"/>
          <a:srcRect/>
          <a:stretch>
            <a:fillRect/>
          </a:stretch>
        </p:blipFill>
        <p:spPr bwMode="auto">
          <a:xfrm>
            <a:off x="5959821" y="0"/>
            <a:ext cx="3184180" cy="4792643"/>
          </a:xfrm>
          <a:prstGeom prst="rect">
            <a:avLst/>
          </a:prstGeom>
          <a:noFill/>
        </p:spPr>
      </p:pic>
      <p:pic>
        <p:nvPicPr>
          <p:cNvPr id="18437" name="Picture 5" descr="  "/>
          <p:cNvPicPr>
            <a:picLocks noChangeAspect="1" noChangeArrowheads="1"/>
          </p:cNvPicPr>
          <p:nvPr/>
        </p:nvPicPr>
        <p:blipFill>
          <a:blip r:embed="rId3" cstate="print"/>
          <a:srcRect/>
          <a:stretch>
            <a:fillRect/>
          </a:stretch>
        </p:blipFill>
        <p:spPr bwMode="auto">
          <a:xfrm>
            <a:off x="7329487" y="5043488"/>
            <a:ext cx="1814513" cy="1814512"/>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AU"/>
              <a:t>Session Outline</a:t>
            </a:r>
          </a:p>
        </p:txBody>
      </p:sp>
      <p:sp>
        <p:nvSpPr>
          <p:cNvPr id="30723" name="Rectangle 3"/>
          <p:cNvSpPr>
            <a:spLocks noGrp="1" noChangeArrowheads="1"/>
          </p:cNvSpPr>
          <p:nvPr>
            <p:ph type="body" idx="1"/>
          </p:nvPr>
        </p:nvSpPr>
        <p:spPr/>
        <p:txBody>
          <a:bodyPr/>
          <a:lstStyle/>
          <a:p>
            <a:r>
              <a:rPr lang="en-AU" dirty="0"/>
              <a:t>Getting to know your </a:t>
            </a:r>
            <a:r>
              <a:rPr lang="en-AU" dirty="0" smtClean="0"/>
              <a:t>students</a:t>
            </a:r>
            <a:endParaRPr lang="en-AU" dirty="0"/>
          </a:p>
          <a:p>
            <a:r>
              <a:rPr lang="en-AU" dirty="0"/>
              <a:t>Getting the project and team started</a:t>
            </a:r>
          </a:p>
          <a:p>
            <a:r>
              <a:rPr lang="en-AU" dirty="0"/>
              <a:t>Working together for </a:t>
            </a:r>
            <a:r>
              <a:rPr lang="en-AU" dirty="0" smtClean="0"/>
              <a:t>3 </a:t>
            </a:r>
            <a:r>
              <a:rPr lang="en-AU" dirty="0"/>
              <a:t>years (and beyond) </a:t>
            </a:r>
          </a:p>
          <a:p>
            <a:r>
              <a:rPr lang="en-AU" dirty="0"/>
              <a:t>Writing and Publishing </a:t>
            </a:r>
          </a:p>
          <a:p>
            <a:r>
              <a:rPr lang="en-AU" dirty="0"/>
              <a:t>Where to get help if you need it.</a:t>
            </a:r>
          </a:p>
        </p:txBody>
      </p:sp>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Text Box 4"/>
          <p:cNvSpPr txBox="1">
            <a:spLocks noChangeArrowheads="1"/>
          </p:cNvSpPr>
          <p:nvPr/>
        </p:nvSpPr>
        <p:spPr bwMode="auto">
          <a:xfrm>
            <a:off x="468313" y="4605338"/>
            <a:ext cx="7473950" cy="701675"/>
          </a:xfrm>
          <a:prstGeom prst="rect">
            <a:avLst/>
          </a:prstGeom>
          <a:noFill/>
          <a:ln w="9525">
            <a:noFill/>
            <a:miter lim="800000"/>
            <a:headEnd/>
            <a:tailEnd/>
          </a:ln>
          <a:effectLst/>
        </p:spPr>
        <p:txBody>
          <a:bodyPr>
            <a:spAutoFit/>
          </a:bodyPr>
          <a:lstStyle/>
          <a:p>
            <a:r>
              <a:rPr lang="en-AU" sz="2000"/>
              <a:t>“My second supervisor provided the straw for me to clutch on to so I didn’t sink in a pool of self-doubt.”</a:t>
            </a:r>
          </a:p>
        </p:txBody>
      </p:sp>
      <p:sp>
        <p:nvSpPr>
          <p:cNvPr id="52229" name="Text Box 5"/>
          <p:cNvSpPr txBox="1">
            <a:spLocks noChangeArrowheads="1"/>
          </p:cNvSpPr>
          <p:nvPr/>
        </p:nvSpPr>
        <p:spPr bwMode="auto">
          <a:xfrm>
            <a:off x="468313" y="5319713"/>
            <a:ext cx="4967287" cy="396875"/>
          </a:xfrm>
          <a:prstGeom prst="rect">
            <a:avLst/>
          </a:prstGeom>
          <a:noFill/>
          <a:ln w="9525">
            <a:noFill/>
            <a:miter lim="800000"/>
            <a:headEnd/>
            <a:tailEnd/>
          </a:ln>
          <a:effectLst/>
        </p:spPr>
        <p:txBody>
          <a:bodyPr>
            <a:spAutoFit/>
          </a:bodyPr>
          <a:lstStyle/>
          <a:p>
            <a:r>
              <a:rPr lang="en-AU" sz="2000"/>
              <a:t>“I now know what supervisors are for.”</a:t>
            </a:r>
          </a:p>
        </p:txBody>
      </p:sp>
      <p:sp>
        <p:nvSpPr>
          <p:cNvPr id="52231" name="Text Box 7"/>
          <p:cNvSpPr txBox="1">
            <a:spLocks noChangeArrowheads="1"/>
          </p:cNvSpPr>
          <p:nvPr/>
        </p:nvSpPr>
        <p:spPr bwMode="auto">
          <a:xfrm>
            <a:off x="71438" y="5967413"/>
            <a:ext cx="8964612" cy="336550"/>
          </a:xfrm>
          <a:prstGeom prst="rect">
            <a:avLst/>
          </a:prstGeom>
          <a:noFill/>
          <a:ln w="9525">
            <a:noFill/>
            <a:miter lim="800000"/>
            <a:headEnd/>
            <a:tailEnd/>
          </a:ln>
          <a:effectLst/>
        </p:spPr>
        <p:txBody>
          <a:bodyPr>
            <a:spAutoFit/>
          </a:bodyPr>
          <a:lstStyle/>
          <a:p>
            <a:r>
              <a:rPr lang="en-AU" sz="1600"/>
              <a:t>http://www.FIRST.edu.au: The Balancing Act, from Coralie McCormack and Barbara Pamphilon.</a:t>
            </a:r>
          </a:p>
        </p:txBody>
      </p:sp>
      <p:sp>
        <p:nvSpPr>
          <p:cNvPr id="52232" name="Text Box 8"/>
          <p:cNvSpPr txBox="1">
            <a:spLocks noChangeArrowheads="1"/>
          </p:cNvSpPr>
          <p:nvPr/>
        </p:nvSpPr>
        <p:spPr bwMode="auto">
          <a:xfrm>
            <a:off x="231775" y="1039813"/>
            <a:ext cx="8575675" cy="762000"/>
          </a:xfrm>
          <a:prstGeom prst="rect">
            <a:avLst/>
          </a:prstGeom>
          <a:noFill/>
          <a:ln w="9525">
            <a:noFill/>
            <a:miter lim="800000"/>
            <a:headEnd/>
            <a:tailEnd/>
          </a:ln>
          <a:effectLst/>
        </p:spPr>
        <p:txBody>
          <a:bodyPr wrap="none">
            <a:spAutoFit/>
          </a:bodyPr>
          <a:lstStyle/>
          <a:p>
            <a:r>
              <a:rPr lang="en-AU" sz="4400">
                <a:solidFill>
                  <a:srgbClr val="000066"/>
                </a:solidFill>
              </a:rPr>
              <a:t>Misconceptions about supervision</a:t>
            </a:r>
          </a:p>
        </p:txBody>
      </p:sp>
      <p:sp>
        <p:nvSpPr>
          <p:cNvPr id="52233" name="Text Box 9"/>
          <p:cNvSpPr txBox="1">
            <a:spLocks noChangeArrowheads="1"/>
          </p:cNvSpPr>
          <p:nvPr/>
        </p:nvSpPr>
        <p:spPr bwMode="auto">
          <a:xfrm>
            <a:off x="519113" y="3968750"/>
            <a:ext cx="7437437" cy="396875"/>
          </a:xfrm>
          <a:prstGeom prst="rect">
            <a:avLst/>
          </a:prstGeom>
          <a:noFill/>
          <a:ln w="9525">
            <a:noFill/>
            <a:miter lim="800000"/>
            <a:headEnd/>
            <a:tailEnd/>
          </a:ln>
          <a:effectLst/>
        </p:spPr>
        <p:txBody>
          <a:bodyPr>
            <a:spAutoFit/>
          </a:bodyPr>
          <a:lstStyle/>
          <a:p>
            <a:r>
              <a:rPr lang="en-AU" sz="2000"/>
              <a:t>“I was so wrong in making these assumptions.”</a:t>
            </a:r>
          </a:p>
        </p:txBody>
      </p:sp>
      <p:sp>
        <p:nvSpPr>
          <p:cNvPr id="52230" name="Text Box 6"/>
          <p:cNvSpPr txBox="1">
            <a:spLocks noChangeArrowheads="1"/>
          </p:cNvSpPr>
          <p:nvPr/>
        </p:nvSpPr>
        <p:spPr bwMode="auto">
          <a:xfrm>
            <a:off x="503238" y="2220913"/>
            <a:ext cx="8135938" cy="1616075"/>
          </a:xfrm>
          <a:prstGeom prst="rect">
            <a:avLst/>
          </a:prstGeom>
          <a:noFill/>
          <a:ln w="9525">
            <a:noFill/>
            <a:miter lim="800000"/>
            <a:headEnd/>
            <a:tailEnd/>
          </a:ln>
          <a:effectLst/>
        </p:spPr>
        <p:txBody>
          <a:bodyPr>
            <a:spAutoFit/>
          </a:bodyPr>
          <a:lstStyle/>
          <a:p>
            <a:r>
              <a:rPr lang="en-AU" sz="2000"/>
              <a:t>“I had no idea what I would need a supervisor for. I thought that doing research was a solitary exercise which I would do independently. I suppose I expected to show finished chapters to a supervisor who would make suggestions for minor improvements and correct my inevitable spelling mistakes and grammatical errors.”</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22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22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P spid="52229" grpId="0"/>
      <p:bldP spid="522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dirty="0" smtClean="0"/>
              <a:t>Getting to know </a:t>
            </a:r>
            <a:r>
              <a:rPr lang="en-US" dirty="0" smtClean="0"/>
              <a:t>yourself as supervisors</a:t>
            </a:r>
            <a:endParaRPr lang="ms-MY" dirty="0"/>
          </a:p>
        </p:txBody>
      </p:sp>
      <p:sp>
        <p:nvSpPr>
          <p:cNvPr id="17418" name="Text Box 10"/>
          <p:cNvSpPr txBox="1">
            <a:spLocks noChangeArrowheads="1"/>
          </p:cNvSpPr>
          <p:nvPr/>
        </p:nvSpPr>
        <p:spPr bwMode="auto">
          <a:xfrm>
            <a:off x="2000232" y="2143116"/>
            <a:ext cx="4217987" cy="457200"/>
          </a:xfrm>
          <a:prstGeom prst="rect">
            <a:avLst/>
          </a:prstGeom>
          <a:noFill/>
          <a:ln w="9525">
            <a:noFill/>
            <a:miter lim="800000"/>
            <a:headEnd/>
            <a:tailEnd/>
          </a:ln>
          <a:effectLst/>
        </p:spPr>
        <p:txBody>
          <a:bodyPr wrap="none">
            <a:spAutoFit/>
          </a:bodyPr>
          <a:lstStyle/>
          <a:p>
            <a:r>
              <a:rPr lang="en-AU" sz="2400">
                <a:solidFill>
                  <a:srgbClr val="660066"/>
                </a:solidFill>
              </a:rPr>
              <a:t>1. All supervisors are different</a:t>
            </a:r>
          </a:p>
        </p:txBody>
      </p:sp>
      <p:grpSp>
        <p:nvGrpSpPr>
          <p:cNvPr id="2" name="Group 11"/>
          <p:cNvGrpSpPr>
            <a:grpSpLocks/>
          </p:cNvGrpSpPr>
          <p:nvPr/>
        </p:nvGrpSpPr>
        <p:grpSpPr bwMode="auto">
          <a:xfrm>
            <a:off x="1643042" y="2928934"/>
            <a:ext cx="5761037" cy="215900"/>
            <a:chOff x="1065" y="3226"/>
            <a:chExt cx="3629" cy="136"/>
          </a:xfrm>
        </p:grpSpPr>
        <p:sp>
          <p:nvSpPr>
            <p:cNvPr id="17420" name="Line 12"/>
            <p:cNvSpPr>
              <a:spLocks noChangeShapeType="1"/>
            </p:cNvSpPr>
            <p:nvPr/>
          </p:nvSpPr>
          <p:spPr bwMode="auto">
            <a:xfrm>
              <a:off x="1065" y="3294"/>
              <a:ext cx="3629" cy="0"/>
            </a:xfrm>
            <a:prstGeom prst="line">
              <a:avLst/>
            </a:prstGeom>
            <a:noFill/>
            <a:ln w="9525">
              <a:solidFill>
                <a:schemeClr val="tx1"/>
              </a:solidFill>
              <a:round/>
              <a:headEnd/>
              <a:tailEnd/>
            </a:ln>
            <a:effectLst/>
          </p:spPr>
          <p:txBody>
            <a:bodyPr/>
            <a:lstStyle/>
            <a:p>
              <a:endParaRPr lang="ms-MY"/>
            </a:p>
          </p:txBody>
        </p:sp>
        <p:sp>
          <p:nvSpPr>
            <p:cNvPr id="17421" name="Line 13"/>
            <p:cNvSpPr>
              <a:spLocks noChangeShapeType="1"/>
            </p:cNvSpPr>
            <p:nvPr/>
          </p:nvSpPr>
          <p:spPr bwMode="auto">
            <a:xfrm>
              <a:off x="1066" y="3226"/>
              <a:ext cx="0" cy="136"/>
            </a:xfrm>
            <a:prstGeom prst="line">
              <a:avLst/>
            </a:prstGeom>
            <a:noFill/>
            <a:ln w="9525">
              <a:solidFill>
                <a:schemeClr val="tx1"/>
              </a:solidFill>
              <a:round/>
              <a:headEnd/>
              <a:tailEnd/>
            </a:ln>
            <a:effectLst/>
          </p:spPr>
          <p:txBody>
            <a:bodyPr/>
            <a:lstStyle/>
            <a:p>
              <a:endParaRPr lang="ms-MY"/>
            </a:p>
          </p:txBody>
        </p:sp>
        <p:sp>
          <p:nvSpPr>
            <p:cNvPr id="17422" name="Line 14"/>
            <p:cNvSpPr>
              <a:spLocks noChangeShapeType="1"/>
            </p:cNvSpPr>
            <p:nvPr/>
          </p:nvSpPr>
          <p:spPr bwMode="auto">
            <a:xfrm>
              <a:off x="4694" y="3226"/>
              <a:ext cx="0" cy="136"/>
            </a:xfrm>
            <a:prstGeom prst="line">
              <a:avLst/>
            </a:prstGeom>
            <a:noFill/>
            <a:ln w="9525">
              <a:solidFill>
                <a:schemeClr val="tx1"/>
              </a:solidFill>
              <a:round/>
              <a:headEnd/>
              <a:tailEnd/>
            </a:ln>
            <a:effectLst/>
          </p:spPr>
          <p:txBody>
            <a:bodyPr/>
            <a:lstStyle/>
            <a:p>
              <a:endParaRPr lang="ms-MY"/>
            </a:p>
          </p:txBody>
        </p:sp>
      </p:grpSp>
      <p:sp>
        <p:nvSpPr>
          <p:cNvPr id="17423" name="Text Box 15"/>
          <p:cNvSpPr txBox="1">
            <a:spLocks noChangeArrowheads="1"/>
          </p:cNvSpPr>
          <p:nvPr/>
        </p:nvSpPr>
        <p:spPr bwMode="auto">
          <a:xfrm>
            <a:off x="3143240" y="3071810"/>
            <a:ext cx="2393950" cy="366713"/>
          </a:xfrm>
          <a:prstGeom prst="rect">
            <a:avLst/>
          </a:prstGeom>
          <a:noFill/>
          <a:ln w="9525">
            <a:noFill/>
            <a:miter lim="800000"/>
            <a:headEnd/>
            <a:tailEnd/>
          </a:ln>
          <a:effectLst/>
        </p:spPr>
        <p:txBody>
          <a:bodyPr wrap="none">
            <a:spAutoFit/>
          </a:bodyPr>
          <a:lstStyle/>
          <a:p>
            <a:r>
              <a:rPr lang="en-AU" dirty="0"/>
              <a:t>involvement in project</a:t>
            </a:r>
          </a:p>
        </p:txBody>
      </p:sp>
      <p:sp>
        <p:nvSpPr>
          <p:cNvPr id="17424" name="Text Box 16"/>
          <p:cNvSpPr txBox="1">
            <a:spLocks noChangeArrowheads="1"/>
          </p:cNvSpPr>
          <p:nvPr/>
        </p:nvSpPr>
        <p:spPr bwMode="auto">
          <a:xfrm>
            <a:off x="1047729" y="3236909"/>
            <a:ext cx="1111250" cy="366712"/>
          </a:xfrm>
          <a:prstGeom prst="rect">
            <a:avLst/>
          </a:prstGeom>
          <a:noFill/>
          <a:ln w="9525">
            <a:noFill/>
            <a:miter lim="800000"/>
            <a:headEnd/>
            <a:tailEnd/>
          </a:ln>
          <a:effectLst/>
        </p:spPr>
        <p:txBody>
          <a:bodyPr wrap="none">
            <a:spAutoFit/>
          </a:bodyPr>
          <a:lstStyle/>
          <a:p>
            <a:r>
              <a:rPr lang="en-AU">
                <a:solidFill>
                  <a:schemeClr val="accent2"/>
                </a:solidFill>
              </a:rPr>
              <a:t>everyday</a:t>
            </a:r>
          </a:p>
        </p:txBody>
      </p:sp>
      <p:pic>
        <p:nvPicPr>
          <p:cNvPr id="17430" name="Picture 22" descr="advi"/>
          <p:cNvPicPr>
            <a:picLocks noChangeAspect="1" noChangeArrowheads="1"/>
          </p:cNvPicPr>
          <p:nvPr/>
        </p:nvPicPr>
        <p:blipFill>
          <a:blip r:embed="rId2" cstate="print"/>
          <a:srcRect/>
          <a:stretch>
            <a:fillRect/>
          </a:stretch>
        </p:blipFill>
        <p:spPr bwMode="auto">
          <a:xfrm>
            <a:off x="1142976" y="3714752"/>
            <a:ext cx="1135062" cy="1989137"/>
          </a:xfrm>
          <a:prstGeom prst="rect">
            <a:avLst/>
          </a:prstGeom>
          <a:noFill/>
        </p:spPr>
      </p:pic>
      <p:sp>
        <p:nvSpPr>
          <p:cNvPr id="17425" name="Text Box 17"/>
          <p:cNvSpPr txBox="1">
            <a:spLocks noChangeArrowheads="1"/>
          </p:cNvSpPr>
          <p:nvPr/>
        </p:nvSpPr>
        <p:spPr bwMode="auto">
          <a:xfrm>
            <a:off x="6900842" y="3217859"/>
            <a:ext cx="1314450" cy="366712"/>
          </a:xfrm>
          <a:prstGeom prst="rect">
            <a:avLst/>
          </a:prstGeom>
          <a:noFill/>
          <a:ln w="9525">
            <a:noFill/>
            <a:miter lim="800000"/>
            <a:headEnd/>
            <a:tailEnd/>
          </a:ln>
          <a:effectLst/>
        </p:spPr>
        <p:txBody>
          <a:bodyPr wrap="none">
            <a:spAutoFit/>
          </a:bodyPr>
          <a:lstStyle/>
          <a:p>
            <a:r>
              <a:rPr lang="en-AU">
                <a:solidFill>
                  <a:schemeClr val="accent2"/>
                </a:solidFill>
              </a:rPr>
              <a:t>rarely seen</a:t>
            </a:r>
          </a:p>
        </p:txBody>
      </p:sp>
      <p:pic>
        <p:nvPicPr>
          <p:cNvPr id="17431" name="Picture 23" descr="scarlet.jpg image by markbc79"/>
          <p:cNvPicPr>
            <a:picLocks noChangeAspect="1" noChangeArrowheads="1"/>
          </p:cNvPicPr>
          <p:nvPr/>
        </p:nvPicPr>
        <p:blipFill>
          <a:blip r:embed="rId3" cstate="print"/>
          <a:srcRect/>
          <a:stretch>
            <a:fillRect/>
          </a:stretch>
        </p:blipFill>
        <p:spPr bwMode="auto">
          <a:xfrm>
            <a:off x="6929454" y="3786190"/>
            <a:ext cx="1489075" cy="2133600"/>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4" grpId="0"/>
      <p:bldP spid="174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Text Box 4"/>
          <p:cNvSpPr txBox="1">
            <a:spLocks noChangeArrowheads="1"/>
          </p:cNvSpPr>
          <p:nvPr/>
        </p:nvSpPr>
        <p:spPr bwMode="auto">
          <a:xfrm>
            <a:off x="0" y="1125538"/>
            <a:ext cx="8061325" cy="457200"/>
          </a:xfrm>
          <a:prstGeom prst="rect">
            <a:avLst/>
          </a:prstGeom>
          <a:noFill/>
          <a:ln w="9525">
            <a:noFill/>
            <a:miter lim="800000"/>
            <a:headEnd/>
            <a:tailEnd/>
          </a:ln>
          <a:effectLst/>
        </p:spPr>
        <p:txBody>
          <a:bodyPr wrap="none">
            <a:spAutoFit/>
          </a:bodyPr>
          <a:lstStyle/>
          <a:p>
            <a:r>
              <a:rPr lang="en-AU" sz="2400"/>
              <a:t>The Supervisor Student Alignment Tool Kit (G. Gurr, CSU)</a:t>
            </a:r>
          </a:p>
        </p:txBody>
      </p:sp>
      <p:pic>
        <p:nvPicPr>
          <p:cNvPr id="53253" name="Picture 5"/>
          <p:cNvPicPr>
            <a:picLocks noChangeAspect="1" noChangeArrowheads="1"/>
          </p:cNvPicPr>
          <p:nvPr/>
        </p:nvPicPr>
        <p:blipFill>
          <a:blip r:embed="rId3" cstate="print"/>
          <a:srcRect/>
          <a:stretch>
            <a:fillRect/>
          </a:stretch>
        </p:blipFill>
        <p:spPr bwMode="auto">
          <a:xfrm>
            <a:off x="1619250" y="1881188"/>
            <a:ext cx="5078413" cy="3635375"/>
          </a:xfrm>
          <a:prstGeom prst="rect">
            <a:avLst/>
          </a:prstGeom>
          <a:noFill/>
          <a:ln w="9525">
            <a:noFill/>
            <a:miter lim="800000"/>
            <a:headEnd/>
            <a:tailEnd/>
          </a:ln>
          <a:effectLst/>
        </p:spPr>
      </p:pic>
      <p:sp>
        <p:nvSpPr>
          <p:cNvPr id="53262" name="Rectangle 14"/>
          <p:cNvSpPr>
            <a:spLocks noChangeArrowheads="1"/>
          </p:cNvSpPr>
          <p:nvPr/>
        </p:nvSpPr>
        <p:spPr bwMode="auto">
          <a:xfrm>
            <a:off x="3071802" y="2214554"/>
            <a:ext cx="1062038" cy="707886"/>
          </a:xfrm>
          <a:prstGeom prst="rect">
            <a:avLst/>
          </a:prstGeom>
          <a:noFill/>
          <a:ln w="9525">
            <a:noFill/>
            <a:miter lim="800000"/>
            <a:headEnd/>
            <a:tailEnd/>
          </a:ln>
          <a:effectLst/>
        </p:spPr>
        <p:txBody>
          <a:bodyPr>
            <a:spAutoFit/>
          </a:bodyPr>
          <a:lstStyle/>
          <a:p>
            <a:r>
              <a:rPr lang="en-AU" sz="2000" i="1" dirty="0">
                <a:solidFill>
                  <a:srgbClr val="660066"/>
                </a:solidFill>
              </a:rPr>
              <a:t>Possible</a:t>
            </a:r>
          </a:p>
          <a:p>
            <a:r>
              <a:rPr lang="en-AU" sz="2000" i="1" dirty="0">
                <a:solidFill>
                  <a:srgbClr val="660066"/>
                </a:solidFill>
              </a:rPr>
              <a:t>conflict</a:t>
            </a:r>
          </a:p>
        </p:txBody>
      </p:sp>
      <p:sp>
        <p:nvSpPr>
          <p:cNvPr id="53263" name="Rectangle 15"/>
          <p:cNvSpPr>
            <a:spLocks noChangeArrowheads="1"/>
          </p:cNvSpPr>
          <p:nvPr/>
        </p:nvSpPr>
        <p:spPr bwMode="auto">
          <a:xfrm>
            <a:off x="5786446" y="3786190"/>
            <a:ext cx="1206500" cy="707886"/>
          </a:xfrm>
          <a:prstGeom prst="rect">
            <a:avLst/>
          </a:prstGeom>
          <a:noFill/>
          <a:ln w="9525">
            <a:noFill/>
            <a:miter lim="800000"/>
            <a:headEnd/>
            <a:tailEnd/>
          </a:ln>
          <a:effectLst/>
        </p:spPr>
        <p:txBody>
          <a:bodyPr>
            <a:spAutoFit/>
          </a:bodyPr>
          <a:lstStyle/>
          <a:p>
            <a:r>
              <a:rPr lang="en-AU" sz="2000" i="1" dirty="0">
                <a:solidFill>
                  <a:srgbClr val="660066"/>
                </a:solidFill>
              </a:rPr>
              <a:t>Possible</a:t>
            </a:r>
          </a:p>
          <a:p>
            <a:r>
              <a:rPr lang="en-AU" sz="2000" i="1" dirty="0">
                <a:solidFill>
                  <a:srgbClr val="660066"/>
                </a:solidFill>
              </a:rPr>
              <a:t>neglect</a:t>
            </a:r>
          </a:p>
        </p:txBody>
      </p:sp>
      <p:sp>
        <p:nvSpPr>
          <p:cNvPr id="53264" name="Rectangle 16"/>
          <p:cNvSpPr>
            <a:spLocks noChangeArrowheads="1"/>
          </p:cNvSpPr>
          <p:nvPr/>
        </p:nvSpPr>
        <p:spPr bwMode="auto">
          <a:xfrm>
            <a:off x="3071802" y="3857628"/>
            <a:ext cx="1422400" cy="707886"/>
          </a:xfrm>
          <a:prstGeom prst="rect">
            <a:avLst/>
          </a:prstGeom>
          <a:noFill/>
          <a:ln w="9525">
            <a:noFill/>
            <a:miter lim="800000"/>
            <a:headEnd/>
            <a:tailEnd/>
          </a:ln>
          <a:effectLst/>
        </p:spPr>
        <p:txBody>
          <a:bodyPr>
            <a:spAutoFit/>
          </a:bodyPr>
          <a:lstStyle/>
          <a:p>
            <a:r>
              <a:rPr lang="en-AU" sz="2000" i="1" dirty="0">
                <a:solidFill>
                  <a:srgbClr val="660066"/>
                </a:solidFill>
              </a:rPr>
              <a:t>Appropriate</a:t>
            </a:r>
          </a:p>
          <a:p>
            <a:r>
              <a:rPr lang="en-AU" sz="2000" i="1" dirty="0">
                <a:solidFill>
                  <a:srgbClr val="660066"/>
                </a:solidFill>
              </a:rPr>
              <a:t>support</a:t>
            </a:r>
          </a:p>
        </p:txBody>
      </p:sp>
      <p:sp>
        <p:nvSpPr>
          <p:cNvPr id="53265" name="Rectangle 17"/>
          <p:cNvSpPr>
            <a:spLocks noChangeArrowheads="1"/>
          </p:cNvSpPr>
          <p:nvPr/>
        </p:nvSpPr>
        <p:spPr bwMode="auto">
          <a:xfrm>
            <a:off x="5786446" y="2285992"/>
            <a:ext cx="1277937" cy="646331"/>
          </a:xfrm>
          <a:prstGeom prst="rect">
            <a:avLst/>
          </a:prstGeom>
          <a:noFill/>
          <a:ln w="9525">
            <a:noFill/>
            <a:miter lim="800000"/>
            <a:headEnd/>
            <a:tailEnd/>
          </a:ln>
          <a:effectLst/>
        </p:spPr>
        <p:txBody>
          <a:bodyPr>
            <a:spAutoFit/>
          </a:bodyPr>
          <a:lstStyle/>
          <a:p>
            <a:r>
              <a:rPr lang="en-AU" sz="1800" i="1" dirty="0">
                <a:solidFill>
                  <a:srgbClr val="660066"/>
                </a:solidFill>
              </a:rPr>
              <a:t>Autonomy</a:t>
            </a:r>
          </a:p>
          <a:p>
            <a:r>
              <a:rPr lang="en-AU" sz="1800" i="1" dirty="0">
                <a:solidFill>
                  <a:srgbClr val="660066"/>
                </a:solidFill>
              </a:rPr>
              <a:t>generation</a:t>
            </a:r>
          </a:p>
        </p:txBody>
      </p:sp>
      <p:sp>
        <p:nvSpPr>
          <p:cNvPr id="53266" name="Text Box 18"/>
          <p:cNvSpPr txBox="1">
            <a:spLocks noChangeArrowheads="1"/>
          </p:cNvSpPr>
          <p:nvPr/>
        </p:nvSpPr>
        <p:spPr bwMode="auto">
          <a:xfrm>
            <a:off x="276225" y="5740400"/>
            <a:ext cx="8589963" cy="830997"/>
          </a:xfrm>
          <a:prstGeom prst="rect">
            <a:avLst/>
          </a:prstGeom>
          <a:noFill/>
          <a:ln w="9525">
            <a:noFill/>
            <a:miter lim="800000"/>
            <a:headEnd/>
            <a:tailEnd/>
          </a:ln>
          <a:effectLst/>
        </p:spPr>
        <p:txBody>
          <a:bodyPr>
            <a:spAutoFit/>
          </a:bodyPr>
          <a:lstStyle/>
          <a:p>
            <a:pPr>
              <a:buFontTx/>
              <a:buChar char="•"/>
            </a:pPr>
            <a:r>
              <a:rPr lang="en-AU" dirty="0"/>
              <a:t> use this if you feel there may be a mismatch between </a:t>
            </a:r>
            <a:r>
              <a:rPr lang="en-AU" dirty="0" smtClean="0"/>
              <a:t>the students needs </a:t>
            </a:r>
            <a:r>
              <a:rPr lang="en-AU" dirty="0"/>
              <a:t>and the level of supervision you’re </a:t>
            </a:r>
            <a:r>
              <a:rPr lang="en-AU" dirty="0" smtClean="0"/>
              <a:t>giving.</a:t>
            </a:r>
            <a:endParaRPr lang="en-AU"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26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26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26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2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62" grpId="0"/>
      <p:bldP spid="53263" grpId="0"/>
      <p:bldP spid="53264" grpId="0"/>
      <p:bldP spid="53265" grpId="0"/>
      <p:bldP spid="5326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85800" y="609600"/>
            <a:ext cx="7772400" cy="685800"/>
          </a:xfrm>
        </p:spPr>
        <p:txBody>
          <a:bodyPr/>
          <a:lstStyle/>
          <a:p>
            <a:r>
              <a:rPr lang="en-GB" sz="4000" b="1"/>
              <a:t>Research Degree: Outcomes</a:t>
            </a:r>
            <a:endParaRPr lang="en-GB" sz="4000"/>
          </a:p>
        </p:txBody>
      </p:sp>
      <p:sp>
        <p:nvSpPr>
          <p:cNvPr id="3075" name="Rectangle 3"/>
          <p:cNvSpPr>
            <a:spLocks noGrp="1" noChangeArrowheads="1"/>
          </p:cNvSpPr>
          <p:nvPr>
            <p:ph idx="1"/>
          </p:nvPr>
        </p:nvSpPr>
        <p:spPr>
          <a:xfrm>
            <a:off x="685800" y="1447800"/>
            <a:ext cx="7772400" cy="4648200"/>
          </a:xfrm>
        </p:spPr>
        <p:txBody>
          <a:bodyPr/>
          <a:lstStyle/>
          <a:p>
            <a:pPr>
              <a:lnSpc>
                <a:spcPct val="90000"/>
              </a:lnSpc>
            </a:pPr>
            <a:r>
              <a:rPr lang="en-GB" sz="2400" b="1"/>
              <a:t>Qualities of the candidate</a:t>
            </a:r>
          </a:p>
          <a:p>
            <a:pPr lvl="1">
              <a:lnSpc>
                <a:spcPct val="90000"/>
              </a:lnSpc>
            </a:pPr>
            <a:r>
              <a:rPr lang="en-GB" sz="2000"/>
              <a:t>Conduct original investigations</a:t>
            </a:r>
          </a:p>
          <a:p>
            <a:pPr lvl="1">
              <a:lnSpc>
                <a:spcPct val="90000"/>
              </a:lnSpc>
            </a:pPr>
            <a:r>
              <a:rPr lang="en-GB" sz="2000"/>
              <a:t>Test ideas</a:t>
            </a:r>
          </a:p>
          <a:p>
            <a:pPr lvl="1">
              <a:lnSpc>
                <a:spcPct val="90000"/>
              </a:lnSpc>
            </a:pPr>
            <a:r>
              <a:rPr lang="en-GB" sz="2000"/>
              <a:t>Understand relationship of own work to a wider field of knowledge</a:t>
            </a:r>
          </a:p>
          <a:p>
            <a:pPr lvl="1">
              <a:lnSpc>
                <a:spcPct val="90000"/>
              </a:lnSpc>
            </a:pPr>
            <a:endParaRPr lang="en-GB" sz="2400"/>
          </a:p>
          <a:p>
            <a:pPr>
              <a:lnSpc>
                <a:spcPct val="90000"/>
              </a:lnSpc>
            </a:pPr>
            <a:r>
              <a:rPr lang="en-GB" sz="2400" b="1"/>
              <a:t>Qualities of the process</a:t>
            </a:r>
          </a:p>
          <a:p>
            <a:pPr lvl="1">
              <a:lnSpc>
                <a:spcPct val="90000"/>
              </a:lnSpc>
            </a:pPr>
            <a:r>
              <a:rPr lang="en-GB" sz="2000"/>
              <a:t>Students should be capable, well-qualified and diligent</a:t>
            </a:r>
          </a:p>
          <a:p>
            <a:pPr lvl="1">
              <a:lnSpc>
                <a:spcPct val="90000"/>
              </a:lnSpc>
            </a:pPr>
            <a:r>
              <a:rPr lang="en-GB" sz="2000"/>
              <a:t>Research should be properly supported and supervised</a:t>
            </a:r>
          </a:p>
          <a:p>
            <a:pPr lvl="1">
              <a:lnSpc>
                <a:spcPct val="90000"/>
              </a:lnSpc>
            </a:pPr>
            <a:r>
              <a:rPr lang="en-GB" sz="2000"/>
              <a:t>Given the above, what can be achieved in 3 years of full time study</a:t>
            </a:r>
          </a:p>
          <a:p>
            <a:pPr lvl="1">
              <a:lnSpc>
                <a:spcPct val="90000"/>
              </a:lnSpc>
            </a:pPr>
            <a:endParaRPr lang="en-GB" sz="2400"/>
          </a:p>
          <a:p>
            <a:pPr>
              <a:lnSpc>
                <a:spcPct val="90000"/>
              </a:lnSpc>
            </a:pPr>
            <a:r>
              <a:rPr lang="en-GB" sz="2400" b="1"/>
              <a:t>Qualities of the thesis</a:t>
            </a:r>
          </a:p>
          <a:p>
            <a:pPr lvl="1">
              <a:lnSpc>
                <a:spcPct val="90000"/>
              </a:lnSpc>
            </a:pPr>
            <a:r>
              <a:rPr lang="en-GB" sz="2000"/>
              <a:t>Substantial evidence of original scholarship</a:t>
            </a:r>
          </a:p>
          <a:p>
            <a:pPr lvl="1">
              <a:lnSpc>
                <a:spcPct val="90000"/>
              </a:lnSpc>
            </a:pPr>
            <a:r>
              <a:rPr lang="en-GB" sz="2000"/>
              <a:t>Contain material worthy of publication</a:t>
            </a:r>
          </a:p>
        </p:txBody>
      </p:sp>
    </p:spTree>
  </p:cSld>
  <p:clrMapOvr>
    <a:masterClrMapping/>
  </p:clrMapOvr>
  <p:transition>
    <p:dissolv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Getting the project and team started</a:t>
            </a:r>
            <a:endParaRPr lang="ms-MY" dirty="0"/>
          </a:p>
        </p:txBody>
      </p:sp>
      <p:sp>
        <p:nvSpPr>
          <p:cNvPr id="6" name="Content Placeholder 5"/>
          <p:cNvSpPr>
            <a:spLocks noGrp="1"/>
          </p:cNvSpPr>
          <p:nvPr>
            <p:ph idx="1"/>
          </p:nvPr>
        </p:nvSpPr>
        <p:spPr>
          <a:xfrm>
            <a:off x="457200" y="1714488"/>
            <a:ext cx="8686800" cy="4525962"/>
          </a:xfrm>
        </p:spPr>
        <p:txBody>
          <a:bodyPr/>
          <a:lstStyle/>
          <a:p>
            <a:r>
              <a:rPr lang="en-US" sz="2400" dirty="0" smtClean="0"/>
              <a:t>frequency of meetings (weekly, fortnightly etc.)</a:t>
            </a:r>
          </a:p>
          <a:p>
            <a:r>
              <a:rPr lang="en-US" sz="2400" dirty="0" smtClean="0"/>
              <a:t>preparation </a:t>
            </a:r>
            <a:r>
              <a:rPr lang="en-US" sz="2400" dirty="0" smtClean="0"/>
              <a:t>for meeting (what do I want to achieve – advice, reporting, alerting resource needs etc)</a:t>
            </a:r>
          </a:p>
          <a:p>
            <a:r>
              <a:rPr lang="en-US" sz="2400" dirty="0" smtClean="0"/>
              <a:t>who </a:t>
            </a:r>
            <a:r>
              <a:rPr lang="en-US" sz="2400" dirty="0" smtClean="0"/>
              <a:t>attends (all supervisors every time, </a:t>
            </a:r>
            <a:r>
              <a:rPr lang="en-US" sz="2400" dirty="0" smtClean="0"/>
              <a:t>other arrangements</a:t>
            </a:r>
            <a:r>
              <a:rPr lang="en-US" sz="2400" dirty="0" smtClean="0"/>
              <a:t>)</a:t>
            </a:r>
          </a:p>
          <a:p>
            <a:r>
              <a:rPr lang="en-US" sz="2400" dirty="0" smtClean="0"/>
              <a:t>record </a:t>
            </a:r>
            <a:r>
              <a:rPr lang="en-US" sz="2400" dirty="0" smtClean="0"/>
              <a:t>keeping (minutes)</a:t>
            </a:r>
          </a:p>
          <a:p>
            <a:r>
              <a:rPr lang="en-US" sz="2400" dirty="0" smtClean="0"/>
              <a:t>rights </a:t>
            </a:r>
            <a:r>
              <a:rPr lang="en-US" sz="2400" dirty="0" smtClean="0"/>
              <a:t>and responsibilities </a:t>
            </a:r>
            <a:r>
              <a:rPr lang="en-US" sz="2400" dirty="0" smtClean="0"/>
              <a:t>(student’s and </a:t>
            </a:r>
            <a:r>
              <a:rPr lang="en-US" sz="2400" dirty="0" smtClean="0"/>
              <a:t>supervisor’s)</a:t>
            </a:r>
          </a:p>
          <a:p>
            <a:r>
              <a:rPr lang="en-US" sz="2400" dirty="0" smtClean="0"/>
              <a:t>publishing </a:t>
            </a:r>
            <a:r>
              <a:rPr lang="en-US" sz="2400" dirty="0" smtClean="0"/>
              <a:t>journal articles – who’s going to do what, who are the </a:t>
            </a:r>
            <a:r>
              <a:rPr lang="en-US" sz="2400" dirty="0" smtClean="0"/>
              <a:t>authors</a:t>
            </a:r>
          </a:p>
          <a:p>
            <a:r>
              <a:rPr lang="en-US" sz="2400" dirty="0" smtClean="0"/>
              <a:t>communication skills, working with people, working in a team</a:t>
            </a:r>
          </a:p>
          <a:p>
            <a:r>
              <a:rPr lang="en-US" sz="2400" dirty="0" smtClean="0"/>
              <a:t>all </a:t>
            </a:r>
            <a:r>
              <a:rPr lang="en-US" sz="2400" dirty="0" smtClean="0"/>
              <a:t>generic skills</a:t>
            </a:r>
          </a:p>
          <a:p>
            <a:endParaRPr lang="en-US" sz="2400" dirty="0" smtClean="0"/>
          </a:p>
          <a:p>
            <a:endParaRPr lang="ms-MY" sz="2400" dirty="0"/>
          </a:p>
        </p:txBody>
      </p:sp>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AU"/>
              <a:t>Intellectual property</a:t>
            </a:r>
          </a:p>
        </p:txBody>
      </p:sp>
      <p:sp>
        <p:nvSpPr>
          <p:cNvPr id="21507" name="Rectangle 3"/>
          <p:cNvSpPr>
            <a:spLocks noGrp="1" noChangeArrowheads="1"/>
          </p:cNvSpPr>
          <p:nvPr>
            <p:ph type="body" idx="1"/>
          </p:nvPr>
        </p:nvSpPr>
        <p:spPr/>
        <p:txBody>
          <a:bodyPr/>
          <a:lstStyle/>
          <a:p>
            <a:r>
              <a:rPr lang="en-AU" sz="2800"/>
              <a:t>Fundamentally candidate ‘owns’ what they </a:t>
            </a:r>
            <a:r>
              <a:rPr lang="en-AU" sz="2800" u="sng"/>
              <a:t>create</a:t>
            </a:r>
          </a:p>
          <a:p>
            <a:pPr lvl="1"/>
            <a:r>
              <a:rPr lang="en-AU" sz="2400"/>
              <a:t>“Commercial in confidence”</a:t>
            </a:r>
          </a:p>
          <a:p>
            <a:pPr lvl="1"/>
            <a:r>
              <a:rPr lang="en-AU" sz="2400"/>
              <a:t>“Publication embargo”</a:t>
            </a:r>
          </a:p>
          <a:p>
            <a:r>
              <a:rPr lang="en-AU" sz="2800"/>
              <a:t>Frequently founded on the work/data generated of others</a:t>
            </a:r>
          </a:p>
          <a:p>
            <a:r>
              <a:rPr lang="en-AU" sz="2800"/>
              <a:t>Consider formal agreement to establish what others bring to project and who shares interests in the outcomes</a:t>
            </a:r>
          </a:p>
        </p:txBody>
      </p:sp>
    </p:spTree>
  </p:cSld>
  <p:clrMapOvr>
    <a:masterClrMapping/>
  </p:clrMapOvr>
  <p:transition>
    <p:dissolv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0" y="701675"/>
            <a:ext cx="9144000" cy="1071563"/>
          </a:xfrm>
        </p:spPr>
        <p:txBody>
          <a:bodyPr/>
          <a:lstStyle/>
          <a:p>
            <a:r>
              <a:rPr lang="en-AU" sz="3600"/>
              <a:t>Discussion – Rights and Responsibilities </a:t>
            </a:r>
          </a:p>
        </p:txBody>
      </p:sp>
      <p:sp>
        <p:nvSpPr>
          <p:cNvPr id="28675" name="Rectangle 3"/>
          <p:cNvSpPr>
            <a:spLocks noGrp="1" noChangeArrowheads="1"/>
          </p:cNvSpPr>
          <p:nvPr>
            <p:ph type="body" idx="1"/>
          </p:nvPr>
        </p:nvSpPr>
        <p:spPr/>
        <p:txBody>
          <a:bodyPr/>
          <a:lstStyle/>
          <a:p>
            <a:r>
              <a:rPr lang="en-AU" dirty="0"/>
              <a:t>Expectations</a:t>
            </a:r>
          </a:p>
          <a:p>
            <a:endParaRPr lang="en-AU" dirty="0"/>
          </a:p>
          <a:p>
            <a:r>
              <a:rPr lang="en-AU" dirty="0"/>
              <a:t>What should </a:t>
            </a:r>
            <a:r>
              <a:rPr lang="en-AU" dirty="0" smtClean="0"/>
              <a:t>student expect </a:t>
            </a:r>
            <a:r>
              <a:rPr lang="en-AU" dirty="0"/>
              <a:t>from a supervisor?</a:t>
            </a:r>
          </a:p>
          <a:p>
            <a:pPr lvl="1">
              <a:buFontTx/>
              <a:buNone/>
            </a:pPr>
            <a:endParaRPr lang="en-AU" dirty="0"/>
          </a:p>
          <a:p>
            <a:r>
              <a:rPr lang="en-AU" dirty="0"/>
              <a:t>What should a supervisor expect of </a:t>
            </a:r>
            <a:r>
              <a:rPr lang="en-AU" dirty="0" smtClean="0"/>
              <a:t>student?</a:t>
            </a:r>
            <a:endParaRPr lang="en-AU" dirty="0"/>
          </a:p>
        </p:txBody>
      </p:sp>
    </p:spTree>
  </p:cSld>
  <p:clrMapOvr>
    <a:masterClrMapping/>
  </p:clrMapOvr>
  <p:transition>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5" name="Rectangle 5"/>
          <p:cNvSpPr>
            <a:spLocks noChangeArrowheads="1"/>
          </p:cNvSpPr>
          <p:nvPr/>
        </p:nvSpPr>
        <p:spPr bwMode="auto">
          <a:xfrm>
            <a:off x="250825" y="1125538"/>
            <a:ext cx="8076250" cy="584775"/>
          </a:xfrm>
          <a:prstGeom prst="rect">
            <a:avLst/>
          </a:prstGeom>
          <a:noFill/>
          <a:ln w="9525">
            <a:noFill/>
            <a:miter lim="800000"/>
            <a:headEnd/>
            <a:tailEnd/>
          </a:ln>
          <a:effectLst/>
        </p:spPr>
        <p:txBody>
          <a:bodyPr wrap="none">
            <a:spAutoFit/>
          </a:bodyPr>
          <a:lstStyle/>
          <a:p>
            <a:r>
              <a:rPr lang="en-AU" sz="3200" dirty="0">
                <a:solidFill>
                  <a:srgbClr val="000066"/>
                </a:solidFill>
              </a:rPr>
              <a:t>What should a supervisor </a:t>
            </a:r>
            <a:r>
              <a:rPr lang="en-AU" sz="3200" dirty="0" smtClean="0">
                <a:solidFill>
                  <a:srgbClr val="000066"/>
                </a:solidFill>
              </a:rPr>
              <a:t>expect from students?</a:t>
            </a:r>
            <a:endParaRPr lang="en-AU" sz="3200" dirty="0">
              <a:solidFill>
                <a:srgbClr val="000066"/>
              </a:solidFill>
            </a:endParaRPr>
          </a:p>
        </p:txBody>
      </p:sp>
      <p:sp>
        <p:nvSpPr>
          <p:cNvPr id="56326" name="Text Box 6"/>
          <p:cNvSpPr txBox="1">
            <a:spLocks noChangeArrowheads="1"/>
          </p:cNvSpPr>
          <p:nvPr/>
        </p:nvSpPr>
        <p:spPr bwMode="auto">
          <a:xfrm>
            <a:off x="571472" y="1857364"/>
            <a:ext cx="8568371" cy="4893647"/>
          </a:xfrm>
          <a:prstGeom prst="rect">
            <a:avLst/>
          </a:prstGeom>
          <a:noFill/>
          <a:ln w="9525">
            <a:noFill/>
            <a:miter lim="800000"/>
            <a:headEnd/>
            <a:tailEnd/>
          </a:ln>
          <a:effectLst/>
        </p:spPr>
        <p:txBody>
          <a:bodyPr wrap="none">
            <a:spAutoFit/>
          </a:bodyPr>
          <a:lstStyle/>
          <a:p>
            <a:pPr>
              <a:buFont typeface="Symbol" pitchFamily="18" charset="2"/>
              <a:buChar char=""/>
            </a:pPr>
            <a:r>
              <a:rPr lang="en-AU" dirty="0">
                <a:solidFill>
                  <a:srgbClr val="000000"/>
                </a:solidFill>
                <a:cs typeface="Times New Roman" pitchFamily="18" charset="0"/>
              </a:rPr>
              <a:t> stick to agreed deadlines</a:t>
            </a:r>
          </a:p>
          <a:p>
            <a:pPr>
              <a:buFont typeface="Symbol" pitchFamily="18" charset="2"/>
              <a:buChar char=""/>
            </a:pPr>
            <a:r>
              <a:rPr lang="en-AU" dirty="0">
                <a:solidFill>
                  <a:srgbClr val="000000"/>
                </a:solidFill>
                <a:cs typeface="Times New Roman" pitchFamily="18" charset="0"/>
              </a:rPr>
              <a:t> turn up on time to meetings</a:t>
            </a:r>
          </a:p>
          <a:p>
            <a:pPr>
              <a:buFont typeface="Symbol" pitchFamily="18" charset="2"/>
              <a:buChar char=""/>
            </a:pPr>
            <a:r>
              <a:rPr lang="en-AU" dirty="0">
                <a:solidFill>
                  <a:srgbClr val="000000"/>
                </a:solidFill>
                <a:cs typeface="Times New Roman" pitchFamily="18" charset="0"/>
              </a:rPr>
              <a:t> be prepared for meetings</a:t>
            </a:r>
          </a:p>
          <a:p>
            <a:pPr>
              <a:buFont typeface="Symbol" pitchFamily="18" charset="2"/>
              <a:buChar char=""/>
            </a:pPr>
            <a:r>
              <a:rPr lang="en-AU" dirty="0">
                <a:solidFill>
                  <a:srgbClr val="000000"/>
                </a:solidFill>
                <a:cs typeface="Times New Roman" pitchFamily="18" charset="0"/>
              </a:rPr>
              <a:t> take notes</a:t>
            </a:r>
          </a:p>
          <a:p>
            <a:pPr>
              <a:buFont typeface="Symbol" pitchFamily="18" charset="2"/>
              <a:buChar char=""/>
            </a:pPr>
            <a:r>
              <a:rPr lang="en-AU" dirty="0">
                <a:solidFill>
                  <a:srgbClr val="000000"/>
                </a:solidFill>
                <a:cs typeface="Times New Roman" pitchFamily="18" charset="0"/>
              </a:rPr>
              <a:t> carry out agreed actions</a:t>
            </a:r>
          </a:p>
          <a:p>
            <a:pPr>
              <a:buFont typeface="Symbol" pitchFamily="18" charset="2"/>
              <a:buChar char=""/>
            </a:pPr>
            <a:r>
              <a:rPr lang="en-AU" dirty="0">
                <a:solidFill>
                  <a:srgbClr val="000000"/>
                </a:solidFill>
                <a:cs typeface="Times New Roman" pitchFamily="18" charset="0"/>
              </a:rPr>
              <a:t> inform as soon as a situation becomes intractable</a:t>
            </a:r>
          </a:p>
          <a:p>
            <a:pPr>
              <a:buFont typeface="Symbol" pitchFamily="18" charset="2"/>
              <a:buChar char=""/>
            </a:pPr>
            <a:r>
              <a:rPr lang="en-AU" dirty="0">
                <a:solidFill>
                  <a:srgbClr val="000000"/>
                </a:solidFill>
                <a:cs typeface="Times New Roman" pitchFamily="18" charset="0"/>
              </a:rPr>
              <a:t> demonstrate increasing confidence to chart own course</a:t>
            </a:r>
          </a:p>
          <a:p>
            <a:pPr>
              <a:buFont typeface="Symbol" pitchFamily="18" charset="2"/>
              <a:buChar char=""/>
            </a:pPr>
            <a:r>
              <a:rPr lang="en-AU" dirty="0">
                <a:solidFill>
                  <a:srgbClr val="000000"/>
                </a:solidFill>
                <a:cs typeface="Times New Roman" pitchFamily="18" charset="0"/>
              </a:rPr>
              <a:t> listen</a:t>
            </a:r>
          </a:p>
          <a:p>
            <a:pPr>
              <a:buFont typeface="Symbol" pitchFamily="18" charset="2"/>
              <a:buChar char=""/>
            </a:pPr>
            <a:r>
              <a:rPr lang="en-AU" dirty="0">
                <a:solidFill>
                  <a:srgbClr val="000000"/>
                </a:solidFill>
                <a:cs typeface="Times New Roman" pitchFamily="18" charset="0"/>
              </a:rPr>
              <a:t> resource issues</a:t>
            </a:r>
          </a:p>
          <a:p>
            <a:pPr>
              <a:buFont typeface="Symbol" pitchFamily="18" charset="2"/>
              <a:buChar char=""/>
            </a:pPr>
            <a:r>
              <a:rPr lang="en-AU" dirty="0">
                <a:solidFill>
                  <a:srgbClr val="000000"/>
                </a:solidFill>
                <a:cs typeface="Times New Roman" pitchFamily="18" charset="0"/>
              </a:rPr>
              <a:t> speak up when other issues make progress difficult</a:t>
            </a:r>
          </a:p>
          <a:p>
            <a:pPr>
              <a:buFont typeface="Symbol" pitchFamily="18" charset="2"/>
              <a:buChar char=""/>
            </a:pPr>
            <a:r>
              <a:rPr lang="en-AU" dirty="0">
                <a:solidFill>
                  <a:srgbClr val="000000"/>
                </a:solidFill>
                <a:cs typeface="Times New Roman" pitchFamily="18" charset="0"/>
              </a:rPr>
              <a:t> abide by </a:t>
            </a:r>
            <a:r>
              <a:rPr lang="en-AU" dirty="0" smtClean="0">
                <a:solidFill>
                  <a:srgbClr val="000000"/>
                </a:solidFill>
                <a:cs typeface="Times New Roman" pitchFamily="18" charset="0"/>
              </a:rPr>
              <a:t>OSHA </a:t>
            </a:r>
            <a:r>
              <a:rPr lang="en-AU" dirty="0">
                <a:solidFill>
                  <a:srgbClr val="000000"/>
                </a:solidFill>
                <a:cs typeface="Times New Roman" pitchFamily="18" charset="0"/>
              </a:rPr>
              <a:t>and Ethics regulations</a:t>
            </a:r>
          </a:p>
          <a:p>
            <a:pPr>
              <a:buFont typeface="Symbol" pitchFamily="18" charset="2"/>
              <a:buChar char=""/>
            </a:pPr>
            <a:r>
              <a:rPr lang="en-AU" dirty="0">
                <a:solidFill>
                  <a:srgbClr val="000000"/>
                </a:solidFill>
                <a:cs typeface="Times New Roman" pitchFamily="18" charset="0"/>
              </a:rPr>
              <a:t> respect technical and admin. staff</a:t>
            </a:r>
          </a:p>
          <a:p>
            <a:pPr>
              <a:buFont typeface="Symbol" pitchFamily="18" charset="2"/>
              <a:buChar char=""/>
            </a:pPr>
            <a:r>
              <a:rPr lang="en-AU" dirty="0">
                <a:solidFill>
                  <a:srgbClr val="000000"/>
                </a:solidFill>
                <a:cs typeface="Times New Roman" pitchFamily="18" charset="0"/>
              </a:rPr>
              <a:t> work harmoniously with others in group esp. with shared facilities</a:t>
            </a:r>
          </a:p>
        </p:txBody>
      </p:sp>
    </p:spTree>
  </p:cSld>
  <p:clrMapOvr>
    <a:masterClrMapping/>
  </p:clrMapOvr>
  <p:transition>
    <p:dissolv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5" name="Picture 5" descr="teamwork TeamWork!">
            <a:hlinkClick r:id="rId2" tooltip="teamwork.jpg"/>
          </p:cNvPr>
          <p:cNvPicPr>
            <a:picLocks noChangeAspect="1" noChangeArrowheads="1"/>
          </p:cNvPicPr>
          <p:nvPr/>
        </p:nvPicPr>
        <p:blipFill>
          <a:blip r:embed="rId3" cstate="print"/>
          <a:srcRect/>
          <a:stretch>
            <a:fillRect/>
          </a:stretch>
        </p:blipFill>
        <p:spPr bwMode="auto">
          <a:xfrm>
            <a:off x="7650527" y="3214686"/>
            <a:ext cx="1493473" cy="1785950"/>
          </a:xfrm>
          <a:prstGeom prst="rect">
            <a:avLst/>
          </a:prstGeom>
          <a:noFill/>
        </p:spPr>
      </p:pic>
      <p:sp>
        <p:nvSpPr>
          <p:cNvPr id="6" name="Title 5"/>
          <p:cNvSpPr>
            <a:spLocks noGrp="1"/>
          </p:cNvSpPr>
          <p:nvPr>
            <p:ph type="title"/>
          </p:nvPr>
        </p:nvSpPr>
        <p:spPr>
          <a:xfrm>
            <a:off x="381000" y="990600"/>
            <a:ext cx="8620156" cy="762000"/>
          </a:xfrm>
        </p:spPr>
        <p:txBody>
          <a:bodyPr/>
          <a:lstStyle/>
          <a:p>
            <a:r>
              <a:rPr lang="en-US" dirty="0" smtClean="0"/>
              <a:t>Working together for </a:t>
            </a:r>
            <a:r>
              <a:rPr lang="en-US" dirty="0" smtClean="0"/>
              <a:t>3 </a:t>
            </a:r>
            <a:r>
              <a:rPr lang="en-US" dirty="0" smtClean="0"/>
              <a:t>years (and beyond)</a:t>
            </a:r>
            <a:endParaRPr lang="ms-MY" dirty="0"/>
          </a:p>
        </p:txBody>
      </p:sp>
      <p:sp>
        <p:nvSpPr>
          <p:cNvPr id="7" name="Content Placeholder 6"/>
          <p:cNvSpPr>
            <a:spLocks noGrp="1"/>
          </p:cNvSpPr>
          <p:nvPr>
            <p:ph idx="1"/>
          </p:nvPr>
        </p:nvSpPr>
        <p:spPr/>
        <p:txBody>
          <a:bodyPr/>
          <a:lstStyle/>
          <a:p>
            <a:r>
              <a:rPr lang="en-US" sz="2800" dirty="0" smtClean="0"/>
              <a:t>is the team functioning?</a:t>
            </a:r>
          </a:p>
          <a:p>
            <a:r>
              <a:rPr lang="en-US" sz="2800" dirty="0" smtClean="0"/>
              <a:t>do you </a:t>
            </a:r>
            <a:r>
              <a:rPr lang="en-US" sz="2800" dirty="0" smtClean="0"/>
              <a:t>need to meet less frequently (or more)?</a:t>
            </a:r>
          </a:p>
          <a:p>
            <a:r>
              <a:rPr lang="en-US" sz="2800" dirty="0" smtClean="0"/>
              <a:t>conference </a:t>
            </a:r>
            <a:r>
              <a:rPr lang="en-US" sz="2800" dirty="0" smtClean="0"/>
              <a:t>opportunities, publishing opportunities</a:t>
            </a:r>
          </a:p>
          <a:p>
            <a:r>
              <a:rPr lang="en-US" sz="2800" dirty="0" smtClean="0"/>
              <a:t>Make sure the student own </a:t>
            </a:r>
            <a:r>
              <a:rPr lang="en-US" sz="2800" dirty="0" smtClean="0"/>
              <a:t>the project</a:t>
            </a:r>
          </a:p>
          <a:p>
            <a:r>
              <a:rPr lang="en-US" sz="2800" dirty="0" smtClean="0"/>
              <a:t>Ensure the student listen </a:t>
            </a:r>
            <a:r>
              <a:rPr lang="en-US" sz="2800" dirty="0" smtClean="0"/>
              <a:t>to advice</a:t>
            </a:r>
          </a:p>
          <a:p>
            <a:r>
              <a:rPr lang="en-US" sz="2800" dirty="0" smtClean="0"/>
              <a:t>The supervisors </a:t>
            </a:r>
            <a:r>
              <a:rPr lang="en-US" sz="2800" dirty="0" smtClean="0"/>
              <a:t>have got their PhD’s therefore have something to </a:t>
            </a:r>
            <a:r>
              <a:rPr lang="en-US" sz="2800" dirty="0" smtClean="0"/>
              <a:t>offer</a:t>
            </a:r>
            <a:endParaRPr lang="en-US" sz="2800" dirty="0" smtClean="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4" name="Picture 8"/>
          <p:cNvPicPr>
            <a:picLocks noChangeAspect="1" noChangeArrowheads="1"/>
          </p:cNvPicPr>
          <p:nvPr/>
        </p:nvPicPr>
        <p:blipFill>
          <a:blip r:embed="rId2" cstate="print"/>
          <a:srcRect/>
          <a:stretch>
            <a:fillRect/>
          </a:stretch>
        </p:blipFill>
        <p:spPr bwMode="auto">
          <a:xfrm>
            <a:off x="5895975" y="1862138"/>
            <a:ext cx="3248025" cy="3943350"/>
          </a:xfrm>
          <a:prstGeom prst="rect">
            <a:avLst/>
          </a:prstGeom>
          <a:noFill/>
          <a:ln w="9525">
            <a:noFill/>
            <a:miter lim="800000"/>
            <a:headEnd/>
            <a:tailEnd/>
          </a:ln>
          <a:effectLst/>
        </p:spPr>
      </p:pic>
      <p:sp>
        <p:nvSpPr>
          <p:cNvPr id="5" name="Title 4"/>
          <p:cNvSpPr>
            <a:spLocks noGrp="1"/>
          </p:cNvSpPr>
          <p:nvPr>
            <p:ph type="title"/>
          </p:nvPr>
        </p:nvSpPr>
        <p:spPr/>
        <p:txBody>
          <a:bodyPr/>
          <a:lstStyle/>
          <a:p>
            <a:r>
              <a:rPr lang="ms-MY" dirty="0" smtClean="0"/>
              <a:t>Writing and </a:t>
            </a:r>
            <a:r>
              <a:rPr lang="ms-MY" dirty="0" smtClean="0"/>
              <a:t>Publishing</a:t>
            </a:r>
            <a:endParaRPr lang="ms-MY" dirty="0"/>
          </a:p>
        </p:txBody>
      </p:sp>
      <p:sp>
        <p:nvSpPr>
          <p:cNvPr id="6" name="Content Placeholder 5"/>
          <p:cNvSpPr>
            <a:spLocks noGrp="1"/>
          </p:cNvSpPr>
          <p:nvPr>
            <p:ph idx="1"/>
          </p:nvPr>
        </p:nvSpPr>
        <p:spPr>
          <a:xfrm>
            <a:off x="457200" y="1874838"/>
            <a:ext cx="5543560" cy="4525962"/>
          </a:xfrm>
        </p:spPr>
        <p:txBody>
          <a:bodyPr/>
          <a:lstStyle/>
          <a:p>
            <a:r>
              <a:rPr lang="en-AU" dirty="0" smtClean="0">
                <a:solidFill>
                  <a:srgbClr val="000066"/>
                </a:solidFill>
              </a:rPr>
              <a:t>Start early, work continuously</a:t>
            </a:r>
          </a:p>
          <a:p>
            <a:r>
              <a:rPr lang="en-AU" dirty="0" smtClean="0">
                <a:solidFill>
                  <a:srgbClr val="000066"/>
                </a:solidFill>
              </a:rPr>
              <a:t>Establish ground rules</a:t>
            </a:r>
          </a:p>
          <a:p>
            <a:pPr lvl="1">
              <a:buFontTx/>
              <a:buChar char="–"/>
            </a:pPr>
            <a:r>
              <a:rPr lang="en-AU" dirty="0" smtClean="0">
                <a:solidFill>
                  <a:srgbClr val="000066"/>
                </a:solidFill>
              </a:rPr>
              <a:t>Small regular slices</a:t>
            </a:r>
          </a:p>
          <a:p>
            <a:pPr lvl="1">
              <a:buFontTx/>
              <a:buChar char="–"/>
            </a:pPr>
            <a:r>
              <a:rPr lang="en-AU" dirty="0" smtClean="0">
                <a:solidFill>
                  <a:srgbClr val="000066"/>
                </a:solidFill>
              </a:rPr>
              <a:t>Whose work is it?</a:t>
            </a:r>
          </a:p>
          <a:p>
            <a:pPr lvl="2"/>
            <a:r>
              <a:rPr lang="en-AU" dirty="0" smtClean="0">
                <a:solidFill>
                  <a:srgbClr val="000066"/>
                </a:solidFill>
              </a:rPr>
              <a:t>Guidance and direction </a:t>
            </a:r>
            <a:r>
              <a:rPr lang="en-AU" dirty="0" err="1" smtClean="0">
                <a:solidFill>
                  <a:srgbClr val="000066"/>
                </a:solidFill>
              </a:rPr>
              <a:t>vs</a:t>
            </a:r>
            <a:r>
              <a:rPr lang="en-AU" dirty="0" smtClean="0">
                <a:solidFill>
                  <a:srgbClr val="000066"/>
                </a:solidFill>
              </a:rPr>
              <a:t> take-over</a:t>
            </a:r>
          </a:p>
          <a:p>
            <a:r>
              <a:rPr lang="en-AU" dirty="0" smtClean="0">
                <a:solidFill>
                  <a:srgbClr val="000066"/>
                </a:solidFill>
              </a:rPr>
              <a:t>Learn citation software before you start, and use it</a:t>
            </a:r>
          </a:p>
          <a:p>
            <a:pPr>
              <a:buNone/>
            </a:pPr>
            <a:endParaRPr lang="ms-MY" dirty="0"/>
          </a:p>
        </p:txBody>
      </p:sp>
    </p:spTree>
  </p:cSld>
  <p:clrMapOvr>
    <a:masterClrMapping/>
  </p:clrMapOvr>
  <p:transition>
    <p:dissolv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5800" y="609600"/>
            <a:ext cx="7772400" cy="990600"/>
          </a:xfrm>
        </p:spPr>
        <p:txBody>
          <a:bodyPr/>
          <a:lstStyle/>
          <a:p>
            <a:r>
              <a:rPr lang="en-GB" b="1"/>
              <a:t>Research Degree: Processes</a:t>
            </a:r>
            <a:endParaRPr lang="en-GB"/>
          </a:p>
        </p:txBody>
      </p:sp>
      <p:sp>
        <p:nvSpPr>
          <p:cNvPr id="4099" name="Rectangle 3"/>
          <p:cNvSpPr>
            <a:spLocks noGrp="1" noChangeArrowheads="1"/>
          </p:cNvSpPr>
          <p:nvPr>
            <p:ph idx="1"/>
          </p:nvPr>
        </p:nvSpPr>
        <p:spPr>
          <a:xfrm>
            <a:off x="685800" y="1676400"/>
            <a:ext cx="7772400" cy="4419600"/>
          </a:xfrm>
        </p:spPr>
        <p:txBody>
          <a:bodyPr/>
          <a:lstStyle/>
          <a:p>
            <a:pPr>
              <a:lnSpc>
                <a:spcPct val="90000"/>
              </a:lnSpc>
            </a:pPr>
            <a:r>
              <a:rPr lang="en-GB" sz="2800"/>
              <a:t>Selecting a topic</a:t>
            </a:r>
          </a:p>
          <a:p>
            <a:pPr>
              <a:lnSpc>
                <a:spcPct val="90000"/>
              </a:lnSpc>
            </a:pPr>
            <a:r>
              <a:rPr lang="en-GB" sz="2800"/>
              <a:t>Reviewing and evaluating the literature</a:t>
            </a:r>
          </a:p>
          <a:p>
            <a:pPr>
              <a:lnSpc>
                <a:spcPct val="90000"/>
              </a:lnSpc>
            </a:pPr>
            <a:r>
              <a:rPr lang="en-GB" sz="2800"/>
              <a:t>Formulating the gap/problem/issue/conflict or other trigger for the research</a:t>
            </a:r>
          </a:p>
          <a:p>
            <a:pPr>
              <a:lnSpc>
                <a:spcPct val="90000"/>
              </a:lnSpc>
            </a:pPr>
            <a:r>
              <a:rPr lang="en-GB" sz="2800"/>
              <a:t>Formulating appropriate questions/solutions/theories/hypotheses</a:t>
            </a:r>
          </a:p>
          <a:p>
            <a:pPr>
              <a:lnSpc>
                <a:spcPct val="90000"/>
              </a:lnSpc>
            </a:pPr>
            <a:r>
              <a:rPr lang="en-GB" sz="2800"/>
              <a:t>Where appropriate, deciding upon an empirical methodology (quantitative, qualitative, mixed) and operationalising theories, hypotheses  </a:t>
            </a:r>
          </a:p>
        </p:txBody>
      </p:sp>
    </p:spTree>
  </p:cSld>
  <p:clrMapOvr>
    <a:masterClrMapping/>
  </p:clrMapOvr>
  <p:transition>
    <p:dissolv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609600"/>
            <a:ext cx="7772400" cy="990600"/>
          </a:xfrm>
        </p:spPr>
        <p:txBody>
          <a:bodyPr/>
          <a:lstStyle/>
          <a:p>
            <a:r>
              <a:rPr lang="en-GB" b="1"/>
              <a:t>Research Degree: Processes</a:t>
            </a:r>
            <a:endParaRPr lang="en-GB"/>
          </a:p>
        </p:txBody>
      </p:sp>
      <p:sp>
        <p:nvSpPr>
          <p:cNvPr id="5123" name="Rectangle 3"/>
          <p:cNvSpPr>
            <a:spLocks noGrp="1" noChangeArrowheads="1"/>
          </p:cNvSpPr>
          <p:nvPr>
            <p:ph idx="1"/>
          </p:nvPr>
        </p:nvSpPr>
        <p:spPr>
          <a:xfrm>
            <a:off x="685800" y="1676400"/>
            <a:ext cx="7772400" cy="4419600"/>
          </a:xfrm>
        </p:spPr>
        <p:txBody>
          <a:bodyPr/>
          <a:lstStyle/>
          <a:p>
            <a:r>
              <a:rPr lang="en-GB"/>
              <a:t>Undertaking the substantive research, involving one or a combination of:</a:t>
            </a:r>
          </a:p>
          <a:p>
            <a:endParaRPr lang="en-GB"/>
          </a:p>
          <a:p>
            <a:pPr lvl="1"/>
            <a:r>
              <a:rPr lang="en-GB"/>
              <a:t>Reading original documents</a:t>
            </a:r>
          </a:p>
          <a:p>
            <a:pPr lvl="1"/>
            <a:r>
              <a:rPr lang="en-GB"/>
              <a:t>Subject interviewing</a:t>
            </a:r>
          </a:p>
          <a:p>
            <a:pPr lvl="1"/>
            <a:r>
              <a:rPr lang="en-GB"/>
              <a:t>Mass interviewing</a:t>
            </a:r>
          </a:p>
          <a:p>
            <a:pPr lvl="1"/>
            <a:r>
              <a:rPr lang="en-GB"/>
              <a:t>Experimentation</a:t>
            </a:r>
          </a:p>
          <a:p>
            <a:pPr lvl="1"/>
            <a:r>
              <a:rPr lang="en-GB"/>
              <a:t>Computer modelling</a:t>
            </a:r>
          </a:p>
          <a:p>
            <a:pPr lvl="1">
              <a:buFontTx/>
              <a:buNone/>
            </a:pPr>
            <a:endParaRPr lang="en-GB"/>
          </a:p>
        </p:txBody>
      </p:sp>
    </p:spTree>
  </p:cSld>
  <p:clrMapOvr>
    <a:masterClrMapping/>
  </p:clrMapOvr>
  <p:transition>
    <p:dissolv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685800" y="609600"/>
            <a:ext cx="7772400" cy="838200"/>
          </a:xfrm>
        </p:spPr>
        <p:txBody>
          <a:bodyPr/>
          <a:lstStyle/>
          <a:p>
            <a:r>
              <a:rPr lang="en-GB" b="1"/>
              <a:t>Research Degree: Processes</a:t>
            </a:r>
            <a:endParaRPr lang="en-GB"/>
          </a:p>
        </p:txBody>
      </p:sp>
      <p:sp>
        <p:nvSpPr>
          <p:cNvPr id="6147" name="Rectangle 3"/>
          <p:cNvSpPr>
            <a:spLocks noGrp="1" noChangeArrowheads="1"/>
          </p:cNvSpPr>
          <p:nvPr>
            <p:ph idx="1"/>
          </p:nvPr>
        </p:nvSpPr>
        <p:spPr/>
        <p:txBody>
          <a:bodyPr/>
          <a:lstStyle/>
          <a:p>
            <a:pPr>
              <a:lnSpc>
                <a:spcPct val="90000"/>
              </a:lnSpc>
            </a:pPr>
            <a:r>
              <a:rPr lang="en-GB"/>
              <a:t>Sifting, checking and analysing data</a:t>
            </a:r>
          </a:p>
          <a:p>
            <a:pPr>
              <a:lnSpc>
                <a:spcPct val="90000"/>
              </a:lnSpc>
            </a:pPr>
            <a:r>
              <a:rPr lang="en-GB"/>
              <a:t>Interpreting results and assessing their implications for the initial focus of the project</a:t>
            </a:r>
          </a:p>
          <a:p>
            <a:pPr>
              <a:lnSpc>
                <a:spcPct val="90000"/>
              </a:lnSpc>
            </a:pPr>
            <a:r>
              <a:rPr lang="en-GB"/>
              <a:t>Reformulating the field of knowledge in the light of the research</a:t>
            </a:r>
          </a:p>
          <a:p>
            <a:pPr>
              <a:lnSpc>
                <a:spcPct val="90000"/>
              </a:lnSpc>
            </a:pPr>
            <a:r>
              <a:rPr lang="en-GB"/>
              <a:t>Writing up</a:t>
            </a:r>
          </a:p>
          <a:p>
            <a:pPr>
              <a:lnSpc>
                <a:spcPct val="90000"/>
              </a:lnSpc>
            </a:pPr>
            <a:r>
              <a:rPr lang="en-GB"/>
              <a:t>Preparing for examination</a:t>
            </a:r>
          </a:p>
          <a:p>
            <a:pPr>
              <a:lnSpc>
                <a:spcPct val="90000"/>
              </a:lnSpc>
            </a:pPr>
            <a:endParaRPr lang="en-GB"/>
          </a:p>
        </p:txBody>
      </p:sp>
    </p:spTree>
  </p:cSld>
  <p:clrMapOvr>
    <a:masterClrMapping/>
  </p:clrMapOvr>
  <p:transition>
    <p:dissolv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sz="4000" b="1"/>
              <a:t>What is involved in supervising a research degree?</a:t>
            </a:r>
            <a:endParaRPr lang="en-GB"/>
          </a:p>
        </p:txBody>
      </p:sp>
      <p:sp>
        <p:nvSpPr>
          <p:cNvPr id="7171" name="Rectangle 3"/>
          <p:cNvSpPr>
            <a:spLocks noGrp="1" noChangeArrowheads="1"/>
          </p:cNvSpPr>
          <p:nvPr>
            <p:ph idx="1"/>
          </p:nvPr>
        </p:nvSpPr>
        <p:spPr/>
        <p:txBody>
          <a:bodyPr/>
          <a:lstStyle/>
          <a:p>
            <a:pPr marL="514350" indent="-514350">
              <a:lnSpc>
                <a:spcPct val="90000"/>
              </a:lnSpc>
              <a:buFont typeface="+mj-lt"/>
              <a:buAutoNum type="arabicPeriod"/>
            </a:pPr>
            <a:r>
              <a:rPr lang="en-GB" sz="2800" dirty="0"/>
              <a:t>Establishing a professional relationship </a:t>
            </a:r>
          </a:p>
          <a:p>
            <a:pPr marL="514350" indent="-514350">
              <a:lnSpc>
                <a:spcPct val="90000"/>
              </a:lnSpc>
              <a:buFont typeface="+mj-lt"/>
              <a:buAutoNum type="arabicPeriod"/>
            </a:pPr>
            <a:r>
              <a:rPr lang="en-GB" sz="2800" dirty="0"/>
              <a:t>Inducting students into research</a:t>
            </a:r>
          </a:p>
          <a:p>
            <a:pPr marL="514350" indent="-514350">
              <a:lnSpc>
                <a:spcPct val="90000"/>
              </a:lnSpc>
              <a:buFont typeface="+mj-lt"/>
              <a:buAutoNum type="arabicPeriod"/>
            </a:pPr>
            <a:r>
              <a:rPr lang="en-GB" sz="2800" dirty="0"/>
              <a:t>Helping them with the selection of a topic</a:t>
            </a:r>
          </a:p>
          <a:p>
            <a:pPr marL="514350" indent="-514350">
              <a:lnSpc>
                <a:spcPct val="90000"/>
              </a:lnSpc>
              <a:buFont typeface="+mj-lt"/>
              <a:buAutoNum type="arabicPeriod"/>
            </a:pPr>
            <a:r>
              <a:rPr lang="en-GB" sz="2800" dirty="0"/>
              <a:t>Helping them with an initial research proposal</a:t>
            </a:r>
          </a:p>
          <a:p>
            <a:pPr marL="514350" indent="-514350">
              <a:lnSpc>
                <a:spcPct val="90000"/>
              </a:lnSpc>
              <a:buFont typeface="+mj-lt"/>
              <a:buAutoNum type="arabicPeriod"/>
            </a:pPr>
            <a:r>
              <a:rPr lang="en-GB" sz="2800" dirty="0"/>
              <a:t>Monitoring initial progress</a:t>
            </a:r>
          </a:p>
          <a:p>
            <a:pPr marL="514350" indent="-514350">
              <a:lnSpc>
                <a:spcPct val="90000"/>
              </a:lnSpc>
              <a:buFont typeface="+mj-lt"/>
              <a:buAutoNum type="arabicPeriod"/>
            </a:pPr>
            <a:r>
              <a:rPr lang="en-GB" sz="2800" dirty="0"/>
              <a:t>Encouraging students to write</a:t>
            </a:r>
          </a:p>
          <a:p>
            <a:pPr marL="514350" indent="-514350">
              <a:lnSpc>
                <a:spcPct val="90000"/>
              </a:lnSpc>
              <a:buFont typeface="+mj-lt"/>
              <a:buAutoNum type="arabicPeriod"/>
            </a:pPr>
            <a:r>
              <a:rPr lang="en-GB" sz="2800" dirty="0"/>
              <a:t>Assisting with academic problems</a:t>
            </a:r>
          </a:p>
          <a:p>
            <a:pPr marL="514350" indent="-514350">
              <a:lnSpc>
                <a:spcPct val="90000"/>
              </a:lnSpc>
              <a:buFont typeface="+mj-lt"/>
              <a:buAutoNum type="arabicPeriod"/>
            </a:pPr>
            <a:r>
              <a:rPr lang="en-GB" sz="2800" dirty="0"/>
              <a:t>Assisting with personal and social problems</a:t>
            </a:r>
          </a:p>
          <a:p>
            <a:pPr marL="514350" indent="-514350">
              <a:lnSpc>
                <a:spcPct val="90000"/>
              </a:lnSpc>
              <a:buFont typeface="+mj-lt"/>
              <a:buAutoNum type="arabicPeriod"/>
            </a:pPr>
            <a:r>
              <a:rPr lang="en-GB" sz="2800" dirty="0"/>
              <a:t>Advising on the drafts of the thesis</a:t>
            </a:r>
          </a:p>
          <a:p>
            <a:pPr marL="514350" indent="-514350">
              <a:lnSpc>
                <a:spcPct val="90000"/>
              </a:lnSpc>
              <a:buFont typeface="+mj-lt"/>
              <a:buAutoNum type="arabicPeriod"/>
            </a:pPr>
            <a:r>
              <a:rPr lang="en-GB" sz="2800" dirty="0"/>
              <a:t>Assisting them to prepare for examination</a:t>
            </a:r>
          </a:p>
        </p:txBody>
      </p:sp>
    </p:spTree>
  </p:cSld>
  <p:clrMapOvr>
    <a:masterClrMapping/>
  </p:clrMapOvr>
  <p:transition>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a:xfrm>
            <a:off x="714349" y="930275"/>
            <a:ext cx="8429652" cy="914400"/>
          </a:xfrm>
        </p:spPr>
        <p:txBody>
          <a:bodyPr/>
          <a:lstStyle/>
          <a:p>
            <a:r>
              <a:rPr lang="en-US">
                <a:latin typeface="Arial" pitchFamily="34" charset="0"/>
              </a:rPr>
              <a:t>Supervision rather than Supervisor</a:t>
            </a:r>
            <a:endParaRPr lang="en-US">
              <a:latin typeface="Helvetica Neue" pitchFamily="48" charset="0"/>
            </a:endParaRPr>
          </a:p>
        </p:txBody>
      </p:sp>
      <p:sp>
        <p:nvSpPr>
          <p:cNvPr id="179203" name="Rectangle 3"/>
          <p:cNvSpPr>
            <a:spLocks noGrp="1" noChangeArrowheads="1"/>
          </p:cNvSpPr>
          <p:nvPr>
            <p:ph type="body" idx="1"/>
          </p:nvPr>
        </p:nvSpPr>
        <p:spPr>
          <a:xfrm>
            <a:off x="636588" y="1793875"/>
            <a:ext cx="7772400" cy="3929063"/>
          </a:xfrm>
        </p:spPr>
        <p:txBody>
          <a:bodyPr/>
          <a:lstStyle/>
          <a:p>
            <a:pPr>
              <a:lnSpc>
                <a:spcPct val="90000"/>
              </a:lnSpc>
            </a:pPr>
            <a:r>
              <a:rPr lang="en-US" dirty="0"/>
              <a:t>Research suggests that there are a range of roles that need to be filled in terms of research supervision, in addition to knowledge of the topic and methodology, these are:</a:t>
            </a:r>
            <a:endParaRPr lang="en-US" dirty="0">
              <a:latin typeface="Geneva" pitchFamily="48" charset="0"/>
            </a:endParaRPr>
          </a:p>
          <a:p>
            <a:pPr lvl="1">
              <a:lnSpc>
                <a:spcPct val="90000"/>
              </a:lnSpc>
            </a:pPr>
            <a:r>
              <a:rPr lang="en-US" dirty="0"/>
              <a:t>Mentor </a:t>
            </a:r>
          </a:p>
          <a:p>
            <a:pPr lvl="1">
              <a:lnSpc>
                <a:spcPct val="90000"/>
              </a:lnSpc>
            </a:pPr>
            <a:r>
              <a:rPr lang="en-US" dirty="0"/>
              <a:t>Coach</a:t>
            </a:r>
          </a:p>
          <a:p>
            <a:pPr lvl="1">
              <a:lnSpc>
                <a:spcPct val="90000"/>
              </a:lnSpc>
            </a:pPr>
            <a:r>
              <a:rPr lang="en-US" dirty="0"/>
              <a:t>Facilitator of candidature</a:t>
            </a:r>
          </a:p>
          <a:p>
            <a:pPr lvl="1">
              <a:lnSpc>
                <a:spcPct val="90000"/>
              </a:lnSpc>
            </a:pPr>
            <a:r>
              <a:rPr lang="en-US" dirty="0"/>
              <a:t>Sponsor</a:t>
            </a:r>
          </a:p>
          <a:p>
            <a:pPr lvl="1">
              <a:lnSpc>
                <a:spcPct val="90000"/>
              </a:lnSpc>
            </a:pPr>
            <a:endParaRPr lang="en-US" sz="2600" i="1" dirty="0"/>
          </a:p>
          <a:p>
            <a:pPr algn="r">
              <a:lnSpc>
                <a:spcPct val="90000"/>
              </a:lnSpc>
            </a:pPr>
            <a:r>
              <a:rPr lang="en-US" sz="1400" dirty="0"/>
              <a:t>From Pearson, M &amp; </a:t>
            </a:r>
            <a:r>
              <a:rPr lang="en-US" sz="1400" dirty="0" err="1"/>
              <a:t>Kayrooz</a:t>
            </a:r>
            <a:r>
              <a:rPr lang="en-US" sz="1400" dirty="0"/>
              <a:t>, C. (</a:t>
            </a:r>
            <a:r>
              <a:rPr lang="en-AU" sz="1400" dirty="0"/>
              <a:t>2004). Enabling critical reflection on research supervisory practice. </a:t>
            </a:r>
            <a:r>
              <a:rPr lang="en-AU" sz="1400" i="1" dirty="0"/>
              <a:t>International Journal for Academic Development, 9</a:t>
            </a:r>
            <a:r>
              <a:rPr lang="en-AU" sz="1400" dirty="0"/>
              <a:t>(1), 99-116</a:t>
            </a:r>
            <a:endParaRPr lang="en-US" sz="2800" b="0" dirty="0">
              <a:latin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GB" sz="4000" b="1"/>
              <a:t>Establishing a professional relationship</a:t>
            </a:r>
            <a:endParaRPr lang="en-GB"/>
          </a:p>
        </p:txBody>
      </p:sp>
      <p:sp>
        <p:nvSpPr>
          <p:cNvPr id="8195" name="Rectangle 3"/>
          <p:cNvSpPr>
            <a:spLocks noGrp="1" noChangeArrowheads="1"/>
          </p:cNvSpPr>
          <p:nvPr>
            <p:ph idx="1"/>
          </p:nvPr>
        </p:nvSpPr>
        <p:spPr/>
        <p:txBody>
          <a:bodyPr/>
          <a:lstStyle/>
          <a:p>
            <a:pPr>
              <a:lnSpc>
                <a:spcPct val="90000"/>
              </a:lnSpc>
            </a:pPr>
            <a:r>
              <a:rPr lang="en-GB"/>
              <a:t>The </a:t>
            </a:r>
            <a:r>
              <a:rPr lang="en-GB" b="1"/>
              <a:t>research student</a:t>
            </a:r>
            <a:r>
              <a:rPr lang="en-GB"/>
              <a:t> agrees to:</a:t>
            </a:r>
          </a:p>
          <a:p>
            <a:pPr lvl="1">
              <a:lnSpc>
                <a:spcPct val="90000"/>
              </a:lnSpc>
            </a:pPr>
            <a:r>
              <a:rPr lang="en-GB"/>
              <a:t>Turn  up on time for supervisions and give as much notice as possible of cancellations</a:t>
            </a:r>
          </a:p>
          <a:p>
            <a:pPr lvl="1">
              <a:lnSpc>
                <a:spcPct val="90000"/>
              </a:lnSpc>
            </a:pPr>
            <a:r>
              <a:rPr lang="en-GB"/>
              <a:t>Be properly prepared</a:t>
            </a:r>
          </a:p>
          <a:p>
            <a:pPr lvl="1">
              <a:lnSpc>
                <a:spcPct val="90000"/>
              </a:lnSpc>
            </a:pPr>
            <a:r>
              <a:rPr lang="en-GB"/>
              <a:t>Write regularly and share the draft materials</a:t>
            </a:r>
          </a:p>
          <a:p>
            <a:pPr lvl="1">
              <a:lnSpc>
                <a:spcPct val="90000"/>
              </a:lnSpc>
            </a:pPr>
            <a:r>
              <a:rPr lang="en-GB"/>
              <a:t>Be truthful about work done and not done</a:t>
            </a:r>
          </a:p>
          <a:p>
            <a:pPr lvl="1">
              <a:lnSpc>
                <a:spcPct val="90000"/>
              </a:lnSpc>
            </a:pPr>
            <a:r>
              <a:rPr lang="en-GB"/>
              <a:t>Maintain contact </a:t>
            </a:r>
          </a:p>
          <a:p>
            <a:pPr lvl="1">
              <a:lnSpc>
                <a:spcPct val="90000"/>
              </a:lnSpc>
            </a:pPr>
            <a:r>
              <a:rPr lang="en-GB"/>
              <a:t>Undertake the tasks agreed to the best of his/her ability within the allocated time </a:t>
            </a:r>
          </a:p>
        </p:txBody>
      </p:sp>
    </p:spTree>
  </p:cSld>
  <p:clrMapOvr>
    <a:masterClrMapping/>
  </p:clrMapOvr>
  <p:transition>
    <p:dissolv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5800" y="609600"/>
            <a:ext cx="7772400" cy="1019175"/>
          </a:xfrm>
        </p:spPr>
        <p:txBody>
          <a:bodyPr/>
          <a:lstStyle/>
          <a:p>
            <a:r>
              <a:rPr lang="en-GB" sz="3600" b="1"/>
              <a:t>Establishing a professional relationship</a:t>
            </a:r>
            <a:endParaRPr lang="en-GB" sz="3600"/>
          </a:p>
        </p:txBody>
      </p:sp>
      <p:sp>
        <p:nvSpPr>
          <p:cNvPr id="9219" name="Rectangle 3"/>
          <p:cNvSpPr>
            <a:spLocks noGrp="1" noChangeArrowheads="1"/>
          </p:cNvSpPr>
          <p:nvPr>
            <p:ph idx="1"/>
          </p:nvPr>
        </p:nvSpPr>
        <p:spPr>
          <a:xfrm>
            <a:off x="685800" y="1700213"/>
            <a:ext cx="8243918" cy="4897437"/>
          </a:xfrm>
        </p:spPr>
        <p:txBody>
          <a:bodyPr/>
          <a:lstStyle/>
          <a:p>
            <a:pPr>
              <a:lnSpc>
                <a:spcPct val="90000"/>
              </a:lnSpc>
            </a:pPr>
            <a:r>
              <a:rPr lang="en-GB" dirty="0"/>
              <a:t>The </a:t>
            </a:r>
            <a:r>
              <a:rPr lang="en-GB" b="1" dirty="0"/>
              <a:t>research supervisor</a:t>
            </a:r>
            <a:r>
              <a:rPr lang="en-GB" dirty="0"/>
              <a:t> agrees to:</a:t>
            </a:r>
          </a:p>
          <a:p>
            <a:pPr lvl="1">
              <a:lnSpc>
                <a:spcPct val="90000"/>
              </a:lnSpc>
            </a:pPr>
            <a:r>
              <a:rPr lang="en-GB" dirty="0"/>
              <a:t>Hold regular supervisions and gives as much notice as possible of cancellations</a:t>
            </a:r>
          </a:p>
          <a:p>
            <a:pPr lvl="1">
              <a:lnSpc>
                <a:spcPct val="90000"/>
              </a:lnSpc>
            </a:pPr>
            <a:r>
              <a:rPr lang="en-GB" dirty="0"/>
              <a:t>Read work submitted promptly</a:t>
            </a:r>
          </a:p>
          <a:p>
            <a:pPr lvl="1">
              <a:lnSpc>
                <a:spcPct val="90000"/>
              </a:lnSpc>
            </a:pPr>
            <a:r>
              <a:rPr lang="en-GB" dirty="0"/>
              <a:t>Give written feedback</a:t>
            </a:r>
          </a:p>
          <a:p>
            <a:pPr>
              <a:lnSpc>
                <a:spcPct val="90000"/>
              </a:lnSpc>
            </a:pPr>
            <a:r>
              <a:rPr lang="en-GB" b="1" dirty="0"/>
              <a:t>Both</a:t>
            </a:r>
            <a:r>
              <a:rPr lang="en-GB" dirty="0"/>
              <a:t> agree to:</a:t>
            </a:r>
          </a:p>
          <a:p>
            <a:pPr lvl="1">
              <a:lnSpc>
                <a:spcPct val="90000"/>
              </a:lnSpc>
            </a:pPr>
            <a:r>
              <a:rPr lang="en-GB" dirty="0"/>
              <a:t>Treat supervision in a business-like way with an agenda</a:t>
            </a:r>
          </a:p>
          <a:p>
            <a:pPr lvl="1">
              <a:lnSpc>
                <a:spcPct val="90000"/>
              </a:lnSpc>
            </a:pPr>
            <a:r>
              <a:rPr lang="en-GB" dirty="0"/>
              <a:t>Keep records of supervisions detailing what was discussed, what targets were agreed  and when they were to be achieved by.</a:t>
            </a:r>
            <a:endParaRPr lang="en-GB" sz="2400" dirty="0"/>
          </a:p>
          <a:p>
            <a:pPr>
              <a:lnSpc>
                <a:spcPct val="90000"/>
              </a:lnSpc>
            </a:pPr>
            <a:endParaRPr lang="en-GB" sz="2800" dirty="0"/>
          </a:p>
        </p:txBody>
      </p:sp>
    </p:spTree>
  </p:cSld>
  <p:clrMapOvr>
    <a:masterClrMapping/>
  </p:clrMapOvr>
  <p:transition>
    <p:dissolv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sz="4000" b="1"/>
              <a:t>Establishing a professional relationship</a:t>
            </a:r>
            <a:endParaRPr lang="en-GB"/>
          </a:p>
        </p:txBody>
      </p:sp>
      <p:sp>
        <p:nvSpPr>
          <p:cNvPr id="10243" name="Rectangle 3"/>
          <p:cNvSpPr>
            <a:spLocks noGrp="1" noChangeArrowheads="1"/>
          </p:cNvSpPr>
          <p:nvPr>
            <p:ph idx="1"/>
          </p:nvPr>
        </p:nvSpPr>
        <p:spPr/>
        <p:txBody>
          <a:bodyPr/>
          <a:lstStyle/>
          <a:p>
            <a:pPr>
              <a:lnSpc>
                <a:spcPct val="90000"/>
              </a:lnSpc>
            </a:pPr>
            <a:r>
              <a:rPr lang="en-GB" sz="2800"/>
              <a:t>The supervisor </a:t>
            </a:r>
            <a:r>
              <a:rPr lang="en-GB" sz="2800" b="1"/>
              <a:t>will</a:t>
            </a:r>
            <a:r>
              <a:rPr lang="en-GB" sz="2800"/>
              <a:t>:</a:t>
            </a:r>
          </a:p>
          <a:p>
            <a:pPr lvl="1">
              <a:lnSpc>
                <a:spcPct val="90000"/>
              </a:lnSpc>
            </a:pPr>
            <a:r>
              <a:rPr lang="en-GB" sz="2000"/>
              <a:t>Help with the choice of a topic</a:t>
            </a:r>
          </a:p>
          <a:p>
            <a:pPr lvl="1">
              <a:lnSpc>
                <a:spcPct val="90000"/>
              </a:lnSpc>
            </a:pPr>
            <a:r>
              <a:rPr lang="en-GB" sz="2000"/>
              <a:t>Advise on sources for the literature</a:t>
            </a:r>
          </a:p>
          <a:p>
            <a:pPr lvl="1">
              <a:lnSpc>
                <a:spcPct val="90000"/>
              </a:lnSpc>
            </a:pPr>
            <a:r>
              <a:rPr lang="en-GB" sz="2000"/>
              <a:t>Advise on methodology</a:t>
            </a:r>
          </a:p>
          <a:p>
            <a:pPr lvl="1">
              <a:lnSpc>
                <a:spcPct val="90000"/>
              </a:lnSpc>
            </a:pPr>
            <a:r>
              <a:rPr lang="en-GB" sz="2000"/>
              <a:t>Facilitate data collection in terms of access or equipment</a:t>
            </a:r>
          </a:p>
          <a:p>
            <a:pPr lvl="1">
              <a:lnSpc>
                <a:spcPct val="90000"/>
              </a:lnSpc>
            </a:pPr>
            <a:r>
              <a:rPr lang="en-GB" sz="2000"/>
              <a:t>Discuss results</a:t>
            </a:r>
          </a:p>
          <a:p>
            <a:pPr lvl="1">
              <a:lnSpc>
                <a:spcPct val="90000"/>
              </a:lnSpc>
            </a:pPr>
            <a:r>
              <a:rPr lang="en-GB" sz="2000"/>
              <a:t>Read drafts on grounds of substance</a:t>
            </a:r>
          </a:p>
          <a:p>
            <a:pPr lvl="1">
              <a:lnSpc>
                <a:spcPct val="90000"/>
              </a:lnSpc>
            </a:pPr>
            <a:r>
              <a:rPr lang="en-GB" sz="2000"/>
              <a:t>Advise on submission</a:t>
            </a:r>
          </a:p>
          <a:p>
            <a:pPr>
              <a:lnSpc>
                <a:spcPct val="90000"/>
              </a:lnSpc>
            </a:pPr>
            <a:r>
              <a:rPr lang="en-GB" sz="2800"/>
              <a:t>The supervisor </a:t>
            </a:r>
            <a:r>
              <a:rPr lang="en-GB" sz="2800" b="1"/>
              <a:t>will not</a:t>
            </a:r>
            <a:r>
              <a:rPr lang="en-GB" sz="2800"/>
              <a:t>:</a:t>
            </a:r>
          </a:p>
          <a:p>
            <a:pPr lvl="1">
              <a:lnSpc>
                <a:spcPct val="90000"/>
              </a:lnSpc>
            </a:pPr>
            <a:r>
              <a:rPr lang="en-GB" sz="2000"/>
              <a:t>Undertake the actual research</a:t>
            </a:r>
          </a:p>
          <a:p>
            <a:pPr lvl="1">
              <a:lnSpc>
                <a:spcPct val="90000"/>
              </a:lnSpc>
            </a:pPr>
            <a:r>
              <a:rPr lang="en-GB" sz="2000"/>
              <a:t>Write or re-draft chapters</a:t>
            </a:r>
          </a:p>
          <a:p>
            <a:pPr lvl="1">
              <a:lnSpc>
                <a:spcPct val="90000"/>
              </a:lnSpc>
            </a:pPr>
            <a:r>
              <a:rPr lang="en-GB" sz="2000"/>
              <a:t>“proof” the thesis</a:t>
            </a:r>
          </a:p>
        </p:txBody>
      </p:sp>
    </p:spTree>
  </p:cSld>
  <p:clrMapOvr>
    <a:masterClrMapping/>
  </p:clrMapOvr>
  <p:transition>
    <p:dissolv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609600"/>
            <a:ext cx="7772400" cy="838200"/>
          </a:xfrm>
        </p:spPr>
        <p:txBody>
          <a:bodyPr/>
          <a:lstStyle/>
          <a:p>
            <a:r>
              <a:rPr lang="en-GB" b="1" dirty="0"/>
              <a:t>Induction into research</a:t>
            </a:r>
            <a:endParaRPr lang="en-GB" dirty="0"/>
          </a:p>
        </p:txBody>
      </p:sp>
      <p:sp>
        <p:nvSpPr>
          <p:cNvPr id="11267" name="Rectangle 3"/>
          <p:cNvSpPr>
            <a:spLocks noGrp="1" noChangeArrowheads="1"/>
          </p:cNvSpPr>
          <p:nvPr>
            <p:ph idx="1"/>
          </p:nvPr>
        </p:nvSpPr>
        <p:spPr/>
        <p:txBody>
          <a:bodyPr/>
          <a:lstStyle/>
          <a:p>
            <a:pPr>
              <a:lnSpc>
                <a:spcPct val="90000"/>
              </a:lnSpc>
            </a:pPr>
            <a:r>
              <a:rPr lang="en-GB" sz="2400"/>
              <a:t>Direct students’ attention towards the regulations for the programme and discuss it with them</a:t>
            </a:r>
          </a:p>
          <a:p>
            <a:pPr>
              <a:lnSpc>
                <a:spcPct val="90000"/>
              </a:lnSpc>
            </a:pPr>
            <a:r>
              <a:rPr lang="en-GB" sz="2400"/>
              <a:t>Ask them to read successful theses in cognate areas, preferably ones supervised by yourself, and discuss them with students</a:t>
            </a:r>
          </a:p>
          <a:p>
            <a:pPr>
              <a:lnSpc>
                <a:spcPct val="90000"/>
              </a:lnSpc>
            </a:pPr>
            <a:r>
              <a:rPr lang="en-GB" sz="2400"/>
              <a:t>Ask students to read one of many guides to undertaking research</a:t>
            </a:r>
          </a:p>
          <a:p>
            <a:pPr>
              <a:lnSpc>
                <a:spcPct val="90000"/>
              </a:lnSpc>
            </a:pPr>
            <a:r>
              <a:rPr lang="en-GB" sz="2400"/>
              <a:t>Pair new students with more advanced ones to discuss how they went about research</a:t>
            </a:r>
          </a:p>
          <a:p>
            <a:pPr>
              <a:lnSpc>
                <a:spcPct val="90000"/>
              </a:lnSpc>
            </a:pPr>
            <a:r>
              <a:rPr lang="en-GB" sz="2400"/>
              <a:t>Encourage discussion groups</a:t>
            </a:r>
          </a:p>
          <a:p>
            <a:pPr>
              <a:lnSpc>
                <a:spcPct val="90000"/>
              </a:lnSpc>
            </a:pPr>
            <a:r>
              <a:rPr lang="en-GB" sz="2400"/>
              <a:t>Disclose your own experience when starting research </a:t>
            </a:r>
          </a:p>
        </p:txBody>
      </p:sp>
    </p:spTree>
  </p:cSld>
  <p:clrMapOvr>
    <a:masterClrMapping/>
  </p:clrMapOvr>
  <p:transition>
    <p:dissolv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85800" y="609600"/>
            <a:ext cx="7772400" cy="914400"/>
          </a:xfrm>
        </p:spPr>
        <p:txBody>
          <a:bodyPr/>
          <a:lstStyle/>
          <a:p>
            <a:r>
              <a:rPr lang="en-GB" b="1"/>
              <a:t>Selecting a topic</a:t>
            </a:r>
            <a:endParaRPr lang="en-GB"/>
          </a:p>
        </p:txBody>
      </p:sp>
      <p:sp>
        <p:nvSpPr>
          <p:cNvPr id="12291" name="Rectangle 3"/>
          <p:cNvSpPr>
            <a:spLocks noGrp="1" noChangeArrowheads="1"/>
          </p:cNvSpPr>
          <p:nvPr>
            <p:ph idx="1"/>
          </p:nvPr>
        </p:nvSpPr>
        <p:spPr>
          <a:xfrm>
            <a:off x="685800" y="1676400"/>
            <a:ext cx="7772400" cy="4419600"/>
          </a:xfrm>
        </p:spPr>
        <p:txBody>
          <a:bodyPr/>
          <a:lstStyle/>
          <a:p>
            <a:pPr>
              <a:lnSpc>
                <a:spcPct val="90000"/>
              </a:lnSpc>
            </a:pPr>
            <a:r>
              <a:rPr lang="en-GB" sz="2800" b="1"/>
              <a:t>Frame the process</a:t>
            </a:r>
          </a:p>
          <a:p>
            <a:pPr lvl="1">
              <a:lnSpc>
                <a:spcPct val="90000"/>
              </a:lnSpc>
            </a:pPr>
            <a:r>
              <a:rPr lang="en-GB" sz="2400"/>
              <a:t>Deciding upon an area of general interest</a:t>
            </a:r>
          </a:p>
          <a:p>
            <a:pPr lvl="1">
              <a:lnSpc>
                <a:spcPct val="90000"/>
              </a:lnSpc>
            </a:pPr>
            <a:r>
              <a:rPr lang="en-GB" sz="2400"/>
              <a:t>Critically reviewing the literature</a:t>
            </a:r>
          </a:p>
          <a:p>
            <a:pPr lvl="1">
              <a:lnSpc>
                <a:spcPct val="90000"/>
              </a:lnSpc>
            </a:pPr>
            <a:r>
              <a:rPr lang="en-GB" sz="2400"/>
              <a:t>Identifying potential ‘triggers’ for research projects</a:t>
            </a:r>
          </a:p>
          <a:p>
            <a:pPr lvl="1">
              <a:lnSpc>
                <a:spcPct val="90000"/>
              </a:lnSpc>
            </a:pPr>
            <a:r>
              <a:rPr lang="en-GB" sz="2400"/>
              <a:t>Evaluating their suitability</a:t>
            </a:r>
          </a:p>
          <a:p>
            <a:pPr lvl="1">
              <a:lnSpc>
                <a:spcPct val="90000"/>
              </a:lnSpc>
            </a:pPr>
            <a:endParaRPr lang="en-GB" sz="2400"/>
          </a:p>
          <a:p>
            <a:pPr>
              <a:lnSpc>
                <a:spcPct val="90000"/>
              </a:lnSpc>
            </a:pPr>
            <a:r>
              <a:rPr lang="en-GB" sz="2800" b="1"/>
              <a:t>Give students the criteria</a:t>
            </a:r>
            <a:endParaRPr lang="en-GB" sz="2800"/>
          </a:p>
          <a:p>
            <a:pPr lvl="1">
              <a:lnSpc>
                <a:spcPct val="90000"/>
              </a:lnSpc>
            </a:pPr>
            <a:r>
              <a:rPr lang="en-GB" sz="2400"/>
              <a:t>Is it worth doing?</a:t>
            </a:r>
          </a:p>
          <a:p>
            <a:pPr lvl="1">
              <a:lnSpc>
                <a:spcPct val="90000"/>
              </a:lnSpc>
            </a:pPr>
            <a:r>
              <a:rPr lang="en-GB" sz="2400"/>
              <a:t>Can I do it?</a:t>
            </a:r>
          </a:p>
          <a:p>
            <a:pPr lvl="1">
              <a:lnSpc>
                <a:spcPct val="90000"/>
              </a:lnSpc>
            </a:pPr>
            <a:r>
              <a:rPr lang="en-GB" sz="2400"/>
              <a:t>Can I do it within the time available?</a:t>
            </a:r>
          </a:p>
          <a:p>
            <a:pPr lvl="1">
              <a:lnSpc>
                <a:spcPct val="90000"/>
              </a:lnSpc>
            </a:pPr>
            <a:r>
              <a:rPr lang="en-GB" sz="2400"/>
              <a:t>Will I do it?</a:t>
            </a:r>
          </a:p>
          <a:p>
            <a:pPr>
              <a:lnSpc>
                <a:spcPct val="90000"/>
              </a:lnSpc>
              <a:buFontTx/>
              <a:buNone/>
            </a:pPr>
            <a:endParaRPr lang="en-GB" sz="2800"/>
          </a:p>
        </p:txBody>
      </p:sp>
    </p:spTree>
  </p:cSld>
  <p:clrMapOvr>
    <a:masterClrMapping/>
  </p:clrMapOvr>
  <p:transition>
    <p:dissolv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85800" y="609600"/>
            <a:ext cx="7772400" cy="838200"/>
          </a:xfrm>
        </p:spPr>
        <p:txBody>
          <a:bodyPr/>
          <a:lstStyle/>
          <a:p>
            <a:r>
              <a:rPr lang="en-GB" b="1"/>
              <a:t>Selecting a topic</a:t>
            </a:r>
            <a:endParaRPr lang="en-GB"/>
          </a:p>
        </p:txBody>
      </p:sp>
      <p:sp>
        <p:nvSpPr>
          <p:cNvPr id="13315" name="Rectangle 3"/>
          <p:cNvSpPr>
            <a:spLocks noGrp="1" noChangeArrowheads="1"/>
          </p:cNvSpPr>
          <p:nvPr>
            <p:ph idx="1"/>
          </p:nvPr>
        </p:nvSpPr>
        <p:spPr>
          <a:xfrm>
            <a:off x="685800" y="1524000"/>
            <a:ext cx="7772400" cy="4572000"/>
          </a:xfrm>
        </p:spPr>
        <p:txBody>
          <a:bodyPr/>
          <a:lstStyle/>
          <a:p>
            <a:pPr>
              <a:lnSpc>
                <a:spcPct val="90000"/>
              </a:lnSpc>
            </a:pPr>
            <a:r>
              <a:rPr lang="en-GB" sz="2800" b="1"/>
              <a:t>Set tasks</a:t>
            </a:r>
            <a:endParaRPr lang="en-GB" sz="2800"/>
          </a:p>
          <a:p>
            <a:pPr lvl="1">
              <a:lnSpc>
                <a:spcPct val="90000"/>
              </a:lnSpc>
            </a:pPr>
            <a:r>
              <a:rPr lang="en-GB" sz="2400"/>
              <a:t>Reading the literature</a:t>
            </a:r>
          </a:p>
          <a:p>
            <a:pPr lvl="1">
              <a:lnSpc>
                <a:spcPct val="90000"/>
              </a:lnSpc>
            </a:pPr>
            <a:r>
              <a:rPr lang="en-GB" sz="2400"/>
              <a:t>Identifying triggers</a:t>
            </a:r>
          </a:p>
          <a:p>
            <a:pPr lvl="1">
              <a:lnSpc>
                <a:spcPct val="90000"/>
              </a:lnSpc>
            </a:pPr>
            <a:r>
              <a:rPr lang="en-GB" sz="2400"/>
              <a:t>Evaluating topics using the criteria set out above</a:t>
            </a:r>
          </a:p>
          <a:p>
            <a:pPr lvl="1">
              <a:lnSpc>
                <a:spcPct val="90000"/>
              </a:lnSpc>
            </a:pPr>
            <a:r>
              <a:rPr lang="en-GB" sz="2400"/>
              <a:t>Producing short written reports</a:t>
            </a:r>
          </a:p>
          <a:p>
            <a:pPr lvl="1">
              <a:lnSpc>
                <a:spcPct val="90000"/>
              </a:lnSpc>
            </a:pPr>
            <a:endParaRPr lang="en-GB" sz="2400"/>
          </a:p>
          <a:p>
            <a:pPr>
              <a:lnSpc>
                <a:spcPct val="90000"/>
              </a:lnSpc>
            </a:pPr>
            <a:r>
              <a:rPr lang="en-GB" sz="2800" b="1"/>
              <a:t>Give feedback</a:t>
            </a:r>
            <a:r>
              <a:rPr lang="en-GB" sz="2800"/>
              <a:t> on whether the topic is:</a:t>
            </a:r>
          </a:p>
          <a:p>
            <a:pPr lvl="1">
              <a:lnSpc>
                <a:spcPct val="90000"/>
              </a:lnSpc>
            </a:pPr>
            <a:r>
              <a:rPr lang="en-GB" sz="2400"/>
              <a:t>Worthwhile</a:t>
            </a:r>
          </a:p>
          <a:p>
            <a:pPr lvl="1">
              <a:lnSpc>
                <a:spcPct val="90000"/>
              </a:lnSpc>
            </a:pPr>
            <a:r>
              <a:rPr lang="en-GB" sz="2400"/>
              <a:t>Doable</a:t>
            </a:r>
          </a:p>
          <a:p>
            <a:pPr lvl="1">
              <a:lnSpc>
                <a:spcPct val="90000"/>
              </a:lnSpc>
            </a:pPr>
            <a:r>
              <a:rPr lang="en-GB" sz="2400"/>
              <a:t>Manageable</a:t>
            </a:r>
          </a:p>
          <a:p>
            <a:pPr lvl="1">
              <a:lnSpc>
                <a:spcPct val="90000"/>
              </a:lnSpc>
            </a:pPr>
            <a:r>
              <a:rPr lang="en-GB" sz="2400"/>
              <a:t>Sustainable</a:t>
            </a:r>
          </a:p>
          <a:p>
            <a:pPr lvl="1">
              <a:lnSpc>
                <a:spcPct val="90000"/>
              </a:lnSpc>
            </a:pPr>
            <a:r>
              <a:rPr lang="en-GB" sz="2400"/>
              <a:t>Likely to be successful </a:t>
            </a:r>
          </a:p>
          <a:p>
            <a:pPr lvl="1">
              <a:lnSpc>
                <a:spcPct val="90000"/>
              </a:lnSpc>
              <a:buFontTx/>
              <a:buNone/>
            </a:pPr>
            <a:endParaRPr lang="en-GB" sz="2400"/>
          </a:p>
        </p:txBody>
      </p:sp>
    </p:spTree>
  </p:cSld>
  <p:clrMapOvr>
    <a:masterClrMapping/>
  </p:clrMapOvr>
  <p:transition>
    <p:dissolv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Characteristics of the Research Question: FINER </a:t>
            </a:r>
            <a:endParaRPr lang="ms-MY" dirty="0"/>
          </a:p>
        </p:txBody>
      </p:sp>
      <p:sp>
        <p:nvSpPr>
          <p:cNvPr id="3" name="Content Placeholder 2"/>
          <p:cNvSpPr>
            <a:spLocks noGrp="1"/>
          </p:cNvSpPr>
          <p:nvPr>
            <p:ph idx="1"/>
          </p:nvPr>
        </p:nvSpPr>
        <p:spPr/>
        <p:txBody>
          <a:bodyPr/>
          <a:lstStyle/>
          <a:p>
            <a:r>
              <a:rPr lang="en-US" dirty="0" smtClean="0">
                <a:solidFill>
                  <a:srgbClr val="FF0000"/>
                </a:solidFill>
              </a:rPr>
              <a:t>F</a:t>
            </a:r>
            <a:r>
              <a:rPr lang="en-US" dirty="0" smtClean="0"/>
              <a:t>easible</a:t>
            </a:r>
          </a:p>
          <a:p>
            <a:r>
              <a:rPr lang="en-US" dirty="0" smtClean="0">
                <a:solidFill>
                  <a:srgbClr val="FF0000"/>
                </a:solidFill>
              </a:rPr>
              <a:t>I</a:t>
            </a:r>
            <a:r>
              <a:rPr lang="en-US" dirty="0" smtClean="0"/>
              <a:t>nteresting to the investigator</a:t>
            </a:r>
          </a:p>
          <a:p>
            <a:r>
              <a:rPr lang="en-US" dirty="0" smtClean="0">
                <a:solidFill>
                  <a:srgbClr val="FF0000"/>
                </a:solidFill>
              </a:rPr>
              <a:t>N</a:t>
            </a:r>
            <a:r>
              <a:rPr lang="en-US" dirty="0" smtClean="0"/>
              <a:t>ovel</a:t>
            </a:r>
          </a:p>
          <a:p>
            <a:r>
              <a:rPr lang="en-US" dirty="0" smtClean="0">
                <a:solidFill>
                  <a:srgbClr val="FF0000"/>
                </a:solidFill>
              </a:rPr>
              <a:t>E</a:t>
            </a:r>
            <a:r>
              <a:rPr lang="en-US" dirty="0" smtClean="0"/>
              <a:t>thical</a:t>
            </a:r>
          </a:p>
          <a:p>
            <a:r>
              <a:rPr lang="en-US" dirty="0" smtClean="0">
                <a:solidFill>
                  <a:srgbClr val="FF0000"/>
                </a:solidFill>
              </a:rPr>
              <a:t>R</a:t>
            </a:r>
            <a:r>
              <a:rPr lang="en-US" dirty="0" smtClean="0"/>
              <a:t>elevant</a:t>
            </a:r>
            <a:endParaRPr lang="en-US" dirty="0" smtClean="0"/>
          </a:p>
        </p:txBody>
      </p:sp>
    </p:spTree>
  </p:cSld>
  <p:clrMapOvr>
    <a:masterClrMapping/>
  </p:clrMapOvr>
  <p:transition>
    <p:dissolv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990600"/>
            <a:ext cx="9144000" cy="762000"/>
          </a:xfrm>
        </p:spPr>
        <p:txBody>
          <a:bodyPr/>
          <a:lstStyle/>
          <a:p>
            <a:r>
              <a:rPr lang="en-GB" b="1" dirty="0"/>
              <a:t>Producing a research proposal and a plan</a:t>
            </a:r>
            <a:endParaRPr lang="en-GB" sz="2400" dirty="0"/>
          </a:p>
        </p:txBody>
      </p:sp>
      <p:sp>
        <p:nvSpPr>
          <p:cNvPr id="14339" name="Rectangle 3"/>
          <p:cNvSpPr>
            <a:spLocks noGrp="1" noChangeArrowheads="1"/>
          </p:cNvSpPr>
          <p:nvPr>
            <p:ph idx="1"/>
          </p:nvPr>
        </p:nvSpPr>
        <p:spPr/>
        <p:txBody>
          <a:bodyPr/>
          <a:lstStyle/>
          <a:p>
            <a:pPr>
              <a:lnSpc>
                <a:spcPct val="90000"/>
              </a:lnSpc>
            </a:pPr>
            <a:r>
              <a:rPr lang="en-GB" sz="2400"/>
              <a:t>What is the topic of my research?</a:t>
            </a:r>
          </a:p>
          <a:p>
            <a:pPr>
              <a:lnSpc>
                <a:spcPct val="90000"/>
              </a:lnSpc>
            </a:pPr>
            <a:r>
              <a:rPr lang="en-GB" sz="2400"/>
              <a:t>What have others written on this topic?</a:t>
            </a:r>
          </a:p>
          <a:p>
            <a:pPr>
              <a:lnSpc>
                <a:spcPct val="90000"/>
              </a:lnSpc>
            </a:pPr>
            <a:r>
              <a:rPr lang="en-GB" sz="2400"/>
              <a:t>What conceptual /theoretical frameworks might be useful in approaching my research?</a:t>
            </a:r>
          </a:p>
          <a:p>
            <a:pPr>
              <a:lnSpc>
                <a:spcPct val="90000"/>
              </a:lnSpc>
            </a:pPr>
            <a:r>
              <a:rPr lang="en-GB" sz="2400"/>
              <a:t>What method(s) might be useful in undertaking that research?</a:t>
            </a:r>
          </a:p>
          <a:p>
            <a:pPr>
              <a:lnSpc>
                <a:spcPct val="90000"/>
              </a:lnSpc>
            </a:pPr>
            <a:r>
              <a:rPr lang="en-GB" sz="2400"/>
              <a:t>How could I go about designing the research?</a:t>
            </a:r>
          </a:p>
          <a:p>
            <a:pPr>
              <a:lnSpc>
                <a:spcPct val="90000"/>
              </a:lnSpc>
            </a:pPr>
            <a:r>
              <a:rPr lang="en-GB" sz="2400"/>
              <a:t>How could I collect my data?</a:t>
            </a:r>
          </a:p>
          <a:p>
            <a:pPr>
              <a:lnSpc>
                <a:spcPct val="90000"/>
              </a:lnSpc>
            </a:pPr>
            <a:r>
              <a:rPr lang="en-GB" sz="2400"/>
              <a:t>How could I analyse my data?</a:t>
            </a:r>
          </a:p>
          <a:p>
            <a:pPr>
              <a:lnSpc>
                <a:spcPct val="90000"/>
              </a:lnSpc>
            </a:pPr>
            <a:r>
              <a:rPr lang="en-GB" sz="2400"/>
              <a:t>How might my findings contribute to the knowledge in this field?</a:t>
            </a:r>
          </a:p>
        </p:txBody>
      </p:sp>
    </p:spTree>
  </p:cSld>
  <p:clrMapOvr>
    <a:masterClrMapping/>
  </p:clrMapOvr>
  <p:transition>
    <p:dissolv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is a Thesis Statement?</a:t>
            </a:r>
            <a:endParaRPr lang="ms-MY" dirty="0"/>
          </a:p>
        </p:txBody>
      </p:sp>
      <p:sp>
        <p:nvSpPr>
          <p:cNvPr id="3" name="Content Placeholder 2"/>
          <p:cNvSpPr>
            <a:spLocks noGrp="1"/>
          </p:cNvSpPr>
          <p:nvPr>
            <p:ph idx="1"/>
          </p:nvPr>
        </p:nvSpPr>
        <p:spPr/>
        <p:txBody>
          <a:bodyPr/>
          <a:lstStyle/>
          <a:p>
            <a:r>
              <a:rPr lang="en-US" dirty="0" smtClean="0"/>
              <a:t>A one- or two-sentence condensation of the argument or analysis that is to follow in the paper. </a:t>
            </a:r>
          </a:p>
          <a:p>
            <a:r>
              <a:rPr lang="en-US" dirty="0" smtClean="0"/>
              <a:t>A way to provide your reader with a “guide” to your argument.</a:t>
            </a:r>
          </a:p>
          <a:p>
            <a:endParaRPr lang="ms-MY" dirty="0"/>
          </a:p>
        </p:txBody>
      </p:sp>
    </p:spTree>
  </p:cSld>
  <p:clrMapOvr>
    <a:masterClrMapping/>
  </p:clrMapOvr>
  <p:transition>
    <p:dissolv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are objectives?</a:t>
            </a:r>
            <a:endParaRPr lang="ms-MY" dirty="0"/>
          </a:p>
        </p:txBody>
      </p:sp>
      <p:sp>
        <p:nvSpPr>
          <p:cNvPr id="3" name="Content Placeholder 2"/>
          <p:cNvSpPr>
            <a:spLocks noGrp="1"/>
          </p:cNvSpPr>
          <p:nvPr>
            <p:ph idx="1"/>
          </p:nvPr>
        </p:nvSpPr>
        <p:spPr/>
        <p:txBody>
          <a:bodyPr/>
          <a:lstStyle/>
          <a:p>
            <a:r>
              <a:rPr lang="en-US" dirty="0" smtClean="0"/>
              <a:t>Objectives are statements, not questions</a:t>
            </a:r>
          </a:p>
          <a:p>
            <a:r>
              <a:rPr lang="en-US" dirty="0" smtClean="0"/>
              <a:t>Objectives are numbered in a list</a:t>
            </a:r>
          </a:p>
          <a:p>
            <a:r>
              <a:rPr lang="en-US" dirty="0" smtClean="0"/>
              <a:t>Objectives are the successive steps </a:t>
            </a:r>
            <a:r>
              <a:rPr lang="en-US" dirty="0" smtClean="0"/>
              <a:t>need </a:t>
            </a:r>
            <a:r>
              <a:rPr lang="en-US" dirty="0" smtClean="0"/>
              <a:t>to </a:t>
            </a:r>
            <a:r>
              <a:rPr lang="en-US" dirty="0" smtClean="0"/>
              <a:t>be taken </a:t>
            </a:r>
            <a:r>
              <a:rPr lang="en-US" dirty="0" smtClean="0"/>
              <a:t>in order to answer </a:t>
            </a:r>
            <a:r>
              <a:rPr lang="en-US" dirty="0" smtClean="0"/>
              <a:t>the </a:t>
            </a:r>
            <a:r>
              <a:rPr lang="en-US" dirty="0" smtClean="0"/>
              <a:t>research </a:t>
            </a:r>
            <a:r>
              <a:rPr lang="en-US" dirty="0" smtClean="0"/>
              <a:t>question</a:t>
            </a:r>
            <a:endParaRPr lang="en-US" dirty="0" smtClean="0"/>
          </a:p>
        </p:txBody>
      </p:sp>
    </p:spTree>
  </p:cSld>
  <p:clrMapOvr>
    <a:masterClrMapping/>
  </p:clrMapOvr>
  <p:transition>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r>
              <a:rPr lang="en-US"/>
              <a:t>Mentor</a:t>
            </a:r>
          </a:p>
        </p:txBody>
      </p:sp>
      <p:sp>
        <p:nvSpPr>
          <p:cNvPr id="181251" name="Rectangle 3"/>
          <p:cNvSpPr>
            <a:spLocks noGrp="1" noChangeArrowheads="1"/>
          </p:cNvSpPr>
          <p:nvPr>
            <p:ph type="body" idx="1"/>
          </p:nvPr>
        </p:nvSpPr>
        <p:spPr>
          <a:xfrm>
            <a:off x="533400" y="1814513"/>
            <a:ext cx="8467756" cy="3873500"/>
          </a:xfrm>
        </p:spPr>
        <p:txBody>
          <a:bodyPr/>
          <a:lstStyle/>
          <a:p>
            <a:pPr marL="292100" indent="-292100">
              <a:lnSpc>
                <a:spcPct val="90000"/>
              </a:lnSpc>
            </a:pPr>
            <a:r>
              <a:rPr lang="en-US" dirty="0">
                <a:latin typeface="Arial" pitchFamily="34" charset="0"/>
              </a:rPr>
              <a:t>The mentoring role requires specific subject expertise and includes mentoring students’ so they can complete the research project itself, but also mentoring the intellectual development of the student, i.e.:</a:t>
            </a:r>
          </a:p>
          <a:p>
            <a:pPr marL="768350" lvl="1">
              <a:lnSpc>
                <a:spcPct val="90000"/>
              </a:lnSpc>
            </a:pPr>
            <a:r>
              <a:rPr lang="en-AU" dirty="0">
                <a:latin typeface="Arial" pitchFamily="34" charset="0"/>
              </a:rPr>
              <a:t>Encourages publishing</a:t>
            </a:r>
          </a:p>
          <a:p>
            <a:pPr marL="768350" lvl="1">
              <a:lnSpc>
                <a:spcPct val="90000"/>
              </a:lnSpc>
            </a:pPr>
            <a:r>
              <a:rPr lang="en-AU" dirty="0">
                <a:latin typeface="Arial" pitchFamily="34" charset="0"/>
              </a:rPr>
              <a:t>Encourages networking</a:t>
            </a:r>
          </a:p>
          <a:p>
            <a:pPr marL="768350" lvl="1">
              <a:lnSpc>
                <a:spcPct val="90000"/>
              </a:lnSpc>
            </a:pPr>
            <a:r>
              <a:rPr lang="en-AU" dirty="0">
                <a:latin typeface="Arial" pitchFamily="34" charset="0"/>
              </a:rPr>
              <a:t>Helps with seminar and conference presentations</a:t>
            </a:r>
          </a:p>
          <a:p>
            <a:pPr marL="768350" lvl="1">
              <a:lnSpc>
                <a:spcPct val="90000"/>
              </a:lnSpc>
            </a:pPr>
            <a:r>
              <a:rPr lang="en-AU" dirty="0">
                <a:latin typeface="Arial" pitchFamily="34" charset="0"/>
              </a:rPr>
              <a:t>Assists with career goals</a:t>
            </a:r>
            <a:endParaRPr lang="en-AU" sz="2000" dirty="0">
              <a:latin typeface="Arial" pitchFamily="34" charset="0"/>
            </a:endParaRPr>
          </a:p>
          <a:p>
            <a:pPr marL="1187450" lvl="2">
              <a:lnSpc>
                <a:spcPct val="90000"/>
              </a:lnSpc>
              <a:spcBef>
                <a:spcPts val="200"/>
              </a:spcBef>
              <a:spcAft>
                <a:spcPts val="200"/>
              </a:spcAft>
            </a:pPr>
            <a:endParaRPr lang="en-US" sz="1700" dirty="0"/>
          </a:p>
        </p:txBody>
      </p:sp>
    </p:spTree>
  </p:cSld>
  <p:clrMapOvr>
    <a:masterClrMapping/>
  </p:clrMapOvr>
  <p:transition>
    <p:dissolv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s-MY" dirty="0" smtClean="0"/>
              <a:t>Objectives and methodology</a:t>
            </a:r>
            <a:endParaRPr lang="ms-MY" dirty="0"/>
          </a:p>
        </p:txBody>
      </p:sp>
      <p:sp>
        <p:nvSpPr>
          <p:cNvPr id="3" name="Content Placeholder 2"/>
          <p:cNvSpPr>
            <a:spLocks noGrp="1"/>
          </p:cNvSpPr>
          <p:nvPr>
            <p:ph idx="1"/>
          </p:nvPr>
        </p:nvSpPr>
        <p:spPr>
          <a:xfrm>
            <a:off x="457200" y="1874838"/>
            <a:ext cx="8686800" cy="4525962"/>
          </a:xfrm>
        </p:spPr>
        <p:txBody>
          <a:bodyPr/>
          <a:lstStyle/>
          <a:p>
            <a:r>
              <a:rPr lang="en-US" dirty="0" smtClean="0">
                <a:solidFill>
                  <a:srgbClr val="FF0000"/>
                </a:solidFill>
              </a:rPr>
              <a:t>Objectives</a:t>
            </a:r>
            <a:r>
              <a:rPr lang="en-US" dirty="0" smtClean="0"/>
              <a:t> are statements of what you intend to do to find the answer to your research question </a:t>
            </a:r>
          </a:p>
          <a:p>
            <a:r>
              <a:rPr lang="en-US" dirty="0" smtClean="0">
                <a:solidFill>
                  <a:srgbClr val="FF0000"/>
                </a:solidFill>
              </a:rPr>
              <a:t>Methodology</a:t>
            </a:r>
            <a:r>
              <a:rPr lang="en-US" dirty="0" smtClean="0"/>
              <a:t> </a:t>
            </a:r>
            <a:r>
              <a:rPr lang="en-US" dirty="0" smtClean="0"/>
              <a:t>just applies a particular approach or set of approaches to that same process of finding out</a:t>
            </a:r>
          </a:p>
          <a:p>
            <a:r>
              <a:rPr lang="en-US" dirty="0" smtClean="0"/>
              <a:t>O</a:t>
            </a:r>
            <a:r>
              <a:rPr lang="en-US" dirty="0" smtClean="0"/>
              <a:t>bjectives </a:t>
            </a:r>
            <a:r>
              <a:rPr lang="en-US" dirty="0" smtClean="0"/>
              <a:t>will therefore form the basis of </a:t>
            </a:r>
            <a:r>
              <a:rPr lang="en-US" dirty="0" smtClean="0"/>
              <a:t>the methodology</a:t>
            </a:r>
            <a:endParaRPr lang="en-US" dirty="0" smtClean="0"/>
          </a:p>
          <a:p>
            <a:endParaRPr lang="ms-MY" dirty="0"/>
          </a:p>
        </p:txBody>
      </p:sp>
    </p:spTree>
  </p:cSld>
  <p:clrMapOvr>
    <a:masterClrMapping/>
  </p:clrMapOvr>
  <p:transition>
    <p:dissolv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write </a:t>
            </a:r>
            <a:r>
              <a:rPr lang="en-US" dirty="0" smtClean="0"/>
              <a:t>objectives</a:t>
            </a:r>
            <a:endParaRPr lang="ms-MY" dirty="0"/>
          </a:p>
        </p:txBody>
      </p:sp>
      <p:sp>
        <p:nvSpPr>
          <p:cNvPr id="3" name="Content Placeholder 2"/>
          <p:cNvSpPr>
            <a:spLocks noGrp="1"/>
          </p:cNvSpPr>
          <p:nvPr>
            <p:ph idx="1"/>
          </p:nvPr>
        </p:nvSpPr>
        <p:spPr/>
        <p:txBody>
          <a:bodyPr/>
          <a:lstStyle/>
          <a:p>
            <a:r>
              <a:rPr lang="en-US" sz="2800" dirty="0" smtClean="0"/>
              <a:t>objectives </a:t>
            </a:r>
            <a:r>
              <a:rPr lang="en-US" sz="2800" dirty="0" smtClean="0"/>
              <a:t>are structured using action-words like:</a:t>
            </a:r>
          </a:p>
          <a:p>
            <a:pPr lvl="1"/>
            <a:r>
              <a:rPr lang="en-US" sz="2000" dirty="0" smtClean="0"/>
              <a:t>assess or reassess</a:t>
            </a:r>
          </a:p>
          <a:p>
            <a:pPr lvl="1"/>
            <a:r>
              <a:rPr lang="en-US" sz="2000" dirty="0" smtClean="0"/>
              <a:t>develop</a:t>
            </a:r>
          </a:p>
          <a:p>
            <a:pPr lvl="1"/>
            <a:r>
              <a:rPr lang="en-US" sz="2000" dirty="0" smtClean="0"/>
              <a:t>provide (an understanding of …)</a:t>
            </a:r>
          </a:p>
          <a:p>
            <a:pPr lvl="1"/>
            <a:r>
              <a:rPr lang="en-US" sz="2000" dirty="0" smtClean="0"/>
              <a:t>examine</a:t>
            </a:r>
          </a:p>
          <a:p>
            <a:pPr lvl="1"/>
            <a:r>
              <a:rPr lang="en-US" sz="2000" dirty="0" err="1" smtClean="0"/>
              <a:t>analyse</a:t>
            </a:r>
            <a:endParaRPr lang="en-US" sz="2000" dirty="0" smtClean="0"/>
          </a:p>
          <a:p>
            <a:pPr lvl="1"/>
            <a:r>
              <a:rPr lang="en-US" sz="2000" dirty="0" smtClean="0"/>
              <a:t>interpret</a:t>
            </a:r>
          </a:p>
          <a:p>
            <a:pPr lvl="1"/>
            <a:r>
              <a:rPr lang="en-US" sz="2000" dirty="0" smtClean="0"/>
              <a:t>elucidate</a:t>
            </a:r>
          </a:p>
          <a:p>
            <a:pPr lvl="1"/>
            <a:r>
              <a:rPr lang="en-US" sz="2000" dirty="0" smtClean="0"/>
              <a:t>articulate</a:t>
            </a:r>
          </a:p>
          <a:p>
            <a:pPr lvl="1"/>
            <a:r>
              <a:rPr lang="en-US" sz="2000" dirty="0" smtClean="0"/>
              <a:t>establish</a:t>
            </a:r>
          </a:p>
          <a:p>
            <a:pPr lvl="1"/>
            <a:r>
              <a:rPr lang="en-US" sz="2000" dirty="0" smtClean="0"/>
              <a:t>construct</a:t>
            </a:r>
          </a:p>
          <a:p>
            <a:pPr lvl="1"/>
            <a:r>
              <a:rPr lang="en-US" sz="2000" dirty="0" smtClean="0"/>
              <a:t>evaluate or </a:t>
            </a:r>
            <a:r>
              <a:rPr lang="en-US" sz="2000" dirty="0" smtClean="0"/>
              <a:t>re-evaluate</a:t>
            </a:r>
            <a:endParaRPr lang="en-US" sz="2000" dirty="0" smtClean="0"/>
          </a:p>
        </p:txBody>
      </p:sp>
    </p:spTree>
  </p:cSld>
  <p:clrMapOvr>
    <a:masterClrMapping/>
  </p:clrMapOvr>
  <p:transition>
    <p:dissolv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write </a:t>
            </a:r>
            <a:r>
              <a:rPr lang="en-US" dirty="0" smtClean="0"/>
              <a:t>objectives</a:t>
            </a:r>
            <a:endParaRPr lang="ms-MY" dirty="0"/>
          </a:p>
        </p:txBody>
      </p:sp>
      <p:sp>
        <p:nvSpPr>
          <p:cNvPr id="3" name="Content Placeholder 2"/>
          <p:cNvSpPr>
            <a:spLocks noGrp="1"/>
          </p:cNvSpPr>
          <p:nvPr>
            <p:ph idx="1"/>
          </p:nvPr>
        </p:nvSpPr>
        <p:spPr/>
        <p:txBody>
          <a:bodyPr/>
          <a:lstStyle/>
          <a:p>
            <a:r>
              <a:rPr lang="en-US" dirty="0" smtClean="0"/>
              <a:t>The action-words </a:t>
            </a:r>
            <a:r>
              <a:rPr lang="en-US" dirty="0" smtClean="0"/>
              <a:t>should be oriented towards an OUTCOME</a:t>
            </a:r>
          </a:p>
          <a:p>
            <a:pPr lvl="1"/>
            <a:r>
              <a:rPr lang="en-US" dirty="0" smtClean="0"/>
              <a:t>an interpretation</a:t>
            </a:r>
          </a:p>
          <a:p>
            <a:pPr lvl="1"/>
            <a:r>
              <a:rPr lang="en-US" dirty="0" smtClean="0"/>
              <a:t>an assessment or reassessment</a:t>
            </a:r>
          </a:p>
          <a:p>
            <a:r>
              <a:rPr lang="en-US" dirty="0" smtClean="0"/>
              <a:t>Be careful of words that are not precise about what </a:t>
            </a:r>
            <a:r>
              <a:rPr lang="en-US" dirty="0" smtClean="0"/>
              <a:t>need to be known</a:t>
            </a:r>
            <a:endParaRPr lang="en-US" dirty="0" smtClean="0"/>
          </a:p>
          <a:p>
            <a:pPr lvl="1"/>
            <a:r>
              <a:rPr lang="en-US" dirty="0" smtClean="0"/>
              <a:t>The word EXPLORE</a:t>
            </a:r>
            <a:endParaRPr lang="ms-MY" dirty="0"/>
          </a:p>
        </p:txBody>
      </p:sp>
    </p:spTree>
  </p:cSld>
  <p:clrMapOvr>
    <a:masterClrMapping/>
  </p:clrMapOvr>
  <p:transition>
    <p:dissolv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write </a:t>
            </a:r>
            <a:r>
              <a:rPr lang="en-US" dirty="0" smtClean="0"/>
              <a:t>objectives</a:t>
            </a:r>
            <a:endParaRPr lang="ms-MY" dirty="0"/>
          </a:p>
        </p:txBody>
      </p:sp>
      <p:sp>
        <p:nvSpPr>
          <p:cNvPr id="3" name="Content Placeholder 2"/>
          <p:cNvSpPr>
            <a:spLocks noGrp="1"/>
          </p:cNvSpPr>
          <p:nvPr>
            <p:ph idx="1"/>
          </p:nvPr>
        </p:nvSpPr>
        <p:spPr/>
        <p:txBody>
          <a:bodyPr/>
          <a:lstStyle/>
          <a:p>
            <a:r>
              <a:rPr lang="en-US" dirty="0" smtClean="0"/>
              <a:t>There should be a logical sequence to </a:t>
            </a:r>
            <a:r>
              <a:rPr lang="en-US" dirty="0" smtClean="0"/>
              <a:t>the objectives</a:t>
            </a:r>
            <a:endParaRPr lang="en-US" dirty="0" smtClean="0"/>
          </a:p>
          <a:p>
            <a:pPr lvl="1"/>
            <a:r>
              <a:rPr lang="en-US" dirty="0" smtClean="0"/>
              <a:t>A list of stages: the order in </a:t>
            </a:r>
            <a:r>
              <a:rPr lang="en-US" dirty="0" smtClean="0"/>
              <a:t>to find </a:t>
            </a:r>
            <a:r>
              <a:rPr lang="en-US" dirty="0" smtClean="0"/>
              <a:t>things out—for example:</a:t>
            </a:r>
          </a:p>
          <a:p>
            <a:endParaRPr lang="en-US" dirty="0" smtClean="0"/>
          </a:p>
          <a:p>
            <a:r>
              <a:rPr lang="en-US" dirty="0" smtClean="0"/>
              <a:t>To </a:t>
            </a:r>
            <a:r>
              <a:rPr lang="en-US" dirty="0" smtClean="0">
                <a:solidFill>
                  <a:srgbClr val="FF0000"/>
                </a:solidFill>
              </a:rPr>
              <a:t>identify</a:t>
            </a:r>
            <a:r>
              <a:rPr lang="en-US" dirty="0" smtClean="0"/>
              <a:t> a problem</a:t>
            </a:r>
          </a:p>
          <a:p>
            <a:r>
              <a:rPr lang="en-US" dirty="0" smtClean="0"/>
              <a:t>To </a:t>
            </a:r>
            <a:r>
              <a:rPr lang="en-US" dirty="0" smtClean="0">
                <a:solidFill>
                  <a:srgbClr val="FF0000"/>
                </a:solidFill>
              </a:rPr>
              <a:t>develop</a:t>
            </a:r>
            <a:r>
              <a:rPr lang="en-US" dirty="0" smtClean="0"/>
              <a:t> a solution</a:t>
            </a:r>
          </a:p>
          <a:p>
            <a:r>
              <a:rPr lang="en-US" dirty="0" smtClean="0"/>
              <a:t>To </a:t>
            </a:r>
            <a:r>
              <a:rPr lang="en-US" dirty="0" smtClean="0">
                <a:solidFill>
                  <a:srgbClr val="FF0000"/>
                </a:solidFill>
              </a:rPr>
              <a:t>design</a:t>
            </a:r>
            <a:r>
              <a:rPr lang="en-US" dirty="0" smtClean="0"/>
              <a:t> and </a:t>
            </a:r>
            <a:r>
              <a:rPr lang="en-US" dirty="0" smtClean="0">
                <a:solidFill>
                  <a:srgbClr val="FF0000"/>
                </a:solidFill>
              </a:rPr>
              <a:t>implement</a:t>
            </a:r>
            <a:r>
              <a:rPr lang="en-US" dirty="0" smtClean="0"/>
              <a:t> the solution</a:t>
            </a:r>
          </a:p>
          <a:p>
            <a:r>
              <a:rPr lang="en-US" dirty="0" smtClean="0"/>
              <a:t>To </a:t>
            </a:r>
            <a:r>
              <a:rPr lang="en-US" dirty="0" smtClean="0">
                <a:solidFill>
                  <a:srgbClr val="FF0000"/>
                </a:solidFill>
              </a:rPr>
              <a:t>assess</a:t>
            </a:r>
            <a:r>
              <a:rPr lang="en-US" dirty="0" smtClean="0"/>
              <a:t> its impact</a:t>
            </a:r>
          </a:p>
          <a:p>
            <a:endParaRPr lang="ms-MY" dirty="0"/>
          </a:p>
        </p:txBody>
      </p:sp>
    </p:spTree>
  </p:cSld>
  <p:clrMapOvr>
    <a:masterClrMapping/>
  </p:clrMapOvr>
  <p:transition>
    <p:dissolv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GB" b="1"/>
              <a:t>Supporting initial progress</a:t>
            </a:r>
            <a:endParaRPr lang="en-GB"/>
          </a:p>
        </p:txBody>
      </p:sp>
      <p:sp>
        <p:nvSpPr>
          <p:cNvPr id="15363" name="Rectangle 3"/>
          <p:cNvSpPr>
            <a:spLocks noGrp="1" noChangeArrowheads="1"/>
          </p:cNvSpPr>
          <p:nvPr>
            <p:ph idx="1"/>
          </p:nvPr>
        </p:nvSpPr>
        <p:spPr/>
        <p:txBody>
          <a:bodyPr/>
          <a:lstStyle/>
          <a:p>
            <a:pPr>
              <a:buFontTx/>
              <a:buNone/>
            </a:pPr>
            <a:r>
              <a:rPr lang="en-GB"/>
              <a:t>By helping them in:</a:t>
            </a:r>
          </a:p>
          <a:p>
            <a:r>
              <a:rPr lang="en-GB"/>
              <a:t>Using the literature</a:t>
            </a:r>
          </a:p>
          <a:p>
            <a:pPr lvl="1"/>
            <a:r>
              <a:rPr lang="en-GB"/>
              <a:t>Finding the literature</a:t>
            </a:r>
          </a:p>
          <a:p>
            <a:pPr lvl="1"/>
            <a:r>
              <a:rPr lang="en-GB"/>
              <a:t>Reading the literature</a:t>
            </a:r>
          </a:p>
          <a:p>
            <a:pPr lvl="1"/>
            <a:r>
              <a:rPr lang="en-GB"/>
              <a:t>Noting the literature</a:t>
            </a:r>
          </a:p>
          <a:p>
            <a:pPr lvl="1"/>
            <a:r>
              <a:rPr lang="en-GB"/>
              <a:t>Citing the literature</a:t>
            </a:r>
          </a:p>
        </p:txBody>
      </p:sp>
    </p:spTree>
  </p:cSld>
  <p:clrMapOvr>
    <a:masterClrMapping/>
  </p:clrMapOvr>
  <p:transition>
    <p:dissolv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GB" b="1"/>
              <a:t>Supporting initial progress</a:t>
            </a:r>
            <a:endParaRPr lang="en-GB"/>
          </a:p>
        </p:txBody>
      </p:sp>
      <p:sp>
        <p:nvSpPr>
          <p:cNvPr id="16387" name="Rectangle 3"/>
          <p:cNvSpPr>
            <a:spLocks noGrp="1" noChangeArrowheads="1"/>
          </p:cNvSpPr>
          <p:nvPr>
            <p:ph idx="1"/>
          </p:nvPr>
        </p:nvSpPr>
        <p:spPr/>
        <p:txBody>
          <a:bodyPr/>
          <a:lstStyle/>
          <a:p>
            <a:pPr>
              <a:buFontTx/>
              <a:buNone/>
            </a:pPr>
            <a:r>
              <a:rPr lang="en-GB"/>
              <a:t>By helping them in:</a:t>
            </a:r>
          </a:p>
          <a:p>
            <a:r>
              <a:rPr lang="en-GB"/>
              <a:t>Deciding upon a methodology</a:t>
            </a:r>
          </a:p>
          <a:p>
            <a:pPr lvl="1"/>
            <a:r>
              <a:rPr lang="en-GB"/>
              <a:t>Agreeing that this is a difficult task</a:t>
            </a:r>
          </a:p>
          <a:p>
            <a:pPr lvl="1"/>
            <a:r>
              <a:rPr lang="en-GB"/>
              <a:t>Pointing the students in the direction of good discussions of methods in books, theses and papers in cognate areas </a:t>
            </a:r>
          </a:p>
          <a:p>
            <a:pPr lvl="1">
              <a:buFontTx/>
              <a:buNone/>
            </a:pPr>
            <a:endParaRPr lang="en-GB"/>
          </a:p>
          <a:p>
            <a:r>
              <a:rPr lang="en-GB"/>
              <a:t>Gaining access to resources and sources</a:t>
            </a:r>
          </a:p>
        </p:txBody>
      </p:sp>
    </p:spTree>
  </p:cSld>
  <p:clrMapOvr>
    <a:masterClrMapping/>
  </p:clrMapOvr>
  <p:transition>
    <p:dissolv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GB" b="1" dirty="0"/>
              <a:t>Encouraging students to write</a:t>
            </a:r>
            <a:endParaRPr lang="en-GB" dirty="0"/>
          </a:p>
        </p:txBody>
      </p:sp>
      <p:sp>
        <p:nvSpPr>
          <p:cNvPr id="17411" name="Rectangle 3"/>
          <p:cNvSpPr>
            <a:spLocks noGrp="1" noChangeArrowheads="1"/>
          </p:cNvSpPr>
          <p:nvPr>
            <p:ph idx="1"/>
          </p:nvPr>
        </p:nvSpPr>
        <p:spPr/>
        <p:txBody>
          <a:bodyPr/>
          <a:lstStyle/>
          <a:p>
            <a:r>
              <a:rPr lang="en-GB"/>
              <a:t>Encourage them to keep a research diary</a:t>
            </a:r>
          </a:p>
          <a:p>
            <a:endParaRPr lang="en-GB"/>
          </a:p>
          <a:p>
            <a:r>
              <a:rPr lang="en-GB"/>
              <a:t>Make the writing task manageable</a:t>
            </a:r>
          </a:p>
          <a:p>
            <a:endParaRPr lang="en-GB"/>
          </a:p>
          <a:p>
            <a:r>
              <a:rPr lang="en-GB"/>
              <a:t>Give guidance in academic writing</a:t>
            </a:r>
          </a:p>
          <a:p>
            <a:endParaRPr lang="en-GB"/>
          </a:p>
          <a:p>
            <a:r>
              <a:rPr lang="en-GB"/>
              <a:t>Make expectations clear</a:t>
            </a:r>
          </a:p>
          <a:p>
            <a:endParaRPr lang="en-GB"/>
          </a:p>
        </p:txBody>
      </p:sp>
    </p:spTree>
  </p:cSld>
  <p:clrMapOvr>
    <a:masterClrMapping/>
  </p:clrMapOvr>
  <p:transition>
    <p:dissolv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81000" y="990600"/>
            <a:ext cx="8763000" cy="762000"/>
          </a:xfrm>
        </p:spPr>
        <p:txBody>
          <a:bodyPr/>
          <a:lstStyle/>
          <a:p>
            <a:r>
              <a:rPr lang="en-GB" sz="3600" b="1" dirty="0"/>
              <a:t>Assisting with academic problems</a:t>
            </a:r>
            <a:endParaRPr lang="en-GB" sz="2800" dirty="0"/>
          </a:p>
        </p:txBody>
      </p:sp>
      <p:sp>
        <p:nvSpPr>
          <p:cNvPr id="18435" name="Rectangle 3"/>
          <p:cNvSpPr>
            <a:spLocks noGrp="1" noChangeArrowheads="1"/>
          </p:cNvSpPr>
          <p:nvPr>
            <p:ph idx="1"/>
          </p:nvPr>
        </p:nvSpPr>
        <p:spPr/>
        <p:txBody>
          <a:bodyPr/>
          <a:lstStyle/>
          <a:p>
            <a:pPr>
              <a:buFontTx/>
              <a:buNone/>
            </a:pPr>
            <a:r>
              <a:rPr lang="en-GB"/>
              <a:t>Such as:</a:t>
            </a:r>
          </a:p>
          <a:p>
            <a:r>
              <a:rPr lang="en-GB"/>
              <a:t>Drifting from the topic</a:t>
            </a:r>
          </a:p>
          <a:p>
            <a:r>
              <a:rPr lang="en-GB"/>
              <a:t>Setbacks in data collection</a:t>
            </a:r>
          </a:p>
          <a:p>
            <a:r>
              <a:rPr lang="en-GB"/>
              <a:t>Drowning in data</a:t>
            </a:r>
          </a:p>
          <a:p>
            <a:r>
              <a:rPr lang="en-GB"/>
              <a:t>Inconsistencies in findings</a:t>
            </a:r>
          </a:p>
          <a:p>
            <a:r>
              <a:rPr lang="en-GB"/>
              <a:t>Problems with the status of results</a:t>
            </a:r>
          </a:p>
        </p:txBody>
      </p:sp>
    </p:spTree>
  </p:cSld>
  <p:clrMapOvr>
    <a:masterClrMapping/>
  </p:clrMapOvr>
  <p:transition>
    <p:dissolv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81000" y="990600"/>
            <a:ext cx="8763000" cy="762000"/>
          </a:xfrm>
        </p:spPr>
        <p:txBody>
          <a:bodyPr/>
          <a:lstStyle/>
          <a:p>
            <a:r>
              <a:rPr lang="en-GB" sz="3600" b="1" dirty="0"/>
              <a:t>Assisting with non-academic problems</a:t>
            </a:r>
            <a:endParaRPr lang="en-GB" sz="2800" dirty="0"/>
          </a:p>
        </p:txBody>
      </p:sp>
      <p:sp>
        <p:nvSpPr>
          <p:cNvPr id="19459" name="Rectangle 3"/>
          <p:cNvSpPr>
            <a:spLocks noGrp="1" noChangeArrowheads="1"/>
          </p:cNvSpPr>
          <p:nvPr>
            <p:ph idx="1"/>
          </p:nvPr>
        </p:nvSpPr>
        <p:spPr/>
        <p:txBody>
          <a:bodyPr/>
          <a:lstStyle/>
          <a:p>
            <a:pPr>
              <a:buFontTx/>
              <a:buNone/>
            </a:pPr>
            <a:r>
              <a:rPr lang="en-GB"/>
              <a:t>Such as:</a:t>
            </a:r>
          </a:p>
          <a:p>
            <a:r>
              <a:rPr lang="en-GB"/>
              <a:t>Managing time</a:t>
            </a:r>
          </a:p>
          <a:p>
            <a:endParaRPr lang="en-GB"/>
          </a:p>
          <a:p>
            <a:r>
              <a:rPr lang="en-GB"/>
              <a:t>Coping with isolation</a:t>
            </a:r>
          </a:p>
          <a:p>
            <a:endParaRPr lang="en-GB"/>
          </a:p>
          <a:p>
            <a:r>
              <a:rPr lang="en-GB"/>
              <a:t>Coping with flagging motivation</a:t>
            </a:r>
          </a:p>
        </p:txBody>
      </p:sp>
    </p:spTree>
  </p:cSld>
  <p:clrMapOvr>
    <a:masterClrMapping/>
  </p:clrMapOvr>
  <p:transition>
    <p:dissolv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GB" b="1"/>
              <a:t>Assisting students to complete</a:t>
            </a:r>
            <a:endParaRPr lang="en-GB"/>
          </a:p>
        </p:txBody>
      </p:sp>
      <p:sp>
        <p:nvSpPr>
          <p:cNvPr id="20483" name="Rectangle 3"/>
          <p:cNvSpPr>
            <a:spLocks noGrp="1" noChangeArrowheads="1"/>
          </p:cNvSpPr>
          <p:nvPr>
            <p:ph idx="1"/>
          </p:nvPr>
        </p:nvSpPr>
        <p:spPr/>
        <p:txBody>
          <a:bodyPr/>
          <a:lstStyle/>
          <a:p>
            <a:r>
              <a:rPr lang="en-GB"/>
              <a:t>Encourage students to “freewrite”</a:t>
            </a:r>
          </a:p>
          <a:p>
            <a:r>
              <a:rPr lang="en-GB"/>
              <a:t>Write with students</a:t>
            </a:r>
          </a:p>
          <a:p>
            <a:r>
              <a:rPr lang="en-GB"/>
              <a:t>Advise them to change the writing task to another and easier part of the thesis to restart the flow</a:t>
            </a:r>
          </a:p>
          <a:p>
            <a:r>
              <a:rPr lang="en-GB"/>
              <a:t>Praise them publicly to improve their confidence  </a:t>
            </a:r>
          </a:p>
        </p:txBody>
      </p:sp>
    </p:spTree>
  </p:cSld>
  <p:clrMapOvr>
    <a:masterClrMapping/>
  </p:clrMapOvr>
  <p:transition>
    <p:dissolv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a:xfrm>
            <a:off x="785786" y="900113"/>
            <a:ext cx="8151839" cy="871537"/>
          </a:xfrm>
        </p:spPr>
        <p:txBody>
          <a:bodyPr/>
          <a:lstStyle/>
          <a:p>
            <a:pPr>
              <a:lnSpc>
                <a:spcPct val="90000"/>
              </a:lnSpc>
            </a:pPr>
            <a:r>
              <a:rPr lang="en-US" dirty="0"/>
              <a:t>Coach</a:t>
            </a:r>
            <a:endParaRPr lang="en-US" dirty="0">
              <a:latin typeface="Times New Roman" pitchFamily="18" charset="0"/>
            </a:endParaRPr>
          </a:p>
        </p:txBody>
      </p:sp>
      <p:sp>
        <p:nvSpPr>
          <p:cNvPr id="183299" name="Rectangle 3"/>
          <p:cNvSpPr>
            <a:spLocks noGrp="1" noChangeArrowheads="1"/>
          </p:cNvSpPr>
          <p:nvPr>
            <p:ph type="body" idx="1"/>
          </p:nvPr>
        </p:nvSpPr>
        <p:spPr>
          <a:xfrm>
            <a:off x="703262" y="1776413"/>
            <a:ext cx="8155017" cy="3911600"/>
          </a:xfrm>
        </p:spPr>
        <p:txBody>
          <a:bodyPr/>
          <a:lstStyle/>
          <a:p>
            <a:pPr marL="292100" indent="-292100">
              <a:lnSpc>
                <a:spcPct val="90000"/>
              </a:lnSpc>
              <a:spcBef>
                <a:spcPts val="200"/>
              </a:spcBef>
              <a:spcAft>
                <a:spcPts val="200"/>
              </a:spcAft>
            </a:pPr>
            <a:r>
              <a:rPr lang="en-AU" dirty="0">
                <a:latin typeface="Arial" pitchFamily="34" charset="0"/>
              </a:rPr>
              <a:t>The “coach” role involves helping candidates develop their research expertise while they are actually doing their research project. The coaching role often is performed by a range of people. This role includes:</a:t>
            </a:r>
          </a:p>
          <a:p>
            <a:pPr marL="865188" lvl="1" indent="-382588">
              <a:lnSpc>
                <a:spcPct val="90000"/>
              </a:lnSpc>
              <a:spcBef>
                <a:spcPts val="200"/>
              </a:spcBef>
              <a:spcAft>
                <a:spcPts val="200"/>
              </a:spcAft>
            </a:pPr>
            <a:r>
              <a:rPr lang="en-AU" dirty="0">
                <a:latin typeface="Arial" pitchFamily="34" charset="0"/>
              </a:rPr>
              <a:t>Helping students with identifying the research question and theoretical framework</a:t>
            </a:r>
          </a:p>
          <a:p>
            <a:pPr marL="865188" lvl="1" indent="-382588">
              <a:lnSpc>
                <a:spcPct val="90000"/>
              </a:lnSpc>
              <a:spcBef>
                <a:spcPts val="200"/>
              </a:spcBef>
              <a:spcAft>
                <a:spcPts val="200"/>
              </a:spcAft>
            </a:pPr>
            <a:r>
              <a:rPr lang="en-AU" dirty="0">
                <a:latin typeface="Arial" pitchFamily="34" charset="0"/>
              </a:rPr>
              <a:t>Helping plan and refine the project</a:t>
            </a:r>
          </a:p>
          <a:p>
            <a:pPr marL="865188" lvl="1" indent="-382588">
              <a:lnSpc>
                <a:spcPct val="90000"/>
              </a:lnSpc>
              <a:spcBef>
                <a:spcPts val="200"/>
              </a:spcBef>
              <a:spcAft>
                <a:spcPts val="200"/>
              </a:spcAft>
            </a:pPr>
            <a:r>
              <a:rPr lang="en-AU" dirty="0">
                <a:latin typeface="Arial" pitchFamily="34" charset="0"/>
              </a:rPr>
              <a:t>Advising on critical aspects of research</a:t>
            </a:r>
          </a:p>
          <a:p>
            <a:pPr marL="865188" lvl="1" indent="-382588">
              <a:lnSpc>
                <a:spcPct val="90000"/>
              </a:lnSpc>
              <a:spcBef>
                <a:spcPts val="200"/>
              </a:spcBef>
              <a:spcAft>
                <a:spcPts val="200"/>
              </a:spcAft>
            </a:pPr>
            <a:r>
              <a:rPr lang="en-AU" dirty="0">
                <a:latin typeface="Arial" pitchFamily="34" charset="0"/>
              </a:rPr>
              <a:t>Being directive when needed</a:t>
            </a:r>
            <a:endParaRPr lang="en-US" sz="1800" b="0" dirty="0"/>
          </a:p>
        </p:txBody>
      </p:sp>
    </p:spTree>
  </p:cSld>
  <p:clrMapOvr>
    <a:masterClrMapping/>
  </p:clrMapOvr>
  <p:transition>
    <p:dissolv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85800" y="609600"/>
            <a:ext cx="8315356" cy="762000"/>
          </a:xfrm>
        </p:spPr>
        <p:txBody>
          <a:bodyPr/>
          <a:lstStyle/>
          <a:p>
            <a:r>
              <a:rPr lang="en-GB" sz="3600" b="1" dirty="0"/>
              <a:t>Advising on drafting and submission</a:t>
            </a:r>
            <a:endParaRPr lang="en-GB" dirty="0"/>
          </a:p>
        </p:txBody>
      </p:sp>
      <p:sp>
        <p:nvSpPr>
          <p:cNvPr id="21507" name="Rectangle 3"/>
          <p:cNvSpPr>
            <a:spLocks noGrp="1" noChangeArrowheads="1"/>
          </p:cNvSpPr>
          <p:nvPr>
            <p:ph idx="1"/>
          </p:nvPr>
        </p:nvSpPr>
        <p:spPr>
          <a:xfrm>
            <a:off x="685800" y="1600200"/>
            <a:ext cx="7772400" cy="4495800"/>
          </a:xfrm>
        </p:spPr>
        <p:txBody>
          <a:bodyPr/>
          <a:lstStyle/>
          <a:p>
            <a:pPr>
              <a:lnSpc>
                <a:spcPct val="90000"/>
              </a:lnSpc>
            </a:pPr>
            <a:r>
              <a:rPr lang="en-GB" sz="2800" b="1"/>
              <a:t>Determine</a:t>
            </a:r>
            <a:r>
              <a:rPr lang="en-GB" sz="2800"/>
              <a:t> the criteria from </a:t>
            </a:r>
          </a:p>
          <a:p>
            <a:pPr lvl="1">
              <a:lnSpc>
                <a:spcPct val="90000"/>
              </a:lnSpc>
            </a:pPr>
            <a:r>
              <a:rPr lang="en-GB" sz="2400"/>
              <a:t>The University regulations</a:t>
            </a:r>
          </a:p>
          <a:p>
            <a:pPr lvl="1">
              <a:lnSpc>
                <a:spcPct val="90000"/>
              </a:lnSpc>
            </a:pPr>
            <a:r>
              <a:rPr lang="en-GB" sz="2400"/>
              <a:t>Examples of successful theses</a:t>
            </a:r>
          </a:p>
          <a:p>
            <a:pPr lvl="1">
              <a:lnSpc>
                <a:spcPct val="90000"/>
              </a:lnSpc>
            </a:pPr>
            <a:r>
              <a:rPr lang="en-GB" sz="2400"/>
              <a:t>Advice from colleagues</a:t>
            </a:r>
          </a:p>
          <a:p>
            <a:pPr lvl="1">
              <a:lnSpc>
                <a:spcPct val="90000"/>
              </a:lnSpc>
            </a:pPr>
            <a:r>
              <a:rPr lang="en-GB" sz="2400"/>
              <a:t>Published criteria for research degrees </a:t>
            </a:r>
          </a:p>
          <a:p>
            <a:pPr lvl="1">
              <a:lnSpc>
                <a:spcPct val="90000"/>
              </a:lnSpc>
            </a:pPr>
            <a:endParaRPr lang="en-GB" sz="2400"/>
          </a:p>
          <a:p>
            <a:pPr>
              <a:lnSpc>
                <a:spcPct val="90000"/>
              </a:lnSpc>
            </a:pPr>
            <a:r>
              <a:rPr lang="en-GB" sz="2800" b="1"/>
              <a:t>Identify</a:t>
            </a:r>
            <a:endParaRPr lang="en-GB" sz="2800"/>
          </a:p>
          <a:p>
            <a:pPr>
              <a:lnSpc>
                <a:spcPct val="90000"/>
              </a:lnSpc>
              <a:buFontTx/>
              <a:buNone/>
            </a:pPr>
            <a:r>
              <a:rPr lang="en-GB" sz="2400"/>
              <a:t>Strengths and weaknesses of the thesis</a:t>
            </a:r>
          </a:p>
          <a:p>
            <a:pPr lvl="1">
              <a:lnSpc>
                <a:spcPct val="90000"/>
              </a:lnSpc>
            </a:pPr>
            <a:endParaRPr lang="en-GB" sz="2400"/>
          </a:p>
          <a:p>
            <a:pPr>
              <a:lnSpc>
                <a:spcPct val="90000"/>
              </a:lnSpc>
            </a:pPr>
            <a:r>
              <a:rPr lang="en-GB" sz="2800" b="1"/>
              <a:t>Evaluate</a:t>
            </a:r>
            <a:r>
              <a:rPr lang="en-GB" sz="2800"/>
              <a:t> the weaknesses into (say)</a:t>
            </a:r>
          </a:p>
          <a:p>
            <a:pPr lvl="1">
              <a:lnSpc>
                <a:spcPct val="90000"/>
              </a:lnSpc>
            </a:pPr>
            <a:r>
              <a:rPr lang="en-GB" sz="2400"/>
              <a:t>Minor or major weaknesses or fundamentally flawed </a:t>
            </a:r>
          </a:p>
        </p:txBody>
      </p:sp>
    </p:spTree>
  </p:cSld>
  <p:clrMapOvr>
    <a:masterClrMapping/>
  </p:clrMapOvr>
  <p:transition>
    <p:dissolv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85800" y="609600"/>
            <a:ext cx="7772400" cy="990600"/>
          </a:xfrm>
        </p:spPr>
        <p:txBody>
          <a:bodyPr/>
          <a:lstStyle/>
          <a:p>
            <a:r>
              <a:rPr lang="en-GB" b="1"/>
              <a:t>Advising on examination</a:t>
            </a:r>
            <a:endParaRPr lang="en-GB"/>
          </a:p>
        </p:txBody>
      </p:sp>
      <p:sp>
        <p:nvSpPr>
          <p:cNvPr id="22531" name="Rectangle 3"/>
          <p:cNvSpPr>
            <a:spLocks noGrp="1" noChangeArrowheads="1"/>
          </p:cNvSpPr>
          <p:nvPr>
            <p:ph idx="1"/>
          </p:nvPr>
        </p:nvSpPr>
        <p:spPr/>
        <p:txBody>
          <a:bodyPr/>
          <a:lstStyle/>
          <a:p>
            <a:r>
              <a:rPr lang="en-GB"/>
              <a:t>De-mystify the viva</a:t>
            </a:r>
          </a:p>
          <a:p>
            <a:endParaRPr lang="en-GB"/>
          </a:p>
          <a:p>
            <a:r>
              <a:rPr lang="en-GB"/>
              <a:t>Help students to plan for the viva</a:t>
            </a:r>
          </a:p>
          <a:p>
            <a:endParaRPr lang="en-GB"/>
          </a:p>
          <a:p>
            <a:r>
              <a:rPr lang="en-GB"/>
              <a:t>Help students prepare for the viva</a:t>
            </a:r>
          </a:p>
        </p:txBody>
      </p:sp>
    </p:spTree>
  </p:cSld>
  <p:clrMapOvr>
    <a:masterClrMapping/>
  </p:clrMapOvr>
  <p:transition>
    <p:dissolv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a:xfrm>
            <a:off x="479425" y="879475"/>
            <a:ext cx="8148638" cy="762000"/>
          </a:xfrm>
        </p:spPr>
        <p:txBody>
          <a:bodyPr/>
          <a:lstStyle/>
          <a:p>
            <a:r>
              <a:rPr lang="en-US"/>
              <a:t>Examination</a:t>
            </a:r>
          </a:p>
        </p:txBody>
      </p:sp>
      <p:sp>
        <p:nvSpPr>
          <p:cNvPr id="201731" name="Rectangle 3"/>
          <p:cNvSpPr>
            <a:spLocks noGrp="1" noChangeArrowheads="1"/>
          </p:cNvSpPr>
          <p:nvPr>
            <p:ph type="body" idx="1"/>
          </p:nvPr>
        </p:nvSpPr>
        <p:spPr>
          <a:xfrm>
            <a:off x="533400" y="1693863"/>
            <a:ext cx="8610600" cy="3994150"/>
          </a:xfrm>
        </p:spPr>
        <p:txBody>
          <a:bodyPr/>
          <a:lstStyle/>
          <a:p>
            <a:pPr>
              <a:lnSpc>
                <a:spcPct val="90000"/>
              </a:lnSpc>
            </a:pPr>
            <a:r>
              <a:rPr lang="en-US" sz="2400" dirty="0"/>
              <a:t>The </a:t>
            </a:r>
            <a:r>
              <a:rPr lang="en-US" sz="2400" dirty="0" smtClean="0"/>
              <a:t>Supervisor is </a:t>
            </a:r>
            <a:r>
              <a:rPr lang="en-US" sz="2400" dirty="0"/>
              <a:t>responsible for proposing names of potential examiners to the </a:t>
            </a:r>
            <a:r>
              <a:rPr lang="en-US" sz="2400" dirty="0" smtClean="0"/>
              <a:t>Dean of Faculty</a:t>
            </a:r>
            <a:endParaRPr lang="en-US" sz="2400" dirty="0"/>
          </a:p>
          <a:p>
            <a:pPr>
              <a:lnSpc>
                <a:spcPct val="90000"/>
              </a:lnSpc>
            </a:pPr>
            <a:r>
              <a:rPr lang="en-US" sz="2400" dirty="0"/>
              <a:t>Encouraged to discuss potential names with the candidate, but generally candidates do not to know final names</a:t>
            </a:r>
          </a:p>
          <a:p>
            <a:pPr>
              <a:lnSpc>
                <a:spcPct val="90000"/>
              </a:lnSpc>
            </a:pPr>
            <a:r>
              <a:rPr lang="en-US" sz="2400" dirty="0" smtClean="0"/>
              <a:t>The </a:t>
            </a:r>
            <a:r>
              <a:rPr lang="en-US" sz="2400" dirty="0"/>
              <a:t>aim is to find examiners who are knowledgeable in the area </a:t>
            </a:r>
            <a:r>
              <a:rPr lang="en-US" sz="2400" i="1" dirty="0"/>
              <a:t>and</a:t>
            </a:r>
            <a:r>
              <a:rPr lang="en-US" sz="2400" dirty="0"/>
              <a:t> who will give a fair and balanced opinion </a:t>
            </a:r>
          </a:p>
          <a:p>
            <a:pPr>
              <a:lnSpc>
                <a:spcPct val="90000"/>
              </a:lnSpc>
            </a:pPr>
            <a:r>
              <a:rPr lang="en-US" sz="2400" dirty="0"/>
              <a:t>The mean time for examination of</a:t>
            </a:r>
          </a:p>
          <a:p>
            <a:pPr lvl="1">
              <a:lnSpc>
                <a:spcPct val="90000"/>
              </a:lnSpc>
            </a:pPr>
            <a:r>
              <a:rPr lang="en-US" sz="2400" dirty="0"/>
              <a:t>‘accept as is’ theses is </a:t>
            </a:r>
            <a:r>
              <a:rPr lang="en-AU" sz="2400" dirty="0"/>
              <a:t>0.35 of a year</a:t>
            </a:r>
          </a:p>
          <a:p>
            <a:pPr lvl="1">
              <a:lnSpc>
                <a:spcPct val="90000"/>
              </a:lnSpc>
            </a:pPr>
            <a:r>
              <a:rPr lang="en-AU" sz="2400" dirty="0"/>
              <a:t>minor revision 0.39 of a year (although 17% took more than six months)</a:t>
            </a:r>
          </a:p>
          <a:p>
            <a:pPr lvl="1">
              <a:lnSpc>
                <a:spcPct val="90000"/>
              </a:lnSpc>
            </a:pPr>
            <a:r>
              <a:rPr lang="en-AU" sz="2400" dirty="0"/>
              <a:t>major revision 0.53 of a year and </a:t>
            </a:r>
          </a:p>
          <a:p>
            <a:pPr lvl="1">
              <a:lnSpc>
                <a:spcPct val="90000"/>
              </a:lnSpc>
            </a:pPr>
            <a:r>
              <a:rPr lang="en-AU" sz="2400" dirty="0"/>
              <a:t>revise and resubmit 1.39 years. (Courtesy Sid Bourke)</a:t>
            </a:r>
            <a:endParaRPr lang="en-US" sz="2000" dirty="0"/>
          </a:p>
        </p:txBody>
      </p:sp>
    </p:spTree>
  </p:cSld>
  <p:clrMapOvr>
    <a:masterClrMapping/>
  </p:clrMapOvr>
  <p:transition>
    <p:dissolv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571472" y="857232"/>
            <a:ext cx="8358214" cy="914400"/>
          </a:xfrm>
        </p:spPr>
        <p:txBody>
          <a:bodyPr/>
          <a:lstStyle/>
          <a:p>
            <a:r>
              <a:rPr lang="en-AU" dirty="0"/>
              <a:t>Experienced Examiners report that they…</a:t>
            </a:r>
            <a:endParaRPr lang="en-AU" sz="4000" dirty="0"/>
          </a:p>
        </p:txBody>
      </p:sp>
      <p:sp>
        <p:nvSpPr>
          <p:cNvPr id="203779" name="Rectangle 3"/>
          <p:cNvSpPr>
            <a:spLocks noGrp="1" noChangeArrowheads="1"/>
          </p:cNvSpPr>
          <p:nvPr>
            <p:ph type="body" idx="1"/>
          </p:nvPr>
        </p:nvSpPr>
        <p:spPr>
          <a:xfrm>
            <a:off x="720725" y="1757363"/>
            <a:ext cx="8186738" cy="3992562"/>
          </a:xfrm>
        </p:spPr>
        <p:txBody>
          <a:bodyPr/>
          <a:lstStyle/>
          <a:p>
            <a:pPr>
              <a:lnSpc>
                <a:spcPct val="90000"/>
              </a:lnSpc>
            </a:pPr>
            <a:r>
              <a:rPr lang="en-AU" sz="2400" dirty="0"/>
              <a:t>Expect the student to pass as they open the thesis</a:t>
            </a:r>
          </a:p>
          <a:p>
            <a:pPr>
              <a:lnSpc>
                <a:spcPct val="90000"/>
              </a:lnSpc>
            </a:pPr>
            <a:r>
              <a:rPr lang="en-AU" sz="2400" dirty="0"/>
              <a:t>Are very reluctant to fail a student with most experiencing considerable distress if they do so</a:t>
            </a:r>
          </a:p>
          <a:p>
            <a:pPr>
              <a:lnSpc>
                <a:spcPct val="90000"/>
              </a:lnSpc>
            </a:pPr>
            <a:r>
              <a:rPr lang="en-AU" sz="2400" dirty="0"/>
              <a:t>Come to a decision about the quality of a PhD by about  the end of Chapter 2</a:t>
            </a:r>
          </a:p>
          <a:p>
            <a:pPr>
              <a:lnSpc>
                <a:spcPct val="90000"/>
              </a:lnSpc>
            </a:pPr>
            <a:r>
              <a:rPr lang="en-AU" sz="2400" dirty="0"/>
              <a:t>Have a formative rather than summative view of thesis examination</a:t>
            </a:r>
          </a:p>
          <a:p>
            <a:pPr>
              <a:lnSpc>
                <a:spcPct val="90000"/>
              </a:lnSpc>
            </a:pPr>
            <a:r>
              <a:rPr lang="en-AU" sz="2400" dirty="0"/>
              <a:t>Believe that there is a risk attached to sending theses to inexperienced examiners</a:t>
            </a:r>
          </a:p>
          <a:p>
            <a:pPr>
              <a:lnSpc>
                <a:spcPct val="90000"/>
              </a:lnSpc>
            </a:pPr>
            <a:r>
              <a:rPr lang="en-AU" sz="2400" dirty="0"/>
              <a:t>Are reluctant to take much notice of institutional criteria when </a:t>
            </a:r>
            <a:r>
              <a:rPr lang="en-AU" sz="2400" dirty="0" smtClean="0"/>
              <a:t>examining</a:t>
            </a:r>
            <a:endParaRPr lang="en-AU" sz="1200" b="0" dirty="0"/>
          </a:p>
        </p:txBody>
      </p:sp>
    </p:spTree>
  </p:cSld>
  <p:clrMapOvr>
    <a:masterClrMapping/>
  </p:clrMapOvr>
  <p:transition>
    <p:dissolv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a:xfrm>
            <a:off x="428596" y="1142984"/>
            <a:ext cx="8143900" cy="457200"/>
          </a:xfrm>
        </p:spPr>
        <p:txBody>
          <a:bodyPr/>
          <a:lstStyle/>
          <a:p>
            <a:r>
              <a:rPr lang="en-AU" dirty="0"/>
              <a:t>Experienced Examiners appear to…</a:t>
            </a:r>
          </a:p>
        </p:txBody>
      </p:sp>
      <p:sp>
        <p:nvSpPr>
          <p:cNvPr id="205827" name="Rectangle 3"/>
          <p:cNvSpPr>
            <a:spLocks noGrp="1" noChangeArrowheads="1"/>
          </p:cNvSpPr>
          <p:nvPr>
            <p:ph type="body" idx="1"/>
          </p:nvPr>
        </p:nvSpPr>
        <p:spPr>
          <a:xfrm>
            <a:off x="415925" y="1682750"/>
            <a:ext cx="8229600" cy="4189413"/>
          </a:xfrm>
        </p:spPr>
        <p:txBody>
          <a:bodyPr/>
          <a:lstStyle/>
          <a:p>
            <a:r>
              <a:rPr lang="en-AU" sz="2400" dirty="0"/>
              <a:t>Be fiercely independent in their views</a:t>
            </a:r>
          </a:p>
          <a:p>
            <a:r>
              <a:rPr lang="en-AU" sz="2400" dirty="0"/>
              <a:t>Hold varying views about the purpose of the PhD. (Is it  the thesis or the student being examined?)</a:t>
            </a:r>
          </a:p>
          <a:p>
            <a:r>
              <a:rPr lang="en-AU" sz="2400" dirty="0"/>
              <a:t>Consider professional duty as the main reason for examining, followed by the fact that they are going to be needing examiners for their own students! </a:t>
            </a:r>
          </a:p>
          <a:p>
            <a:r>
              <a:rPr lang="en-AU" sz="2400" dirty="0"/>
              <a:t>Devote considerable time to examining each thesis </a:t>
            </a:r>
          </a:p>
          <a:p>
            <a:r>
              <a:rPr lang="en-AU" sz="2400" dirty="0"/>
              <a:t>Have surprisingly broad approaches to methodology/ paradigm</a:t>
            </a:r>
          </a:p>
          <a:p>
            <a:r>
              <a:rPr lang="en-AU" sz="2400" dirty="0"/>
              <a:t>Demonstrate few discipline differences in their responses, other than regarding publications</a:t>
            </a:r>
            <a:endParaRPr lang="en-AU" sz="1600" b="0" dirty="0"/>
          </a:p>
        </p:txBody>
      </p:sp>
    </p:spTree>
  </p:cSld>
  <p:clrMapOvr>
    <a:masterClrMapping/>
  </p:clrMapOvr>
  <p:transition>
    <p:dissolv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a:xfrm>
            <a:off x="1000100" y="839788"/>
            <a:ext cx="7870850" cy="850900"/>
          </a:xfrm>
        </p:spPr>
        <p:txBody>
          <a:bodyPr/>
          <a:lstStyle/>
          <a:p>
            <a:r>
              <a:rPr lang="en-AU" dirty="0"/>
              <a:t>Inexperienced Examiners</a:t>
            </a:r>
          </a:p>
        </p:txBody>
      </p:sp>
      <p:sp>
        <p:nvSpPr>
          <p:cNvPr id="207875" name="Rectangle 3"/>
          <p:cNvSpPr>
            <a:spLocks noGrp="1" noChangeArrowheads="1"/>
          </p:cNvSpPr>
          <p:nvPr>
            <p:ph type="body" idx="1"/>
          </p:nvPr>
        </p:nvSpPr>
        <p:spPr>
          <a:xfrm>
            <a:off x="701675" y="1717675"/>
            <a:ext cx="7772400" cy="4278313"/>
          </a:xfrm>
        </p:spPr>
        <p:txBody>
          <a:bodyPr/>
          <a:lstStyle/>
          <a:p>
            <a:pPr marL="381000" indent="-381000">
              <a:lnSpc>
                <a:spcPct val="90000"/>
              </a:lnSpc>
            </a:pPr>
            <a:r>
              <a:rPr lang="en-AU" sz="2400" dirty="0"/>
              <a:t>Have a high level of confidence in their ability to examine (which is not always reflected in what they say in response to other questions)</a:t>
            </a:r>
          </a:p>
          <a:p>
            <a:pPr marL="381000" indent="-381000">
              <a:lnSpc>
                <a:spcPct val="90000"/>
              </a:lnSpc>
            </a:pPr>
            <a:r>
              <a:rPr lang="en-AU" sz="2400" dirty="0"/>
              <a:t>Frequently talked about experience from supervising &amp; examining Honours students and theses</a:t>
            </a:r>
          </a:p>
          <a:p>
            <a:pPr marL="381000" indent="-381000">
              <a:lnSpc>
                <a:spcPct val="90000"/>
              </a:lnSpc>
            </a:pPr>
            <a:r>
              <a:rPr lang="en-AU" sz="2400" dirty="0"/>
              <a:t>Adopt a similar approach to the actual process of examining as do their more experienced colleagues, although they are more likely to focus on the ‘steps’ or components of a PhD rather than the whole</a:t>
            </a:r>
          </a:p>
          <a:p>
            <a:pPr marL="381000" indent="-381000">
              <a:lnSpc>
                <a:spcPct val="90000"/>
              </a:lnSpc>
            </a:pPr>
            <a:r>
              <a:rPr lang="en-US" sz="2400" dirty="0"/>
              <a:t>See their role as maintaining standards and performing their summative assessment role correctly</a:t>
            </a:r>
            <a:endParaRPr lang="en-AU" sz="1800" dirty="0"/>
          </a:p>
        </p:txBody>
      </p:sp>
    </p:spTree>
  </p:cSld>
  <p:clrMapOvr>
    <a:masterClrMapping/>
  </p:clrMapOvr>
  <p:transition>
    <p:dissolv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p:txBody>
          <a:bodyPr/>
          <a:lstStyle/>
          <a:p>
            <a:r>
              <a:rPr lang="en-US"/>
              <a:t>Inexperienced Examiners …</a:t>
            </a:r>
          </a:p>
        </p:txBody>
      </p:sp>
      <p:sp>
        <p:nvSpPr>
          <p:cNvPr id="209923" name="Rectangle 3"/>
          <p:cNvSpPr>
            <a:spLocks noGrp="1" noChangeArrowheads="1"/>
          </p:cNvSpPr>
          <p:nvPr>
            <p:ph type="body" idx="1"/>
          </p:nvPr>
        </p:nvSpPr>
        <p:spPr>
          <a:xfrm>
            <a:off x="685800" y="1752600"/>
            <a:ext cx="7772400" cy="4343400"/>
          </a:xfrm>
        </p:spPr>
        <p:txBody>
          <a:bodyPr/>
          <a:lstStyle/>
          <a:p>
            <a:pPr marL="381000" indent="-381000"/>
            <a:r>
              <a:rPr lang="en-US" sz="2800" dirty="0"/>
              <a:t>At a surprisingly high rate, wanted to fail first thesis or said it was ‘awful’</a:t>
            </a:r>
          </a:p>
          <a:p>
            <a:pPr marL="381000" indent="-381000"/>
            <a:r>
              <a:rPr lang="en-US" sz="2800" dirty="0"/>
              <a:t>Are more prone, than experienced examiners, to follow institutional criteria. </a:t>
            </a:r>
          </a:p>
          <a:p>
            <a:pPr marL="381000" indent="-381000"/>
            <a:r>
              <a:rPr lang="en-US" sz="2800" dirty="0"/>
              <a:t>Felt (some of them) that they were being examined too</a:t>
            </a:r>
          </a:p>
          <a:p>
            <a:pPr marL="381000" indent="-381000"/>
            <a:r>
              <a:rPr lang="en-US" sz="2800" dirty="0"/>
              <a:t>Suggest that one of their main difficulties is their inability to benchmark</a:t>
            </a:r>
          </a:p>
          <a:p>
            <a:pPr marL="381000" indent="-381000"/>
            <a:r>
              <a:rPr lang="en-US" sz="2800" dirty="0"/>
              <a:t>Seem to have very high expectations of the supervisors of the thesis being examined</a:t>
            </a:r>
            <a:endParaRPr lang="en-US" sz="2400" dirty="0"/>
          </a:p>
        </p:txBody>
      </p:sp>
    </p:spTree>
  </p:cSld>
  <p:clrMapOvr>
    <a:masterClrMapping/>
  </p:clrMapOvr>
  <p:transition>
    <p:dissolv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a:xfrm>
            <a:off x="571472" y="911225"/>
            <a:ext cx="8097866" cy="762000"/>
          </a:xfrm>
        </p:spPr>
        <p:txBody>
          <a:bodyPr/>
          <a:lstStyle/>
          <a:p>
            <a:r>
              <a:rPr lang="en-US" dirty="0"/>
              <a:t>Is there a difference?</a:t>
            </a:r>
          </a:p>
        </p:txBody>
      </p:sp>
      <p:sp>
        <p:nvSpPr>
          <p:cNvPr id="214019" name="Rectangle 3"/>
          <p:cNvSpPr>
            <a:spLocks noGrp="1" noChangeArrowheads="1"/>
          </p:cNvSpPr>
          <p:nvPr>
            <p:ph type="body" idx="1"/>
          </p:nvPr>
        </p:nvSpPr>
        <p:spPr>
          <a:xfrm>
            <a:off x="685800" y="1619250"/>
            <a:ext cx="7772400" cy="4335463"/>
          </a:xfrm>
        </p:spPr>
        <p:txBody>
          <a:bodyPr/>
          <a:lstStyle/>
          <a:p>
            <a:pPr marL="381000" indent="-381000"/>
            <a:r>
              <a:rPr lang="en-US"/>
              <a:t>From work of Trafford (2003) from 130 vivas it was possible to determine that:</a:t>
            </a:r>
            <a:endParaRPr lang="en-US" sz="2000"/>
          </a:p>
          <a:p>
            <a:pPr marL="952500" lvl="1" indent="-381000"/>
            <a:r>
              <a:rPr lang="en-US"/>
              <a:t>Experienced examiners tended to ask questions that can be defined as ‘Defending doctorateness, contributing to knowledge, critique of research, synthesizing concept’</a:t>
            </a:r>
          </a:p>
          <a:p>
            <a:pPr marL="952500" lvl="1" indent="-381000"/>
            <a:r>
              <a:rPr lang="en-US"/>
              <a:t>Inexperienced examiners tended to ask more ‘technical’ questions</a:t>
            </a:r>
            <a:endParaRPr lang="en-US" sz="1800"/>
          </a:p>
          <a:p>
            <a:pPr marL="2362200" lvl="4"/>
            <a:r>
              <a:rPr lang="en-AU" sz="1600"/>
              <a:t>Trafford, V. (2003) </a:t>
            </a:r>
            <a:r>
              <a:rPr lang="en-US" sz="1600">
                <a:latin typeface="Geneva" pitchFamily="48" charset="0"/>
              </a:rPr>
              <a:t>Questions in doctoral vivas: Views from the inside, </a:t>
            </a:r>
            <a:r>
              <a:rPr lang="en-US" sz="1600" i="1">
                <a:latin typeface="Geneva" pitchFamily="48" charset="0"/>
              </a:rPr>
              <a:t>Quality Assurance in Education</a:t>
            </a:r>
            <a:r>
              <a:rPr lang="en-US" sz="1600">
                <a:latin typeface="Geneva" pitchFamily="48" charset="0"/>
              </a:rPr>
              <a:t> 11(2) pp 114-122</a:t>
            </a:r>
            <a:endParaRPr lang="en-US" sz="900">
              <a:latin typeface="Geneva" pitchFamily="48" charset="0"/>
            </a:endParaRPr>
          </a:p>
        </p:txBody>
      </p:sp>
    </p:spTree>
  </p:cSld>
  <p:clrMapOvr>
    <a:masterClrMapping/>
  </p:clrMapOvr>
  <p:transition>
    <p:dissolv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a:xfrm>
            <a:off x="1071538" y="571480"/>
            <a:ext cx="6072230" cy="762000"/>
          </a:xfrm>
        </p:spPr>
        <p:txBody>
          <a:bodyPr/>
          <a:lstStyle/>
          <a:p>
            <a:r>
              <a:rPr lang="en-US" dirty="0"/>
              <a:t>Trafford’s </a:t>
            </a:r>
            <a:r>
              <a:rPr lang="en-US" dirty="0" err="1"/>
              <a:t>Categorisation</a:t>
            </a:r>
            <a:endParaRPr lang="en-US" dirty="0"/>
          </a:p>
        </p:txBody>
      </p:sp>
      <p:sp>
        <p:nvSpPr>
          <p:cNvPr id="216067" name="Line 3"/>
          <p:cNvSpPr>
            <a:spLocks noChangeShapeType="1"/>
          </p:cNvSpPr>
          <p:nvPr/>
        </p:nvSpPr>
        <p:spPr bwMode="auto">
          <a:xfrm>
            <a:off x="4643438" y="1785926"/>
            <a:ext cx="4762" cy="4005274"/>
          </a:xfrm>
          <a:prstGeom prst="line">
            <a:avLst/>
          </a:prstGeom>
          <a:noFill/>
          <a:ln w="57150">
            <a:solidFill>
              <a:srgbClr val="0070C0"/>
            </a:solidFill>
            <a:round/>
            <a:headEnd/>
            <a:tailEnd/>
          </a:ln>
          <a:effectLst/>
        </p:spPr>
        <p:txBody>
          <a:bodyPr wrap="none" anchor="ctr"/>
          <a:lstStyle/>
          <a:p>
            <a:endParaRPr lang="ms-MY"/>
          </a:p>
        </p:txBody>
      </p:sp>
      <p:sp>
        <p:nvSpPr>
          <p:cNvPr id="216068" name="Line 4"/>
          <p:cNvSpPr>
            <a:spLocks noChangeShapeType="1"/>
          </p:cNvSpPr>
          <p:nvPr/>
        </p:nvSpPr>
        <p:spPr bwMode="auto">
          <a:xfrm>
            <a:off x="762000" y="3886200"/>
            <a:ext cx="0" cy="0"/>
          </a:xfrm>
          <a:prstGeom prst="line">
            <a:avLst/>
          </a:prstGeom>
          <a:noFill/>
          <a:ln w="9525">
            <a:noFill/>
            <a:round/>
            <a:headEnd/>
            <a:tailEnd/>
          </a:ln>
          <a:effectLst/>
        </p:spPr>
        <p:txBody>
          <a:bodyPr wrap="none" anchor="ctr"/>
          <a:lstStyle/>
          <a:p>
            <a:endParaRPr lang="ms-MY"/>
          </a:p>
        </p:txBody>
      </p:sp>
      <p:sp>
        <p:nvSpPr>
          <p:cNvPr id="216069" name="Line 5"/>
          <p:cNvSpPr>
            <a:spLocks noChangeShapeType="1"/>
          </p:cNvSpPr>
          <p:nvPr/>
        </p:nvSpPr>
        <p:spPr bwMode="auto">
          <a:xfrm>
            <a:off x="914400" y="3886200"/>
            <a:ext cx="7620000" cy="0"/>
          </a:xfrm>
          <a:prstGeom prst="line">
            <a:avLst/>
          </a:prstGeom>
          <a:noFill/>
          <a:ln w="57150">
            <a:solidFill>
              <a:srgbClr val="0070C0"/>
            </a:solidFill>
            <a:round/>
            <a:headEnd/>
            <a:tailEnd/>
          </a:ln>
          <a:effectLst/>
        </p:spPr>
        <p:txBody>
          <a:bodyPr wrap="none" anchor="ctr"/>
          <a:lstStyle/>
          <a:p>
            <a:endParaRPr lang="ms-MY"/>
          </a:p>
        </p:txBody>
      </p:sp>
      <p:sp>
        <p:nvSpPr>
          <p:cNvPr id="216070" name="Text Box 6"/>
          <p:cNvSpPr txBox="1">
            <a:spLocks noChangeArrowheads="1"/>
          </p:cNvSpPr>
          <p:nvPr/>
        </p:nvSpPr>
        <p:spPr bwMode="auto">
          <a:xfrm>
            <a:off x="1214414" y="1375703"/>
            <a:ext cx="6834188" cy="461665"/>
          </a:xfrm>
          <a:prstGeom prst="rect">
            <a:avLst/>
          </a:prstGeom>
          <a:noFill/>
          <a:ln w="9525">
            <a:noFill/>
            <a:miter lim="800000"/>
            <a:headEnd/>
            <a:tailEnd/>
          </a:ln>
          <a:effectLst/>
        </p:spPr>
        <p:txBody>
          <a:bodyPr anchor="ctr">
            <a:spAutoFit/>
          </a:bodyPr>
          <a:lstStyle/>
          <a:p>
            <a:pPr algn="ctr"/>
            <a:r>
              <a:rPr lang="en-US" b="1" dirty="0" smtClean="0">
                <a:latin typeface="Verdana" pitchFamily="34" charset="0"/>
              </a:rPr>
              <a:t>HIGH</a:t>
            </a:r>
            <a:endParaRPr lang="en-US" sz="3200" b="1" dirty="0">
              <a:latin typeface="Verdana" pitchFamily="34" charset="0"/>
            </a:endParaRPr>
          </a:p>
        </p:txBody>
      </p:sp>
      <p:sp>
        <p:nvSpPr>
          <p:cNvPr id="216071" name="Text Box 7"/>
          <p:cNvSpPr txBox="1">
            <a:spLocks noChangeArrowheads="1"/>
          </p:cNvSpPr>
          <p:nvPr/>
        </p:nvSpPr>
        <p:spPr bwMode="auto">
          <a:xfrm>
            <a:off x="1285852" y="1643050"/>
            <a:ext cx="3330575" cy="2308324"/>
          </a:xfrm>
          <a:prstGeom prst="rect">
            <a:avLst/>
          </a:prstGeom>
          <a:noFill/>
          <a:ln w="9525">
            <a:noFill/>
            <a:miter lim="800000"/>
            <a:headEnd/>
            <a:tailEnd/>
          </a:ln>
          <a:effectLst/>
        </p:spPr>
        <p:txBody>
          <a:bodyPr anchor="ctr">
            <a:spAutoFit/>
          </a:bodyPr>
          <a:lstStyle/>
          <a:p>
            <a:pPr>
              <a:spcBef>
                <a:spcPct val="50000"/>
              </a:spcBef>
            </a:pPr>
            <a:r>
              <a:rPr lang="en-US" dirty="0">
                <a:latin typeface="Verdana" pitchFamily="34" charset="0"/>
              </a:rPr>
              <a:t>C. Questions generally related to issues such as research question, choice of topics, location of study</a:t>
            </a:r>
            <a:endParaRPr lang="en-US" dirty="0">
              <a:solidFill>
                <a:srgbClr val="000066"/>
              </a:solidFill>
              <a:latin typeface="Verdana" pitchFamily="34" charset="0"/>
            </a:endParaRPr>
          </a:p>
        </p:txBody>
      </p:sp>
      <p:sp>
        <p:nvSpPr>
          <p:cNvPr id="216072" name="Text Box 8"/>
          <p:cNvSpPr txBox="1">
            <a:spLocks noChangeArrowheads="1"/>
          </p:cNvSpPr>
          <p:nvPr/>
        </p:nvSpPr>
        <p:spPr bwMode="auto">
          <a:xfrm>
            <a:off x="4953000" y="1631896"/>
            <a:ext cx="4191000" cy="2308324"/>
          </a:xfrm>
          <a:prstGeom prst="rect">
            <a:avLst/>
          </a:prstGeom>
          <a:noFill/>
          <a:ln w="9525">
            <a:noFill/>
            <a:miter lim="800000"/>
            <a:headEnd/>
            <a:tailEnd/>
          </a:ln>
          <a:effectLst/>
        </p:spPr>
        <p:txBody>
          <a:bodyPr wrap="square" anchor="ctr">
            <a:spAutoFit/>
          </a:bodyPr>
          <a:lstStyle/>
          <a:p>
            <a:pPr>
              <a:spcBef>
                <a:spcPct val="50000"/>
              </a:spcBef>
            </a:pPr>
            <a:r>
              <a:rPr lang="en-US" dirty="0" smtClean="0">
                <a:latin typeface="Verdana" pitchFamily="34" charset="0"/>
              </a:rPr>
              <a:t>D. Defending </a:t>
            </a:r>
            <a:r>
              <a:rPr lang="en-US" dirty="0" err="1" smtClean="0">
                <a:latin typeface="Verdana" pitchFamily="34" charset="0"/>
              </a:rPr>
              <a:t>doctorateness</a:t>
            </a:r>
            <a:r>
              <a:rPr lang="en-US" dirty="0" smtClean="0">
                <a:latin typeface="Verdana" pitchFamily="34" charset="0"/>
              </a:rPr>
              <a:t>, contributing to knowledge, critique of research, synthesizing concept</a:t>
            </a:r>
            <a:endParaRPr lang="en-US" dirty="0">
              <a:solidFill>
                <a:srgbClr val="000066"/>
              </a:solidFill>
              <a:latin typeface="Verdana" pitchFamily="34" charset="0"/>
            </a:endParaRPr>
          </a:p>
        </p:txBody>
      </p:sp>
      <p:sp>
        <p:nvSpPr>
          <p:cNvPr id="216073" name="Text Box 9"/>
          <p:cNvSpPr txBox="1">
            <a:spLocks noChangeArrowheads="1"/>
          </p:cNvSpPr>
          <p:nvPr/>
        </p:nvSpPr>
        <p:spPr bwMode="auto">
          <a:xfrm>
            <a:off x="1285852" y="3929066"/>
            <a:ext cx="3254375" cy="1938992"/>
          </a:xfrm>
          <a:prstGeom prst="rect">
            <a:avLst/>
          </a:prstGeom>
          <a:noFill/>
          <a:ln w="9525">
            <a:noFill/>
            <a:miter lim="800000"/>
            <a:headEnd/>
            <a:tailEnd/>
          </a:ln>
          <a:effectLst/>
        </p:spPr>
        <p:txBody>
          <a:bodyPr anchor="ctr">
            <a:spAutoFit/>
          </a:bodyPr>
          <a:lstStyle/>
          <a:p>
            <a:pPr>
              <a:spcBef>
                <a:spcPct val="50000"/>
              </a:spcBef>
            </a:pPr>
            <a:r>
              <a:rPr lang="en-US" dirty="0">
                <a:latin typeface="Verdana" pitchFamily="34" charset="0"/>
              </a:rPr>
              <a:t>A. Types of questions include resolving research problems, content, structure</a:t>
            </a:r>
            <a:endParaRPr lang="en-US" dirty="0">
              <a:solidFill>
                <a:srgbClr val="000066"/>
              </a:solidFill>
              <a:latin typeface="Verdana" pitchFamily="34" charset="0"/>
            </a:endParaRPr>
          </a:p>
        </p:txBody>
      </p:sp>
      <p:sp>
        <p:nvSpPr>
          <p:cNvPr id="216074" name="Text Box 10"/>
          <p:cNvSpPr txBox="1">
            <a:spLocks noChangeArrowheads="1"/>
          </p:cNvSpPr>
          <p:nvPr/>
        </p:nvSpPr>
        <p:spPr bwMode="auto">
          <a:xfrm>
            <a:off x="5029200" y="4007833"/>
            <a:ext cx="3048000" cy="1569660"/>
          </a:xfrm>
          <a:prstGeom prst="rect">
            <a:avLst/>
          </a:prstGeom>
          <a:noFill/>
          <a:ln w="9525">
            <a:noFill/>
            <a:miter lim="800000"/>
            <a:headEnd/>
            <a:tailEnd/>
          </a:ln>
          <a:effectLst/>
        </p:spPr>
        <p:txBody>
          <a:bodyPr anchor="ctr">
            <a:spAutoFit/>
          </a:bodyPr>
          <a:lstStyle/>
          <a:p>
            <a:pPr>
              <a:spcBef>
                <a:spcPct val="50000"/>
              </a:spcBef>
            </a:pPr>
            <a:r>
              <a:rPr lang="en-US" dirty="0" smtClean="0">
                <a:latin typeface="Verdana" pitchFamily="34" charset="0"/>
              </a:rPr>
              <a:t>B. Implications, awareness of, and familiarity with wider literature</a:t>
            </a:r>
            <a:endParaRPr lang="en-US" dirty="0">
              <a:solidFill>
                <a:srgbClr val="000066"/>
              </a:solidFill>
              <a:latin typeface="Verdana" pitchFamily="34" charset="0"/>
            </a:endParaRPr>
          </a:p>
        </p:txBody>
      </p:sp>
      <p:sp>
        <p:nvSpPr>
          <p:cNvPr id="216075" name="Text Box 11"/>
          <p:cNvSpPr txBox="1">
            <a:spLocks noChangeArrowheads="1"/>
          </p:cNvSpPr>
          <p:nvPr/>
        </p:nvSpPr>
        <p:spPr bwMode="auto">
          <a:xfrm rot="16200000">
            <a:off x="-1251426" y="3301971"/>
            <a:ext cx="4333239" cy="400110"/>
          </a:xfrm>
          <a:prstGeom prst="rect">
            <a:avLst/>
          </a:prstGeom>
          <a:noFill/>
          <a:ln w="9525">
            <a:noFill/>
            <a:miter lim="800000"/>
            <a:headEnd/>
            <a:tailEnd/>
          </a:ln>
          <a:effectLst/>
        </p:spPr>
        <p:txBody>
          <a:bodyPr wrap="none" anchor="ctr">
            <a:spAutoFit/>
          </a:bodyPr>
          <a:lstStyle/>
          <a:p>
            <a:pPr algn="ctr"/>
            <a:r>
              <a:rPr lang="en-US" sz="2000" b="1" dirty="0">
                <a:latin typeface="Verdana" pitchFamily="34" charset="0"/>
              </a:rPr>
              <a:t>Scholarship &amp; Interpretation</a:t>
            </a:r>
            <a:endParaRPr lang="en-US" sz="2800" b="1" dirty="0">
              <a:solidFill>
                <a:srgbClr val="000066"/>
              </a:solidFill>
              <a:latin typeface="Verdana" pitchFamily="34" charset="0"/>
            </a:endParaRPr>
          </a:p>
        </p:txBody>
      </p:sp>
      <p:sp>
        <p:nvSpPr>
          <p:cNvPr id="216076" name="Text Box 12"/>
          <p:cNvSpPr txBox="1">
            <a:spLocks noChangeArrowheads="1"/>
          </p:cNvSpPr>
          <p:nvPr/>
        </p:nvSpPr>
        <p:spPr bwMode="auto">
          <a:xfrm>
            <a:off x="4143372" y="5857892"/>
            <a:ext cx="782638" cy="366712"/>
          </a:xfrm>
          <a:prstGeom prst="rect">
            <a:avLst/>
          </a:prstGeom>
          <a:noFill/>
          <a:ln w="9525">
            <a:noFill/>
            <a:miter lim="800000"/>
            <a:headEnd/>
            <a:tailEnd/>
          </a:ln>
          <a:effectLst/>
        </p:spPr>
        <p:txBody>
          <a:bodyPr wrap="none" anchor="ctr">
            <a:spAutoFit/>
          </a:bodyPr>
          <a:lstStyle/>
          <a:p>
            <a:pPr algn="ctr"/>
            <a:r>
              <a:rPr lang="en-US" b="1" dirty="0">
                <a:latin typeface="Verdana" pitchFamily="34" charset="0"/>
              </a:rPr>
              <a:t>LOW</a:t>
            </a:r>
            <a:endParaRPr lang="en-US" sz="3200" b="1" dirty="0">
              <a:solidFill>
                <a:srgbClr val="000066"/>
              </a:solidFill>
              <a:latin typeface="Verdana" pitchFamily="34" charset="0"/>
            </a:endParaRPr>
          </a:p>
        </p:txBody>
      </p:sp>
    </p:spTree>
  </p:cSld>
  <p:clrMapOvr>
    <a:masterClrMapping/>
  </p:clrMapOvr>
  <p:transition>
    <p:dissolv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a:xfrm>
            <a:off x="538163" y="1049338"/>
            <a:ext cx="8148637" cy="600075"/>
          </a:xfrm>
        </p:spPr>
        <p:txBody>
          <a:bodyPr/>
          <a:lstStyle/>
          <a:p>
            <a:r>
              <a:rPr lang="en-US"/>
              <a:t>Strategies for examining</a:t>
            </a:r>
          </a:p>
        </p:txBody>
      </p:sp>
      <p:sp>
        <p:nvSpPr>
          <p:cNvPr id="218115" name="Rectangle 3"/>
          <p:cNvSpPr>
            <a:spLocks noGrp="1" noChangeArrowheads="1"/>
          </p:cNvSpPr>
          <p:nvPr>
            <p:ph type="body" idx="1"/>
          </p:nvPr>
        </p:nvSpPr>
        <p:spPr>
          <a:xfrm>
            <a:off x="0" y="1947863"/>
            <a:ext cx="9144000" cy="3902075"/>
          </a:xfrm>
        </p:spPr>
        <p:txBody>
          <a:bodyPr/>
          <a:lstStyle/>
          <a:p>
            <a:pPr marL="292100" indent="-292100">
              <a:lnSpc>
                <a:spcPct val="90000"/>
              </a:lnSpc>
            </a:pPr>
            <a:r>
              <a:rPr lang="en-US" sz="2800" dirty="0"/>
              <a:t>Different examiners approach the task differently, but most:</a:t>
            </a:r>
          </a:p>
          <a:p>
            <a:pPr marL="755650" lvl="1" indent="-273050">
              <a:lnSpc>
                <a:spcPct val="90000"/>
              </a:lnSpc>
            </a:pPr>
            <a:r>
              <a:rPr lang="en-US" sz="2400" dirty="0"/>
              <a:t>Begin by reading the Abstract, Introduction &amp; Conclusion to gauge the scope of the work and whether what candidates say they are going to do is actually done</a:t>
            </a:r>
          </a:p>
          <a:p>
            <a:pPr marL="755650" lvl="1" indent="-273050">
              <a:lnSpc>
                <a:spcPct val="90000"/>
              </a:lnSpc>
            </a:pPr>
            <a:r>
              <a:rPr lang="en-US" sz="2400" dirty="0"/>
              <a:t>Look at the references to see what sources have been used and whether they need to follow up on any of them</a:t>
            </a:r>
          </a:p>
          <a:p>
            <a:pPr marL="755650" lvl="1" indent="-273050">
              <a:lnSpc>
                <a:spcPct val="90000"/>
              </a:lnSpc>
            </a:pPr>
            <a:r>
              <a:rPr lang="en-US" sz="2400" dirty="0"/>
              <a:t>Then read from cover to cover taking detailed notes, finally go back over the thesis to check whether their questions have been answered or whether their criticisms are justified</a:t>
            </a:r>
            <a:endParaRPr lang="en-US" sz="1800" dirty="0"/>
          </a:p>
        </p:txBody>
      </p:sp>
    </p:spTree>
  </p:cSld>
  <p:clrMapOvr>
    <a:masterClrMapping/>
  </p:clrMapOvr>
  <p:transition>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s-MY" dirty="0" smtClean="0"/>
              <a:t>Progressing/facilitating Candidature</a:t>
            </a:r>
            <a:endParaRPr lang="ms-MY" dirty="0"/>
          </a:p>
        </p:txBody>
      </p:sp>
      <p:sp>
        <p:nvSpPr>
          <p:cNvPr id="3" name="Content Placeholder 2"/>
          <p:cNvSpPr>
            <a:spLocks noGrp="1"/>
          </p:cNvSpPr>
          <p:nvPr>
            <p:ph idx="1"/>
          </p:nvPr>
        </p:nvSpPr>
        <p:spPr/>
        <p:txBody>
          <a:bodyPr/>
          <a:lstStyle/>
          <a:p>
            <a:r>
              <a:rPr lang="en-US" dirty="0" smtClean="0"/>
              <a:t>The “progressing the candidature” role can be thought as facilitation-related functions, this includes:</a:t>
            </a:r>
          </a:p>
          <a:p>
            <a:pPr lvl="1"/>
            <a:r>
              <a:rPr lang="en-US" dirty="0" smtClean="0"/>
              <a:t>Monitoring progress</a:t>
            </a:r>
          </a:p>
          <a:p>
            <a:pPr lvl="1"/>
            <a:r>
              <a:rPr lang="en-US" dirty="0" smtClean="0"/>
              <a:t>Periodically reviewing supervision arrangements</a:t>
            </a:r>
          </a:p>
          <a:p>
            <a:pPr lvl="1"/>
            <a:r>
              <a:rPr lang="en-US" dirty="0" smtClean="0"/>
              <a:t>Negotiating availability and initiating contact</a:t>
            </a:r>
          </a:p>
          <a:p>
            <a:pPr lvl="1"/>
            <a:r>
              <a:rPr lang="en-US" dirty="0" smtClean="0"/>
              <a:t>Devoting sufficient time to the student</a:t>
            </a:r>
          </a:p>
          <a:p>
            <a:endParaRPr lang="ms-MY" dirty="0"/>
          </a:p>
        </p:txBody>
      </p:sp>
    </p:spTree>
  </p:cSld>
  <p:clrMapOvr>
    <a:masterClrMapping/>
  </p:clrMapOvr>
  <p:transition>
    <p:dissolv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a:xfrm>
            <a:off x="1357290" y="792163"/>
            <a:ext cx="7483499" cy="762000"/>
          </a:xfrm>
        </p:spPr>
        <p:txBody>
          <a:bodyPr/>
          <a:lstStyle/>
          <a:p>
            <a:r>
              <a:rPr lang="en-US" dirty="0"/>
              <a:t>The reports demonstrate…</a:t>
            </a:r>
          </a:p>
        </p:txBody>
      </p:sp>
      <p:sp>
        <p:nvSpPr>
          <p:cNvPr id="220163" name="Rectangle 3"/>
          <p:cNvSpPr>
            <a:spLocks noGrp="1" noChangeArrowheads="1"/>
          </p:cNvSpPr>
          <p:nvPr>
            <p:ph type="body" idx="1"/>
          </p:nvPr>
        </p:nvSpPr>
        <p:spPr>
          <a:xfrm>
            <a:off x="388938" y="1693863"/>
            <a:ext cx="3733800" cy="4402137"/>
          </a:xfrm>
        </p:spPr>
        <p:txBody>
          <a:bodyPr/>
          <a:lstStyle/>
          <a:p>
            <a:pPr marL="0" indent="0">
              <a:lnSpc>
                <a:spcPct val="90000"/>
              </a:lnSpc>
              <a:buFontTx/>
              <a:buNone/>
            </a:pPr>
            <a:r>
              <a:rPr lang="en-US" sz="2200" dirty="0"/>
              <a:t>A ‘good’ thesis has</a:t>
            </a:r>
          </a:p>
          <a:p>
            <a:pPr marL="382588" lvl="1" indent="-192088">
              <a:lnSpc>
                <a:spcPct val="90000"/>
              </a:lnSpc>
              <a:buClr>
                <a:srgbClr val="00B050"/>
              </a:buClr>
              <a:buFont typeface="Wingdings" pitchFamily="2" charset="2"/>
              <a:buChar char=""/>
            </a:pPr>
            <a:r>
              <a:rPr lang="en-US" sz="2200" dirty="0" smtClean="0"/>
              <a:t>Critical </a:t>
            </a:r>
            <a:r>
              <a:rPr lang="en-US" sz="2200" dirty="0"/>
              <a:t>analysis &amp; argument</a:t>
            </a:r>
          </a:p>
          <a:p>
            <a:pPr marL="382588" lvl="1" indent="-192088">
              <a:lnSpc>
                <a:spcPct val="90000"/>
              </a:lnSpc>
              <a:buClr>
                <a:srgbClr val="00B050"/>
              </a:buClr>
              <a:buFont typeface="Wingdings" pitchFamily="2" charset="2"/>
              <a:buChar char=""/>
            </a:pPr>
            <a:r>
              <a:rPr lang="en-US" sz="2200" dirty="0"/>
              <a:t>Confidence &amp; a rigorous, self-critical approach</a:t>
            </a:r>
          </a:p>
          <a:p>
            <a:pPr marL="382588" lvl="1" indent="-192088">
              <a:lnSpc>
                <a:spcPct val="90000"/>
              </a:lnSpc>
              <a:buClr>
                <a:srgbClr val="00B050"/>
              </a:buClr>
              <a:buFont typeface="Wingdings" pitchFamily="2" charset="2"/>
              <a:buChar char=""/>
            </a:pPr>
            <a:r>
              <a:rPr lang="en-US" sz="2200" dirty="0"/>
              <a:t>A contribution to knowledge</a:t>
            </a:r>
          </a:p>
          <a:p>
            <a:pPr marL="382588" lvl="1" indent="-192088">
              <a:lnSpc>
                <a:spcPct val="90000"/>
              </a:lnSpc>
              <a:buClr>
                <a:srgbClr val="00B050"/>
              </a:buClr>
              <a:buFont typeface="Wingdings" pitchFamily="2" charset="2"/>
              <a:buChar char=""/>
            </a:pPr>
            <a:r>
              <a:rPr lang="en-US" sz="2200" dirty="0"/>
              <a:t>Originality, creativity &amp; a degree of risk taking</a:t>
            </a:r>
          </a:p>
          <a:p>
            <a:pPr marL="382588" lvl="1" indent="-192088">
              <a:lnSpc>
                <a:spcPct val="90000"/>
              </a:lnSpc>
              <a:buClr>
                <a:srgbClr val="00B050"/>
              </a:buClr>
              <a:buFont typeface="Wingdings" pitchFamily="2" charset="2"/>
              <a:buChar char=""/>
            </a:pPr>
            <a:r>
              <a:rPr lang="en-US" sz="2200" dirty="0"/>
              <a:t>Comprehensiveness &amp; scholarly approach</a:t>
            </a:r>
          </a:p>
          <a:p>
            <a:pPr marL="382588" lvl="1" indent="-192088">
              <a:lnSpc>
                <a:spcPct val="90000"/>
              </a:lnSpc>
              <a:buClr>
                <a:srgbClr val="00B050"/>
              </a:buClr>
              <a:buFont typeface="Wingdings" pitchFamily="2" charset="2"/>
              <a:buChar char=""/>
            </a:pPr>
            <a:r>
              <a:rPr lang="en-US" sz="2200" dirty="0"/>
              <a:t>Sound presentation &amp; structure</a:t>
            </a:r>
          </a:p>
          <a:p>
            <a:pPr marL="382588" lvl="1" indent="-192088">
              <a:lnSpc>
                <a:spcPct val="90000"/>
              </a:lnSpc>
              <a:buClr>
                <a:srgbClr val="00B050"/>
              </a:buClr>
              <a:buFont typeface="Wingdings" pitchFamily="2" charset="2"/>
              <a:buChar char=""/>
            </a:pPr>
            <a:r>
              <a:rPr lang="en-US" sz="2200" dirty="0"/>
              <a:t>Sound methodology</a:t>
            </a:r>
            <a:endParaRPr lang="en-US" sz="1800" dirty="0"/>
          </a:p>
        </p:txBody>
      </p:sp>
      <p:sp>
        <p:nvSpPr>
          <p:cNvPr id="220164" name="Text Box 4"/>
          <p:cNvSpPr txBox="1">
            <a:spLocks noChangeArrowheads="1"/>
          </p:cNvSpPr>
          <p:nvPr/>
        </p:nvSpPr>
        <p:spPr bwMode="auto">
          <a:xfrm>
            <a:off x="4876800" y="1981200"/>
            <a:ext cx="3657600" cy="457200"/>
          </a:xfrm>
          <a:prstGeom prst="rect">
            <a:avLst/>
          </a:prstGeom>
          <a:noFill/>
          <a:ln w="9525">
            <a:noFill/>
            <a:miter lim="800000"/>
            <a:headEnd/>
            <a:tailEnd/>
          </a:ln>
          <a:effectLst/>
        </p:spPr>
        <p:txBody>
          <a:bodyPr>
            <a:spAutoFit/>
          </a:bodyPr>
          <a:lstStyle/>
          <a:p>
            <a:pPr>
              <a:spcBef>
                <a:spcPct val="50000"/>
              </a:spcBef>
            </a:pPr>
            <a:endParaRPr lang="ms-MY" sz="2400">
              <a:latin typeface="Times" pitchFamily="48" charset="0"/>
            </a:endParaRPr>
          </a:p>
        </p:txBody>
      </p:sp>
      <p:sp>
        <p:nvSpPr>
          <p:cNvPr id="220165" name="Text Box 5"/>
          <p:cNvSpPr txBox="1">
            <a:spLocks noChangeArrowheads="1"/>
          </p:cNvSpPr>
          <p:nvPr/>
        </p:nvSpPr>
        <p:spPr bwMode="auto">
          <a:xfrm>
            <a:off x="4762500" y="1652588"/>
            <a:ext cx="4238656" cy="5102935"/>
          </a:xfrm>
          <a:prstGeom prst="rect">
            <a:avLst/>
          </a:prstGeom>
          <a:noFill/>
          <a:ln w="9525">
            <a:noFill/>
            <a:miter lim="800000"/>
            <a:headEnd/>
            <a:tailEnd/>
          </a:ln>
          <a:effectLst/>
        </p:spPr>
        <p:txBody>
          <a:bodyPr wrap="square">
            <a:spAutoFit/>
          </a:bodyPr>
          <a:lstStyle/>
          <a:p>
            <a:pPr marL="190500" indent="-190500"/>
            <a:r>
              <a:rPr lang="en-US" sz="2200" dirty="0">
                <a:latin typeface="+mn-lt"/>
              </a:rPr>
              <a:t>A less than ideal thesis has</a:t>
            </a:r>
          </a:p>
          <a:p>
            <a:pPr marL="190500" indent="-190500" eaLnBrk="1" hangingPunct="1">
              <a:lnSpc>
                <a:spcPct val="90000"/>
              </a:lnSpc>
              <a:spcBef>
                <a:spcPct val="20000"/>
              </a:spcBef>
              <a:buClr>
                <a:srgbClr val="FF0000"/>
              </a:buClr>
              <a:buFont typeface="Wingdings" pitchFamily="2" charset="2"/>
              <a:buChar char=""/>
            </a:pPr>
            <a:r>
              <a:rPr lang="en-US" sz="2200" dirty="0">
                <a:latin typeface="+mn-lt"/>
              </a:rPr>
              <a:t>Too much detail with lack of analysis</a:t>
            </a:r>
          </a:p>
          <a:p>
            <a:pPr marL="190500" indent="-190500" eaLnBrk="1" hangingPunct="1">
              <a:lnSpc>
                <a:spcPct val="90000"/>
              </a:lnSpc>
              <a:spcBef>
                <a:spcPct val="20000"/>
              </a:spcBef>
              <a:buClr>
                <a:srgbClr val="FF0000"/>
              </a:buClr>
              <a:buFont typeface="Wingdings" pitchFamily="2" charset="2"/>
              <a:buChar char=""/>
            </a:pPr>
            <a:r>
              <a:rPr lang="en-US" sz="2200" dirty="0">
                <a:latin typeface="+mn-lt"/>
              </a:rPr>
              <a:t>Lack of confidence, energy &amp; engagement by the candidate </a:t>
            </a:r>
          </a:p>
          <a:p>
            <a:pPr marL="190500" indent="-190500" eaLnBrk="1" hangingPunct="1">
              <a:lnSpc>
                <a:spcPct val="90000"/>
              </a:lnSpc>
              <a:spcBef>
                <a:spcPct val="20000"/>
              </a:spcBef>
              <a:buClr>
                <a:srgbClr val="FF0000"/>
              </a:buClr>
              <a:buFont typeface="Wingdings" pitchFamily="2" charset="2"/>
              <a:buChar char=""/>
            </a:pPr>
            <a:r>
              <a:rPr lang="en-US" sz="2200" dirty="0">
                <a:latin typeface="+mn-lt"/>
              </a:rPr>
              <a:t>Lack of argument and </a:t>
            </a:r>
            <a:r>
              <a:rPr lang="en-US" sz="2200" dirty="0" err="1">
                <a:latin typeface="+mn-lt"/>
              </a:rPr>
              <a:t>rigour</a:t>
            </a:r>
            <a:endParaRPr lang="en-US" sz="2200" dirty="0">
              <a:latin typeface="+mn-lt"/>
            </a:endParaRPr>
          </a:p>
          <a:p>
            <a:pPr marL="190500" indent="-190500" eaLnBrk="1" hangingPunct="1">
              <a:lnSpc>
                <a:spcPct val="90000"/>
              </a:lnSpc>
              <a:spcBef>
                <a:spcPct val="20000"/>
              </a:spcBef>
              <a:buClr>
                <a:srgbClr val="FF0000"/>
              </a:buClr>
              <a:buFont typeface="Wingdings" pitchFamily="2" charset="2"/>
              <a:buChar char=""/>
            </a:pPr>
            <a:r>
              <a:rPr lang="en-US" sz="2200" dirty="0">
                <a:latin typeface="+mn-lt"/>
              </a:rPr>
              <a:t>Shoddy presentation (typos etc)</a:t>
            </a:r>
          </a:p>
          <a:p>
            <a:pPr marL="190500" indent="-190500" eaLnBrk="1" hangingPunct="1">
              <a:lnSpc>
                <a:spcPct val="90000"/>
              </a:lnSpc>
              <a:spcBef>
                <a:spcPct val="20000"/>
              </a:spcBef>
              <a:buClr>
                <a:srgbClr val="FF0000"/>
              </a:buClr>
              <a:buFont typeface="Wingdings" pitchFamily="2" charset="2"/>
              <a:buChar char=""/>
            </a:pPr>
            <a:r>
              <a:rPr lang="en-US" sz="2200" dirty="0">
                <a:latin typeface="+mn-lt"/>
              </a:rPr>
              <a:t>Lack of critique of own analysis/ sweeping </a:t>
            </a:r>
            <a:r>
              <a:rPr lang="en-US" sz="2200" dirty="0" err="1">
                <a:latin typeface="+mn-lt"/>
              </a:rPr>
              <a:t>generalisations</a:t>
            </a:r>
            <a:r>
              <a:rPr lang="en-US" sz="2200" dirty="0">
                <a:latin typeface="+mn-lt"/>
              </a:rPr>
              <a:t> based on opinion rather than analysis</a:t>
            </a:r>
          </a:p>
          <a:p>
            <a:pPr marL="190500" indent="-190500" eaLnBrk="1" hangingPunct="1">
              <a:lnSpc>
                <a:spcPct val="90000"/>
              </a:lnSpc>
              <a:spcBef>
                <a:spcPct val="20000"/>
              </a:spcBef>
              <a:buClr>
                <a:srgbClr val="FF0000"/>
              </a:buClr>
              <a:buFont typeface="Wingdings" pitchFamily="2" charset="2"/>
              <a:buChar char=""/>
            </a:pPr>
            <a:r>
              <a:rPr lang="en-US" sz="2200" dirty="0">
                <a:latin typeface="+mn-lt"/>
              </a:rPr>
              <a:t>Inadequate or poorly expressed methodology &amp; scope</a:t>
            </a:r>
            <a:endParaRPr lang="en-US" sz="2400" dirty="0">
              <a:solidFill>
                <a:schemeClr val="bg1"/>
              </a:solidFill>
              <a:latin typeface="+mn-lt"/>
            </a:endParaRPr>
          </a:p>
        </p:txBody>
      </p:sp>
    </p:spTree>
  </p:cSld>
  <p:clrMapOvr>
    <a:masterClrMapping/>
  </p:clrMapOvr>
  <p:transition>
    <p:dissolv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ms-MY" dirty="0"/>
          </a:p>
        </p:txBody>
      </p:sp>
      <p:sp>
        <p:nvSpPr>
          <p:cNvPr id="3" name="Text Placeholder 2"/>
          <p:cNvSpPr>
            <a:spLocks noGrp="1"/>
          </p:cNvSpPr>
          <p:nvPr>
            <p:ph type="body" idx="1"/>
          </p:nvPr>
        </p:nvSpPr>
        <p:spPr/>
        <p:txBody>
          <a:bodyPr/>
          <a:lstStyle/>
          <a:p>
            <a:endParaRPr lang="ms-MY"/>
          </a:p>
        </p:txBody>
      </p:sp>
    </p:spTree>
  </p:cSld>
  <p:clrMapOvr>
    <a:masterClrMapping/>
  </p:clrMapOvr>
  <p:transition>
    <p:dissolv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a:xfrm>
            <a:off x="692150" y="739775"/>
            <a:ext cx="8148638" cy="762000"/>
          </a:xfrm>
        </p:spPr>
        <p:txBody>
          <a:bodyPr/>
          <a:lstStyle/>
          <a:p>
            <a:r>
              <a:rPr lang="en-US"/>
              <a:t>Sponsor</a:t>
            </a:r>
          </a:p>
        </p:txBody>
      </p:sp>
      <p:sp>
        <p:nvSpPr>
          <p:cNvPr id="187395" name="Rectangle 3"/>
          <p:cNvSpPr>
            <a:spLocks noGrp="1" noChangeArrowheads="1"/>
          </p:cNvSpPr>
          <p:nvPr>
            <p:ph type="body" idx="1"/>
          </p:nvPr>
        </p:nvSpPr>
        <p:spPr>
          <a:xfrm>
            <a:off x="388938" y="1522413"/>
            <a:ext cx="8612218" cy="4165600"/>
          </a:xfrm>
        </p:spPr>
        <p:txBody>
          <a:bodyPr/>
          <a:lstStyle/>
          <a:p>
            <a:pPr>
              <a:spcAft>
                <a:spcPts val="600"/>
              </a:spcAft>
            </a:pPr>
            <a:r>
              <a:rPr lang="en-AU" sz="2800" dirty="0"/>
              <a:t>The sponsor is one who, for example, will:</a:t>
            </a:r>
          </a:p>
          <a:p>
            <a:pPr lvl="1">
              <a:spcAft>
                <a:spcPts val="600"/>
              </a:spcAft>
            </a:pPr>
            <a:r>
              <a:rPr lang="en-AU" sz="2400" dirty="0"/>
              <a:t>Ensure candidates have access to basic resources </a:t>
            </a:r>
          </a:p>
          <a:p>
            <a:pPr lvl="1">
              <a:spcAft>
                <a:spcPts val="600"/>
              </a:spcAft>
            </a:pPr>
            <a:r>
              <a:rPr lang="en-AU" sz="2400" dirty="0"/>
              <a:t>Ensure, or advise on how, students can access funding for conferences, field work etc</a:t>
            </a:r>
          </a:p>
          <a:p>
            <a:pPr lvl="1">
              <a:spcAft>
                <a:spcPts val="600"/>
              </a:spcAft>
            </a:pPr>
            <a:r>
              <a:rPr lang="en-AU" sz="2400" dirty="0"/>
              <a:t>Keep students current with policies &amp; procedures</a:t>
            </a:r>
          </a:p>
          <a:p>
            <a:pPr lvl="1">
              <a:spcAft>
                <a:spcPts val="600"/>
              </a:spcAft>
            </a:pPr>
            <a:r>
              <a:rPr lang="en-AU" sz="2400" dirty="0"/>
              <a:t>Identify administrative procedures that students need to meet</a:t>
            </a:r>
          </a:p>
          <a:p>
            <a:pPr lvl="1">
              <a:spcAft>
                <a:spcPts val="600"/>
              </a:spcAft>
            </a:pPr>
            <a:r>
              <a:rPr lang="en-AU" sz="2400" dirty="0"/>
              <a:t>Provide access to expertise and full participation in the research ‘practice’ including alternative sources of expertise.</a:t>
            </a:r>
            <a:endParaRPr lang="en-US" sz="1600" dirty="0"/>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81000" y="990600"/>
            <a:ext cx="8763000" cy="762000"/>
          </a:xfrm>
        </p:spPr>
        <p:txBody>
          <a:bodyPr/>
          <a:lstStyle/>
          <a:p>
            <a:r>
              <a:rPr lang="en-GB" sz="4000" dirty="0">
                <a:latin typeface="Arial" pitchFamily="34" charset="0"/>
                <a:cs typeface="Arial" pitchFamily="34" charset="0"/>
              </a:rPr>
              <a:t>Some Influences on Supervision</a:t>
            </a:r>
          </a:p>
        </p:txBody>
      </p:sp>
      <p:sp>
        <p:nvSpPr>
          <p:cNvPr id="17411" name="Rectangle 3"/>
          <p:cNvSpPr>
            <a:spLocks noGrp="1" noChangeArrowheads="1"/>
          </p:cNvSpPr>
          <p:nvPr>
            <p:ph type="body" sz="half" idx="1"/>
          </p:nvPr>
        </p:nvSpPr>
        <p:spPr>
          <a:xfrm>
            <a:off x="457200" y="1600200"/>
            <a:ext cx="3394075" cy="4525963"/>
          </a:xfrm>
        </p:spPr>
        <p:txBody>
          <a:bodyPr/>
          <a:lstStyle/>
          <a:p>
            <a:r>
              <a:rPr lang="en-GB" sz="2400" dirty="0"/>
              <a:t>Disciplinary pedagogy</a:t>
            </a:r>
          </a:p>
          <a:p>
            <a:r>
              <a:rPr lang="en-GB" sz="2400" dirty="0"/>
              <a:t>Departmental practices</a:t>
            </a:r>
          </a:p>
          <a:p>
            <a:r>
              <a:rPr lang="en-GB" sz="2400" dirty="0"/>
              <a:t>Conceptual approach of supervisor</a:t>
            </a:r>
          </a:p>
          <a:p>
            <a:r>
              <a:rPr lang="en-GB" sz="2400" dirty="0"/>
              <a:t>Codes of practice</a:t>
            </a:r>
          </a:p>
          <a:p>
            <a:r>
              <a:rPr lang="en-GB" sz="2400" dirty="0"/>
              <a:t>Employers/funders’ requirements</a:t>
            </a:r>
          </a:p>
        </p:txBody>
      </p:sp>
      <p:sp>
        <p:nvSpPr>
          <p:cNvPr id="17412" name="Rectangle 4"/>
          <p:cNvSpPr>
            <a:spLocks noGrp="1" noChangeArrowheads="1"/>
          </p:cNvSpPr>
          <p:nvPr>
            <p:ph type="body" sz="half" idx="2"/>
          </p:nvPr>
        </p:nvSpPr>
        <p:spPr/>
        <p:txBody>
          <a:bodyPr/>
          <a:lstStyle/>
          <a:p>
            <a:r>
              <a:rPr lang="en-GB" sz="2400"/>
              <a:t>Full or part time students?</a:t>
            </a:r>
          </a:p>
          <a:p>
            <a:r>
              <a:rPr lang="en-GB" sz="2400"/>
              <a:t>Experienced or inexperienced students?</a:t>
            </a:r>
          </a:p>
          <a:p>
            <a:r>
              <a:rPr lang="en-GB" sz="2400"/>
              <a:t>International or home students?</a:t>
            </a:r>
          </a:p>
          <a:p>
            <a:r>
              <a:rPr lang="en-GB" sz="2400"/>
              <a:t>PhD, professional or practitioner doctorate?</a:t>
            </a:r>
          </a:p>
          <a:p>
            <a:r>
              <a:rPr lang="en-GB" sz="2400"/>
              <a:t>Supervisor/co-supervisor</a:t>
            </a:r>
          </a:p>
        </p:txBody>
      </p:sp>
    </p:spTree>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Amanat 2010">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Amanat 2010</Template>
  <TotalTime>290</TotalTime>
  <Words>4109</Words>
  <Application>Microsoft Office PowerPoint</Application>
  <PresentationFormat>On-screen Show (4:3)</PresentationFormat>
  <Paragraphs>640</Paragraphs>
  <Slides>71</Slides>
  <Notes>15</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71</vt:i4>
      </vt:variant>
    </vt:vector>
  </HeadingPairs>
  <TitlesOfParts>
    <vt:vector size="73" baseType="lpstr">
      <vt:lpstr>Times New Roman</vt:lpstr>
      <vt:lpstr>Amanat 2010</vt:lpstr>
      <vt:lpstr>Effective Supervision</vt:lpstr>
      <vt:lpstr>Background</vt:lpstr>
      <vt:lpstr>Research Degree: Outcomes</vt:lpstr>
      <vt:lpstr>Supervision rather than Supervisor</vt:lpstr>
      <vt:lpstr>Mentor</vt:lpstr>
      <vt:lpstr>Coach</vt:lpstr>
      <vt:lpstr>Progressing/facilitating Candidature</vt:lpstr>
      <vt:lpstr>Sponsor</vt:lpstr>
      <vt:lpstr>Some Influences on Supervision</vt:lpstr>
      <vt:lpstr>Interview questions to supervisors</vt:lpstr>
      <vt:lpstr>Literature search</vt:lpstr>
      <vt:lpstr>A framework for concepts of research supervision </vt:lpstr>
      <vt:lpstr>Functional approach</vt:lpstr>
      <vt:lpstr>Enculturalisation </vt:lpstr>
      <vt:lpstr>Critical thinking</vt:lpstr>
      <vt:lpstr>Emancipation</vt:lpstr>
      <vt:lpstr>Developing a relationship</vt:lpstr>
      <vt:lpstr>Advantages and Disadvantages </vt:lpstr>
      <vt:lpstr>Dependence and independence </vt:lpstr>
      <vt:lpstr>Links to conceptions of research (Brew 2001, Lee 2008) </vt:lpstr>
      <vt:lpstr>Problems that students face – the supervisors’ view</vt:lpstr>
      <vt:lpstr>Some Problems: the students views </vt:lpstr>
      <vt:lpstr>Observations on new supervisors</vt:lpstr>
      <vt:lpstr>Occupational influences</vt:lpstr>
      <vt:lpstr>Session Outline</vt:lpstr>
      <vt:lpstr>Session Outline</vt:lpstr>
      <vt:lpstr>Slide 27</vt:lpstr>
      <vt:lpstr>Getting to know yourself as supervisors</vt:lpstr>
      <vt:lpstr>Slide 29</vt:lpstr>
      <vt:lpstr>Getting the project and team started</vt:lpstr>
      <vt:lpstr>Intellectual property</vt:lpstr>
      <vt:lpstr>Discussion – Rights and Responsibilities </vt:lpstr>
      <vt:lpstr>Slide 33</vt:lpstr>
      <vt:lpstr>Working together for 3 years (and beyond)</vt:lpstr>
      <vt:lpstr>Writing and Publishing</vt:lpstr>
      <vt:lpstr>Research Degree: Processes</vt:lpstr>
      <vt:lpstr>Research Degree: Processes</vt:lpstr>
      <vt:lpstr>Research Degree: Processes</vt:lpstr>
      <vt:lpstr>What is involved in supervising a research degree?</vt:lpstr>
      <vt:lpstr>Establishing a professional relationship</vt:lpstr>
      <vt:lpstr>Establishing a professional relationship</vt:lpstr>
      <vt:lpstr>Establishing a professional relationship</vt:lpstr>
      <vt:lpstr>Induction into research</vt:lpstr>
      <vt:lpstr>Selecting a topic</vt:lpstr>
      <vt:lpstr>Selecting a topic</vt:lpstr>
      <vt:lpstr>Characteristics of the Research Question: FINER </vt:lpstr>
      <vt:lpstr>Producing a research proposal and a plan</vt:lpstr>
      <vt:lpstr>What is a Thesis Statement?</vt:lpstr>
      <vt:lpstr>What are objectives?</vt:lpstr>
      <vt:lpstr>Objectives and methodology</vt:lpstr>
      <vt:lpstr>How to write objectives</vt:lpstr>
      <vt:lpstr>How to write objectives</vt:lpstr>
      <vt:lpstr>How to write objectives</vt:lpstr>
      <vt:lpstr>Supporting initial progress</vt:lpstr>
      <vt:lpstr>Supporting initial progress</vt:lpstr>
      <vt:lpstr>Encouraging students to write</vt:lpstr>
      <vt:lpstr>Assisting with academic problems</vt:lpstr>
      <vt:lpstr>Assisting with non-academic problems</vt:lpstr>
      <vt:lpstr>Assisting students to complete</vt:lpstr>
      <vt:lpstr>Advising on drafting and submission</vt:lpstr>
      <vt:lpstr>Advising on examination</vt:lpstr>
      <vt:lpstr>Examination</vt:lpstr>
      <vt:lpstr>Experienced Examiners report that they…</vt:lpstr>
      <vt:lpstr>Experienced Examiners appear to…</vt:lpstr>
      <vt:lpstr>Inexperienced Examiners</vt:lpstr>
      <vt:lpstr>Inexperienced Examiners …</vt:lpstr>
      <vt:lpstr>Is there a difference?</vt:lpstr>
      <vt:lpstr>Trafford’s Categorisation</vt:lpstr>
      <vt:lpstr>Strategies for examining</vt:lpstr>
      <vt:lpstr>The reports demonstrate…</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SUPERVISION</dc:title>
  <dc:creator>Ali Madanipour</dc:creator>
  <cp:lastModifiedBy>dr_shahrin</cp:lastModifiedBy>
  <cp:revision>24</cp:revision>
  <dcterms:created xsi:type="dcterms:W3CDTF">2001-04-22T22:18:22Z</dcterms:created>
  <dcterms:modified xsi:type="dcterms:W3CDTF">2010-02-05T15:02:23Z</dcterms:modified>
</cp:coreProperties>
</file>