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11.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4"/>
  </p:notesMasterIdLst>
  <p:sldIdLst>
    <p:sldId id="257" r:id="rId2"/>
    <p:sldId id="258" r:id="rId3"/>
    <p:sldId id="259" r:id="rId4"/>
    <p:sldId id="260" r:id="rId5"/>
    <p:sldId id="261" r:id="rId6"/>
    <p:sldId id="262" r:id="rId7"/>
    <p:sldId id="263" r:id="rId8"/>
    <p:sldId id="265" r:id="rId9"/>
    <p:sldId id="343" r:id="rId10"/>
    <p:sldId id="269" r:id="rId11"/>
    <p:sldId id="347" r:id="rId12"/>
    <p:sldId id="271" r:id="rId13"/>
    <p:sldId id="270" r:id="rId14"/>
    <p:sldId id="272" r:id="rId15"/>
    <p:sldId id="273" r:id="rId16"/>
    <p:sldId id="274" r:id="rId17"/>
    <p:sldId id="348" r:id="rId18"/>
    <p:sldId id="277" r:id="rId19"/>
    <p:sldId id="346" r:id="rId20"/>
    <p:sldId id="279" r:id="rId21"/>
    <p:sldId id="280" r:id="rId22"/>
    <p:sldId id="281" r:id="rId23"/>
    <p:sldId id="344" r:id="rId24"/>
    <p:sldId id="282" r:id="rId25"/>
    <p:sldId id="345" r:id="rId26"/>
    <p:sldId id="283" r:id="rId27"/>
    <p:sldId id="284" r:id="rId28"/>
    <p:sldId id="329" r:id="rId29"/>
    <p:sldId id="306" r:id="rId30"/>
    <p:sldId id="349" r:id="rId31"/>
    <p:sldId id="350" r:id="rId32"/>
    <p:sldId id="351" r:id="rId33"/>
    <p:sldId id="352" r:id="rId34"/>
    <p:sldId id="353" r:id="rId35"/>
    <p:sldId id="354" r:id="rId36"/>
    <p:sldId id="355" r:id="rId37"/>
    <p:sldId id="356" r:id="rId38"/>
    <p:sldId id="357" r:id="rId39"/>
    <p:sldId id="358" r:id="rId40"/>
    <p:sldId id="359" r:id="rId41"/>
    <p:sldId id="360" r:id="rId42"/>
    <p:sldId id="361" r:id="rId43"/>
    <p:sldId id="362" r:id="rId44"/>
    <p:sldId id="363" r:id="rId45"/>
    <p:sldId id="364" r:id="rId46"/>
    <p:sldId id="365" r:id="rId47"/>
    <p:sldId id="366" r:id="rId48"/>
    <p:sldId id="367" r:id="rId49"/>
    <p:sldId id="321" r:id="rId50"/>
    <p:sldId id="322" r:id="rId51"/>
    <p:sldId id="323" r:id="rId52"/>
    <p:sldId id="328" r:id="rId53"/>
    <p:sldId id="327" r:id="rId54"/>
    <p:sldId id="286" r:id="rId55"/>
    <p:sldId id="287" r:id="rId56"/>
    <p:sldId id="288" r:id="rId57"/>
    <p:sldId id="289" r:id="rId58"/>
    <p:sldId id="330" r:id="rId59"/>
    <p:sldId id="331" r:id="rId60"/>
    <p:sldId id="332" r:id="rId61"/>
    <p:sldId id="333" r:id="rId62"/>
    <p:sldId id="334" r:id="rId63"/>
    <p:sldId id="335" r:id="rId64"/>
    <p:sldId id="336" r:id="rId65"/>
    <p:sldId id="337" r:id="rId66"/>
    <p:sldId id="338" r:id="rId67"/>
    <p:sldId id="290" r:id="rId68"/>
    <p:sldId id="291" r:id="rId69"/>
    <p:sldId id="292" r:id="rId70"/>
    <p:sldId id="293" r:id="rId71"/>
    <p:sldId id="294" r:id="rId72"/>
    <p:sldId id="295" r:id="rId73"/>
    <p:sldId id="296" r:id="rId74"/>
    <p:sldId id="297" r:id="rId75"/>
    <p:sldId id="298" r:id="rId76"/>
    <p:sldId id="299" r:id="rId77"/>
    <p:sldId id="300" r:id="rId78"/>
    <p:sldId id="301" r:id="rId79"/>
    <p:sldId id="302" r:id="rId80"/>
    <p:sldId id="303" r:id="rId81"/>
    <p:sldId id="304" r:id="rId82"/>
    <p:sldId id="305" r:id="rId83"/>
  </p:sldIdLst>
  <p:sldSz cx="9144000" cy="6858000" type="screen4x3"/>
  <p:notesSz cx="6858000" cy="9144000"/>
  <p:custDataLst>
    <p:tags r:id="rId85"/>
  </p:custDataLst>
  <p:defaultTextStyle>
    <a:defPPr>
      <a:defRPr lang="ms-M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8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9831" autoAdjust="0"/>
  </p:normalViewPr>
  <p:slideViewPr>
    <p:cSldViewPr>
      <p:cViewPr varScale="1">
        <p:scale>
          <a:sx n="77" d="100"/>
          <a:sy n="77" d="100"/>
        </p:scale>
        <p:origin x="-954"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698"/>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A628B7-7703-45FA-92F6-2EFEB38F8850}" type="doc">
      <dgm:prSet loTypeId="urn:microsoft.com/office/officeart/2005/8/layout/pyramid1" loCatId="pyramid" qsTypeId="urn:microsoft.com/office/officeart/2005/8/quickstyle/3d5" qsCatId="3D" csTypeId="urn:microsoft.com/office/officeart/2005/8/colors/accent1_2" csCatId="accent1" phldr="1"/>
      <dgm:spPr/>
    </dgm:pt>
    <dgm:pt modelId="{B8732DA4-3352-4B8D-8B77-69DC17DE9F35}">
      <dgm:prSet phldrT="[Text]" custT="1"/>
      <dgm:spPr>
        <a:solidFill>
          <a:schemeClr val="bg2">
            <a:lumMod val="25000"/>
          </a:schemeClr>
        </a:solidFill>
        <a:sp3d>
          <a:bevelT w="152400" h="50800" prst="softRound"/>
        </a:sp3d>
      </dgm:spPr>
      <dgm:t>
        <a:bodyPr/>
        <a:lstStyle/>
        <a:p>
          <a:r>
            <a:rPr lang="en-US" sz="3200" b="1" cap="none" spc="0"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rPr>
            <a:t>Create</a:t>
          </a:r>
          <a:endParaRPr lang="ms-MY" sz="3200" b="1"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endParaRPr>
        </a:p>
      </dgm:t>
    </dgm:pt>
    <dgm:pt modelId="{6FF98D46-69C4-45DC-9D18-1E06BB59524E}" type="parTrans" cxnId="{0DDE0FEC-C17A-42F1-811F-FA73C80F2CB1}">
      <dgm:prSet/>
      <dgm:spPr/>
      <dgm:t>
        <a:bodyPr/>
        <a:lstStyle/>
        <a:p>
          <a:endParaRPr lang="ms-MY"/>
        </a:p>
      </dgm:t>
    </dgm:pt>
    <dgm:pt modelId="{E9DB8C63-9665-408C-B9E8-88670D8229EF}" type="sibTrans" cxnId="{0DDE0FEC-C17A-42F1-811F-FA73C80F2CB1}">
      <dgm:prSet/>
      <dgm:spPr/>
      <dgm:t>
        <a:bodyPr/>
        <a:lstStyle/>
        <a:p>
          <a:endParaRPr lang="ms-MY"/>
        </a:p>
      </dgm:t>
    </dgm:pt>
    <dgm:pt modelId="{D6DE72BC-121B-4169-9B0D-E84CA1911584}">
      <dgm:prSet phldrT="[Text]" custT="1"/>
      <dgm:spPr>
        <a:solidFill>
          <a:schemeClr val="bg2">
            <a:lumMod val="25000"/>
          </a:schemeClr>
        </a:solidFill>
        <a:sp3d>
          <a:bevelT w="152400" h="50800" prst="softRound"/>
        </a:sp3d>
      </dgm:spPr>
      <dgm:t>
        <a:bodyPr/>
        <a:lstStyle/>
        <a:p>
          <a:r>
            <a:rPr lang="en-US" sz="3200" b="1" cap="none" spc="0"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rPr>
            <a:t>Evaluate</a:t>
          </a:r>
          <a:endParaRPr lang="ms-MY" sz="3200" b="1"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endParaRPr>
        </a:p>
      </dgm:t>
    </dgm:pt>
    <dgm:pt modelId="{C570A193-92EE-468B-BDD7-8AD8A6602E7F}" type="parTrans" cxnId="{8D6F12E1-A1E3-4CBA-BBF3-D772637F53E4}">
      <dgm:prSet/>
      <dgm:spPr/>
      <dgm:t>
        <a:bodyPr/>
        <a:lstStyle/>
        <a:p>
          <a:endParaRPr lang="ms-MY"/>
        </a:p>
      </dgm:t>
    </dgm:pt>
    <dgm:pt modelId="{D06245EB-9E42-4E8B-A2DB-4E5B15482EC2}" type="sibTrans" cxnId="{8D6F12E1-A1E3-4CBA-BBF3-D772637F53E4}">
      <dgm:prSet/>
      <dgm:spPr/>
      <dgm:t>
        <a:bodyPr/>
        <a:lstStyle/>
        <a:p>
          <a:endParaRPr lang="ms-MY"/>
        </a:p>
      </dgm:t>
    </dgm:pt>
    <dgm:pt modelId="{88F0C847-8702-4FAE-B255-64EBE4EFFAFD}">
      <dgm:prSet phldrT="[Text]" custT="1"/>
      <dgm:spPr>
        <a:solidFill>
          <a:schemeClr val="bg2">
            <a:lumMod val="25000"/>
          </a:schemeClr>
        </a:solidFill>
        <a:sp3d>
          <a:bevelT w="152400" h="50800" prst="softRound"/>
        </a:sp3d>
      </dgm:spPr>
      <dgm:t>
        <a:bodyPr/>
        <a:lstStyle/>
        <a:p>
          <a:r>
            <a:rPr lang="en-US" sz="3200" b="1" cap="none" spc="0"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rPr>
            <a:t>Analyze</a:t>
          </a:r>
          <a:endParaRPr lang="ms-MY" sz="3200" b="1"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endParaRPr>
        </a:p>
      </dgm:t>
    </dgm:pt>
    <dgm:pt modelId="{B6CFDB82-E143-4A91-A0DB-09774341CE5B}" type="parTrans" cxnId="{04D7C4EB-79D9-481D-AAC2-BBA16DAEE774}">
      <dgm:prSet/>
      <dgm:spPr/>
      <dgm:t>
        <a:bodyPr/>
        <a:lstStyle/>
        <a:p>
          <a:endParaRPr lang="ms-MY"/>
        </a:p>
      </dgm:t>
    </dgm:pt>
    <dgm:pt modelId="{E9FD453C-E681-422F-9865-1CAA6B28C748}" type="sibTrans" cxnId="{04D7C4EB-79D9-481D-AAC2-BBA16DAEE774}">
      <dgm:prSet/>
      <dgm:spPr/>
      <dgm:t>
        <a:bodyPr/>
        <a:lstStyle/>
        <a:p>
          <a:endParaRPr lang="ms-MY"/>
        </a:p>
      </dgm:t>
    </dgm:pt>
    <dgm:pt modelId="{5A0B1C4A-D7A9-4C40-A107-3A400F3D7F47}">
      <dgm:prSet custT="1"/>
      <dgm:spPr>
        <a:solidFill>
          <a:schemeClr val="bg2">
            <a:lumMod val="25000"/>
          </a:schemeClr>
        </a:solidFill>
        <a:sp3d>
          <a:bevelT w="152400" h="50800" prst="softRound"/>
        </a:sp3d>
      </dgm:spPr>
      <dgm:t>
        <a:bodyPr/>
        <a:lstStyle/>
        <a:p>
          <a:r>
            <a:rPr lang="en-US" sz="3200" b="1" cap="none" spc="0"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rPr>
            <a:t>Apply</a:t>
          </a:r>
          <a:endParaRPr lang="ms-MY" sz="3200" b="1"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endParaRPr>
        </a:p>
      </dgm:t>
    </dgm:pt>
    <dgm:pt modelId="{6407221B-F88B-48A1-993C-7C1EDE4C9E3D}" type="parTrans" cxnId="{88AC6FE0-60D8-416B-AE23-0A51E440DEF5}">
      <dgm:prSet/>
      <dgm:spPr/>
      <dgm:t>
        <a:bodyPr/>
        <a:lstStyle/>
        <a:p>
          <a:endParaRPr lang="ms-MY"/>
        </a:p>
      </dgm:t>
    </dgm:pt>
    <dgm:pt modelId="{E6594515-4C7A-4E26-A202-49923163BCBE}" type="sibTrans" cxnId="{88AC6FE0-60D8-416B-AE23-0A51E440DEF5}">
      <dgm:prSet/>
      <dgm:spPr/>
      <dgm:t>
        <a:bodyPr/>
        <a:lstStyle/>
        <a:p>
          <a:endParaRPr lang="ms-MY"/>
        </a:p>
      </dgm:t>
    </dgm:pt>
    <dgm:pt modelId="{35FE467B-1C26-4AC0-AF5F-D290C5A692E6}">
      <dgm:prSet custT="1"/>
      <dgm:spPr>
        <a:solidFill>
          <a:schemeClr val="bg2">
            <a:lumMod val="25000"/>
          </a:schemeClr>
        </a:solidFill>
        <a:sp3d>
          <a:bevelT w="152400" h="50800" prst="softRound"/>
        </a:sp3d>
      </dgm:spPr>
      <dgm:t>
        <a:bodyPr/>
        <a:lstStyle/>
        <a:p>
          <a:r>
            <a:rPr lang="en-US" sz="3200" b="1" cap="none" spc="0"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rPr>
            <a:t>Understand</a:t>
          </a:r>
          <a:endParaRPr lang="ms-MY" sz="3200" b="1"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endParaRPr>
        </a:p>
      </dgm:t>
    </dgm:pt>
    <dgm:pt modelId="{DD484643-1C7E-462A-A29B-80B5E284ADA0}" type="parTrans" cxnId="{7A3734BE-E206-47F8-8EAB-E12F8A673348}">
      <dgm:prSet/>
      <dgm:spPr/>
      <dgm:t>
        <a:bodyPr/>
        <a:lstStyle/>
        <a:p>
          <a:endParaRPr lang="ms-MY"/>
        </a:p>
      </dgm:t>
    </dgm:pt>
    <dgm:pt modelId="{5F7F596A-51DF-486D-A390-AC6FD740D121}" type="sibTrans" cxnId="{7A3734BE-E206-47F8-8EAB-E12F8A673348}">
      <dgm:prSet/>
      <dgm:spPr/>
      <dgm:t>
        <a:bodyPr/>
        <a:lstStyle/>
        <a:p>
          <a:endParaRPr lang="ms-MY"/>
        </a:p>
      </dgm:t>
    </dgm:pt>
    <dgm:pt modelId="{CA078088-537C-4C54-95E4-426159A2AF85}">
      <dgm:prSet custT="1"/>
      <dgm:spPr>
        <a:solidFill>
          <a:schemeClr val="bg2">
            <a:lumMod val="25000"/>
          </a:schemeClr>
        </a:solidFill>
        <a:sp3d>
          <a:bevelT w="152400" h="50800" prst="softRound"/>
        </a:sp3d>
      </dgm:spPr>
      <dgm:t>
        <a:bodyPr/>
        <a:lstStyle/>
        <a:p>
          <a:r>
            <a:rPr lang="en-US" sz="3200" b="1" cap="none" spc="0"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rPr>
            <a:t>Remember</a:t>
          </a:r>
          <a:endParaRPr lang="ms-MY" sz="3200" b="1"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endParaRPr>
        </a:p>
      </dgm:t>
    </dgm:pt>
    <dgm:pt modelId="{5DDD19CE-4940-4E73-B587-DE755D98246F}" type="parTrans" cxnId="{55C4E623-DD98-4356-9FEA-B0613EC7584A}">
      <dgm:prSet/>
      <dgm:spPr/>
      <dgm:t>
        <a:bodyPr/>
        <a:lstStyle/>
        <a:p>
          <a:endParaRPr lang="ms-MY"/>
        </a:p>
      </dgm:t>
    </dgm:pt>
    <dgm:pt modelId="{79D55852-21EF-4F60-919E-4A691C9A011B}" type="sibTrans" cxnId="{55C4E623-DD98-4356-9FEA-B0613EC7584A}">
      <dgm:prSet/>
      <dgm:spPr/>
      <dgm:t>
        <a:bodyPr/>
        <a:lstStyle/>
        <a:p>
          <a:endParaRPr lang="ms-MY"/>
        </a:p>
      </dgm:t>
    </dgm:pt>
    <dgm:pt modelId="{5E415847-04BE-476D-9B9A-9D6DE1E22C6F}" type="pres">
      <dgm:prSet presAssocID="{88A628B7-7703-45FA-92F6-2EFEB38F8850}" presName="Name0" presStyleCnt="0">
        <dgm:presLayoutVars>
          <dgm:dir/>
          <dgm:animLvl val="lvl"/>
          <dgm:resizeHandles val="exact"/>
        </dgm:presLayoutVars>
      </dgm:prSet>
      <dgm:spPr/>
    </dgm:pt>
    <dgm:pt modelId="{D655693D-19B8-454A-9768-0309E963A995}" type="pres">
      <dgm:prSet presAssocID="{B8732DA4-3352-4B8D-8B77-69DC17DE9F35}" presName="Name8" presStyleCnt="0"/>
      <dgm:spPr>
        <a:sp3d>
          <a:bevelT w="152400" h="50800" prst="softRound"/>
        </a:sp3d>
      </dgm:spPr>
    </dgm:pt>
    <dgm:pt modelId="{8B10D342-B4D5-4509-8B90-888DD6DDFAB8}" type="pres">
      <dgm:prSet presAssocID="{B8732DA4-3352-4B8D-8B77-69DC17DE9F35}" presName="level" presStyleLbl="node1" presStyleIdx="0" presStyleCnt="6">
        <dgm:presLayoutVars>
          <dgm:chMax val="1"/>
          <dgm:bulletEnabled val="1"/>
        </dgm:presLayoutVars>
      </dgm:prSet>
      <dgm:spPr/>
      <dgm:t>
        <a:bodyPr/>
        <a:lstStyle/>
        <a:p>
          <a:endParaRPr lang="ms-MY"/>
        </a:p>
      </dgm:t>
    </dgm:pt>
    <dgm:pt modelId="{CF1C66C5-53C6-40EF-B150-16B0238B0FAC}" type="pres">
      <dgm:prSet presAssocID="{B8732DA4-3352-4B8D-8B77-69DC17DE9F35}" presName="levelTx" presStyleLbl="revTx" presStyleIdx="0" presStyleCnt="0">
        <dgm:presLayoutVars>
          <dgm:chMax val="1"/>
          <dgm:bulletEnabled val="1"/>
        </dgm:presLayoutVars>
      </dgm:prSet>
      <dgm:spPr/>
      <dgm:t>
        <a:bodyPr/>
        <a:lstStyle/>
        <a:p>
          <a:endParaRPr lang="ms-MY"/>
        </a:p>
      </dgm:t>
    </dgm:pt>
    <dgm:pt modelId="{93F166F1-D1BE-4C48-B970-1CAA0C37E53E}" type="pres">
      <dgm:prSet presAssocID="{D6DE72BC-121B-4169-9B0D-E84CA1911584}" presName="Name8" presStyleCnt="0"/>
      <dgm:spPr>
        <a:sp3d>
          <a:bevelT w="152400" h="50800" prst="softRound"/>
        </a:sp3d>
      </dgm:spPr>
    </dgm:pt>
    <dgm:pt modelId="{934FDDC3-7B4D-441D-AE4C-24907FFDD16F}" type="pres">
      <dgm:prSet presAssocID="{D6DE72BC-121B-4169-9B0D-E84CA1911584}" presName="level" presStyleLbl="node1" presStyleIdx="1" presStyleCnt="6">
        <dgm:presLayoutVars>
          <dgm:chMax val="1"/>
          <dgm:bulletEnabled val="1"/>
        </dgm:presLayoutVars>
      </dgm:prSet>
      <dgm:spPr/>
      <dgm:t>
        <a:bodyPr/>
        <a:lstStyle/>
        <a:p>
          <a:endParaRPr lang="ms-MY"/>
        </a:p>
      </dgm:t>
    </dgm:pt>
    <dgm:pt modelId="{0C03CF6A-0018-468F-8310-0284EC5A40B4}" type="pres">
      <dgm:prSet presAssocID="{D6DE72BC-121B-4169-9B0D-E84CA1911584}" presName="levelTx" presStyleLbl="revTx" presStyleIdx="0" presStyleCnt="0">
        <dgm:presLayoutVars>
          <dgm:chMax val="1"/>
          <dgm:bulletEnabled val="1"/>
        </dgm:presLayoutVars>
      </dgm:prSet>
      <dgm:spPr/>
      <dgm:t>
        <a:bodyPr/>
        <a:lstStyle/>
        <a:p>
          <a:endParaRPr lang="ms-MY"/>
        </a:p>
      </dgm:t>
    </dgm:pt>
    <dgm:pt modelId="{880CDCA2-DD5C-4D32-9557-F37D248231CC}" type="pres">
      <dgm:prSet presAssocID="{88F0C847-8702-4FAE-B255-64EBE4EFFAFD}" presName="Name8" presStyleCnt="0"/>
      <dgm:spPr>
        <a:sp3d>
          <a:bevelT w="152400" h="50800" prst="softRound"/>
        </a:sp3d>
      </dgm:spPr>
    </dgm:pt>
    <dgm:pt modelId="{9FB33792-7423-4C00-A577-D8F35E3CF677}" type="pres">
      <dgm:prSet presAssocID="{88F0C847-8702-4FAE-B255-64EBE4EFFAFD}" presName="level" presStyleLbl="node1" presStyleIdx="2" presStyleCnt="6">
        <dgm:presLayoutVars>
          <dgm:chMax val="1"/>
          <dgm:bulletEnabled val="1"/>
        </dgm:presLayoutVars>
      </dgm:prSet>
      <dgm:spPr/>
      <dgm:t>
        <a:bodyPr/>
        <a:lstStyle/>
        <a:p>
          <a:endParaRPr lang="ms-MY"/>
        </a:p>
      </dgm:t>
    </dgm:pt>
    <dgm:pt modelId="{8E46F0FC-0CC2-4D79-AC88-AE4C14DF56CA}" type="pres">
      <dgm:prSet presAssocID="{88F0C847-8702-4FAE-B255-64EBE4EFFAFD}" presName="levelTx" presStyleLbl="revTx" presStyleIdx="0" presStyleCnt="0">
        <dgm:presLayoutVars>
          <dgm:chMax val="1"/>
          <dgm:bulletEnabled val="1"/>
        </dgm:presLayoutVars>
      </dgm:prSet>
      <dgm:spPr/>
      <dgm:t>
        <a:bodyPr/>
        <a:lstStyle/>
        <a:p>
          <a:endParaRPr lang="ms-MY"/>
        </a:p>
      </dgm:t>
    </dgm:pt>
    <dgm:pt modelId="{86D1B153-6648-4DBF-9BC2-A519218DBA3C}" type="pres">
      <dgm:prSet presAssocID="{5A0B1C4A-D7A9-4C40-A107-3A400F3D7F47}" presName="Name8" presStyleCnt="0"/>
      <dgm:spPr>
        <a:sp3d>
          <a:bevelT w="152400" h="50800" prst="softRound"/>
        </a:sp3d>
      </dgm:spPr>
    </dgm:pt>
    <dgm:pt modelId="{C163E456-B72E-4491-B88F-594A9E64BD29}" type="pres">
      <dgm:prSet presAssocID="{5A0B1C4A-D7A9-4C40-A107-3A400F3D7F47}" presName="level" presStyleLbl="node1" presStyleIdx="3" presStyleCnt="6">
        <dgm:presLayoutVars>
          <dgm:chMax val="1"/>
          <dgm:bulletEnabled val="1"/>
        </dgm:presLayoutVars>
      </dgm:prSet>
      <dgm:spPr/>
      <dgm:t>
        <a:bodyPr/>
        <a:lstStyle/>
        <a:p>
          <a:endParaRPr lang="ms-MY"/>
        </a:p>
      </dgm:t>
    </dgm:pt>
    <dgm:pt modelId="{13B67AB7-A6DD-4F28-82A8-78DAE2DF95BB}" type="pres">
      <dgm:prSet presAssocID="{5A0B1C4A-D7A9-4C40-A107-3A400F3D7F47}" presName="levelTx" presStyleLbl="revTx" presStyleIdx="0" presStyleCnt="0">
        <dgm:presLayoutVars>
          <dgm:chMax val="1"/>
          <dgm:bulletEnabled val="1"/>
        </dgm:presLayoutVars>
      </dgm:prSet>
      <dgm:spPr/>
      <dgm:t>
        <a:bodyPr/>
        <a:lstStyle/>
        <a:p>
          <a:endParaRPr lang="ms-MY"/>
        </a:p>
      </dgm:t>
    </dgm:pt>
    <dgm:pt modelId="{91C791CE-9372-4453-95DA-8E0A85A521D2}" type="pres">
      <dgm:prSet presAssocID="{35FE467B-1C26-4AC0-AF5F-D290C5A692E6}" presName="Name8" presStyleCnt="0"/>
      <dgm:spPr>
        <a:sp3d>
          <a:bevelT w="152400" h="50800" prst="softRound"/>
        </a:sp3d>
      </dgm:spPr>
    </dgm:pt>
    <dgm:pt modelId="{E5757D39-2C1D-474F-AC05-C024322AED29}" type="pres">
      <dgm:prSet presAssocID="{35FE467B-1C26-4AC0-AF5F-D290C5A692E6}" presName="level" presStyleLbl="node1" presStyleIdx="4" presStyleCnt="6">
        <dgm:presLayoutVars>
          <dgm:chMax val="1"/>
          <dgm:bulletEnabled val="1"/>
        </dgm:presLayoutVars>
      </dgm:prSet>
      <dgm:spPr/>
      <dgm:t>
        <a:bodyPr/>
        <a:lstStyle/>
        <a:p>
          <a:endParaRPr lang="ms-MY"/>
        </a:p>
      </dgm:t>
    </dgm:pt>
    <dgm:pt modelId="{401BB078-B380-4B5A-9E24-7B938E373C3B}" type="pres">
      <dgm:prSet presAssocID="{35FE467B-1C26-4AC0-AF5F-D290C5A692E6}" presName="levelTx" presStyleLbl="revTx" presStyleIdx="0" presStyleCnt="0">
        <dgm:presLayoutVars>
          <dgm:chMax val="1"/>
          <dgm:bulletEnabled val="1"/>
        </dgm:presLayoutVars>
      </dgm:prSet>
      <dgm:spPr/>
      <dgm:t>
        <a:bodyPr/>
        <a:lstStyle/>
        <a:p>
          <a:endParaRPr lang="ms-MY"/>
        </a:p>
      </dgm:t>
    </dgm:pt>
    <dgm:pt modelId="{E91A74F2-6BDF-4835-B78F-2C2E2E813CF2}" type="pres">
      <dgm:prSet presAssocID="{CA078088-537C-4C54-95E4-426159A2AF85}" presName="Name8" presStyleCnt="0"/>
      <dgm:spPr>
        <a:sp3d>
          <a:bevelT w="152400" h="50800" prst="softRound"/>
        </a:sp3d>
      </dgm:spPr>
    </dgm:pt>
    <dgm:pt modelId="{F66C0643-E397-433D-994B-07A0616B91AC}" type="pres">
      <dgm:prSet presAssocID="{CA078088-537C-4C54-95E4-426159A2AF85}" presName="level" presStyleLbl="node1" presStyleIdx="5" presStyleCnt="6">
        <dgm:presLayoutVars>
          <dgm:chMax val="1"/>
          <dgm:bulletEnabled val="1"/>
        </dgm:presLayoutVars>
      </dgm:prSet>
      <dgm:spPr/>
      <dgm:t>
        <a:bodyPr/>
        <a:lstStyle/>
        <a:p>
          <a:endParaRPr lang="ms-MY"/>
        </a:p>
      </dgm:t>
    </dgm:pt>
    <dgm:pt modelId="{51E46C34-7D93-4A94-91FB-EB42EFC4CA9E}" type="pres">
      <dgm:prSet presAssocID="{CA078088-537C-4C54-95E4-426159A2AF85}" presName="levelTx" presStyleLbl="revTx" presStyleIdx="0" presStyleCnt="0">
        <dgm:presLayoutVars>
          <dgm:chMax val="1"/>
          <dgm:bulletEnabled val="1"/>
        </dgm:presLayoutVars>
      </dgm:prSet>
      <dgm:spPr/>
      <dgm:t>
        <a:bodyPr/>
        <a:lstStyle/>
        <a:p>
          <a:endParaRPr lang="ms-MY"/>
        </a:p>
      </dgm:t>
    </dgm:pt>
  </dgm:ptLst>
  <dgm:cxnLst>
    <dgm:cxn modelId="{7A3734BE-E206-47F8-8EAB-E12F8A673348}" srcId="{88A628B7-7703-45FA-92F6-2EFEB38F8850}" destId="{35FE467B-1C26-4AC0-AF5F-D290C5A692E6}" srcOrd="4" destOrd="0" parTransId="{DD484643-1C7E-462A-A29B-80B5E284ADA0}" sibTransId="{5F7F596A-51DF-486D-A390-AC6FD740D121}"/>
    <dgm:cxn modelId="{C4FB3447-EA46-456D-9150-D984CAB6101C}" type="presOf" srcId="{35FE467B-1C26-4AC0-AF5F-D290C5A692E6}" destId="{401BB078-B380-4B5A-9E24-7B938E373C3B}" srcOrd="1" destOrd="0" presId="urn:microsoft.com/office/officeart/2005/8/layout/pyramid1"/>
    <dgm:cxn modelId="{7F827244-7BB7-4DA5-81FC-23CD22747E65}" type="presOf" srcId="{35FE467B-1C26-4AC0-AF5F-D290C5A692E6}" destId="{E5757D39-2C1D-474F-AC05-C024322AED29}" srcOrd="0" destOrd="0" presId="urn:microsoft.com/office/officeart/2005/8/layout/pyramid1"/>
    <dgm:cxn modelId="{88AC6FE0-60D8-416B-AE23-0A51E440DEF5}" srcId="{88A628B7-7703-45FA-92F6-2EFEB38F8850}" destId="{5A0B1C4A-D7A9-4C40-A107-3A400F3D7F47}" srcOrd="3" destOrd="0" parTransId="{6407221B-F88B-48A1-993C-7C1EDE4C9E3D}" sibTransId="{E6594515-4C7A-4E26-A202-49923163BCBE}"/>
    <dgm:cxn modelId="{55C4E623-DD98-4356-9FEA-B0613EC7584A}" srcId="{88A628B7-7703-45FA-92F6-2EFEB38F8850}" destId="{CA078088-537C-4C54-95E4-426159A2AF85}" srcOrd="5" destOrd="0" parTransId="{5DDD19CE-4940-4E73-B587-DE755D98246F}" sibTransId="{79D55852-21EF-4F60-919E-4A691C9A011B}"/>
    <dgm:cxn modelId="{90AD44B7-C6D4-4457-92E5-E8205996B68D}" type="presOf" srcId="{5A0B1C4A-D7A9-4C40-A107-3A400F3D7F47}" destId="{C163E456-B72E-4491-B88F-594A9E64BD29}" srcOrd="0" destOrd="0" presId="urn:microsoft.com/office/officeart/2005/8/layout/pyramid1"/>
    <dgm:cxn modelId="{A20E655D-8C76-41FC-AC1C-7A267613D8A3}" type="presOf" srcId="{D6DE72BC-121B-4169-9B0D-E84CA1911584}" destId="{0C03CF6A-0018-468F-8310-0284EC5A40B4}" srcOrd="1" destOrd="0" presId="urn:microsoft.com/office/officeart/2005/8/layout/pyramid1"/>
    <dgm:cxn modelId="{5E8A510C-FDFE-4905-ACCB-3A5B494DB8CC}" type="presOf" srcId="{D6DE72BC-121B-4169-9B0D-E84CA1911584}" destId="{934FDDC3-7B4D-441D-AE4C-24907FFDD16F}" srcOrd="0" destOrd="0" presId="urn:microsoft.com/office/officeart/2005/8/layout/pyramid1"/>
    <dgm:cxn modelId="{04D7C4EB-79D9-481D-AAC2-BBA16DAEE774}" srcId="{88A628B7-7703-45FA-92F6-2EFEB38F8850}" destId="{88F0C847-8702-4FAE-B255-64EBE4EFFAFD}" srcOrd="2" destOrd="0" parTransId="{B6CFDB82-E143-4A91-A0DB-09774341CE5B}" sibTransId="{E9FD453C-E681-422F-9865-1CAA6B28C748}"/>
    <dgm:cxn modelId="{5B1AE70C-F4C7-4C17-9377-9DB55C0F1D4C}" type="presOf" srcId="{88F0C847-8702-4FAE-B255-64EBE4EFFAFD}" destId="{8E46F0FC-0CC2-4D79-AC88-AE4C14DF56CA}" srcOrd="1" destOrd="0" presId="urn:microsoft.com/office/officeart/2005/8/layout/pyramid1"/>
    <dgm:cxn modelId="{383A8F62-AFF8-450C-B475-E5E4A6B24FA7}" type="presOf" srcId="{88A628B7-7703-45FA-92F6-2EFEB38F8850}" destId="{5E415847-04BE-476D-9B9A-9D6DE1E22C6F}" srcOrd="0" destOrd="0" presId="urn:microsoft.com/office/officeart/2005/8/layout/pyramid1"/>
    <dgm:cxn modelId="{517066A2-8ECA-4967-8FED-954C36D1000B}" type="presOf" srcId="{5A0B1C4A-D7A9-4C40-A107-3A400F3D7F47}" destId="{13B67AB7-A6DD-4F28-82A8-78DAE2DF95BB}" srcOrd="1" destOrd="0" presId="urn:microsoft.com/office/officeart/2005/8/layout/pyramid1"/>
    <dgm:cxn modelId="{8D6F12E1-A1E3-4CBA-BBF3-D772637F53E4}" srcId="{88A628B7-7703-45FA-92F6-2EFEB38F8850}" destId="{D6DE72BC-121B-4169-9B0D-E84CA1911584}" srcOrd="1" destOrd="0" parTransId="{C570A193-92EE-468B-BDD7-8AD8A6602E7F}" sibTransId="{D06245EB-9E42-4E8B-A2DB-4E5B15482EC2}"/>
    <dgm:cxn modelId="{4DD78615-0A3A-4D7A-A583-489F4D714DA7}" type="presOf" srcId="{B8732DA4-3352-4B8D-8B77-69DC17DE9F35}" destId="{CF1C66C5-53C6-40EF-B150-16B0238B0FAC}" srcOrd="1" destOrd="0" presId="urn:microsoft.com/office/officeart/2005/8/layout/pyramid1"/>
    <dgm:cxn modelId="{59EB6749-4A02-4712-A0AE-93264E236A35}" type="presOf" srcId="{B8732DA4-3352-4B8D-8B77-69DC17DE9F35}" destId="{8B10D342-B4D5-4509-8B90-888DD6DDFAB8}" srcOrd="0" destOrd="0" presId="urn:microsoft.com/office/officeart/2005/8/layout/pyramid1"/>
    <dgm:cxn modelId="{84C16F14-24A9-4B08-953A-1E1D0F8E2EF9}" type="presOf" srcId="{CA078088-537C-4C54-95E4-426159A2AF85}" destId="{51E46C34-7D93-4A94-91FB-EB42EFC4CA9E}" srcOrd="1" destOrd="0" presId="urn:microsoft.com/office/officeart/2005/8/layout/pyramid1"/>
    <dgm:cxn modelId="{FCFF3D98-8B6A-4344-B8C8-3D70108DB156}" type="presOf" srcId="{88F0C847-8702-4FAE-B255-64EBE4EFFAFD}" destId="{9FB33792-7423-4C00-A577-D8F35E3CF677}" srcOrd="0" destOrd="0" presId="urn:microsoft.com/office/officeart/2005/8/layout/pyramid1"/>
    <dgm:cxn modelId="{0DDE0FEC-C17A-42F1-811F-FA73C80F2CB1}" srcId="{88A628B7-7703-45FA-92F6-2EFEB38F8850}" destId="{B8732DA4-3352-4B8D-8B77-69DC17DE9F35}" srcOrd="0" destOrd="0" parTransId="{6FF98D46-69C4-45DC-9D18-1E06BB59524E}" sibTransId="{E9DB8C63-9665-408C-B9E8-88670D8229EF}"/>
    <dgm:cxn modelId="{D6AC5AF6-754E-4052-AEFE-F7BC69B2A71A}" type="presOf" srcId="{CA078088-537C-4C54-95E4-426159A2AF85}" destId="{F66C0643-E397-433D-994B-07A0616B91AC}" srcOrd="0" destOrd="0" presId="urn:microsoft.com/office/officeart/2005/8/layout/pyramid1"/>
    <dgm:cxn modelId="{99DEEA4C-7D3F-428D-9FD5-72D3413E0A97}" type="presParOf" srcId="{5E415847-04BE-476D-9B9A-9D6DE1E22C6F}" destId="{D655693D-19B8-454A-9768-0309E963A995}" srcOrd="0" destOrd="0" presId="urn:microsoft.com/office/officeart/2005/8/layout/pyramid1"/>
    <dgm:cxn modelId="{172C3576-D3E1-4093-B225-0DCE4EE96963}" type="presParOf" srcId="{D655693D-19B8-454A-9768-0309E963A995}" destId="{8B10D342-B4D5-4509-8B90-888DD6DDFAB8}" srcOrd="0" destOrd="0" presId="urn:microsoft.com/office/officeart/2005/8/layout/pyramid1"/>
    <dgm:cxn modelId="{252ADBDD-FC5A-426B-9A98-D22BD320281B}" type="presParOf" srcId="{D655693D-19B8-454A-9768-0309E963A995}" destId="{CF1C66C5-53C6-40EF-B150-16B0238B0FAC}" srcOrd="1" destOrd="0" presId="urn:microsoft.com/office/officeart/2005/8/layout/pyramid1"/>
    <dgm:cxn modelId="{DEF48A6A-7403-4EBC-8D52-1427B8356185}" type="presParOf" srcId="{5E415847-04BE-476D-9B9A-9D6DE1E22C6F}" destId="{93F166F1-D1BE-4C48-B970-1CAA0C37E53E}" srcOrd="1" destOrd="0" presId="urn:microsoft.com/office/officeart/2005/8/layout/pyramid1"/>
    <dgm:cxn modelId="{78387EE2-CC66-460B-A33E-CE3AA4E35EBA}" type="presParOf" srcId="{93F166F1-D1BE-4C48-B970-1CAA0C37E53E}" destId="{934FDDC3-7B4D-441D-AE4C-24907FFDD16F}" srcOrd="0" destOrd="0" presId="urn:microsoft.com/office/officeart/2005/8/layout/pyramid1"/>
    <dgm:cxn modelId="{E4EE5B2B-9D4A-4B75-A279-6428BAC191AA}" type="presParOf" srcId="{93F166F1-D1BE-4C48-B970-1CAA0C37E53E}" destId="{0C03CF6A-0018-468F-8310-0284EC5A40B4}" srcOrd="1" destOrd="0" presId="urn:microsoft.com/office/officeart/2005/8/layout/pyramid1"/>
    <dgm:cxn modelId="{D7B654E5-F299-4BE0-A942-126E363F4589}" type="presParOf" srcId="{5E415847-04BE-476D-9B9A-9D6DE1E22C6F}" destId="{880CDCA2-DD5C-4D32-9557-F37D248231CC}" srcOrd="2" destOrd="0" presId="urn:microsoft.com/office/officeart/2005/8/layout/pyramid1"/>
    <dgm:cxn modelId="{03AFB122-1B6E-4F7B-8ADD-0A8D0B5BE5D5}" type="presParOf" srcId="{880CDCA2-DD5C-4D32-9557-F37D248231CC}" destId="{9FB33792-7423-4C00-A577-D8F35E3CF677}" srcOrd="0" destOrd="0" presId="urn:microsoft.com/office/officeart/2005/8/layout/pyramid1"/>
    <dgm:cxn modelId="{55B91680-7514-4247-AE0C-373FED0572C6}" type="presParOf" srcId="{880CDCA2-DD5C-4D32-9557-F37D248231CC}" destId="{8E46F0FC-0CC2-4D79-AC88-AE4C14DF56CA}" srcOrd="1" destOrd="0" presId="urn:microsoft.com/office/officeart/2005/8/layout/pyramid1"/>
    <dgm:cxn modelId="{1B1BF159-9126-40D2-AA6C-57189BDE8FE9}" type="presParOf" srcId="{5E415847-04BE-476D-9B9A-9D6DE1E22C6F}" destId="{86D1B153-6648-4DBF-9BC2-A519218DBA3C}" srcOrd="3" destOrd="0" presId="urn:microsoft.com/office/officeart/2005/8/layout/pyramid1"/>
    <dgm:cxn modelId="{F6D25462-DE5D-4549-9D30-E775D4FB00EF}" type="presParOf" srcId="{86D1B153-6648-4DBF-9BC2-A519218DBA3C}" destId="{C163E456-B72E-4491-B88F-594A9E64BD29}" srcOrd="0" destOrd="0" presId="urn:microsoft.com/office/officeart/2005/8/layout/pyramid1"/>
    <dgm:cxn modelId="{199FAEA1-CA3C-44FB-95C6-A01E57E05F9C}" type="presParOf" srcId="{86D1B153-6648-4DBF-9BC2-A519218DBA3C}" destId="{13B67AB7-A6DD-4F28-82A8-78DAE2DF95BB}" srcOrd="1" destOrd="0" presId="urn:microsoft.com/office/officeart/2005/8/layout/pyramid1"/>
    <dgm:cxn modelId="{3D69B35A-B4AC-464B-97B2-BCE5EC45DE58}" type="presParOf" srcId="{5E415847-04BE-476D-9B9A-9D6DE1E22C6F}" destId="{91C791CE-9372-4453-95DA-8E0A85A521D2}" srcOrd="4" destOrd="0" presId="urn:microsoft.com/office/officeart/2005/8/layout/pyramid1"/>
    <dgm:cxn modelId="{90F6A992-4AE0-468D-A413-2374629F9451}" type="presParOf" srcId="{91C791CE-9372-4453-95DA-8E0A85A521D2}" destId="{E5757D39-2C1D-474F-AC05-C024322AED29}" srcOrd="0" destOrd="0" presId="urn:microsoft.com/office/officeart/2005/8/layout/pyramid1"/>
    <dgm:cxn modelId="{491743A0-A160-4F2F-B88D-4B67B508F899}" type="presParOf" srcId="{91C791CE-9372-4453-95DA-8E0A85A521D2}" destId="{401BB078-B380-4B5A-9E24-7B938E373C3B}" srcOrd="1" destOrd="0" presId="urn:microsoft.com/office/officeart/2005/8/layout/pyramid1"/>
    <dgm:cxn modelId="{D99EC41E-20E1-42B3-AB5A-CE89D3D9E434}" type="presParOf" srcId="{5E415847-04BE-476D-9B9A-9D6DE1E22C6F}" destId="{E91A74F2-6BDF-4835-B78F-2C2E2E813CF2}" srcOrd="5" destOrd="0" presId="urn:microsoft.com/office/officeart/2005/8/layout/pyramid1"/>
    <dgm:cxn modelId="{3B9D124A-8777-44BF-800F-7A491F5736BD}" type="presParOf" srcId="{E91A74F2-6BDF-4835-B78F-2C2E2E813CF2}" destId="{F66C0643-E397-433D-994B-07A0616B91AC}" srcOrd="0" destOrd="0" presId="urn:microsoft.com/office/officeart/2005/8/layout/pyramid1"/>
    <dgm:cxn modelId="{A723ABCF-DE0D-4F94-BF03-4BB8E921A2A4}" type="presParOf" srcId="{E91A74F2-6BDF-4835-B78F-2C2E2E813CF2}" destId="{51E46C34-7D93-4A94-91FB-EB42EFC4CA9E}" srcOrd="1" destOrd="0" presId="urn:microsoft.com/office/officeart/2005/8/layout/pyramid1"/>
  </dgm:cxnLst>
  <dgm:bg/>
  <dgm:whole>
    <a:effectLst>
      <a:reflection blurRad="6350" stA="52000" endA="300" endPos="35000" dir="5400000" sy="-100000" algn="bl" rotWithShape="0"/>
    </a:effectLst>
  </dgm:whole>
  <dgm:extLst>
    <a:ext uri="http://schemas.microsoft.com/office/drawing/2008/diagram">
      <dsp:dataModelExt xmlns=""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4EB352A-6A2C-4C64-9A9D-74860BDAD062}" type="doc">
      <dgm:prSet loTypeId="urn:microsoft.com/office/officeart/2005/8/layout/chart3" loCatId="relationship" qsTypeId="urn:microsoft.com/office/officeart/2005/8/quickstyle/3d1" qsCatId="3D" csTypeId="urn:microsoft.com/office/officeart/2005/8/colors/accent1_1" csCatId="accent1" phldr="1"/>
      <dgm:spPr/>
      <dgm:t>
        <a:bodyPr/>
        <a:lstStyle/>
        <a:p>
          <a:endParaRPr lang="ms-MY"/>
        </a:p>
      </dgm:t>
    </dgm:pt>
    <dgm:pt modelId="{808313FB-F02A-4CA6-BD59-DB7A0CD63C10}">
      <dgm:prSet phldrT="[Text]" custT="1"/>
      <dgm:spPr/>
      <dgm:t>
        <a:bodyPr/>
        <a:lstStyle/>
        <a:p>
          <a:endParaRPr lang="ms-MY" sz="1800" dirty="0"/>
        </a:p>
      </dgm:t>
    </dgm:pt>
    <dgm:pt modelId="{B4D4D491-5328-4311-B92D-BFE6DFAA7BD4}" type="parTrans" cxnId="{4B6336E1-5B0D-4905-882B-F9D478978811}">
      <dgm:prSet/>
      <dgm:spPr/>
      <dgm:t>
        <a:bodyPr/>
        <a:lstStyle/>
        <a:p>
          <a:endParaRPr lang="ms-MY"/>
        </a:p>
      </dgm:t>
    </dgm:pt>
    <dgm:pt modelId="{F8794980-A8E9-4C3F-95FD-D0A593192277}" type="sibTrans" cxnId="{4B6336E1-5B0D-4905-882B-F9D478978811}">
      <dgm:prSet/>
      <dgm:spPr/>
      <dgm:t>
        <a:bodyPr/>
        <a:lstStyle/>
        <a:p>
          <a:endParaRPr lang="ms-MY"/>
        </a:p>
      </dgm:t>
    </dgm:pt>
    <dgm:pt modelId="{124DB1C0-588E-4E3A-910A-3D9AD3F33267}">
      <dgm:prSet/>
      <dgm:spPr>
        <a:effectLst>
          <a:glow rad="101600">
            <a:schemeClr val="tx1">
              <a:lumMod val="85000"/>
              <a:lumOff val="15000"/>
              <a:alpha val="60000"/>
            </a:schemeClr>
          </a:glow>
          <a:outerShdw blurRad="50800" dist="38100" algn="l" rotWithShape="0">
            <a:prstClr val="black">
              <a:alpha val="40000"/>
            </a:prstClr>
          </a:outerShdw>
        </a:effectLst>
      </dgm:spPr>
      <dgm:t>
        <a:bodyPr/>
        <a:lstStyle/>
        <a:p>
          <a:endParaRPr lang="ms-MY" dirty="0"/>
        </a:p>
      </dgm:t>
    </dgm:pt>
    <dgm:pt modelId="{A2B54072-B326-4032-99F3-EF75E9486E98}" type="parTrans" cxnId="{E073295E-D452-42B7-9BEB-EC696164B12E}">
      <dgm:prSet/>
      <dgm:spPr/>
      <dgm:t>
        <a:bodyPr/>
        <a:lstStyle/>
        <a:p>
          <a:endParaRPr lang="ms-MY"/>
        </a:p>
      </dgm:t>
    </dgm:pt>
    <dgm:pt modelId="{524F4F40-4762-4F43-A4CE-092F99CEE71C}" type="sibTrans" cxnId="{E073295E-D452-42B7-9BEB-EC696164B12E}">
      <dgm:prSet/>
      <dgm:spPr/>
      <dgm:t>
        <a:bodyPr/>
        <a:lstStyle/>
        <a:p>
          <a:endParaRPr lang="ms-MY"/>
        </a:p>
      </dgm:t>
    </dgm:pt>
    <dgm:pt modelId="{CE18441C-2558-4096-93C4-04FABC061FA0}">
      <dgm:prSet/>
      <dgm:spPr>
        <a:solidFill>
          <a:srgbClr val="FFCC66"/>
        </a:solidFill>
        <a:effectLst>
          <a:glow rad="101600">
            <a:schemeClr val="tx1">
              <a:lumMod val="85000"/>
              <a:lumOff val="15000"/>
              <a:alpha val="40000"/>
            </a:schemeClr>
          </a:glow>
          <a:outerShdw blurRad="40000" dist="23000" dir="8460000" rotWithShape="0">
            <a:srgbClr val="000000">
              <a:alpha val="35000"/>
            </a:srgbClr>
          </a:outerShdw>
        </a:effectLst>
      </dgm:spPr>
      <dgm:t>
        <a:bodyPr/>
        <a:lstStyle/>
        <a:p>
          <a:endParaRPr lang="ms-MY" dirty="0"/>
        </a:p>
      </dgm:t>
    </dgm:pt>
    <dgm:pt modelId="{AD69FD1B-32E1-4F9B-9D0D-5E8799E00A49}" type="parTrans" cxnId="{08651AB1-B1A6-474F-990A-68A0B257E930}">
      <dgm:prSet/>
      <dgm:spPr/>
      <dgm:t>
        <a:bodyPr/>
        <a:lstStyle/>
        <a:p>
          <a:endParaRPr lang="ms-MY"/>
        </a:p>
      </dgm:t>
    </dgm:pt>
    <dgm:pt modelId="{651E5CA8-7058-4869-ABC6-619EB09462B6}" type="sibTrans" cxnId="{08651AB1-B1A6-474F-990A-68A0B257E930}">
      <dgm:prSet/>
      <dgm:spPr/>
      <dgm:t>
        <a:bodyPr/>
        <a:lstStyle/>
        <a:p>
          <a:endParaRPr lang="ms-MY"/>
        </a:p>
      </dgm:t>
    </dgm:pt>
    <dgm:pt modelId="{1284EC29-0428-4212-9CA5-A78127672078}">
      <dgm:prSet/>
      <dgm:spPr>
        <a:solidFill>
          <a:srgbClr val="FFCC66"/>
        </a:solidFill>
        <a:effectLst>
          <a:outerShdw blurRad="50800" dist="38100" dir="13500000" algn="br" rotWithShape="0">
            <a:prstClr val="black">
              <a:alpha val="40000"/>
            </a:prstClr>
          </a:outerShdw>
        </a:effectLst>
      </dgm:spPr>
      <dgm:t>
        <a:bodyPr/>
        <a:lstStyle/>
        <a:p>
          <a:endParaRPr lang="ms-MY" dirty="0"/>
        </a:p>
      </dgm:t>
    </dgm:pt>
    <dgm:pt modelId="{74366427-E318-4015-81FB-9F31E94D4613}" type="parTrans" cxnId="{48E83CE0-6D76-4CC9-BE1F-2E691482A769}">
      <dgm:prSet/>
      <dgm:spPr/>
      <dgm:t>
        <a:bodyPr/>
        <a:lstStyle/>
        <a:p>
          <a:endParaRPr lang="ms-MY"/>
        </a:p>
      </dgm:t>
    </dgm:pt>
    <dgm:pt modelId="{F7AEF682-69D4-4EF0-882D-85E8193DB5B5}" type="sibTrans" cxnId="{48E83CE0-6D76-4CC9-BE1F-2E691482A769}">
      <dgm:prSet/>
      <dgm:spPr/>
      <dgm:t>
        <a:bodyPr/>
        <a:lstStyle/>
        <a:p>
          <a:endParaRPr lang="ms-MY"/>
        </a:p>
      </dgm:t>
    </dgm:pt>
    <dgm:pt modelId="{4E011405-DDC1-4A01-A6A5-3BDD1AF1CBAA}" type="pres">
      <dgm:prSet presAssocID="{54EB352A-6A2C-4C64-9A9D-74860BDAD062}" presName="compositeShape" presStyleCnt="0">
        <dgm:presLayoutVars>
          <dgm:chMax val="7"/>
          <dgm:dir/>
          <dgm:resizeHandles val="exact"/>
        </dgm:presLayoutVars>
      </dgm:prSet>
      <dgm:spPr/>
      <dgm:t>
        <a:bodyPr/>
        <a:lstStyle/>
        <a:p>
          <a:endParaRPr lang="ms-MY"/>
        </a:p>
      </dgm:t>
    </dgm:pt>
    <dgm:pt modelId="{BA6EBA5B-EFA5-4595-82F3-57C5EBDE910E}" type="pres">
      <dgm:prSet presAssocID="{54EB352A-6A2C-4C64-9A9D-74860BDAD062}" presName="wedge1" presStyleLbl="node1" presStyleIdx="0" presStyleCnt="4" custScaleX="104706" custScaleY="105537" custLinFactNeighborX="-3804" custLinFactNeighborY="4446"/>
      <dgm:spPr/>
      <dgm:t>
        <a:bodyPr/>
        <a:lstStyle/>
        <a:p>
          <a:endParaRPr lang="ms-MY"/>
        </a:p>
      </dgm:t>
    </dgm:pt>
    <dgm:pt modelId="{6DE52D46-3039-4252-B9B1-304F75218B69}" type="pres">
      <dgm:prSet presAssocID="{54EB352A-6A2C-4C64-9A9D-74860BDAD062}" presName="wedge1Tx" presStyleLbl="node1" presStyleIdx="0" presStyleCnt="4">
        <dgm:presLayoutVars>
          <dgm:chMax val="0"/>
          <dgm:chPref val="0"/>
          <dgm:bulletEnabled val="1"/>
        </dgm:presLayoutVars>
      </dgm:prSet>
      <dgm:spPr/>
      <dgm:t>
        <a:bodyPr/>
        <a:lstStyle/>
        <a:p>
          <a:endParaRPr lang="ms-MY"/>
        </a:p>
      </dgm:t>
    </dgm:pt>
    <dgm:pt modelId="{BD85115D-5D80-4D47-84B3-4BB75E9F2550}" type="pres">
      <dgm:prSet presAssocID="{54EB352A-6A2C-4C64-9A9D-74860BDAD062}" presName="wedge2" presStyleLbl="node1" presStyleIdx="1" presStyleCnt="4" custScaleX="104665"/>
      <dgm:spPr/>
      <dgm:t>
        <a:bodyPr/>
        <a:lstStyle/>
        <a:p>
          <a:endParaRPr lang="ms-MY"/>
        </a:p>
      </dgm:t>
    </dgm:pt>
    <dgm:pt modelId="{65B7F955-E8FD-4A88-B3E2-41D4C629E2E7}" type="pres">
      <dgm:prSet presAssocID="{54EB352A-6A2C-4C64-9A9D-74860BDAD062}" presName="wedge2Tx" presStyleLbl="node1" presStyleIdx="1" presStyleCnt="4">
        <dgm:presLayoutVars>
          <dgm:chMax val="0"/>
          <dgm:chPref val="0"/>
          <dgm:bulletEnabled val="1"/>
        </dgm:presLayoutVars>
      </dgm:prSet>
      <dgm:spPr/>
      <dgm:t>
        <a:bodyPr/>
        <a:lstStyle/>
        <a:p>
          <a:endParaRPr lang="ms-MY"/>
        </a:p>
      </dgm:t>
    </dgm:pt>
    <dgm:pt modelId="{D84899F4-9F90-4262-87CD-BCC8C2CA57ED}" type="pres">
      <dgm:prSet presAssocID="{54EB352A-6A2C-4C64-9A9D-74860BDAD062}" presName="wedge3" presStyleLbl="node1" presStyleIdx="2" presStyleCnt="4" custScaleX="103050" custScaleY="105481"/>
      <dgm:spPr/>
      <dgm:t>
        <a:bodyPr/>
        <a:lstStyle/>
        <a:p>
          <a:endParaRPr lang="ms-MY"/>
        </a:p>
      </dgm:t>
    </dgm:pt>
    <dgm:pt modelId="{7281BF7C-0D54-4F6B-BD99-7A636653EF08}" type="pres">
      <dgm:prSet presAssocID="{54EB352A-6A2C-4C64-9A9D-74860BDAD062}" presName="wedge3Tx" presStyleLbl="node1" presStyleIdx="2" presStyleCnt="4">
        <dgm:presLayoutVars>
          <dgm:chMax val="0"/>
          <dgm:chPref val="0"/>
          <dgm:bulletEnabled val="1"/>
        </dgm:presLayoutVars>
      </dgm:prSet>
      <dgm:spPr/>
      <dgm:t>
        <a:bodyPr/>
        <a:lstStyle/>
        <a:p>
          <a:endParaRPr lang="ms-MY"/>
        </a:p>
      </dgm:t>
    </dgm:pt>
    <dgm:pt modelId="{14650F36-0512-4745-A75D-33E88CD9D551}" type="pres">
      <dgm:prSet presAssocID="{54EB352A-6A2C-4C64-9A9D-74860BDAD062}" presName="wedge4" presStyleLbl="node1" presStyleIdx="3" presStyleCnt="4" custScaleX="103731" custScaleY="106289"/>
      <dgm:spPr>
        <a:effectLst>
          <a:outerShdw blurRad="50800" dist="38100" dir="5400000" algn="t" rotWithShape="0">
            <a:prstClr val="black">
              <a:alpha val="40000"/>
            </a:prstClr>
          </a:outerShdw>
        </a:effectLst>
      </dgm:spPr>
      <dgm:t>
        <a:bodyPr/>
        <a:lstStyle/>
        <a:p>
          <a:endParaRPr lang="ms-MY"/>
        </a:p>
      </dgm:t>
    </dgm:pt>
    <dgm:pt modelId="{22F79E8A-B26D-4857-816A-3660B7C6481E}" type="pres">
      <dgm:prSet presAssocID="{54EB352A-6A2C-4C64-9A9D-74860BDAD062}" presName="wedge4Tx" presStyleLbl="node1" presStyleIdx="3" presStyleCnt="4">
        <dgm:presLayoutVars>
          <dgm:chMax val="0"/>
          <dgm:chPref val="0"/>
          <dgm:bulletEnabled val="1"/>
        </dgm:presLayoutVars>
      </dgm:prSet>
      <dgm:spPr/>
      <dgm:t>
        <a:bodyPr/>
        <a:lstStyle/>
        <a:p>
          <a:endParaRPr lang="ms-MY"/>
        </a:p>
      </dgm:t>
    </dgm:pt>
  </dgm:ptLst>
  <dgm:cxnLst>
    <dgm:cxn modelId="{08651AB1-B1A6-474F-990A-68A0B257E930}" srcId="{54EB352A-6A2C-4C64-9A9D-74860BDAD062}" destId="{CE18441C-2558-4096-93C4-04FABC061FA0}" srcOrd="2" destOrd="0" parTransId="{AD69FD1B-32E1-4F9B-9D0D-5E8799E00A49}" sibTransId="{651E5CA8-7058-4869-ABC6-619EB09462B6}"/>
    <dgm:cxn modelId="{A47AFD58-B8A6-458E-96AE-38459FECE575}" type="presOf" srcId="{54EB352A-6A2C-4C64-9A9D-74860BDAD062}" destId="{4E011405-DDC1-4A01-A6A5-3BDD1AF1CBAA}" srcOrd="0" destOrd="0" presId="urn:microsoft.com/office/officeart/2005/8/layout/chart3"/>
    <dgm:cxn modelId="{8A7EBB38-C30F-4CFC-813E-AE68CAD91B40}" type="presOf" srcId="{1284EC29-0428-4212-9CA5-A78127672078}" destId="{22F79E8A-B26D-4857-816A-3660B7C6481E}" srcOrd="1" destOrd="0" presId="urn:microsoft.com/office/officeart/2005/8/layout/chart3"/>
    <dgm:cxn modelId="{15446300-6EFD-4D2C-9A3D-8299B0C19413}" type="presOf" srcId="{124DB1C0-588E-4E3A-910A-3D9AD3F33267}" destId="{BD85115D-5D80-4D47-84B3-4BB75E9F2550}" srcOrd="0" destOrd="0" presId="urn:microsoft.com/office/officeart/2005/8/layout/chart3"/>
    <dgm:cxn modelId="{847DA84E-8FB2-49DE-8F71-A2C66BC9F747}" type="presOf" srcId="{CE18441C-2558-4096-93C4-04FABC061FA0}" destId="{D84899F4-9F90-4262-87CD-BCC8C2CA57ED}" srcOrd="0" destOrd="0" presId="urn:microsoft.com/office/officeart/2005/8/layout/chart3"/>
    <dgm:cxn modelId="{E073295E-D452-42B7-9BEB-EC696164B12E}" srcId="{54EB352A-6A2C-4C64-9A9D-74860BDAD062}" destId="{124DB1C0-588E-4E3A-910A-3D9AD3F33267}" srcOrd="1" destOrd="0" parTransId="{A2B54072-B326-4032-99F3-EF75E9486E98}" sibTransId="{524F4F40-4762-4F43-A4CE-092F99CEE71C}"/>
    <dgm:cxn modelId="{91E69376-A470-41CA-B654-F469FE4B5E4D}" type="presOf" srcId="{808313FB-F02A-4CA6-BD59-DB7A0CD63C10}" destId="{6DE52D46-3039-4252-B9B1-304F75218B69}" srcOrd="1" destOrd="0" presId="urn:microsoft.com/office/officeart/2005/8/layout/chart3"/>
    <dgm:cxn modelId="{4B6336E1-5B0D-4905-882B-F9D478978811}" srcId="{54EB352A-6A2C-4C64-9A9D-74860BDAD062}" destId="{808313FB-F02A-4CA6-BD59-DB7A0CD63C10}" srcOrd="0" destOrd="0" parTransId="{B4D4D491-5328-4311-B92D-BFE6DFAA7BD4}" sibTransId="{F8794980-A8E9-4C3F-95FD-D0A593192277}"/>
    <dgm:cxn modelId="{18E99EF6-9742-4204-8AF2-C57C850314C1}" type="presOf" srcId="{1284EC29-0428-4212-9CA5-A78127672078}" destId="{14650F36-0512-4745-A75D-33E88CD9D551}" srcOrd="0" destOrd="0" presId="urn:microsoft.com/office/officeart/2005/8/layout/chart3"/>
    <dgm:cxn modelId="{A0B65D26-2C93-4F67-85C7-0F58099A86A3}" type="presOf" srcId="{CE18441C-2558-4096-93C4-04FABC061FA0}" destId="{7281BF7C-0D54-4F6B-BD99-7A636653EF08}" srcOrd="1" destOrd="0" presId="urn:microsoft.com/office/officeart/2005/8/layout/chart3"/>
    <dgm:cxn modelId="{48E83CE0-6D76-4CC9-BE1F-2E691482A769}" srcId="{54EB352A-6A2C-4C64-9A9D-74860BDAD062}" destId="{1284EC29-0428-4212-9CA5-A78127672078}" srcOrd="3" destOrd="0" parTransId="{74366427-E318-4015-81FB-9F31E94D4613}" sibTransId="{F7AEF682-69D4-4EF0-882D-85E8193DB5B5}"/>
    <dgm:cxn modelId="{29E9D866-C3E6-4BEC-9AD8-9498A95BF635}" type="presOf" srcId="{124DB1C0-588E-4E3A-910A-3D9AD3F33267}" destId="{65B7F955-E8FD-4A88-B3E2-41D4C629E2E7}" srcOrd="1" destOrd="0" presId="urn:microsoft.com/office/officeart/2005/8/layout/chart3"/>
    <dgm:cxn modelId="{CFBC2289-6104-49D6-A1D8-E6C0F37A4373}" type="presOf" srcId="{808313FB-F02A-4CA6-BD59-DB7A0CD63C10}" destId="{BA6EBA5B-EFA5-4595-82F3-57C5EBDE910E}" srcOrd="0" destOrd="0" presId="urn:microsoft.com/office/officeart/2005/8/layout/chart3"/>
    <dgm:cxn modelId="{8BCC6FD4-D230-4DB9-9EF9-99EA1F4808BA}" type="presParOf" srcId="{4E011405-DDC1-4A01-A6A5-3BDD1AF1CBAA}" destId="{BA6EBA5B-EFA5-4595-82F3-57C5EBDE910E}" srcOrd="0" destOrd="0" presId="urn:microsoft.com/office/officeart/2005/8/layout/chart3"/>
    <dgm:cxn modelId="{B945B860-A85E-4D35-B861-1AAF28BF3F55}" type="presParOf" srcId="{4E011405-DDC1-4A01-A6A5-3BDD1AF1CBAA}" destId="{6DE52D46-3039-4252-B9B1-304F75218B69}" srcOrd="1" destOrd="0" presId="urn:microsoft.com/office/officeart/2005/8/layout/chart3"/>
    <dgm:cxn modelId="{E0B3D3AA-6832-499B-BF56-BB90705A3B5C}" type="presParOf" srcId="{4E011405-DDC1-4A01-A6A5-3BDD1AF1CBAA}" destId="{BD85115D-5D80-4D47-84B3-4BB75E9F2550}" srcOrd="2" destOrd="0" presId="urn:microsoft.com/office/officeart/2005/8/layout/chart3"/>
    <dgm:cxn modelId="{FF387F1B-0993-4828-91DE-4675C7F9F239}" type="presParOf" srcId="{4E011405-DDC1-4A01-A6A5-3BDD1AF1CBAA}" destId="{65B7F955-E8FD-4A88-B3E2-41D4C629E2E7}" srcOrd="3" destOrd="0" presId="urn:microsoft.com/office/officeart/2005/8/layout/chart3"/>
    <dgm:cxn modelId="{24BE7CEC-FFCA-41B5-B887-A78A0B198096}" type="presParOf" srcId="{4E011405-DDC1-4A01-A6A5-3BDD1AF1CBAA}" destId="{D84899F4-9F90-4262-87CD-BCC8C2CA57ED}" srcOrd="4" destOrd="0" presId="urn:microsoft.com/office/officeart/2005/8/layout/chart3"/>
    <dgm:cxn modelId="{51A147FE-4DA5-4D50-8D95-38EF2C1DFD80}" type="presParOf" srcId="{4E011405-DDC1-4A01-A6A5-3BDD1AF1CBAA}" destId="{7281BF7C-0D54-4F6B-BD99-7A636653EF08}" srcOrd="5" destOrd="0" presId="urn:microsoft.com/office/officeart/2005/8/layout/chart3"/>
    <dgm:cxn modelId="{C28B793C-939E-4C7C-BFDC-068B923C205B}" type="presParOf" srcId="{4E011405-DDC1-4A01-A6A5-3BDD1AF1CBAA}" destId="{14650F36-0512-4745-A75D-33E88CD9D551}" srcOrd="6" destOrd="0" presId="urn:microsoft.com/office/officeart/2005/8/layout/chart3"/>
    <dgm:cxn modelId="{7DD3E636-9A68-40D5-AA0E-E47C4B94ACDB}" type="presParOf" srcId="{4E011405-DDC1-4A01-A6A5-3BDD1AF1CBAA}" destId="{22F79E8A-B26D-4857-816A-3660B7C6481E}" srcOrd="7" destOrd="0" presId="urn:microsoft.com/office/officeart/2005/8/layout/chart3"/>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B10D342-B4D5-4509-8B90-888DD6DDFAB8}">
      <dsp:nvSpPr>
        <dsp:cNvPr id="0" name=""/>
        <dsp:cNvSpPr/>
      </dsp:nvSpPr>
      <dsp:spPr>
        <a:xfrm>
          <a:off x="3065880" y="0"/>
          <a:ext cx="1226352" cy="660137"/>
        </a:xfrm>
        <a:prstGeom prst="trapezoid">
          <a:avLst>
            <a:gd name="adj" fmla="val 92886"/>
          </a:avLst>
        </a:prstGeom>
        <a:solidFill>
          <a:schemeClr val="bg2">
            <a:lumMod val="25000"/>
          </a:schemeClr>
        </a:solidFill>
        <a:ln>
          <a:noFill/>
        </a:ln>
        <a:effectLst/>
        <a:sp3d>
          <a:bevelT w="152400" h="508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n-US" sz="3200" b="1" kern="1200" cap="none" spc="0"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rPr>
            <a:t>Create</a:t>
          </a:r>
          <a:endParaRPr lang="ms-MY" sz="3200" b="1" kern="1200"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endParaRPr>
        </a:p>
      </dsp:txBody>
      <dsp:txXfrm>
        <a:off x="3065880" y="0"/>
        <a:ext cx="1226352" cy="660137"/>
      </dsp:txXfrm>
    </dsp:sp>
    <dsp:sp modelId="{934FDDC3-7B4D-441D-AE4C-24907FFDD16F}">
      <dsp:nvSpPr>
        <dsp:cNvPr id="0" name=""/>
        <dsp:cNvSpPr/>
      </dsp:nvSpPr>
      <dsp:spPr>
        <a:xfrm>
          <a:off x="2452704" y="660137"/>
          <a:ext cx="2452704" cy="660137"/>
        </a:xfrm>
        <a:prstGeom prst="trapezoid">
          <a:avLst>
            <a:gd name="adj" fmla="val 92886"/>
          </a:avLst>
        </a:prstGeom>
        <a:solidFill>
          <a:schemeClr val="bg2">
            <a:lumMod val="25000"/>
          </a:schemeClr>
        </a:solidFill>
        <a:ln>
          <a:noFill/>
        </a:ln>
        <a:effectLst/>
        <a:sp3d>
          <a:bevelT w="152400" h="508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n-US" sz="3200" b="1" kern="1200" cap="none" spc="0"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rPr>
            <a:t>Evaluate</a:t>
          </a:r>
          <a:endParaRPr lang="ms-MY" sz="3200" b="1" kern="1200"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endParaRPr>
        </a:p>
      </dsp:txBody>
      <dsp:txXfrm>
        <a:off x="2881927" y="660137"/>
        <a:ext cx="1594258" cy="660137"/>
      </dsp:txXfrm>
    </dsp:sp>
    <dsp:sp modelId="{9FB33792-7423-4C00-A577-D8F35E3CF677}">
      <dsp:nvSpPr>
        <dsp:cNvPr id="0" name=""/>
        <dsp:cNvSpPr/>
      </dsp:nvSpPr>
      <dsp:spPr>
        <a:xfrm>
          <a:off x="1839528" y="1320275"/>
          <a:ext cx="3679057" cy="660137"/>
        </a:xfrm>
        <a:prstGeom prst="trapezoid">
          <a:avLst>
            <a:gd name="adj" fmla="val 92886"/>
          </a:avLst>
        </a:prstGeom>
        <a:solidFill>
          <a:schemeClr val="bg2">
            <a:lumMod val="25000"/>
          </a:schemeClr>
        </a:solidFill>
        <a:ln>
          <a:noFill/>
        </a:ln>
        <a:effectLst/>
        <a:sp3d>
          <a:bevelT w="152400" h="508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n-US" sz="3200" b="1" kern="1200" cap="none" spc="0"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rPr>
            <a:t>Analyze</a:t>
          </a:r>
          <a:endParaRPr lang="ms-MY" sz="3200" b="1" kern="1200"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endParaRPr>
        </a:p>
      </dsp:txBody>
      <dsp:txXfrm>
        <a:off x="2483363" y="1320275"/>
        <a:ext cx="2391387" cy="660137"/>
      </dsp:txXfrm>
    </dsp:sp>
    <dsp:sp modelId="{C163E456-B72E-4491-B88F-594A9E64BD29}">
      <dsp:nvSpPr>
        <dsp:cNvPr id="0" name=""/>
        <dsp:cNvSpPr/>
      </dsp:nvSpPr>
      <dsp:spPr>
        <a:xfrm>
          <a:off x="1226352" y="1980413"/>
          <a:ext cx="4905409" cy="660137"/>
        </a:xfrm>
        <a:prstGeom prst="trapezoid">
          <a:avLst>
            <a:gd name="adj" fmla="val 92886"/>
          </a:avLst>
        </a:prstGeom>
        <a:solidFill>
          <a:schemeClr val="bg2">
            <a:lumMod val="25000"/>
          </a:schemeClr>
        </a:solidFill>
        <a:ln>
          <a:noFill/>
        </a:ln>
        <a:effectLst/>
        <a:sp3d>
          <a:bevelT w="152400" h="508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n-US" sz="3200" b="1" kern="1200" cap="none" spc="0"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rPr>
            <a:t>Apply</a:t>
          </a:r>
          <a:endParaRPr lang="ms-MY" sz="3200" b="1" kern="1200"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endParaRPr>
        </a:p>
      </dsp:txBody>
      <dsp:txXfrm>
        <a:off x="2084798" y="1980413"/>
        <a:ext cx="3188516" cy="660137"/>
      </dsp:txXfrm>
    </dsp:sp>
    <dsp:sp modelId="{E5757D39-2C1D-474F-AC05-C024322AED29}">
      <dsp:nvSpPr>
        <dsp:cNvPr id="0" name=""/>
        <dsp:cNvSpPr/>
      </dsp:nvSpPr>
      <dsp:spPr>
        <a:xfrm>
          <a:off x="613176" y="2640550"/>
          <a:ext cx="6131761" cy="660137"/>
        </a:xfrm>
        <a:prstGeom prst="trapezoid">
          <a:avLst>
            <a:gd name="adj" fmla="val 92886"/>
          </a:avLst>
        </a:prstGeom>
        <a:solidFill>
          <a:schemeClr val="bg2">
            <a:lumMod val="25000"/>
          </a:schemeClr>
        </a:solidFill>
        <a:ln>
          <a:noFill/>
        </a:ln>
        <a:effectLst/>
        <a:sp3d>
          <a:bevelT w="152400" h="508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n-US" sz="3200" b="1" kern="1200" cap="none" spc="0"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rPr>
            <a:t>Understand</a:t>
          </a:r>
          <a:endParaRPr lang="ms-MY" sz="3200" b="1" kern="1200"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endParaRPr>
        </a:p>
      </dsp:txBody>
      <dsp:txXfrm>
        <a:off x="1686234" y="2640550"/>
        <a:ext cx="3985645" cy="660137"/>
      </dsp:txXfrm>
    </dsp:sp>
    <dsp:sp modelId="{F66C0643-E397-433D-994B-07A0616B91AC}">
      <dsp:nvSpPr>
        <dsp:cNvPr id="0" name=""/>
        <dsp:cNvSpPr/>
      </dsp:nvSpPr>
      <dsp:spPr>
        <a:xfrm>
          <a:off x="0" y="3300688"/>
          <a:ext cx="7358114" cy="660137"/>
        </a:xfrm>
        <a:prstGeom prst="trapezoid">
          <a:avLst>
            <a:gd name="adj" fmla="val 92886"/>
          </a:avLst>
        </a:prstGeom>
        <a:solidFill>
          <a:schemeClr val="bg2">
            <a:lumMod val="25000"/>
          </a:schemeClr>
        </a:solidFill>
        <a:ln>
          <a:noFill/>
        </a:ln>
        <a:effectLst/>
        <a:sp3d>
          <a:bevelT w="152400" h="508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n-US" sz="3200" b="1" kern="1200" cap="none" spc="0"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rPr>
            <a:t>Remember</a:t>
          </a:r>
          <a:endParaRPr lang="ms-MY" sz="3200" b="1" kern="1200" cap="none" spc="0"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endParaRPr>
        </a:p>
      </dsp:txBody>
      <dsp:txXfrm>
        <a:off x="1287669" y="3300688"/>
        <a:ext cx="4782774" cy="66013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A6EBA5B-EFA5-4595-82F3-57C5EBDE910E}">
      <dsp:nvSpPr>
        <dsp:cNvPr id="0" name=""/>
        <dsp:cNvSpPr/>
      </dsp:nvSpPr>
      <dsp:spPr>
        <a:xfrm>
          <a:off x="3659165" y="482778"/>
          <a:ext cx="6157525" cy="6206394"/>
        </a:xfrm>
        <a:prstGeom prst="pie">
          <a:avLst>
            <a:gd name="adj1" fmla="val 16200000"/>
            <a:gd name="adj2" fmla="val 1980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ms-MY" sz="1800" kern="1200" dirty="0"/>
        </a:p>
      </dsp:txBody>
      <dsp:txXfrm>
        <a:off x="6803901" y="1147748"/>
        <a:ext cx="1795944" cy="1329941"/>
      </dsp:txXfrm>
    </dsp:sp>
    <dsp:sp modelId="{BD85115D-5D80-4D47-84B3-4BB75E9F2550}">
      <dsp:nvSpPr>
        <dsp:cNvPr id="0" name=""/>
        <dsp:cNvSpPr/>
      </dsp:nvSpPr>
      <dsp:spPr>
        <a:xfrm>
          <a:off x="3709052" y="687268"/>
          <a:ext cx="6155114" cy="5880776"/>
        </a:xfrm>
        <a:prstGeom prst="pie">
          <a:avLst>
            <a:gd name="adj1" fmla="val 19800000"/>
            <a:gd name="adj2" fmla="val 180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glow rad="101600">
            <a:schemeClr val="tx1">
              <a:lumMod val="85000"/>
              <a:lumOff val="15000"/>
              <a:alpha val="60000"/>
            </a:schemeClr>
          </a:glow>
          <a:outerShdw blurRad="50800" dist="38100" algn="l"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ms-MY" sz="6500" kern="1200" dirty="0"/>
        </a:p>
      </dsp:txBody>
      <dsp:txXfrm>
        <a:off x="7922375" y="3032577"/>
        <a:ext cx="1861189" cy="1190157"/>
      </dsp:txXfrm>
    </dsp:sp>
    <dsp:sp modelId="{D84899F4-9F90-4262-87CD-BCC8C2CA57ED}">
      <dsp:nvSpPr>
        <dsp:cNvPr id="0" name=""/>
        <dsp:cNvSpPr/>
      </dsp:nvSpPr>
      <dsp:spPr>
        <a:xfrm>
          <a:off x="3756540" y="526105"/>
          <a:ext cx="6060139" cy="6203101"/>
        </a:xfrm>
        <a:prstGeom prst="pie">
          <a:avLst>
            <a:gd name="adj1" fmla="val 1800000"/>
            <a:gd name="adj2" fmla="val 5400000"/>
          </a:avLst>
        </a:prstGeom>
        <a:solidFill>
          <a:srgbClr val="FFCC66"/>
        </a:solidFill>
        <a:ln>
          <a:noFill/>
        </a:ln>
        <a:effectLst>
          <a:glow rad="101600">
            <a:schemeClr val="tx1">
              <a:lumMod val="85000"/>
              <a:lumOff val="15000"/>
              <a:alpha val="40000"/>
            </a:schemeClr>
          </a:glow>
          <a:outerShdw blurRad="40000" dist="23000" dir="846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ms-MY" sz="6500" kern="1200" dirty="0"/>
        </a:p>
      </dsp:txBody>
      <dsp:txXfrm>
        <a:off x="6851540" y="4735352"/>
        <a:ext cx="1767540" cy="1329236"/>
      </dsp:txXfrm>
    </dsp:sp>
    <dsp:sp modelId="{14650F36-0512-4745-A75D-33E88CD9D551}">
      <dsp:nvSpPr>
        <dsp:cNvPr id="0" name=""/>
        <dsp:cNvSpPr/>
      </dsp:nvSpPr>
      <dsp:spPr>
        <a:xfrm>
          <a:off x="3736516" y="502347"/>
          <a:ext cx="6100187" cy="6250618"/>
        </a:xfrm>
        <a:prstGeom prst="pie">
          <a:avLst>
            <a:gd name="adj1" fmla="val 5400000"/>
            <a:gd name="adj2" fmla="val 9000000"/>
          </a:avLst>
        </a:prstGeom>
        <a:solidFill>
          <a:srgbClr val="FFCC66"/>
        </a:solidFill>
        <a:ln>
          <a:noFill/>
        </a:ln>
        <a:effectLst>
          <a:outerShdw blurRad="50800" dist="38100" dir="5400000" algn="t"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ms-MY" sz="5600" kern="1200" dirty="0"/>
        </a:p>
      </dsp:txBody>
      <dsp:txXfrm>
        <a:off x="4942029" y="4743838"/>
        <a:ext cx="1779221" cy="1339418"/>
      </dsp:txXfrm>
    </dsp:sp>
    <dsp:sp modelId="{3E4D75C4-7488-4E23-B1F7-124855C7ADC0}">
      <dsp:nvSpPr>
        <dsp:cNvPr id="0" name=""/>
        <dsp:cNvSpPr/>
      </dsp:nvSpPr>
      <dsp:spPr>
        <a:xfrm>
          <a:off x="3571913" y="638457"/>
          <a:ext cx="6572296" cy="5880776"/>
        </a:xfrm>
        <a:prstGeom prst="pie">
          <a:avLst>
            <a:gd name="adj1" fmla="val 9000000"/>
            <a:gd name="adj2" fmla="val 1260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50800" dist="38100" dir="10800000" algn="r"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2800350">
            <a:lnSpc>
              <a:spcPct val="90000"/>
            </a:lnSpc>
            <a:spcBef>
              <a:spcPct val="0"/>
            </a:spcBef>
            <a:spcAft>
              <a:spcPct val="35000"/>
            </a:spcAft>
          </a:pPr>
          <a:endParaRPr lang="ms-MY" sz="6300" kern="1200" dirty="0"/>
        </a:p>
      </dsp:txBody>
      <dsp:txXfrm>
        <a:off x="3673627" y="2983767"/>
        <a:ext cx="1987337" cy="1190157"/>
      </dsp:txXfrm>
    </dsp:sp>
    <dsp:sp modelId="{80901ED0-2519-4FBD-AF36-B4C60ECC3A4E}">
      <dsp:nvSpPr>
        <dsp:cNvPr id="0" name=""/>
        <dsp:cNvSpPr/>
      </dsp:nvSpPr>
      <dsp:spPr>
        <a:xfrm>
          <a:off x="3587967" y="475707"/>
          <a:ext cx="6397284" cy="6303898"/>
        </a:xfrm>
        <a:prstGeom prst="pie">
          <a:avLst>
            <a:gd name="adj1" fmla="val 12600000"/>
            <a:gd name="adj2" fmla="val 1620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50800" dist="38100" dir="13500000" algn="br"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ms-MY" sz="6500" kern="1200" dirty="0"/>
        </a:p>
      </dsp:txBody>
      <dsp:txXfrm>
        <a:off x="4852192" y="1151124"/>
        <a:ext cx="1865874" cy="1350835"/>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B299684-7565-445A-88B4-492DD137311E}">
      <dsp:nvSpPr>
        <dsp:cNvPr id="0" name=""/>
        <dsp:cNvSpPr/>
      </dsp:nvSpPr>
      <dsp:spPr>
        <a:xfrm>
          <a:off x="2424" y="1997368"/>
          <a:ext cx="2157615" cy="863046"/>
        </a:xfrm>
        <a:prstGeom prst="chevron">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b="1" kern="1200" dirty="0" smtClean="0">
              <a:latin typeface="Candara" pitchFamily="34" charset="0"/>
            </a:rPr>
            <a:t>Lecture</a:t>
          </a:r>
          <a:endParaRPr lang="ms-MY" sz="1800" b="1" kern="1200" dirty="0">
            <a:latin typeface="Candara" pitchFamily="34" charset="0"/>
          </a:endParaRPr>
        </a:p>
      </dsp:txBody>
      <dsp:txXfrm>
        <a:off x="2424" y="1997368"/>
        <a:ext cx="2157615" cy="863046"/>
      </dsp:txXfrm>
    </dsp:sp>
    <dsp:sp modelId="{7B336014-C846-4BC9-BE53-E3DF81A6FA56}">
      <dsp:nvSpPr>
        <dsp:cNvPr id="0" name=""/>
        <dsp:cNvSpPr/>
      </dsp:nvSpPr>
      <dsp:spPr>
        <a:xfrm>
          <a:off x="1944278" y="1997368"/>
          <a:ext cx="2157615" cy="863046"/>
        </a:xfrm>
        <a:prstGeom prst="chevron">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b="1" kern="1200" dirty="0" smtClean="0">
              <a:latin typeface="Candara" pitchFamily="34" charset="0"/>
            </a:rPr>
            <a:t>Discussion</a:t>
          </a:r>
          <a:endParaRPr lang="ms-MY" sz="1800" b="1" kern="1200" dirty="0">
            <a:latin typeface="Candara" pitchFamily="34" charset="0"/>
          </a:endParaRPr>
        </a:p>
      </dsp:txBody>
      <dsp:txXfrm>
        <a:off x="1944278" y="1997368"/>
        <a:ext cx="2157615" cy="863046"/>
      </dsp:txXfrm>
    </dsp:sp>
    <dsp:sp modelId="{0963C18F-E3B0-4731-8F48-F03F731FE7B5}">
      <dsp:nvSpPr>
        <dsp:cNvPr id="0" name=""/>
        <dsp:cNvSpPr/>
      </dsp:nvSpPr>
      <dsp:spPr>
        <a:xfrm>
          <a:off x="3886133" y="1997368"/>
          <a:ext cx="2157615" cy="863046"/>
        </a:xfrm>
        <a:prstGeom prst="chevron">
          <a:avLst/>
        </a:prstGeom>
        <a:solidFill>
          <a:schemeClr val="accent4">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en-US" sz="1700" b="1" kern="1200" dirty="0" smtClean="0">
              <a:latin typeface="Candara" pitchFamily="34" charset="0"/>
            </a:rPr>
            <a:t>PBL</a:t>
          </a:r>
          <a:endParaRPr lang="ms-MY" sz="1700" b="1" kern="1200" dirty="0">
            <a:latin typeface="Candara" pitchFamily="34" charset="0"/>
          </a:endParaRPr>
        </a:p>
      </dsp:txBody>
      <dsp:txXfrm>
        <a:off x="3886133" y="1997368"/>
        <a:ext cx="2157615" cy="863046"/>
      </dsp:txXfrm>
    </dsp:sp>
    <dsp:sp modelId="{43FE1518-16C8-4212-9BFB-A7CE1C1BC5BA}">
      <dsp:nvSpPr>
        <dsp:cNvPr id="0" name=""/>
        <dsp:cNvSpPr/>
      </dsp:nvSpPr>
      <dsp:spPr>
        <a:xfrm>
          <a:off x="5827987" y="1997368"/>
          <a:ext cx="2157615" cy="863046"/>
        </a:xfrm>
        <a:prstGeom prst="chevron">
          <a:avLst/>
        </a:prstGeom>
        <a:solidFill>
          <a:schemeClr val="accent5">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en-US" sz="1700" b="1" kern="1200" dirty="0" smtClean="0">
              <a:latin typeface="Candara" pitchFamily="34" charset="0"/>
            </a:rPr>
            <a:t>Experiments</a:t>
          </a:r>
          <a:endParaRPr lang="ms-MY" sz="1700" b="1" kern="1200" dirty="0">
            <a:latin typeface="Candara" pitchFamily="34" charset="0"/>
          </a:endParaRPr>
        </a:p>
      </dsp:txBody>
      <dsp:txXfrm>
        <a:off x="5827987" y="1997368"/>
        <a:ext cx="2157615" cy="863046"/>
      </dsp:txXfrm>
    </dsp:sp>
    <dsp:sp modelId="{B7BBB59F-018B-41B1-BF45-21288466D080}">
      <dsp:nvSpPr>
        <dsp:cNvPr id="0" name=""/>
        <dsp:cNvSpPr/>
      </dsp:nvSpPr>
      <dsp:spPr>
        <a:xfrm>
          <a:off x="7769841" y="1997368"/>
          <a:ext cx="2157615" cy="863046"/>
        </a:xfrm>
        <a:prstGeom prst="chevron">
          <a:avLst/>
        </a:prstGeom>
        <a:solidFill>
          <a:schemeClr val="accent6">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n-US" sz="1800" b="1" kern="1200" dirty="0" smtClean="0">
              <a:latin typeface="Candara" pitchFamily="34" charset="0"/>
            </a:rPr>
            <a:t>Forum</a:t>
          </a:r>
          <a:endParaRPr lang="ms-MY" sz="1800" b="1" kern="1200" dirty="0">
            <a:latin typeface="Candara" pitchFamily="34" charset="0"/>
          </a:endParaRPr>
        </a:p>
      </dsp:txBody>
      <dsp:txXfrm>
        <a:off x="7769841" y="1997368"/>
        <a:ext cx="2157615" cy="863046"/>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ms-MY"/>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D6DF0A-E84F-406F-87E1-36B00AD4BB2E}" type="datetimeFigureOut">
              <a:rPr lang="ms-MY" smtClean="0"/>
              <a:pPr/>
              <a:t>09/08/2010</a:t>
            </a:fld>
            <a:endParaRPr lang="ms-MY"/>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ms-MY"/>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ms-MY"/>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8AFE43-AF40-4038-8E34-3CB96A536877}" type="slidenum">
              <a:rPr lang="ms-MY" smtClean="0"/>
              <a:pPr/>
              <a:t>‹#›</a:t>
            </a:fld>
            <a:endParaRPr lang="ms-MY"/>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 delighted to be here among friends and colleagues whom I believe share</a:t>
            </a:r>
            <a:r>
              <a:rPr lang="en-US" baseline="0" dirty="0" smtClean="0"/>
              <a:t> the passion and love for their profession. I’m also very humble to have the honor of sharing the stage with prominent </a:t>
            </a:r>
            <a:r>
              <a:rPr lang="en-US" sz="1000" baseline="0" dirty="0" smtClean="0"/>
              <a:t>educators who are experts in </a:t>
            </a:r>
            <a:r>
              <a:rPr lang="en-US" baseline="0" dirty="0" smtClean="0"/>
              <a:t>the area of education. I’m basically a food technologist – so I feel very comfortable to talk about my subject but to talk about teaching and learning issue…what do I know…That said, I’m here on virtue of my interest and passion in teaching-learning and I would like to share some insight from my perspective. </a:t>
            </a:r>
          </a:p>
          <a:p>
            <a:endParaRPr lang="en-US" baseline="0" dirty="0" smtClean="0"/>
          </a:p>
          <a:p>
            <a:r>
              <a:rPr lang="en-US" sz="1200" kern="1200" baseline="0" dirty="0" smtClean="0">
                <a:solidFill>
                  <a:schemeClr val="tx1"/>
                </a:solidFill>
                <a:latin typeface="+mn-lt"/>
                <a:ea typeface="+mn-ea"/>
                <a:cs typeface="+mn-cs"/>
              </a:rPr>
              <a:t>Let us be clear about one fact: the quality of undergraduate education needs to improve, and it has needed to improve for a long time.</a:t>
            </a:r>
            <a:endParaRPr lang="ms-MY" dirty="0"/>
          </a:p>
        </p:txBody>
      </p:sp>
      <p:sp>
        <p:nvSpPr>
          <p:cNvPr id="4" name="Slide Number Placeholder 3"/>
          <p:cNvSpPr>
            <a:spLocks noGrp="1"/>
          </p:cNvSpPr>
          <p:nvPr>
            <p:ph type="sldNum" sz="quarter" idx="10"/>
          </p:nvPr>
        </p:nvSpPr>
        <p:spPr/>
        <p:txBody>
          <a:bodyPr/>
          <a:lstStyle/>
          <a:p>
            <a:fld id="{76F1F2AD-CF2F-447F-A48B-3A369ED4D20E}" type="slidenum">
              <a:rPr lang="ms-MY" smtClean="0"/>
              <a:pPr/>
              <a:t>1</a:t>
            </a:fld>
            <a:endParaRPr lang="ms-MY"/>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29</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34</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35</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36</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37</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38</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FDBCFD-D555-498A-9243-450BD63E1A27}" type="slidenum">
              <a:rPr lang="en-MY"/>
              <a:pPr/>
              <a:t>39</a:t>
            </a:fld>
            <a:endParaRPr lang="en-MY"/>
          </a:p>
        </p:txBody>
      </p:sp>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FDBCFD-D555-498A-9243-450BD63E1A27}" type="slidenum">
              <a:rPr lang="en-MY"/>
              <a:pPr/>
              <a:t>40</a:t>
            </a:fld>
            <a:endParaRPr lang="en-MY"/>
          </a:p>
        </p:txBody>
      </p:sp>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41</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42</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3</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When we talk about the various approaches to teaching-learning, more emphasis is nowadays given to student-</a:t>
            </a:r>
            <a:r>
              <a:rPr lang="en-US" dirty="0" err="1" smtClean="0"/>
              <a:t>centred</a:t>
            </a:r>
            <a:r>
              <a:rPr lang="en-US" baseline="0" dirty="0" smtClean="0"/>
              <a:t> learning – meaning that students are responsible for their own learning. Nevertheless, the role of teacher as a facilitator is also equally important to facilitate the learning process. I would like to throw this question to you – GOOD TEACHERS ARE BORN, NOT MADE. What do you say?</a:t>
            </a:r>
          </a:p>
          <a:p>
            <a:endParaRPr lang="en-US" baseline="0" dirty="0" smtClean="0"/>
          </a:p>
          <a:p>
            <a:r>
              <a:rPr lang="en-US" sz="1200" kern="1200" baseline="0" dirty="0" smtClean="0">
                <a:solidFill>
                  <a:schemeClr val="tx1"/>
                </a:solidFill>
                <a:latin typeface="+mn-lt"/>
                <a:ea typeface="+mn-ea"/>
                <a:cs typeface="+mn-cs"/>
              </a:rPr>
              <a:t>I believe that teaching is one of the most delightful and exciting of all human activities when it is done well and that it is one of the most humiliating</a:t>
            </a:r>
          </a:p>
          <a:p>
            <a:r>
              <a:rPr lang="en-US" sz="1200" kern="1200" baseline="0" dirty="0" smtClean="0">
                <a:solidFill>
                  <a:schemeClr val="tx1"/>
                </a:solidFill>
                <a:latin typeface="+mn-lt"/>
                <a:ea typeface="+mn-ea"/>
                <a:cs typeface="+mn-cs"/>
              </a:rPr>
              <a:t>and tedious when it is done poorly.</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43</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44</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45</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46</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47</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48</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49</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We are </a:t>
            </a:r>
            <a:r>
              <a:rPr lang="en-US" b="1" dirty="0" smtClean="0"/>
              <a:t>not just a memory bank passively absorbing information</a:t>
            </a:r>
            <a:r>
              <a:rPr lang="en-US" dirty="0" smtClean="0"/>
              <a:t>, nor can knowledge be "transmitted" to you just by reading something or listening to someone. </a:t>
            </a:r>
          </a:p>
          <a:p>
            <a:r>
              <a:rPr lang="en-US" dirty="0" smtClean="0"/>
              <a:t>Can we learn anything from reading a web page or watching a lecture?, obviously you can, but there is more interpretation going on than a transfer of information from one brain to another. </a:t>
            </a:r>
          </a:p>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50</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We are </a:t>
            </a:r>
            <a:r>
              <a:rPr lang="en-US" b="1" dirty="0" smtClean="0"/>
              <a:t>not just a memory bank passively absorbing information</a:t>
            </a:r>
            <a:r>
              <a:rPr lang="en-US" dirty="0" smtClean="0"/>
              <a:t>, nor can knowledge be "transmitted" to you just by reading something or listening to someone. </a:t>
            </a:r>
          </a:p>
          <a:p>
            <a:r>
              <a:rPr lang="en-US" dirty="0" smtClean="0"/>
              <a:t>Can we learn anything from reading a web page or watching a lecture?, obviously you can, but there is more interpretation going on than a transfer of information from one brain to another. </a:t>
            </a:r>
          </a:p>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51</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We are </a:t>
            </a:r>
            <a:r>
              <a:rPr lang="en-US" b="1" dirty="0" smtClean="0"/>
              <a:t>not just a memory bank passively absorbing information</a:t>
            </a:r>
            <a:r>
              <a:rPr lang="en-US" dirty="0" smtClean="0"/>
              <a:t>, nor can knowledge be "transmitted" to you just by reading something or listening to someone. </a:t>
            </a:r>
          </a:p>
          <a:p>
            <a:r>
              <a:rPr lang="en-US" dirty="0" smtClean="0"/>
              <a:t>Can we learn anything from reading a web page or watching a lecture?, obviously you can, but there is more interpretation going on than a transfer of information from one brain to another. </a:t>
            </a:r>
          </a:p>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52</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We are </a:t>
            </a:r>
            <a:r>
              <a:rPr lang="en-US" b="1" dirty="0" smtClean="0"/>
              <a:t>not just a memory bank passively absorbing information</a:t>
            </a:r>
            <a:r>
              <a:rPr lang="en-US" dirty="0" smtClean="0"/>
              <a:t>, nor can knowledge be "transmitted" to you just by reading something or listening to someone. </a:t>
            </a:r>
          </a:p>
          <a:p>
            <a:r>
              <a:rPr lang="en-US" dirty="0" smtClean="0"/>
              <a:t>Can we learn anything from reading a web page or watching a lecture?, obviously you can, but there is more interpretation going on than a transfer of information from one brain to another. </a:t>
            </a:r>
          </a:p>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An essential and decisive component in the success of any higher education academic </a:t>
            </a:r>
            <a:r>
              <a:rPr lang="en-US" sz="1200" kern="1200" baseline="0" dirty="0" err="1" smtClean="0">
                <a:solidFill>
                  <a:schemeClr val="tx1"/>
                </a:solidFill>
                <a:latin typeface="+mn-lt"/>
                <a:ea typeface="+mn-ea"/>
                <a:cs typeface="+mn-cs"/>
              </a:rPr>
              <a:t>programme</a:t>
            </a:r>
            <a:r>
              <a:rPr lang="en-US" sz="1200" kern="1200" baseline="0" dirty="0" smtClean="0">
                <a:solidFill>
                  <a:schemeClr val="tx1"/>
                </a:solidFill>
                <a:latin typeface="+mn-lt"/>
                <a:ea typeface="+mn-ea"/>
                <a:cs typeface="+mn-cs"/>
              </a:rPr>
              <a:t> is its curriculum. Curriculum content reflects the kind and extent of knowledge the higher education providers consider as necessary and appropriate for the educational and future professional needs of their prospective students. The issues of relevance and suitability are key concerns when developing and designing curriculum. </a:t>
            </a:r>
            <a:endParaRPr lang="ms-MY" dirty="0"/>
          </a:p>
        </p:txBody>
      </p:sp>
      <p:sp>
        <p:nvSpPr>
          <p:cNvPr id="4" name="Slide Number Placeholder 3"/>
          <p:cNvSpPr>
            <a:spLocks noGrp="1"/>
          </p:cNvSpPr>
          <p:nvPr>
            <p:ph type="sldNum" sz="quarter" idx="10"/>
          </p:nvPr>
        </p:nvSpPr>
        <p:spPr/>
        <p:txBody>
          <a:bodyPr/>
          <a:lstStyle/>
          <a:p>
            <a:fld id="{76F1F2AD-CF2F-447F-A48B-3A369ED4D20E}" type="slidenum">
              <a:rPr lang="ms-MY" smtClean="0"/>
              <a:pPr/>
              <a:t>8</a:t>
            </a:fld>
            <a:endParaRPr lang="ms-MY"/>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53</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We are </a:t>
            </a:r>
            <a:r>
              <a:rPr lang="en-US" b="1" dirty="0" smtClean="0"/>
              <a:t>not just a memory bank passively absorbing information</a:t>
            </a:r>
            <a:r>
              <a:rPr lang="en-US" dirty="0" smtClean="0"/>
              <a:t>, nor can knowledge be "transmitted" to you just by reading something or listening to someone. </a:t>
            </a:r>
          </a:p>
          <a:p>
            <a:r>
              <a:rPr lang="en-US" dirty="0" smtClean="0"/>
              <a:t>Can we learn anything from reading a web page or watching a lecture?, obviously you can, but there is more interpretation going on than a transfer of information from one brain to another. </a:t>
            </a:r>
          </a:p>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68</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69</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70</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71</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74</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76</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FDBCFD-D555-498A-9243-450BD63E1A27}" type="slidenum">
              <a:rPr lang="en-MY"/>
              <a:pPr/>
              <a:t>77</a:t>
            </a:fld>
            <a:endParaRPr lang="en-MY"/>
          </a:p>
        </p:txBody>
      </p:sp>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FDBCFD-D555-498A-9243-450BD63E1A27}" type="slidenum">
              <a:rPr lang="en-MY"/>
              <a:pPr/>
              <a:t>78</a:t>
            </a:fld>
            <a:endParaRPr lang="en-MY"/>
          </a:p>
        </p:txBody>
      </p:sp>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FDBCFD-D555-498A-9243-450BD63E1A27}" type="slidenum">
              <a:rPr lang="en-MY"/>
              <a:pPr/>
              <a:t>79</a:t>
            </a:fld>
            <a:endParaRPr lang="en-MY"/>
          </a:p>
        </p:txBody>
      </p:sp>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21</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FDBCFD-D555-498A-9243-450BD63E1A27}" type="slidenum">
              <a:rPr lang="en-MY"/>
              <a:pPr/>
              <a:t>80</a:t>
            </a:fld>
            <a:endParaRPr lang="en-MY"/>
          </a:p>
        </p:txBody>
      </p:sp>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82</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22</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r>
              <a:rPr lang="en-US" dirty="0" smtClean="0"/>
              <a:t>We are </a:t>
            </a:r>
            <a:r>
              <a:rPr lang="en-US" b="1" dirty="0" smtClean="0"/>
              <a:t>not just a memory bank passively absorbing information</a:t>
            </a:r>
            <a:r>
              <a:rPr lang="en-US" dirty="0" smtClean="0"/>
              <a:t>, nor can knowledge be "transmitted" to you just by reading something or listening to someone. </a:t>
            </a:r>
          </a:p>
          <a:p>
            <a:r>
              <a:rPr lang="en-US" dirty="0" smtClean="0"/>
              <a:t>Can we learn anything from reading a web page or watching a lecture?, obviously you can, but there is more interpretation going on than a transfer of information from one brain to another. </a:t>
            </a:r>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FDBCFD-D555-498A-9243-450BD63E1A27}" type="slidenum">
              <a:rPr lang="en-MY"/>
              <a:pPr/>
              <a:t>23</a:t>
            </a:fld>
            <a:endParaRPr lang="en-MY"/>
          </a:p>
        </p:txBody>
      </p:sp>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24</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25</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CC64-F45E-48AF-A531-C3B9F17CA88C}" type="slidenum">
              <a:rPr lang="en-MY"/>
              <a:pPr/>
              <a:t>26</a:t>
            </a:fld>
            <a:endParaRPr lang="en-MY"/>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7BDC5D09-3D1F-4BFF-A5FD-635A88F07CCD}" type="datetimeFigureOut">
              <a:rPr lang="ms-MY" smtClean="0"/>
              <a:pPr/>
              <a:t>09/08/2010</a:t>
            </a:fld>
            <a:endParaRPr lang="ms-MY"/>
          </a:p>
        </p:txBody>
      </p:sp>
      <p:sp>
        <p:nvSpPr>
          <p:cNvPr id="17" name="Footer Placeholder 16"/>
          <p:cNvSpPr>
            <a:spLocks noGrp="1"/>
          </p:cNvSpPr>
          <p:nvPr>
            <p:ph type="ftr" sz="quarter" idx="11"/>
          </p:nvPr>
        </p:nvSpPr>
        <p:spPr/>
        <p:txBody>
          <a:bodyPr/>
          <a:lstStyle/>
          <a:p>
            <a:endParaRPr lang="ms-MY"/>
          </a:p>
        </p:txBody>
      </p:sp>
      <p:sp>
        <p:nvSpPr>
          <p:cNvPr id="29" name="Slide Number Placeholder 28"/>
          <p:cNvSpPr>
            <a:spLocks noGrp="1"/>
          </p:cNvSpPr>
          <p:nvPr>
            <p:ph type="sldNum" sz="quarter" idx="12"/>
          </p:nvPr>
        </p:nvSpPr>
        <p:spPr/>
        <p:txBody>
          <a:bodyPr/>
          <a:lstStyle/>
          <a:p>
            <a:fld id="{FDB9B723-8FF5-4A4E-8D5C-2D2FFF9D361A}" type="slidenum">
              <a:rPr lang="ms-MY" smtClean="0"/>
              <a:pPr/>
              <a:t>‹#›</a:t>
            </a:fld>
            <a:endParaRPr lang="ms-MY"/>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BDC5D09-3D1F-4BFF-A5FD-635A88F07CCD}" type="datetimeFigureOut">
              <a:rPr lang="ms-MY" smtClean="0"/>
              <a:pPr/>
              <a:t>09/08/2010</a:t>
            </a:fld>
            <a:endParaRPr lang="ms-MY"/>
          </a:p>
        </p:txBody>
      </p:sp>
      <p:sp>
        <p:nvSpPr>
          <p:cNvPr id="5" name="Footer Placeholder 4"/>
          <p:cNvSpPr>
            <a:spLocks noGrp="1"/>
          </p:cNvSpPr>
          <p:nvPr>
            <p:ph type="ftr" sz="quarter" idx="11"/>
          </p:nvPr>
        </p:nvSpPr>
        <p:spPr/>
        <p:txBody>
          <a:bodyPr/>
          <a:lstStyle/>
          <a:p>
            <a:endParaRPr lang="ms-MY"/>
          </a:p>
        </p:txBody>
      </p:sp>
      <p:sp>
        <p:nvSpPr>
          <p:cNvPr id="6" name="Slide Number Placeholder 5"/>
          <p:cNvSpPr>
            <a:spLocks noGrp="1"/>
          </p:cNvSpPr>
          <p:nvPr>
            <p:ph type="sldNum" sz="quarter" idx="12"/>
          </p:nvPr>
        </p:nvSpPr>
        <p:spPr/>
        <p:txBody>
          <a:bodyPr/>
          <a:lstStyle/>
          <a:p>
            <a:fld id="{FDB9B723-8FF5-4A4E-8D5C-2D2FFF9D361A}" type="slidenum">
              <a:rPr lang="ms-MY" smtClean="0"/>
              <a:pPr/>
              <a:t>‹#›</a:t>
            </a:fld>
            <a:endParaRPr lang="ms-M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BDC5D09-3D1F-4BFF-A5FD-635A88F07CCD}" type="datetimeFigureOut">
              <a:rPr lang="ms-MY" smtClean="0"/>
              <a:pPr/>
              <a:t>09/08/2010</a:t>
            </a:fld>
            <a:endParaRPr lang="ms-MY"/>
          </a:p>
        </p:txBody>
      </p:sp>
      <p:sp>
        <p:nvSpPr>
          <p:cNvPr id="5" name="Footer Placeholder 4"/>
          <p:cNvSpPr>
            <a:spLocks noGrp="1"/>
          </p:cNvSpPr>
          <p:nvPr>
            <p:ph type="ftr" sz="quarter" idx="11"/>
          </p:nvPr>
        </p:nvSpPr>
        <p:spPr/>
        <p:txBody>
          <a:bodyPr/>
          <a:lstStyle/>
          <a:p>
            <a:endParaRPr lang="ms-MY"/>
          </a:p>
        </p:txBody>
      </p:sp>
      <p:sp>
        <p:nvSpPr>
          <p:cNvPr id="6" name="Slide Number Placeholder 5"/>
          <p:cNvSpPr>
            <a:spLocks noGrp="1"/>
          </p:cNvSpPr>
          <p:nvPr>
            <p:ph type="sldNum" sz="quarter" idx="12"/>
          </p:nvPr>
        </p:nvSpPr>
        <p:spPr/>
        <p:txBody>
          <a:bodyPr/>
          <a:lstStyle/>
          <a:p>
            <a:fld id="{FDB9B723-8FF5-4A4E-8D5C-2D2FFF9D361A}" type="slidenum">
              <a:rPr lang="ms-MY" smtClean="0"/>
              <a:pPr/>
              <a:t>‹#›</a:t>
            </a:fld>
            <a:endParaRPr lang="ms-MY"/>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BDC5D09-3D1F-4BFF-A5FD-635A88F07CCD}" type="datetimeFigureOut">
              <a:rPr lang="ms-MY" smtClean="0"/>
              <a:pPr/>
              <a:t>09/08/2010</a:t>
            </a:fld>
            <a:endParaRPr lang="ms-MY"/>
          </a:p>
        </p:txBody>
      </p:sp>
      <p:sp>
        <p:nvSpPr>
          <p:cNvPr id="5" name="Footer Placeholder 4"/>
          <p:cNvSpPr>
            <a:spLocks noGrp="1"/>
          </p:cNvSpPr>
          <p:nvPr>
            <p:ph type="ftr" sz="quarter" idx="11"/>
          </p:nvPr>
        </p:nvSpPr>
        <p:spPr/>
        <p:txBody>
          <a:bodyPr/>
          <a:lstStyle/>
          <a:p>
            <a:endParaRPr lang="ms-MY"/>
          </a:p>
        </p:txBody>
      </p:sp>
      <p:sp>
        <p:nvSpPr>
          <p:cNvPr id="6" name="Slide Number Placeholder 5"/>
          <p:cNvSpPr>
            <a:spLocks noGrp="1"/>
          </p:cNvSpPr>
          <p:nvPr>
            <p:ph type="sldNum" sz="quarter" idx="12"/>
          </p:nvPr>
        </p:nvSpPr>
        <p:spPr/>
        <p:txBody>
          <a:bodyPr/>
          <a:lstStyle/>
          <a:p>
            <a:fld id="{FDB9B723-8FF5-4A4E-8D5C-2D2FFF9D361A}" type="slidenum">
              <a:rPr lang="ms-MY" smtClean="0"/>
              <a:pPr/>
              <a:t>‹#›</a:t>
            </a:fld>
            <a:endParaRPr lang="ms-M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BDC5D09-3D1F-4BFF-A5FD-635A88F07CCD}" type="datetimeFigureOut">
              <a:rPr lang="ms-MY" smtClean="0"/>
              <a:pPr/>
              <a:t>09/08/2010</a:t>
            </a:fld>
            <a:endParaRPr lang="ms-MY"/>
          </a:p>
        </p:txBody>
      </p:sp>
      <p:sp>
        <p:nvSpPr>
          <p:cNvPr id="5" name="Footer Placeholder 4"/>
          <p:cNvSpPr>
            <a:spLocks noGrp="1"/>
          </p:cNvSpPr>
          <p:nvPr>
            <p:ph type="ftr" sz="quarter" idx="11"/>
          </p:nvPr>
        </p:nvSpPr>
        <p:spPr/>
        <p:txBody>
          <a:bodyPr/>
          <a:lstStyle/>
          <a:p>
            <a:endParaRPr lang="ms-MY"/>
          </a:p>
        </p:txBody>
      </p:sp>
      <p:sp>
        <p:nvSpPr>
          <p:cNvPr id="6" name="Slide Number Placeholder 5"/>
          <p:cNvSpPr>
            <a:spLocks noGrp="1"/>
          </p:cNvSpPr>
          <p:nvPr>
            <p:ph type="sldNum" sz="quarter" idx="12"/>
          </p:nvPr>
        </p:nvSpPr>
        <p:spPr>
          <a:xfrm>
            <a:off x="7924800" y="6416675"/>
            <a:ext cx="762000" cy="365125"/>
          </a:xfrm>
        </p:spPr>
        <p:txBody>
          <a:bodyPr/>
          <a:lstStyle/>
          <a:p>
            <a:fld id="{FDB9B723-8FF5-4A4E-8D5C-2D2FFF9D361A}" type="slidenum">
              <a:rPr lang="ms-MY" smtClean="0"/>
              <a:pPr/>
              <a:t>‹#›</a:t>
            </a:fld>
            <a:endParaRPr lang="ms-MY"/>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BDC5D09-3D1F-4BFF-A5FD-635A88F07CCD}" type="datetimeFigureOut">
              <a:rPr lang="ms-MY" smtClean="0"/>
              <a:pPr/>
              <a:t>09/08/2010</a:t>
            </a:fld>
            <a:endParaRPr lang="ms-MY"/>
          </a:p>
        </p:txBody>
      </p:sp>
      <p:sp>
        <p:nvSpPr>
          <p:cNvPr id="6" name="Footer Placeholder 5"/>
          <p:cNvSpPr>
            <a:spLocks noGrp="1"/>
          </p:cNvSpPr>
          <p:nvPr>
            <p:ph type="ftr" sz="quarter" idx="11"/>
          </p:nvPr>
        </p:nvSpPr>
        <p:spPr/>
        <p:txBody>
          <a:bodyPr/>
          <a:lstStyle/>
          <a:p>
            <a:endParaRPr lang="ms-MY"/>
          </a:p>
        </p:txBody>
      </p:sp>
      <p:sp>
        <p:nvSpPr>
          <p:cNvPr id="7" name="Slide Number Placeholder 6"/>
          <p:cNvSpPr>
            <a:spLocks noGrp="1"/>
          </p:cNvSpPr>
          <p:nvPr>
            <p:ph type="sldNum" sz="quarter" idx="12"/>
          </p:nvPr>
        </p:nvSpPr>
        <p:spPr/>
        <p:txBody>
          <a:bodyPr/>
          <a:lstStyle/>
          <a:p>
            <a:fld id="{FDB9B723-8FF5-4A4E-8D5C-2D2FFF9D361A}" type="slidenum">
              <a:rPr lang="ms-MY" smtClean="0"/>
              <a:pPr/>
              <a:t>‹#›</a:t>
            </a:fld>
            <a:endParaRPr lang="ms-M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BDC5D09-3D1F-4BFF-A5FD-635A88F07CCD}" type="datetimeFigureOut">
              <a:rPr lang="ms-MY" smtClean="0"/>
              <a:pPr/>
              <a:t>09/08/2010</a:t>
            </a:fld>
            <a:endParaRPr lang="ms-MY"/>
          </a:p>
        </p:txBody>
      </p:sp>
      <p:sp>
        <p:nvSpPr>
          <p:cNvPr id="8" name="Footer Placeholder 7"/>
          <p:cNvSpPr>
            <a:spLocks noGrp="1"/>
          </p:cNvSpPr>
          <p:nvPr>
            <p:ph type="ftr" sz="quarter" idx="11"/>
          </p:nvPr>
        </p:nvSpPr>
        <p:spPr/>
        <p:txBody>
          <a:bodyPr/>
          <a:lstStyle/>
          <a:p>
            <a:endParaRPr lang="ms-MY"/>
          </a:p>
        </p:txBody>
      </p:sp>
      <p:sp>
        <p:nvSpPr>
          <p:cNvPr id="9" name="Slide Number Placeholder 8"/>
          <p:cNvSpPr>
            <a:spLocks noGrp="1"/>
          </p:cNvSpPr>
          <p:nvPr>
            <p:ph type="sldNum" sz="quarter" idx="12"/>
          </p:nvPr>
        </p:nvSpPr>
        <p:spPr/>
        <p:txBody>
          <a:bodyPr/>
          <a:lstStyle/>
          <a:p>
            <a:fld id="{FDB9B723-8FF5-4A4E-8D5C-2D2FFF9D361A}" type="slidenum">
              <a:rPr lang="ms-MY" smtClean="0"/>
              <a:pPr/>
              <a:t>‹#›</a:t>
            </a:fld>
            <a:endParaRPr lang="ms-M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BDC5D09-3D1F-4BFF-A5FD-635A88F07CCD}" type="datetimeFigureOut">
              <a:rPr lang="ms-MY" smtClean="0"/>
              <a:pPr/>
              <a:t>09/08/2010</a:t>
            </a:fld>
            <a:endParaRPr lang="ms-MY"/>
          </a:p>
        </p:txBody>
      </p:sp>
      <p:sp>
        <p:nvSpPr>
          <p:cNvPr id="4" name="Footer Placeholder 3"/>
          <p:cNvSpPr>
            <a:spLocks noGrp="1"/>
          </p:cNvSpPr>
          <p:nvPr>
            <p:ph type="ftr" sz="quarter" idx="11"/>
          </p:nvPr>
        </p:nvSpPr>
        <p:spPr/>
        <p:txBody>
          <a:bodyPr/>
          <a:lstStyle/>
          <a:p>
            <a:endParaRPr lang="ms-MY"/>
          </a:p>
        </p:txBody>
      </p:sp>
      <p:sp>
        <p:nvSpPr>
          <p:cNvPr id="5" name="Slide Number Placeholder 4"/>
          <p:cNvSpPr>
            <a:spLocks noGrp="1"/>
          </p:cNvSpPr>
          <p:nvPr>
            <p:ph type="sldNum" sz="quarter" idx="12"/>
          </p:nvPr>
        </p:nvSpPr>
        <p:spPr/>
        <p:txBody>
          <a:bodyPr/>
          <a:lstStyle/>
          <a:p>
            <a:fld id="{FDB9B723-8FF5-4A4E-8D5C-2D2FFF9D361A}" type="slidenum">
              <a:rPr lang="ms-MY" smtClean="0"/>
              <a:pPr/>
              <a:t>‹#›</a:t>
            </a:fld>
            <a:endParaRPr lang="ms-M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DC5D09-3D1F-4BFF-A5FD-635A88F07CCD}" type="datetimeFigureOut">
              <a:rPr lang="ms-MY" smtClean="0"/>
              <a:pPr/>
              <a:t>09/08/2010</a:t>
            </a:fld>
            <a:endParaRPr lang="ms-MY"/>
          </a:p>
        </p:txBody>
      </p:sp>
      <p:sp>
        <p:nvSpPr>
          <p:cNvPr id="3" name="Footer Placeholder 2"/>
          <p:cNvSpPr>
            <a:spLocks noGrp="1"/>
          </p:cNvSpPr>
          <p:nvPr>
            <p:ph type="ftr" sz="quarter" idx="11"/>
          </p:nvPr>
        </p:nvSpPr>
        <p:spPr/>
        <p:txBody>
          <a:bodyPr/>
          <a:lstStyle/>
          <a:p>
            <a:endParaRPr lang="ms-MY"/>
          </a:p>
        </p:txBody>
      </p:sp>
      <p:sp>
        <p:nvSpPr>
          <p:cNvPr id="4" name="Slide Number Placeholder 3"/>
          <p:cNvSpPr>
            <a:spLocks noGrp="1"/>
          </p:cNvSpPr>
          <p:nvPr>
            <p:ph type="sldNum" sz="quarter" idx="12"/>
          </p:nvPr>
        </p:nvSpPr>
        <p:spPr/>
        <p:txBody>
          <a:bodyPr/>
          <a:lstStyle/>
          <a:p>
            <a:fld id="{FDB9B723-8FF5-4A4E-8D5C-2D2FFF9D361A}" type="slidenum">
              <a:rPr lang="ms-MY" smtClean="0"/>
              <a:pPr/>
              <a:t>‹#›</a:t>
            </a:fld>
            <a:endParaRPr lang="ms-M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BDC5D09-3D1F-4BFF-A5FD-635A88F07CCD}" type="datetimeFigureOut">
              <a:rPr lang="ms-MY" smtClean="0"/>
              <a:pPr/>
              <a:t>09/08/2010</a:t>
            </a:fld>
            <a:endParaRPr lang="ms-MY"/>
          </a:p>
        </p:txBody>
      </p:sp>
      <p:sp>
        <p:nvSpPr>
          <p:cNvPr id="6" name="Footer Placeholder 5"/>
          <p:cNvSpPr>
            <a:spLocks noGrp="1"/>
          </p:cNvSpPr>
          <p:nvPr>
            <p:ph type="ftr" sz="quarter" idx="11"/>
          </p:nvPr>
        </p:nvSpPr>
        <p:spPr/>
        <p:txBody>
          <a:bodyPr/>
          <a:lstStyle/>
          <a:p>
            <a:endParaRPr lang="ms-MY"/>
          </a:p>
        </p:txBody>
      </p:sp>
      <p:sp>
        <p:nvSpPr>
          <p:cNvPr id="7" name="Slide Number Placeholder 6"/>
          <p:cNvSpPr>
            <a:spLocks noGrp="1"/>
          </p:cNvSpPr>
          <p:nvPr>
            <p:ph type="sldNum" sz="quarter" idx="12"/>
          </p:nvPr>
        </p:nvSpPr>
        <p:spPr/>
        <p:txBody>
          <a:bodyPr/>
          <a:lstStyle/>
          <a:p>
            <a:fld id="{FDB9B723-8FF5-4A4E-8D5C-2D2FFF9D361A}" type="slidenum">
              <a:rPr lang="ms-MY" smtClean="0"/>
              <a:pPr/>
              <a:t>‹#›</a:t>
            </a:fld>
            <a:endParaRPr lang="ms-M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BDC5D09-3D1F-4BFF-A5FD-635A88F07CCD}" type="datetimeFigureOut">
              <a:rPr lang="ms-MY" smtClean="0"/>
              <a:pPr/>
              <a:t>09/08/2010</a:t>
            </a:fld>
            <a:endParaRPr lang="ms-MY"/>
          </a:p>
        </p:txBody>
      </p:sp>
      <p:sp>
        <p:nvSpPr>
          <p:cNvPr id="6" name="Footer Placeholder 5"/>
          <p:cNvSpPr>
            <a:spLocks noGrp="1"/>
          </p:cNvSpPr>
          <p:nvPr>
            <p:ph type="ftr" sz="quarter" idx="11"/>
          </p:nvPr>
        </p:nvSpPr>
        <p:spPr/>
        <p:txBody>
          <a:bodyPr/>
          <a:lstStyle/>
          <a:p>
            <a:endParaRPr lang="ms-MY"/>
          </a:p>
        </p:txBody>
      </p:sp>
      <p:sp>
        <p:nvSpPr>
          <p:cNvPr id="7" name="Slide Number Placeholder 6"/>
          <p:cNvSpPr>
            <a:spLocks noGrp="1"/>
          </p:cNvSpPr>
          <p:nvPr>
            <p:ph type="sldNum" sz="quarter" idx="12"/>
          </p:nvPr>
        </p:nvSpPr>
        <p:spPr/>
        <p:txBody>
          <a:bodyPr/>
          <a:lstStyle/>
          <a:p>
            <a:fld id="{FDB9B723-8FF5-4A4E-8D5C-2D2FFF9D361A}" type="slidenum">
              <a:rPr lang="ms-MY" smtClean="0"/>
              <a:pPr/>
              <a:t>‹#›</a:t>
            </a:fld>
            <a:endParaRPr lang="ms-MY"/>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7BDC5D09-3D1F-4BFF-A5FD-635A88F07CCD}" type="datetimeFigureOut">
              <a:rPr lang="ms-MY" smtClean="0"/>
              <a:pPr/>
              <a:t>09/08/2010</a:t>
            </a:fld>
            <a:endParaRPr lang="ms-MY"/>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ms-MY"/>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FDB9B723-8FF5-4A4E-8D5C-2D2FFF9D361A}" type="slidenum">
              <a:rPr lang="ms-MY" smtClean="0"/>
              <a:pPr/>
              <a:t>‹#›</a:t>
            </a:fld>
            <a:endParaRPr lang="ms-MY"/>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Steve%20Spangler%20-%20How%20to%20be%20an%20Amazing%20Teacher.flv" TargetMode="External"/><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Walter%20Lewin%20Promo.flv"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Interview%20with%20MIT%20Physics%20Professor%20Walter%20Lewin.flv" TargetMode="External"/><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hyperlink" Target="worst%20professor%20ever.flv" TargetMode="Externa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TALK_USM-Achieving%20Excellence/Interview%20with%20MIT%20Physics%20Professor%20Walter%20Lewin.flv" TargetMode="Externa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hyperlink" Target="TALK_USM-Achieving%20Excellence/worst%20professor%20ever.flv"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xml"/><Relationship Id="rId7" Type="http://schemas.microsoft.com/office/2007/relationships/diagramDrawing" Target="../diagrams/drawing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6.jpeg"/><Relationship Id="rId7" Type="http://schemas.microsoft.com/office/2007/relationships/diagramDrawing" Target="../diagrams/drawing3.xml"/><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5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I%20teach,%20therefore%20you%20learn...%20or%20do%20you(2).avi" TargetMode="Externa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71.xml.rels><?xml version="1.0" encoding="UTF-8" standalone="yes"?>
<Relationships xmlns="http://schemas.openxmlformats.org/package/2006/relationships"><Relationship Id="rId3" Type="http://schemas.openxmlformats.org/officeDocument/2006/relationships/hyperlink" Target="I%20teach,%20therefore%20you%20learn...%20or%20do%20you(2).avi" TargetMode="External"/><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8" Type="http://schemas.openxmlformats.org/officeDocument/2006/relationships/hyperlink" Target="Meticulously%20prepared%20teaching%20materials.pptx" TargetMode="External"/><Relationship Id="rId3" Type="http://schemas.openxmlformats.org/officeDocument/2006/relationships/image" Target="../media/image31.jpeg"/><Relationship Id="rId7" Type="http://schemas.openxmlformats.org/officeDocument/2006/relationships/image" Target="../media/image34.jpe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hyperlink" Target="Tomato%20sos.mpg" TargetMode="External"/><Relationship Id="rId4" Type="http://schemas.openxmlformats.org/officeDocument/2006/relationships/image" Target="../media/image32.jpeg"/><Relationship Id="rId9" Type="http://schemas.openxmlformats.org/officeDocument/2006/relationships/image" Target="../media/image35.jpeg"/></Relationships>
</file>

<file path=ppt/slides/_rels/slide78.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1.jpeg"/><Relationship Id="rId7" Type="http://schemas.openxmlformats.org/officeDocument/2006/relationships/image" Target="../media/image37.jpe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hyperlink" Target="Hands-on%20approach.pptx" TargetMode="External"/><Relationship Id="rId5" Type="http://schemas.openxmlformats.org/officeDocument/2006/relationships/image" Target="../media/image36.jpeg"/><Relationship Id="rId10" Type="http://schemas.openxmlformats.org/officeDocument/2006/relationships/image" Target="../media/image39.jpeg"/><Relationship Id="rId4" Type="http://schemas.openxmlformats.org/officeDocument/2006/relationships/hyperlink" Target="Learning%20by%20doing.pptx" TargetMode="External"/><Relationship Id="rId9" Type="http://schemas.openxmlformats.org/officeDocument/2006/relationships/hyperlink" Target="Learning%20beyond%20classroom.pptx" TargetMode="External"/></Relationships>
</file>

<file path=ppt/slides/_rels/slide79.xml.rels><?xml version="1.0" encoding="UTF-8" standalone="yes"?>
<Relationships xmlns="http://schemas.openxmlformats.org/package/2006/relationships"><Relationship Id="rId8" Type="http://schemas.openxmlformats.org/officeDocument/2006/relationships/hyperlink" Target="I%20teach,%20therefore%20you%20learn...%20or%20do%20you(2).avi" TargetMode="External"/><Relationship Id="rId13" Type="http://schemas.openxmlformats.org/officeDocument/2006/relationships/image" Target="../media/image44.jpeg"/><Relationship Id="rId3" Type="http://schemas.openxmlformats.org/officeDocument/2006/relationships/image" Target="../media/image31.jpeg"/><Relationship Id="rId7" Type="http://schemas.openxmlformats.org/officeDocument/2006/relationships/image" Target="../media/image41.jpeg"/><Relationship Id="rId12" Type="http://schemas.openxmlformats.org/officeDocument/2006/relationships/hyperlink" Target="Use%20anecdotes.pptx" TargetMode="External"/><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hyperlink" Target="Promote%20active%20learning.pptx" TargetMode="External"/><Relationship Id="rId11" Type="http://schemas.openxmlformats.org/officeDocument/2006/relationships/image" Target="../media/image43.jpeg"/><Relationship Id="rId5" Type="http://schemas.openxmlformats.org/officeDocument/2006/relationships/image" Target="../media/image40.jpeg"/><Relationship Id="rId10" Type="http://schemas.openxmlformats.org/officeDocument/2006/relationships/hyperlink" Target="Quizzes.pptx" TargetMode="External"/><Relationship Id="rId4" Type="http://schemas.openxmlformats.org/officeDocument/2006/relationships/hyperlink" Target="Extrusion%20video%20opening.wmv" TargetMode="External"/><Relationship Id="rId9" Type="http://schemas.openxmlformats.org/officeDocument/2006/relationships/image" Target="../media/image42.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8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8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285852" y="642918"/>
            <a:ext cx="6692322" cy="1143000"/>
          </a:xfrm>
        </p:spPr>
        <p:txBody>
          <a:bodyPr>
            <a:noAutofit/>
          </a:bodyPr>
          <a:lstStyle/>
          <a:p>
            <a:r>
              <a:rPr lang="en-US" sz="4800" dirty="0" smtClean="0">
                <a:solidFill>
                  <a:srgbClr val="C00000"/>
                </a:solidFill>
                <a:effectLst>
                  <a:outerShdw blurRad="50800" dist="38100" dir="16200000" rotWithShape="0">
                    <a:prstClr val="black">
                      <a:alpha val="40000"/>
                    </a:prstClr>
                  </a:outerShdw>
                </a:effectLst>
                <a:latin typeface="Candy Round BTN Cond" pitchFamily="34" charset="0"/>
                <a:ea typeface="新細明體" pitchFamily="18" charset="-120"/>
              </a:rPr>
              <a:t>Achieving Excellence in Teaching &amp; Learning</a:t>
            </a:r>
            <a:endParaRPr lang="ms-MY" sz="4800" dirty="0">
              <a:solidFill>
                <a:srgbClr val="C00000"/>
              </a:solidFill>
              <a:effectLst>
                <a:outerShdw blurRad="50800" dist="38100" dir="16200000" rotWithShape="0">
                  <a:prstClr val="black">
                    <a:alpha val="40000"/>
                  </a:prstClr>
                </a:outerShdw>
              </a:effectLst>
              <a:latin typeface="Candy Round BTN Cond" pitchFamily="34" charset="0"/>
            </a:endParaRPr>
          </a:p>
        </p:txBody>
      </p:sp>
      <p:sp>
        <p:nvSpPr>
          <p:cNvPr id="13" name="Footer Placeholder 13"/>
          <p:cNvSpPr txBox="1">
            <a:spLocks/>
          </p:cNvSpPr>
          <p:nvPr/>
        </p:nvSpPr>
        <p:spPr>
          <a:xfrm>
            <a:off x="6500826" y="6524650"/>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pic>
        <p:nvPicPr>
          <p:cNvPr id="15" name="Picture 14" descr="class.jpg"/>
          <p:cNvPicPr>
            <a:picLocks noChangeAspect="1"/>
          </p:cNvPicPr>
          <p:nvPr/>
        </p:nvPicPr>
        <p:blipFill>
          <a:blip r:embed="rId3" cstate="print"/>
          <a:srcRect t="38542" b="21875"/>
          <a:stretch>
            <a:fillRect/>
          </a:stretch>
        </p:blipFill>
        <p:spPr>
          <a:xfrm>
            <a:off x="0" y="3500438"/>
            <a:ext cx="9144000" cy="27146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TextBox 9"/>
          <p:cNvSpPr txBox="1"/>
          <p:nvPr/>
        </p:nvSpPr>
        <p:spPr>
          <a:xfrm>
            <a:off x="3571868" y="2428868"/>
            <a:ext cx="3571932" cy="646331"/>
          </a:xfrm>
          <a:prstGeom prst="rect">
            <a:avLst/>
          </a:prstGeom>
          <a:noFill/>
        </p:spPr>
        <p:txBody>
          <a:bodyPr wrap="square" rtlCol="0">
            <a:spAutoFit/>
          </a:bodyPr>
          <a:lstStyle/>
          <a:p>
            <a:r>
              <a:rPr lang="en-US" sz="3600" b="1" dirty="0" err="1" smtClean="0">
                <a:solidFill>
                  <a:srgbClr val="460000"/>
                </a:solidFill>
                <a:latin typeface="Boopee" pitchFamily="2" charset="0"/>
              </a:rPr>
              <a:t>Abd</a:t>
            </a:r>
            <a:r>
              <a:rPr lang="en-US" sz="3600" b="1" dirty="0" smtClean="0">
                <a:solidFill>
                  <a:srgbClr val="460000"/>
                </a:solidFill>
                <a:latin typeface="Boopee" pitchFamily="2" charset="0"/>
              </a:rPr>
              <a:t> </a:t>
            </a:r>
            <a:r>
              <a:rPr lang="en-US" sz="3600" b="1" dirty="0" err="1" smtClean="0">
                <a:solidFill>
                  <a:srgbClr val="460000"/>
                </a:solidFill>
                <a:latin typeface="Boopee" pitchFamily="2" charset="0"/>
              </a:rPr>
              <a:t>Karim</a:t>
            </a:r>
            <a:r>
              <a:rPr lang="en-US" sz="3600" b="1" dirty="0" smtClean="0">
                <a:solidFill>
                  <a:srgbClr val="460000"/>
                </a:solidFill>
                <a:latin typeface="Boopee" pitchFamily="2" charset="0"/>
              </a:rPr>
              <a:t> Alias</a:t>
            </a:r>
            <a:endParaRPr lang="ms-MY" sz="2400" dirty="0">
              <a:solidFill>
                <a:srgbClr val="460000"/>
              </a:solidFill>
              <a:latin typeface="Hypatia Sans Pro" pitchFamily="34" charset="0"/>
            </a:endParaRPr>
          </a:p>
        </p:txBody>
      </p:sp>
      <p:sp>
        <p:nvSpPr>
          <p:cNvPr id="11" name="TextBox 10"/>
          <p:cNvSpPr txBox="1"/>
          <p:nvPr/>
        </p:nvSpPr>
        <p:spPr>
          <a:xfrm>
            <a:off x="3428992" y="2143116"/>
            <a:ext cx="3357586" cy="369332"/>
          </a:xfrm>
          <a:prstGeom prst="rect">
            <a:avLst/>
          </a:prstGeom>
          <a:noFill/>
        </p:spPr>
        <p:txBody>
          <a:bodyPr wrap="square" rtlCol="0">
            <a:spAutoFit/>
          </a:bodyPr>
          <a:lstStyle/>
          <a:p>
            <a:r>
              <a:rPr lang="en-US" dirty="0" smtClean="0"/>
              <a:t>Presented by</a:t>
            </a:r>
            <a:endParaRPr lang="ms-MY" dirty="0"/>
          </a:p>
        </p:txBody>
      </p:sp>
      <p:sp>
        <p:nvSpPr>
          <p:cNvPr id="18" name="TextBox 17"/>
          <p:cNvSpPr txBox="1"/>
          <p:nvPr/>
        </p:nvSpPr>
        <p:spPr>
          <a:xfrm>
            <a:off x="857224" y="6215082"/>
            <a:ext cx="5715040" cy="276999"/>
          </a:xfrm>
          <a:prstGeom prst="rect">
            <a:avLst/>
          </a:prstGeom>
          <a:noFill/>
        </p:spPr>
        <p:txBody>
          <a:bodyPr wrap="square" rtlCol="0">
            <a:spAutoFit/>
          </a:bodyPr>
          <a:lstStyle/>
          <a:p>
            <a:r>
              <a:rPr lang="ms-MY" sz="1200" dirty="0" smtClean="0">
                <a:solidFill>
                  <a:schemeClr val="bg1">
                    <a:lumMod val="85000"/>
                  </a:schemeClr>
                </a:solidFill>
              </a:rPr>
              <a:t>Presented at UTeM, June  28, 2010.</a:t>
            </a:r>
            <a:endParaRPr lang="ms-MY" sz="1200" dirty="0">
              <a:solidFill>
                <a:schemeClr val="bg1">
                  <a:lumMod val="85000"/>
                </a:schemeClr>
              </a:solidFill>
            </a:endParaRPr>
          </a:p>
        </p:txBody>
      </p:sp>
      <p:sp>
        <p:nvSpPr>
          <p:cNvPr id="19" name="TextBox 18"/>
          <p:cNvSpPr txBox="1"/>
          <p:nvPr/>
        </p:nvSpPr>
        <p:spPr>
          <a:xfrm>
            <a:off x="3571868" y="2824459"/>
            <a:ext cx="2500330" cy="461665"/>
          </a:xfrm>
          <a:prstGeom prst="rect">
            <a:avLst/>
          </a:prstGeom>
          <a:noFill/>
        </p:spPr>
        <p:txBody>
          <a:bodyPr wrap="square" rtlCol="0">
            <a:spAutoFit/>
          </a:bodyPr>
          <a:lstStyle/>
          <a:p>
            <a:r>
              <a:rPr lang="en-US" sz="2400" dirty="0" smtClean="0">
                <a:solidFill>
                  <a:srgbClr val="460000"/>
                </a:solidFill>
                <a:latin typeface="Hypatia Sans Pro" pitchFamily="34" charset="0"/>
              </a:rPr>
              <a:t>(akarim@usm.my)</a:t>
            </a:r>
            <a:endParaRPr lang="ms-MY" sz="2400" dirty="0">
              <a:solidFill>
                <a:srgbClr val="460000"/>
              </a:solidFill>
              <a:latin typeface="Hypatia Sans Pro"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857620" y="1285860"/>
            <a:ext cx="4143436" cy="1714512"/>
          </a:xfrm>
        </p:spPr>
        <p:txBody>
          <a:bodyPr>
            <a:normAutofit/>
          </a:bodyPr>
          <a:lstStyle/>
          <a:p>
            <a:r>
              <a:rPr lang="en-US" dirty="0" smtClean="0">
                <a:solidFill>
                  <a:schemeClr val="tx1">
                    <a:lumMod val="85000"/>
                    <a:lumOff val="15000"/>
                  </a:schemeClr>
                </a:solidFill>
                <a:latin typeface="Hypatia Sans Pro" pitchFamily="34" charset="0"/>
                <a:ea typeface="新細明體" pitchFamily="18" charset="-120"/>
              </a:rPr>
              <a:t>Attributes of Great Teachers</a:t>
            </a:r>
            <a:endParaRPr lang="ms-MY" dirty="0">
              <a:solidFill>
                <a:srgbClr val="C00000"/>
              </a:solidFill>
              <a:effectLst>
                <a:outerShdw blurRad="50800" dist="38100" dir="16200000" rotWithShape="0">
                  <a:prstClr val="black">
                    <a:alpha val="40000"/>
                  </a:prstClr>
                </a:outerShdw>
              </a:effectLst>
              <a:latin typeface="Year supply of fairy cakes" pitchFamily="2" charset="0"/>
            </a:endParaRPr>
          </a:p>
        </p:txBody>
      </p:sp>
      <p:sp>
        <p:nvSpPr>
          <p:cNvPr id="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1" name="TextBox 10"/>
          <p:cNvSpPr txBox="1"/>
          <p:nvPr/>
        </p:nvSpPr>
        <p:spPr>
          <a:xfrm>
            <a:off x="285720"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pic>
        <p:nvPicPr>
          <p:cNvPr id="2050" name="Picture 2"/>
          <p:cNvPicPr>
            <a:picLocks noChangeAspect="1" noChangeArrowheads="1"/>
          </p:cNvPicPr>
          <p:nvPr/>
        </p:nvPicPr>
        <p:blipFill>
          <a:blip r:embed="rId2" cstate="print"/>
          <a:srcRect/>
          <a:stretch>
            <a:fillRect/>
          </a:stretch>
        </p:blipFill>
        <p:spPr bwMode="auto">
          <a:xfrm rot="374616">
            <a:off x="4572000" y="3407882"/>
            <a:ext cx="3714744" cy="29688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9" descr="link.png">
            <a:hlinkClick r:id="rId3" action="ppaction://hlinkfile"/>
          </p:cNvPr>
          <p:cNvPicPr>
            <a:picLocks noChangeAspect="1"/>
          </p:cNvPicPr>
          <p:nvPr/>
        </p:nvPicPr>
        <p:blipFill>
          <a:blip r:embed="rId4" cstate="print"/>
          <a:stretch>
            <a:fillRect/>
          </a:stretch>
        </p:blipFill>
        <p:spPr>
          <a:xfrm>
            <a:off x="8172400" y="6021288"/>
            <a:ext cx="571504" cy="57150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214282" y="6581001"/>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
        <p:nvSpPr>
          <p:cNvPr id="25" name="TextBox 24"/>
          <p:cNvSpPr txBox="1"/>
          <p:nvPr/>
        </p:nvSpPr>
        <p:spPr>
          <a:xfrm>
            <a:off x="4143372" y="1285860"/>
            <a:ext cx="3380956" cy="523220"/>
          </a:xfrm>
          <a:prstGeom prst="rect">
            <a:avLst/>
          </a:prstGeom>
          <a:solidFill>
            <a:schemeClr val="bg1">
              <a:lumMod val="95000"/>
            </a:schemeClr>
          </a:solidFill>
          <a:ln>
            <a:solidFill>
              <a:schemeClr val="tx1">
                <a:lumMod val="50000"/>
                <a:lumOff val="50000"/>
              </a:schemeClr>
            </a:solidFill>
          </a:ln>
        </p:spPr>
        <p:txBody>
          <a:bodyPr wrap="square" rtlCol="0">
            <a:spAutoFit/>
          </a:bodyPr>
          <a:lstStyle/>
          <a:p>
            <a:pPr algn="ctr"/>
            <a:r>
              <a:rPr lang="en-US" sz="2800" dirty="0" smtClean="0">
                <a:latin typeface="Agency FB" pitchFamily="34" charset="0"/>
              </a:rPr>
              <a:t>Enthusiasm </a:t>
            </a:r>
            <a:r>
              <a:rPr lang="en-US" sz="2400" dirty="0" smtClean="0"/>
              <a:t>&amp;</a:t>
            </a:r>
            <a:r>
              <a:rPr lang="en-US" sz="2800" dirty="0" smtClean="0">
                <a:latin typeface="Agency FB" pitchFamily="34" charset="0"/>
              </a:rPr>
              <a:t> Passion</a:t>
            </a:r>
            <a:endParaRPr lang="en-US" sz="2800" dirty="0">
              <a:latin typeface="Agency FB" pitchFamily="34" charset="0"/>
            </a:endParaRPr>
          </a:p>
        </p:txBody>
      </p:sp>
      <p:sp>
        <p:nvSpPr>
          <p:cNvPr id="27" name="TextBox 26"/>
          <p:cNvSpPr txBox="1"/>
          <p:nvPr/>
        </p:nvSpPr>
        <p:spPr>
          <a:xfrm>
            <a:off x="4429124" y="2714620"/>
            <a:ext cx="3286148" cy="523220"/>
          </a:xfrm>
          <a:prstGeom prst="rect">
            <a:avLst/>
          </a:prstGeom>
          <a:solidFill>
            <a:schemeClr val="bg1">
              <a:lumMod val="95000"/>
            </a:schemeClr>
          </a:solidFill>
          <a:ln>
            <a:solidFill>
              <a:schemeClr val="tx1">
                <a:lumMod val="50000"/>
                <a:lumOff val="50000"/>
              </a:schemeClr>
            </a:solidFill>
          </a:ln>
        </p:spPr>
        <p:txBody>
          <a:bodyPr wrap="square" rtlCol="0">
            <a:spAutoFit/>
          </a:bodyPr>
          <a:lstStyle/>
          <a:p>
            <a:pPr algn="ctr"/>
            <a:r>
              <a:rPr lang="en-US" sz="2800" dirty="0" smtClean="0">
                <a:latin typeface="Agency FB" pitchFamily="34" charset="0"/>
              </a:rPr>
              <a:t>Preparation </a:t>
            </a:r>
            <a:r>
              <a:rPr lang="en-US" sz="2400" dirty="0" smtClean="0"/>
              <a:t>&amp;</a:t>
            </a:r>
            <a:r>
              <a:rPr lang="en-US" sz="2800" dirty="0" smtClean="0">
                <a:latin typeface="Agency FB" pitchFamily="34" charset="0"/>
              </a:rPr>
              <a:t> Organization</a:t>
            </a:r>
            <a:endParaRPr lang="en-US" sz="2800" dirty="0">
              <a:latin typeface="Agency FB" pitchFamily="34" charset="0"/>
            </a:endParaRPr>
          </a:p>
        </p:txBody>
      </p:sp>
      <p:sp>
        <p:nvSpPr>
          <p:cNvPr id="28" name="TextBox 27"/>
          <p:cNvSpPr txBox="1"/>
          <p:nvPr/>
        </p:nvSpPr>
        <p:spPr>
          <a:xfrm>
            <a:off x="4572000" y="3214686"/>
            <a:ext cx="3286148" cy="954107"/>
          </a:xfrm>
          <a:prstGeom prst="rect">
            <a:avLst/>
          </a:prstGeom>
          <a:solidFill>
            <a:schemeClr val="bg1">
              <a:lumMod val="95000"/>
            </a:schemeClr>
          </a:solidFill>
          <a:ln>
            <a:solidFill>
              <a:schemeClr val="tx1">
                <a:lumMod val="50000"/>
                <a:lumOff val="50000"/>
              </a:schemeClr>
            </a:solidFill>
          </a:ln>
        </p:spPr>
        <p:txBody>
          <a:bodyPr wrap="square" rtlCol="0">
            <a:spAutoFit/>
          </a:bodyPr>
          <a:lstStyle/>
          <a:p>
            <a:pPr algn="ctr"/>
            <a:r>
              <a:rPr lang="en-US" sz="2800" dirty="0" smtClean="0">
                <a:solidFill>
                  <a:srgbClr val="008000"/>
                </a:solidFill>
                <a:latin typeface="Agency FB" pitchFamily="34" charset="0"/>
              </a:rPr>
              <a:t>Ability to stimulate student thought </a:t>
            </a:r>
            <a:r>
              <a:rPr lang="en-US" sz="2400" dirty="0" smtClean="0">
                <a:solidFill>
                  <a:srgbClr val="008000"/>
                </a:solidFill>
              </a:rPr>
              <a:t>&amp;</a:t>
            </a:r>
            <a:r>
              <a:rPr lang="en-US" sz="2800" dirty="0" smtClean="0">
                <a:solidFill>
                  <a:srgbClr val="008000"/>
                </a:solidFill>
                <a:latin typeface="Agency FB" pitchFamily="34" charset="0"/>
              </a:rPr>
              <a:t> interest</a:t>
            </a:r>
            <a:endParaRPr lang="en-US" sz="2800" dirty="0">
              <a:solidFill>
                <a:srgbClr val="008000"/>
              </a:solidFill>
              <a:latin typeface="Agency FB" pitchFamily="34" charset="0"/>
            </a:endParaRPr>
          </a:p>
        </p:txBody>
      </p:sp>
      <p:sp>
        <p:nvSpPr>
          <p:cNvPr id="34" name="TextBox 33"/>
          <p:cNvSpPr txBox="1"/>
          <p:nvPr/>
        </p:nvSpPr>
        <p:spPr>
          <a:xfrm>
            <a:off x="4786314" y="5072074"/>
            <a:ext cx="3286148" cy="523220"/>
          </a:xfrm>
          <a:prstGeom prst="rect">
            <a:avLst/>
          </a:prstGeom>
          <a:solidFill>
            <a:schemeClr val="bg1">
              <a:lumMod val="95000"/>
            </a:schemeClr>
          </a:solidFill>
          <a:ln>
            <a:solidFill>
              <a:schemeClr val="tx1">
                <a:lumMod val="50000"/>
                <a:lumOff val="50000"/>
              </a:schemeClr>
            </a:solidFill>
          </a:ln>
        </p:spPr>
        <p:txBody>
          <a:bodyPr wrap="square" rtlCol="0">
            <a:spAutoFit/>
          </a:bodyPr>
          <a:lstStyle/>
          <a:p>
            <a:pPr algn="ctr"/>
            <a:r>
              <a:rPr lang="en-US" sz="2800" dirty="0" smtClean="0">
                <a:solidFill>
                  <a:srgbClr val="FF0000"/>
                </a:solidFill>
                <a:latin typeface="Agency FB" pitchFamily="34" charset="0"/>
              </a:rPr>
              <a:t>Make learning fun</a:t>
            </a:r>
            <a:endParaRPr lang="en-US" sz="2800" dirty="0">
              <a:solidFill>
                <a:srgbClr val="FF0000"/>
              </a:solidFill>
              <a:latin typeface="Agency FB" pitchFamily="34" charset="0"/>
            </a:endParaRPr>
          </a:p>
        </p:txBody>
      </p:sp>
      <p:sp>
        <p:nvSpPr>
          <p:cNvPr id="18" name="TextBox 17"/>
          <p:cNvSpPr txBox="1"/>
          <p:nvPr/>
        </p:nvSpPr>
        <p:spPr>
          <a:xfrm>
            <a:off x="4286248" y="1785926"/>
            <a:ext cx="3214710" cy="954107"/>
          </a:xfrm>
          <a:prstGeom prst="rect">
            <a:avLst/>
          </a:prstGeom>
          <a:solidFill>
            <a:schemeClr val="bg1">
              <a:lumMod val="95000"/>
            </a:schemeClr>
          </a:solidFill>
          <a:ln>
            <a:solidFill>
              <a:schemeClr val="tx1">
                <a:lumMod val="50000"/>
                <a:lumOff val="50000"/>
              </a:schemeClr>
            </a:solidFill>
          </a:ln>
        </p:spPr>
        <p:txBody>
          <a:bodyPr wrap="square" rtlCol="0">
            <a:spAutoFit/>
          </a:bodyPr>
          <a:lstStyle/>
          <a:p>
            <a:pPr algn="ctr"/>
            <a:r>
              <a:rPr lang="en-US" sz="2800" dirty="0" smtClean="0">
                <a:solidFill>
                  <a:srgbClr val="C00000"/>
                </a:solidFill>
                <a:latin typeface="Agency FB" pitchFamily="34" charset="0"/>
              </a:rPr>
              <a:t>Knowledge </a:t>
            </a:r>
            <a:r>
              <a:rPr lang="en-US" sz="2400" dirty="0" smtClean="0">
                <a:solidFill>
                  <a:srgbClr val="C00000"/>
                </a:solidFill>
              </a:rPr>
              <a:t>&amp;</a:t>
            </a:r>
            <a:r>
              <a:rPr lang="en-US" sz="2800" dirty="0" smtClean="0">
                <a:solidFill>
                  <a:srgbClr val="C00000"/>
                </a:solidFill>
                <a:latin typeface="Agency FB" pitchFamily="34" charset="0"/>
              </a:rPr>
              <a:t> the love of the subject</a:t>
            </a:r>
            <a:endParaRPr lang="en-US" sz="2800" dirty="0">
              <a:solidFill>
                <a:srgbClr val="C00000"/>
              </a:solidFill>
              <a:latin typeface="Agency FB" pitchFamily="34" charset="0"/>
            </a:endParaRPr>
          </a:p>
        </p:txBody>
      </p:sp>
      <p:pic>
        <p:nvPicPr>
          <p:cNvPr id="14" name="Picture 13" descr="link.png">
            <a:hlinkClick r:id="rId2" action="ppaction://hlinkfile"/>
          </p:cNvPr>
          <p:cNvPicPr>
            <a:picLocks noChangeAspect="1"/>
          </p:cNvPicPr>
          <p:nvPr/>
        </p:nvPicPr>
        <p:blipFill>
          <a:blip r:embed="rId3" cstate="print"/>
          <a:stretch>
            <a:fillRect/>
          </a:stretch>
        </p:blipFill>
        <p:spPr>
          <a:xfrm>
            <a:off x="8215338" y="6143644"/>
            <a:ext cx="571504" cy="571504"/>
          </a:xfrm>
          <a:prstGeom prst="rect">
            <a:avLst/>
          </a:prstGeom>
        </p:spPr>
      </p:pic>
      <p:sp>
        <p:nvSpPr>
          <p:cNvPr id="24" name="TextBox 23"/>
          <p:cNvSpPr txBox="1"/>
          <p:nvPr/>
        </p:nvSpPr>
        <p:spPr>
          <a:xfrm>
            <a:off x="1214414" y="328602"/>
            <a:ext cx="6929486" cy="769441"/>
          </a:xfrm>
          <a:prstGeom prst="rect">
            <a:avLst/>
          </a:prstGeom>
          <a:noFill/>
        </p:spPr>
        <p:txBody>
          <a:bodyPr wrap="square" rtlCol="0">
            <a:spAutoFit/>
          </a:bodyPr>
          <a:lstStyle/>
          <a:p>
            <a:pPr algn="ctr"/>
            <a:r>
              <a:rPr lang="en-US" sz="4400" dirty="0" smtClean="0">
                <a:solidFill>
                  <a:srgbClr val="C00000"/>
                </a:solidFill>
                <a:latin typeface="Candy Round BTN Cond" pitchFamily="34" charset="0"/>
                <a:cs typeface="MV Boli" pitchFamily="2" charset="0"/>
              </a:rPr>
              <a:t>Attributes of Great Teacher</a:t>
            </a:r>
            <a:endParaRPr lang="ms-MY" sz="4400" dirty="0">
              <a:solidFill>
                <a:srgbClr val="C00000"/>
              </a:solidFill>
              <a:latin typeface="Candy Round BTN Cond" pitchFamily="34" charset="0"/>
              <a:cs typeface="MV Boli" pitchFamily="2" charset="0"/>
            </a:endParaRPr>
          </a:p>
        </p:txBody>
      </p:sp>
      <p:sp>
        <p:nvSpPr>
          <p:cNvPr id="17" name="TextBox 16"/>
          <p:cNvSpPr txBox="1"/>
          <p:nvPr/>
        </p:nvSpPr>
        <p:spPr>
          <a:xfrm>
            <a:off x="4714876" y="4143380"/>
            <a:ext cx="3286148" cy="954107"/>
          </a:xfrm>
          <a:prstGeom prst="rect">
            <a:avLst/>
          </a:prstGeom>
          <a:solidFill>
            <a:schemeClr val="bg1">
              <a:lumMod val="95000"/>
            </a:schemeClr>
          </a:solidFill>
          <a:ln>
            <a:solidFill>
              <a:schemeClr val="tx1">
                <a:lumMod val="50000"/>
                <a:lumOff val="50000"/>
              </a:schemeClr>
            </a:solidFill>
          </a:ln>
        </p:spPr>
        <p:txBody>
          <a:bodyPr wrap="square" rtlCol="0">
            <a:spAutoFit/>
          </a:bodyPr>
          <a:lstStyle/>
          <a:p>
            <a:pPr algn="ctr"/>
            <a:r>
              <a:rPr lang="en-US" sz="2800" dirty="0" smtClean="0">
                <a:latin typeface="Agency FB" pitchFamily="34" charset="0"/>
              </a:rPr>
              <a:t>Engage students actively in their learning</a:t>
            </a:r>
            <a:endParaRPr lang="en-US" sz="2800" dirty="0">
              <a:latin typeface="Agency FB" pitchFamily="34" charset="0"/>
            </a:endParaRPr>
          </a:p>
        </p:txBody>
      </p:sp>
      <p:sp>
        <p:nvSpPr>
          <p:cNvPr id="19" name="TextBox 18"/>
          <p:cNvSpPr txBox="1"/>
          <p:nvPr/>
        </p:nvSpPr>
        <p:spPr>
          <a:xfrm>
            <a:off x="4938714" y="5572140"/>
            <a:ext cx="3286148" cy="523220"/>
          </a:xfrm>
          <a:prstGeom prst="rect">
            <a:avLst/>
          </a:prstGeom>
          <a:solidFill>
            <a:schemeClr val="bg1">
              <a:lumMod val="95000"/>
            </a:schemeClr>
          </a:solidFill>
          <a:ln>
            <a:solidFill>
              <a:schemeClr val="tx1">
                <a:lumMod val="50000"/>
                <a:lumOff val="50000"/>
              </a:schemeClr>
            </a:solidFill>
          </a:ln>
        </p:spPr>
        <p:txBody>
          <a:bodyPr wrap="square" rtlCol="0">
            <a:spAutoFit/>
          </a:bodyPr>
          <a:lstStyle/>
          <a:p>
            <a:pPr algn="ctr"/>
            <a:r>
              <a:rPr lang="en-US" sz="2800" dirty="0" smtClean="0">
                <a:latin typeface="Agency FB" pitchFamily="34" charset="0"/>
              </a:rPr>
              <a:t>Clarity</a:t>
            </a:r>
            <a:endParaRPr lang="en-US" sz="2800" dirty="0">
              <a:latin typeface="Agency FB"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linds(horizontal)">
                                      <p:cBhvr>
                                        <p:cTn id="13" dur="500"/>
                                        <p:tgtEl>
                                          <p:spTgt spid="2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blinds(horizontal)">
                                      <p:cBhvr>
                                        <p:cTn id="16" dur="500"/>
                                        <p:tgtEl>
                                          <p:spTgt spid="2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blinds(horizontal)">
                                      <p:cBhvr>
                                        <p:cTn id="19" dur="500"/>
                                        <p:tgtEl>
                                          <p:spTgt spid="34"/>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linds(horizontal)">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8" grpId="0" animBg="1"/>
      <p:bldP spid="34" grpId="0" animBg="1"/>
      <p:bldP spid="18" grpId="0" animBg="1"/>
      <p:bldP spid="17" grpId="0"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1" name="TextBox 10"/>
          <p:cNvSpPr txBox="1"/>
          <p:nvPr/>
        </p:nvSpPr>
        <p:spPr>
          <a:xfrm>
            <a:off x="285720"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22" name="TextBox 21"/>
          <p:cNvSpPr txBox="1"/>
          <p:nvPr/>
        </p:nvSpPr>
        <p:spPr>
          <a:xfrm>
            <a:off x="3643306" y="1428736"/>
            <a:ext cx="5143536" cy="4524315"/>
          </a:xfrm>
          <a:prstGeom prst="rect">
            <a:avLst/>
          </a:prstGeom>
          <a:noFill/>
        </p:spPr>
        <p:txBody>
          <a:bodyPr wrap="square" rtlCol="0">
            <a:spAutoFit/>
          </a:bodyPr>
          <a:lstStyle/>
          <a:p>
            <a:r>
              <a:rPr lang="en-US" sz="3600" dirty="0" smtClean="0">
                <a:solidFill>
                  <a:srgbClr val="7A0000"/>
                </a:solidFill>
                <a:latin typeface="Agency FB" pitchFamily="34" charset="0"/>
              </a:rPr>
              <a:t>“Passionately committed teachers are those who </a:t>
            </a:r>
            <a:r>
              <a:rPr lang="en-US" sz="3600" dirty="0" smtClean="0">
                <a:solidFill>
                  <a:srgbClr val="FF0000"/>
                </a:solidFill>
                <a:latin typeface="Agency FB" pitchFamily="34" charset="0"/>
              </a:rPr>
              <a:t>absolutely love what they do.</a:t>
            </a:r>
            <a:r>
              <a:rPr lang="en-US" sz="3600" dirty="0" smtClean="0">
                <a:solidFill>
                  <a:srgbClr val="7A0000"/>
                </a:solidFill>
                <a:latin typeface="Agency FB" pitchFamily="34" charset="0"/>
              </a:rPr>
              <a:t> They are constantly searching for more effective ways to reach their students, to master content and methods of their craft”</a:t>
            </a:r>
          </a:p>
          <a:p>
            <a:r>
              <a:rPr lang="en-US" sz="2800" dirty="0" smtClean="0">
                <a:solidFill>
                  <a:schemeClr val="accent6">
                    <a:lumMod val="50000"/>
                  </a:schemeClr>
                </a:solidFill>
                <a:latin typeface="Agency FB" pitchFamily="34" charset="0"/>
              </a:rPr>
              <a:t>(</a:t>
            </a:r>
            <a:r>
              <a:rPr lang="en-US" sz="2800" dirty="0" err="1" smtClean="0">
                <a:solidFill>
                  <a:schemeClr val="accent6">
                    <a:lumMod val="50000"/>
                  </a:schemeClr>
                </a:solidFill>
                <a:latin typeface="Agency FB" pitchFamily="34" charset="0"/>
              </a:rPr>
              <a:t>Zehm</a:t>
            </a:r>
            <a:r>
              <a:rPr lang="en-US" sz="2800" dirty="0" smtClean="0">
                <a:solidFill>
                  <a:schemeClr val="accent6">
                    <a:lumMod val="50000"/>
                  </a:schemeClr>
                </a:solidFill>
                <a:latin typeface="Agency FB" pitchFamily="34" charset="0"/>
              </a:rPr>
              <a:t> &amp; </a:t>
            </a:r>
            <a:r>
              <a:rPr lang="en-US" sz="2800" dirty="0" err="1" smtClean="0">
                <a:solidFill>
                  <a:schemeClr val="accent6">
                    <a:lumMod val="50000"/>
                  </a:schemeClr>
                </a:solidFill>
                <a:latin typeface="Agency FB" pitchFamily="34" charset="0"/>
              </a:rPr>
              <a:t>Kottler</a:t>
            </a:r>
            <a:r>
              <a:rPr lang="en-US" sz="2800" dirty="0" smtClean="0">
                <a:solidFill>
                  <a:schemeClr val="accent6">
                    <a:lumMod val="50000"/>
                  </a:schemeClr>
                </a:solidFill>
                <a:latin typeface="Agency FB" pitchFamily="34" charset="0"/>
              </a:rPr>
              <a:t>, 1993, p. 118)</a:t>
            </a:r>
            <a:endParaRPr lang="ms-MY" sz="2800" dirty="0">
              <a:solidFill>
                <a:schemeClr val="accent6">
                  <a:lumMod val="50000"/>
                </a:schemeClr>
              </a:solidFill>
              <a:latin typeface="Agency FB" pitchFamily="34" charset="0"/>
            </a:endParaRPr>
          </a:p>
        </p:txBody>
      </p:sp>
      <p:pic>
        <p:nvPicPr>
          <p:cNvPr id="19" name="Picture 3"/>
          <p:cNvPicPr>
            <a:picLocks noChangeAspect="1" noChangeArrowheads="1"/>
          </p:cNvPicPr>
          <p:nvPr/>
        </p:nvPicPr>
        <p:blipFill>
          <a:blip r:embed="rId2" cstate="print"/>
          <a:srcRect/>
          <a:stretch>
            <a:fillRect/>
          </a:stretch>
        </p:blipFill>
        <p:spPr bwMode="auto">
          <a:xfrm rot="20882065">
            <a:off x="818719" y="1646714"/>
            <a:ext cx="1682058" cy="2561408"/>
          </a:xfrm>
          <a:prstGeom prst="rect">
            <a:avLst/>
          </a:prstGeom>
          <a:ln w="38100" cap="sq">
            <a:solidFill>
              <a:srgbClr val="000000"/>
            </a:solidFill>
            <a:prstDash val="solid"/>
            <a:miter lim="800000"/>
          </a:ln>
          <a:effectLst>
            <a:glow rad="101600">
              <a:srgbClr val="FFFF00">
                <a:alpha val="60000"/>
              </a:srgbClr>
            </a:glow>
            <a:outerShdw blurRad="50800" dist="38100" dir="2700000" algn="tl" rotWithShape="0">
              <a:srgbClr val="000000">
                <a:alpha val="43000"/>
              </a:srgbClr>
            </a:outerShdw>
          </a:effectLst>
        </p:spPr>
      </p:pic>
      <p:sp>
        <p:nvSpPr>
          <p:cNvPr id="20" name="Title 11"/>
          <p:cNvSpPr>
            <a:spLocks noGrp="1"/>
          </p:cNvSpPr>
          <p:nvPr>
            <p:ph type="title"/>
          </p:nvPr>
        </p:nvSpPr>
        <p:spPr>
          <a:xfrm>
            <a:off x="3714744" y="428604"/>
            <a:ext cx="4929222" cy="1071570"/>
          </a:xfrm>
        </p:spPr>
        <p:txBody>
          <a:bodyPr>
            <a:normAutofit fontScale="90000"/>
          </a:bodyPr>
          <a:lstStyle/>
          <a:p>
            <a:r>
              <a:rPr lang="en-US" dirty="0" smtClean="0">
                <a:solidFill>
                  <a:srgbClr val="C00000"/>
                </a:solidFill>
                <a:effectLst>
                  <a:glow rad="63500">
                    <a:schemeClr val="accent6">
                      <a:satMod val="175000"/>
                      <a:alpha val="40000"/>
                    </a:schemeClr>
                  </a:glow>
                </a:effectLst>
                <a:latin typeface="Hypatia Sans Pro" pitchFamily="34" charset="0"/>
                <a:ea typeface="新細明體" pitchFamily="18" charset="-120"/>
              </a:rPr>
              <a:t>A Passion for Teaching</a:t>
            </a:r>
            <a:endParaRPr lang="ms-MY" dirty="0">
              <a:solidFill>
                <a:srgbClr val="C00000"/>
              </a:solidFill>
              <a:effectLst>
                <a:glow rad="63500">
                  <a:schemeClr val="accent6">
                    <a:satMod val="175000"/>
                    <a:alpha val="40000"/>
                  </a:schemeClr>
                </a:glow>
              </a:effectLst>
              <a:latin typeface="Year supply of fairy cakes" pitchFamily="2"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071670" y="428604"/>
            <a:ext cx="4143436" cy="1071570"/>
          </a:xfrm>
        </p:spPr>
        <p:txBody>
          <a:bodyPr>
            <a:normAutofit/>
          </a:bodyPr>
          <a:lstStyle/>
          <a:p>
            <a:r>
              <a:rPr lang="en-US" dirty="0" smtClean="0">
                <a:solidFill>
                  <a:srgbClr val="C00000"/>
                </a:solidFill>
                <a:latin typeface="Hypatia Sans Pro" pitchFamily="34" charset="0"/>
                <a:ea typeface="新細明體" pitchFamily="18" charset="-120"/>
              </a:rPr>
              <a:t>Challenges</a:t>
            </a:r>
            <a:endParaRPr lang="ms-MY" dirty="0">
              <a:solidFill>
                <a:srgbClr val="C00000"/>
              </a:solidFill>
              <a:effectLst>
                <a:outerShdw blurRad="50800" dist="38100" dir="16200000" rotWithShape="0">
                  <a:prstClr val="black">
                    <a:alpha val="40000"/>
                  </a:prstClr>
                </a:outerShdw>
              </a:effectLst>
              <a:latin typeface="Year supply of fairy cakes" pitchFamily="2" charset="0"/>
            </a:endParaRPr>
          </a:p>
        </p:txBody>
      </p:sp>
      <p:sp>
        <p:nvSpPr>
          <p:cNvPr id="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1" name="TextBox 10"/>
          <p:cNvSpPr txBox="1"/>
          <p:nvPr/>
        </p:nvSpPr>
        <p:spPr>
          <a:xfrm>
            <a:off x="285720"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18" name="Rectangle 3"/>
          <p:cNvSpPr txBox="1">
            <a:spLocks noChangeArrowheads="1"/>
          </p:cNvSpPr>
          <p:nvPr/>
        </p:nvSpPr>
        <p:spPr>
          <a:xfrm>
            <a:off x="2000232" y="2786058"/>
            <a:ext cx="4929222" cy="3500462"/>
          </a:xfrm>
          <a:prstGeom prst="rect">
            <a:avLst/>
          </a:prstGeom>
        </p:spPr>
        <p:txBody>
          <a:bodyPr vert="horz" lIns="91440" tIns="45720" rIns="91440" bIns="45720" rtlCol="0">
            <a:noAutofit/>
          </a:bodyPr>
          <a:lstStyle/>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kumimoji="0" lang="en-US" altLang="zh-TW" sz="28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Strength, energy</a:t>
            </a:r>
            <a:r>
              <a:rPr lang="en-US" altLang="zh-TW" sz="2800" dirty="0" smtClean="0">
                <a:solidFill>
                  <a:schemeClr val="tx1">
                    <a:lumMod val="85000"/>
                    <a:lumOff val="15000"/>
                  </a:schemeClr>
                </a:solidFill>
                <a:latin typeface="Hypatia Sans Pro" pitchFamily="34" charset="0"/>
                <a:ea typeface="新細明體" pitchFamily="18" charset="-120"/>
              </a:rPr>
              <a:t>,</a:t>
            </a:r>
            <a:r>
              <a:rPr kumimoji="0" lang="en-US" altLang="zh-TW" sz="28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 time;</a:t>
            </a:r>
          </a:p>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lang="en-US" altLang="zh-TW" sz="2800" dirty="0" smtClean="0">
                <a:solidFill>
                  <a:schemeClr val="tx1">
                    <a:lumMod val="85000"/>
                    <a:lumOff val="15000"/>
                  </a:schemeClr>
                </a:solidFill>
                <a:latin typeface="Hypatia Sans Pro" pitchFamily="34" charset="0"/>
                <a:ea typeface="新細明體" pitchFamily="18" charset="-120"/>
              </a:rPr>
              <a:t>Passion, patience, perseverance;</a:t>
            </a:r>
            <a:endParaRPr kumimoji="0" lang="en-US" altLang="zh-TW" sz="28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endParaRPr>
          </a:p>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lang="en-US" altLang="zh-TW" sz="2800" dirty="0" smtClean="0">
                <a:solidFill>
                  <a:schemeClr val="tx1">
                    <a:lumMod val="85000"/>
                    <a:lumOff val="15000"/>
                  </a:schemeClr>
                </a:solidFill>
                <a:latin typeface="Hypatia Sans Pro" pitchFamily="34" charset="0"/>
                <a:ea typeface="新細明體" pitchFamily="18" charset="-120"/>
              </a:rPr>
              <a:t>Inner traits &amp; ability to influence students;</a:t>
            </a:r>
          </a:p>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kumimoji="0" lang="en-US" altLang="zh-TW" sz="28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Well-thought &amp; well-planned</a:t>
            </a:r>
            <a:r>
              <a:rPr kumimoji="0" lang="en-US" altLang="zh-TW" sz="2800" b="0" i="0" u="none" strike="noStrike" kern="1200" cap="none" spc="0" normalizeH="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 teaching strategies;</a:t>
            </a:r>
          </a:p>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lang="en-US" altLang="zh-TW" sz="2800" baseline="0" dirty="0" smtClean="0">
                <a:solidFill>
                  <a:schemeClr val="tx1">
                    <a:lumMod val="85000"/>
                    <a:lumOff val="15000"/>
                  </a:schemeClr>
                </a:solidFill>
                <a:latin typeface="Hypatia Sans Pro" pitchFamily="34" charset="0"/>
                <a:ea typeface="新細明體" pitchFamily="18" charset="-120"/>
              </a:rPr>
              <a:t>Massive &amp;</a:t>
            </a:r>
            <a:r>
              <a:rPr lang="en-US" altLang="zh-TW" sz="2800" dirty="0" smtClean="0">
                <a:solidFill>
                  <a:schemeClr val="tx1">
                    <a:lumMod val="85000"/>
                    <a:lumOff val="15000"/>
                  </a:schemeClr>
                </a:solidFill>
                <a:latin typeface="Hypatia Sans Pro" pitchFamily="34" charset="0"/>
                <a:ea typeface="新細明體" pitchFamily="18" charset="-120"/>
              </a:rPr>
              <a:t> c</a:t>
            </a:r>
            <a:r>
              <a:rPr lang="en-US" altLang="zh-TW" sz="2800" baseline="0" dirty="0" smtClean="0">
                <a:solidFill>
                  <a:schemeClr val="tx1">
                    <a:lumMod val="85000"/>
                    <a:lumOff val="15000"/>
                  </a:schemeClr>
                </a:solidFill>
                <a:latin typeface="Hypatia Sans Pro" pitchFamily="34" charset="0"/>
                <a:ea typeface="新細明體" pitchFamily="18" charset="-120"/>
              </a:rPr>
              <a:t>onsistent effort </a:t>
            </a:r>
            <a:r>
              <a:rPr lang="en-US" altLang="zh-TW" sz="2800" dirty="0" smtClean="0">
                <a:solidFill>
                  <a:schemeClr val="tx1">
                    <a:lumMod val="85000"/>
                    <a:lumOff val="15000"/>
                  </a:schemeClr>
                </a:solidFill>
                <a:latin typeface="Hypatia Sans Pro" pitchFamily="34" charset="0"/>
                <a:ea typeface="新細明體" pitchFamily="18" charset="-120"/>
              </a:rPr>
              <a:t>in pursuit of excellence;</a:t>
            </a:r>
            <a:endParaRPr kumimoji="0" lang="en-US" altLang="zh-TW" sz="2800" b="0" i="0" u="none" strike="noStrike" kern="1200" cap="none" spc="0" normalizeH="0" baseline="0" noProof="0" dirty="0">
              <a:ln>
                <a:noFill/>
              </a:ln>
              <a:solidFill>
                <a:schemeClr val="tx1">
                  <a:lumMod val="85000"/>
                  <a:lumOff val="15000"/>
                </a:schemeClr>
              </a:solidFill>
              <a:effectLst/>
              <a:uLnTx/>
              <a:uFillTx/>
              <a:latin typeface="Hypatia Sans Pro" pitchFamily="34" charset="0"/>
              <a:ea typeface="新細明體" pitchFamily="18" charset="-120"/>
              <a:cs typeface="+mn-cs"/>
            </a:endParaRPr>
          </a:p>
        </p:txBody>
      </p:sp>
      <p:sp>
        <p:nvSpPr>
          <p:cNvPr id="22" name="TextBox 21"/>
          <p:cNvSpPr txBox="1"/>
          <p:nvPr/>
        </p:nvSpPr>
        <p:spPr>
          <a:xfrm>
            <a:off x="2285984" y="1428736"/>
            <a:ext cx="4572032" cy="1200329"/>
          </a:xfrm>
          <a:prstGeom prst="rect">
            <a:avLst/>
          </a:prstGeom>
          <a:noFill/>
        </p:spPr>
        <p:txBody>
          <a:bodyPr wrap="square" rtlCol="0">
            <a:spAutoFit/>
          </a:bodyPr>
          <a:lstStyle/>
          <a:p>
            <a:pPr algn="ctr"/>
            <a:r>
              <a:rPr lang="en-US" sz="3600" dirty="0" smtClean="0">
                <a:solidFill>
                  <a:srgbClr val="7A0000"/>
                </a:solidFill>
                <a:latin typeface="Agency FB" pitchFamily="34" charset="0"/>
              </a:rPr>
              <a:t>Striving for teaching excellence requires…</a:t>
            </a:r>
            <a:endParaRPr lang="ms-MY" sz="3600" dirty="0">
              <a:solidFill>
                <a:srgbClr val="7A0000"/>
              </a:solidFill>
              <a:latin typeface="Agency FB"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wipe(left)">
                                      <p:cBhvr>
                                        <p:cTn id="7" dur="500"/>
                                        <p:tgtEl>
                                          <p:spTgt spid="18">
                                            <p:txEl>
                                              <p:pRg st="0" end="0"/>
                                            </p:txEl>
                                          </p:spTgt>
                                        </p:tgtEl>
                                      </p:cBhvr>
                                    </p:animEffect>
                                  </p:childTnLst>
                                  <p:subTnLst>
                                    <p:animClr>
                                      <p:cBhvr override="childStyle">
                                        <p:cTn dur="1" fill="hold" display="0" masterRel="nextClick" afterEffect="1"/>
                                        <p:tgtEl>
                                          <p:spTgt spid="18">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xEl>
                                              <p:pRg st="1" end="1"/>
                                            </p:txEl>
                                          </p:spTgt>
                                        </p:tgtEl>
                                        <p:attrNameLst>
                                          <p:attrName>style.visibility</p:attrName>
                                        </p:attrNameLst>
                                      </p:cBhvr>
                                      <p:to>
                                        <p:strVal val="visible"/>
                                      </p:to>
                                    </p:set>
                                    <p:animEffect transition="in" filter="wipe(left)">
                                      <p:cBhvr>
                                        <p:cTn id="12" dur="500"/>
                                        <p:tgtEl>
                                          <p:spTgt spid="18">
                                            <p:txEl>
                                              <p:pRg st="1" end="1"/>
                                            </p:txEl>
                                          </p:spTgt>
                                        </p:tgtEl>
                                      </p:cBhvr>
                                    </p:animEffect>
                                  </p:childTnLst>
                                  <p:subTnLst>
                                    <p:animClr>
                                      <p:cBhvr override="childStyle">
                                        <p:cTn dur="1" fill="hold" display="0" masterRel="nextClick" afterEffect="1"/>
                                        <p:tgtEl>
                                          <p:spTgt spid="18">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xEl>
                                              <p:pRg st="2" end="2"/>
                                            </p:txEl>
                                          </p:spTgt>
                                        </p:tgtEl>
                                        <p:attrNameLst>
                                          <p:attrName>style.visibility</p:attrName>
                                        </p:attrNameLst>
                                      </p:cBhvr>
                                      <p:to>
                                        <p:strVal val="visible"/>
                                      </p:to>
                                    </p:set>
                                    <p:animEffect transition="in" filter="wipe(left)">
                                      <p:cBhvr>
                                        <p:cTn id="17" dur="500"/>
                                        <p:tgtEl>
                                          <p:spTgt spid="18">
                                            <p:txEl>
                                              <p:pRg st="2" end="2"/>
                                            </p:txEl>
                                          </p:spTgt>
                                        </p:tgtEl>
                                      </p:cBhvr>
                                    </p:animEffect>
                                  </p:childTnLst>
                                  <p:subTnLst>
                                    <p:animClr>
                                      <p:cBhvr override="childStyle">
                                        <p:cTn dur="1" fill="hold" display="0" masterRel="nextClick" afterEffect="1"/>
                                        <p:tgtEl>
                                          <p:spTgt spid="18">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xEl>
                                              <p:pRg st="3" end="3"/>
                                            </p:txEl>
                                          </p:spTgt>
                                        </p:tgtEl>
                                        <p:attrNameLst>
                                          <p:attrName>style.visibility</p:attrName>
                                        </p:attrNameLst>
                                      </p:cBhvr>
                                      <p:to>
                                        <p:strVal val="visible"/>
                                      </p:to>
                                    </p:set>
                                    <p:animEffect transition="in" filter="wipe(left)">
                                      <p:cBhvr>
                                        <p:cTn id="22" dur="500"/>
                                        <p:tgtEl>
                                          <p:spTgt spid="18">
                                            <p:txEl>
                                              <p:pRg st="3" end="3"/>
                                            </p:txEl>
                                          </p:spTgt>
                                        </p:tgtEl>
                                      </p:cBhvr>
                                    </p:animEffect>
                                  </p:childTnLst>
                                  <p:subTnLst>
                                    <p:animClr>
                                      <p:cBhvr override="childStyle">
                                        <p:cTn dur="1" fill="hold" display="0" masterRel="nextClick" afterEffect="1"/>
                                        <p:tgtEl>
                                          <p:spTgt spid="18">
                                            <p:txEl>
                                              <p:pRg st="3" end="3"/>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
                                            <p:txEl>
                                              <p:pRg st="4" end="4"/>
                                            </p:txEl>
                                          </p:spTgt>
                                        </p:tgtEl>
                                        <p:attrNameLst>
                                          <p:attrName>style.visibility</p:attrName>
                                        </p:attrNameLst>
                                      </p:cBhvr>
                                      <p:to>
                                        <p:strVal val="visible"/>
                                      </p:to>
                                    </p:set>
                                    <p:animEffect transition="in" filter="wipe(left)">
                                      <p:cBhvr>
                                        <p:cTn id="27" dur="500"/>
                                        <p:tgtEl>
                                          <p:spTgt spid="18">
                                            <p:txEl>
                                              <p:pRg st="4" end="4"/>
                                            </p:txEl>
                                          </p:spTgt>
                                        </p:tgtEl>
                                      </p:cBhvr>
                                    </p:animEffect>
                                  </p:childTnLst>
                                  <p:subTnLst>
                                    <p:animClr>
                                      <p:cBhvr override="childStyle">
                                        <p:cTn dur="1" fill="hold" display="0" masterRel="nextClick" afterEffect="1"/>
                                        <p:tgtEl>
                                          <p:spTgt spid="18">
                                            <p:txEl>
                                              <p:pRg st="4" end="4"/>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285852" y="1214422"/>
            <a:ext cx="7000924" cy="4929222"/>
          </a:xfrm>
          <a:prstGeom prst="rect">
            <a:avLst/>
          </a:prstGeom>
          <a:solidFill>
            <a:schemeClr val="bg1">
              <a:lumMod val="95000"/>
              <a:alpha val="57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1" name="Rectangle 3"/>
          <p:cNvSpPr txBox="1">
            <a:spLocks noChangeArrowheads="1"/>
          </p:cNvSpPr>
          <p:nvPr/>
        </p:nvSpPr>
        <p:spPr>
          <a:xfrm>
            <a:off x="1643042" y="1643050"/>
            <a:ext cx="6072230" cy="3286148"/>
          </a:xfrm>
          <a:prstGeom prst="rect">
            <a:avLst/>
          </a:prstGeom>
        </p:spPr>
        <p:txBody>
          <a:bodyPr vert="horz" lIns="91440" tIns="45720" rIns="91440" bIns="45720" rtlCol="0">
            <a:normAutofit/>
          </a:bodyPr>
          <a:lstStyle/>
          <a:p>
            <a:pPr marL="358775" marR="0" lvl="0" indent="-358775" algn="l" defTabSz="914400" rtl="0" eaLnBrk="1" fontAlgn="auto" latinLnBrk="0" hangingPunct="1">
              <a:lnSpc>
                <a:spcPct val="90000"/>
              </a:lnSpc>
              <a:spcBef>
                <a:spcPts val="1200"/>
              </a:spcBef>
              <a:spcAft>
                <a:spcPts val="0"/>
              </a:spcAft>
              <a:buClr>
                <a:srgbClr val="00B050"/>
              </a:buClr>
              <a:buSzTx/>
              <a:buFont typeface="Wingdings" pitchFamily="2" charset="2"/>
              <a:buChar char="§"/>
              <a:tabLst/>
              <a:defRPr/>
            </a:pPr>
            <a:r>
              <a:rPr kumimoji="0" lang="en-US" altLang="zh-TW" sz="2800" b="0" i="0" u="none" strike="noStrike" kern="1200" cap="none" spc="0" normalizeH="0" baseline="0" noProof="0" dirty="0" smtClean="0">
                <a:ln>
                  <a:noFill/>
                </a:ln>
                <a:solidFill>
                  <a:srgbClr val="C00000"/>
                </a:solidFill>
                <a:effectLst/>
                <a:uLnTx/>
                <a:uFillTx/>
                <a:latin typeface="Hypatia Sans Pro" pitchFamily="34" charset="0"/>
                <a:ea typeface="新細明體" pitchFamily="18" charset="-120"/>
                <a:cs typeface="+mn-cs"/>
              </a:rPr>
              <a:t>Types of E-Learning Technology</a:t>
            </a:r>
          </a:p>
          <a:p>
            <a:pPr marL="358775" marR="0" lvl="0" indent="-358775" algn="l" defTabSz="914400" rtl="0" eaLnBrk="1" fontAlgn="auto" latinLnBrk="0" hangingPunct="1">
              <a:lnSpc>
                <a:spcPct val="90000"/>
              </a:lnSpc>
              <a:spcBef>
                <a:spcPts val="1200"/>
              </a:spcBef>
              <a:spcAft>
                <a:spcPts val="0"/>
              </a:spcAft>
              <a:buClr>
                <a:srgbClr val="00B050"/>
              </a:buClr>
              <a:buSzTx/>
              <a:buFont typeface="Wingdings" pitchFamily="2" charset="2"/>
              <a:buChar char="§"/>
              <a:tabLst/>
              <a:defRPr/>
            </a:pPr>
            <a:r>
              <a:rPr kumimoji="0" lang="en-US" altLang="zh-TW" sz="2800" b="0" i="0" u="none" strike="noStrike" kern="1200" cap="none" spc="0" normalizeH="0" baseline="0" noProof="0" dirty="0" smtClean="0">
                <a:ln>
                  <a:noFill/>
                </a:ln>
                <a:solidFill>
                  <a:srgbClr val="C00000"/>
                </a:solidFill>
                <a:effectLst/>
                <a:uLnTx/>
                <a:uFillTx/>
                <a:latin typeface="Hypatia Sans Pro" pitchFamily="34" charset="0"/>
                <a:ea typeface="新細明體" pitchFamily="18" charset="-120"/>
                <a:cs typeface="+mn-cs"/>
              </a:rPr>
              <a:t>What is rapid</a:t>
            </a:r>
            <a:r>
              <a:rPr kumimoji="0" lang="en-US" altLang="zh-TW" sz="2800" b="0" i="0" u="none" strike="noStrike" kern="1200" cap="none" spc="0" normalizeH="0" noProof="0" dirty="0" smtClean="0">
                <a:ln>
                  <a:noFill/>
                </a:ln>
                <a:solidFill>
                  <a:srgbClr val="C00000"/>
                </a:solidFill>
                <a:effectLst/>
                <a:uLnTx/>
                <a:uFillTx/>
                <a:latin typeface="Hypatia Sans Pro" pitchFamily="34" charset="0"/>
                <a:ea typeface="新細明體" pitchFamily="18" charset="-120"/>
                <a:cs typeface="+mn-cs"/>
              </a:rPr>
              <a:t> E-Learning?</a:t>
            </a:r>
            <a:endParaRPr kumimoji="0" lang="en-US" altLang="zh-TW" sz="2800" b="0" i="0" u="none" strike="noStrike" kern="1200" cap="none" spc="0" normalizeH="0" baseline="0" noProof="0" dirty="0" smtClean="0">
              <a:ln>
                <a:noFill/>
              </a:ln>
              <a:solidFill>
                <a:schemeClr val="tx1"/>
              </a:solidFill>
              <a:effectLst/>
              <a:uLnTx/>
              <a:uFillTx/>
              <a:latin typeface="Hypatia Sans Pro" pitchFamily="34" charset="0"/>
              <a:ea typeface="新細明體" pitchFamily="18" charset="-120"/>
              <a:cs typeface="+mn-cs"/>
            </a:endParaRPr>
          </a:p>
          <a:p>
            <a:pPr marL="358775" marR="0" lvl="0" indent="-358775" algn="l" defTabSz="914400" rtl="0" eaLnBrk="1" fontAlgn="auto" latinLnBrk="0" hangingPunct="1">
              <a:lnSpc>
                <a:spcPct val="90000"/>
              </a:lnSpc>
              <a:spcBef>
                <a:spcPts val="1200"/>
              </a:spcBef>
              <a:spcAft>
                <a:spcPts val="0"/>
              </a:spcAft>
              <a:buClr>
                <a:srgbClr val="00B050"/>
              </a:buClr>
              <a:buSzTx/>
              <a:buFont typeface="Wingdings" pitchFamily="2" charset="2"/>
              <a:buChar char="§"/>
              <a:tabLst/>
              <a:defRPr/>
            </a:pPr>
            <a:r>
              <a:rPr kumimoji="0" lang="en-US" altLang="zh-TW" sz="2800" b="0" i="0" u="none" strike="noStrike" kern="1200" cap="none" spc="0" normalizeH="0" baseline="0" noProof="0" dirty="0" smtClean="0">
                <a:ln>
                  <a:noFill/>
                </a:ln>
                <a:solidFill>
                  <a:srgbClr val="C00000"/>
                </a:solidFill>
                <a:effectLst/>
                <a:uLnTx/>
                <a:uFillTx/>
                <a:latin typeface="Hypatia Sans Pro" pitchFamily="34" charset="0"/>
                <a:ea typeface="新細明體" pitchFamily="18" charset="-120"/>
                <a:cs typeface="+mn-cs"/>
              </a:rPr>
              <a:t>Rapid E-Learning Processes</a:t>
            </a:r>
            <a:endParaRPr kumimoji="0" lang="en-US" altLang="zh-TW" sz="2800" b="0" i="0" u="none" strike="noStrike" kern="1200" cap="none" spc="0" normalizeH="0" baseline="0" noProof="0" dirty="0" smtClean="0">
              <a:ln>
                <a:noFill/>
              </a:ln>
              <a:solidFill>
                <a:schemeClr val="tx1"/>
              </a:solidFill>
              <a:effectLst/>
              <a:uLnTx/>
              <a:uFillTx/>
              <a:latin typeface="Hypatia Sans Pro" pitchFamily="34" charset="0"/>
              <a:ea typeface="新細明體" pitchFamily="18" charset="-120"/>
              <a:cs typeface="+mn-cs"/>
            </a:endParaRPr>
          </a:p>
          <a:p>
            <a:pPr marL="358775" marR="0" lvl="0" indent="-358775" algn="l" defTabSz="914400" rtl="0" eaLnBrk="1" fontAlgn="auto" latinLnBrk="0" hangingPunct="1">
              <a:lnSpc>
                <a:spcPct val="90000"/>
              </a:lnSpc>
              <a:spcBef>
                <a:spcPts val="1200"/>
              </a:spcBef>
              <a:spcAft>
                <a:spcPts val="0"/>
              </a:spcAft>
              <a:buClr>
                <a:srgbClr val="00B050"/>
              </a:buClr>
              <a:buSzTx/>
              <a:buFont typeface="Wingdings" pitchFamily="2" charset="2"/>
              <a:buChar char="§"/>
              <a:tabLst/>
              <a:defRPr/>
            </a:pPr>
            <a:r>
              <a:rPr kumimoji="0" lang="en-US" altLang="zh-TW" sz="2800" b="0" i="0" u="none" strike="noStrike" kern="1200" cap="none" spc="0" normalizeH="0" baseline="0" noProof="0" dirty="0" smtClean="0">
                <a:ln>
                  <a:noFill/>
                </a:ln>
                <a:solidFill>
                  <a:srgbClr val="C00000"/>
                </a:solidFill>
                <a:effectLst/>
                <a:uLnTx/>
                <a:uFillTx/>
                <a:latin typeface="Hypatia Sans Pro" pitchFamily="34" charset="0"/>
                <a:ea typeface="新細明體" pitchFamily="18" charset="-120"/>
                <a:cs typeface="+mn-cs"/>
              </a:rPr>
              <a:t>Rapid E-Learning Tools</a:t>
            </a:r>
            <a:endParaRPr kumimoji="0" lang="en-US" altLang="zh-TW" sz="2800" b="0" i="0" u="none" strike="noStrike" kern="1200" cap="none" spc="0" normalizeH="0" baseline="0" noProof="0" dirty="0">
              <a:ln>
                <a:noFill/>
              </a:ln>
              <a:solidFill>
                <a:schemeClr val="tx1"/>
              </a:solidFill>
              <a:effectLst/>
              <a:uLnTx/>
              <a:uFillTx/>
              <a:latin typeface="Hypatia Sans Pro" pitchFamily="34" charset="0"/>
              <a:ea typeface="新細明體" pitchFamily="18" charset="-120"/>
              <a:cs typeface="+mn-cs"/>
            </a:endParaRPr>
          </a:p>
        </p:txBody>
      </p:sp>
      <p:pic>
        <p:nvPicPr>
          <p:cNvPr id="4098" name="Picture 2"/>
          <p:cNvPicPr>
            <a:picLocks noChangeAspect="1" noChangeArrowheads="1"/>
          </p:cNvPicPr>
          <p:nvPr/>
        </p:nvPicPr>
        <p:blipFill>
          <a:blip r:embed="rId2" cstate="print"/>
          <a:srcRect/>
          <a:stretch>
            <a:fillRect/>
          </a:stretch>
        </p:blipFill>
        <p:spPr bwMode="auto">
          <a:xfrm>
            <a:off x="1142976" y="1428736"/>
            <a:ext cx="6858000" cy="4572000"/>
          </a:xfrm>
          <a:prstGeom prst="rect">
            <a:avLst/>
          </a:prstGeom>
          <a:ln>
            <a:noFill/>
          </a:ln>
          <a:effectLst>
            <a:softEdge rad="112500"/>
          </a:effectLst>
        </p:spPr>
      </p:pic>
      <p:sp>
        <p:nvSpPr>
          <p:cNvPr id="9" name="Oval 8"/>
          <p:cNvSpPr/>
          <p:nvPr/>
        </p:nvSpPr>
        <p:spPr>
          <a:xfrm>
            <a:off x="2143108" y="428604"/>
            <a:ext cx="2857520" cy="2143140"/>
          </a:xfrm>
          <a:prstGeom prst="ellipse">
            <a:avLst/>
          </a:prstGeom>
          <a:solidFill>
            <a:schemeClr val="bg1">
              <a:alpha val="81000"/>
            </a:schemeClr>
          </a:solidFill>
          <a:ln>
            <a:noFill/>
          </a:ln>
          <a:effectLst>
            <a:outerShdw dist="50800" dir="5400000" sx="1000" sy="1000" algn="ctr" rotWithShape="0">
              <a:srgbClr val="000000">
                <a:alpha val="43137"/>
              </a:srgb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6" name="TextBox 5"/>
          <p:cNvSpPr txBox="1"/>
          <p:nvPr/>
        </p:nvSpPr>
        <p:spPr>
          <a:xfrm>
            <a:off x="2571736" y="714356"/>
            <a:ext cx="2214578" cy="1384995"/>
          </a:xfrm>
          <a:prstGeom prst="rect">
            <a:avLst/>
          </a:prstGeom>
          <a:noFill/>
        </p:spPr>
        <p:txBody>
          <a:bodyPr wrap="square" rtlCol="0">
            <a:spAutoFit/>
          </a:bodyPr>
          <a:lstStyle/>
          <a:p>
            <a:pPr algn="ctr"/>
            <a:r>
              <a:rPr lang="en-US" sz="2800" dirty="0" smtClean="0">
                <a:latin typeface="Candy Round BTN Cond" pitchFamily="34" charset="0"/>
              </a:rPr>
              <a:t>How do I make this course more exciting…?</a:t>
            </a:r>
            <a:endParaRPr lang="ms-MY" sz="2800" dirty="0">
              <a:latin typeface="Candy Round BTN Cond" pitchFamily="34" charset="0"/>
            </a:endParaRPr>
          </a:p>
        </p:txBody>
      </p:sp>
      <p:sp>
        <p:nvSpPr>
          <p:cNvPr id="7" name="Cloud Callout 6"/>
          <p:cNvSpPr/>
          <p:nvPr/>
        </p:nvSpPr>
        <p:spPr>
          <a:xfrm rot="547938">
            <a:off x="2278970" y="560368"/>
            <a:ext cx="2714644" cy="1928826"/>
          </a:xfrm>
          <a:prstGeom prst="cloudCallout">
            <a:avLst/>
          </a:prstGeom>
          <a:noFill/>
          <a:ln w="38100">
            <a:solidFill>
              <a:srgbClr val="7A0000"/>
            </a:solidFill>
          </a:ln>
          <a:effectLst>
            <a:glow rad="1397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grpSp>
        <p:nvGrpSpPr>
          <p:cNvPr id="2" name="Group 21"/>
          <p:cNvGrpSpPr/>
          <p:nvPr/>
        </p:nvGrpSpPr>
        <p:grpSpPr>
          <a:xfrm>
            <a:off x="6215074" y="500042"/>
            <a:ext cx="2500330" cy="1714512"/>
            <a:chOff x="6215074" y="214290"/>
            <a:chExt cx="2500330" cy="1714512"/>
          </a:xfrm>
        </p:grpSpPr>
        <p:sp>
          <p:nvSpPr>
            <p:cNvPr id="15" name="Oval 14"/>
            <p:cNvSpPr/>
            <p:nvPr/>
          </p:nvSpPr>
          <p:spPr>
            <a:xfrm>
              <a:off x="6215074" y="214290"/>
              <a:ext cx="2500330" cy="1714512"/>
            </a:xfrm>
            <a:prstGeom prst="ellipse">
              <a:avLst/>
            </a:prstGeom>
            <a:solidFill>
              <a:schemeClr val="bg1">
                <a:alpha val="81000"/>
              </a:schemeClr>
            </a:solidFill>
            <a:ln>
              <a:noFill/>
            </a:ln>
            <a:effectLst>
              <a:outerShdw dist="50800" dir="5400000" sx="1000" sy="1000" algn="ctr" rotWithShape="0">
                <a:srgbClr val="000000">
                  <a:alpha val="43137"/>
                </a:srgb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4" name="TextBox 13"/>
            <p:cNvSpPr txBox="1"/>
            <p:nvPr/>
          </p:nvSpPr>
          <p:spPr>
            <a:xfrm>
              <a:off x="6786578" y="785794"/>
              <a:ext cx="1714512" cy="523220"/>
            </a:xfrm>
            <a:prstGeom prst="rect">
              <a:avLst/>
            </a:prstGeom>
            <a:noFill/>
          </p:spPr>
          <p:txBody>
            <a:bodyPr wrap="square" rtlCol="0">
              <a:spAutoFit/>
            </a:bodyPr>
            <a:lstStyle/>
            <a:p>
              <a:r>
                <a:rPr lang="en-US" sz="2800" b="1" dirty="0" smtClean="0">
                  <a:solidFill>
                    <a:srgbClr val="C00000"/>
                  </a:solidFill>
                  <a:latin typeface="Boopee" pitchFamily="2" charset="0"/>
                </a:rPr>
                <a:t>interesting</a:t>
              </a:r>
              <a:endParaRPr lang="ms-MY" sz="2800" b="1" dirty="0">
                <a:solidFill>
                  <a:srgbClr val="C00000"/>
                </a:solidFill>
                <a:latin typeface="Boopee" pitchFamily="2" charset="0"/>
              </a:endParaRPr>
            </a:p>
          </p:txBody>
        </p:sp>
      </p:grpSp>
      <p:grpSp>
        <p:nvGrpSpPr>
          <p:cNvPr id="3" name="Group 22"/>
          <p:cNvGrpSpPr/>
          <p:nvPr/>
        </p:nvGrpSpPr>
        <p:grpSpPr>
          <a:xfrm>
            <a:off x="6286512" y="1643050"/>
            <a:ext cx="2500330" cy="1714512"/>
            <a:chOff x="6286512" y="1357298"/>
            <a:chExt cx="2500330" cy="1714512"/>
          </a:xfrm>
        </p:grpSpPr>
        <p:sp>
          <p:nvSpPr>
            <p:cNvPr id="16" name="Oval 15"/>
            <p:cNvSpPr/>
            <p:nvPr/>
          </p:nvSpPr>
          <p:spPr>
            <a:xfrm>
              <a:off x="6286512" y="1357298"/>
              <a:ext cx="2500330" cy="1714512"/>
            </a:xfrm>
            <a:prstGeom prst="ellipse">
              <a:avLst/>
            </a:prstGeom>
            <a:solidFill>
              <a:schemeClr val="bg1">
                <a:alpha val="81000"/>
              </a:schemeClr>
            </a:solidFill>
            <a:ln>
              <a:noFill/>
            </a:ln>
            <a:effectLst>
              <a:outerShdw dist="50800" dir="5400000" sx="1000" sy="1000" algn="ctr" rotWithShape="0">
                <a:srgbClr val="000000">
                  <a:alpha val="43137"/>
                </a:srgb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7" name="TextBox 16"/>
            <p:cNvSpPr txBox="1"/>
            <p:nvPr/>
          </p:nvSpPr>
          <p:spPr>
            <a:xfrm>
              <a:off x="6858016" y="1928802"/>
              <a:ext cx="1714512" cy="523220"/>
            </a:xfrm>
            <a:prstGeom prst="rect">
              <a:avLst/>
            </a:prstGeom>
            <a:noFill/>
          </p:spPr>
          <p:txBody>
            <a:bodyPr wrap="square" rtlCol="0">
              <a:spAutoFit/>
            </a:bodyPr>
            <a:lstStyle/>
            <a:p>
              <a:r>
                <a:rPr lang="en-US" sz="2800" b="1" dirty="0" smtClean="0">
                  <a:solidFill>
                    <a:srgbClr val="C00000"/>
                  </a:solidFill>
                  <a:latin typeface="Boopee" pitchFamily="2" charset="0"/>
                </a:rPr>
                <a:t>engaging</a:t>
              </a:r>
              <a:endParaRPr lang="ms-MY" sz="2800" b="1" dirty="0">
                <a:solidFill>
                  <a:srgbClr val="C00000"/>
                </a:solidFill>
                <a:latin typeface="Boopee" pitchFamily="2" charset="0"/>
              </a:endParaRPr>
            </a:p>
          </p:txBody>
        </p:sp>
      </p:grpSp>
      <p:grpSp>
        <p:nvGrpSpPr>
          <p:cNvPr id="4" name="Group 23"/>
          <p:cNvGrpSpPr/>
          <p:nvPr/>
        </p:nvGrpSpPr>
        <p:grpSpPr>
          <a:xfrm>
            <a:off x="6357950" y="2857496"/>
            <a:ext cx="2571768" cy="1714512"/>
            <a:chOff x="6357950" y="2571744"/>
            <a:chExt cx="2571768" cy="1714512"/>
          </a:xfrm>
        </p:grpSpPr>
        <p:sp>
          <p:nvSpPr>
            <p:cNvPr id="18" name="Oval 17"/>
            <p:cNvSpPr/>
            <p:nvPr/>
          </p:nvSpPr>
          <p:spPr>
            <a:xfrm>
              <a:off x="6357950" y="2571744"/>
              <a:ext cx="2500330" cy="1714512"/>
            </a:xfrm>
            <a:prstGeom prst="ellipse">
              <a:avLst/>
            </a:prstGeom>
            <a:solidFill>
              <a:schemeClr val="bg1">
                <a:alpha val="81000"/>
              </a:schemeClr>
            </a:solidFill>
            <a:ln>
              <a:noFill/>
            </a:ln>
            <a:effectLst>
              <a:outerShdw dist="50800" dir="5400000" sx="1000" sy="1000" algn="ctr" rotWithShape="0">
                <a:srgbClr val="000000">
                  <a:alpha val="43137"/>
                </a:srgb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9" name="TextBox 18"/>
            <p:cNvSpPr txBox="1"/>
            <p:nvPr/>
          </p:nvSpPr>
          <p:spPr>
            <a:xfrm>
              <a:off x="7215206" y="3143248"/>
              <a:ext cx="1714512" cy="523220"/>
            </a:xfrm>
            <a:prstGeom prst="rect">
              <a:avLst/>
            </a:prstGeom>
            <a:noFill/>
          </p:spPr>
          <p:txBody>
            <a:bodyPr wrap="square" rtlCol="0">
              <a:spAutoFit/>
            </a:bodyPr>
            <a:lstStyle/>
            <a:p>
              <a:r>
                <a:rPr lang="en-US" sz="2800" b="1" dirty="0" smtClean="0">
                  <a:solidFill>
                    <a:srgbClr val="C00000"/>
                  </a:solidFill>
                  <a:latin typeface="Boopee" pitchFamily="2" charset="0"/>
                </a:rPr>
                <a:t>fun</a:t>
              </a:r>
              <a:endParaRPr lang="ms-MY" sz="2800" b="1" dirty="0">
                <a:solidFill>
                  <a:srgbClr val="C00000"/>
                </a:solidFill>
                <a:latin typeface="Boopee" pitchFamily="2" charset="0"/>
              </a:endParaRPr>
            </a:p>
          </p:txBody>
        </p:sp>
      </p:grpSp>
      <p:grpSp>
        <p:nvGrpSpPr>
          <p:cNvPr id="5" name="Group 24"/>
          <p:cNvGrpSpPr/>
          <p:nvPr/>
        </p:nvGrpSpPr>
        <p:grpSpPr>
          <a:xfrm>
            <a:off x="6357950" y="4286256"/>
            <a:ext cx="2500330" cy="1714512"/>
            <a:chOff x="6357950" y="4000504"/>
            <a:chExt cx="2500330" cy="1714512"/>
          </a:xfrm>
        </p:grpSpPr>
        <p:sp>
          <p:nvSpPr>
            <p:cNvPr id="20" name="Oval 19"/>
            <p:cNvSpPr/>
            <p:nvPr/>
          </p:nvSpPr>
          <p:spPr>
            <a:xfrm>
              <a:off x="6357950" y="4000504"/>
              <a:ext cx="2500330" cy="1714512"/>
            </a:xfrm>
            <a:prstGeom prst="ellipse">
              <a:avLst/>
            </a:prstGeom>
            <a:solidFill>
              <a:schemeClr val="bg1">
                <a:alpha val="81000"/>
              </a:schemeClr>
            </a:solidFill>
            <a:ln>
              <a:noFill/>
            </a:ln>
            <a:effectLst>
              <a:outerShdw dist="50800" dir="5400000" sx="1000" sy="1000" algn="ctr" rotWithShape="0">
                <a:srgbClr val="000000">
                  <a:alpha val="43137"/>
                </a:srgb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1" name="TextBox 20"/>
            <p:cNvSpPr txBox="1"/>
            <p:nvPr/>
          </p:nvSpPr>
          <p:spPr>
            <a:xfrm>
              <a:off x="6858016" y="4643446"/>
              <a:ext cx="1714512" cy="523220"/>
            </a:xfrm>
            <a:prstGeom prst="rect">
              <a:avLst/>
            </a:prstGeom>
            <a:noFill/>
          </p:spPr>
          <p:txBody>
            <a:bodyPr wrap="square" rtlCol="0">
              <a:spAutoFit/>
            </a:bodyPr>
            <a:lstStyle/>
            <a:p>
              <a:r>
                <a:rPr lang="en-US" sz="2800" b="1" dirty="0" smtClean="0">
                  <a:solidFill>
                    <a:srgbClr val="C00000"/>
                  </a:solidFill>
                  <a:latin typeface="Boopee" pitchFamily="2" charset="0"/>
                </a:rPr>
                <a:t>Yet effective</a:t>
              </a:r>
              <a:endParaRPr lang="ms-MY" sz="2800" b="1" dirty="0">
                <a:solidFill>
                  <a:srgbClr val="C00000"/>
                </a:solidFill>
                <a:latin typeface="Boopee" pitchFamily="2" charset="0"/>
              </a:endParaRPr>
            </a:p>
          </p:txBody>
        </p:sp>
      </p:grpSp>
      <p:sp>
        <p:nvSpPr>
          <p:cNvPr id="26" name="TextBox 25"/>
          <p:cNvSpPr txBox="1"/>
          <p:nvPr/>
        </p:nvSpPr>
        <p:spPr>
          <a:xfrm>
            <a:off x="785786" y="6357958"/>
            <a:ext cx="5715040" cy="261610"/>
          </a:xfrm>
          <a:prstGeom prst="rect">
            <a:avLst/>
          </a:prstGeom>
          <a:noFill/>
        </p:spPr>
        <p:txBody>
          <a:bodyPr wrap="square" rtlCol="0">
            <a:spAutoFit/>
          </a:bodyPr>
          <a:lstStyle/>
          <a:p>
            <a:r>
              <a:rPr lang="ms-MY" sz="1100" dirty="0" smtClean="0">
                <a:solidFill>
                  <a:schemeClr val="bg1">
                    <a:lumMod val="85000"/>
                  </a:schemeClr>
                </a:solidFill>
              </a:rPr>
              <a:t>Image source: http://office.microsoft.com/en-us/clipart/</a:t>
            </a:r>
            <a:endParaRPr lang="ms-MY" sz="1100" dirty="0">
              <a:solidFill>
                <a:schemeClr val="bg1">
                  <a:lumMod val="85000"/>
                </a:schemeClr>
              </a:solidFill>
            </a:endParaRPr>
          </a:p>
        </p:txBody>
      </p:sp>
      <p:sp>
        <p:nvSpPr>
          <p:cNvPr id="27" name="Footer Placeholder 13"/>
          <p:cNvSpPr>
            <a:spLocks noGrp="1"/>
          </p:cNvSpPr>
          <p:nvPr>
            <p:ph type="ftr" sz="quarter" idx="11"/>
          </p:nvPr>
        </p:nvSpPr>
        <p:spPr>
          <a:xfrm>
            <a:off x="6248400" y="6286520"/>
            <a:ext cx="2895600" cy="476250"/>
          </a:xfrm>
        </p:spPr>
        <p:txBody>
          <a:bodyPr/>
          <a:lstStyle/>
          <a:p>
            <a:r>
              <a:rPr lang="en-MY" dirty="0" err="1" smtClean="0">
                <a:solidFill>
                  <a:schemeClr val="bg1">
                    <a:lumMod val="85000"/>
                  </a:schemeClr>
                </a:solidFill>
              </a:rPr>
              <a:t>Abd</a:t>
            </a:r>
            <a:r>
              <a:rPr lang="en-MY" dirty="0" smtClean="0">
                <a:solidFill>
                  <a:schemeClr val="bg1">
                    <a:lumMod val="85000"/>
                  </a:schemeClr>
                </a:solidFill>
              </a:rPr>
              <a:t> </a:t>
            </a:r>
            <a:r>
              <a:rPr lang="en-MY" dirty="0" err="1" smtClean="0">
                <a:solidFill>
                  <a:schemeClr val="bg1">
                    <a:lumMod val="85000"/>
                  </a:schemeClr>
                </a:solidFill>
              </a:rPr>
              <a:t>Karim</a:t>
            </a:r>
            <a:r>
              <a:rPr lang="en-MY" dirty="0" smtClean="0">
                <a:solidFill>
                  <a:schemeClr val="bg1">
                    <a:lumMod val="85000"/>
                  </a:schemeClr>
                </a:solidFill>
              </a:rPr>
              <a:t> Alias@2010</a:t>
            </a:r>
            <a:endParaRPr lang="en-MY" dirty="0">
              <a:solidFill>
                <a:schemeClr val="bg1">
                  <a:lumMod val="85000"/>
                </a:schemeClr>
              </a:solidFill>
            </a:endParaRPr>
          </a:p>
        </p:txBody>
      </p:sp>
      <p:pic>
        <p:nvPicPr>
          <p:cNvPr id="28" name="Picture 27" descr="link.png">
            <a:hlinkClick r:id="rId3" action="ppaction://hlinkfile"/>
          </p:cNvPr>
          <p:cNvPicPr>
            <a:picLocks noChangeAspect="1"/>
          </p:cNvPicPr>
          <p:nvPr/>
        </p:nvPicPr>
        <p:blipFill>
          <a:blip r:embed="rId4" cstate="print"/>
          <a:stretch>
            <a:fillRect/>
          </a:stretch>
        </p:blipFill>
        <p:spPr>
          <a:xfrm>
            <a:off x="5072066" y="6072206"/>
            <a:ext cx="620769" cy="620769"/>
          </a:xfrm>
          <a:prstGeom prst="rect">
            <a:avLst/>
          </a:prstGeom>
        </p:spPr>
      </p:pic>
      <p:pic>
        <p:nvPicPr>
          <p:cNvPr id="29" name="Picture 28" descr="link.png">
            <a:hlinkClick r:id="rId5" action="ppaction://hlinkfile"/>
          </p:cNvPr>
          <p:cNvPicPr>
            <a:picLocks noChangeAspect="1"/>
          </p:cNvPicPr>
          <p:nvPr/>
        </p:nvPicPr>
        <p:blipFill>
          <a:blip r:embed="rId4" cstate="print"/>
          <a:stretch>
            <a:fillRect/>
          </a:stretch>
        </p:blipFill>
        <p:spPr>
          <a:xfrm>
            <a:off x="5857884" y="6072206"/>
            <a:ext cx="620769" cy="62076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285852" y="1214422"/>
            <a:ext cx="7000924" cy="4929222"/>
          </a:xfrm>
          <a:prstGeom prst="rect">
            <a:avLst/>
          </a:prstGeom>
          <a:solidFill>
            <a:schemeClr val="bg1">
              <a:lumMod val="95000"/>
              <a:alpha val="57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1" name="Rectangle 3"/>
          <p:cNvSpPr txBox="1">
            <a:spLocks noChangeArrowheads="1"/>
          </p:cNvSpPr>
          <p:nvPr/>
        </p:nvSpPr>
        <p:spPr>
          <a:xfrm>
            <a:off x="1643042" y="1643050"/>
            <a:ext cx="6072230" cy="3286148"/>
          </a:xfrm>
          <a:prstGeom prst="rect">
            <a:avLst/>
          </a:prstGeom>
        </p:spPr>
        <p:txBody>
          <a:bodyPr vert="horz" lIns="91440" tIns="45720" rIns="91440" bIns="45720" rtlCol="0">
            <a:normAutofit/>
          </a:bodyPr>
          <a:lstStyle/>
          <a:p>
            <a:pPr marL="358775" marR="0" lvl="0" indent="-358775" algn="l" defTabSz="914400" rtl="0" eaLnBrk="1" fontAlgn="auto" latinLnBrk="0" hangingPunct="1">
              <a:lnSpc>
                <a:spcPct val="90000"/>
              </a:lnSpc>
              <a:spcBef>
                <a:spcPts val="1200"/>
              </a:spcBef>
              <a:spcAft>
                <a:spcPts val="0"/>
              </a:spcAft>
              <a:buClr>
                <a:srgbClr val="00B050"/>
              </a:buClr>
              <a:buSzTx/>
              <a:buFont typeface="Wingdings" pitchFamily="2" charset="2"/>
              <a:buChar char="§"/>
              <a:tabLst/>
              <a:defRPr/>
            </a:pPr>
            <a:r>
              <a:rPr kumimoji="0" lang="en-US" altLang="zh-TW" sz="2800" b="0" i="0" u="none" strike="noStrike" kern="1200" cap="none" spc="0" normalizeH="0" baseline="0" noProof="0" dirty="0" smtClean="0">
                <a:ln>
                  <a:noFill/>
                </a:ln>
                <a:solidFill>
                  <a:srgbClr val="C00000"/>
                </a:solidFill>
                <a:effectLst/>
                <a:uLnTx/>
                <a:uFillTx/>
                <a:latin typeface="Hypatia Sans Pro" pitchFamily="34" charset="0"/>
                <a:ea typeface="新細明體" pitchFamily="18" charset="-120"/>
                <a:cs typeface="+mn-cs"/>
              </a:rPr>
              <a:t>Types of E-Learning Technology</a:t>
            </a:r>
          </a:p>
          <a:p>
            <a:pPr marL="358775" marR="0" lvl="0" indent="-358775" algn="l" defTabSz="914400" rtl="0" eaLnBrk="1" fontAlgn="auto" latinLnBrk="0" hangingPunct="1">
              <a:lnSpc>
                <a:spcPct val="90000"/>
              </a:lnSpc>
              <a:spcBef>
                <a:spcPts val="1200"/>
              </a:spcBef>
              <a:spcAft>
                <a:spcPts val="0"/>
              </a:spcAft>
              <a:buClr>
                <a:srgbClr val="00B050"/>
              </a:buClr>
              <a:buSzTx/>
              <a:buFont typeface="Wingdings" pitchFamily="2" charset="2"/>
              <a:buChar char="§"/>
              <a:tabLst/>
              <a:defRPr/>
            </a:pPr>
            <a:r>
              <a:rPr kumimoji="0" lang="en-US" altLang="zh-TW" sz="2800" b="0" i="0" u="none" strike="noStrike" kern="1200" cap="none" spc="0" normalizeH="0" baseline="0" noProof="0" dirty="0" smtClean="0">
                <a:ln>
                  <a:noFill/>
                </a:ln>
                <a:solidFill>
                  <a:srgbClr val="C00000"/>
                </a:solidFill>
                <a:effectLst/>
                <a:uLnTx/>
                <a:uFillTx/>
                <a:latin typeface="Hypatia Sans Pro" pitchFamily="34" charset="0"/>
                <a:ea typeface="新細明體" pitchFamily="18" charset="-120"/>
                <a:cs typeface="+mn-cs"/>
              </a:rPr>
              <a:t>What is rapid</a:t>
            </a:r>
            <a:r>
              <a:rPr kumimoji="0" lang="en-US" altLang="zh-TW" sz="2800" b="0" i="0" u="none" strike="noStrike" kern="1200" cap="none" spc="0" normalizeH="0" noProof="0" dirty="0" smtClean="0">
                <a:ln>
                  <a:noFill/>
                </a:ln>
                <a:solidFill>
                  <a:srgbClr val="C00000"/>
                </a:solidFill>
                <a:effectLst/>
                <a:uLnTx/>
                <a:uFillTx/>
                <a:latin typeface="Hypatia Sans Pro" pitchFamily="34" charset="0"/>
                <a:ea typeface="新細明體" pitchFamily="18" charset="-120"/>
                <a:cs typeface="+mn-cs"/>
              </a:rPr>
              <a:t> E-Learning?</a:t>
            </a:r>
            <a:endParaRPr kumimoji="0" lang="en-US" altLang="zh-TW" sz="2800" b="0" i="0" u="none" strike="noStrike" kern="1200" cap="none" spc="0" normalizeH="0" baseline="0" noProof="0" dirty="0" smtClean="0">
              <a:ln>
                <a:noFill/>
              </a:ln>
              <a:solidFill>
                <a:schemeClr val="tx1"/>
              </a:solidFill>
              <a:effectLst/>
              <a:uLnTx/>
              <a:uFillTx/>
              <a:latin typeface="Hypatia Sans Pro" pitchFamily="34" charset="0"/>
              <a:ea typeface="新細明體" pitchFamily="18" charset="-120"/>
              <a:cs typeface="+mn-cs"/>
            </a:endParaRPr>
          </a:p>
          <a:p>
            <a:pPr marL="358775" marR="0" lvl="0" indent="-358775" algn="l" defTabSz="914400" rtl="0" eaLnBrk="1" fontAlgn="auto" latinLnBrk="0" hangingPunct="1">
              <a:lnSpc>
                <a:spcPct val="90000"/>
              </a:lnSpc>
              <a:spcBef>
                <a:spcPts val="1200"/>
              </a:spcBef>
              <a:spcAft>
                <a:spcPts val="0"/>
              </a:spcAft>
              <a:buClr>
                <a:srgbClr val="00B050"/>
              </a:buClr>
              <a:buSzTx/>
              <a:buFont typeface="Wingdings" pitchFamily="2" charset="2"/>
              <a:buChar char="§"/>
              <a:tabLst/>
              <a:defRPr/>
            </a:pPr>
            <a:r>
              <a:rPr kumimoji="0" lang="en-US" altLang="zh-TW" sz="2800" b="0" i="0" u="none" strike="noStrike" kern="1200" cap="none" spc="0" normalizeH="0" baseline="0" noProof="0" dirty="0" smtClean="0">
                <a:ln>
                  <a:noFill/>
                </a:ln>
                <a:solidFill>
                  <a:srgbClr val="C00000"/>
                </a:solidFill>
                <a:effectLst/>
                <a:uLnTx/>
                <a:uFillTx/>
                <a:latin typeface="Hypatia Sans Pro" pitchFamily="34" charset="0"/>
                <a:ea typeface="新細明體" pitchFamily="18" charset="-120"/>
                <a:cs typeface="+mn-cs"/>
              </a:rPr>
              <a:t>Rapid E-Learning Processes</a:t>
            </a:r>
            <a:endParaRPr kumimoji="0" lang="en-US" altLang="zh-TW" sz="2800" b="0" i="0" u="none" strike="noStrike" kern="1200" cap="none" spc="0" normalizeH="0" baseline="0" noProof="0" dirty="0" smtClean="0">
              <a:ln>
                <a:noFill/>
              </a:ln>
              <a:solidFill>
                <a:schemeClr val="tx1"/>
              </a:solidFill>
              <a:effectLst/>
              <a:uLnTx/>
              <a:uFillTx/>
              <a:latin typeface="Hypatia Sans Pro" pitchFamily="34" charset="0"/>
              <a:ea typeface="新細明體" pitchFamily="18" charset="-120"/>
              <a:cs typeface="+mn-cs"/>
            </a:endParaRPr>
          </a:p>
          <a:p>
            <a:pPr marL="358775" marR="0" lvl="0" indent="-358775" algn="l" defTabSz="914400" rtl="0" eaLnBrk="1" fontAlgn="auto" latinLnBrk="0" hangingPunct="1">
              <a:lnSpc>
                <a:spcPct val="90000"/>
              </a:lnSpc>
              <a:spcBef>
                <a:spcPts val="1200"/>
              </a:spcBef>
              <a:spcAft>
                <a:spcPts val="0"/>
              </a:spcAft>
              <a:buClr>
                <a:srgbClr val="00B050"/>
              </a:buClr>
              <a:buSzTx/>
              <a:buFont typeface="Wingdings" pitchFamily="2" charset="2"/>
              <a:buChar char="§"/>
              <a:tabLst/>
              <a:defRPr/>
            </a:pPr>
            <a:r>
              <a:rPr kumimoji="0" lang="en-US" altLang="zh-TW" sz="2800" b="0" i="0" u="none" strike="noStrike" kern="1200" cap="none" spc="0" normalizeH="0" baseline="0" noProof="0" dirty="0" smtClean="0">
                <a:ln>
                  <a:noFill/>
                </a:ln>
                <a:solidFill>
                  <a:srgbClr val="C00000"/>
                </a:solidFill>
                <a:effectLst/>
                <a:uLnTx/>
                <a:uFillTx/>
                <a:latin typeface="Hypatia Sans Pro" pitchFamily="34" charset="0"/>
                <a:ea typeface="新細明體" pitchFamily="18" charset="-120"/>
                <a:cs typeface="+mn-cs"/>
              </a:rPr>
              <a:t>Rapid E-Learning Tools</a:t>
            </a:r>
            <a:endParaRPr kumimoji="0" lang="en-US" altLang="zh-TW" sz="2800" b="0" i="0" u="none" strike="noStrike" kern="1200" cap="none" spc="0" normalizeH="0" baseline="0" noProof="0" dirty="0">
              <a:ln>
                <a:noFill/>
              </a:ln>
              <a:solidFill>
                <a:schemeClr val="tx1"/>
              </a:solidFill>
              <a:effectLst/>
              <a:uLnTx/>
              <a:uFillTx/>
              <a:latin typeface="Hypatia Sans Pro" pitchFamily="34" charset="0"/>
              <a:ea typeface="新細明體" pitchFamily="18" charset="-120"/>
              <a:cs typeface="+mn-cs"/>
            </a:endParaRPr>
          </a:p>
        </p:txBody>
      </p:sp>
      <p:grpSp>
        <p:nvGrpSpPr>
          <p:cNvPr id="2" name="Group 21"/>
          <p:cNvGrpSpPr/>
          <p:nvPr/>
        </p:nvGrpSpPr>
        <p:grpSpPr>
          <a:xfrm>
            <a:off x="6215074" y="500042"/>
            <a:ext cx="2500330" cy="1714512"/>
            <a:chOff x="6215074" y="214290"/>
            <a:chExt cx="2500330" cy="1714512"/>
          </a:xfrm>
        </p:grpSpPr>
        <p:sp>
          <p:nvSpPr>
            <p:cNvPr id="15" name="Oval 14"/>
            <p:cNvSpPr/>
            <p:nvPr/>
          </p:nvSpPr>
          <p:spPr>
            <a:xfrm>
              <a:off x="6215074" y="214290"/>
              <a:ext cx="2500330" cy="1714512"/>
            </a:xfrm>
            <a:prstGeom prst="ellipse">
              <a:avLst/>
            </a:prstGeom>
            <a:solidFill>
              <a:schemeClr val="bg1">
                <a:alpha val="81000"/>
              </a:schemeClr>
            </a:solidFill>
            <a:ln>
              <a:noFill/>
            </a:ln>
            <a:effectLst>
              <a:outerShdw dist="50800" dir="5400000" sx="1000" sy="1000" algn="ctr" rotWithShape="0">
                <a:srgbClr val="000000">
                  <a:alpha val="43137"/>
                </a:srgb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4" name="TextBox 13"/>
            <p:cNvSpPr txBox="1"/>
            <p:nvPr/>
          </p:nvSpPr>
          <p:spPr>
            <a:xfrm>
              <a:off x="6786578" y="785794"/>
              <a:ext cx="1714512" cy="523220"/>
            </a:xfrm>
            <a:prstGeom prst="rect">
              <a:avLst/>
            </a:prstGeom>
            <a:noFill/>
          </p:spPr>
          <p:txBody>
            <a:bodyPr wrap="square" rtlCol="0">
              <a:spAutoFit/>
            </a:bodyPr>
            <a:lstStyle/>
            <a:p>
              <a:r>
                <a:rPr lang="en-US" sz="2800" b="1" dirty="0" smtClean="0">
                  <a:solidFill>
                    <a:srgbClr val="C00000"/>
                  </a:solidFill>
                  <a:latin typeface="Boopee" pitchFamily="2" charset="0"/>
                </a:rPr>
                <a:t>interesting</a:t>
              </a:r>
              <a:endParaRPr lang="ms-MY" sz="2800" b="1" dirty="0">
                <a:solidFill>
                  <a:srgbClr val="C00000"/>
                </a:solidFill>
                <a:latin typeface="Boopee" pitchFamily="2" charset="0"/>
              </a:endParaRPr>
            </a:p>
          </p:txBody>
        </p:sp>
      </p:grpSp>
      <p:grpSp>
        <p:nvGrpSpPr>
          <p:cNvPr id="3" name="Group 22"/>
          <p:cNvGrpSpPr/>
          <p:nvPr/>
        </p:nvGrpSpPr>
        <p:grpSpPr>
          <a:xfrm>
            <a:off x="6286512" y="1643050"/>
            <a:ext cx="2500330" cy="1714512"/>
            <a:chOff x="6286512" y="1357298"/>
            <a:chExt cx="2500330" cy="1714512"/>
          </a:xfrm>
        </p:grpSpPr>
        <p:sp>
          <p:nvSpPr>
            <p:cNvPr id="16" name="Oval 15"/>
            <p:cNvSpPr/>
            <p:nvPr/>
          </p:nvSpPr>
          <p:spPr>
            <a:xfrm>
              <a:off x="6286512" y="1357298"/>
              <a:ext cx="2500330" cy="1714512"/>
            </a:xfrm>
            <a:prstGeom prst="ellipse">
              <a:avLst/>
            </a:prstGeom>
            <a:solidFill>
              <a:schemeClr val="bg1">
                <a:alpha val="81000"/>
              </a:schemeClr>
            </a:solidFill>
            <a:ln>
              <a:noFill/>
            </a:ln>
            <a:effectLst>
              <a:outerShdw dist="50800" dir="5400000" sx="1000" sy="1000" algn="ctr" rotWithShape="0">
                <a:srgbClr val="000000">
                  <a:alpha val="43137"/>
                </a:srgb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7" name="TextBox 16"/>
            <p:cNvSpPr txBox="1"/>
            <p:nvPr/>
          </p:nvSpPr>
          <p:spPr>
            <a:xfrm>
              <a:off x="6858016" y="1928802"/>
              <a:ext cx="1714512" cy="523220"/>
            </a:xfrm>
            <a:prstGeom prst="rect">
              <a:avLst/>
            </a:prstGeom>
            <a:noFill/>
          </p:spPr>
          <p:txBody>
            <a:bodyPr wrap="square" rtlCol="0">
              <a:spAutoFit/>
            </a:bodyPr>
            <a:lstStyle/>
            <a:p>
              <a:r>
                <a:rPr lang="en-US" sz="2800" b="1" dirty="0" smtClean="0">
                  <a:solidFill>
                    <a:srgbClr val="C00000"/>
                  </a:solidFill>
                  <a:latin typeface="Boopee" pitchFamily="2" charset="0"/>
                </a:rPr>
                <a:t>engaging</a:t>
              </a:r>
              <a:endParaRPr lang="ms-MY" sz="2800" b="1" dirty="0">
                <a:solidFill>
                  <a:srgbClr val="C00000"/>
                </a:solidFill>
                <a:latin typeface="Boopee" pitchFamily="2" charset="0"/>
              </a:endParaRPr>
            </a:p>
          </p:txBody>
        </p:sp>
      </p:grpSp>
      <p:grpSp>
        <p:nvGrpSpPr>
          <p:cNvPr id="4" name="Group 23"/>
          <p:cNvGrpSpPr/>
          <p:nvPr/>
        </p:nvGrpSpPr>
        <p:grpSpPr>
          <a:xfrm>
            <a:off x="6357950" y="2857496"/>
            <a:ext cx="2571768" cy="1714512"/>
            <a:chOff x="6357950" y="2571744"/>
            <a:chExt cx="2571768" cy="1714512"/>
          </a:xfrm>
        </p:grpSpPr>
        <p:sp>
          <p:nvSpPr>
            <p:cNvPr id="18" name="Oval 17"/>
            <p:cNvSpPr/>
            <p:nvPr/>
          </p:nvSpPr>
          <p:spPr>
            <a:xfrm>
              <a:off x="6357950" y="2571744"/>
              <a:ext cx="2500330" cy="1714512"/>
            </a:xfrm>
            <a:prstGeom prst="ellipse">
              <a:avLst/>
            </a:prstGeom>
            <a:solidFill>
              <a:schemeClr val="bg1">
                <a:alpha val="81000"/>
              </a:schemeClr>
            </a:solidFill>
            <a:ln>
              <a:noFill/>
            </a:ln>
            <a:effectLst>
              <a:outerShdw dist="50800" dir="5400000" sx="1000" sy="1000" algn="ctr" rotWithShape="0">
                <a:srgbClr val="000000">
                  <a:alpha val="43137"/>
                </a:srgb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9" name="TextBox 18"/>
            <p:cNvSpPr txBox="1"/>
            <p:nvPr/>
          </p:nvSpPr>
          <p:spPr>
            <a:xfrm>
              <a:off x="7215206" y="3143248"/>
              <a:ext cx="1714512" cy="523220"/>
            </a:xfrm>
            <a:prstGeom prst="rect">
              <a:avLst/>
            </a:prstGeom>
            <a:noFill/>
          </p:spPr>
          <p:txBody>
            <a:bodyPr wrap="square" rtlCol="0">
              <a:spAutoFit/>
            </a:bodyPr>
            <a:lstStyle/>
            <a:p>
              <a:r>
                <a:rPr lang="en-US" sz="2800" b="1" dirty="0" smtClean="0">
                  <a:solidFill>
                    <a:srgbClr val="C00000"/>
                  </a:solidFill>
                  <a:latin typeface="Boopee" pitchFamily="2" charset="0"/>
                </a:rPr>
                <a:t>fun</a:t>
              </a:r>
              <a:endParaRPr lang="ms-MY" sz="2800" b="1" dirty="0">
                <a:solidFill>
                  <a:srgbClr val="C00000"/>
                </a:solidFill>
                <a:latin typeface="Boopee" pitchFamily="2" charset="0"/>
              </a:endParaRPr>
            </a:p>
          </p:txBody>
        </p:sp>
      </p:grpSp>
      <p:sp>
        <p:nvSpPr>
          <p:cNvPr id="26" name="TextBox 25"/>
          <p:cNvSpPr txBox="1"/>
          <p:nvPr/>
        </p:nvSpPr>
        <p:spPr>
          <a:xfrm>
            <a:off x="785786" y="6581025"/>
            <a:ext cx="5715040" cy="261610"/>
          </a:xfrm>
          <a:prstGeom prst="rect">
            <a:avLst/>
          </a:prstGeom>
          <a:noFill/>
        </p:spPr>
        <p:txBody>
          <a:bodyPr wrap="square" rtlCol="0">
            <a:spAutoFit/>
          </a:bodyPr>
          <a:lstStyle/>
          <a:p>
            <a:r>
              <a:rPr lang="ms-MY" sz="1100" dirty="0" smtClean="0">
                <a:solidFill>
                  <a:schemeClr val="bg1">
                    <a:lumMod val="85000"/>
                  </a:schemeClr>
                </a:solidFill>
              </a:rPr>
              <a:t>Image source: http://office.microsoft.com/en-us/clipart/</a:t>
            </a:r>
            <a:endParaRPr lang="ms-MY" sz="1100" dirty="0">
              <a:solidFill>
                <a:schemeClr val="bg1">
                  <a:lumMod val="85000"/>
                </a:schemeClr>
              </a:solidFill>
            </a:endParaRPr>
          </a:p>
        </p:txBody>
      </p:sp>
      <p:sp>
        <p:nvSpPr>
          <p:cNvPr id="27" name="Footer Placeholder 13"/>
          <p:cNvSpPr>
            <a:spLocks noGrp="1"/>
          </p:cNvSpPr>
          <p:nvPr>
            <p:ph type="ftr" sz="quarter" idx="11"/>
          </p:nvPr>
        </p:nvSpPr>
        <p:spPr>
          <a:xfrm>
            <a:off x="6248400" y="6500834"/>
            <a:ext cx="2895600" cy="476250"/>
          </a:xfrm>
        </p:spPr>
        <p:txBody>
          <a:bodyPr/>
          <a:lstStyle/>
          <a:p>
            <a:r>
              <a:rPr lang="en-MY" dirty="0" err="1" smtClean="0">
                <a:solidFill>
                  <a:schemeClr val="bg1">
                    <a:lumMod val="85000"/>
                  </a:schemeClr>
                </a:solidFill>
              </a:rPr>
              <a:t>Abd</a:t>
            </a:r>
            <a:r>
              <a:rPr lang="en-MY" dirty="0" smtClean="0">
                <a:solidFill>
                  <a:schemeClr val="bg1">
                    <a:lumMod val="85000"/>
                  </a:schemeClr>
                </a:solidFill>
              </a:rPr>
              <a:t> </a:t>
            </a:r>
            <a:r>
              <a:rPr lang="en-MY" dirty="0" err="1" smtClean="0">
                <a:solidFill>
                  <a:schemeClr val="bg1">
                    <a:lumMod val="85000"/>
                  </a:schemeClr>
                </a:solidFill>
              </a:rPr>
              <a:t>Karim</a:t>
            </a:r>
            <a:r>
              <a:rPr lang="en-MY" dirty="0" smtClean="0">
                <a:solidFill>
                  <a:schemeClr val="bg1">
                    <a:lumMod val="85000"/>
                  </a:schemeClr>
                </a:solidFill>
              </a:rPr>
              <a:t> Alias@2010</a:t>
            </a:r>
            <a:endParaRPr lang="en-MY" dirty="0">
              <a:solidFill>
                <a:schemeClr val="bg1">
                  <a:lumMod val="85000"/>
                </a:schemeClr>
              </a:solidFill>
            </a:endParaRPr>
          </a:p>
        </p:txBody>
      </p:sp>
      <p:pic>
        <p:nvPicPr>
          <p:cNvPr id="28" name="Picture 27" descr="link.png">
            <a:hlinkClick r:id="rId2" action="ppaction://hlinkfile"/>
          </p:cNvPr>
          <p:cNvPicPr>
            <a:picLocks noChangeAspect="1"/>
          </p:cNvPicPr>
          <p:nvPr/>
        </p:nvPicPr>
        <p:blipFill>
          <a:blip r:embed="rId3" cstate="print"/>
          <a:stretch>
            <a:fillRect/>
          </a:stretch>
        </p:blipFill>
        <p:spPr>
          <a:xfrm>
            <a:off x="5072066" y="6072206"/>
            <a:ext cx="620769" cy="620769"/>
          </a:xfrm>
          <a:prstGeom prst="rect">
            <a:avLst/>
          </a:prstGeom>
        </p:spPr>
      </p:pic>
      <p:pic>
        <p:nvPicPr>
          <p:cNvPr id="29" name="Picture 28" descr="link.png">
            <a:hlinkClick r:id="rId4" action="ppaction://hlinkfile"/>
          </p:cNvPr>
          <p:cNvPicPr>
            <a:picLocks noChangeAspect="1"/>
          </p:cNvPicPr>
          <p:nvPr/>
        </p:nvPicPr>
        <p:blipFill>
          <a:blip r:embed="rId3" cstate="print"/>
          <a:stretch>
            <a:fillRect/>
          </a:stretch>
        </p:blipFill>
        <p:spPr>
          <a:xfrm>
            <a:off x="5857884" y="6072206"/>
            <a:ext cx="620769" cy="620769"/>
          </a:xfrm>
          <a:prstGeom prst="rect">
            <a:avLst/>
          </a:prstGeom>
        </p:spPr>
      </p:pic>
      <p:grpSp>
        <p:nvGrpSpPr>
          <p:cNvPr id="10" name="Group 29"/>
          <p:cNvGrpSpPr/>
          <p:nvPr/>
        </p:nvGrpSpPr>
        <p:grpSpPr>
          <a:xfrm>
            <a:off x="729946" y="1272506"/>
            <a:ext cx="7683762" cy="4085320"/>
            <a:chOff x="776524" y="1438877"/>
            <a:chExt cx="7683762" cy="4085320"/>
          </a:xfrm>
        </p:grpSpPr>
        <p:pic>
          <p:nvPicPr>
            <p:cNvPr id="31" name="Picture 30" descr="oldpaperpapyrusscrollstock2.jpg"/>
            <p:cNvPicPr>
              <a:picLocks noChangeAspect="1"/>
            </p:cNvPicPr>
            <p:nvPr/>
          </p:nvPicPr>
          <p:blipFill>
            <a:blip r:embed="rId5" cstate="print">
              <a:clrChange>
                <a:clrFrom>
                  <a:srgbClr val="FFFFFF"/>
                </a:clrFrom>
                <a:clrTo>
                  <a:srgbClr val="FFFFFF">
                    <a:alpha val="0"/>
                  </a:srgbClr>
                </a:clrTo>
              </a:clrChange>
            </a:blip>
            <a:stretch>
              <a:fillRect/>
            </a:stretch>
          </p:blipFill>
          <p:spPr>
            <a:xfrm rot="15813203">
              <a:off x="2575745" y="-360344"/>
              <a:ext cx="4085320" cy="7683762"/>
            </a:xfrm>
            <a:prstGeom prst="rect">
              <a:avLst/>
            </a:prstGeom>
          </p:spPr>
        </p:pic>
        <p:sp>
          <p:nvSpPr>
            <p:cNvPr id="32" name="TextBox 31"/>
            <p:cNvSpPr txBox="1"/>
            <p:nvPr/>
          </p:nvSpPr>
          <p:spPr>
            <a:xfrm rot="21253569">
              <a:off x="2295812" y="2219720"/>
              <a:ext cx="5069511" cy="3170099"/>
            </a:xfrm>
            <a:prstGeom prst="rect">
              <a:avLst/>
            </a:prstGeom>
            <a:noFill/>
          </p:spPr>
          <p:txBody>
            <a:bodyPr wrap="square" rtlCol="0">
              <a:spAutoFit/>
            </a:bodyPr>
            <a:lstStyle/>
            <a:p>
              <a:r>
                <a:rPr lang="en-US" sz="4000" dirty="0" smtClean="0">
                  <a:solidFill>
                    <a:sysClr val="windowText" lastClr="000000"/>
                  </a:solidFill>
                  <a:effectLst>
                    <a:outerShdw blurRad="50800" dist="38100" dir="5400000" algn="t" rotWithShape="0">
                      <a:prstClr val="black">
                        <a:alpha val="40000"/>
                      </a:prstClr>
                    </a:outerShdw>
                  </a:effectLst>
                  <a:latin typeface="Candy Round BTN Cond" pitchFamily="34" charset="0"/>
                </a:rPr>
                <a:t>“</a:t>
              </a:r>
              <a:r>
                <a:rPr lang="en-US" sz="4000" dirty="0" smtClean="0">
                  <a:solidFill>
                    <a:srgbClr val="C00000"/>
                  </a:solidFill>
                  <a:latin typeface="Candy Round BTN Cond" pitchFamily="34" charset="0"/>
                </a:rPr>
                <a:t>Teachers can make learning fun, interesting, exciting, and challenging, </a:t>
              </a:r>
              <a:r>
                <a:rPr lang="en-US" sz="4000" dirty="0" smtClean="0">
                  <a:solidFill>
                    <a:srgbClr val="7A0000"/>
                  </a:solidFill>
                  <a:latin typeface="Candy Round BTN Cond" pitchFamily="34" charset="0"/>
                </a:rPr>
                <a:t>or they can make it awful, boring, painful, and useless</a:t>
              </a:r>
              <a:r>
                <a:rPr lang="en-MY" sz="4000" dirty="0" smtClean="0">
                  <a:effectLst>
                    <a:outerShdw blurRad="50800" dist="38100" dir="5400000" algn="t" rotWithShape="0">
                      <a:prstClr val="black">
                        <a:alpha val="40000"/>
                      </a:prstClr>
                    </a:outerShdw>
                  </a:effectLst>
                  <a:latin typeface="Candy Round BTN Cond" pitchFamily="34" charset="0"/>
                </a:rPr>
                <a:t>“</a:t>
              </a:r>
              <a:r>
                <a:rPr lang="en-MY" sz="4000" dirty="0" smtClean="0">
                  <a:effectLst>
                    <a:outerShdw blurRad="50800" dist="38100" dir="5400000" algn="t" rotWithShape="0">
                      <a:prstClr val="black">
                        <a:alpha val="40000"/>
                      </a:prstClr>
                    </a:outerShdw>
                  </a:effectLst>
                  <a:latin typeface="Boopee" pitchFamily="2" charset="0"/>
                </a:rPr>
                <a:t/>
              </a:r>
              <a:br>
                <a:rPr lang="en-MY" sz="4000" dirty="0" smtClean="0">
                  <a:effectLst>
                    <a:outerShdw blurRad="50800" dist="38100" dir="5400000" algn="t" rotWithShape="0">
                      <a:prstClr val="black">
                        <a:alpha val="40000"/>
                      </a:prstClr>
                    </a:outerShdw>
                  </a:effectLst>
                  <a:latin typeface="Boopee" pitchFamily="2" charset="0"/>
                </a:rPr>
              </a:br>
              <a:endParaRPr lang="en-US" sz="4000" dirty="0" smtClean="0">
                <a:solidFill>
                  <a:srgbClr val="C00000"/>
                </a:solidFill>
                <a:effectLst>
                  <a:outerShdw blurRad="50800" dist="38100" dir="5400000" algn="t" rotWithShape="0">
                    <a:prstClr val="black">
                      <a:alpha val="40000"/>
                    </a:prstClr>
                  </a:outerShdw>
                </a:effectLst>
                <a:latin typeface="Boopee" pitchFamily="2" charset="0"/>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714356"/>
            <a:ext cx="9644098" cy="6143644"/>
          </a:xfrm>
          <a:prstGeom prst="rect">
            <a:avLst/>
          </a:prstGeom>
          <a:solidFill>
            <a:schemeClr val="bg1">
              <a:lumMod val="95000"/>
              <a:alpha val="57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 name="TextBox 9"/>
          <p:cNvSpPr txBox="1"/>
          <p:nvPr/>
        </p:nvSpPr>
        <p:spPr>
          <a:xfrm>
            <a:off x="1714480" y="428604"/>
            <a:ext cx="6429420" cy="769441"/>
          </a:xfrm>
          <a:prstGeom prst="rect">
            <a:avLst/>
          </a:prstGeom>
          <a:noFill/>
        </p:spPr>
        <p:txBody>
          <a:bodyPr wrap="square" rtlCol="0">
            <a:spAutoFit/>
          </a:bodyPr>
          <a:lstStyle/>
          <a:p>
            <a:pPr marL="231775" indent="-231775">
              <a:buClr>
                <a:srgbClr val="C00000"/>
              </a:buClr>
            </a:pPr>
            <a:r>
              <a:rPr lang="en-US" sz="4400" dirty="0" smtClean="0">
                <a:solidFill>
                  <a:srgbClr val="C00000"/>
                </a:solidFill>
                <a:latin typeface="Candy Round BTN Cond" pitchFamily="34" charset="0"/>
              </a:rPr>
              <a:t>Can learning takes place effectively?</a:t>
            </a:r>
            <a:endParaRPr lang="en-US" sz="4400" dirty="0">
              <a:solidFill>
                <a:srgbClr val="C00000"/>
              </a:solidFill>
              <a:latin typeface="Candy Round BTN Cond" pitchFamily="34" charset="0"/>
            </a:endParaRPr>
          </a:p>
        </p:txBody>
      </p:sp>
      <p:sp>
        <p:nvSpPr>
          <p:cNvPr id="15" name="TextBox 14"/>
          <p:cNvSpPr txBox="1"/>
          <p:nvPr/>
        </p:nvSpPr>
        <p:spPr>
          <a:xfrm>
            <a:off x="1214414" y="6509587"/>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16" name="Footer Placeholder 13"/>
          <p:cNvSpPr>
            <a:spLocks noGrp="1"/>
          </p:cNvSpPr>
          <p:nvPr>
            <p:ph type="ftr" sz="quarter" idx="11"/>
          </p:nvPr>
        </p:nvSpPr>
        <p:spPr>
          <a:xfrm>
            <a:off x="6248400" y="6500834"/>
            <a:ext cx="2895600" cy="476250"/>
          </a:xfrm>
        </p:spPr>
        <p:txBody>
          <a:bodyPr/>
          <a:lstStyle/>
          <a:p>
            <a:r>
              <a:rPr lang="en-MY" dirty="0" err="1" smtClean="0">
                <a:solidFill>
                  <a:schemeClr val="bg1">
                    <a:lumMod val="85000"/>
                  </a:schemeClr>
                </a:solidFill>
              </a:rPr>
              <a:t>Abd</a:t>
            </a:r>
            <a:r>
              <a:rPr lang="en-MY" dirty="0" smtClean="0">
                <a:solidFill>
                  <a:schemeClr val="bg1">
                    <a:lumMod val="85000"/>
                  </a:schemeClr>
                </a:solidFill>
              </a:rPr>
              <a:t> </a:t>
            </a:r>
            <a:r>
              <a:rPr lang="en-MY" dirty="0" err="1" smtClean="0">
                <a:solidFill>
                  <a:schemeClr val="bg1">
                    <a:lumMod val="85000"/>
                  </a:schemeClr>
                </a:solidFill>
              </a:rPr>
              <a:t>Karim</a:t>
            </a:r>
            <a:r>
              <a:rPr lang="en-MY" dirty="0" smtClean="0">
                <a:solidFill>
                  <a:schemeClr val="bg1">
                    <a:lumMod val="85000"/>
                  </a:schemeClr>
                </a:solidFill>
              </a:rPr>
              <a:t> Alias@2010</a:t>
            </a:r>
            <a:endParaRPr lang="en-MY" dirty="0">
              <a:solidFill>
                <a:schemeClr val="bg1">
                  <a:lumMod val="85000"/>
                </a:schemeClr>
              </a:solidFill>
            </a:endParaRPr>
          </a:p>
        </p:txBody>
      </p:sp>
      <p:sp>
        <p:nvSpPr>
          <p:cNvPr id="14" name="TextBox 13"/>
          <p:cNvSpPr txBox="1"/>
          <p:nvPr/>
        </p:nvSpPr>
        <p:spPr>
          <a:xfrm>
            <a:off x="2214546" y="2714620"/>
            <a:ext cx="4572032" cy="2123658"/>
          </a:xfrm>
          <a:prstGeom prst="rect">
            <a:avLst/>
          </a:prstGeom>
          <a:solidFill>
            <a:schemeClr val="bg1">
              <a:lumMod val="95000"/>
            </a:schemeClr>
          </a:solidFill>
          <a:ln>
            <a:solidFill>
              <a:schemeClr val="tx1">
                <a:lumMod val="50000"/>
                <a:lumOff val="50000"/>
              </a:schemeClr>
            </a:solidFill>
          </a:ln>
          <a:effectLst>
            <a:glow rad="228600">
              <a:schemeClr val="accent6">
                <a:satMod val="175000"/>
                <a:alpha val="40000"/>
              </a:schemeClr>
            </a:glow>
          </a:effectLst>
        </p:spPr>
        <p:txBody>
          <a:bodyPr wrap="square" rtlCol="0">
            <a:spAutoFit/>
          </a:bodyPr>
          <a:lstStyle/>
          <a:p>
            <a:pPr algn="ctr"/>
            <a:r>
              <a:rPr lang="en-US" sz="4400" dirty="0" smtClean="0">
                <a:solidFill>
                  <a:srgbClr val="002060"/>
                </a:solidFill>
                <a:latin typeface="Candy Round BTN Cond" pitchFamily="34" charset="0"/>
              </a:rPr>
              <a:t>If we want students to learn, we need to capture their attention!</a:t>
            </a:r>
            <a:endParaRPr lang="en-US" sz="4400" dirty="0">
              <a:solidFill>
                <a:srgbClr val="002060"/>
              </a:solidFill>
              <a:latin typeface="Candy Round BTN Cond"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linds(horizontal)">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13"/>
          <p:cNvSpPr>
            <a:spLocks noGrp="1"/>
          </p:cNvSpPr>
          <p:nvPr>
            <p:ph type="ftr" sz="quarter" idx="11"/>
          </p:nvPr>
        </p:nvSpPr>
        <p:spPr>
          <a:xfrm>
            <a:off x="6248400" y="6429396"/>
            <a:ext cx="2895600" cy="476250"/>
          </a:xfrm>
        </p:spPr>
        <p:txBody>
          <a:bodyPr/>
          <a:lstStyle/>
          <a:p>
            <a:r>
              <a:rPr lang="en-MY" dirty="0" err="1" smtClean="0">
                <a:solidFill>
                  <a:schemeClr val="bg1">
                    <a:lumMod val="85000"/>
                  </a:schemeClr>
                </a:solidFill>
              </a:rPr>
              <a:t>Abd</a:t>
            </a:r>
            <a:r>
              <a:rPr lang="en-MY" dirty="0" smtClean="0">
                <a:solidFill>
                  <a:schemeClr val="bg1">
                    <a:lumMod val="85000"/>
                  </a:schemeClr>
                </a:solidFill>
              </a:rPr>
              <a:t> </a:t>
            </a:r>
            <a:r>
              <a:rPr lang="en-MY" dirty="0" err="1" smtClean="0">
                <a:solidFill>
                  <a:schemeClr val="bg1">
                    <a:lumMod val="85000"/>
                  </a:schemeClr>
                </a:solidFill>
              </a:rPr>
              <a:t>Karim</a:t>
            </a:r>
            <a:r>
              <a:rPr lang="en-MY" dirty="0" smtClean="0">
                <a:solidFill>
                  <a:schemeClr val="bg1">
                    <a:lumMod val="85000"/>
                  </a:schemeClr>
                </a:solidFill>
              </a:rPr>
              <a:t> Alias@2010</a:t>
            </a:r>
            <a:endParaRPr lang="en-MY" dirty="0">
              <a:solidFill>
                <a:schemeClr val="bg1">
                  <a:lumMod val="85000"/>
                </a:schemeClr>
              </a:solidFill>
            </a:endParaRPr>
          </a:p>
        </p:txBody>
      </p:sp>
      <p:sp>
        <p:nvSpPr>
          <p:cNvPr id="16" name="TextBox 15"/>
          <p:cNvSpPr txBox="1"/>
          <p:nvPr/>
        </p:nvSpPr>
        <p:spPr>
          <a:xfrm>
            <a:off x="-500098" y="6509587"/>
            <a:ext cx="4929222" cy="276999"/>
          </a:xfrm>
          <a:prstGeom prst="rect">
            <a:avLst/>
          </a:prstGeom>
          <a:noFill/>
        </p:spPr>
        <p:txBody>
          <a:bodyPr wrap="square" rtlCol="0">
            <a:spAutoFit/>
          </a:bodyPr>
          <a:lstStyle/>
          <a:p>
            <a:r>
              <a:rPr lang="ms-MY" sz="1200" dirty="0" smtClean="0">
                <a:solidFill>
                  <a:schemeClr val="bg1">
                    <a:lumMod val="85000"/>
                  </a:schemeClr>
                </a:solidFill>
              </a:rPr>
              <a:t>Image source: http://science.howstuffworks.com/thinking-cap.htm/</a:t>
            </a:r>
            <a:endParaRPr lang="ms-MY" sz="1200" dirty="0">
              <a:solidFill>
                <a:schemeClr val="bg1">
                  <a:lumMod val="85000"/>
                </a:schemeClr>
              </a:solidFill>
            </a:endParaRPr>
          </a:p>
        </p:txBody>
      </p:sp>
      <p:sp>
        <p:nvSpPr>
          <p:cNvPr id="10" name="TextBox 9"/>
          <p:cNvSpPr txBox="1"/>
          <p:nvPr/>
        </p:nvSpPr>
        <p:spPr>
          <a:xfrm>
            <a:off x="2357422" y="1428736"/>
            <a:ext cx="4429156" cy="2246769"/>
          </a:xfrm>
          <a:prstGeom prst="rect">
            <a:avLst/>
          </a:prstGeom>
          <a:noFill/>
        </p:spPr>
        <p:txBody>
          <a:bodyPr wrap="square" rtlCol="0">
            <a:spAutoFit/>
          </a:bodyPr>
          <a:lstStyle/>
          <a:p>
            <a:r>
              <a:rPr lang="en-US" sz="2800" dirty="0" smtClean="0">
                <a:latin typeface="Hypatia Sans Pro" pitchFamily="34" charset="0"/>
              </a:rPr>
              <a:t>“There is no such thing as an unmotivated student. There are, however, students in unmotivated states”.</a:t>
            </a:r>
          </a:p>
          <a:p>
            <a:r>
              <a:rPr lang="en-US" sz="2800" dirty="0" smtClean="0">
                <a:latin typeface="Hypatia Sans Pro" pitchFamily="34" charset="0"/>
              </a:rPr>
              <a:t>- </a:t>
            </a:r>
            <a:r>
              <a:rPr lang="en-US" sz="2000" dirty="0" smtClean="0">
                <a:solidFill>
                  <a:srgbClr val="7A0000"/>
                </a:solidFill>
                <a:latin typeface="Hypatia Sans Pro" pitchFamily="34" charset="0"/>
              </a:rPr>
              <a:t>Eric Jensen</a:t>
            </a:r>
            <a:endParaRPr lang="ms-MY" sz="2800" dirty="0">
              <a:solidFill>
                <a:srgbClr val="7A0000"/>
              </a:solidFill>
              <a:latin typeface="Hypatia Sans Pro"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8" name="TextBox 17"/>
          <p:cNvSpPr txBox="1"/>
          <p:nvPr/>
        </p:nvSpPr>
        <p:spPr>
          <a:xfrm>
            <a:off x="785786" y="2428868"/>
            <a:ext cx="5286412" cy="2616101"/>
          </a:xfrm>
          <a:prstGeom prst="rect">
            <a:avLst/>
          </a:prstGeom>
          <a:noFill/>
        </p:spPr>
        <p:txBody>
          <a:bodyPr wrap="square" rtlCol="0">
            <a:spAutoFit/>
          </a:bodyPr>
          <a:lstStyle/>
          <a:p>
            <a:r>
              <a:rPr lang="en-US" sz="2800" i="1" dirty="0" smtClean="0">
                <a:solidFill>
                  <a:srgbClr val="C00000"/>
                </a:solidFill>
                <a:latin typeface="Hypatia Sans Pro" pitchFamily="34" charset="0"/>
              </a:rPr>
              <a:t>“We won’t meet the needs for more and better higher education until professors become </a:t>
            </a:r>
            <a:r>
              <a:rPr lang="en-US" sz="2800" dirty="0" smtClean="0">
                <a:solidFill>
                  <a:srgbClr val="660066"/>
                </a:solidFill>
                <a:effectLst>
                  <a:glow rad="63500">
                    <a:schemeClr val="accent4">
                      <a:satMod val="175000"/>
                      <a:alpha val="40000"/>
                    </a:schemeClr>
                  </a:glow>
                </a:effectLst>
                <a:latin typeface="Hypatia Sans Pro" pitchFamily="34" charset="0"/>
              </a:rPr>
              <a:t>designers of learning experiences </a:t>
            </a:r>
            <a:r>
              <a:rPr lang="en-US" sz="2800" i="1" dirty="0" smtClean="0">
                <a:solidFill>
                  <a:srgbClr val="C00000"/>
                </a:solidFill>
                <a:latin typeface="Hypatia Sans Pro" pitchFamily="34" charset="0"/>
              </a:rPr>
              <a:t>and </a:t>
            </a:r>
            <a:r>
              <a:rPr lang="en-US" sz="2800" i="1" u="sng" dirty="0" smtClean="0">
                <a:solidFill>
                  <a:srgbClr val="C00000"/>
                </a:solidFill>
                <a:latin typeface="Hypatia Sans Pro" pitchFamily="34" charset="0"/>
              </a:rPr>
              <a:t>not teachers</a:t>
            </a:r>
            <a:r>
              <a:rPr lang="en-US" sz="2800" i="1" dirty="0" smtClean="0">
                <a:solidFill>
                  <a:srgbClr val="C00000"/>
                </a:solidFill>
                <a:latin typeface="Hypatia Sans Pro" pitchFamily="34" charset="0"/>
              </a:rPr>
              <a:t>”.</a:t>
            </a:r>
          </a:p>
          <a:p>
            <a:r>
              <a:rPr lang="en-US" sz="2400" i="1" dirty="0" smtClean="0">
                <a:solidFill>
                  <a:schemeClr val="bg2">
                    <a:lumMod val="25000"/>
                  </a:schemeClr>
                </a:solidFill>
                <a:latin typeface="Hypatia Sans Pro" pitchFamily="34" charset="0"/>
              </a:rPr>
              <a:t>Larry Spence (2001).</a:t>
            </a:r>
            <a:endParaRPr lang="ms-MY" sz="2400" dirty="0">
              <a:solidFill>
                <a:schemeClr val="bg2">
                  <a:lumMod val="25000"/>
                </a:schemeClr>
              </a:solidFill>
              <a:latin typeface="Hypatia Sans Pro"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1142976" y="428604"/>
            <a:ext cx="6929486" cy="707886"/>
          </a:xfrm>
          <a:prstGeom prst="rect">
            <a:avLst/>
          </a:prstGeom>
          <a:noFill/>
        </p:spPr>
        <p:txBody>
          <a:bodyPr wrap="square" rtlCol="0">
            <a:spAutoFit/>
          </a:bodyPr>
          <a:lstStyle/>
          <a:p>
            <a:pPr algn="ctr"/>
            <a:r>
              <a:rPr lang="en-US" sz="4000" b="1" dirty="0" smtClean="0">
                <a:solidFill>
                  <a:srgbClr val="C00000"/>
                </a:solidFill>
                <a:latin typeface="Boopee" pitchFamily="2" charset="0"/>
                <a:cs typeface="MV Boli" pitchFamily="2" charset="0"/>
              </a:rPr>
              <a:t>Diversify forms of </a:t>
            </a:r>
            <a:r>
              <a:rPr lang="en-US" sz="4000" b="1" dirty="0" smtClean="0">
                <a:solidFill>
                  <a:srgbClr val="C00000"/>
                </a:solidFill>
                <a:latin typeface="Boopee" pitchFamily="2" charset="0"/>
                <a:cs typeface="Times New Roman" pitchFamily="18" charset="0"/>
              </a:rPr>
              <a:t>learning experiences</a:t>
            </a:r>
            <a:endParaRPr lang="ms-MY" sz="4000" b="1" dirty="0">
              <a:solidFill>
                <a:srgbClr val="C00000"/>
              </a:solidFill>
              <a:latin typeface="Boopee" pitchFamily="2" charset="0"/>
              <a:cs typeface="MV Boli" pitchFamily="2" charset="0"/>
            </a:endParaRPr>
          </a:p>
        </p:txBody>
      </p:sp>
      <p:sp>
        <p:nvSpPr>
          <p:cNvPr id="32" name="TextBox 31"/>
          <p:cNvSpPr txBox="1"/>
          <p:nvPr/>
        </p:nvSpPr>
        <p:spPr>
          <a:xfrm>
            <a:off x="214282" y="6581001"/>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
        <p:nvSpPr>
          <p:cNvPr id="25" name="TextBox 24"/>
          <p:cNvSpPr txBox="1"/>
          <p:nvPr/>
        </p:nvSpPr>
        <p:spPr>
          <a:xfrm>
            <a:off x="4714876" y="2262838"/>
            <a:ext cx="2643206" cy="523220"/>
          </a:xfrm>
          <a:prstGeom prst="rect">
            <a:avLst/>
          </a:prstGeom>
          <a:solidFill>
            <a:schemeClr val="bg1">
              <a:lumMod val="95000"/>
            </a:schemeClr>
          </a:solidFill>
          <a:ln>
            <a:solidFill>
              <a:schemeClr val="tx1">
                <a:lumMod val="50000"/>
                <a:lumOff val="50000"/>
              </a:schemeClr>
            </a:solidFill>
          </a:ln>
        </p:spPr>
        <p:txBody>
          <a:bodyPr wrap="square" rtlCol="0">
            <a:spAutoFit/>
          </a:bodyPr>
          <a:lstStyle/>
          <a:p>
            <a:pPr algn="ctr"/>
            <a:r>
              <a:rPr lang="en-US" sz="2800" dirty="0" smtClean="0">
                <a:latin typeface="Agency FB" pitchFamily="34" charset="0"/>
              </a:rPr>
              <a:t>Experiential learning</a:t>
            </a:r>
            <a:endParaRPr lang="en-US" sz="2800" dirty="0">
              <a:latin typeface="Agency FB" pitchFamily="34" charset="0"/>
            </a:endParaRPr>
          </a:p>
        </p:txBody>
      </p:sp>
      <p:sp>
        <p:nvSpPr>
          <p:cNvPr id="27" name="TextBox 26"/>
          <p:cNvSpPr txBox="1"/>
          <p:nvPr/>
        </p:nvSpPr>
        <p:spPr>
          <a:xfrm>
            <a:off x="4857752" y="2786058"/>
            <a:ext cx="3286148" cy="523220"/>
          </a:xfrm>
          <a:prstGeom prst="rect">
            <a:avLst/>
          </a:prstGeom>
          <a:solidFill>
            <a:schemeClr val="bg1">
              <a:lumMod val="95000"/>
            </a:schemeClr>
          </a:solidFill>
          <a:ln>
            <a:solidFill>
              <a:schemeClr val="tx1">
                <a:lumMod val="50000"/>
                <a:lumOff val="50000"/>
              </a:schemeClr>
            </a:solidFill>
          </a:ln>
        </p:spPr>
        <p:txBody>
          <a:bodyPr wrap="square" rtlCol="0">
            <a:spAutoFit/>
          </a:bodyPr>
          <a:lstStyle/>
          <a:p>
            <a:pPr algn="ctr"/>
            <a:r>
              <a:rPr lang="en-US" sz="2800" dirty="0" smtClean="0">
                <a:latin typeface="Agency FB" pitchFamily="34" charset="0"/>
              </a:rPr>
              <a:t>Collaborative learning</a:t>
            </a:r>
            <a:endParaRPr lang="en-US" sz="2800" dirty="0">
              <a:latin typeface="Agency FB" pitchFamily="34" charset="0"/>
            </a:endParaRPr>
          </a:p>
        </p:txBody>
      </p:sp>
      <p:sp>
        <p:nvSpPr>
          <p:cNvPr id="28" name="TextBox 27"/>
          <p:cNvSpPr txBox="1"/>
          <p:nvPr/>
        </p:nvSpPr>
        <p:spPr>
          <a:xfrm>
            <a:off x="5000628" y="3286124"/>
            <a:ext cx="3286148" cy="523220"/>
          </a:xfrm>
          <a:prstGeom prst="rect">
            <a:avLst/>
          </a:prstGeom>
          <a:solidFill>
            <a:srgbClr val="FFFF00"/>
          </a:solidFill>
          <a:ln>
            <a:solidFill>
              <a:schemeClr val="tx1">
                <a:lumMod val="50000"/>
                <a:lumOff val="50000"/>
              </a:schemeClr>
            </a:solidFill>
          </a:ln>
        </p:spPr>
        <p:txBody>
          <a:bodyPr wrap="square" rtlCol="0">
            <a:spAutoFit/>
          </a:bodyPr>
          <a:lstStyle/>
          <a:p>
            <a:pPr algn="ctr"/>
            <a:r>
              <a:rPr lang="en-US" sz="2800" dirty="0" smtClean="0">
                <a:latin typeface="Agency FB" pitchFamily="34" charset="0"/>
              </a:rPr>
              <a:t>Student-</a:t>
            </a:r>
            <a:r>
              <a:rPr lang="en-US" sz="2800" dirty="0" err="1" smtClean="0">
                <a:latin typeface="Agency FB" pitchFamily="34" charset="0"/>
              </a:rPr>
              <a:t>centred</a:t>
            </a:r>
            <a:r>
              <a:rPr lang="en-US" sz="2800" dirty="0" smtClean="0">
                <a:latin typeface="Agency FB" pitchFamily="34" charset="0"/>
              </a:rPr>
              <a:t> learning</a:t>
            </a:r>
            <a:endParaRPr lang="en-US" sz="2800" dirty="0">
              <a:latin typeface="Agency FB" pitchFamily="34" charset="0"/>
            </a:endParaRPr>
          </a:p>
        </p:txBody>
      </p:sp>
      <p:sp>
        <p:nvSpPr>
          <p:cNvPr id="30" name="TextBox 29"/>
          <p:cNvSpPr txBox="1"/>
          <p:nvPr/>
        </p:nvSpPr>
        <p:spPr>
          <a:xfrm>
            <a:off x="5143504" y="3786190"/>
            <a:ext cx="3286148" cy="523220"/>
          </a:xfrm>
          <a:prstGeom prst="rect">
            <a:avLst/>
          </a:prstGeom>
          <a:solidFill>
            <a:schemeClr val="bg1">
              <a:lumMod val="95000"/>
            </a:schemeClr>
          </a:solidFill>
          <a:ln>
            <a:solidFill>
              <a:schemeClr val="tx1">
                <a:lumMod val="50000"/>
                <a:lumOff val="50000"/>
              </a:schemeClr>
            </a:solidFill>
          </a:ln>
        </p:spPr>
        <p:txBody>
          <a:bodyPr wrap="square" rtlCol="0">
            <a:spAutoFit/>
          </a:bodyPr>
          <a:lstStyle/>
          <a:p>
            <a:pPr algn="ctr"/>
            <a:r>
              <a:rPr lang="en-US" sz="2800" dirty="0" smtClean="0">
                <a:latin typeface="Agency FB" pitchFamily="34" charset="0"/>
              </a:rPr>
              <a:t>Immersive learning</a:t>
            </a:r>
            <a:endParaRPr lang="en-US" sz="2800" dirty="0">
              <a:latin typeface="Agency FB" pitchFamily="34" charset="0"/>
            </a:endParaRPr>
          </a:p>
        </p:txBody>
      </p:sp>
      <p:sp>
        <p:nvSpPr>
          <p:cNvPr id="34" name="TextBox 33"/>
          <p:cNvSpPr txBox="1"/>
          <p:nvPr/>
        </p:nvSpPr>
        <p:spPr>
          <a:xfrm>
            <a:off x="5357818" y="4763168"/>
            <a:ext cx="3286148" cy="523220"/>
          </a:xfrm>
          <a:prstGeom prst="rect">
            <a:avLst/>
          </a:prstGeom>
          <a:solidFill>
            <a:schemeClr val="bg1">
              <a:lumMod val="95000"/>
            </a:schemeClr>
          </a:solidFill>
          <a:ln>
            <a:solidFill>
              <a:schemeClr val="tx1">
                <a:lumMod val="50000"/>
                <a:lumOff val="50000"/>
              </a:schemeClr>
            </a:solidFill>
          </a:ln>
        </p:spPr>
        <p:txBody>
          <a:bodyPr wrap="square" rtlCol="0">
            <a:spAutoFit/>
          </a:bodyPr>
          <a:lstStyle/>
          <a:p>
            <a:pPr algn="ctr"/>
            <a:r>
              <a:rPr lang="en-US" sz="2800" dirty="0" smtClean="0">
                <a:latin typeface="Agency FB" pitchFamily="34" charset="0"/>
              </a:rPr>
              <a:t>Problem-based learning</a:t>
            </a:r>
            <a:endParaRPr lang="en-US" sz="2800" dirty="0">
              <a:latin typeface="Agency FB" pitchFamily="34" charset="0"/>
            </a:endParaRPr>
          </a:p>
        </p:txBody>
      </p:sp>
      <p:sp>
        <p:nvSpPr>
          <p:cNvPr id="35" name="TextBox 34"/>
          <p:cNvSpPr txBox="1"/>
          <p:nvPr/>
        </p:nvSpPr>
        <p:spPr>
          <a:xfrm>
            <a:off x="4286248" y="1285860"/>
            <a:ext cx="4357718" cy="830997"/>
          </a:xfrm>
          <a:prstGeom prst="rect">
            <a:avLst/>
          </a:prstGeom>
          <a:noFill/>
        </p:spPr>
        <p:txBody>
          <a:bodyPr wrap="square" rtlCol="0">
            <a:spAutoFit/>
          </a:bodyPr>
          <a:lstStyle/>
          <a:p>
            <a:r>
              <a:rPr lang="en-US" sz="2400" dirty="0" smtClean="0">
                <a:solidFill>
                  <a:srgbClr val="7A0000"/>
                </a:solidFill>
                <a:latin typeface="Hypatia Sans Pro" pitchFamily="34" charset="0"/>
              </a:rPr>
              <a:t>It’s not all about technology…but the pedagogy is important.</a:t>
            </a:r>
            <a:endParaRPr lang="ms-MY" sz="2400" dirty="0">
              <a:solidFill>
                <a:srgbClr val="7A0000"/>
              </a:solidFill>
              <a:latin typeface="Hypatia Sans Pro" pitchFamily="34" charset="0"/>
            </a:endParaRPr>
          </a:p>
        </p:txBody>
      </p:sp>
      <p:sp>
        <p:nvSpPr>
          <p:cNvPr id="17" name="TextBox 16"/>
          <p:cNvSpPr txBox="1"/>
          <p:nvPr/>
        </p:nvSpPr>
        <p:spPr>
          <a:xfrm>
            <a:off x="5286380" y="4286256"/>
            <a:ext cx="3286148" cy="523220"/>
          </a:xfrm>
          <a:prstGeom prst="rect">
            <a:avLst/>
          </a:prstGeom>
          <a:solidFill>
            <a:schemeClr val="bg1">
              <a:lumMod val="95000"/>
            </a:schemeClr>
          </a:solidFill>
          <a:ln>
            <a:solidFill>
              <a:schemeClr val="tx1">
                <a:lumMod val="50000"/>
                <a:lumOff val="50000"/>
              </a:schemeClr>
            </a:solidFill>
          </a:ln>
        </p:spPr>
        <p:txBody>
          <a:bodyPr wrap="square" rtlCol="0">
            <a:spAutoFit/>
          </a:bodyPr>
          <a:lstStyle/>
          <a:p>
            <a:pPr algn="ctr"/>
            <a:r>
              <a:rPr lang="en-US" sz="2800" dirty="0" smtClean="0">
                <a:latin typeface="Agency FB" pitchFamily="34" charset="0"/>
              </a:rPr>
              <a:t>Blended learning</a:t>
            </a:r>
            <a:endParaRPr lang="en-US" sz="2800" dirty="0">
              <a:latin typeface="Agency FB" pitchFamily="34" charset="0"/>
            </a:endParaRPr>
          </a:p>
        </p:txBody>
      </p:sp>
      <p:sp>
        <p:nvSpPr>
          <p:cNvPr id="18" name="TextBox 17"/>
          <p:cNvSpPr txBox="1"/>
          <p:nvPr/>
        </p:nvSpPr>
        <p:spPr>
          <a:xfrm>
            <a:off x="5510218" y="5286388"/>
            <a:ext cx="3286148" cy="523220"/>
          </a:xfrm>
          <a:prstGeom prst="rect">
            <a:avLst/>
          </a:prstGeom>
          <a:solidFill>
            <a:schemeClr val="bg1">
              <a:lumMod val="95000"/>
            </a:schemeClr>
          </a:solidFill>
          <a:ln>
            <a:solidFill>
              <a:schemeClr val="tx1">
                <a:lumMod val="50000"/>
                <a:lumOff val="50000"/>
              </a:schemeClr>
            </a:solidFill>
          </a:ln>
        </p:spPr>
        <p:txBody>
          <a:bodyPr wrap="square" rtlCol="0">
            <a:spAutoFit/>
          </a:bodyPr>
          <a:lstStyle/>
          <a:p>
            <a:pPr algn="ctr"/>
            <a:r>
              <a:rPr lang="en-US" sz="2800" dirty="0" smtClean="0">
                <a:latin typeface="Agency FB" pitchFamily="34" charset="0"/>
              </a:rPr>
              <a:t>Enquiry-based learning</a:t>
            </a:r>
            <a:endParaRPr lang="en-US" sz="2800" dirty="0">
              <a:latin typeface="Agency FB" pitchFamily="34" charset="0"/>
            </a:endParaRPr>
          </a:p>
        </p:txBody>
      </p:sp>
      <p:sp>
        <p:nvSpPr>
          <p:cNvPr id="19" name="TextBox 18"/>
          <p:cNvSpPr txBox="1"/>
          <p:nvPr/>
        </p:nvSpPr>
        <p:spPr>
          <a:xfrm>
            <a:off x="5662618" y="5763300"/>
            <a:ext cx="3286148" cy="523220"/>
          </a:xfrm>
          <a:prstGeom prst="rect">
            <a:avLst/>
          </a:prstGeom>
          <a:solidFill>
            <a:schemeClr val="bg1">
              <a:lumMod val="95000"/>
            </a:schemeClr>
          </a:solidFill>
          <a:ln>
            <a:solidFill>
              <a:schemeClr val="tx1">
                <a:lumMod val="50000"/>
                <a:lumOff val="50000"/>
              </a:schemeClr>
            </a:solidFill>
          </a:ln>
        </p:spPr>
        <p:txBody>
          <a:bodyPr wrap="square" rtlCol="0">
            <a:spAutoFit/>
          </a:bodyPr>
          <a:lstStyle/>
          <a:p>
            <a:pPr algn="ctr"/>
            <a:r>
              <a:rPr lang="en-US" sz="2800" dirty="0" smtClean="0">
                <a:latin typeface="Agency FB" pitchFamily="34" charset="0"/>
              </a:rPr>
              <a:t>Outcome-based learning</a:t>
            </a:r>
            <a:endParaRPr lang="en-US" sz="2800" dirty="0">
              <a:latin typeface="Agency FB"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14282" y="285728"/>
            <a:ext cx="8658196" cy="1143000"/>
          </a:xfrm>
        </p:spPr>
        <p:txBody>
          <a:bodyPr/>
          <a:lstStyle/>
          <a:p>
            <a:r>
              <a:rPr lang="en-US" dirty="0" smtClean="0">
                <a:solidFill>
                  <a:srgbClr val="7A0000"/>
                </a:solidFill>
                <a:effectLst>
                  <a:outerShdw blurRad="50800" dist="38100" dir="16200000" rotWithShape="0">
                    <a:prstClr val="black">
                      <a:alpha val="40000"/>
                    </a:prstClr>
                  </a:outerShdw>
                </a:effectLst>
                <a:latin typeface="Year supply of fairy cakes" pitchFamily="2" charset="0"/>
              </a:rPr>
              <a:t>Talk Outline</a:t>
            </a:r>
            <a:endParaRPr lang="ms-MY" dirty="0">
              <a:solidFill>
                <a:srgbClr val="7A0000"/>
              </a:solidFill>
              <a:effectLst>
                <a:outerShdw blurRad="50800" dist="38100" dir="16200000" rotWithShape="0">
                  <a:prstClr val="black">
                    <a:alpha val="40000"/>
                  </a:prstClr>
                </a:outerShdw>
              </a:effectLst>
              <a:latin typeface="Year supply of fairy cakes" pitchFamily="2" charset="0"/>
            </a:endParaRPr>
          </a:p>
        </p:txBody>
      </p:sp>
      <p:sp>
        <p:nvSpPr>
          <p:cNvPr id="11" name="Rectangle 3"/>
          <p:cNvSpPr txBox="1">
            <a:spLocks noChangeArrowheads="1"/>
          </p:cNvSpPr>
          <p:nvPr/>
        </p:nvSpPr>
        <p:spPr>
          <a:xfrm>
            <a:off x="500034" y="1714488"/>
            <a:ext cx="6429420" cy="3571900"/>
          </a:xfrm>
          <a:prstGeom prst="rect">
            <a:avLst/>
          </a:prstGeom>
        </p:spPr>
        <p:txBody>
          <a:bodyPr vert="horz" lIns="91440" tIns="45720" rIns="91440" bIns="45720" rtlCol="0">
            <a:noAutofit/>
          </a:bodyPr>
          <a:lstStyle/>
          <a:p>
            <a:pPr marL="358775" marR="0" lvl="0" indent="-358775" algn="l" defTabSz="914400" rtl="0" eaLnBrk="1" fontAlgn="auto" latinLnBrk="0" hangingPunct="1">
              <a:lnSpc>
                <a:spcPct val="90000"/>
              </a:lnSpc>
              <a:spcBef>
                <a:spcPts val="1200"/>
              </a:spcBef>
              <a:spcAft>
                <a:spcPts val="0"/>
              </a:spcAft>
              <a:buClr>
                <a:srgbClr val="FF3300"/>
              </a:buClr>
              <a:buSzTx/>
              <a:buFont typeface="Arial" pitchFamily="34" charset="0"/>
              <a:buChar char="•"/>
              <a:tabLst/>
              <a:defRPr/>
            </a:pPr>
            <a:r>
              <a:rPr lang="en-US" altLang="zh-TW" sz="2700" dirty="0" smtClean="0">
                <a:solidFill>
                  <a:schemeClr val="tx1">
                    <a:lumMod val="85000"/>
                    <a:lumOff val="15000"/>
                  </a:schemeClr>
                </a:solidFill>
                <a:latin typeface="Hypatia Sans Pro" pitchFamily="34" charset="0"/>
                <a:ea typeface="新細明體" pitchFamily="18" charset="-120"/>
              </a:rPr>
              <a:t>Attributes of Great Teachers</a:t>
            </a:r>
            <a:endParaRPr kumimoji="0" lang="en-US" altLang="zh-TW" sz="27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endParaRPr>
          </a:p>
          <a:p>
            <a:pPr marL="358775" marR="0" lvl="0" indent="-358775" algn="l" defTabSz="914400" rtl="0" eaLnBrk="1" fontAlgn="auto" latinLnBrk="0" hangingPunct="1">
              <a:lnSpc>
                <a:spcPct val="90000"/>
              </a:lnSpc>
              <a:spcBef>
                <a:spcPts val="1200"/>
              </a:spcBef>
              <a:spcAft>
                <a:spcPts val="0"/>
              </a:spcAft>
              <a:buClr>
                <a:srgbClr val="FF3300"/>
              </a:buClr>
              <a:buSzTx/>
              <a:buFont typeface="Arial" pitchFamily="34" charset="0"/>
              <a:buChar char="•"/>
              <a:tabLst/>
              <a:defRPr/>
            </a:pPr>
            <a:r>
              <a:rPr lang="en-US" altLang="zh-TW" sz="2700" dirty="0" smtClean="0">
                <a:solidFill>
                  <a:schemeClr val="tx1">
                    <a:lumMod val="85000"/>
                    <a:lumOff val="15000"/>
                  </a:schemeClr>
                </a:solidFill>
                <a:latin typeface="Hypatia Sans Pro" pitchFamily="34" charset="0"/>
                <a:ea typeface="新細明體" pitchFamily="18" charset="-120"/>
              </a:rPr>
              <a:t>Understand How Students Learn</a:t>
            </a:r>
          </a:p>
          <a:p>
            <a:pPr marL="358775" lvl="0" indent="-358775">
              <a:lnSpc>
                <a:spcPct val="90000"/>
              </a:lnSpc>
              <a:spcBef>
                <a:spcPts val="1200"/>
              </a:spcBef>
              <a:buClr>
                <a:srgbClr val="FF3300"/>
              </a:buClr>
              <a:buFont typeface="Arial" pitchFamily="34" charset="0"/>
              <a:buChar char="•"/>
              <a:defRPr/>
            </a:pPr>
            <a:r>
              <a:rPr lang="en-US" altLang="zh-TW" sz="2700" dirty="0" smtClean="0">
                <a:solidFill>
                  <a:schemeClr val="tx1">
                    <a:lumMod val="85000"/>
                    <a:lumOff val="15000"/>
                  </a:schemeClr>
                </a:solidFill>
                <a:latin typeface="Hypatia Sans Pro" pitchFamily="34" charset="0"/>
                <a:ea typeface="新細明體" pitchFamily="18" charset="-120"/>
              </a:rPr>
              <a:t>A Changing Scenario of Teaching-Learning – a New Paradigm</a:t>
            </a:r>
          </a:p>
          <a:p>
            <a:pPr marL="358775" marR="0" lvl="0" indent="-358775" algn="l" defTabSz="914400" rtl="0" eaLnBrk="1" fontAlgn="auto" latinLnBrk="0" hangingPunct="1">
              <a:lnSpc>
                <a:spcPct val="90000"/>
              </a:lnSpc>
              <a:spcBef>
                <a:spcPts val="1200"/>
              </a:spcBef>
              <a:spcAft>
                <a:spcPts val="0"/>
              </a:spcAft>
              <a:buClr>
                <a:srgbClr val="FF3300"/>
              </a:buClr>
              <a:buSzTx/>
              <a:buFont typeface="Arial" pitchFamily="34" charset="0"/>
              <a:buChar char="•"/>
              <a:tabLst/>
              <a:defRPr/>
            </a:pPr>
            <a:r>
              <a:rPr lang="en-US" altLang="zh-TW" sz="2700" noProof="0" dirty="0" smtClean="0">
                <a:solidFill>
                  <a:schemeClr val="tx1">
                    <a:lumMod val="85000"/>
                    <a:lumOff val="15000"/>
                  </a:schemeClr>
                </a:solidFill>
                <a:latin typeface="Hypatia Sans Pro" pitchFamily="34" charset="0"/>
                <a:ea typeface="新細明體" pitchFamily="18" charset="-120"/>
              </a:rPr>
              <a:t>Leveraging Digital Culture to Enhance Learning</a:t>
            </a:r>
            <a:endParaRPr kumimoji="0" lang="en-US" altLang="zh-TW" sz="27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endParaRPr>
          </a:p>
          <a:p>
            <a:pPr marL="358775" marR="0" lvl="0" indent="-358775" algn="l" defTabSz="914400" rtl="0" eaLnBrk="1" fontAlgn="auto" latinLnBrk="0" hangingPunct="1">
              <a:lnSpc>
                <a:spcPct val="90000"/>
              </a:lnSpc>
              <a:spcBef>
                <a:spcPts val="1200"/>
              </a:spcBef>
              <a:spcAft>
                <a:spcPts val="0"/>
              </a:spcAft>
              <a:buClr>
                <a:srgbClr val="FF3300"/>
              </a:buClr>
              <a:buSzTx/>
              <a:buFont typeface="Arial" pitchFamily="34" charset="0"/>
              <a:buChar char="•"/>
              <a:tabLst/>
              <a:defRPr/>
            </a:pPr>
            <a:r>
              <a:rPr lang="en-US" altLang="zh-TW" sz="2700" dirty="0" smtClean="0">
                <a:solidFill>
                  <a:schemeClr val="tx1">
                    <a:lumMod val="85000"/>
                    <a:lumOff val="15000"/>
                  </a:schemeClr>
                </a:solidFill>
                <a:latin typeface="Hypatia Sans Pro" pitchFamily="34" charset="0"/>
                <a:ea typeface="新細明體" pitchFamily="18" charset="-120"/>
              </a:rPr>
              <a:t>Enriching Learning Experience – My Way</a:t>
            </a:r>
          </a:p>
        </p:txBody>
      </p:sp>
      <p:sp>
        <p:nvSpPr>
          <p:cNvPr id="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3" name="TextBox 12"/>
          <p:cNvSpPr txBox="1"/>
          <p:nvPr/>
        </p:nvSpPr>
        <p:spPr>
          <a:xfrm>
            <a:off x="214282" y="6366711"/>
            <a:ext cx="3714776"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8"/>
          <p:cNvSpPr/>
          <p:nvPr/>
        </p:nvSpPr>
        <p:spPr>
          <a:xfrm>
            <a:off x="0" y="1500174"/>
            <a:ext cx="8501090" cy="3143272"/>
          </a:xfrm>
          <a:prstGeom prst="ellipse">
            <a:avLst/>
          </a:prstGeom>
          <a:solidFill>
            <a:schemeClr val="accent3">
              <a:lumMod val="40000"/>
              <a:lumOff val="60000"/>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0" name="Oval 19"/>
          <p:cNvSpPr/>
          <p:nvPr/>
        </p:nvSpPr>
        <p:spPr>
          <a:xfrm>
            <a:off x="1357290" y="0"/>
            <a:ext cx="6143668" cy="5500702"/>
          </a:xfrm>
          <a:prstGeom prst="ellipse">
            <a:avLst/>
          </a:prstGeom>
          <a:solidFill>
            <a:schemeClr val="bg1">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1" name="TextBox 20"/>
          <p:cNvSpPr txBox="1"/>
          <p:nvPr/>
        </p:nvSpPr>
        <p:spPr>
          <a:xfrm>
            <a:off x="214282" y="6581001"/>
            <a:ext cx="3714776" cy="276999"/>
          </a:xfrm>
          <a:prstGeom prst="rect">
            <a:avLst/>
          </a:prstGeom>
          <a:noFill/>
        </p:spPr>
        <p:txBody>
          <a:bodyPr wrap="square" rtlCol="0">
            <a:spAutoFit/>
          </a:bodyPr>
          <a:lstStyle/>
          <a:p>
            <a:r>
              <a:rPr lang="ms-MY" sz="1200" dirty="0" smtClean="0">
                <a:solidFill>
                  <a:schemeClr val="bg1">
                    <a:lumMod val="75000"/>
                  </a:schemeClr>
                </a:solidFill>
              </a:rPr>
              <a:t>Image source: http://office.microsoft.com/en-us/clipart/</a:t>
            </a:r>
            <a:endParaRPr lang="ms-MY" sz="1200" dirty="0">
              <a:solidFill>
                <a:schemeClr val="bg1">
                  <a:lumMod val="75000"/>
                </a:schemeClr>
              </a:solidFill>
            </a:endParaRPr>
          </a:p>
        </p:txBody>
      </p:sp>
      <p:sp>
        <p:nvSpPr>
          <p:cNvPr id="22" name="Footer Placeholder 13"/>
          <p:cNvSpPr>
            <a:spLocks noGrp="1"/>
          </p:cNvSpPr>
          <p:nvPr>
            <p:ph type="ftr" sz="quarter" idx="11"/>
          </p:nvPr>
        </p:nvSpPr>
        <p:spPr>
          <a:xfrm>
            <a:off x="6248400" y="6500834"/>
            <a:ext cx="2895600" cy="476250"/>
          </a:xfrm>
        </p:spPr>
        <p:txBody>
          <a:bodyPr/>
          <a:lstStyle/>
          <a:p>
            <a:r>
              <a:rPr lang="en-MY" dirty="0" err="1" smtClean="0">
                <a:solidFill>
                  <a:schemeClr val="bg1">
                    <a:lumMod val="85000"/>
                  </a:schemeClr>
                </a:solidFill>
              </a:rPr>
              <a:t>Abd</a:t>
            </a:r>
            <a:r>
              <a:rPr lang="en-MY" dirty="0" smtClean="0">
                <a:solidFill>
                  <a:schemeClr val="bg1">
                    <a:lumMod val="85000"/>
                  </a:schemeClr>
                </a:solidFill>
              </a:rPr>
              <a:t> </a:t>
            </a:r>
            <a:r>
              <a:rPr lang="en-MY" dirty="0" err="1" smtClean="0">
                <a:solidFill>
                  <a:schemeClr val="bg1">
                    <a:lumMod val="85000"/>
                  </a:schemeClr>
                </a:solidFill>
              </a:rPr>
              <a:t>Karim</a:t>
            </a:r>
            <a:r>
              <a:rPr lang="en-MY" dirty="0" smtClean="0">
                <a:solidFill>
                  <a:schemeClr val="bg1">
                    <a:lumMod val="85000"/>
                  </a:schemeClr>
                </a:solidFill>
              </a:rPr>
              <a:t> Alias@2010</a:t>
            </a:r>
            <a:endParaRPr lang="en-MY" dirty="0">
              <a:solidFill>
                <a:schemeClr val="bg1">
                  <a:lumMod val="85000"/>
                </a:schemeClr>
              </a:solidFill>
            </a:endParaRPr>
          </a:p>
        </p:txBody>
      </p:sp>
      <p:sp>
        <p:nvSpPr>
          <p:cNvPr id="10" name="TextBox 9"/>
          <p:cNvSpPr txBox="1"/>
          <p:nvPr/>
        </p:nvSpPr>
        <p:spPr>
          <a:xfrm>
            <a:off x="2285984" y="1500174"/>
            <a:ext cx="4357718" cy="1754326"/>
          </a:xfrm>
          <a:prstGeom prst="rect">
            <a:avLst/>
          </a:prstGeom>
          <a:noFill/>
        </p:spPr>
        <p:txBody>
          <a:bodyPr wrap="square" rtlCol="0">
            <a:spAutoFit/>
          </a:bodyPr>
          <a:lstStyle/>
          <a:p>
            <a:pPr algn="ctr"/>
            <a:r>
              <a:rPr lang="en-US" sz="3600" b="1" dirty="0" smtClean="0">
                <a:solidFill>
                  <a:srgbClr val="7A0000"/>
                </a:solidFill>
                <a:latin typeface="Boopee" pitchFamily="2" charset="0"/>
                <a:cs typeface="MV Boli" pitchFamily="2" charset="0"/>
              </a:rPr>
              <a:t>Know Something about How Students Learn</a:t>
            </a:r>
          </a:p>
          <a:p>
            <a:pPr algn="ctr"/>
            <a:r>
              <a:rPr lang="en-US" sz="3600" b="1" dirty="0" smtClean="0">
                <a:solidFill>
                  <a:srgbClr val="FF0000"/>
                </a:solidFill>
                <a:latin typeface="Boopee" pitchFamily="2" charset="0"/>
                <a:cs typeface="MV Boli" pitchFamily="2" charset="0"/>
              </a:rPr>
              <a:t>TAXONOMY OF LEARNING</a:t>
            </a:r>
            <a:endParaRPr lang="ms-MY" sz="3600" b="1" dirty="0">
              <a:solidFill>
                <a:srgbClr val="FF0000"/>
              </a:solidFill>
              <a:latin typeface="Boopee" pitchFamily="2" charset="0"/>
              <a:cs typeface="MV Boli"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714612" y="720850"/>
            <a:ext cx="6643734" cy="707886"/>
          </a:xfrm>
          <a:prstGeom prst="rect">
            <a:avLst/>
          </a:prstGeom>
          <a:noFill/>
        </p:spPr>
        <p:txBody>
          <a:bodyPr wrap="square" rtlCol="0">
            <a:spAutoFit/>
          </a:bodyPr>
          <a:lstStyle/>
          <a:p>
            <a:pPr marL="231775" indent="-231775">
              <a:buClr>
                <a:srgbClr val="C00000"/>
              </a:buClr>
            </a:pPr>
            <a:r>
              <a:rPr lang="en-US" sz="4000" dirty="0" smtClean="0">
                <a:solidFill>
                  <a:srgbClr val="C00000"/>
                </a:solidFill>
                <a:latin typeface="Candy Round BTN Cond" pitchFamily="34" charset="0"/>
              </a:rPr>
              <a:t>Can learning </a:t>
            </a:r>
            <a:r>
              <a:rPr lang="en-US" sz="4000" u="sng" dirty="0" smtClean="0">
                <a:solidFill>
                  <a:srgbClr val="C00000"/>
                </a:solidFill>
                <a:latin typeface="Candy Round BTN Cond" pitchFamily="34" charset="0"/>
              </a:rPr>
              <a:t>just happens </a:t>
            </a:r>
            <a:r>
              <a:rPr lang="en-US" sz="4000" dirty="0" smtClean="0">
                <a:solidFill>
                  <a:srgbClr val="C00000"/>
                </a:solidFill>
                <a:latin typeface="Candy Round BTN Cond" pitchFamily="34" charset="0"/>
              </a:rPr>
              <a:t>when we teach?</a:t>
            </a:r>
          </a:p>
        </p:txBody>
      </p:sp>
      <p:sp>
        <p:nvSpPr>
          <p:cNvPr id="13" name="TextBox 12"/>
          <p:cNvSpPr txBox="1"/>
          <p:nvPr/>
        </p:nvSpPr>
        <p:spPr>
          <a:xfrm>
            <a:off x="214282" y="6581001"/>
            <a:ext cx="3714776" cy="276999"/>
          </a:xfrm>
          <a:prstGeom prst="rect">
            <a:avLst/>
          </a:prstGeom>
          <a:noFill/>
        </p:spPr>
        <p:txBody>
          <a:bodyPr wrap="square" rtlCol="0">
            <a:spAutoFit/>
          </a:bodyPr>
          <a:lstStyle/>
          <a:p>
            <a:r>
              <a:rPr lang="ms-MY" sz="1200" dirty="0" smtClean="0">
                <a:solidFill>
                  <a:schemeClr val="bg1">
                    <a:lumMod val="95000"/>
                  </a:schemeClr>
                </a:solidFill>
              </a:rPr>
              <a:t>Image source: http://office.microsoft.com/en-us/clipart/</a:t>
            </a:r>
            <a:endParaRPr lang="ms-MY" sz="1200" dirty="0">
              <a:solidFill>
                <a:schemeClr val="bg1">
                  <a:lumMod val="95000"/>
                </a:schemeClr>
              </a:solidFill>
            </a:endParaRPr>
          </a:p>
        </p:txBody>
      </p:sp>
      <p:sp>
        <p:nvSpPr>
          <p:cNvPr id="14" name="Footer Placeholder 13"/>
          <p:cNvSpPr>
            <a:spLocks noGrp="1"/>
          </p:cNvSpPr>
          <p:nvPr>
            <p:ph type="ftr" sz="quarter" idx="11"/>
          </p:nvPr>
        </p:nvSpPr>
        <p:spPr>
          <a:xfrm>
            <a:off x="6248400" y="6500834"/>
            <a:ext cx="2895600" cy="476250"/>
          </a:xfrm>
        </p:spPr>
        <p:txBody>
          <a:bodyPr/>
          <a:lstStyle/>
          <a:p>
            <a:r>
              <a:rPr lang="en-MY" dirty="0" err="1" smtClean="0">
                <a:solidFill>
                  <a:schemeClr val="bg1">
                    <a:lumMod val="95000"/>
                  </a:schemeClr>
                </a:solidFill>
              </a:rPr>
              <a:t>Abd</a:t>
            </a:r>
            <a:r>
              <a:rPr lang="en-MY" dirty="0" smtClean="0">
                <a:solidFill>
                  <a:schemeClr val="bg1">
                    <a:lumMod val="95000"/>
                  </a:schemeClr>
                </a:solidFill>
              </a:rPr>
              <a:t> </a:t>
            </a:r>
            <a:r>
              <a:rPr lang="en-MY" dirty="0" err="1" smtClean="0">
                <a:solidFill>
                  <a:schemeClr val="bg1">
                    <a:lumMod val="95000"/>
                  </a:schemeClr>
                </a:solidFill>
              </a:rPr>
              <a:t>Karim</a:t>
            </a:r>
            <a:r>
              <a:rPr lang="en-MY" dirty="0" smtClean="0">
                <a:solidFill>
                  <a:schemeClr val="bg1">
                    <a:lumMod val="95000"/>
                  </a:schemeClr>
                </a:solidFill>
              </a:rPr>
              <a:t> Alias@2010</a:t>
            </a:r>
            <a:endParaRPr lang="en-MY" dirty="0">
              <a:solidFill>
                <a:schemeClr val="bg1">
                  <a:lumMod val="95000"/>
                </a:schemeClr>
              </a:solidFill>
            </a:endParaRPr>
          </a:p>
        </p:txBody>
      </p:sp>
      <p:sp>
        <p:nvSpPr>
          <p:cNvPr id="15" name="TextBox 14"/>
          <p:cNvSpPr txBox="1"/>
          <p:nvPr/>
        </p:nvSpPr>
        <p:spPr>
          <a:xfrm>
            <a:off x="3357554" y="1643050"/>
            <a:ext cx="5632918" cy="1323439"/>
          </a:xfrm>
          <a:prstGeom prst="rect">
            <a:avLst/>
          </a:prstGeom>
          <a:noFill/>
        </p:spPr>
        <p:txBody>
          <a:bodyPr wrap="square" rtlCol="0">
            <a:spAutoFit/>
          </a:bodyPr>
          <a:lstStyle/>
          <a:p>
            <a:pPr marL="231775" indent="-231775">
              <a:buClr>
                <a:srgbClr val="C00000"/>
              </a:buClr>
            </a:pPr>
            <a:r>
              <a:rPr lang="en-US" sz="4000" dirty="0" smtClean="0">
                <a:solidFill>
                  <a:srgbClr val="C00000"/>
                </a:solidFill>
                <a:latin typeface="Candy Round BTN Cond" pitchFamily="34" charset="0"/>
              </a:rPr>
              <a:t>LEARNING </a:t>
            </a:r>
            <a:r>
              <a:rPr lang="en-US" sz="4000" dirty="0" smtClean="0">
                <a:solidFill>
                  <a:srgbClr val="7A0000"/>
                </a:solidFill>
                <a:latin typeface="Candy Round BTN Cond" pitchFamily="34" charset="0"/>
              </a:rPr>
              <a:t>– a passive process of knowledge acquisition?</a:t>
            </a:r>
            <a:endParaRPr lang="en-US" sz="4000" dirty="0">
              <a:solidFill>
                <a:srgbClr val="7A0000"/>
              </a:solidFill>
              <a:latin typeface="Candy Round BTN Cond" pitchFamily="34" charset="0"/>
            </a:endParaRPr>
          </a:p>
        </p:txBody>
      </p:sp>
      <p:sp>
        <p:nvSpPr>
          <p:cNvPr id="17" name="TextBox 16"/>
          <p:cNvSpPr txBox="1"/>
          <p:nvPr/>
        </p:nvSpPr>
        <p:spPr>
          <a:xfrm>
            <a:off x="2714612" y="3500438"/>
            <a:ext cx="6143668" cy="2246769"/>
          </a:xfrm>
          <a:prstGeom prst="rect">
            <a:avLst/>
          </a:prstGeom>
          <a:effectLst>
            <a:glow rad="2286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dirty="0" smtClean="0">
                <a:solidFill>
                  <a:srgbClr val="C00000"/>
                </a:solidFill>
                <a:latin typeface="Hypatia Sans Pro" pitchFamily="34" charset="0"/>
              </a:rPr>
              <a:t>LEARNING</a:t>
            </a:r>
            <a:r>
              <a:rPr lang="en-US" sz="2800" dirty="0" smtClean="0">
                <a:latin typeface="Hypatia Sans Pro" pitchFamily="34" charset="0"/>
              </a:rPr>
              <a:t> - </a:t>
            </a:r>
            <a:r>
              <a:rPr lang="en-US" sz="2800" dirty="0" smtClean="0">
                <a:solidFill>
                  <a:srgbClr val="7A0000"/>
                </a:solidFill>
                <a:latin typeface="Hypatia Sans Pro" pitchFamily="34" charset="0"/>
              </a:rPr>
              <a:t>reflective activity </a:t>
            </a:r>
            <a:r>
              <a:rPr lang="en-US" sz="2800" dirty="0" smtClean="0">
                <a:latin typeface="Hypatia Sans Pro" pitchFamily="34" charset="0"/>
              </a:rPr>
              <a:t>which enables the learner to </a:t>
            </a:r>
            <a:r>
              <a:rPr lang="en-US" sz="2800" dirty="0" smtClean="0">
                <a:solidFill>
                  <a:srgbClr val="7A0000"/>
                </a:solidFill>
                <a:latin typeface="Hypatia Sans Pro" pitchFamily="34" charset="0"/>
              </a:rPr>
              <a:t>draw upon previous experience</a:t>
            </a:r>
            <a:r>
              <a:rPr lang="en-US" sz="2800" dirty="0" smtClean="0">
                <a:latin typeface="Hypatia Sans Pro" pitchFamily="34" charset="0"/>
              </a:rPr>
              <a:t> to understand and evaluate the present, so as to shape future action and formulate new knowledge.</a:t>
            </a:r>
            <a:endParaRPr lang="ms-MY" sz="2800" dirty="0">
              <a:latin typeface="Hypatia Sans Pro"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5"/>
                                        </p:tgtEl>
                                        <p:attrNameLst>
                                          <p:attrName>style.visibility</p:attrName>
                                        </p:attrNameLst>
                                      </p:cBhvr>
                                      <p:to>
                                        <p:strVal val="visible"/>
                                      </p:to>
                                    </p:set>
                                    <p:anim calcmode="discrete" valueType="clr">
                                      <p:cBhvr override="childStyle">
                                        <p:cTn id="14"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5"/>
                                        </p:tgtEl>
                                        <p:attrNameLst>
                                          <p:attrName>fillcolor</p:attrName>
                                        </p:attrNameLst>
                                      </p:cBhvr>
                                      <p:tavLst>
                                        <p:tav tm="0">
                                          <p:val>
                                            <p:clrVal>
                                              <a:schemeClr val="accent2"/>
                                            </p:clrVal>
                                          </p:val>
                                        </p:tav>
                                        <p:tav tm="50000">
                                          <p:val>
                                            <p:clrVal>
                                              <a:schemeClr val="hlink"/>
                                            </p:clrVal>
                                          </p:val>
                                        </p:tav>
                                      </p:tavLst>
                                    </p:anim>
                                    <p:set>
                                      <p:cBhvr>
                                        <p:cTn id="16" dur="80"/>
                                        <p:tgtEl>
                                          <p:spTgt spid="15"/>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5" grpId="0"/>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22</a:t>
            </a:fld>
            <a:endParaRPr lang="en-MY"/>
          </a:p>
        </p:txBody>
      </p:sp>
      <p:sp>
        <p:nvSpPr>
          <p:cNvPr id="13" name="Oval 12"/>
          <p:cNvSpPr/>
          <p:nvPr/>
        </p:nvSpPr>
        <p:spPr>
          <a:xfrm>
            <a:off x="-285784" y="-357214"/>
            <a:ext cx="10144228" cy="6000768"/>
          </a:xfrm>
          <a:prstGeom prst="ellipse">
            <a:avLst/>
          </a:prstGeom>
          <a:solidFill>
            <a:schemeClr val="bg1">
              <a:alpha val="42000"/>
            </a:schemeClr>
          </a:solidFill>
          <a:ln>
            <a:noFill/>
          </a:ln>
          <a:effectLst>
            <a:outerShdw dist="50800" dir="5400000" sx="1000" sy="1000" algn="ctr" rotWithShape="0">
              <a:srgbClr val="000000">
                <a:alpha val="43137"/>
              </a:srgb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5" name="Oval 14"/>
          <p:cNvSpPr/>
          <p:nvPr/>
        </p:nvSpPr>
        <p:spPr>
          <a:xfrm>
            <a:off x="-214346" y="-214338"/>
            <a:ext cx="9715568" cy="3000396"/>
          </a:xfrm>
          <a:prstGeom prst="ellipse">
            <a:avLst/>
          </a:prstGeom>
          <a:solidFill>
            <a:schemeClr val="bg1">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8" name="TextBox 17"/>
          <p:cNvSpPr txBox="1"/>
          <p:nvPr/>
        </p:nvSpPr>
        <p:spPr>
          <a:xfrm>
            <a:off x="500034" y="428604"/>
            <a:ext cx="8072462"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buClr>
                <a:srgbClr val="C00000"/>
              </a:buClr>
            </a:pPr>
            <a:r>
              <a:rPr lang="en-US" sz="3600" dirty="0" smtClean="0">
                <a:solidFill>
                  <a:srgbClr val="7A0000"/>
                </a:solidFill>
                <a:latin typeface="Maiandra GD" pitchFamily="34" charset="0"/>
              </a:rPr>
              <a:t>The Constructivist Theory of Learning</a:t>
            </a:r>
            <a:endParaRPr lang="en-US" sz="3600" dirty="0" smtClean="0">
              <a:solidFill>
                <a:srgbClr val="7A0000"/>
              </a:solidFill>
              <a:effectLst/>
              <a:latin typeface="Maiandra GD" pitchFamily="34" charset="0"/>
            </a:endParaRPr>
          </a:p>
        </p:txBody>
      </p:sp>
      <p:sp>
        <p:nvSpPr>
          <p:cNvPr id="16" name="TextBox 15"/>
          <p:cNvSpPr txBox="1"/>
          <p:nvPr/>
        </p:nvSpPr>
        <p:spPr>
          <a:xfrm>
            <a:off x="857224"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20" name="Oval 19"/>
          <p:cNvSpPr/>
          <p:nvPr/>
        </p:nvSpPr>
        <p:spPr>
          <a:xfrm>
            <a:off x="2928893" y="785794"/>
            <a:ext cx="6215107" cy="4929222"/>
          </a:xfrm>
          <a:prstGeom prst="ellipse">
            <a:avLst/>
          </a:prstGeom>
          <a:solidFill>
            <a:schemeClr val="bg1">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1" name="Oval 20"/>
          <p:cNvSpPr/>
          <p:nvPr/>
        </p:nvSpPr>
        <p:spPr>
          <a:xfrm>
            <a:off x="2571735" y="1071546"/>
            <a:ext cx="6429421" cy="5715040"/>
          </a:xfrm>
          <a:prstGeom prst="ellipse">
            <a:avLst/>
          </a:prstGeom>
          <a:solidFill>
            <a:schemeClr val="bg1">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9" name="Rectangle 3"/>
          <p:cNvSpPr txBox="1">
            <a:spLocks noChangeArrowheads="1"/>
          </p:cNvSpPr>
          <p:nvPr/>
        </p:nvSpPr>
        <p:spPr>
          <a:xfrm>
            <a:off x="1928794" y="1571612"/>
            <a:ext cx="5072098" cy="4429156"/>
          </a:xfrm>
          <a:prstGeom prst="rect">
            <a:avLst/>
          </a:prstGeom>
        </p:spPr>
        <p:txBody>
          <a:bodyPr vert="horz" lIns="91440" tIns="45720" rIns="91440" bIns="45720" rtlCol="0">
            <a:noAutofit/>
          </a:bodyPr>
          <a:lstStyle/>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kumimoji="0" lang="en-US" altLang="zh-TW" sz="26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Learners</a:t>
            </a:r>
            <a:r>
              <a:rPr lang="en-US" sz="2600" dirty="0" smtClean="0">
                <a:latin typeface="Hypatia Sans Pro" pitchFamily="34" charset="0"/>
              </a:rPr>
              <a:t> </a:t>
            </a:r>
            <a:r>
              <a:rPr lang="en-US" sz="2600" dirty="0" smtClean="0">
                <a:solidFill>
                  <a:srgbClr val="C00000"/>
                </a:solidFill>
                <a:latin typeface="Hypatia Sans Pro" pitchFamily="34" charset="0"/>
              </a:rPr>
              <a:t>construct new knowledge </a:t>
            </a:r>
            <a:r>
              <a:rPr lang="en-US" sz="2600" dirty="0" smtClean="0">
                <a:latin typeface="Hypatia Sans Pro" pitchFamily="34" charset="0"/>
              </a:rPr>
              <a:t>and understandings based on what they </a:t>
            </a:r>
            <a:r>
              <a:rPr lang="en-US" sz="2600" dirty="0" smtClean="0">
                <a:solidFill>
                  <a:srgbClr val="C00000"/>
                </a:solidFill>
                <a:latin typeface="Hypatia Sans Pro" pitchFamily="34" charset="0"/>
              </a:rPr>
              <a:t>already know </a:t>
            </a:r>
            <a:r>
              <a:rPr lang="ms-MY" sz="2600" dirty="0" smtClean="0">
                <a:latin typeface="Hypatia Sans Pro" pitchFamily="34" charset="0"/>
              </a:rPr>
              <a:t>and </a:t>
            </a:r>
            <a:r>
              <a:rPr lang="ms-MY" sz="2600" dirty="0" smtClean="0">
                <a:solidFill>
                  <a:srgbClr val="C00000"/>
                </a:solidFill>
                <a:latin typeface="Hypatia Sans Pro" pitchFamily="34" charset="0"/>
              </a:rPr>
              <a:t>believe (prior experience)</a:t>
            </a:r>
            <a:r>
              <a:rPr lang="ms-MY" sz="2600" dirty="0" smtClean="0">
                <a:latin typeface="Hypatia Sans Pro" pitchFamily="34" charset="0"/>
              </a:rPr>
              <a:t>;</a:t>
            </a:r>
          </a:p>
          <a:p>
            <a:pPr marL="177800" lvl="0" indent="-177800">
              <a:lnSpc>
                <a:spcPct val="90000"/>
              </a:lnSpc>
              <a:spcBef>
                <a:spcPts val="1200"/>
              </a:spcBef>
              <a:buClr>
                <a:srgbClr val="FF0000"/>
              </a:buClr>
              <a:buFont typeface="Arial" pitchFamily="34" charset="0"/>
              <a:buChar char="•"/>
              <a:defRPr/>
            </a:pPr>
            <a:r>
              <a:rPr lang="en-US" sz="2600" dirty="0" smtClean="0">
                <a:latin typeface="Hypatia Sans Pro" pitchFamily="34" charset="0"/>
              </a:rPr>
              <a:t>Learning is enhanced when teachers pay attention to the knowledge and beliefs learners bring to a learning task and use this information as a starting point for new instruction.</a:t>
            </a:r>
            <a:endParaRPr lang="ms-MY" sz="2600" dirty="0" smtClean="0">
              <a:latin typeface="Hypatia Sans Pro" pitchFamily="34" charset="0"/>
            </a:endParaRPr>
          </a:p>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endParaRPr kumimoji="0" lang="en-US" altLang="zh-TW" sz="2600" b="0" i="0" u="none" strike="noStrike" kern="1200" cap="none" spc="0" normalizeH="0" baseline="0" noProof="0" dirty="0">
              <a:ln>
                <a:noFill/>
              </a:ln>
              <a:solidFill>
                <a:schemeClr val="tx1">
                  <a:lumMod val="85000"/>
                  <a:lumOff val="15000"/>
                </a:schemeClr>
              </a:solidFill>
              <a:effectLst/>
              <a:uLnTx/>
              <a:uFillTx/>
              <a:latin typeface="Hypatia Sans Pro" pitchFamily="34" charset="0"/>
              <a:ea typeface="新細明體" pitchFamily="18"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wipe(left)">
                                      <p:cBhvr>
                                        <p:cTn id="7" dur="500"/>
                                        <p:tgtEl>
                                          <p:spTgt spid="19">
                                            <p:txEl>
                                              <p:pRg st="0" end="0"/>
                                            </p:txEl>
                                          </p:spTgt>
                                        </p:tgtEl>
                                      </p:cBhvr>
                                    </p:animEffect>
                                  </p:childTnLst>
                                  <p:subTnLst>
                                    <p:animClr>
                                      <p:cBhvr override="childStyle">
                                        <p:cTn dur="1" fill="hold" display="0" masterRel="nextClick" afterEffect="1"/>
                                        <p:tgtEl>
                                          <p:spTgt spid="19">
                                            <p:txEl>
                                              <p:pRg st="0" end="0"/>
                                            </p:txEl>
                                          </p:spTgt>
                                        </p:tgtEl>
                                        <p:attrNameLst>
                                          <p:attrName>ppt_c</p:attrName>
                                        </p:attrNameLst>
                                      </p:cBhvr>
                                      <p:to>
                                        <a:srgbClr val="5F5F5F"/>
                                      </p:to>
                                    </p:animClr>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wipe(left)">
                                      <p:cBhvr>
                                        <p:cTn id="12" dur="500"/>
                                        <p:tgtEl>
                                          <p:spTgt spid="19">
                                            <p:txEl>
                                              <p:pRg st="1" end="1"/>
                                            </p:txEl>
                                          </p:spTgt>
                                        </p:tgtEl>
                                      </p:cBhvr>
                                    </p:animEffect>
                                  </p:childTnLst>
                                  <p:subTnLst>
                                    <p:animClr>
                                      <p:cBhvr override="childStyle">
                                        <p:cTn dur="1" fill="hold" display="0" masterRel="nextClick" afterEffect="1"/>
                                        <p:tgtEl>
                                          <p:spTgt spid="19">
                                            <p:txEl>
                                              <p:pRg st="1" end="1"/>
                                            </p:txEl>
                                          </p:spTgt>
                                        </p:tgtEl>
                                        <p:attrNameLst>
                                          <p:attrName>ppt_c</p:attrName>
                                        </p:attrNameLst>
                                      </p:cBhvr>
                                      <p:to>
                                        <a:srgbClr val="5F5F5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571472" y="215593"/>
            <a:ext cx="8001056" cy="6428117"/>
          </a:xfrm>
          <a:prstGeom prst="ellipse">
            <a:avLst/>
          </a:prstGeom>
          <a:solidFill>
            <a:schemeClr val="bg1">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8" name="Footer Placeholder 13"/>
          <p:cNvSpPr>
            <a:spLocks noGrp="1"/>
          </p:cNvSpPr>
          <p:nvPr>
            <p:ph type="ftr" sz="quarter" idx="11"/>
          </p:nvPr>
        </p:nvSpPr>
        <p:spPr>
          <a:xfrm>
            <a:off x="5605490" y="6453212"/>
            <a:ext cx="2895600" cy="476250"/>
          </a:xfrm>
        </p:spPr>
        <p:txBody>
          <a:bodyPr/>
          <a:lstStyle/>
          <a:p>
            <a:r>
              <a:rPr lang="en-MY" dirty="0" err="1" smtClean="0">
                <a:solidFill>
                  <a:schemeClr val="bg1">
                    <a:lumMod val="95000"/>
                  </a:schemeClr>
                </a:solidFill>
              </a:rPr>
              <a:t>Abd</a:t>
            </a:r>
            <a:r>
              <a:rPr lang="en-MY" dirty="0" smtClean="0">
                <a:solidFill>
                  <a:schemeClr val="bg1">
                    <a:lumMod val="95000"/>
                  </a:schemeClr>
                </a:solidFill>
              </a:rPr>
              <a:t> </a:t>
            </a:r>
            <a:r>
              <a:rPr lang="en-MY" dirty="0" err="1" smtClean="0">
                <a:solidFill>
                  <a:schemeClr val="bg1">
                    <a:lumMod val="95000"/>
                  </a:schemeClr>
                </a:solidFill>
              </a:rPr>
              <a:t>Karim</a:t>
            </a:r>
            <a:r>
              <a:rPr lang="en-MY" dirty="0" smtClean="0">
                <a:solidFill>
                  <a:schemeClr val="bg1">
                    <a:lumMod val="95000"/>
                  </a:schemeClr>
                </a:solidFill>
              </a:rPr>
              <a:t> Alias@2010</a:t>
            </a:r>
            <a:endParaRPr lang="en-MY" dirty="0">
              <a:solidFill>
                <a:schemeClr val="bg1">
                  <a:lumMod val="95000"/>
                </a:schemeClr>
              </a:solidFill>
            </a:endParaRPr>
          </a:p>
        </p:txBody>
      </p:sp>
      <p:sp>
        <p:nvSpPr>
          <p:cNvPr id="13" name="Slide Number Placeholder 12"/>
          <p:cNvSpPr>
            <a:spLocks noGrp="1"/>
          </p:cNvSpPr>
          <p:nvPr>
            <p:ph type="sldNum" sz="quarter" idx="12"/>
          </p:nvPr>
        </p:nvSpPr>
        <p:spPr>
          <a:xfrm>
            <a:off x="6944477" y="6296519"/>
            <a:ext cx="2133600" cy="476250"/>
          </a:xfrm>
        </p:spPr>
        <p:txBody>
          <a:bodyPr/>
          <a:lstStyle/>
          <a:p>
            <a:fld id="{2B76A767-77EC-4984-99C9-B0C1D6302BC3}" type="slidenum">
              <a:rPr lang="en-MY" smtClean="0">
                <a:solidFill>
                  <a:schemeClr val="bg1">
                    <a:lumMod val="75000"/>
                  </a:schemeClr>
                </a:solidFill>
              </a:rPr>
              <a:pPr/>
              <a:t>23</a:t>
            </a:fld>
            <a:endParaRPr lang="en-MY" dirty="0">
              <a:solidFill>
                <a:schemeClr val="bg1">
                  <a:lumMod val="75000"/>
                </a:schemeClr>
              </a:solidFill>
            </a:endParaRPr>
          </a:p>
        </p:txBody>
      </p:sp>
      <p:pic>
        <p:nvPicPr>
          <p:cNvPr id="15" name="Picture 14" descr="walking_in_snow_.jpg"/>
          <p:cNvPicPr>
            <a:picLocks noChangeAspect="1"/>
          </p:cNvPicPr>
          <p:nvPr/>
        </p:nvPicPr>
        <p:blipFill>
          <a:blip r:embed="rId3" cstate="print"/>
          <a:stretch>
            <a:fillRect/>
          </a:stretch>
        </p:blipFill>
        <p:spPr>
          <a:xfrm>
            <a:off x="1285852" y="785794"/>
            <a:ext cx="6500858" cy="48756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7" name="Picture 16" descr="im not a teacher.jpg"/>
          <p:cNvPicPr>
            <a:picLocks noChangeAspect="1"/>
          </p:cNvPicPr>
          <p:nvPr/>
        </p:nvPicPr>
        <p:blipFill>
          <a:blip r:embed="rId4" cstate="print"/>
          <a:stretch>
            <a:fillRect/>
          </a:stretch>
        </p:blipFill>
        <p:spPr>
          <a:xfrm rot="21160452">
            <a:off x="1686484" y="5088327"/>
            <a:ext cx="5925312" cy="10607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TextBox 10"/>
          <p:cNvSpPr txBox="1"/>
          <p:nvPr/>
        </p:nvSpPr>
        <p:spPr>
          <a:xfrm>
            <a:off x="142844" y="6396335"/>
            <a:ext cx="3714776" cy="461665"/>
          </a:xfrm>
          <a:prstGeom prst="rect">
            <a:avLst/>
          </a:prstGeom>
          <a:noFill/>
        </p:spPr>
        <p:txBody>
          <a:bodyPr wrap="square" rtlCol="0">
            <a:spAutoFit/>
          </a:bodyPr>
          <a:lstStyle/>
          <a:p>
            <a:r>
              <a:rPr lang="ms-MY" sz="1200" dirty="0" smtClean="0">
                <a:solidFill>
                  <a:schemeClr val="bg1">
                    <a:lumMod val="85000"/>
                  </a:schemeClr>
                </a:solidFill>
              </a:rPr>
              <a:t>Image surce: http://office.microsoft.com/en-us/clipart/</a:t>
            </a:r>
            <a:endParaRPr lang="ms-MY" sz="1200" dirty="0">
              <a:solidFill>
                <a:schemeClr val="bg1">
                  <a:lumMod val="85000"/>
                </a:schemeClr>
              </a:solidFill>
            </a:endParaRPr>
          </a:p>
        </p:txBody>
      </p:sp>
      <p:grpSp>
        <p:nvGrpSpPr>
          <p:cNvPr id="2" name="Group 22"/>
          <p:cNvGrpSpPr/>
          <p:nvPr/>
        </p:nvGrpSpPr>
        <p:grpSpPr>
          <a:xfrm>
            <a:off x="3786182" y="2357430"/>
            <a:ext cx="3429024" cy="923330"/>
            <a:chOff x="3786182" y="2357430"/>
            <a:chExt cx="3429024" cy="923330"/>
          </a:xfrm>
        </p:grpSpPr>
        <p:sp>
          <p:nvSpPr>
            <p:cNvPr id="20" name="TextBox 19"/>
            <p:cNvSpPr txBox="1"/>
            <p:nvPr/>
          </p:nvSpPr>
          <p:spPr>
            <a:xfrm>
              <a:off x="4643438" y="2357430"/>
              <a:ext cx="2571768" cy="92333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dirty="0" smtClean="0"/>
                <a:t>The distance can be huge &amp; the path may not be obvious</a:t>
              </a:r>
              <a:endParaRPr lang="ms-MY" dirty="0"/>
            </a:p>
          </p:txBody>
        </p:sp>
        <p:cxnSp>
          <p:nvCxnSpPr>
            <p:cNvPr id="22" name="Straight Arrow Connector 21"/>
            <p:cNvCxnSpPr>
              <a:stCxn id="20" idx="1"/>
            </p:cNvCxnSpPr>
            <p:nvPr/>
          </p:nvCxnSpPr>
          <p:spPr>
            <a:xfrm rot="10800000">
              <a:off x="3786182" y="2786059"/>
              <a:ext cx="857256" cy="33037"/>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grpSp>
      <p:grpSp>
        <p:nvGrpSpPr>
          <p:cNvPr id="3" name="Group 25"/>
          <p:cNvGrpSpPr/>
          <p:nvPr/>
        </p:nvGrpSpPr>
        <p:grpSpPr>
          <a:xfrm>
            <a:off x="2000232" y="3857628"/>
            <a:ext cx="1928826" cy="994768"/>
            <a:chOff x="2143108" y="3857628"/>
            <a:chExt cx="1928826" cy="994768"/>
          </a:xfrm>
        </p:grpSpPr>
        <p:sp>
          <p:nvSpPr>
            <p:cNvPr id="16" name="TextBox 15"/>
            <p:cNvSpPr txBox="1"/>
            <p:nvPr/>
          </p:nvSpPr>
          <p:spPr>
            <a:xfrm>
              <a:off x="2143108" y="3929066"/>
              <a:ext cx="1714512" cy="92333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dirty="0" smtClean="0">
                  <a:solidFill>
                    <a:srgbClr val="C00000"/>
                  </a:solidFill>
                </a:rPr>
                <a:t>Point A</a:t>
              </a:r>
              <a:r>
                <a:rPr lang="en-US" dirty="0" smtClean="0"/>
                <a:t>: What student currently know</a:t>
              </a:r>
              <a:endParaRPr lang="ms-MY" dirty="0"/>
            </a:p>
          </p:txBody>
        </p:sp>
        <p:cxnSp>
          <p:nvCxnSpPr>
            <p:cNvPr id="25" name="Straight Arrow Connector 24"/>
            <p:cNvCxnSpPr/>
            <p:nvPr/>
          </p:nvCxnSpPr>
          <p:spPr>
            <a:xfrm flipV="1">
              <a:off x="3857620" y="3857628"/>
              <a:ext cx="214314" cy="71438"/>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2786050" y="1500174"/>
            <a:ext cx="1834388" cy="2434579"/>
            <a:chOff x="2786050" y="1500174"/>
            <a:chExt cx="1834388" cy="2434579"/>
          </a:xfrm>
        </p:grpSpPr>
        <p:sp>
          <p:nvSpPr>
            <p:cNvPr id="12" name="Freeform 11"/>
            <p:cNvSpPr/>
            <p:nvPr/>
          </p:nvSpPr>
          <p:spPr>
            <a:xfrm>
              <a:off x="2902751" y="1694985"/>
              <a:ext cx="1717687" cy="2163337"/>
            </a:xfrm>
            <a:custGeom>
              <a:avLst/>
              <a:gdLst>
                <a:gd name="connsiteX0" fmla="*/ 1200898 w 1717687"/>
                <a:gd name="connsiteY0" fmla="*/ 2163337 h 2163337"/>
                <a:gd name="connsiteX1" fmla="*/ 1156293 w 1717687"/>
                <a:gd name="connsiteY1" fmla="*/ 2107581 h 2163337"/>
                <a:gd name="connsiteX2" fmla="*/ 1122839 w 1717687"/>
                <a:gd name="connsiteY2" fmla="*/ 2096430 h 2163337"/>
                <a:gd name="connsiteX3" fmla="*/ 1100537 w 1717687"/>
                <a:gd name="connsiteY3" fmla="*/ 2074127 h 2163337"/>
                <a:gd name="connsiteX4" fmla="*/ 1067083 w 1717687"/>
                <a:gd name="connsiteY4" fmla="*/ 2062976 h 2163337"/>
                <a:gd name="connsiteX5" fmla="*/ 799454 w 1717687"/>
                <a:gd name="connsiteY5" fmla="*/ 2051825 h 2163337"/>
                <a:gd name="connsiteX6" fmla="*/ 743698 w 1717687"/>
                <a:gd name="connsiteY6" fmla="*/ 2040674 h 2163337"/>
                <a:gd name="connsiteX7" fmla="*/ 710244 w 1717687"/>
                <a:gd name="connsiteY7" fmla="*/ 2029522 h 2163337"/>
                <a:gd name="connsiteX8" fmla="*/ 654488 w 1717687"/>
                <a:gd name="connsiteY8" fmla="*/ 2018371 h 2163337"/>
                <a:gd name="connsiteX9" fmla="*/ 598732 w 1717687"/>
                <a:gd name="connsiteY9" fmla="*/ 1918010 h 2163337"/>
                <a:gd name="connsiteX10" fmla="*/ 587581 w 1717687"/>
                <a:gd name="connsiteY10" fmla="*/ 1884556 h 2163337"/>
                <a:gd name="connsiteX11" fmla="*/ 598732 w 1717687"/>
                <a:gd name="connsiteY11" fmla="*/ 1784195 h 2163337"/>
                <a:gd name="connsiteX12" fmla="*/ 609883 w 1717687"/>
                <a:gd name="connsiteY12" fmla="*/ 1750742 h 2163337"/>
                <a:gd name="connsiteX13" fmla="*/ 676790 w 1717687"/>
                <a:gd name="connsiteY13" fmla="*/ 1694986 h 2163337"/>
                <a:gd name="connsiteX14" fmla="*/ 699093 w 1717687"/>
                <a:gd name="connsiteY14" fmla="*/ 1672683 h 2163337"/>
                <a:gd name="connsiteX15" fmla="*/ 721395 w 1717687"/>
                <a:gd name="connsiteY15" fmla="*/ 1639230 h 2163337"/>
                <a:gd name="connsiteX16" fmla="*/ 743698 w 1717687"/>
                <a:gd name="connsiteY16" fmla="*/ 1572322 h 2163337"/>
                <a:gd name="connsiteX17" fmla="*/ 710244 w 1717687"/>
                <a:gd name="connsiteY17" fmla="*/ 1427356 h 2163337"/>
                <a:gd name="connsiteX18" fmla="*/ 699093 w 1717687"/>
                <a:gd name="connsiteY18" fmla="*/ 1393903 h 2163337"/>
                <a:gd name="connsiteX19" fmla="*/ 699093 w 1717687"/>
                <a:gd name="connsiteY19" fmla="*/ 1193181 h 2163337"/>
                <a:gd name="connsiteX20" fmla="*/ 743698 w 1717687"/>
                <a:gd name="connsiteY20" fmla="*/ 1137425 h 2163337"/>
                <a:gd name="connsiteX21" fmla="*/ 766000 w 1717687"/>
                <a:gd name="connsiteY21" fmla="*/ 1103971 h 2163337"/>
                <a:gd name="connsiteX22" fmla="*/ 810605 w 1717687"/>
                <a:gd name="connsiteY22" fmla="*/ 1059366 h 2163337"/>
                <a:gd name="connsiteX23" fmla="*/ 855210 w 1717687"/>
                <a:gd name="connsiteY23" fmla="*/ 1014761 h 2163337"/>
                <a:gd name="connsiteX24" fmla="*/ 888664 w 1717687"/>
                <a:gd name="connsiteY24" fmla="*/ 981308 h 2163337"/>
                <a:gd name="connsiteX25" fmla="*/ 922117 w 1717687"/>
                <a:gd name="connsiteY25" fmla="*/ 959005 h 2163337"/>
                <a:gd name="connsiteX26" fmla="*/ 944420 w 1717687"/>
                <a:gd name="connsiteY26" fmla="*/ 936703 h 2163337"/>
                <a:gd name="connsiteX27" fmla="*/ 989025 w 1717687"/>
                <a:gd name="connsiteY27" fmla="*/ 925552 h 2163337"/>
                <a:gd name="connsiteX28" fmla="*/ 1011327 w 1717687"/>
                <a:gd name="connsiteY28" fmla="*/ 903249 h 2163337"/>
                <a:gd name="connsiteX29" fmla="*/ 1044781 w 1717687"/>
                <a:gd name="connsiteY29" fmla="*/ 880947 h 2163337"/>
                <a:gd name="connsiteX30" fmla="*/ 1133990 w 1717687"/>
                <a:gd name="connsiteY30" fmla="*/ 780586 h 2163337"/>
                <a:gd name="connsiteX31" fmla="*/ 1145142 w 1717687"/>
                <a:gd name="connsiteY31" fmla="*/ 747132 h 2163337"/>
                <a:gd name="connsiteX32" fmla="*/ 1156293 w 1717687"/>
                <a:gd name="connsiteY32" fmla="*/ 624469 h 2163337"/>
                <a:gd name="connsiteX33" fmla="*/ 1167444 w 1717687"/>
                <a:gd name="connsiteY33" fmla="*/ 591015 h 2163337"/>
                <a:gd name="connsiteX34" fmla="*/ 1200898 w 1717687"/>
                <a:gd name="connsiteY34" fmla="*/ 568713 h 2163337"/>
                <a:gd name="connsiteX35" fmla="*/ 1301259 w 1717687"/>
                <a:gd name="connsiteY35" fmla="*/ 535259 h 2163337"/>
                <a:gd name="connsiteX36" fmla="*/ 1334712 w 1717687"/>
                <a:gd name="connsiteY36" fmla="*/ 524108 h 2163337"/>
                <a:gd name="connsiteX37" fmla="*/ 1368166 w 1717687"/>
                <a:gd name="connsiteY37" fmla="*/ 512956 h 2163337"/>
                <a:gd name="connsiteX38" fmla="*/ 1423922 w 1717687"/>
                <a:gd name="connsiteY38" fmla="*/ 501805 h 2163337"/>
                <a:gd name="connsiteX39" fmla="*/ 1457376 w 1717687"/>
                <a:gd name="connsiteY39" fmla="*/ 490654 h 2163337"/>
                <a:gd name="connsiteX40" fmla="*/ 1524283 w 1717687"/>
                <a:gd name="connsiteY40" fmla="*/ 479503 h 2163337"/>
                <a:gd name="connsiteX41" fmla="*/ 1557737 w 1717687"/>
                <a:gd name="connsiteY41" fmla="*/ 468352 h 2163337"/>
                <a:gd name="connsiteX42" fmla="*/ 1702703 w 1717687"/>
                <a:gd name="connsiteY42" fmla="*/ 434898 h 2163337"/>
                <a:gd name="connsiteX43" fmla="*/ 1713854 w 1717687"/>
                <a:gd name="connsiteY43" fmla="*/ 401444 h 2163337"/>
                <a:gd name="connsiteX44" fmla="*/ 1702703 w 1717687"/>
                <a:gd name="connsiteY44" fmla="*/ 356839 h 2163337"/>
                <a:gd name="connsiteX45" fmla="*/ 1646947 w 1717687"/>
                <a:gd name="connsiteY45" fmla="*/ 312235 h 2163337"/>
                <a:gd name="connsiteX46" fmla="*/ 1613493 w 1717687"/>
                <a:gd name="connsiteY46" fmla="*/ 301083 h 2163337"/>
                <a:gd name="connsiteX47" fmla="*/ 1591190 w 1717687"/>
                <a:gd name="connsiteY47" fmla="*/ 278781 h 2163337"/>
                <a:gd name="connsiteX48" fmla="*/ 1490829 w 1717687"/>
                <a:gd name="connsiteY48" fmla="*/ 256478 h 2163337"/>
                <a:gd name="connsiteX49" fmla="*/ 1044781 w 1717687"/>
                <a:gd name="connsiteY49" fmla="*/ 245327 h 2163337"/>
                <a:gd name="connsiteX50" fmla="*/ 977873 w 1717687"/>
                <a:gd name="connsiteY50" fmla="*/ 223025 h 2163337"/>
                <a:gd name="connsiteX51" fmla="*/ 944420 w 1717687"/>
                <a:gd name="connsiteY51" fmla="*/ 211874 h 2163337"/>
                <a:gd name="connsiteX52" fmla="*/ 899815 w 1717687"/>
                <a:gd name="connsiteY52" fmla="*/ 200722 h 2163337"/>
                <a:gd name="connsiteX53" fmla="*/ 832908 w 1717687"/>
                <a:gd name="connsiteY53" fmla="*/ 178420 h 2163337"/>
                <a:gd name="connsiteX54" fmla="*/ 799454 w 1717687"/>
                <a:gd name="connsiteY54" fmla="*/ 167269 h 2163337"/>
                <a:gd name="connsiteX55" fmla="*/ 743698 w 1717687"/>
                <a:gd name="connsiteY55" fmla="*/ 156117 h 2163337"/>
                <a:gd name="connsiteX56" fmla="*/ 699093 w 1717687"/>
                <a:gd name="connsiteY56" fmla="*/ 144966 h 2163337"/>
                <a:gd name="connsiteX57" fmla="*/ 621034 w 1717687"/>
                <a:gd name="connsiteY57" fmla="*/ 133815 h 2163337"/>
                <a:gd name="connsiteX58" fmla="*/ 542976 w 1717687"/>
                <a:gd name="connsiteY58" fmla="*/ 111513 h 2163337"/>
                <a:gd name="connsiteX59" fmla="*/ 498371 w 1717687"/>
                <a:gd name="connsiteY59" fmla="*/ 100361 h 2163337"/>
                <a:gd name="connsiteX60" fmla="*/ 464917 w 1717687"/>
                <a:gd name="connsiteY60" fmla="*/ 89210 h 2163337"/>
                <a:gd name="connsiteX61" fmla="*/ 353405 w 1717687"/>
                <a:gd name="connsiteY61" fmla="*/ 66908 h 2163337"/>
                <a:gd name="connsiteX62" fmla="*/ 275347 w 1717687"/>
                <a:gd name="connsiteY62" fmla="*/ 44605 h 2163337"/>
                <a:gd name="connsiteX63" fmla="*/ 219590 w 1717687"/>
                <a:gd name="connsiteY63" fmla="*/ 33454 h 2163337"/>
                <a:gd name="connsiteX64" fmla="*/ 85776 w 1717687"/>
                <a:gd name="connsiteY64" fmla="*/ 22303 h 2163337"/>
                <a:gd name="connsiteX65" fmla="*/ 7717 w 1717687"/>
                <a:gd name="connsiteY65" fmla="*/ 11152 h 2163337"/>
                <a:gd name="connsiteX66" fmla="*/ 30020 w 1717687"/>
                <a:gd name="connsiteY66" fmla="*/ 0 h 216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17687" h="2163337">
                  <a:moveTo>
                    <a:pt x="1200898" y="2163337"/>
                  </a:moveTo>
                  <a:cubicBezTo>
                    <a:pt x="1186030" y="2144752"/>
                    <a:pt x="1174364" y="2123070"/>
                    <a:pt x="1156293" y="2107581"/>
                  </a:cubicBezTo>
                  <a:cubicBezTo>
                    <a:pt x="1147368" y="2099931"/>
                    <a:pt x="1132918" y="2102478"/>
                    <a:pt x="1122839" y="2096430"/>
                  </a:cubicBezTo>
                  <a:cubicBezTo>
                    <a:pt x="1113824" y="2091021"/>
                    <a:pt x="1109552" y="2079536"/>
                    <a:pt x="1100537" y="2074127"/>
                  </a:cubicBezTo>
                  <a:cubicBezTo>
                    <a:pt x="1090458" y="2068079"/>
                    <a:pt x="1078805" y="2063844"/>
                    <a:pt x="1067083" y="2062976"/>
                  </a:cubicBezTo>
                  <a:cubicBezTo>
                    <a:pt x="978040" y="2056380"/>
                    <a:pt x="888664" y="2055542"/>
                    <a:pt x="799454" y="2051825"/>
                  </a:cubicBezTo>
                  <a:cubicBezTo>
                    <a:pt x="780869" y="2048108"/>
                    <a:pt x="762085" y="2045271"/>
                    <a:pt x="743698" y="2040674"/>
                  </a:cubicBezTo>
                  <a:cubicBezTo>
                    <a:pt x="732294" y="2037823"/>
                    <a:pt x="721648" y="2032373"/>
                    <a:pt x="710244" y="2029522"/>
                  </a:cubicBezTo>
                  <a:cubicBezTo>
                    <a:pt x="691857" y="2024925"/>
                    <a:pt x="673073" y="2022088"/>
                    <a:pt x="654488" y="2018371"/>
                  </a:cubicBezTo>
                  <a:cubicBezTo>
                    <a:pt x="604411" y="1968294"/>
                    <a:pt x="626021" y="1999878"/>
                    <a:pt x="598732" y="1918010"/>
                  </a:cubicBezTo>
                  <a:lnTo>
                    <a:pt x="587581" y="1884556"/>
                  </a:lnTo>
                  <a:cubicBezTo>
                    <a:pt x="591298" y="1851102"/>
                    <a:pt x="593198" y="1817397"/>
                    <a:pt x="598732" y="1784195"/>
                  </a:cubicBezTo>
                  <a:cubicBezTo>
                    <a:pt x="600664" y="1772601"/>
                    <a:pt x="603363" y="1760522"/>
                    <a:pt x="609883" y="1750742"/>
                  </a:cubicBezTo>
                  <a:cubicBezTo>
                    <a:pt x="632589" y="1716684"/>
                    <a:pt x="647403" y="1718496"/>
                    <a:pt x="676790" y="1694986"/>
                  </a:cubicBezTo>
                  <a:cubicBezTo>
                    <a:pt x="685000" y="1688418"/>
                    <a:pt x="692525" y="1680893"/>
                    <a:pt x="699093" y="1672683"/>
                  </a:cubicBezTo>
                  <a:cubicBezTo>
                    <a:pt x="707465" y="1662218"/>
                    <a:pt x="715952" y="1651477"/>
                    <a:pt x="721395" y="1639230"/>
                  </a:cubicBezTo>
                  <a:cubicBezTo>
                    <a:pt x="730943" y="1617747"/>
                    <a:pt x="743698" y="1572322"/>
                    <a:pt x="743698" y="1572322"/>
                  </a:cubicBezTo>
                  <a:cubicBezTo>
                    <a:pt x="729222" y="1470990"/>
                    <a:pt x="740859" y="1519199"/>
                    <a:pt x="710244" y="1427356"/>
                  </a:cubicBezTo>
                  <a:lnTo>
                    <a:pt x="699093" y="1393903"/>
                  </a:lnTo>
                  <a:cubicBezTo>
                    <a:pt x="684772" y="1307974"/>
                    <a:pt x="677773" y="1299781"/>
                    <a:pt x="699093" y="1193181"/>
                  </a:cubicBezTo>
                  <a:cubicBezTo>
                    <a:pt x="703670" y="1170295"/>
                    <a:pt x="730397" y="1154051"/>
                    <a:pt x="743698" y="1137425"/>
                  </a:cubicBezTo>
                  <a:cubicBezTo>
                    <a:pt x="752070" y="1126960"/>
                    <a:pt x="757278" y="1114147"/>
                    <a:pt x="766000" y="1103971"/>
                  </a:cubicBezTo>
                  <a:cubicBezTo>
                    <a:pt x="779684" y="1088006"/>
                    <a:pt x="795737" y="1074234"/>
                    <a:pt x="810605" y="1059366"/>
                  </a:cubicBezTo>
                  <a:lnTo>
                    <a:pt x="855210" y="1014761"/>
                  </a:lnTo>
                  <a:cubicBezTo>
                    <a:pt x="866361" y="1003610"/>
                    <a:pt x="875543" y="990056"/>
                    <a:pt x="888664" y="981308"/>
                  </a:cubicBezTo>
                  <a:cubicBezTo>
                    <a:pt x="899815" y="973874"/>
                    <a:pt x="911652" y="967377"/>
                    <a:pt x="922117" y="959005"/>
                  </a:cubicBezTo>
                  <a:cubicBezTo>
                    <a:pt x="930327" y="952437"/>
                    <a:pt x="935016" y="941405"/>
                    <a:pt x="944420" y="936703"/>
                  </a:cubicBezTo>
                  <a:cubicBezTo>
                    <a:pt x="958128" y="929849"/>
                    <a:pt x="974157" y="929269"/>
                    <a:pt x="989025" y="925552"/>
                  </a:cubicBezTo>
                  <a:cubicBezTo>
                    <a:pt x="996459" y="918118"/>
                    <a:pt x="1003117" y="909817"/>
                    <a:pt x="1011327" y="903249"/>
                  </a:cubicBezTo>
                  <a:cubicBezTo>
                    <a:pt x="1021792" y="894877"/>
                    <a:pt x="1034764" y="889851"/>
                    <a:pt x="1044781" y="880947"/>
                  </a:cubicBezTo>
                  <a:cubicBezTo>
                    <a:pt x="1071379" y="857305"/>
                    <a:pt x="1115347" y="817872"/>
                    <a:pt x="1133990" y="780586"/>
                  </a:cubicBezTo>
                  <a:cubicBezTo>
                    <a:pt x="1139247" y="770072"/>
                    <a:pt x="1141425" y="758283"/>
                    <a:pt x="1145142" y="747132"/>
                  </a:cubicBezTo>
                  <a:cubicBezTo>
                    <a:pt x="1148859" y="706244"/>
                    <a:pt x="1150487" y="665113"/>
                    <a:pt x="1156293" y="624469"/>
                  </a:cubicBezTo>
                  <a:cubicBezTo>
                    <a:pt x="1157955" y="612833"/>
                    <a:pt x="1160101" y="600194"/>
                    <a:pt x="1167444" y="591015"/>
                  </a:cubicBezTo>
                  <a:cubicBezTo>
                    <a:pt x="1175816" y="580550"/>
                    <a:pt x="1188651" y="574156"/>
                    <a:pt x="1200898" y="568713"/>
                  </a:cubicBezTo>
                  <a:cubicBezTo>
                    <a:pt x="1200913" y="568706"/>
                    <a:pt x="1284524" y="540837"/>
                    <a:pt x="1301259" y="535259"/>
                  </a:cubicBezTo>
                  <a:lnTo>
                    <a:pt x="1334712" y="524108"/>
                  </a:lnTo>
                  <a:cubicBezTo>
                    <a:pt x="1345863" y="520391"/>
                    <a:pt x="1356640" y="515261"/>
                    <a:pt x="1368166" y="512956"/>
                  </a:cubicBezTo>
                  <a:cubicBezTo>
                    <a:pt x="1386751" y="509239"/>
                    <a:pt x="1405534" y="506402"/>
                    <a:pt x="1423922" y="501805"/>
                  </a:cubicBezTo>
                  <a:cubicBezTo>
                    <a:pt x="1435326" y="498954"/>
                    <a:pt x="1445901" y="493204"/>
                    <a:pt x="1457376" y="490654"/>
                  </a:cubicBezTo>
                  <a:cubicBezTo>
                    <a:pt x="1479448" y="485749"/>
                    <a:pt x="1502211" y="484408"/>
                    <a:pt x="1524283" y="479503"/>
                  </a:cubicBezTo>
                  <a:cubicBezTo>
                    <a:pt x="1535758" y="476953"/>
                    <a:pt x="1546284" y="470995"/>
                    <a:pt x="1557737" y="468352"/>
                  </a:cubicBezTo>
                  <a:cubicBezTo>
                    <a:pt x="1717687" y="431440"/>
                    <a:pt x="1621841" y="461851"/>
                    <a:pt x="1702703" y="434898"/>
                  </a:cubicBezTo>
                  <a:cubicBezTo>
                    <a:pt x="1706420" y="423747"/>
                    <a:pt x="1713854" y="413199"/>
                    <a:pt x="1713854" y="401444"/>
                  </a:cubicBezTo>
                  <a:cubicBezTo>
                    <a:pt x="1713854" y="386118"/>
                    <a:pt x="1709557" y="370547"/>
                    <a:pt x="1702703" y="356839"/>
                  </a:cubicBezTo>
                  <a:cubicBezTo>
                    <a:pt x="1695789" y="343011"/>
                    <a:pt x="1657451" y="317487"/>
                    <a:pt x="1646947" y="312235"/>
                  </a:cubicBezTo>
                  <a:cubicBezTo>
                    <a:pt x="1636433" y="306978"/>
                    <a:pt x="1624644" y="304800"/>
                    <a:pt x="1613493" y="301083"/>
                  </a:cubicBezTo>
                  <a:cubicBezTo>
                    <a:pt x="1606059" y="293649"/>
                    <a:pt x="1600205" y="284190"/>
                    <a:pt x="1591190" y="278781"/>
                  </a:cubicBezTo>
                  <a:cubicBezTo>
                    <a:pt x="1571628" y="267044"/>
                    <a:pt x="1501348" y="256935"/>
                    <a:pt x="1490829" y="256478"/>
                  </a:cubicBezTo>
                  <a:cubicBezTo>
                    <a:pt x="1342240" y="250017"/>
                    <a:pt x="1193464" y="249044"/>
                    <a:pt x="1044781" y="245327"/>
                  </a:cubicBezTo>
                  <a:lnTo>
                    <a:pt x="977873" y="223025"/>
                  </a:lnTo>
                  <a:cubicBezTo>
                    <a:pt x="966722" y="219308"/>
                    <a:pt x="955823" y="214725"/>
                    <a:pt x="944420" y="211874"/>
                  </a:cubicBezTo>
                  <a:cubicBezTo>
                    <a:pt x="929552" y="208157"/>
                    <a:pt x="914495" y="205126"/>
                    <a:pt x="899815" y="200722"/>
                  </a:cubicBezTo>
                  <a:cubicBezTo>
                    <a:pt x="877298" y="193967"/>
                    <a:pt x="855210" y="185854"/>
                    <a:pt x="832908" y="178420"/>
                  </a:cubicBezTo>
                  <a:cubicBezTo>
                    <a:pt x="821757" y="174703"/>
                    <a:pt x="810980" y="169574"/>
                    <a:pt x="799454" y="167269"/>
                  </a:cubicBezTo>
                  <a:cubicBezTo>
                    <a:pt x="780869" y="163552"/>
                    <a:pt x="762200" y="160229"/>
                    <a:pt x="743698" y="156117"/>
                  </a:cubicBezTo>
                  <a:cubicBezTo>
                    <a:pt x="728737" y="152792"/>
                    <a:pt x="714172" y="147708"/>
                    <a:pt x="699093" y="144966"/>
                  </a:cubicBezTo>
                  <a:cubicBezTo>
                    <a:pt x="673233" y="140264"/>
                    <a:pt x="646894" y="138517"/>
                    <a:pt x="621034" y="133815"/>
                  </a:cubicBezTo>
                  <a:cubicBezTo>
                    <a:pt x="573104" y="125101"/>
                    <a:pt x="584773" y="123455"/>
                    <a:pt x="542976" y="111513"/>
                  </a:cubicBezTo>
                  <a:cubicBezTo>
                    <a:pt x="528240" y="107303"/>
                    <a:pt x="513107" y="104571"/>
                    <a:pt x="498371" y="100361"/>
                  </a:cubicBezTo>
                  <a:cubicBezTo>
                    <a:pt x="487069" y="97132"/>
                    <a:pt x="476219" y="92439"/>
                    <a:pt x="464917" y="89210"/>
                  </a:cubicBezTo>
                  <a:cubicBezTo>
                    <a:pt x="418339" y="75902"/>
                    <a:pt x="405980" y="75670"/>
                    <a:pt x="353405" y="66908"/>
                  </a:cubicBezTo>
                  <a:cubicBezTo>
                    <a:pt x="316151" y="54489"/>
                    <a:pt x="317354" y="53940"/>
                    <a:pt x="275347" y="44605"/>
                  </a:cubicBezTo>
                  <a:cubicBezTo>
                    <a:pt x="256845" y="40493"/>
                    <a:pt x="238414" y="35669"/>
                    <a:pt x="219590" y="33454"/>
                  </a:cubicBezTo>
                  <a:cubicBezTo>
                    <a:pt x="175137" y="28224"/>
                    <a:pt x="130289" y="26989"/>
                    <a:pt x="85776" y="22303"/>
                  </a:cubicBezTo>
                  <a:cubicBezTo>
                    <a:pt x="59637" y="19552"/>
                    <a:pt x="32121" y="20914"/>
                    <a:pt x="7717" y="11152"/>
                  </a:cubicBezTo>
                  <a:cubicBezTo>
                    <a:pt x="0" y="8065"/>
                    <a:pt x="22586" y="3717"/>
                    <a:pt x="30020" y="0"/>
                  </a:cubicBezTo>
                </a:path>
              </a:pathLst>
            </a:custGeom>
            <a:ln w="76200">
              <a:solidFill>
                <a:schemeClr val="bg2">
                  <a:lumMod val="25000"/>
                </a:schemeClr>
              </a:solidFill>
            </a:l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ms-MY"/>
            </a:p>
          </p:txBody>
        </p:sp>
        <p:sp>
          <p:nvSpPr>
            <p:cNvPr id="27" name="Oval 26"/>
            <p:cNvSpPr/>
            <p:nvPr/>
          </p:nvSpPr>
          <p:spPr>
            <a:xfrm>
              <a:off x="2786050" y="1500174"/>
              <a:ext cx="214314" cy="214314"/>
            </a:xfrm>
            <a:prstGeom prst="ellipse">
              <a:avLst/>
            </a:prstGeom>
            <a:solidFill>
              <a:srgbClr val="FFC000"/>
            </a:solidFill>
            <a:ln>
              <a:solidFill>
                <a:srgbClr val="C00000"/>
              </a:solid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8" name="Oval 27"/>
            <p:cNvSpPr/>
            <p:nvPr/>
          </p:nvSpPr>
          <p:spPr>
            <a:xfrm>
              <a:off x="3947994" y="3720439"/>
              <a:ext cx="214314" cy="214314"/>
            </a:xfrm>
            <a:prstGeom prst="ellipse">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grpSp>
      <p:grpSp>
        <p:nvGrpSpPr>
          <p:cNvPr id="4" name="Group 32"/>
          <p:cNvGrpSpPr/>
          <p:nvPr/>
        </p:nvGrpSpPr>
        <p:grpSpPr>
          <a:xfrm>
            <a:off x="3036084" y="785794"/>
            <a:ext cx="2178858" cy="857255"/>
            <a:chOff x="2893208" y="857232"/>
            <a:chExt cx="2178858" cy="857255"/>
          </a:xfrm>
        </p:grpSpPr>
        <p:sp>
          <p:nvSpPr>
            <p:cNvPr id="14" name="TextBox 13"/>
            <p:cNvSpPr txBox="1"/>
            <p:nvPr/>
          </p:nvSpPr>
          <p:spPr>
            <a:xfrm>
              <a:off x="3143240" y="857232"/>
              <a:ext cx="1928826" cy="64633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dirty="0" smtClean="0">
                  <a:solidFill>
                    <a:srgbClr val="C00000"/>
                  </a:solidFill>
                </a:rPr>
                <a:t>Point B</a:t>
              </a:r>
              <a:r>
                <a:rPr lang="en-US" dirty="0" smtClean="0"/>
                <a:t>: Learning goal</a:t>
              </a:r>
              <a:endParaRPr lang="ms-MY" dirty="0"/>
            </a:p>
          </p:txBody>
        </p:sp>
        <p:cxnSp>
          <p:nvCxnSpPr>
            <p:cNvPr id="30" name="Straight Arrow Connector 29"/>
            <p:cNvCxnSpPr>
              <a:endCxn id="27" idx="4"/>
            </p:cNvCxnSpPr>
            <p:nvPr/>
          </p:nvCxnSpPr>
          <p:spPr>
            <a:xfrm rot="10800000" flipV="1">
              <a:off x="2893208" y="1500172"/>
              <a:ext cx="250033" cy="214315"/>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righ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14282" y="6286520"/>
            <a:ext cx="3714776" cy="276999"/>
          </a:xfrm>
          <a:prstGeom prst="rect">
            <a:avLst/>
          </a:prstGeom>
          <a:noFill/>
        </p:spPr>
        <p:txBody>
          <a:bodyPr wrap="square" rtlCol="0">
            <a:spAutoFit/>
          </a:bodyPr>
          <a:lstStyle/>
          <a:p>
            <a:r>
              <a:rPr lang="ms-MY" sz="1200" dirty="0" smtClean="0">
                <a:solidFill>
                  <a:schemeClr val="bg1">
                    <a:lumMod val="95000"/>
                  </a:schemeClr>
                </a:solidFill>
              </a:rPr>
              <a:t>Image source: http://office.microsoft.com/en-us/clipart/</a:t>
            </a:r>
            <a:endParaRPr lang="ms-MY" sz="1200" dirty="0">
              <a:solidFill>
                <a:schemeClr val="bg1">
                  <a:lumMod val="95000"/>
                </a:schemeClr>
              </a:solidFill>
            </a:endParaRPr>
          </a:p>
        </p:txBody>
      </p:sp>
      <p:sp>
        <p:nvSpPr>
          <p:cNvPr id="14" name="Footer Placeholder 13"/>
          <p:cNvSpPr>
            <a:spLocks noGrp="1"/>
          </p:cNvSpPr>
          <p:nvPr>
            <p:ph type="ftr" sz="quarter" idx="11"/>
          </p:nvPr>
        </p:nvSpPr>
        <p:spPr>
          <a:xfrm>
            <a:off x="6248400" y="6500834"/>
            <a:ext cx="2895600" cy="476250"/>
          </a:xfrm>
        </p:spPr>
        <p:txBody>
          <a:bodyPr/>
          <a:lstStyle/>
          <a:p>
            <a:r>
              <a:rPr lang="en-MY" dirty="0" err="1" smtClean="0">
                <a:solidFill>
                  <a:schemeClr val="bg1">
                    <a:lumMod val="95000"/>
                  </a:schemeClr>
                </a:solidFill>
              </a:rPr>
              <a:t>Abd</a:t>
            </a:r>
            <a:r>
              <a:rPr lang="en-MY" dirty="0" smtClean="0">
                <a:solidFill>
                  <a:schemeClr val="bg1">
                    <a:lumMod val="95000"/>
                  </a:schemeClr>
                </a:solidFill>
              </a:rPr>
              <a:t> </a:t>
            </a:r>
            <a:r>
              <a:rPr lang="en-MY" dirty="0" err="1" smtClean="0">
                <a:solidFill>
                  <a:schemeClr val="bg1">
                    <a:lumMod val="95000"/>
                  </a:schemeClr>
                </a:solidFill>
              </a:rPr>
              <a:t>Karim</a:t>
            </a:r>
            <a:r>
              <a:rPr lang="en-MY" dirty="0" smtClean="0">
                <a:solidFill>
                  <a:schemeClr val="bg1">
                    <a:lumMod val="95000"/>
                  </a:schemeClr>
                </a:solidFill>
              </a:rPr>
              <a:t> Alias@2010</a:t>
            </a:r>
            <a:endParaRPr lang="en-MY" dirty="0">
              <a:solidFill>
                <a:schemeClr val="bg1">
                  <a:lumMod val="95000"/>
                </a:schemeClr>
              </a:solidFill>
            </a:endParaRPr>
          </a:p>
        </p:txBody>
      </p:sp>
      <p:sp>
        <p:nvSpPr>
          <p:cNvPr id="15" name="TextBox 14"/>
          <p:cNvSpPr txBox="1"/>
          <p:nvPr/>
        </p:nvSpPr>
        <p:spPr>
          <a:xfrm>
            <a:off x="2000232" y="2000240"/>
            <a:ext cx="5214974" cy="2554545"/>
          </a:xfrm>
          <a:prstGeom prst="rect">
            <a:avLst/>
          </a:prstGeom>
          <a:noFill/>
          <a:effectLst>
            <a:glow rad="139700">
              <a:schemeClr val="accent2">
                <a:satMod val="175000"/>
                <a:alpha val="40000"/>
              </a:schemeClr>
            </a:glow>
          </a:effectLst>
        </p:spPr>
        <p:txBody>
          <a:bodyPr wrap="square" rtlCol="0">
            <a:spAutoFit/>
          </a:bodyPr>
          <a:lstStyle/>
          <a:p>
            <a:pPr marL="231775" indent="-231775">
              <a:buClr>
                <a:srgbClr val="C00000"/>
              </a:buClr>
            </a:pPr>
            <a:r>
              <a:rPr lang="en-US" sz="4000" dirty="0" smtClean="0">
                <a:solidFill>
                  <a:srgbClr val="7A0000"/>
                </a:solidFill>
                <a:latin typeface="Candy Round BTN Cond" pitchFamily="34" charset="0"/>
              </a:rPr>
              <a:t>“Some people study all their life and at their death they have learned everything except to </a:t>
            </a:r>
            <a:r>
              <a:rPr lang="en-US" sz="4000" dirty="0" smtClean="0">
                <a:solidFill>
                  <a:srgbClr val="C00000"/>
                </a:solidFill>
                <a:effectLst>
                  <a:glow rad="139700">
                    <a:schemeClr val="accent6">
                      <a:satMod val="175000"/>
                      <a:alpha val="40000"/>
                    </a:schemeClr>
                  </a:glow>
                </a:effectLst>
                <a:latin typeface="Candy Round BTN Cond" pitchFamily="34" charset="0"/>
              </a:rPr>
              <a:t>THINK</a:t>
            </a:r>
            <a:r>
              <a:rPr lang="en-US" sz="4000" dirty="0" smtClean="0">
                <a:solidFill>
                  <a:srgbClr val="7A0000"/>
                </a:solidFill>
                <a:latin typeface="Candy Round BTN Cond" pitchFamily="34" charset="0"/>
              </a:rPr>
              <a:t>!”</a:t>
            </a:r>
          </a:p>
          <a:p>
            <a:pPr marL="231775" indent="-231775">
              <a:buClr>
                <a:srgbClr val="C00000"/>
              </a:buClr>
            </a:pPr>
            <a:r>
              <a:rPr lang="en-US" sz="4000" dirty="0" smtClean="0">
                <a:solidFill>
                  <a:srgbClr val="7A0000"/>
                </a:solidFill>
                <a:latin typeface="Candy Round BTN Cond" pitchFamily="34" charset="0"/>
              </a:rPr>
              <a:t>- </a:t>
            </a:r>
            <a:r>
              <a:rPr lang="en-US" sz="2800" dirty="0" smtClean="0">
                <a:latin typeface="Candy Round BTN Cond" pitchFamily="34" charset="0"/>
              </a:rPr>
              <a:t>Francois </a:t>
            </a:r>
            <a:r>
              <a:rPr lang="en-US" sz="2800" dirty="0" err="1" smtClean="0">
                <a:latin typeface="Candy Round BTN Cond" pitchFamily="34" charset="0"/>
              </a:rPr>
              <a:t>Domergue</a:t>
            </a:r>
            <a:endParaRPr lang="en-US" sz="4000" dirty="0">
              <a:latin typeface="Candy Round BTN Cond"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25</a:t>
            </a:fld>
            <a:endParaRPr lang="en-MY"/>
          </a:p>
        </p:txBody>
      </p:sp>
      <p:sp>
        <p:nvSpPr>
          <p:cNvPr id="18" name="TextBox 17"/>
          <p:cNvSpPr txBox="1"/>
          <p:nvPr/>
        </p:nvSpPr>
        <p:spPr>
          <a:xfrm>
            <a:off x="928662" y="2357430"/>
            <a:ext cx="7429552" cy="1631216"/>
          </a:xfrm>
          <a:prstGeom prst="rect">
            <a:avLst/>
          </a:prstGeom>
          <a:noFill/>
        </p:spPr>
        <p:txBody>
          <a:bodyPr wrap="square" rtlCol="0">
            <a:spAutoFit/>
          </a:bodyPr>
          <a:lstStyle/>
          <a:p>
            <a:pPr>
              <a:buClr>
                <a:srgbClr val="C00000"/>
              </a:buClr>
            </a:pPr>
            <a:r>
              <a:rPr lang="en-US" sz="3600" dirty="0" smtClean="0">
                <a:solidFill>
                  <a:sysClr val="windowText" lastClr="000000"/>
                </a:solidFill>
                <a:latin typeface="Maiandra GD" pitchFamily="34" charset="0"/>
              </a:rPr>
              <a:t>“A good teacher </a:t>
            </a:r>
            <a:r>
              <a:rPr lang="en-US" sz="3600" dirty="0" smtClean="0">
                <a:solidFill>
                  <a:srgbClr val="C00000"/>
                </a:solidFill>
                <a:latin typeface="Maiandra GD" pitchFamily="34" charset="0"/>
              </a:rPr>
              <a:t>makes you think </a:t>
            </a:r>
            <a:r>
              <a:rPr lang="en-US" sz="3600" dirty="0" smtClean="0">
                <a:solidFill>
                  <a:sysClr val="windowText" lastClr="000000"/>
                </a:solidFill>
                <a:latin typeface="Maiandra GD" pitchFamily="34" charset="0"/>
              </a:rPr>
              <a:t>even when you don’t want to”</a:t>
            </a:r>
          </a:p>
          <a:p>
            <a:pPr>
              <a:buClr>
                <a:srgbClr val="C00000"/>
              </a:buClr>
            </a:pPr>
            <a:r>
              <a:rPr lang="en-US" sz="2800" dirty="0" smtClean="0">
                <a:solidFill>
                  <a:srgbClr val="7A0000"/>
                </a:solidFill>
                <a:latin typeface="Maiandra GD" pitchFamily="34" charset="0"/>
              </a:rPr>
              <a:t>Fisher, 1998, </a:t>
            </a:r>
            <a:r>
              <a:rPr lang="en-US" sz="2800" i="1" dirty="0" smtClean="0">
                <a:solidFill>
                  <a:srgbClr val="7A0000"/>
                </a:solidFill>
                <a:latin typeface="Maiandra GD" pitchFamily="34" charset="0"/>
              </a:rPr>
              <a:t>Teacher Thinking</a:t>
            </a:r>
            <a:endParaRPr lang="en-US" sz="2800" i="1" dirty="0">
              <a:solidFill>
                <a:srgbClr val="7A0000"/>
              </a:solidFill>
              <a:latin typeface="Maiandra GD" pitchFamily="34" charset="0"/>
            </a:endParaRPr>
          </a:p>
        </p:txBody>
      </p:sp>
      <p:sp>
        <p:nvSpPr>
          <p:cNvPr id="16" name="TextBox 15"/>
          <p:cNvSpPr txBox="1"/>
          <p:nvPr/>
        </p:nvSpPr>
        <p:spPr>
          <a:xfrm>
            <a:off x="857224"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13"/>
          <p:cNvSpPr>
            <a:spLocks noGrp="1"/>
          </p:cNvSpPr>
          <p:nvPr>
            <p:ph type="ftr" sz="quarter" idx="11"/>
          </p:nvPr>
        </p:nvSpPr>
        <p:spPr>
          <a:xfrm>
            <a:off x="6248400" y="6738964"/>
            <a:ext cx="2895600" cy="476250"/>
          </a:xfrm>
        </p:spPr>
        <p:txBody>
          <a:bodyPr/>
          <a:lstStyle/>
          <a:p>
            <a:r>
              <a:rPr lang="en-MY" dirty="0" err="1" smtClean="0">
                <a:solidFill>
                  <a:schemeClr val="bg1">
                    <a:lumMod val="50000"/>
                  </a:schemeClr>
                </a:solidFill>
              </a:rPr>
              <a:t>Abd</a:t>
            </a:r>
            <a:r>
              <a:rPr lang="en-MY" dirty="0" smtClean="0">
                <a:solidFill>
                  <a:schemeClr val="bg1">
                    <a:lumMod val="50000"/>
                  </a:schemeClr>
                </a:solidFill>
              </a:rPr>
              <a:t> </a:t>
            </a:r>
            <a:r>
              <a:rPr lang="en-MY" dirty="0" err="1" smtClean="0">
                <a:solidFill>
                  <a:schemeClr val="bg1">
                    <a:lumMod val="50000"/>
                  </a:schemeClr>
                </a:solidFill>
              </a:rPr>
              <a:t>Karim</a:t>
            </a:r>
            <a:r>
              <a:rPr lang="en-MY" dirty="0" smtClean="0">
                <a:solidFill>
                  <a:schemeClr val="bg1">
                    <a:lumMod val="50000"/>
                  </a:schemeClr>
                </a:solidFill>
              </a:rPr>
              <a:t> Alias@2010</a:t>
            </a:r>
            <a:endParaRPr lang="en-MY" dirty="0">
              <a:solidFill>
                <a:schemeClr val="bg1">
                  <a:lumMod val="50000"/>
                </a:schemeClr>
              </a:solidFill>
            </a:endParaRPr>
          </a:p>
        </p:txBody>
      </p:sp>
      <p:sp>
        <p:nvSpPr>
          <p:cNvPr id="7" name="Slide Number Placeholder 6"/>
          <p:cNvSpPr>
            <a:spLocks noGrp="1"/>
          </p:cNvSpPr>
          <p:nvPr>
            <p:ph type="sldNum" sz="quarter" idx="12"/>
          </p:nvPr>
        </p:nvSpPr>
        <p:spPr/>
        <p:txBody>
          <a:bodyPr/>
          <a:lstStyle/>
          <a:p>
            <a:fld id="{2B76A767-77EC-4984-99C9-B0C1D6302BC3}" type="slidenum">
              <a:rPr lang="en-MY" smtClean="0"/>
              <a:pPr/>
              <a:t>26</a:t>
            </a:fld>
            <a:endParaRPr lang="en-MY"/>
          </a:p>
        </p:txBody>
      </p:sp>
      <p:sp>
        <p:nvSpPr>
          <p:cNvPr id="301" name="Oval 300"/>
          <p:cNvSpPr/>
          <p:nvPr/>
        </p:nvSpPr>
        <p:spPr>
          <a:xfrm rot="20247605">
            <a:off x="929605" y="1560656"/>
            <a:ext cx="7031460" cy="4923560"/>
          </a:xfrm>
          <a:prstGeom prst="ellipse">
            <a:avLst/>
          </a:prstGeom>
          <a:solidFill>
            <a:schemeClr val="tx1">
              <a:lumMod val="85000"/>
              <a:lumOff val="15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grpSp>
        <p:nvGrpSpPr>
          <p:cNvPr id="2" name="Group 146"/>
          <p:cNvGrpSpPr/>
          <p:nvPr/>
        </p:nvGrpSpPr>
        <p:grpSpPr>
          <a:xfrm>
            <a:off x="142844" y="2075001"/>
            <a:ext cx="9026371" cy="4211519"/>
            <a:chOff x="117629" y="1357298"/>
            <a:chExt cx="9026371" cy="4211519"/>
          </a:xfrm>
        </p:grpSpPr>
        <p:sp>
          <p:nvSpPr>
            <p:cNvPr id="148" name="AutoShape 4"/>
            <p:cNvSpPr>
              <a:spLocks noChangeAspect="1" noChangeArrowheads="1" noTextEdit="1"/>
            </p:cNvSpPr>
            <p:nvPr/>
          </p:nvSpPr>
          <p:spPr bwMode="auto">
            <a:xfrm>
              <a:off x="1093212" y="1357298"/>
              <a:ext cx="7010400" cy="396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ms-MY"/>
            </a:p>
          </p:txBody>
        </p:sp>
        <p:sp>
          <p:nvSpPr>
            <p:cNvPr id="149" name="Freeform 6"/>
            <p:cNvSpPr>
              <a:spLocks/>
            </p:cNvSpPr>
            <p:nvPr/>
          </p:nvSpPr>
          <p:spPr bwMode="auto">
            <a:xfrm>
              <a:off x="1161475" y="1357298"/>
              <a:ext cx="6338888" cy="3962400"/>
            </a:xfrm>
            <a:custGeom>
              <a:avLst/>
              <a:gdLst/>
              <a:ahLst/>
              <a:cxnLst>
                <a:cxn ang="0">
                  <a:pos x="2349" y="2362"/>
                </a:cxn>
                <a:cxn ang="0">
                  <a:pos x="2685" y="2248"/>
                </a:cxn>
                <a:cxn ang="0">
                  <a:pos x="2991" y="2107"/>
                </a:cxn>
                <a:cxn ang="0">
                  <a:pos x="3266" y="1943"/>
                </a:cxn>
                <a:cxn ang="0">
                  <a:pos x="3506" y="1761"/>
                </a:cxn>
                <a:cxn ang="0">
                  <a:pos x="3703" y="1562"/>
                </a:cxn>
                <a:cxn ang="0">
                  <a:pos x="3854" y="1355"/>
                </a:cxn>
                <a:cxn ang="0">
                  <a:pos x="3947" y="1139"/>
                </a:cxn>
                <a:cxn ang="0">
                  <a:pos x="3990" y="925"/>
                </a:cxn>
                <a:cxn ang="0">
                  <a:pos x="3974" y="758"/>
                </a:cxn>
                <a:cxn ang="0">
                  <a:pos x="3932" y="619"/>
                </a:cxn>
                <a:cxn ang="0">
                  <a:pos x="3858" y="491"/>
                </a:cxn>
                <a:cxn ang="0">
                  <a:pos x="3757" y="378"/>
                </a:cxn>
                <a:cxn ang="0">
                  <a:pos x="3634" y="279"/>
                </a:cxn>
                <a:cxn ang="0">
                  <a:pos x="3487" y="192"/>
                </a:cxn>
                <a:cxn ang="0">
                  <a:pos x="3320" y="121"/>
                </a:cxn>
                <a:cxn ang="0">
                  <a:pos x="3134" y="64"/>
                </a:cxn>
                <a:cxn ang="0">
                  <a:pos x="2933" y="27"/>
                </a:cxn>
                <a:cxn ang="0">
                  <a:pos x="2790" y="10"/>
                </a:cxn>
                <a:cxn ang="0">
                  <a:pos x="2697" y="4"/>
                </a:cxn>
                <a:cxn ang="0">
                  <a:pos x="2600" y="0"/>
                </a:cxn>
                <a:cxn ang="0">
                  <a:pos x="2507" y="0"/>
                </a:cxn>
                <a:cxn ang="0">
                  <a:pos x="2411" y="4"/>
                </a:cxn>
                <a:cxn ang="0">
                  <a:pos x="2310" y="10"/>
                </a:cxn>
                <a:cxn ang="0">
                  <a:pos x="2206" y="21"/>
                </a:cxn>
                <a:cxn ang="0">
                  <a:pos x="2105" y="34"/>
                </a:cxn>
                <a:cxn ang="0">
                  <a:pos x="2001" y="51"/>
                </a:cxn>
                <a:cxn ang="0">
                  <a:pos x="1788" y="94"/>
                </a:cxn>
                <a:cxn ang="0">
                  <a:pos x="1443" y="196"/>
                </a:cxn>
                <a:cxn ang="0">
                  <a:pos x="1126" y="326"/>
                </a:cxn>
                <a:cxn ang="0">
                  <a:pos x="836" y="480"/>
                </a:cxn>
                <a:cxn ang="0">
                  <a:pos x="580" y="656"/>
                </a:cxn>
                <a:cxn ang="0">
                  <a:pos x="364" y="848"/>
                </a:cxn>
                <a:cxn ang="0">
                  <a:pos x="193" y="1051"/>
                </a:cxn>
                <a:cxn ang="0">
                  <a:pos x="73" y="1263"/>
                </a:cxn>
                <a:cxn ang="0">
                  <a:pos x="8" y="1479"/>
                </a:cxn>
                <a:cxn ang="0">
                  <a:pos x="0" y="1671"/>
                </a:cxn>
                <a:cxn ang="0">
                  <a:pos x="27" y="1800"/>
                </a:cxn>
                <a:cxn ang="0">
                  <a:pos x="77" y="1921"/>
                </a:cxn>
                <a:cxn ang="0">
                  <a:pos x="147" y="2030"/>
                </a:cxn>
                <a:cxn ang="0">
                  <a:pos x="240" y="2129"/>
                </a:cxn>
                <a:cxn ang="0">
                  <a:pos x="348" y="2217"/>
                </a:cxn>
                <a:cxn ang="0">
                  <a:pos x="480" y="2294"/>
                </a:cxn>
                <a:cxn ang="0">
                  <a:pos x="623" y="2360"/>
                </a:cxn>
                <a:cxn ang="0">
                  <a:pos x="782" y="2413"/>
                </a:cxn>
                <a:cxn ang="0">
                  <a:pos x="948" y="2452"/>
                </a:cxn>
                <a:cxn ang="0">
                  <a:pos x="1056" y="2469"/>
                </a:cxn>
                <a:cxn ang="0">
                  <a:pos x="1169" y="2482"/>
                </a:cxn>
                <a:cxn ang="0">
                  <a:pos x="1285" y="2490"/>
                </a:cxn>
                <a:cxn ang="0">
                  <a:pos x="1405" y="2496"/>
                </a:cxn>
                <a:cxn ang="0">
                  <a:pos x="1528" y="2494"/>
                </a:cxn>
                <a:cxn ang="0">
                  <a:pos x="1652" y="2486"/>
                </a:cxn>
                <a:cxn ang="0">
                  <a:pos x="1784" y="2475"/>
                </a:cxn>
                <a:cxn ang="0">
                  <a:pos x="1915" y="2456"/>
                </a:cxn>
                <a:cxn ang="0">
                  <a:pos x="2051" y="2435"/>
                </a:cxn>
              </a:cxnLst>
              <a:rect l="0" t="0" r="r" b="b"/>
              <a:pathLst>
                <a:path w="3993" h="2496">
                  <a:moveTo>
                    <a:pt x="2051" y="2435"/>
                  </a:moveTo>
                  <a:lnTo>
                    <a:pt x="2097" y="2424"/>
                  </a:lnTo>
                  <a:lnTo>
                    <a:pt x="2151" y="2413"/>
                  </a:lnTo>
                  <a:lnTo>
                    <a:pt x="2202" y="2400"/>
                  </a:lnTo>
                  <a:lnTo>
                    <a:pt x="2252" y="2388"/>
                  </a:lnTo>
                  <a:lnTo>
                    <a:pt x="2302" y="2375"/>
                  </a:lnTo>
                  <a:lnTo>
                    <a:pt x="2349" y="2362"/>
                  </a:lnTo>
                  <a:lnTo>
                    <a:pt x="2399" y="2347"/>
                  </a:lnTo>
                  <a:lnTo>
                    <a:pt x="2449" y="2332"/>
                  </a:lnTo>
                  <a:lnTo>
                    <a:pt x="2496" y="2317"/>
                  </a:lnTo>
                  <a:lnTo>
                    <a:pt x="2542" y="2300"/>
                  </a:lnTo>
                  <a:lnTo>
                    <a:pt x="2593" y="2283"/>
                  </a:lnTo>
                  <a:lnTo>
                    <a:pt x="2639" y="2266"/>
                  </a:lnTo>
                  <a:lnTo>
                    <a:pt x="2685" y="2248"/>
                  </a:lnTo>
                  <a:lnTo>
                    <a:pt x="2728" y="2231"/>
                  </a:lnTo>
                  <a:lnTo>
                    <a:pt x="2774" y="2210"/>
                  </a:lnTo>
                  <a:lnTo>
                    <a:pt x="2821" y="2191"/>
                  </a:lnTo>
                  <a:lnTo>
                    <a:pt x="2863" y="2170"/>
                  </a:lnTo>
                  <a:lnTo>
                    <a:pt x="2906" y="2150"/>
                  </a:lnTo>
                  <a:lnTo>
                    <a:pt x="2949" y="2127"/>
                  </a:lnTo>
                  <a:lnTo>
                    <a:pt x="2991" y="2107"/>
                  </a:lnTo>
                  <a:lnTo>
                    <a:pt x="3030" y="2084"/>
                  </a:lnTo>
                  <a:lnTo>
                    <a:pt x="3072" y="2062"/>
                  </a:lnTo>
                  <a:lnTo>
                    <a:pt x="3111" y="2039"/>
                  </a:lnTo>
                  <a:lnTo>
                    <a:pt x="3154" y="2016"/>
                  </a:lnTo>
                  <a:lnTo>
                    <a:pt x="3192" y="1992"/>
                  </a:lnTo>
                  <a:lnTo>
                    <a:pt x="3227" y="1968"/>
                  </a:lnTo>
                  <a:lnTo>
                    <a:pt x="3266" y="1943"/>
                  </a:lnTo>
                  <a:lnTo>
                    <a:pt x="3305" y="1919"/>
                  </a:lnTo>
                  <a:lnTo>
                    <a:pt x="3339" y="1892"/>
                  </a:lnTo>
                  <a:lnTo>
                    <a:pt x="3374" y="1866"/>
                  </a:lnTo>
                  <a:lnTo>
                    <a:pt x="3409" y="1840"/>
                  </a:lnTo>
                  <a:lnTo>
                    <a:pt x="3444" y="1815"/>
                  </a:lnTo>
                  <a:lnTo>
                    <a:pt x="3475" y="1787"/>
                  </a:lnTo>
                  <a:lnTo>
                    <a:pt x="3506" y="1761"/>
                  </a:lnTo>
                  <a:lnTo>
                    <a:pt x="3537" y="1733"/>
                  </a:lnTo>
                  <a:lnTo>
                    <a:pt x="3568" y="1705"/>
                  </a:lnTo>
                  <a:lnTo>
                    <a:pt x="3595" y="1676"/>
                  </a:lnTo>
                  <a:lnTo>
                    <a:pt x="3622" y="1648"/>
                  </a:lnTo>
                  <a:lnTo>
                    <a:pt x="3649" y="1620"/>
                  </a:lnTo>
                  <a:lnTo>
                    <a:pt x="3680" y="1592"/>
                  </a:lnTo>
                  <a:lnTo>
                    <a:pt x="3703" y="1562"/>
                  </a:lnTo>
                  <a:lnTo>
                    <a:pt x="3726" y="1534"/>
                  </a:lnTo>
                  <a:lnTo>
                    <a:pt x="3750" y="1504"/>
                  </a:lnTo>
                  <a:lnTo>
                    <a:pt x="3773" y="1473"/>
                  </a:lnTo>
                  <a:lnTo>
                    <a:pt x="3792" y="1443"/>
                  </a:lnTo>
                  <a:lnTo>
                    <a:pt x="3815" y="1413"/>
                  </a:lnTo>
                  <a:lnTo>
                    <a:pt x="3835" y="1383"/>
                  </a:lnTo>
                  <a:lnTo>
                    <a:pt x="3854" y="1355"/>
                  </a:lnTo>
                  <a:lnTo>
                    <a:pt x="3870" y="1323"/>
                  </a:lnTo>
                  <a:lnTo>
                    <a:pt x="3885" y="1293"/>
                  </a:lnTo>
                  <a:lnTo>
                    <a:pt x="3901" y="1263"/>
                  </a:lnTo>
                  <a:lnTo>
                    <a:pt x="3916" y="1233"/>
                  </a:lnTo>
                  <a:lnTo>
                    <a:pt x="3928" y="1201"/>
                  </a:lnTo>
                  <a:lnTo>
                    <a:pt x="3939" y="1171"/>
                  </a:lnTo>
                  <a:lnTo>
                    <a:pt x="3947" y="1139"/>
                  </a:lnTo>
                  <a:lnTo>
                    <a:pt x="3959" y="1109"/>
                  </a:lnTo>
                  <a:lnTo>
                    <a:pt x="3966" y="1077"/>
                  </a:lnTo>
                  <a:lnTo>
                    <a:pt x="3974" y="1047"/>
                  </a:lnTo>
                  <a:lnTo>
                    <a:pt x="3978" y="1017"/>
                  </a:lnTo>
                  <a:lnTo>
                    <a:pt x="3986" y="987"/>
                  </a:lnTo>
                  <a:lnTo>
                    <a:pt x="3986" y="955"/>
                  </a:lnTo>
                  <a:lnTo>
                    <a:pt x="3990" y="925"/>
                  </a:lnTo>
                  <a:lnTo>
                    <a:pt x="3990" y="895"/>
                  </a:lnTo>
                  <a:lnTo>
                    <a:pt x="3993" y="865"/>
                  </a:lnTo>
                  <a:lnTo>
                    <a:pt x="3990" y="842"/>
                  </a:lnTo>
                  <a:lnTo>
                    <a:pt x="3986" y="820"/>
                  </a:lnTo>
                  <a:lnTo>
                    <a:pt x="3986" y="799"/>
                  </a:lnTo>
                  <a:lnTo>
                    <a:pt x="3982" y="778"/>
                  </a:lnTo>
                  <a:lnTo>
                    <a:pt x="3974" y="758"/>
                  </a:lnTo>
                  <a:lnTo>
                    <a:pt x="3970" y="737"/>
                  </a:lnTo>
                  <a:lnTo>
                    <a:pt x="3966" y="716"/>
                  </a:lnTo>
                  <a:lnTo>
                    <a:pt x="3963" y="698"/>
                  </a:lnTo>
                  <a:lnTo>
                    <a:pt x="3955" y="677"/>
                  </a:lnTo>
                  <a:lnTo>
                    <a:pt x="3947" y="656"/>
                  </a:lnTo>
                  <a:lnTo>
                    <a:pt x="3939" y="637"/>
                  </a:lnTo>
                  <a:lnTo>
                    <a:pt x="3932" y="619"/>
                  </a:lnTo>
                  <a:lnTo>
                    <a:pt x="3924" y="600"/>
                  </a:lnTo>
                  <a:lnTo>
                    <a:pt x="3912" y="581"/>
                  </a:lnTo>
                  <a:lnTo>
                    <a:pt x="3904" y="562"/>
                  </a:lnTo>
                  <a:lnTo>
                    <a:pt x="3893" y="545"/>
                  </a:lnTo>
                  <a:lnTo>
                    <a:pt x="3881" y="527"/>
                  </a:lnTo>
                  <a:lnTo>
                    <a:pt x="3870" y="510"/>
                  </a:lnTo>
                  <a:lnTo>
                    <a:pt x="3858" y="491"/>
                  </a:lnTo>
                  <a:lnTo>
                    <a:pt x="3846" y="474"/>
                  </a:lnTo>
                  <a:lnTo>
                    <a:pt x="3831" y="457"/>
                  </a:lnTo>
                  <a:lnTo>
                    <a:pt x="3815" y="440"/>
                  </a:lnTo>
                  <a:lnTo>
                    <a:pt x="3804" y="425"/>
                  </a:lnTo>
                  <a:lnTo>
                    <a:pt x="3788" y="408"/>
                  </a:lnTo>
                  <a:lnTo>
                    <a:pt x="3773" y="393"/>
                  </a:lnTo>
                  <a:lnTo>
                    <a:pt x="3757" y="378"/>
                  </a:lnTo>
                  <a:lnTo>
                    <a:pt x="3742" y="361"/>
                  </a:lnTo>
                  <a:lnTo>
                    <a:pt x="3726" y="348"/>
                  </a:lnTo>
                  <a:lnTo>
                    <a:pt x="3707" y="333"/>
                  </a:lnTo>
                  <a:lnTo>
                    <a:pt x="3692" y="318"/>
                  </a:lnTo>
                  <a:lnTo>
                    <a:pt x="3672" y="305"/>
                  </a:lnTo>
                  <a:lnTo>
                    <a:pt x="3657" y="292"/>
                  </a:lnTo>
                  <a:lnTo>
                    <a:pt x="3634" y="279"/>
                  </a:lnTo>
                  <a:lnTo>
                    <a:pt x="3614" y="265"/>
                  </a:lnTo>
                  <a:lnTo>
                    <a:pt x="3595" y="252"/>
                  </a:lnTo>
                  <a:lnTo>
                    <a:pt x="3576" y="239"/>
                  </a:lnTo>
                  <a:lnTo>
                    <a:pt x="3552" y="226"/>
                  </a:lnTo>
                  <a:lnTo>
                    <a:pt x="3529" y="215"/>
                  </a:lnTo>
                  <a:lnTo>
                    <a:pt x="3510" y="203"/>
                  </a:lnTo>
                  <a:lnTo>
                    <a:pt x="3487" y="192"/>
                  </a:lnTo>
                  <a:lnTo>
                    <a:pt x="3463" y="181"/>
                  </a:lnTo>
                  <a:lnTo>
                    <a:pt x="3440" y="170"/>
                  </a:lnTo>
                  <a:lnTo>
                    <a:pt x="3417" y="158"/>
                  </a:lnTo>
                  <a:lnTo>
                    <a:pt x="3394" y="149"/>
                  </a:lnTo>
                  <a:lnTo>
                    <a:pt x="3370" y="140"/>
                  </a:lnTo>
                  <a:lnTo>
                    <a:pt x="3343" y="130"/>
                  </a:lnTo>
                  <a:lnTo>
                    <a:pt x="3320" y="121"/>
                  </a:lnTo>
                  <a:lnTo>
                    <a:pt x="3297" y="111"/>
                  </a:lnTo>
                  <a:lnTo>
                    <a:pt x="3270" y="102"/>
                  </a:lnTo>
                  <a:lnTo>
                    <a:pt x="3243" y="94"/>
                  </a:lnTo>
                  <a:lnTo>
                    <a:pt x="3216" y="87"/>
                  </a:lnTo>
                  <a:lnTo>
                    <a:pt x="3189" y="79"/>
                  </a:lnTo>
                  <a:lnTo>
                    <a:pt x="3161" y="72"/>
                  </a:lnTo>
                  <a:lnTo>
                    <a:pt x="3134" y="64"/>
                  </a:lnTo>
                  <a:lnTo>
                    <a:pt x="3103" y="57"/>
                  </a:lnTo>
                  <a:lnTo>
                    <a:pt x="3076" y="51"/>
                  </a:lnTo>
                  <a:lnTo>
                    <a:pt x="3049" y="46"/>
                  </a:lnTo>
                  <a:lnTo>
                    <a:pt x="3018" y="40"/>
                  </a:lnTo>
                  <a:lnTo>
                    <a:pt x="2991" y="36"/>
                  </a:lnTo>
                  <a:lnTo>
                    <a:pt x="2960" y="31"/>
                  </a:lnTo>
                  <a:lnTo>
                    <a:pt x="2933" y="27"/>
                  </a:lnTo>
                  <a:lnTo>
                    <a:pt x="2902" y="21"/>
                  </a:lnTo>
                  <a:lnTo>
                    <a:pt x="2871" y="17"/>
                  </a:lnTo>
                  <a:lnTo>
                    <a:pt x="2844" y="16"/>
                  </a:lnTo>
                  <a:lnTo>
                    <a:pt x="2829" y="14"/>
                  </a:lnTo>
                  <a:lnTo>
                    <a:pt x="2817" y="14"/>
                  </a:lnTo>
                  <a:lnTo>
                    <a:pt x="2802" y="12"/>
                  </a:lnTo>
                  <a:lnTo>
                    <a:pt x="2790" y="10"/>
                  </a:lnTo>
                  <a:lnTo>
                    <a:pt x="2774" y="8"/>
                  </a:lnTo>
                  <a:lnTo>
                    <a:pt x="2763" y="8"/>
                  </a:lnTo>
                  <a:lnTo>
                    <a:pt x="2751" y="6"/>
                  </a:lnTo>
                  <a:lnTo>
                    <a:pt x="2740" y="6"/>
                  </a:lnTo>
                  <a:lnTo>
                    <a:pt x="2724" y="4"/>
                  </a:lnTo>
                  <a:lnTo>
                    <a:pt x="2709" y="4"/>
                  </a:lnTo>
                  <a:lnTo>
                    <a:pt x="2697" y="4"/>
                  </a:lnTo>
                  <a:lnTo>
                    <a:pt x="2685" y="4"/>
                  </a:lnTo>
                  <a:lnTo>
                    <a:pt x="2670" y="2"/>
                  </a:lnTo>
                  <a:lnTo>
                    <a:pt x="2655" y="2"/>
                  </a:lnTo>
                  <a:lnTo>
                    <a:pt x="2643" y="2"/>
                  </a:lnTo>
                  <a:lnTo>
                    <a:pt x="2631" y="2"/>
                  </a:lnTo>
                  <a:lnTo>
                    <a:pt x="2616" y="0"/>
                  </a:lnTo>
                  <a:lnTo>
                    <a:pt x="2600" y="0"/>
                  </a:lnTo>
                  <a:lnTo>
                    <a:pt x="2589" y="0"/>
                  </a:lnTo>
                  <a:lnTo>
                    <a:pt x="2573" y="0"/>
                  </a:lnTo>
                  <a:lnTo>
                    <a:pt x="2562" y="0"/>
                  </a:lnTo>
                  <a:lnTo>
                    <a:pt x="2546" y="0"/>
                  </a:lnTo>
                  <a:lnTo>
                    <a:pt x="2535" y="0"/>
                  </a:lnTo>
                  <a:lnTo>
                    <a:pt x="2519" y="0"/>
                  </a:lnTo>
                  <a:lnTo>
                    <a:pt x="2507" y="0"/>
                  </a:lnTo>
                  <a:lnTo>
                    <a:pt x="2492" y="0"/>
                  </a:lnTo>
                  <a:lnTo>
                    <a:pt x="2477" y="0"/>
                  </a:lnTo>
                  <a:lnTo>
                    <a:pt x="2465" y="2"/>
                  </a:lnTo>
                  <a:lnTo>
                    <a:pt x="2449" y="2"/>
                  </a:lnTo>
                  <a:lnTo>
                    <a:pt x="2438" y="2"/>
                  </a:lnTo>
                  <a:lnTo>
                    <a:pt x="2422" y="4"/>
                  </a:lnTo>
                  <a:lnTo>
                    <a:pt x="2411" y="4"/>
                  </a:lnTo>
                  <a:lnTo>
                    <a:pt x="2395" y="4"/>
                  </a:lnTo>
                  <a:lnTo>
                    <a:pt x="2380" y="6"/>
                  </a:lnTo>
                  <a:lnTo>
                    <a:pt x="2364" y="6"/>
                  </a:lnTo>
                  <a:lnTo>
                    <a:pt x="2353" y="8"/>
                  </a:lnTo>
                  <a:lnTo>
                    <a:pt x="2337" y="8"/>
                  </a:lnTo>
                  <a:lnTo>
                    <a:pt x="2322" y="10"/>
                  </a:lnTo>
                  <a:lnTo>
                    <a:pt x="2310" y="10"/>
                  </a:lnTo>
                  <a:lnTo>
                    <a:pt x="2295" y="12"/>
                  </a:lnTo>
                  <a:lnTo>
                    <a:pt x="2279" y="14"/>
                  </a:lnTo>
                  <a:lnTo>
                    <a:pt x="2264" y="14"/>
                  </a:lnTo>
                  <a:lnTo>
                    <a:pt x="2252" y="16"/>
                  </a:lnTo>
                  <a:lnTo>
                    <a:pt x="2237" y="17"/>
                  </a:lnTo>
                  <a:lnTo>
                    <a:pt x="2221" y="19"/>
                  </a:lnTo>
                  <a:lnTo>
                    <a:pt x="2206" y="21"/>
                  </a:lnTo>
                  <a:lnTo>
                    <a:pt x="2194" y="21"/>
                  </a:lnTo>
                  <a:lnTo>
                    <a:pt x="2179" y="25"/>
                  </a:lnTo>
                  <a:lnTo>
                    <a:pt x="2163" y="27"/>
                  </a:lnTo>
                  <a:lnTo>
                    <a:pt x="2148" y="27"/>
                  </a:lnTo>
                  <a:lnTo>
                    <a:pt x="2136" y="29"/>
                  </a:lnTo>
                  <a:lnTo>
                    <a:pt x="2120" y="31"/>
                  </a:lnTo>
                  <a:lnTo>
                    <a:pt x="2105" y="34"/>
                  </a:lnTo>
                  <a:lnTo>
                    <a:pt x="2090" y="36"/>
                  </a:lnTo>
                  <a:lnTo>
                    <a:pt x="2074" y="38"/>
                  </a:lnTo>
                  <a:lnTo>
                    <a:pt x="2062" y="42"/>
                  </a:lnTo>
                  <a:lnTo>
                    <a:pt x="2047" y="44"/>
                  </a:lnTo>
                  <a:lnTo>
                    <a:pt x="2031" y="46"/>
                  </a:lnTo>
                  <a:lnTo>
                    <a:pt x="2016" y="47"/>
                  </a:lnTo>
                  <a:lnTo>
                    <a:pt x="2001" y="51"/>
                  </a:lnTo>
                  <a:lnTo>
                    <a:pt x="1985" y="53"/>
                  </a:lnTo>
                  <a:lnTo>
                    <a:pt x="1973" y="57"/>
                  </a:lnTo>
                  <a:lnTo>
                    <a:pt x="1958" y="59"/>
                  </a:lnTo>
                  <a:lnTo>
                    <a:pt x="1942" y="62"/>
                  </a:lnTo>
                  <a:lnTo>
                    <a:pt x="1892" y="72"/>
                  </a:lnTo>
                  <a:lnTo>
                    <a:pt x="1838" y="83"/>
                  </a:lnTo>
                  <a:lnTo>
                    <a:pt x="1788" y="94"/>
                  </a:lnTo>
                  <a:lnTo>
                    <a:pt x="1737" y="108"/>
                  </a:lnTo>
                  <a:lnTo>
                    <a:pt x="1687" y="121"/>
                  </a:lnTo>
                  <a:lnTo>
                    <a:pt x="1637" y="134"/>
                  </a:lnTo>
                  <a:lnTo>
                    <a:pt x="1590" y="147"/>
                  </a:lnTo>
                  <a:lnTo>
                    <a:pt x="1540" y="164"/>
                  </a:lnTo>
                  <a:lnTo>
                    <a:pt x="1494" y="179"/>
                  </a:lnTo>
                  <a:lnTo>
                    <a:pt x="1443" y="196"/>
                  </a:lnTo>
                  <a:lnTo>
                    <a:pt x="1397" y="213"/>
                  </a:lnTo>
                  <a:lnTo>
                    <a:pt x="1350" y="230"/>
                  </a:lnTo>
                  <a:lnTo>
                    <a:pt x="1304" y="248"/>
                  </a:lnTo>
                  <a:lnTo>
                    <a:pt x="1258" y="265"/>
                  </a:lnTo>
                  <a:lnTo>
                    <a:pt x="1211" y="284"/>
                  </a:lnTo>
                  <a:lnTo>
                    <a:pt x="1169" y="305"/>
                  </a:lnTo>
                  <a:lnTo>
                    <a:pt x="1126" y="326"/>
                  </a:lnTo>
                  <a:lnTo>
                    <a:pt x="1079" y="346"/>
                  </a:lnTo>
                  <a:lnTo>
                    <a:pt x="1037" y="367"/>
                  </a:lnTo>
                  <a:lnTo>
                    <a:pt x="994" y="388"/>
                  </a:lnTo>
                  <a:lnTo>
                    <a:pt x="952" y="410"/>
                  </a:lnTo>
                  <a:lnTo>
                    <a:pt x="913" y="433"/>
                  </a:lnTo>
                  <a:lnTo>
                    <a:pt x="874" y="457"/>
                  </a:lnTo>
                  <a:lnTo>
                    <a:pt x="836" y="480"/>
                  </a:lnTo>
                  <a:lnTo>
                    <a:pt x="797" y="504"/>
                  </a:lnTo>
                  <a:lnTo>
                    <a:pt x="758" y="528"/>
                  </a:lnTo>
                  <a:lnTo>
                    <a:pt x="720" y="553"/>
                  </a:lnTo>
                  <a:lnTo>
                    <a:pt x="685" y="579"/>
                  </a:lnTo>
                  <a:lnTo>
                    <a:pt x="650" y="604"/>
                  </a:lnTo>
                  <a:lnTo>
                    <a:pt x="615" y="630"/>
                  </a:lnTo>
                  <a:lnTo>
                    <a:pt x="580" y="656"/>
                  </a:lnTo>
                  <a:lnTo>
                    <a:pt x="549" y="682"/>
                  </a:lnTo>
                  <a:lnTo>
                    <a:pt x="514" y="709"/>
                  </a:lnTo>
                  <a:lnTo>
                    <a:pt x="480" y="735"/>
                  </a:lnTo>
                  <a:lnTo>
                    <a:pt x="449" y="763"/>
                  </a:lnTo>
                  <a:lnTo>
                    <a:pt x="422" y="791"/>
                  </a:lnTo>
                  <a:lnTo>
                    <a:pt x="391" y="820"/>
                  </a:lnTo>
                  <a:lnTo>
                    <a:pt x="364" y="848"/>
                  </a:lnTo>
                  <a:lnTo>
                    <a:pt x="336" y="876"/>
                  </a:lnTo>
                  <a:lnTo>
                    <a:pt x="313" y="904"/>
                  </a:lnTo>
                  <a:lnTo>
                    <a:pt x="286" y="932"/>
                  </a:lnTo>
                  <a:lnTo>
                    <a:pt x="259" y="962"/>
                  </a:lnTo>
                  <a:lnTo>
                    <a:pt x="236" y="991"/>
                  </a:lnTo>
                  <a:lnTo>
                    <a:pt x="217" y="1023"/>
                  </a:lnTo>
                  <a:lnTo>
                    <a:pt x="193" y="1051"/>
                  </a:lnTo>
                  <a:lnTo>
                    <a:pt x="174" y="1081"/>
                  </a:lnTo>
                  <a:lnTo>
                    <a:pt x="155" y="1111"/>
                  </a:lnTo>
                  <a:lnTo>
                    <a:pt x="135" y="1143"/>
                  </a:lnTo>
                  <a:lnTo>
                    <a:pt x="116" y="1173"/>
                  </a:lnTo>
                  <a:lnTo>
                    <a:pt x="100" y="1203"/>
                  </a:lnTo>
                  <a:lnTo>
                    <a:pt x="89" y="1233"/>
                  </a:lnTo>
                  <a:lnTo>
                    <a:pt x="73" y="1263"/>
                  </a:lnTo>
                  <a:lnTo>
                    <a:pt x="58" y="1293"/>
                  </a:lnTo>
                  <a:lnTo>
                    <a:pt x="50" y="1325"/>
                  </a:lnTo>
                  <a:lnTo>
                    <a:pt x="39" y="1355"/>
                  </a:lnTo>
                  <a:lnTo>
                    <a:pt x="31" y="1387"/>
                  </a:lnTo>
                  <a:lnTo>
                    <a:pt x="19" y="1417"/>
                  </a:lnTo>
                  <a:lnTo>
                    <a:pt x="15" y="1449"/>
                  </a:lnTo>
                  <a:lnTo>
                    <a:pt x="8" y="1479"/>
                  </a:lnTo>
                  <a:lnTo>
                    <a:pt x="4" y="1511"/>
                  </a:lnTo>
                  <a:lnTo>
                    <a:pt x="0" y="1541"/>
                  </a:lnTo>
                  <a:lnTo>
                    <a:pt x="0" y="1573"/>
                  </a:lnTo>
                  <a:lnTo>
                    <a:pt x="0" y="1603"/>
                  </a:lnTo>
                  <a:lnTo>
                    <a:pt x="0" y="1635"/>
                  </a:lnTo>
                  <a:lnTo>
                    <a:pt x="0" y="1652"/>
                  </a:lnTo>
                  <a:lnTo>
                    <a:pt x="0" y="1671"/>
                  </a:lnTo>
                  <a:lnTo>
                    <a:pt x="4" y="1690"/>
                  </a:lnTo>
                  <a:lnTo>
                    <a:pt x="8" y="1708"/>
                  </a:lnTo>
                  <a:lnTo>
                    <a:pt x="8" y="1727"/>
                  </a:lnTo>
                  <a:lnTo>
                    <a:pt x="11" y="1746"/>
                  </a:lnTo>
                  <a:lnTo>
                    <a:pt x="15" y="1765"/>
                  </a:lnTo>
                  <a:lnTo>
                    <a:pt x="23" y="1783"/>
                  </a:lnTo>
                  <a:lnTo>
                    <a:pt x="27" y="1800"/>
                  </a:lnTo>
                  <a:lnTo>
                    <a:pt x="31" y="1817"/>
                  </a:lnTo>
                  <a:lnTo>
                    <a:pt x="39" y="1834"/>
                  </a:lnTo>
                  <a:lnTo>
                    <a:pt x="46" y="1853"/>
                  </a:lnTo>
                  <a:lnTo>
                    <a:pt x="50" y="1870"/>
                  </a:lnTo>
                  <a:lnTo>
                    <a:pt x="58" y="1887"/>
                  </a:lnTo>
                  <a:lnTo>
                    <a:pt x="66" y="1904"/>
                  </a:lnTo>
                  <a:lnTo>
                    <a:pt x="77" y="1921"/>
                  </a:lnTo>
                  <a:lnTo>
                    <a:pt x="85" y="1936"/>
                  </a:lnTo>
                  <a:lnTo>
                    <a:pt x="93" y="1953"/>
                  </a:lnTo>
                  <a:lnTo>
                    <a:pt x="104" y="1968"/>
                  </a:lnTo>
                  <a:lnTo>
                    <a:pt x="112" y="1983"/>
                  </a:lnTo>
                  <a:lnTo>
                    <a:pt x="124" y="1998"/>
                  </a:lnTo>
                  <a:lnTo>
                    <a:pt x="135" y="2013"/>
                  </a:lnTo>
                  <a:lnTo>
                    <a:pt x="147" y="2030"/>
                  </a:lnTo>
                  <a:lnTo>
                    <a:pt x="158" y="2045"/>
                  </a:lnTo>
                  <a:lnTo>
                    <a:pt x="170" y="2058"/>
                  </a:lnTo>
                  <a:lnTo>
                    <a:pt x="182" y="2073"/>
                  </a:lnTo>
                  <a:lnTo>
                    <a:pt x="197" y="2086"/>
                  </a:lnTo>
                  <a:lnTo>
                    <a:pt x="209" y="2101"/>
                  </a:lnTo>
                  <a:lnTo>
                    <a:pt x="224" y="2114"/>
                  </a:lnTo>
                  <a:lnTo>
                    <a:pt x="240" y="2129"/>
                  </a:lnTo>
                  <a:lnTo>
                    <a:pt x="255" y="2142"/>
                  </a:lnTo>
                  <a:lnTo>
                    <a:pt x="271" y="2155"/>
                  </a:lnTo>
                  <a:lnTo>
                    <a:pt x="286" y="2169"/>
                  </a:lnTo>
                  <a:lnTo>
                    <a:pt x="298" y="2180"/>
                  </a:lnTo>
                  <a:lnTo>
                    <a:pt x="313" y="2193"/>
                  </a:lnTo>
                  <a:lnTo>
                    <a:pt x="333" y="2204"/>
                  </a:lnTo>
                  <a:lnTo>
                    <a:pt x="348" y="2217"/>
                  </a:lnTo>
                  <a:lnTo>
                    <a:pt x="364" y="2229"/>
                  </a:lnTo>
                  <a:lnTo>
                    <a:pt x="383" y="2240"/>
                  </a:lnTo>
                  <a:lnTo>
                    <a:pt x="402" y="2251"/>
                  </a:lnTo>
                  <a:lnTo>
                    <a:pt x="418" y="2263"/>
                  </a:lnTo>
                  <a:lnTo>
                    <a:pt x="437" y="2274"/>
                  </a:lnTo>
                  <a:lnTo>
                    <a:pt x="456" y="2283"/>
                  </a:lnTo>
                  <a:lnTo>
                    <a:pt x="480" y="2294"/>
                  </a:lnTo>
                  <a:lnTo>
                    <a:pt x="499" y="2304"/>
                  </a:lnTo>
                  <a:lnTo>
                    <a:pt x="514" y="2313"/>
                  </a:lnTo>
                  <a:lnTo>
                    <a:pt x="538" y="2323"/>
                  </a:lnTo>
                  <a:lnTo>
                    <a:pt x="561" y="2334"/>
                  </a:lnTo>
                  <a:lnTo>
                    <a:pt x="576" y="2341"/>
                  </a:lnTo>
                  <a:lnTo>
                    <a:pt x="600" y="2351"/>
                  </a:lnTo>
                  <a:lnTo>
                    <a:pt x="623" y="2360"/>
                  </a:lnTo>
                  <a:lnTo>
                    <a:pt x="646" y="2368"/>
                  </a:lnTo>
                  <a:lnTo>
                    <a:pt x="665" y="2375"/>
                  </a:lnTo>
                  <a:lnTo>
                    <a:pt x="689" y="2383"/>
                  </a:lnTo>
                  <a:lnTo>
                    <a:pt x="712" y="2390"/>
                  </a:lnTo>
                  <a:lnTo>
                    <a:pt x="735" y="2400"/>
                  </a:lnTo>
                  <a:lnTo>
                    <a:pt x="758" y="2405"/>
                  </a:lnTo>
                  <a:lnTo>
                    <a:pt x="782" y="2413"/>
                  </a:lnTo>
                  <a:lnTo>
                    <a:pt x="805" y="2418"/>
                  </a:lnTo>
                  <a:lnTo>
                    <a:pt x="832" y="2426"/>
                  </a:lnTo>
                  <a:lnTo>
                    <a:pt x="855" y="2432"/>
                  </a:lnTo>
                  <a:lnTo>
                    <a:pt x="882" y="2437"/>
                  </a:lnTo>
                  <a:lnTo>
                    <a:pt x="905" y="2443"/>
                  </a:lnTo>
                  <a:lnTo>
                    <a:pt x="932" y="2449"/>
                  </a:lnTo>
                  <a:lnTo>
                    <a:pt x="948" y="2452"/>
                  </a:lnTo>
                  <a:lnTo>
                    <a:pt x="960" y="2454"/>
                  </a:lnTo>
                  <a:lnTo>
                    <a:pt x="975" y="2456"/>
                  </a:lnTo>
                  <a:lnTo>
                    <a:pt x="990" y="2460"/>
                  </a:lnTo>
                  <a:lnTo>
                    <a:pt x="1006" y="2462"/>
                  </a:lnTo>
                  <a:lnTo>
                    <a:pt x="1021" y="2464"/>
                  </a:lnTo>
                  <a:lnTo>
                    <a:pt x="1037" y="2467"/>
                  </a:lnTo>
                  <a:lnTo>
                    <a:pt x="1056" y="2469"/>
                  </a:lnTo>
                  <a:lnTo>
                    <a:pt x="1068" y="2471"/>
                  </a:lnTo>
                  <a:lnTo>
                    <a:pt x="1087" y="2475"/>
                  </a:lnTo>
                  <a:lnTo>
                    <a:pt x="1103" y="2475"/>
                  </a:lnTo>
                  <a:lnTo>
                    <a:pt x="1118" y="2479"/>
                  </a:lnTo>
                  <a:lnTo>
                    <a:pt x="1134" y="2479"/>
                  </a:lnTo>
                  <a:lnTo>
                    <a:pt x="1153" y="2480"/>
                  </a:lnTo>
                  <a:lnTo>
                    <a:pt x="1169" y="2482"/>
                  </a:lnTo>
                  <a:lnTo>
                    <a:pt x="1184" y="2484"/>
                  </a:lnTo>
                  <a:lnTo>
                    <a:pt x="1199" y="2486"/>
                  </a:lnTo>
                  <a:lnTo>
                    <a:pt x="1219" y="2486"/>
                  </a:lnTo>
                  <a:lnTo>
                    <a:pt x="1234" y="2488"/>
                  </a:lnTo>
                  <a:lnTo>
                    <a:pt x="1250" y="2490"/>
                  </a:lnTo>
                  <a:lnTo>
                    <a:pt x="1265" y="2490"/>
                  </a:lnTo>
                  <a:lnTo>
                    <a:pt x="1285" y="2490"/>
                  </a:lnTo>
                  <a:lnTo>
                    <a:pt x="1300" y="2492"/>
                  </a:lnTo>
                  <a:lnTo>
                    <a:pt x="1319" y="2494"/>
                  </a:lnTo>
                  <a:lnTo>
                    <a:pt x="1335" y="2494"/>
                  </a:lnTo>
                  <a:lnTo>
                    <a:pt x="1354" y="2494"/>
                  </a:lnTo>
                  <a:lnTo>
                    <a:pt x="1370" y="2494"/>
                  </a:lnTo>
                  <a:lnTo>
                    <a:pt x="1389" y="2496"/>
                  </a:lnTo>
                  <a:lnTo>
                    <a:pt x="1405" y="2496"/>
                  </a:lnTo>
                  <a:lnTo>
                    <a:pt x="1424" y="2496"/>
                  </a:lnTo>
                  <a:lnTo>
                    <a:pt x="1439" y="2496"/>
                  </a:lnTo>
                  <a:lnTo>
                    <a:pt x="1459" y="2496"/>
                  </a:lnTo>
                  <a:lnTo>
                    <a:pt x="1474" y="2496"/>
                  </a:lnTo>
                  <a:lnTo>
                    <a:pt x="1494" y="2494"/>
                  </a:lnTo>
                  <a:lnTo>
                    <a:pt x="1509" y="2494"/>
                  </a:lnTo>
                  <a:lnTo>
                    <a:pt x="1528" y="2494"/>
                  </a:lnTo>
                  <a:lnTo>
                    <a:pt x="1548" y="2492"/>
                  </a:lnTo>
                  <a:lnTo>
                    <a:pt x="1563" y="2492"/>
                  </a:lnTo>
                  <a:lnTo>
                    <a:pt x="1583" y="2490"/>
                  </a:lnTo>
                  <a:lnTo>
                    <a:pt x="1602" y="2490"/>
                  </a:lnTo>
                  <a:lnTo>
                    <a:pt x="1617" y="2490"/>
                  </a:lnTo>
                  <a:lnTo>
                    <a:pt x="1637" y="2488"/>
                  </a:lnTo>
                  <a:lnTo>
                    <a:pt x="1652" y="2486"/>
                  </a:lnTo>
                  <a:lnTo>
                    <a:pt x="1672" y="2486"/>
                  </a:lnTo>
                  <a:lnTo>
                    <a:pt x="1687" y="2482"/>
                  </a:lnTo>
                  <a:lnTo>
                    <a:pt x="1706" y="2482"/>
                  </a:lnTo>
                  <a:lnTo>
                    <a:pt x="1726" y="2480"/>
                  </a:lnTo>
                  <a:lnTo>
                    <a:pt x="1745" y="2479"/>
                  </a:lnTo>
                  <a:lnTo>
                    <a:pt x="1764" y="2477"/>
                  </a:lnTo>
                  <a:lnTo>
                    <a:pt x="1784" y="2475"/>
                  </a:lnTo>
                  <a:lnTo>
                    <a:pt x="1803" y="2473"/>
                  </a:lnTo>
                  <a:lnTo>
                    <a:pt x="1823" y="2469"/>
                  </a:lnTo>
                  <a:lnTo>
                    <a:pt x="1838" y="2467"/>
                  </a:lnTo>
                  <a:lnTo>
                    <a:pt x="1857" y="2465"/>
                  </a:lnTo>
                  <a:lnTo>
                    <a:pt x="1877" y="2464"/>
                  </a:lnTo>
                  <a:lnTo>
                    <a:pt x="1896" y="2460"/>
                  </a:lnTo>
                  <a:lnTo>
                    <a:pt x="1915" y="2456"/>
                  </a:lnTo>
                  <a:lnTo>
                    <a:pt x="1935" y="2454"/>
                  </a:lnTo>
                  <a:lnTo>
                    <a:pt x="1954" y="2450"/>
                  </a:lnTo>
                  <a:lnTo>
                    <a:pt x="1973" y="2449"/>
                  </a:lnTo>
                  <a:lnTo>
                    <a:pt x="1993" y="2445"/>
                  </a:lnTo>
                  <a:lnTo>
                    <a:pt x="2008" y="2441"/>
                  </a:lnTo>
                  <a:lnTo>
                    <a:pt x="2028" y="2439"/>
                  </a:lnTo>
                  <a:lnTo>
                    <a:pt x="2051" y="2435"/>
                  </a:lnTo>
                  <a:lnTo>
                    <a:pt x="2051" y="2435"/>
                  </a:lnTo>
                  <a:close/>
                </a:path>
              </a:pathLst>
            </a:custGeom>
            <a:solidFill>
              <a:srgbClr val="C4E6F7"/>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50" name="Freeform 7"/>
            <p:cNvSpPr>
              <a:spLocks/>
            </p:cNvSpPr>
            <p:nvPr/>
          </p:nvSpPr>
          <p:spPr bwMode="auto">
            <a:xfrm>
              <a:off x="1739325" y="1430323"/>
              <a:ext cx="5707063" cy="3563938"/>
            </a:xfrm>
            <a:custGeom>
              <a:avLst/>
              <a:gdLst/>
              <a:ahLst/>
              <a:cxnLst>
                <a:cxn ang="0">
                  <a:pos x="2074" y="2136"/>
                </a:cxn>
                <a:cxn ang="0">
                  <a:pos x="2333" y="2053"/>
                </a:cxn>
                <a:cxn ang="0">
                  <a:pos x="2581" y="1954"/>
                </a:cxn>
                <a:cxn ang="0">
                  <a:pos x="2805" y="1833"/>
                </a:cxn>
                <a:cxn ang="0">
                  <a:pos x="3010" y="1702"/>
                </a:cxn>
                <a:cxn ang="0">
                  <a:pos x="3188" y="1557"/>
                </a:cxn>
                <a:cxn ang="0">
                  <a:pos x="3335" y="1405"/>
                </a:cxn>
                <a:cxn ang="0">
                  <a:pos x="3455" y="1245"/>
                </a:cxn>
                <a:cxn ang="0">
                  <a:pos x="3540" y="1080"/>
                </a:cxn>
                <a:cxn ang="0">
                  <a:pos x="3587" y="915"/>
                </a:cxn>
                <a:cxn ang="0">
                  <a:pos x="3595" y="753"/>
                </a:cxn>
                <a:cxn ang="0">
                  <a:pos x="3568" y="629"/>
                </a:cxn>
                <a:cxn ang="0">
                  <a:pos x="3521" y="512"/>
                </a:cxn>
                <a:cxn ang="0">
                  <a:pos x="3451" y="407"/>
                </a:cxn>
                <a:cxn ang="0">
                  <a:pos x="3359" y="313"/>
                </a:cxn>
                <a:cxn ang="0">
                  <a:pos x="3246" y="229"/>
                </a:cxn>
                <a:cxn ang="0">
                  <a:pos x="3115" y="157"/>
                </a:cxn>
                <a:cxn ang="0">
                  <a:pos x="2972" y="99"/>
                </a:cxn>
                <a:cxn ang="0">
                  <a:pos x="2809" y="54"/>
                </a:cxn>
                <a:cxn ang="0">
                  <a:pos x="2631" y="20"/>
                </a:cxn>
                <a:cxn ang="0">
                  <a:pos x="2445" y="1"/>
                </a:cxn>
                <a:cxn ang="0">
                  <a:pos x="2321" y="0"/>
                </a:cxn>
                <a:cxn ang="0">
                  <a:pos x="2267" y="0"/>
                </a:cxn>
                <a:cxn ang="0">
                  <a:pos x="2213" y="1"/>
                </a:cxn>
                <a:cxn ang="0">
                  <a:pos x="2159" y="1"/>
                </a:cxn>
                <a:cxn ang="0">
                  <a:pos x="2105" y="5"/>
                </a:cxn>
                <a:cxn ang="0">
                  <a:pos x="2051" y="11"/>
                </a:cxn>
                <a:cxn ang="0">
                  <a:pos x="1993" y="16"/>
                </a:cxn>
                <a:cxn ang="0">
                  <a:pos x="1934" y="24"/>
                </a:cxn>
                <a:cxn ang="0">
                  <a:pos x="1876" y="32"/>
                </a:cxn>
                <a:cxn ang="0">
                  <a:pos x="1822" y="41"/>
                </a:cxn>
                <a:cxn ang="0">
                  <a:pos x="1764" y="52"/>
                </a:cxn>
                <a:cxn ang="0">
                  <a:pos x="1524" y="107"/>
                </a:cxn>
                <a:cxn ang="0">
                  <a:pos x="1261" y="189"/>
                </a:cxn>
                <a:cxn ang="0">
                  <a:pos x="1017" y="291"/>
                </a:cxn>
                <a:cxn ang="0">
                  <a:pos x="789" y="409"/>
                </a:cxn>
                <a:cxn ang="0">
                  <a:pos x="588" y="541"/>
                </a:cxn>
                <a:cxn ang="0">
                  <a:pos x="410" y="685"/>
                </a:cxn>
                <a:cxn ang="0">
                  <a:pos x="259" y="838"/>
                </a:cxn>
                <a:cxn ang="0">
                  <a:pos x="139" y="999"/>
                </a:cxn>
                <a:cxn ang="0">
                  <a:pos x="54" y="1164"/>
                </a:cxn>
                <a:cxn ang="0">
                  <a:pos x="7" y="1332"/>
                </a:cxn>
                <a:cxn ang="0">
                  <a:pos x="3" y="1497"/>
                </a:cxn>
                <a:cxn ang="0">
                  <a:pos x="38" y="1653"/>
                </a:cxn>
                <a:cxn ang="0">
                  <a:pos x="108" y="1792"/>
                </a:cxn>
                <a:cxn ang="0">
                  <a:pos x="216" y="1916"/>
                </a:cxn>
                <a:cxn ang="0">
                  <a:pos x="359" y="2023"/>
                </a:cxn>
                <a:cxn ang="0">
                  <a:pos x="530" y="2109"/>
                </a:cxn>
                <a:cxn ang="0">
                  <a:pos x="727" y="2177"/>
                </a:cxn>
                <a:cxn ang="0">
                  <a:pos x="944" y="2220"/>
                </a:cxn>
                <a:cxn ang="0">
                  <a:pos x="1184" y="2243"/>
                </a:cxn>
                <a:cxn ang="0">
                  <a:pos x="1439" y="2241"/>
                </a:cxn>
                <a:cxn ang="0">
                  <a:pos x="1710" y="2213"/>
                </a:cxn>
              </a:cxnLst>
              <a:rect l="0" t="0" r="r" b="b"/>
              <a:pathLst>
                <a:path w="3595" h="2245">
                  <a:moveTo>
                    <a:pt x="1849" y="2190"/>
                  </a:moveTo>
                  <a:lnTo>
                    <a:pt x="1892" y="2181"/>
                  </a:lnTo>
                  <a:lnTo>
                    <a:pt x="1938" y="2171"/>
                  </a:lnTo>
                  <a:lnTo>
                    <a:pt x="1985" y="2160"/>
                  </a:lnTo>
                  <a:lnTo>
                    <a:pt x="2027" y="2149"/>
                  </a:lnTo>
                  <a:lnTo>
                    <a:pt x="2074" y="2136"/>
                  </a:lnTo>
                  <a:lnTo>
                    <a:pt x="2116" y="2124"/>
                  </a:lnTo>
                  <a:lnTo>
                    <a:pt x="2163" y="2111"/>
                  </a:lnTo>
                  <a:lnTo>
                    <a:pt x="2205" y="2098"/>
                  </a:lnTo>
                  <a:lnTo>
                    <a:pt x="2248" y="2085"/>
                  </a:lnTo>
                  <a:lnTo>
                    <a:pt x="2291" y="2070"/>
                  </a:lnTo>
                  <a:lnTo>
                    <a:pt x="2333" y="2053"/>
                  </a:lnTo>
                  <a:lnTo>
                    <a:pt x="2376" y="2038"/>
                  </a:lnTo>
                  <a:lnTo>
                    <a:pt x="2418" y="2023"/>
                  </a:lnTo>
                  <a:lnTo>
                    <a:pt x="2461" y="2006"/>
                  </a:lnTo>
                  <a:lnTo>
                    <a:pt x="2499" y="1989"/>
                  </a:lnTo>
                  <a:lnTo>
                    <a:pt x="2542" y="1970"/>
                  </a:lnTo>
                  <a:lnTo>
                    <a:pt x="2581" y="1954"/>
                  </a:lnTo>
                  <a:lnTo>
                    <a:pt x="2619" y="1935"/>
                  </a:lnTo>
                  <a:lnTo>
                    <a:pt x="2658" y="1914"/>
                  </a:lnTo>
                  <a:lnTo>
                    <a:pt x="2697" y="1895"/>
                  </a:lnTo>
                  <a:lnTo>
                    <a:pt x="2732" y="1875"/>
                  </a:lnTo>
                  <a:lnTo>
                    <a:pt x="2770" y="1854"/>
                  </a:lnTo>
                  <a:lnTo>
                    <a:pt x="2805" y="1833"/>
                  </a:lnTo>
                  <a:lnTo>
                    <a:pt x="2844" y="1813"/>
                  </a:lnTo>
                  <a:lnTo>
                    <a:pt x="2875" y="1790"/>
                  </a:lnTo>
                  <a:lnTo>
                    <a:pt x="2910" y="1769"/>
                  </a:lnTo>
                  <a:lnTo>
                    <a:pt x="2945" y="1747"/>
                  </a:lnTo>
                  <a:lnTo>
                    <a:pt x="2979" y="1724"/>
                  </a:lnTo>
                  <a:lnTo>
                    <a:pt x="3010" y="1702"/>
                  </a:lnTo>
                  <a:lnTo>
                    <a:pt x="3041" y="1679"/>
                  </a:lnTo>
                  <a:lnTo>
                    <a:pt x="3072" y="1655"/>
                  </a:lnTo>
                  <a:lnTo>
                    <a:pt x="3103" y="1632"/>
                  </a:lnTo>
                  <a:lnTo>
                    <a:pt x="3130" y="1608"/>
                  </a:lnTo>
                  <a:lnTo>
                    <a:pt x="3161" y="1583"/>
                  </a:lnTo>
                  <a:lnTo>
                    <a:pt x="3188" y="1557"/>
                  </a:lnTo>
                  <a:lnTo>
                    <a:pt x="3215" y="1533"/>
                  </a:lnTo>
                  <a:lnTo>
                    <a:pt x="3239" y="1508"/>
                  </a:lnTo>
                  <a:lnTo>
                    <a:pt x="3266" y="1482"/>
                  </a:lnTo>
                  <a:lnTo>
                    <a:pt x="3289" y="1458"/>
                  </a:lnTo>
                  <a:lnTo>
                    <a:pt x="3316" y="1431"/>
                  </a:lnTo>
                  <a:lnTo>
                    <a:pt x="3335" y="1405"/>
                  </a:lnTo>
                  <a:lnTo>
                    <a:pt x="3359" y="1379"/>
                  </a:lnTo>
                  <a:lnTo>
                    <a:pt x="3378" y="1352"/>
                  </a:lnTo>
                  <a:lnTo>
                    <a:pt x="3401" y="1326"/>
                  </a:lnTo>
                  <a:lnTo>
                    <a:pt x="3421" y="1298"/>
                  </a:lnTo>
                  <a:lnTo>
                    <a:pt x="3440" y="1272"/>
                  </a:lnTo>
                  <a:lnTo>
                    <a:pt x="3455" y="1245"/>
                  </a:lnTo>
                  <a:lnTo>
                    <a:pt x="3475" y="1219"/>
                  </a:lnTo>
                  <a:lnTo>
                    <a:pt x="3486" y="1191"/>
                  </a:lnTo>
                  <a:lnTo>
                    <a:pt x="3502" y="1163"/>
                  </a:lnTo>
                  <a:lnTo>
                    <a:pt x="3513" y="1134"/>
                  </a:lnTo>
                  <a:lnTo>
                    <a:pt x="3529" y="1108"/>
                  </a:lnTo>
                  <a:lnTo>
                    <a:pt x="3540" y="1080"/>
                  </a:lnTo>
                  <a:lnTo>
                    <a:pt x="3552" y="1052"/>
                  </a:lnTo>
                  <a:lnTo>
                    <a:pt x="3560" y="1024"/>
                  </a:lnTo>
                  <a:lnTo>
                    <a:pt x="3568" y="997"/>
                  </a:lnTo>
                  <a:lnTo>
                    <a:pt x="3575" y="969"/>
                  </a:lnTo>
                  <a:lnTo>
                    <a:pt x="3583" y="941"/>
                  </a:lnTo>
                  <a:lnTo>
                    <a:pt x="3587" y="915"/>
                  </a:lnTo>
                  <a:lnTo>
                    <a:pt x="3591" y="886"/>
                  </a:lnTo>
                  <a:lnTo>
                    <a:pt x="3595" y="858"/>
                  </a:lnTo>
                  <a:lnTo>
                    <a:pt x="3595" y="832"/>
                  </a:lnTo>
                  <a:lnTo>
                    <a:pt x="3595" y="804"/>
                  </a:lnTo>
                  <a:lnTo>
                    <a:pt x="3595" y="776"/>
                  </a:lnTo>
                  <a:lnTo>
                    <a:pt x="3595" y="753"/>
                  </a:lnTo>
                  <a:lnTo>
                    <a:pt x="3591" y="732"/>
                  </a:lnTo>
                  <a:lnTo>
                    <a:pt x="3587" y="712"/>
                  </a:lnTo>
                  <a:lnTo>
                    <a:pt x="3583" y="691"/>
                  </a:lnTo>
                  <a:lnTo>
                    <a:pt x="3579" y="670"/>
                  </a:lnTo>
                  <a:lnTo>
                    <a:pt x="3575" y="650"/>
                  </a:lnTo>
                  <a:lnTo>
                    <a:pt x="3568" y="629"/>
                  </a:lnTo>
                  <a:lnTo>
                    <a:pt x="3564" y="610"/>
                  </a:lnTo>
                  <a:lnTo>
                    <a:pt x="3556" y="588"/>
                  </a:lnTo>
                  <a:lnTo>
                    <a:pt x="3548" y="569"/>
                  </a:lnTo>
                  <a:lnTo>
                    <a:pt x="3540" y="550"/>
                  </a:lnTo>
                  <a:lnTo>
                    <a:pt x="3533" y="533"/>
                  </a:lnTo>
                  <a:lnTo>
                    <a:pt x="3521" y="512"/>
                  </a:lnTo>
                  <a:lnTo>
                    <a:pt x="3513" y="494"/>
                  </a:lnTo>
                  <a:lnTo>
                    <a:pt x="3502" y="477"/>
                  </a:lnTo>
                  <a:lnTo>
                    <a:pt x="3490" y="460"/>
                  </a:lnTo>
                  <a:lnTo>
                    <a:pt x="3479" y="441"/>
                  </a:lnTo>
                  <a:lnTo>
                    <a:pt x="3467" y="424"/>
                  </a:lnTo>
                  <a:lnTo>
                    <a:pt x="3451" y="407"/>
                  </a:lnTo>
                  <a:lnTo>
                    <a:pt x="3440" y="392"/>
                  </a:lnTo>
                  <a:lnTo>
                    <a:pt x="3424" y="375"/>
                  </a:lnTo>
                  <a:lnTo>
                    <a:pt x="3409" y="358"/>
                  </a:lnTo>
                  <a:lnTo>
                    <a:pt x="3393" y="343"/>
                  </a:lnTo>
                  <a:lnTo>
                    <a:pt x="3378" y="328"/>
                  </a:lnTo>
                  <a:lnTo>
                    <a:pt x="3359" y="313"/>
                  </a:lnTo>
                  <a:lnTo>
                    <a:pt x="3343" y="298"/>
                  </a:lnTo>
                  <a:lnTo>
                    <a:pt x="3324" y="283"/>
                  </a:lnTo>
                  <a:lnTo>
                    <a:pt x="3304" y="270"/>
                  </a:lnTo>
                  <a:lnTo>
                    <a:pt x="3285" y="257"/>
                  </a:lnTo>
                  <a:lnTo>
                    <a:pt x="3266" y="242"/>
                  </a:lnTo>
                  <a:lnTo>
                    <a:pt x="3246" y="229"/>
                  </a:lnTo>
                  <a:lnTo>
                    <a:pt x="3231" y="218"/>
                  </a:lnTo>
                  <a:lnTo>
                    <a:pt x="3208" y="204"/>
                  </a:lnTo>
                  <a:lnTo>
                    <a:pt x="3184" y="193"/>
                  </a:lnTo>
                  <a:lnTo>
                    <a:pt x="3161" y="180"/>
                  </a:lnTo>
                  <a:lnTo>
                    <a:pt x="3142" y="169"/>
                  </a:lnTo>
                  <a:lnTo>
                    <a:pt x="3115" y="157"/>
                  </a:lnTo>
                  <a:lnTo>
                    <a:pt x="3092" y="148"/>
                  </a:lnTo>
                  <a:lnTo>
                    <a:pt x="3068" y="137"/>
                  </a:lnTo>
                  <a:lnTo>
                    <a:pt x="3045" y="127"/>
                  </a:lnTo>
                  <a:lnTo>
                    <a:pt x="3022" y="118"/>
                  </a:lnTo>
                  <a:lnTo>
                    <a:pt x="2995" y="109"/>
                  </a:lnTo>
                  <a:lnTo>
                    <a:pt x="2972" y="99"/>
                  </a:lnTo>
                  <a:lnTo>
                    <a:pt x="2945" y="90"/>
                  </a:lnTo>
                  <a:lnTo>
                    <a:pt x="2917" y="82"/>
                  </a:lnTo>
                  <a:lnTo>
                    <a:pt x="2890" y="75"/>
                  </a:lnTo>
                  <a:lnTo>
                    <a:pt x="2863" y="67"/>
                  </a:lnTo>
                  <a:lnTo>
                    <a:pt x="2836" y="60"/>
                  </a:lnTo>
                  <a:lnTo>
                    <a:pt x="2809" y="54"/>
                  </a:lnTo>
                  <a:lnTo>
                    <a:pt x="2782" y="47"/>
                  </a:lnTo>
                  <a:lnTo>
                    <a:pt x="2751" y="41"/>
                  </a:lnTo>
                  <a:lnTo>
                    <a:pt x="2724" y="35"/>
                  </a:lnTo>
                  <a:lnTo>
                    <a:pt x="2693" y="30"/>
                  </a:lnTo>
                  <a:lnTo>
                    <a:pt x="2662" y="24"/>
                  </a:lnTo>
                  <a:lnTo>
                    <a:pt x="2631" y="20"/>
                  </a:lnTo>
                  <a:lnTo>
                    <a:pt x="2604" y="16"/>
                  </a:lnTo>
                  <a:lnTo>
                    <a:pt x="2573" y="13"/>
                  </a:lnTo>
                  <a:lnTo>
                    <a:pt x="2542" y="9"/>
                  </a:lnTo>
                  <a:lnTo>
                    <a:pt x="2511" y="7"/>
                  </a:lnTo>
                  <a:lnTo>
                    <a:pt x="2480" y="5"/>
                  </a:lnTo>
                  <a:lnTo>
                    <a:pt x="2445" y="1"/>
                  </a:lnTo>
                  <a:lnTo>
                    <a:pt x="2414" y="1"/>
                  </a:lnTo>
                  <a:lnTo>
                    <a:pt x="2383" y="0"/>
                  </a:lnTo>
                  <a:lnTo>
                    <a:pt x="2349" y="0"/>
                  </a:lnTo>
                  <a:lnTo>
                    <a:pt x="2341" y="0"/>
                  </a:lnTo>
                  <a:lnTo>
                    <a:pt x="2329" y="0"/>
                  </a:lnTo>
                  <a:lnTo>
                    <a:pt x="2321" y="0"/>
                  </a:lnTo>
                  <a:lnTo>
                    <a:pt x="2314" y="0"/>
                  </a:lnTo>
                  <a:lnTo>
                    <a:pt x="2306" y="0"/>
                  </a:lnTo>
                  <a:lnTo>
                    <a:pt x="2294" y="0"/>
                  </a:lnTo>
                  <a:lnTo>
                    <a:pt x="2287" y="0"/>
                  </a:lnTo>
                  <a:lnTo>
                    <a:pt x="2279" y="0"/>
                  </a:lnTo>
                  <a:lnTo>
                    <a:pt x="2267" y="0"/>
                  </a:lnTo>
                  <a:lnTo>
                    <a:pt x="2260" y="0"/>
                  </a:lnTo>
                  <a:lnTo>
                    <a:pt x="2252" y="0"/>
                  </a:lnTo>
                  <a:lnTo>
                    <a:pt x="2244" y="0"/>
                  </a:lnTo>
                  <a:lnTo>
                    <a:pt x="2232" y="0"/>
                  </a:lnTo>
                  <a:lnTo>
                    <a:pt x="2225" y="0"/>
                  </a:lnTo>
                  <a:lnTo>
                    <a:pt x="2213" y="1"/>
                  </a:lnTo>
                  <a:lnTo>
                    <a:pt x="2205" y="1"/>
                  </a:lnTo>
                  <a:lnTo>
                    <a:pt x="2198" y="1"/>
                  </a:lnTo>
                  <a:lnTo>
                    <a:pt x="2190" y="1"/>
                  </a:lnTo>
                  <a:lnTo>
                    <a:pt x="2178" y="1"/>
                  </a:lnTo>
                  <a:lnTo>
                    <a:pt x="2171" y="1"/>
                  </a:lnTo>
                  <a:lnTo>
                    <a:pt x="2159" y="1"/>
                  </a:lnTo>
                  <a:lnTo>
                    <a:pt x="2151" y="3"/>
                  </a:lnTo>
                  <a:lnTo>
                    <a:pt x="2140" y="3"/>
                  </a:lnTo>
                  <a:lnTo>
                    <a:pt x="2132" y="5"/>
                  </a:lnTo>
                  <a:lnTo>
                    <a:pt x="2124" y="5"/>
                  </a:lnTo>
                  <a:lnTo>
                    <a:pt x="2113" y="5"/>
                  </a:lnTo>
                  <a:lnTo>
                    <a:pt x="2105" y="5"/>
                  </a:lnTo>
                  <a:lnTo>
                    <a:pt x="2097" y="7"/>
                  </a:lnTo>
                  <a:lnTo>
                    <a:pt x="2085" y="7"/>
                  </a:lnTo>
                  <a:lnTo>
                    <a:pt x="2078" y="9"/>
                  </a:lnTo>
                  <a:lnTo>
                    <a:pt x="2066" y="9"/>
                  </a:lnTo>
                  <a:lnTo>
                    <a:pt x="2058" y="11"/>
                  </a:lnTo>
                  <a:lnTo>
                    <a:pt x="2051" y="11"/>
                  </a:lnTo>
                  <a:lnTo>
                    <a:pt x="2039" y="13"/>
                  </a:lnTo>
                  <a:lnTo>
                    <a:pt x="2031" y="13"/>
                  </a:lnTo>
                  <a:lnTo>
                    <a:pt x="2020" y="15"/>
                  </a:lnTo>
                  <a:lnTo>
                    <a:pt x="2012" y="15"/>
                  </a:lnTo>
                  <a:lnTo>
                    <a:pt x="2000" y="15"/>
                  </a:lnTo>
                  <a:lnTo>
                    <a:pt x="1993" y="16"/>
                  </a:lnTo>
                  <a:lnTo>
                    <a:pt x="1985" y="18"/>
                  </a:lnTo>
                  <a:lnTo>
                    <a:pt x="1973" y="18"/>
                  </a:lnTo>
                  <a:lnTo>
                    <a:pt x="1965" y="20"/>
                  </a:lnTo>
                  <a:lnTo>
                    <a:pt x="1954" y="20"/>
                  </a:lnTo>
                  <a:lnTo>
                    <a:pt x="1946" y="22"/>
                  </a:lnTo>
                  <a:lnTo>
                    <a:pt x="1934" y="24"/>
                  </a:lnTo>
                  <a:lnTo>
                    <a:pt x="1927" y="24"/>
                  </a:lnTo>
                  <a:lnTo>
                    <a:pt x="1915" y="26"/>
                  </a:lnTo>
                  <a:lnTo>
                    <a:pt x="1907" y="28"/>
                  </a:lnTo>
                  <a:lnTo>
                    <a:pt x="1896" y="28"/>
                  </a:lnTo>
                  <a:lnTo>
                    <a:pt x="1888" y="30"/>
                  </a:lnTo>
                  <a:lnTo>
                    <a:pt x="1876" y="32"/>
                  </a:lnTo>
                  <a:lnTo>
                    <a:pt x="1869" y="33"/>
                  </a:lnTo>
                  <a:lnTo>
                    <a:pt x="1861" y="35"/>
                  </a:lnTo>
                  <a:lnTo>
                    <a:pt x="1849" y="37"/>
                  </a:lnTo>
                  <a:lnTo>
                    <a:pt x="1842" y="37"/>
                  </a:lnTo>
                  <a:lnTo>
                    <a:pt x="1830" y="41"/>
                  </a:lnTo>
                  <a:lnTo>
                    <a:pt x="1822" y="41"/>
                  </a:lnTo>
                  <a:lnTo>
                    <a:pt x="1811" y="43"/>
                  </a:lnTo>
                  <a:lnTo>
                    <a:pt x="1803" y="45"/>
                  </a:lnTo>
                  <a:lnTo>
                    <a:pt x="1791" y="47"/>
                  </a:lnTo>
                  <a:lnTo>
                    <a:pt x="1784" y="48"/>
                  </a:lnTo>
                  <a:lnTo>
                    <a:pt x="1772" y="50"/>
                  </a:lnTo>
                  <a:lnTo>
                    <a:pt x="1764" y="52"/>
                  </a:lnTo>
                  <a:lnTo>
                    <a:pt x="1753" y="54"/>
                  </a:lnTo>
                  <a:lnTo>
                    <a:pt x="1706" y="63"/>
                  </a:lnTo>
                  <a:lnTo>
                    <a:pt x="1660" y="73"/>
                  </a:lnTo>
                  <a:lnTo>
                    <a:pt x="1613" y="84"/>
                  </a:lnTo>
                  <a:lnTo>
                    <a:pt x="1571" y="95"/>
                  </a:lnTo>
                  <a:lnTo>
                    <a:pt x="1524" y="107"/>
                  </a:lnTo>
                  <a:lnTo>
                    <a:pt x="1478" y="118"/>
                  </a:lnTo>
                  <a:lnTo>
                    <a:pt x="1435" y="131"/>
                  </a:lnTo>
                  <a:lnTo>
                    <a:pt x="1393" y="144"/>
                  </a:lnTo>
                  <a:lnTo>
                    <a:pt x="1346" y="159"/>
                  </a:lnTo>
                  <a:lnTo>
                    <a:pt x="1304" y="174"/>
                  </a:lnTo>
                  <a:lnTo>
                    <a:pt x="1261" y="189"/>
                  </a:lnTo>
                  <a:lnTo>
                    <a:pt x="1219" y="204"/>
                  </a:lnTo>
                  <a:lnTo>
                    <a:pt x="1176" y="221"/>
                  </a:lnTo>
                  <a:lnTo>
                    <a:pt x="1137" y="238"/>
                  </a:lnTo>
                  <a:lnTo>
                    <a:pt x="1095" y="255"/>
                  </a:lnTo>
                  <a:lnTo>
                    <a:pt x="1060" y="274"/>
                  </a:lnTo>
                  <a:lnTo>
                    <a:pt x="1017" y="291"/>
                  </a:lnTo>
                  <a:lnTo>
                    <a:pt x="979" y="310"/>
                  </a:lnTo>
                  <a:lnTo>
                    <a:pt x="940" y="328"/>
                  </a:lnTo>
                  <a:lnTo>
                    <a:pt x="901" y="347"/>
                  </a:lnTo>
                  <a:lnTo>
                    <a:pt x="863" y="368"/>
                  </a:lnTo>
                  <a:lnTo>
                    <a:pt x="828" y="388"/>
                  </a:lnTo>
                  <a:lnTo>
                    <a:pt x="789" y="409"/>
                  </a:lnTo>
                  <a:lnTo>
                    <a:pt x="758" y="430"/>
                  </a:lnTo>
                  <a:lnTo>
                    <a:pt x="719" y="450"/>
                  </a:lnTo>
                  <a:lnTo>
                    <a:pt x="685" y="473"/>
                  </a:lnTo>
                  <a:lnTo>
                    <a:pt x="654" y="496"/>
                  </a:lnTo>
                  <a:lnTo>
                    <a:pt x="619" y="518"/>
                  </a:lnTo>
                  <a:lnTo>
                    <a:pt x="588" y="541"/>
                  </a:lnTo>
                  <a:lnTo>
                    <a:pt x="557" y="565"/>
                  </a:lnTo>
                  <a:lnTo>
                    <a:pt x="526" y="588"/>
                  </a:lnTo>
                  <a:lnTo>
                    <a:pt x="499" y="612"/>
                  </a:lnTo>
                  <a:lnTo>
                    <a:pt x="468" y="636"/>
                  </a:lnTo>
                  <a:lnTo>
                    <a:pt x="437" y="661"/>
                  </a:lnTo>
                  <a:lnTo>
                    <a:pt x="410" y="685"/>
                  </a:lnTo>
                  <a:lnTo>
                    <a:pt x="383" y="710"/>
                  </a:lnTo>
                  <a:lnTo>
                    <a:pt x="356" y="736"/>
                  </a:lnTo>
                  <a:lnTo>
                    <a:pt x="329" y="760"/>
                  </a:lnTo>
                  <a:lnTo>
                    <a:pt x="305" y="787"/>
                  </a:lnTo>
                  <a:lnTo>
                    <a:pt x="282" y="813"/>
                  </a:lnTo>
                  <a:lnTo>
                    <a:pt x="259" y="838"/>
                  </a:lnTo>
                  <a:lnTo>
                    <a:pt x="236" y="864"/>
                  </a:lnTo>
                  <a:lnTo>
                    <a:pt x="216" y="890"/>
                  </a:lnTo>
                  <a:lnTo>
                    <a:pt x="197" y="918"/>
                  </a:lnTo>
                  <a:lnTo>
                    <a:pt x="178" y="945"/>
                  </a:lnTo>
                  <a:lnTo>
                    <a:pt x="158" y="971"/>
                  </a:lnTo>
                  <a:lnTo>
                    <a:pt x="139" y="999"/>
                  </a:lnTo>
                  <a:lnTo>
                    <a:pt x="123" y="1027"/>
                  </a:lnTo>
                  <a:lnTo>
                    <a:pt x="108" y="1054"/>
                  </a:lnTo>
                  <a:lnTo>
                    <a:pt x="92" y="1080"/>
                  </a:lnTo>
                  <a:lnTo>
                    <a:pt x="81" y="1108"/>
                  </a:lnTo>
                  <a:lnTo>
                    <a:pt x="69" y="1136"/>
                  </a:lnTo>
                  <a:lnTo>
                    <a:pt x="54" y="1164"/>
                  </a:lnTo>
                  <a:lnTo>
                    <a:pt x="46" y="1193"/>
                  </a:lnTo>
                  <a:lnTo>
                    <a:pt x="34" y="1219"/>
                  </a:lnTo>
                  <a:lnTo>
                    <a:pt x="27" y="1247"/>
                  </a:lnTo>
                  <a:lnTo>
                    <a:pt x="19" y="1275"/>
                  </a:lnTo>
                  <a:lnTo>
                    <a:pt x="15" y="1303"/>
                  </a:lnTo>
                  <a:lnTo>
                    <a:pt x="7" y="1332"/>
                  </a:lnTo>
                  <a:lnTo>
                    <a:pt x="7" y="1358"/>
                  </a:lnTo>
                  <a:lnTo>
                    <a:pt x="0" y="1386"/>
                  </a:lnTo>
                  <a:lnTo>
                    <a:pt x="0" y="1414"/>
                  </a:lnTo>
                  <a:lnTo>
                    <a:pt x="0" y="1442"/>
                  </a:lnTo>
                  <a:lnTo>
                    <a:pt x="3" y="1471"/>
                  </a:lnTo>
                  <a:lnTo>
                    <a:pt x="3" y="1497"/>
                  </a:lnTo>
                  <a:lnTo>
                    <a:pt x="7" y="1523"/>
                  </a:lnTo>
                  <a:lnTo>
                    <a:pt x="7" y="1550"/>
                  </a:lnTo>
                  <a:lnTo>
                    <a:pt x="15" y="1576"/>
                  </a:lnTo>
                  <a:lnTo>
                    <a:pt x="19" y="1602"/>
                  </a:lnTo>
                  <a:lnTo>
                    <a:pt x="27" y="1627"/>
                  </a:lnTo>
                  <a:lnTo>
                    <a:pt x="38" y="1653"/>
                  </a:lnTo>
                  <a:lnTo>
                    <a:pt x="46" y="1677"/>
                  </a:lnTo>
                  <a:lnTo>
                    <a:pt x="58" y="1702"/>
                  </a:lnTo>
                  <a:lnTo>
                    <a:pt x="69" y="1724"/>
                  </a:lnTo>
                  <a:lnTo>
                    <a:pt x="81" y="1749"/>
                  </a:lnTo>
                  <a:lnTo>
                    <a:pt x="96" y="1771"/>
                  </a:lnTo>
                  <a:lnTo>
                    <a:pt x="108" y="1792"/>
                  </a:lnTo>
                  <a:lnTo>
                    <a:pt x="123" y="1814"/>
                  </a:lnTo>
                  <a:lnTo>
                    <a:pt x="143" y="1837"/>
                  </a:lnTo>
                  <a:lnTo>
                    <a:pt x="162" y="1858"/>
                  </a:lnTo>
                  <a:lnTo>
                    <a:pt x="178" y="1876"/>
                  </a:lnTo>
                  <a:lnTo>
                    <a:pt x="197" y="1897"/>
                  </a:lnTo>
                  <a:lnTo>
                    <a:pt x="216" y="1916"/>
                  </a:lnTo>
                  <a:lnTo>
                    <a:pt x="240" y="1937"/>
                  </a:lnTo>
                  <a:lnTo>
                    <a:pt x="263" y="1954"/>
                  </a:lnTo>
                  <a:lnTo>
                    <a:pt x="286" y="1972"/>
                  </a:lnTo>
                  <a:lnTo>
                    <a:pt x="309" y="1989"/>
                  </a:lnTo>
                  <a:lnTo>
                    <a:pt x="336" y="2006"/>
                  </a:lnTo>
                  <a:lnTo>
                    <a:pt x="359" y="2023"/>
                  </a:lnTo>
                  <a:lnTo>
                    <a:pt x="387" y="2040"/>
                  </a:lnTo>
                  <a:lnTo>
                    <a:pt x="414" y="2053"/>
                  </a:lnTo>
                  <a:lnTo>
                    <a:pt x="445" y="2070"/>
                  </a:lnTo>
                  <a:lnTo>
                    <a:pt x="472" y="2083"/>
                  </a:lnTo>
                  <a:lnTo>
                    <a:pt x="499" y="2096"/>
                  </a:lnTo>
                  <a:lnTo>
                    <a:pt x="530" y="2109"/>
                  </a:lnTo>
                  <a:lnTo>
                    <a:pt x="565" y="2123"/>
                  </a:lnTo>
                  <a:lnTo>
                    <a:pt x="596" y="2136"/>
                  </a:lnTo>
                  <a:lnTo>
                    <a:pt x="626" y="2147"/>
                  </a:lnTo>
                  <a:lnTo>
                    <a:pt x="657" y="2156"/>
                  </a:lnTo>
                  <a:lnTo>
                    <a:pt x="692" y="2168"/>
                  </a:lnTo>
                  <a:lnTo>
                    <a:pt x="727" y="2177"/>
                  </a:lnTo>
                  <a:lnTo>
                    <a:pt x="762" y="2186"/>
                  </a:lnTo>
                  <a:lnTo>
                    <a:pt x="797" y="2194"/>
                  </a:lnTo>
                  <a:lnTo>
                    <a:pt x="835" y="2202"/>
                  </a:lnTo>
                  <a:lnTo>
                    <a:pt x="870" y="2209"/>
                  </a:lnTo>
                  <a:lnTo>
                    <a:pt x="905" y="2215"/>
                  </a:lnTo>
                  <a:lnTo>
                    <a:pt x="944" y="2220"/>
                  </a:lnTo>
                  <a:lnTo>
                    <a:pt x="986" y="2226"/>
                  </a:lnTo>
                  <a:lnTo>
                    <a:pt x="1025" y="2230"/>
                  </a:lnTo>
                  <a:lnTo>
                    <a:pt x="1064" y="2235"/>
                  </a:lnTo>
                  <a:lnTo>
                    <a:pt x="1102" y="2239"/>
                  </a:lnTo>
                  <a:lnTo>
                    <a:pt x="1145" y="2241"/>
                  </a:lnTo>
                  <a:lnTo>
                    <a:pt x="1184" y="2243"/>
                  </a:lnTo>
                  <a:lnTo>
                    <a:pt x="1226" y="2245"/>
                  </a:lnTo>
                  <a:lnTo>
                    <a:pt x="1265" y="2245"/>
                  </a:lnTo>
                  <a:lnTo>
                    <a:pt x="1308" y="2245"/>
                  </a:lnTo>
                  <a:lnTo>
                    <a:pt x="1354" y="2245"/>
                  </a:lnTo>
                  <a:lnTo>
                    <a:pt x="1397" y="2243"/>
                  </a:lnTo>
                  <a:lnTo>
                    <a:pt x="1439" y="2241"/>
                  </a:lnTo>
                  <a:lnTo>
                    <a:pt x="1486" y="2239"/>
                  </a:lnTo>
                  <a:lnTo>
                    <a:pt x="1528" y="2233"/>
                  </a:lnTo>
                  <a:lnTo>
                    <a:pt x="1571" y="2230"/>
                  </a:lnTo>
                  <a:lnTo>
                    <a:pt x="1617" y="2224"/>
                  </a:lnTo>
                  <a:lnTo>
                    <a:pt x="1664" y="2220"/>
                  </a:lnTo>
                  <a:lnTo>
                    <a:pt x="1710" y="2213"/>
                  </a:lnTo>
                  <a:lnTo>
                    <a:pt x="1753" y="2205"/>
                  </a:lnTo>
                  <a:lnTo>
                    <a:pt x="1799" y="2198"/>
                  </a:lnTo>
                  <a:lnTo>
                    <a:pt x="1849" y="2190"/>
                  </a:lnTo>
                  <a:lnTo>
                    <a:pt x="1849" y="2190"/>
                  </a:lnTo>
                  <a:close/>
                </a:path>
              </a:pathLst>
            </a:custGeom>
            <a:solidFill>
              <a:srgbClr val="D1EDED"/>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51" name="Freeform 8"/>
            <p:cNvSpPr>
              <a:spLocks/>
            </p:cNvSpPr>
            <p:nvPr/>
          </p:nvSpPr>
          <p:spPr bwMode="auto">
            <a:xfrm>
              <a:off x="2328287" y="1498586"/>
              <a:ext cx="5075238" cy="3173413"/>
            </a:xfrm>
            <a:custGeom>
              <a:avLst/>
              <a:gdLst/>
              <a:ahLst/>
              <a:cxnLst>
                <a:cxn ang="0">
                  <a:pos x="1803" y="1914"/>
                </a:cxn>
                <a:cxn ang="0">
                  <a:pos x="1997" y="1854"/>
                </a:cxn>
                <a:cxn ang="0">
                  <a:pos x="2183" y="1785"/>
                </a:cxn>
                <a:cxn ang="0">
                  <a:pos x="2361" y="1704"/>
                </a:cxn>
                <a:cxn ang="0">
                  <a:pos x="2523" y="1616"/>
                </a:cxn>
                <a:cxn ang="0">
                  <a:pos x="2670" y="1514"/>
                </a:cxn>
                <a:cxn ang="0">
                  <a:pos x="2806" y="1409"/>
                </a:cxn>
                <a:cxn ang="0">
                  <a:pos x="2922" y="1296"/>
                </a:cxn>
                <a:cxn ang="0">
                  <a:pos x="3022" y="1180"/>
                </a:cxn>
                <a:cxn ang="0">
                  <a:pos x="3096" y="1059"/>
                </a:cxn>
                <a:cxn ang="0">
                  <a:pos x="3154" y="937"/>
                </a:cxn>
                <a:cxn ang="0">
                  <a:pos x="3185" y="813"/>
                </a:cxn>
                <a:cxn ang="0">
                  <a:pos x="3197" y="691"/>
                </a:cxn>
                <a:cxn ang="0">
                  <a:pos x="3177" y="571"/>
                </a:cxn>
                <a:cxn ang="0">
                  <a:pos x="3135" y="464"/>
                </a:cxn>
                <a:cxn ang="0">
                  <a:pos x="3069" y="362"/>
                </a:cxn>
                <a:cxn ang="0">
                  <a:pos x="2984" y="276"/>
                </a:cxn>
                <a:cxn ang="0">
                  <a:pos x="2875" y="197"/>
                </a:cxn>
                <a:cxn ang="0">
                  <a:pos x="2752" y="133"/>
                </a:cxn>
                <a:cxn ang="0">
                  <a:pos x="2608" y="79"/>
                </a:cxn>
                <a:cxn ang="0">
                  <a:pos x="2454" y="39"/>
                </a:cxn>
                <a:cxn ang="0">
                  <a:pos x="2283" y="11"/>
                </a:cxn>
                <a:cxn ang="0">
                  <a:pos x="2105" y="0"/>
                </a:cxn>
                <a:cxn ang="0">
                  <a:pos x="1916" y="2"/>
                </a:cxn>
                <a:cxn ang="0">
                  <a:pos x="1718" y="22"/>
                </a:cxn>
                <a:cxn ang="0">
                  <a:pos x="1513" y="56"/>
                </a:cxn>
                <a:cxn ang="0">
                  <a:pos x="1312" y="107"/>
                </a:cxn>
                <a:cxn ang="0">
                  <a:pos x="1118" y="169"/>
                </a:cxn>
                <a:cxn ang="0">
                  <a:pos x="937" y="244"/>
                </a:cxn>
                <a:cxn ang="0">
                  <a:pos x="762" y="327"/>
                </a:cxn>
                <a:cxn ang="0">
                  <a:pos x="604" y="421"/>
                </a:cxn>
                <a:cxn ang="0">
                  <a:pos x="464" y="524"/>
                </a:cxn>
                <a:cxn ang="0">
                  <a:pos x="337" y="633"/>
                </a:cxn>
                <a:cxn ang="0">
                  <a:pos x="225" y="748"/>
                </a:cxn>
                <a:cxn ang="0">
                  <a:pos x="136" y="866"/>
                </a:cxn>
                <a:cxn ang="0">
                  <a:pos x="66" y="986"/>
                </a:cxn>
                <a:cxn ang="0">
                  <a:pos x="23" y="1112"/>
                </a:cxn>
                <a:cxn ang="0">
                  <a:pos x="0" y="1234"/>
                </a:cxn>
                <a:cxn ang="0">
                  <a:pos x="4" y="1358"/>
                </a:cxn>
                <a:cxn ang="0">
                  <a:pos x="31" y="1471"/>
                </a:cxn>
                <a:cxn ang="0">
                  <a:pos x="85" y="1576"/>
                </a:cxn>
                <a:cxn ang="0">
                  <a:pos x="155" y="1672"/>
                </a:cxn>
                <a:cxn ang="0">
                  <a:pos x="252" y="1756"/>
                </a:cxn>
                <a:cxn ang="0">
                  <a:pos x="368" y="1828"/>
                </a:cxn>
                <a:cxn ang="0">
                  <a:pos x="499" y="1890"/>
                </a:cxn>
                <a:cxn ang="0">
                  <a:pos x="642" y="1937"/>
                </a:cxn>
                <a:cxn ang="0">
                  <a:pos x="805" y="1973"/>
                </a:cxn>
                <a:cxn ang="0">
                  <a:pos x="975" y="1993"/>
                </a:cxn>
                <a:cxn ang="0">
                  <a:pos x="1161" y="1999"/>
                </a:cxn>
                <a:cxn ang="0">
                  <a:pos x="1355" y="1989"/>
                </a:cxn>
                <a:cxn ang="0">
                  <a:pos x="1556" y="1965"/>
                </a:cxn>
              </a:cxnLst>
              <a:rect l="0" t="0" r="r" b="b"/>
              <a:pathLst>
                <a:path w="3197" h="1999">
                  <a:moveTo>
                    <a:pt x="1641" y="1950"/>
                  </a:moveTo>
                  <a:lnTo>
                    <a:pt x="1680" y="1941"/>
                  </a:lnTo>
                  <a:lnTo>
                    <a:pt x="1722" y="1933"/>
                  </a:lnTo>
                  <a:lnTo>
                    <a:pt x="1761" y="1924"/>
                  </a:lnTo>
                  <a:lnTo>
                    <a:pt x="1803" y="1914"/>
                  </a:lnTo>
                  <a:lnTo>
                    <a:pt x="1842" y="1903"/>
                  </a:lnTo>
                  <a:lnTo>
                    <a:pt x="1881" y="1892"/>
                  </a:lnTo>
                  <a:lnTo>
                    <a:pt x="1920" y="1880"/>
                  </a:lnTo>
                  <a:lnTo>
                    <a:pt x="1958" y="1867"/>
                  </a:lnTo>
                  <a:lnTo>
                    <a:pt x="1997" y="1854"/>
                  </a:lnTo>
                  <a:lnTo>
                    <a:pt x="2036" y="1843"/>
                  </a:lnTo>
                  <a:lnTo>
                    <a:pt x="2074" y="1828"/>
                  </a:lnTo>
                  <a:lnTo>
                    <a:pt x="2109" y="1815"/>
                  </a:lnTo>
                  <a:lnTo>
                    <a:pt x="2148" y="1800"/>
                  </a:lnTo>
                  <a:lnTo>
                    <a:pt x="2183" y="1785"/>
                  </a:lnTo>
                  <a:lnTo>
                    <a:pt x="2221" y="1770"/>
                  </a:lnTo>
                  <a:lnTo>
                    <a:pt x="2256" y="1755"/>
                  </a:lnTo>
                  <a:lnTo>
                    <a:pt x="2291" y="1738"/>
                  </a:lnTo>
                  <a:lnTo>
                    <a:pt x="2326" y="1721"/>
                  </a:lnTo>
                  <a:lnTo>
                    <a:pt x="2361" y="1704"/>
                  </a:lnTo>
                  <a:lnTo>
                    <a:pt x="2396" y="1687"/>
                  </a:lnTo>
                  <a:lnTo>
                    <a:pt x="2426" y="1668"/>
                  </a:lnTo>
                  <a:lnTo>
                    <a:pt x="2457" y="1651"/>
                  </a:lnTo>
                  <a:lnTo>
                    <a:pt x="2492" y="1632"/>
                  </a:lnTo>
                  <a:lnTo>
                    <a:pt x="2523" y="1616"/>
                  </a:lnTo>
                  <a:lnTo>
                    <a:pt x="2554" y="1595"/>
                  </a:lnTo>
                  <a:lnTo>
                    <a:pt x="2585" y="1576"/>
                  </a:lnTo>
                  <a:lnTo>
                    <a:pt x="2612" y="1555"/>
                  </a:lnTo>
                  <a:lnTo>
                    <a:pt x="2643" y="1537"/>
                  </a:lnTo>
                  <a:lnTo>
                    <a:pt x="2670" y="1514"/>
                  </a:lnTo>
                  <a:lnTo>
                    <a:pt x="2701" y="1493"/>
                  </a:lnTo>
                  <a:lnTo>
                    <a:pt x="2728" y="1473"/>
                  </a:lnTo>
                  <a:lnTo>
                    <a:pt x="2755" y="1454"/>
                  </a:lnTo>
                  <a:lnTo>
                    <a:pt x="2782" y="1431"/>
                  </a:lnTo>
                  <a:lnTo>
                    <a:pt x="2806" y="1409"/>
                  </a:lnTo>
                  <a:lnTo>
                    <a:pt x="2833" y="1386"/>
                  </a:lnTo>
                  <a:lnTo>
                    <a:pt x="2856" y="1366"/>
                  </a:lnTo>
                  <a:lnTo>
                    <a:pt x="2875" y="1341"/>
                  </a:lnTo>
                  <a:lnTo>
                    <a:pt x="2902" y="1321"/>
                  </a:lnTo>
                  <a:lnTo>
                    <a:pt x="2922" y="1296"/>
                  </a:lnTo>
                  <a:lnTo>
                    <a:pt x="2945" y="1274"/>
                  </a:lnTo>
                  <a:lnTo>
                    <a:pt x="2964" y="1251"/>
                  </a:lnTo>
                  <a:lnTo>
                    <a:pt x="2984" y="1227"/>
                  </a:lnTo>
                  <a:lnTo>
                    <a:pt x="3003" y="1202"/>
                  </a:lnTo>
                  <a:lnTo>
                    <a:pt x="3022" y="1180"/>
                  </a:lnTo>
                  <a:lnTo>
                    <a:pt x="3038" y="1155"/>
                  </a:lnTo>
                  <a:lnTo>
                    <a:pt x="3053" y="1133"/>
                  </a:lnTo>
                  <a:lnTo>
                    <a:pt x="3069" y="1108"/>
                  </a:lnTo>
                  <a:lnTo>
                    <a:pt x="3084" y="1084"/>
                  </a:lnTo>
                  <a:lnTo>
                    <a:pt x="3096" y="1059"/>
                  </a:lnTo>
                  <a:lnTo>
                    <a:pt x="3111" y="1035"/>
                  </a:lnTo>
                  <a:lnTo>
                    <a:pt x="3123" y="1011"/>
                  </a:lnTo>
                  <a:lnTo>
                    <a:pt x="3135" y="986"/>
                  </a:lnTo>
                  <a:lnTo>
                    <a:pt x="3142" y="962"/>
                  </a:lnTo>
                  <a:lnTo>
                    <a:pt x="3154" y="937"/>
                  </a:lnTo>
                  <a:lnTo>
                    <a:pt x="3162" y="911"/>
                  </a:lnTo>
                  <a:lnTo>
                    <a:pt x="3169" y="888"/>
                  </a:lnTo>
                  <a:lnTo>
                    <a:pt x="3177" y="862"/>
                  </a:lnTo>
                  <a:lnTo>
                    <a:pt x="3181" y="838"/>
                  </a:lnTo>
                  <a:lnTo>
                    <a:pt x="3185" y="813"/>
                  </a:lnTo>
                  <a:lnTo>
                    <a:pt x="3189" y="789"/>
                  </a:lnTo>
                  <a:lnTo>
                    <a:pt x="3193" y="764"/>
                  </a:lnTo>
                  <a:lnTo>
                    <a:pt x="3197" y="740"/>
                  </a:lnTo>
                  <a:lnTo>
                    <a:pt x="3197" y="716"/>
                  </a:lnTo>
                  <a:lnTo>
                    <a:pt x="3197" y="691"/>
                  </a:lnTo>
                  <a:lnTo>
                    <a:pt x="3193" y="667"/>
                  </a:lnTo>
                  <a:lnTo>
                    <a:pt x="3193" y="642"/>
                  </a:lnTo>
                  <a:lnTo>
                    <a:pt x="3189" y="618"/>
                  </a:lnTo>
                  <a:lnTo>
                    <a:pt x="3181" y="595"/>
                  </a:lnTo>
                  <a:lnTo>
                    <a:pt x="3177" y="571"/>
                  </a:lnTo>
                  <a:lnTo>
                    <a:pt x="3169" y="548"/>
                  </a:lnTo>
                  <a:lnTo>
                    <a:pt x="3162" y="526"/>
                  </a:lnTo>
                  <a:lnTo>
                    <a:pt x="3154" y="505"/>
                  </a:lnTo>
                  <a:lnTo>
                    <a:pt x="3142" y="485"/>
                  </a:lnTo>
                  <a:lnTo>
                    <a:pt x="3135" y="464"/>
                  </a:lnTo>
                  <a:lnTo>
                    <a:pt x="3123" y="441"/>
                  </a:lnTo>
                  <a:lnTo>
                    <a:pt x="3111" y="423"/>
                  </a:lnTo>
                  <a:lnTo>
                    <a:pt x="3096" y="402"/>
                  </a:lnTo>
                  <a:lnTo>
                    <a:pt x="3080" y="383"/>
                  </a:lnTo>
                  <a:lnTo>
                    <a:pt x="3069" y="362"/>
                  </a:lnTo>
                  <a:lnTo>
                    <a:pt x="3053" y="345"/>
                  </a:lnTo>
                  <a:lnTo>
                    <a:pt x="3034" y="327"/>
                  </a:lnTo>
                  <a:lnTo>
                    <a:pt x="3019" y="310"/>
                  </a:lnTo>
                  <a:lnTo>
                    <a:pt x="2999" y="291"/>
                  </a:lnTo>
                  <a:lnTo>
                    <a:pt x="2984" y="276"/>
                  </a:lnTo>
                  <a:lnTo>
                    <a:pt x="2961" y="259"/>
                  </a:lnTo>
                  <a:lnTo>
                    <a:pt x="2941" y="242"/>
                  </a:lnTo>
                  <a:lnTo>
                    <a:pt x="2918" y="227"/>
                  </a:lnTo>
                  <a:lnTo>
                    <a:pt x="2899" y="212"/>
                  </a:lnTo>
                  <a:lnTo>
                    <a:pt x="2875" y="197"/>
                  </a:lnTo>
                  <a:lnTo>
                    <a:pt x="2848" y="184"/>
                  </a:lnTo>
                  <a:lnTo>
                    <a:pt x="2825" y="169"/>
                  </a:lnTo>
                  <a:lnTo>
                    <a:pt x="2802" y="158"/>
                  </a:lnTo>
                  <a:lnTo>
                    <a:pt x="2775" y="144"/>
                  </a:lnTo>
                  <a:lnTo>
                    <a:pt x="2752" y="133"/>
                  </a:lnTo>
                  <a:lnTo>
                    <a:pt x="2724" y="120"/>
                  </a:lnTo>
                  <a:lnTo>
                    <a:pt x="2697" y="111"/>
                  </a:lnTo>
                  <a:lnTo>
                    <a:pt x="2666" y="97"/>
                  </a:lnTo>
                  <a:lnTo>
                    <a:pt x="2639" y="88"/>
                  </a:lnTo>
                  <a:lnTo>
                    <a:pt x="2608" y="79"/>
                  </a:lnTo>
                  <a:lnTo>
                    <a:pt x="2581" y="69"/>
                  </a:lnTo>
                  <a:lnTo>
                    <a:pt x="2546" y="60"/>
                  </a:lnTo>
                  <a:lnTo>
                    <a:pt x="2519" y="52"/>
                  </a:lnTo>
                  <a:lnTo>
                    <a:pt x="2485" y="45"/>
                  </a:lnTo>
                  <a:lnTo>
                    <a:pt x="2454" y="39"/>
                  </a:lnTo>
                  <a:lnTo>
                    <a:pt x="2423" y="32"/>
                  </a:lnTo>
                  <a:lnTo>
                    <a:pt x="2388" y="26"/>
                  </a:lnTo>
                  <a:lnTo>
                    <a:pt x="2353" y="20"/>
                  </a:lnTo>
                  <a:lnTo>
                    <a:pt x="2322" y="17"/>
                  </a:lnTo>
                  <a:lnTo>
                    <a:pt x="2283" y="11"/>
                  </a:lnTo>
                  <a:lnTo>
                    <a:pt x="2248" y="7"/>
                  </a:lnTo>
                  <a:lnTo>
                    <a:pt x="2214" y="5"/>
                  </a:lnTo>
                  <a:lnTo>
                    <a:pt x="2179" y="4"/>
                  </a:lnTo>
                  <a:lnTo>
                    <a:pt x="2140" y="2"/>
                  </a:lnTo>
                  <a:lnTo>
                    <a:pt x="2105" y="0"/>
                  </a:lnTo>
                  <a:lnTo>
                    <a:pt x="2067" y="0"/>
                  </a:lnTo>
                  <a:lnTo>
                    <a:pt x="2032" y="0"/>
                  </a:lnTo>
                  <a:lnTo>
                    <a:pt x="1993" y="0"/>
                  </a:lnTo>
                  <a:lnTo>
                    <a:pt x="1954" y="2"/>
                  </a:lnTo>
                  <a:lnTo>
                    <a:pt x="1916" y="2"/>
                  </a:lnTo>
                  <a:lnTo>
                    <a:pt x="1877" y="5"/>
                  </a:lnTo>
                  <a:lnTo>
                    <a:pt x="1834" y="7"/>
                  </a:lnTo>
                  <a:lnTo>
                    <a:pt x="1800" y="13"/>
                  </a:lnTo>
                  <a:lnTo>
                    <a:pt x="1757" y="17"/>
                  </a:lnTo>
                  <a:lnTo>
                    <a:pt x="1718" y="22"/>
                  </a:lnTo>
                  <a:lnTo>
                    <a:pt x="1676" y="26"/>
                  </a:lnTo>
                  <a:lnTo>
                    <a:pt x="1637" y="34"/>
                  </a:lnTo>
                  <a:lnTo>
                    <a:pt x="1594" y="41"/>
                  </a:lnTo>
                  <a:lnTo>
                    <a:pt x="1556" y="49"/>
                  </a:lnTo>
                  <a:lnTo>
                    <a:pt x="1513" y="56"/>
                  </a:lnTo>
                  <a:lnTo>
                    <a:pt x="1471" y="66"/>
                  </a:lnTo>
                  <a:lnTo>
                    <a:pt x="1432" y="75"/>
                  </a:lnTo>
                  <a:lnTo>
                    <a:pt x="1389" y="84"/>
                  </a:lnTo>
                  <a:lnTo>
                    <a:pt x="1351" y="94"/>
                  </a:lnTo>
                  <a:lnTo>
                    <a:pt x="1312" y="107"/>
                  </a:lnTo>
                  <a:lnTo>
                    <a:pt x="1273" y="118"/>
                  </a:lnTo>
                  <a:lnTo>
                    <a:pt x="1235" y="129"/>
                  </a:lnTo>
                  <a:lnTo>
                    <a:pt x="1196" y="143"/>
                  </a:lnTo>
                  <a:lnTo>
                    <a:pt x="1157" y="154"/>
                  </a:lnTo>
                  <a:lnTo>
                    <a:pt x="1118" y="169"/>
                  </a:lnTo>
                  <a:lnTo>
                    <a:pt x="1080" y="182"/>
                  </a:lnTo>
                  <a:lnTo>
                    <a:pt x="1045" y="197"/>
                  </a:lnTo>
                  <a:lnTo>
                    <a:pt x="1006" y="212"/>
                  </a:lnTo>
                  <a:lnTo>
                    <a:pt x="971" y="227"/>
                  </a:lnTo>
                  <a:lnTo>
                    <a:pt x="937" y="244"/>
                  </a:lnTo>
                  <a:lnTo>
                    <a:pt x="902" y="259"/>
                  </a:lnTo>
                  <a:lnTo>
                    <a:pt x="867" y="276"/>
                  </a:lnTo>
                  <a:lnTo>
                    <a:pt x="832" y="293"/>
                  </a:lnTo>
                  <a:lnTo>
                    <a:pt x="797" y="310"/>
                  </a:lnTo>
                  <a:lnTo>
                    <a:pt x="762" y="327"/>
                  </a:lnTo>
                  <a:lnTo>
                    <a:pt x="731" y="345"/>
                  </a:lnTo>
                  <a:lnTo>
                    <a:pt x="697" y="364"/>
                  </a:lnTo>
                  <a:lnTo>
                    <a:pt x="670" y="383"/>
                  </a:lnTo>
                  <a:lnTo>
                    <a:pt x="635" y="402"/>
                  </a:lnTo>
                  <a:lnTo>
                    <a:pt x="604" y="421"/>
                  </a:lnTo>
                  <a:lnTo>
                    <a:pt x="577" y="441"/>
                  </a:lnTo>
                  <a:lnTo>
                    <a:pt x="546" y="462"/>
                  </a:lnTo>
                  <a:lnTo>
                    <a:pt x="519" y="481"/>
                  </a:lnTo>
                  <a:lnTo>
                    <a:pt x="492" y="501"/>
                  </a:lnTo>
                  <a:lnTo>
                    <a:pt x="464" y="524"/>
                  </a:lnTo>
                  <a:lnTo>
                    <a:pt x="437" y="545"/>
                  </a:lnTo>
                  <a:lnTo>
                    <a:pt x="410" y="567"/>
                  </a:lnTo>
                  <a:lnTo>
                    <a:pt x="383" y="588"/>
                  </a:lnTo>
                  <a:lnTo>
                    <a:pt x="360" y="610"/>
                  </a:lnTo>
                  <a:lnTo>
                    <a:pt x="337" y="633"/>
                  </a:lnTo>
                  <a:lnTo>
                    <a:pt x="314" y="654"/>
                  </a:lnTo>
                  <a:lnTo>
                    <a:pt x="286" y="678"/>
                  </a:lnTo>
                  <a:lnTo>
                    <a:pt x="267" y="701"/>
                  </a:lnTo>
                  <a:lnTo>
                    <a:pt x="248" y="723"/>
                  </a:lnTo>
                  <a:lnTo>
                    <a:pt x="225" y="748"/>
                  </a:lnTo>
                  <a:lnTo>
                    <a:pt x="209" y="770"/>
                  </a:lnTo>
                  <a:lnTo>
                    <a:pt x="190" y="793"/>
                  </a:lnTo>
                  <a:lnTo>
                    <a:pt x="170" y="819"/>
                  </a:lnTo>
                  <a:lnTo>
                    <a:pt x="151" y="841"/>
                  </a:lnTo>
                  <a:lnTo>
                    <a:pt x="136" y="866"/>
                  </a:lnTo>
                  <a:lnTo>
                    <a:pt x="120" y="890"/>
                  </a:lnTo>
                  <a:lnTo>
                    <a:pt x="108" y="915"/>
                  </a:lnTo>
                  <a:lnTo>
                    <a:pt x="93" y="937"/>
                  </a:lnTo>
                  <a:lnTo>
                    <a:pt x="81" y="962"/>
                  </a:lnTo>
                  <a:lnTo>
                    <a:pt x="66" y="986"/>
                  </a:lnTo>
                  <a:lnTo>
                    <a:pt x="58" y="1011"/>
                  </a:lnTo>
                  <a:lnTo>
                    <a:pt x="47" y="1037"/>
                  </a:lnTo>
                  <a:lnTo>
                    <a:pt x="39" y="1061"/>
                  </a:lnTo>
                  <a:lnTo>
                    <a:pt x="31" y="1086"/>
                  </a:lnTo>
                  <a:lnTo>
                    <a:pt x="23" y="1112"/>
                  </a:lnTo>
                  <a:lnTo>
                    <a:pt x="16" y="1136"/>
                  </a:lnTo>
                  <a:lnTo>
                    <a:pt x="12" y="1161"/>
                  </a:lnTo>
                  <a:lnTo>
                    <a:pt x="4" y="1185"/>
                  </a:lnTo>
                  <a:lnTo>
                    <a:pt x="4" y="1210"/>
                  </a:lnTo>
                  <a:lnTo>
                    <a:pt x="0" y="1234"/>
                  </a:lnTo>
                  <a:lnTo>
                    <a:pt x="0" y="1259"/>
                  </a:lnTo>
                  <a:lnTo>
                    <a:pt x="0" y="1285"/>
                  </a:lnTo>
                  <a:lnTo>
                    <a:pt x="0" y="1309"/>
                  </a:lnTo>
                  <a:lnTo>
                    <a:pt x="0" y="1334"/>
                  </a:lnTo>
                  <a:lnTo>
                    <a:pt x="4" y="1358"/>
                  </a:lnTo>
                  <a:lnTo>
                    <a:pt x="8" y="1381"/>
                  </a:lnTo>
                  <a:lnTo>
                    <a:pt x="12" y="1403"/>
                  </a:lnTo>
                  <a:lnTo>
                    <a:pt x="16" y="1426"/>
                  </a:lnTo>
                  <a:lnTo>
                    <a:pt x="23" y="1450"/>
                  </a:lnTo>
                  <a:lnTo>
                    <a:pt x="31" y="1471"/>
                  </a:lnTo>
                  <a:lnTo>
                    <a:pt x="39" y="1493"/>
                  </a:lnTo>
                  <a:lnTo>
                    <a:pt x="47" y="1514"/>
                  </a:lnTo>
                  <a:lnTo>
                    <a:pt x="58" y="1537"/>
                  </a:lnTo>
                  <a:lnTo>
                    <a:pt x="70" y="1555"/>
                  </a:lnTo>
                  <a:lnTo>
                    <a:pt x="85" y="1576"/>
                  </a:lnTo>
                  <a:lnTo>
                    <a:pt x="97" y="1597"/>
                  </a:lnTo>
                  <a:lnTo>
                    <a:pt x="108" y="1616"/>
                  </a:lnTo>
                  <a:lnTo>
                    <a:pt x="124" y="1634"/>
                  </a:lnTo>
                  <a:lnTo>
                    <a:pt x="143" y="1655"/>
                  </a:lnTo>
                  <a:lnTo>
                    <a:pt x="155" y="1672"/>
                  </a:lnTo>
                  <a:lnTo>
                    <a:pt x="174" y="1689"/>
                  </a:lnTo>
                  <a:lnTo>
                    <a:pt x="194" y="1706"/>
                  </a:lnTo>
                  <a:lnTo>
                    <a:pt x="213" y="1725"/>
                  </a:lnTo>
                  <a:lnTo>
                    <a:pt x="232" y="1740"/>
                  </a:lnTo>
                  <a:lnTo>
                    <a:pt x="252" y="1756"/>
                  </a:lnTo>
                  <a:lnTo>
                    <a:pt x="271" y="1771"/>
                  </a:lnTo>
                  <a:lnTo>
                    <a:pt x="298" y="1787"/>
                  </a:lnTo>
                  <a:lnTo>
                    <a:pt x="317" y="1802"/>
                  </a:lnTo>
                  <a:lnTo>
                    <a:pt x="341" y="1815"/>
                  </a:lnTo>
                  <a:lnTo>
                    <a:pt x="368" y="1828"/>
                  </a:lnTo>
                  <a:lnTo>
                    <a:pt x="391" y="1841"/>
                  </a:lnTo>
                  <a:lnTo>
                    <a:pt x="414" y="1854"/>
                  </a:lnTo>
                  <a:lnTo>
                    <a:pt x="441" y="1867"/>
                  </a:lnTo>
                  <a:lnTo>
                    <a:pt x="468" y="1879"/>
                  </a:lnTo>
                  <a:lnTo>
                    <a:pt x="499" y="1890"/>
                  </a:lnTo>
                  <a:lnTo>
                    <a:pt x="526" y="1901"/>
                  </a:lnTo>
                  <a:lnTo>
                    <a:pt x="553" y="1911"/>
                  </a:lnTo>
                  <a:lnTo>
                    <a:pt x="581" y="1920"/>
                  </a:lnTo>
                  <a:lnTo>
                    <a:pt x="612" y="1929"/>
                  </a:lnTo>
                  <a:lnTo>
                    <a:pt x="642" y="1937"/>
                  </a:lnTo>
                  <a:lnTo>
                    <a:pt x="673" y="1946"/>
                  </a:lnTo>
                  <a:lnTo>
                    <a:pt x="704" y="1952"/>
                  </a:lnTo>
                  <a:lnTo>
                    <a:pt x="739" y="1959"/>
                  </a:lnTo>
                  <a:lnTo>
                    <a:pt x="770" y="1965"/>
                  </a:lnTo>
                  <a:lnTo>
                    <a:pt x="805" y="1973"/>
                  </a:lnTo>
                  <a:lnTo>
                    <a:pt x="840" y="1976"/>
                  </a:lnTo>
                  <a:lnTo>
                    <a:pt x="871" y="1982"/>
                  </a:lnTo>
                  <a:lnTo>
                    <a:pt x="906" y="1986"/>
                  </a:lnTo>
                  <a:lnTo>
                    <a:pt x="940" y="1989"/>
                  </a:lnTo>
                  <a:lnTo>
                    <a:pt x="975" y="1993"/>
                  </a:lnTo>
                  <a:lnTo>
                    <a:pt x="1014" y="1995"/>
                  </a:lnTo>
                  <a:lnTo>
                    <a:pt x="1049" y="1997"/>
                  </a:lnTo>
                  <a:lnTo>
                    <a:pt x="1088" y="1997"/>
                  </a:lnTo>
                  <a:lnTo>
                    <a:pt x="1122" y="1997"/>
                  </a:lnTo>
                  <a:lnTo>
                    <a:pt x="1161" y="1999"/>
                  </a:lnTo>
                  <a:lnTo>
                    <a:pt x="1200" y="1997"/>
                  </a:lnTo>
                  <a:lnTo>
                    <a:pt x="1238" y="1997"/>
                  </a:lnTo>
                  <a:lnTo>
                    <a:pt x="1277" y="1995"/>
                  </a:lnTo>
                  <a:lnTo>
                    <a:pt x="1316" y="1993"/>
                  </a:lnTo>
                  <a:lnTo>
                    <a:pt x="1355" y="1989"/>
                  </a:lnTo>
                  <a:lnTo>
                    <a:pt x="1393" y="1986"/>
                  </a:lnTo>
                  <a:lnTo>
                    <a:pt x="1436" y="1980"/>
                  </a:lnTo>
                  <a:lnTo>
                    <a:pt x="1474" y="1976"/>
                  </a:lnTo>
                  <a:lnTo>
                    <a:pt x="1517" y="1971"/>
                  </a:lnTo>
                  <a:lnTo>
                    <a:pt x="1556" y="1965"/>
                  </a:lnTo>
                  <a:lnTo>
                    <a:pt x="1598" y="1957"/>
                  </a:lnTo>
                  <a:lnTo>
                    <a:pt x="1641" y="1950"/>
                  </a:lnTo>
                  <a:lnTo>
                    <a:pt x="1641" y="1950"/>
                  </a:lnTo>
                  <a:close/>
                </a:path>
              </a:pathLst>
            </a:custGeom>
            <a:solidFill>
              <a:srgbClr val="DBF0E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52" name="Freeform 9"/>
            <p:cNvSpPr>
              <a:spLocks/>
            </p:cNvSpPr>
            <p:nvPr/>
          </p:nvSpPr>
          <p:spPr bwMode="auto">
            <a:xfrm>
              <a:off x="2906137" y="1566848"/>
              <a:ext cx="4452938" cy="2782888"/>
            </a:xfrm>
            <a:custGeom>
              <a:avLst/>
              <a:gdLst/>
              <a:ahLst/>
              <a:cxnLst>
                <a:cxn ang="0">
                  <a:pos x="1583" y="1678"/>
                </a:cxn>
                <a:cxn ang="0">
                  <a:pos x="1753" y="1627"/>
                </a:cxn>
                <a:cxn ang="0">
                  <a:pos x="1915" y="1565"/>
                </a:cxn>
                <a:cxn ang="0">
                  <a:pos x="2070" y="1494"/>
                </a:cxn>
                <a:cxn ang="0">
                  <a:pos x="2213" y="1417"/>
                </a:cxn>
                <a:cxn ang="0">
                  <a:pos x="2345" y="1328"/>
                </a:cxn>
                <a:cxn ang="0">
                  <a:pos x="2461" y="1236"/>
                </a:cxn>
                <a:cxn ang="0">
                  <a:pos x="2566" y="1137"/>
                </a:cxn>
                <a:cxn ang="0">
                  <a:pos x="2651" y="1033"/>
                </a:cxn>
                <a:cxn ang="0">
                  <a:pos x="2716" y="930"/>
                </a:cxn>
                <a:cxn ang="0">
                  <a:pos x="2767" y="821"/>
                </a:cxn>
                <a:cxn ang="0">
                  <a:pos x="2794" y="714"/>
                </a:cxn>
                <a:cxn ang="0">
                  <a:pos x="2805" y="607"/>
                </a:cxn>
                <a:cxn ang="0">
                  <a:pos x="2786" y="502"/>
                </a:cxn>
                <a:cxn ang="0">
                  <a:pos x="2747" y="406"/>
                </a:cxn>
                <a:cxn ang="0">
                  <a:pos x="2689" y="319"/>
                </a:cxn>
                <a:cxn ang="0">
                  <a:pos x="2616" y="242"/>
                </a:cxn>
                <a:cxn ang="0">
                  <a:pos x="2519" y="173"/>
                </a:cxn>
                <a:cxn ang="0">
                  <a:pos x="2415" y="116"/>
                </a:cxn>
                <a:cxn ang="0">
                  <a:pos x="2291" y="70"/>
                </a:cxn>
                <a:cxn ang="0">
                  <a:pos x="2155" y="34"/>
                </a:cxn>
                <a:cxn ang="0">
                  <a:pos x="2004" y="11"/>
                </a:cxn>
                <a:cxn ang="0">
                  <a:pos x="1846" y="2"/>
                </a:cxn>
                <a:cxn ang="0">
                  <a:pos x="1683" y="4"/>
                </a:cxn>
                <a:cxn ang="0">
                  <a:pos x="1509" y="21"/>
                </a:cxn>
                <a:cxn ang="0">
                  <a:pos x="1327" y="51"/>
                </a:cxn>
                <a:cxn ang="0">
                  <a:pos x="1153" y="94"/>
                </a:cxn>
                <a:cxn ang="0">
                  <a:pos x="983" y="148"/>
                </a:cxn>
                <a:cxn ang="0">
                  <a:pos x="824" y="214"/>
                </a:cxn>
                <a:cxn ang="0">
                  <a:pos x="673" y="287"/>
                </a:cxn>
                <a:cxn ang="0">
                  <a:pos x="534" y="370"/>
                </a:cxn>
                <a:cxn ang="0">
                  <a:pos x="410" y="460"/>
                </a:cxn>
                <a:cxn ang="0">
                  <a:pos x="298" y="554"/>
                </a:cxn>
                <a:cxn ang="0">
                  <a:pos x="201" y="656"/>
                </a:cxn>
                <a:cxn ang="0">
                  <a:pos x="124" y="759"/>
                </a:cxn>
                <a:cxn ang="0">
                  <a:pos x="62" y="866"/>
                </a:cxn>
                <a:cxn ang="0">
                  <a:pos x="23" y="975"/>
                </a:cxn>
                <a:cxn ang="0">
                  <a:pos x="0" y="1082"/>
                </a:cxn>
                <a:cxn ang="0">
                  <a:pos x="4" y="1189"/>
                </a:cxn>
                <a:cxn ang="0">
                  <a:pos x="27" y="1289"/>
                </a:cxn>
                <a:cxn ang="0">
                  <a:pos x="73" y="1383"/>
                </a:cxn>
                <a:cxn ang="0">
                  <a:pos x="139" y="1465"/>
                </a:cxn>
                <a:cxn ang="0">
                  <a:pos x="220" y="1539"/>
                </a:cxn>
                <a:cxn ang="0">
                  <a:pos x="321" y="1603"/>
                </a:cxn>
                <a:cxn ang="0">
                  <a:pos x="437" y="1657"/>
                </a:cxn>
                <a:cxn ang="0">
                  <a:pos x="565" y="1698"/>
                </a:cxn>
                <a:cxn ang="0">
                  <a:pos x="708" y="1728"/>
                </a:cxn>
                <a:cxn ang="0">
                  <a:pos x="859" y="1745"/>
                </a:cxn>
                <a:cxn ang="0">
                  <a:pos x="1021" y="1753"/>
                </a:cxn>
                <a:cxn ang="0">
                  <a:pos x="1192" y="1744"/>
                </a:cxn>
                <a:cxn ang="0">
                  <a:pos x="1370" y="1723"/>
                </a:cxn>
              </a:cxnLst>
              <a:rect l="0" t="0" r="r" b="b"/>
              <a:pathLst>
                <a:path w="2805" h="1753">
                  <a:moveTo>
                    <a:pt x="1443" y="1712"/>
                  </a:moveTo>
                  <a:lnTo>
                    <a:pt x="1478" y="1702"/>
                  </a:lnTo>
                  <a:lnTo>
                    <a:pt x="1513" y="1695"/>
                  </a:lnTo>
                  <a:lnTo>
                    <a:pt x="1548" y="1685"/>
                  </a:lnTo>
                  <a:lnTo>
                    <a:pt x="1583" y="1678"/>
                  </a:lnTo>
                  <a:lnTo>
                    <a:pt x="1617" y="1668"/>
                  </a:lnTo>
                  <a:lnTo>
                    <a:pt x="1652" y="1659"/>
                  </a:lnTo>
                  <a:lnTo>
                    <a:pt x="1683" y="1650"/>
                  </a:lnTo>
                  <a:lnTo>
                    <a:pt x="1722" y="1638"/>
                  </a:lnTo>
                  <a:lnTo>
                    <a:pt x="1753" y="1627"/>
                  </a:lnTo>
                  <a:lnTo>
                    <a:pt x="1784" y="1616"/>
                  </a:lnTo>
                  <a:lnTo>
                    <a:pt x="1819" y="1603"/>
                  </a:lnTo>
                  <a:lnTo>
                    <a:pt x="1853" y="1591"/>
                  </a:lnTo>
                  <a:lnTo>
                    <a:pt x="1884" y="1578"/>
                  </a:lnTo>
                  <a:lnTo>
                    <a:pt x="1915" y="1565"/>
                  </a:lnTo>
                  <a:lnTo>
                    <a:pt x="1950" y="1552"/>
                  </a:lnTo>
                  <a:lnTo>
                    <a:pt x="1981" y="1539"/>
                  </a:lnTo>
                  <a:lnTo>
                    <a:pt x="2012" y="1524"/>
                  </a:lnTo>
                  <a:lnTo>
                    <a:pt x="2039" y="1511"/>
                  </a:lnTo>
                  <a:lnTo>
                    <a:pt x="2070" y="1494"/>
                  </a:lnTo>
                  <a:lnTo>
                    <a:pt x="2101" y="1480"/>
                  </a:lnTo>
                  <a:lnTo>
                    <a:pt x="2128" y="1464"/>
                  </a:lnTo>
                  <a:lnTo>
                    <a:pt x="2155" y="1449"/>
                  </a:lnTo>
                  <a:lnTo>
                    <a:pt x="2186" y="1432"/>
                  </a:lnTo>
                  <a:lnTo>
                    <a:pt x="2213" y="1417"/>
                  </a:lnTo>
                  <a:lnTo>
                    <a:pt x="2240" y="1398"/>
                  </a:lnTo>
                  <a:lnTo>
                    <a:pt x="2268" y="1381"/>
                  </a:lnTo>
                  <a:lnTo>
                    <a:pt x="2291" y="1364"/>
                  </a:lnTo>
                  <a:lnTo>
                    <a:pt x="2318" y="1347"/>
                  </a:lnTo>
                  <a:lnTo>
                    <a:pt x="2345" y="1328"/>
                  </a:lnTo>
                  <a:lnTo>
                    <a:pt x="2368" y="1311"/>
                  </a:lnTo>
                  <a:lnTo>
                    <a:pt x="2391" y="1293"/>
                  </a:lnTo>
                  <a:lnTo>
                    <a:pt x="2418" y="1274"/>
                  </a:lnTo>
                  <a:lnTo>
                    <a:pt x="2442" y="1255"/>
                  </a:lnTo>
                  <a:lnTo>
                    <a:pt x="2461" y="1236"/>
                  </a:lnTo>
                  <a:lnTo>
                    <a:pt x="2484" y="1216"/>
                  </a:lnTo>
                  <a:lnTo>
                    <a:pt x="2504" y="1197"/>
                  </a:lnTo>
                  <a:lnTo>
                    <a:pt x="2523" y="1176"/>
                  </a:lnTo>
                  <a:lnTo>
                    <a:pt x="2546" y="1157"/>
                  </a:lnTo>
                  <a:lnTo>
                    <a:pt x="2566" y="1137"/>
                  </a:lnTo>
                  <a:lnTo>
                    <a:pt x="2581" y="1116"/>
                  </a:lnTo>
                  <a:lnTo>
                    <a:pt x="2600" y="1095"/>
                  </a:lnTo>
                  <a:lnTo>
                    <a:pt x="2616" y="1075"/>
                  </a:lnTo>
                  <a:lnTo>
                    <a:pt x="2631" y="1054"/>
                  </a:lnTo>
                  <a:lnTo>
                    <a:pt x="2651" y="1033"/>
                  </a:lnTo>
                  <a:lnTo>
                    <a:pt x="2662" y="1013"/>
                  </a:lnTo>
                  <a:lnTo>
                    <a:pt x="2678" y="992"/>
                  </a:lnTo>
                  <a:lnTo>
                    <a:pt x="2693" y="971"/>
                  </a:lnTo>
                  <a:lnTo>
                    <a:pt x="2709" y="951"/>
                  </a:lnTo>
                  <a:lnTo>
                    <a:pt x="2716" y="930"/>
                  </a:lnTo>
                  <a:lnTo>
                    <a:pt x="2728" y="907"/>
                  </a:lnTo>
                  <a:lnTo>
                    <a:pt x="2740" y="885"/>
                  </a:lnTo>
                  <a:lnTo>
                    <a:pt x="2751" y="864"/>
                  </a:lnTo>
                  <a:lnTo>
                    <a:pt x="2759" y="844"/>
                  </a:lnTo>
                  <a:lnTo>
                    <a:pt x="2767" y="821"/>
                  </a:lnTo>
                  <a:lnTo>
                    <a:pt x="2775" y="800"/>
                  </a:lnTo>
                  <a:lnTo>
                    <a:pt x="2782" y="780"/>
                  </a:lnTo>
                  <a:lnTo>
                    <a:pt x="2786" y="757"/>
                  </a:lnTo>
                  <a:lnTo>
                    <a:pt x="2790" y="735"/>
                  </a:lnTo>
                  <a:lnTo>
                    <a:pt x="2794" y="714"/>
                  </a:lnTo>
                  <a:lnTo>
                    <a:pt x="2798" y="693"/>
                  </a:lnTo>
                  <a:lnTo>
                    <a:pt x="2802" y="671"/>
                  </a:lnTo>
                  <a:lnTo>
                    <a:pt x="2802" y="650"/>
                  </a:lnTo>
                  <a:lnTo>
                    <a:pt x="2802" y="628"/>
                  </a:lnTo>
                  <a:lnTo>
                    <a:pt x="2805" y="607"/>
                  </a:lnTo>
                  <a:lnTo>
                    <a:pt x="2802" y="584"/>
                  </a:lnTo>
                  <a:lnTo>
                    <a:pt x="2798" y="564"/>
                  </a:lnTo>
                  <a:lnTo>
                    <a:pt x="2794" y="543"/>
                  </a:lnTo>
                  <a:lnTo>
                    <a:pt x="2790" y="522"/>
                  </a:lnTo>
                  <a:lnTo>
                    <a:pt x="2786" y="502"/>
                  </a:lnTo>
                  <a:lnTo>
                    <a:pt x="2778" y="483"/>
                  </a:lnTo>
                  <a:lnTo>
                    <a:pt x="2771" y="462"/>
                  </a:lnTo>
                  <a:lnTo>
                    <a:pt x="2767" y="443"/>
                  </a:lnTo>
                  <a:lnTo>
                    <a:pt x="2755" y="425"/>
                  </a:lnTo>
                  <a:lnTo>
                    <a:pt x="2747" y="406"/>
                  </a:lnTo>
                  <a:lnTo>
                    <a:pt x="2736" y="389"/>
                  </a:lnTo>
                  <a:lnTo>
                    <a:pt x="2728" y="370"/>
                  </a:lnTo>
                  <a:lnTo>
                    <a:pt x="2716" y="353"/>
                  </a:lnTo>
                  <a:lnTo>
                    <a:pt x="2705" y="336"/>
                  </a:lnTo>
                  <a:lnTo>
                    <a:pt x="2689" y="319"/>
                  </a:lnTo>
                  <a:lnTo>
                    <a:pt x="2678" y="302"/>
                  </a:lnTo>
                  <a:lnTo>
                    <a:pt x="2662" y="287"/>
                  </a:lnTo>
                  <a:lnTo>
                    <a:pt x="2647" y="271"/>
                  </a:lnTo>
                  <a:lnTo>
                    <a:pt x="2631" y="256"/>
                  </a:lnTo>
                  <a:lnTo>
                    <a:pt x="2616" y="242"/>
                  </a:lnTo>
                  <a:lnTo>
                    <a:pt x="2597" y="227"/>
                  </a:lnTo>
                  <a:lnTo>
                    <a:pt x="2577" y="212"/>
                  </a:lnTo>
                  <a:lnTo>
                    <a:pt x="2558" y="199"/>
                  </a:lnTo>
                  <a:lnTo>
                    <a:pt x="2542" y="186"/>
                  </a:lnTo>
                  <a:lnTo>
                    <a:pt x="2519" y="173"/>
                  </a:lnTo>
                  <a:lnTo>
                    <a:pt x="2500" y="162"/>
                  </a:lnTo>
                  <a:lnTo>
                    <a:pt x="2477" y="150"/>
                  </a:lnTo>
                  <a:lnTo>
                    <a:pt x="2457" y="137"/>
                  </a:lnTo>
                  <a:lnTo>
                    <a:pt x="2434" y="126"/>
                  </a:lnTo>
                  <a:lnTo>
                    <a:pt x="2415" y="116"/>
                  </a:lnTo>
                  <a:lnTo>
                    <a:pt x="2388" y="107"/>
                  </a:lnTo>
                  <a:lnTo>
                    <a:pt x="2368" y="98"/>
                  </a:lnTo>
                  <a:lnTo>
                    <a:pt x="2341" y="86"/>
                  </a:lnTo>
                  <a:lnTo>
                    <a:pt x="2314" y="79"/>
                  </a:lnTo>
                  <a:lnTo>
                    <a:pt x="2291" y="70"/>
                  </a:lnTo>
                  <a:lnTo>
                    <a:pt x="2264" y="62"/>
                  </a:lnTo>
                  <a:lnTo>
                    <a:pt x="2237" y="54"/>
                  </a:lnTo>
                  <a:lnTo>
                    <a:pt x="2210" y="47"/>
                  </a:lnTo>
                  <a:lnTo>
                    <a:pt x="2182" y="39"/>
                  </a:lnTo>
                  <a:lnTo>
                    <a:pt x="2155" y="34"/>
                  </a:lnTo>
                  <a:lnTo>
                    <a:pt x="2124" y="28"/>
                  </a:lnTo>
                  <a:lnTo>
                    <a:pt x="2093" y="24"/>
                  </a:lnTo>
                  <a:lnTo>
                    <a:pt x="2066" y="19"/>
                  </a:lnTo>
                  <a:lnTo>
                    <a:pt x="2035" y="15"/>
                  </a:lnTo>
                  <a:lnTo>
                    <a:pt x="2004" y="11"/>
                  </a:lnTo>
                  <a:lnTo>
                    <a:pt x="1973" y="8"/>
                  </a:lnTo>
                  <a:lnTo>
                    <a:pt x="1943" y="6"/>
                  </a:lnTo>
                  <a:lnTo>
                    <a:pt x="1912" y="4"/>
                  </a:lnTo>
                  <a:lnTo>
                    <a:pt x="1881" y="2"/>
                  </a:lnTo>
                  <a:lnTo>
                    <a:pt x="1846" y="2"/>
                  </a:lnTo>
                  <a:lnTo>
                    <a:pt x="1815" y="0"/>
                  </a:lnTo>
                  <a:lnTo>
                    <a:pt x="1784" y="0"/>
                  </a:lnTo>
                  <a:lnTo>
                    <a:pt x="1749" y="0"/>
                  </a:lnTo>
                  <a:lnTo>
                    <a:pt x="1714" y="2"/>
                  </a:lnTo>
                  <a:lnTo>
                    <a:pt x="1683" y="4"/>
                  </a:lnTo>
                  <a:lnTo>
                    <a:pt x="1648" y="6"/>
                  </a:lnTo>
                  <a:lnTo>
                    <a:pt x="1614" y="8"/>
                  </a:lnTo>
                  <a:lnTo>
                    <a:pt x="1579" y="11"/>
                  </a:lnTo>
                  <a:lnTo>
                    <a:pt x="1544" y="15"/>
                  </a:lnTo>
                  <a:lnTo>
                    <a:pt x="1509" y="21"/>
                  </a:lnTo>
                  <a:lnTo>
                    <a:pt x="1470" y="24"/>
                  </a:lnTo>
                  <a:lnTo>
                    <a:pt x="1436" y="30"/>
                  </a:lnTo>
                  <a:lnTo>
                    <a:pt x="1401" y="38"/>
                  </a:lnTo>
                  <a:lnTo>
                    <a:pt x="1366" y="45"/>
                  </a:lnTo>
                  <a:lnTo>
                    <a:pt x="1327" y="51"/>
                  </a:lnTo>
                  <a:lnTo>
                    <a:pt x="1292" y="58"/>
                  </a:lnTo>
                  <a:lnTo>
                    <a:pt x="1258" y="68"/>
                  </a:lnTo>
                  <a:lnTo>
                    <a:pt x="1223" y="77"/>
                  </a:lnTo>
                  <a:lnTo>
                    <a:pt x="1188" y="85"/>
                  </a:lnTo>
                  <a:lnTo>
                    <a:pt x="1153" y="94"/>
                  </a:lnTo>
                  <a:lnTo>
                    <a:pt x="1118" y="103"/>
                  </a:lnTo>
                  <a:lnTo>
                    <a:pt x="1083" y="116"/>
                  </a:lnTo>
                  <a:lnTo>
                    <a:pt x="1049" y="126"/>
                  </a:lnTo>
                  <a:lnTo>
                    <a:pt x="1018" y="137"/>
                  </a:lnTo>
                  <a:lnTo>
                    <a:pt x="983" y="148"/>
                  </a:lnTo>
                  <a:lnTo>
                    <a:pt x="952" y="162"/>
                  </a:lnTo>
                  <a:lnTo>
                    <a:pt x="917" y="173"/>
                  </a:lnTo>
                  <a:lnTo>
                    <a:pt x="886" y="186"/>
                  </a:lnTo>
                  <a:lnTo>
                    <a:pt x="855" y="201"/>
                  </a:lnTo>
                  <a:lnTo>
                    <a:pt x="824" y="214"/>
                  </a:lnTo>
                  <a:lnTo>
                    <a:pt x="789" y="229"/>
                  </a:lnTo>
                  <a:lnTo>
                    <a:pt x="758" y="242"/>
                  </a:lnTo>
                  <a:lnTo>
                    <a:pt x="731" y="257"/>
                  </a:lnTo>
                  <a:lnTo>
                    <a:pt x="700" y="272"/>
                  </a:lnTo>
                  <a:lnTo>
                    <a:pt x="673" y="287"/>
                  </a:lnTo>
                  <a:lnTo>
                    <a:pt x="642" y="304"/>
                  </a:lnTo>
                  <a:lnTo>
                    <a:pt x="615" y="319"/>
                  </a:lnTo>
                  <a:lnTo>
                    <a:pt x="588" y="338"/>
                  </a:lnTo>
                  <a:lnTo>
                    <a:pt x="561" y="353"/>
                  </a:lnTo>
                  <a:lnTo>
                    <a:pt x="534" y="370"/>
                  </a:lnTo>
                  <a:lnTo>
                    <a:pt x="507" y="387"/>
                  </a:lnTo>
                  <a:lnTo>
                    <a:pt x="484" y="406"/>
                  </a:lnTo>
                  <a:lnTo>
                    <a:pt x="456" y="425"/>
                  </a:lnTo>
                  <a:lnTo>
                    <a:pt x="433" y="442"/>
                  </a:lnTo>
                  <a:lnTo>
                    <a:pt x="410" y="460"/>
                  </a:lnTo>
                  <a:lnTo>
                    <a:pt x="387" y="479"/>
                  </a:lnTo>
                  <a:lnTo>
                    <a:pt x="364" y="498"/>
                  </a:lnTo>
                  <a:lnTo>
                    <a:pt x="340" y="517"/>
                  </a:lnTo>
                  <a:lnTo>
                    <a:pt x="317" y="535"/>
                  </a:lnTo>
                  <a:lnTo>
                    <a:pt x="298" y="554"/>
                  </a:lnTo>
                  <a:lnTo>
                    <a:pt x="278" y="575"/>
                  </a:lnTo>
                  <a:lnTo>
                    <a:pt x="255" y="594"/>
                  </a:lnTo>
                  <a:lnTo>
                    <a:pt x="236" y="614"/>
                  </a:lnTo>
                  <a:lnTo>
                    <a:pt x="220" y="635"/>
                  </a:lnTo>
                  <a:lnTo>
                    <a:pt x="201" y="656"/>
                  </a:lnTo>
                  <a:lnTo>
                    <a:pt x="186" y="676"/>
                  </a:lnTo>
                  <a:lnTo>
                    <a:pt x="166" y="697"/>
                  </a:lnTo>
                  <a:lnTo>
                    <a:pt x="155" y="718"/>
                  </a:lnTo>
                  <a:lnTo>
                    <a:pt x="139" y="738"/>
                  </a:lnTo>
                  <a:lnTo>
                    <a:pt x="124" y="759"/>
                  </a:lnTo>
                  <a:lnTo>
                    <a:pt x="108" y="780"/>
                  </a:lnTo>
                  <a:lnTo>
                    <a:pt x="97" y="802"/>
                  </a:lnTo>
                  <a:lnTo>
                    <a:pt x="85" y="823"/>
                  </a:lnTo>
                  <a:lnTo>
                    <a:pt x="73" y="844"/>
                  </a:lnTo>
                  <a:lnTo>
                    <a:pt x="62" y="866"/>
                  </a:lnTo>
                  <a:lnTo>
                    <a:pt x="54" y="887"/>
                  </a:lnTo>
                  <a:lnTo>
                    <a:pt x="42" y="909"/>
                  </a:lnTo>
                  <a:lnTo>
                    <a:pt x="35" y="930"/>
                  </a:lnTo>
                  <a:lnTo>
                    <a:pt x="27" y="953"/>
                  </a:lnTo>
                  <a:lnTo>
                    <a:pt x="23" y="975"/>
                  </a:lnTo>
                  <a:lnTo>
                    <a:pt x="15" y="996"/>
                  </a:lnTo>
                  <a:lnTo>
                    <a:pt x="11" y="1018"/>
                  </a:lnTo>
                  <a:lnTo>
                    <a:pt x="8" y="1039"/>
                  </a:lnTo>
                  <a:lnTo>
                    <a:pt x="4" y="1062"/>
                  </a:lnTo>
                  <a:lnTo>
                    <a:pt x="0" y="1082"/>
                  </a:lnTo>
                  <a:lnTo>
                    <a:pt x="0" y="1105"/>
                  </a:lnTo>
                  <a:lnTo>
                    <a:pt x="0" y="1125"/>
                  </a:lnTo>
                  <a:lnTo>
                    <a:pt x="4" y="1148"/>
                  </a:lnTo>
                  <a:lnTo>
                    <a:pt x="4" y="1169"/>
                  </a:lnTo>
                  <a:lnTo>
                    <a:pt x="4" y="1189"/>
                  </a:lnTo>
                  <a:lnTo>
                    <a:pt x="8" y="1210"/>
                  </a:lnTo>
                  <a:lnTo>
                    <a:pt x="11" y="1231"/>
                  </a:lnTo>
                  <a:lnTo>
                    <a:pt x="15" y="1251"/>
                  </a:lnTo>
                  <a:lnTo>
                    <a:pt x="23" y="1270"/>
                  </a:lnTo>
                  <a:lnTo>
                    <a:pt x="27" y="1289"/>
                  </a:lnTo>
                  <a:lnTo>
                    <a:pt x="39" y="1310"/>
                  </a:lnTo>
                  <a:lnTo>
                    <a:pt x="42" y="1328"/>
                  </a:lnTo>
                  <a:lnTo>
                    <a:pt x="54" y="1347"/>
                  </a:lnTo>
                  <a:lnTo>
                    <a:pt x="62" y="1364"/>
                  </a:lnTo>
                  <a:lnTo>
                    <a:pt x="73" y="1383"/>
                  </a:lnTo>
                  <a:lnTo>
                    <a:pt x="85" y="1400"/>
                  </a:lnTo>
                  <a:lnTo>
                    <a:pt x="97" y="1417"/>
                  </a:lnTo>
                  <a:lnTo>
                    <a:pt x="112" y="1434"/>
                  </a:lnTo>
                  <a:lnTo>
                    <a:pt x="128" y="1450"/>
                  </a:lnTo>
                  <a:lnTo>
                    <a:pt x="139" y="1465"/>
                  </a:lnTo>
                  <a:lnTo>
                    <a:pt x="155" y="1480"/>
                  </a:lnTo>
                  <a:lnTo>
                    <a:pt x="170" y="1496"/>
                  </a:lnTo>
                  <a:lnTo>
                    <a:pt x="186" y="1512"/>
                  </a:lnTo>
                  <a:lnTo>
                    <a:pt x="205" y="1526"/>
                  </a:lnTo>
                  <a:lnTo>
                    <a:pt x="220" y="1539"/>
                  </a:lnTo>
                  <a:lnTo>
                    <a:pt x="240" y="1552"/>
                  </a:lnTo>
                  <a:lnTo>
                    <a:pt x="263" y="1567"/>
                  </a:lnTo>
                  <a:lnTo>
                    <a:pt x="278" y="1578"/>
                  </a:lnTo>
                  <a:lnTo>
                    <a:pt x="302" y="1591"/>
                  </a:lnTo>
                  <a:lnTo>
                    <a:pt x="321" y="1603"/>
                  </a:lnTo>
                  <a:lnTo>
                    <a:pt x="344" y="1616"/>
                  </a:lnTo>
                  <a:lnTo>
                    <a:pt x="367" y="1625"/>
                  </a:lnTo>
                  <a:lnTo>
                    <a:pt x="391" y="1636"/>
                  </a:lnTo>
                  <a:lnTo>
                    <a:pt x="414" y="1646"/>
                  </a:lnTo>
                  <a:lnTo>
                    <a:pt x="437" y="1657"/>
                  </a:lnTo>
                  <a:lnTo>
                    <a:pt x="464" y="1666"/>
                  </a:lnTo>
                  <a:lnTo>
                    <a:pt x="487" y="1674"/>
                  </a:lnTo>
                  <a:lnTo>
                    <a:pt x="511" y="1683"/>
                  </a:lnTo>
                  <a:lnTo>
                    <a:pt x="538" y="1691"/>
                  </a:lnTo>
                  <a:lnTo>
                    <a:pt x="565" y="1698"/>
                  </a:lnTo>
                  <a:lnTo>
                    <a:pt x="592" y="1706"/>
                  </a:lnTo>
                  <a:lnTo>
                    <a:pt x="623" y="1712"/>
                  </a:lnTo>
                  <a:lnTo>
                    <a:pt x="650" y="1719"/>
                  </a:lnTo>
                  <a:lnTo>
                    <a:pt x="677" y="1723"/>
                  </a:lnTo>
                  <a:lnTo>
                    <a:pt x="708" y="1728"/>
                  </a:lnTo>
                  <a:lnTo>
                    <a:pt x="735" y="1732"/>
                  </a:lnTo>
                  <a:lnTo>
                    <a:pt x="766" y="1738"/>
                  </a:lnTo>
                  <a:lnTo>
                    <a:pt x="793" y="1740"/>
                  </a:lnTo>
                  <a:lnTo>
                    <a:pt x="828" y="1744"/>
                  </a:lnTo>
                  <a:lnTo>
                    <a:pt x="859" y="1745"/>
                  </a:lnTo>
                  <a:lnTo>
                    <a:pt x="894" y="1749"/>
                  </a:lnTo>
                  <a:lnTo>
                    <a:pt x="921" y="1751"/>
                  </a:lnTo>
                  <a:lnTo>
                    <a:pt x="956" y="1751"/>
                  </a:lnTo>
                  <a:lnTo>
                    <a:pt x="987" y="1751"/>
                  </a:lnTo>
                  <a:lnTo>
                    <a:pt x="1021" y="1753"/>
                  </a:lnTo>
                  <a:lnTo>
                    <a:pt x="1052" y="1751"/>
                  </a:lnTo>
                  <a:lnTo>
                    <a:pt x="1087" y="1751"/>
                  </a:lnTo>
                  <a:lnTo>
                    <a:pt x="1122" y="1749"/>
                  </a:lnTo>
                  <a:lnTo>
                    <a:pt x="1157" y="1747"/>
                  </a:lnTo>
                  <a:lnTo>
                    <a:pt x="1192" y="1744"/>
                  </a:lnTo>
                  <a:lnTo>
                    <a:pt x="1227" y="1742"/>
                  </a:lnTo>
                  <a:lnTo>
                    <a:pt x="1261" y="1738"/>
                  </a:lnTo>
                  <a:lnTo>
                    <a:pt x="1296" y="1732"/>
                  </a:lnTo>
                  <a:lnTo>
                    <a:pt x="1331" y="1728"/>
                  </a:lnTo>
                  <a:lnTo>
                    <a:pt x="1370" y="1723"/>
                  </a:lnTo>
                  <a:lnTo>
                    <a:pt x="1405" y="1717"/>
                  </a:lnTo>
                  <a:lnTo>
                    <a:pt x="1443" y="1712"/>
                  </a:lnTo>
                  <a:lnTo>
                    <a:pt x="1443" y="1712"/>
                  </a:lnTo>
                  <a:close/>
                </a:path>
              </a:pathLst>
            </a:custGeom>
            <a:solidFill>
              <a:srgbClr val="E8F5D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53" name="Freeform 10"/>
            <p:cNvSpPr>
              <a:spLocks/>
            </p:cNvSpPr>
            <p:nvPr/>
          </p:nvSpPr>
          <p:spPr bwMode="auto">
            <a:xfrm>
              <a:off x="3488750" y="1635111"/>
              <a:ext cx="3822700" cy="2389188"/>
            </a:xfrm>
            <a:custGeom>
              <a:avLst/>
              <a:gdLst/>
              <a:ahLst/>
              <a:cxnLst>
                <a:cxn ang="0">
                  <a:pos x="1359" y="1441"/>
                </a:cxn>
                <a:cxn ang="0">
                  <a:pos x="1506" y="1398"/>
                </a:cxn>
                <a:cxn ang="0">
                  <a:pos x="1645" y="1345"/>
                </a:cxn>
                <a:cxn ang="0">
                  <a:pos x="1777" y="1283"/>
                </a:cxn>
                <a:cxn ang="0">
                  <a:pos x="1901" y="1216"/>
                </a:cxn>
                <a:cxn ang="0">
                  <a:pos x="2013" y="1141"/>
                </a:cxn>
                <a:cxn ang="0">
                  <a:pos x="2113" y="1062"/>
                </a:cxn>
                <a:cxn ang="0">
                  <a:pos x="2199" y="977"/>
                </a:cxn>
                <a:cxn ang="0">
                  <a:pos x="2276" y="889"/>
                </a:cxn>
                <a:cxn ang="0">
                  <a:pos x="2334" y="799"/>
                </a:cxn>
                <a:cxn ang="0">
                  <a:pos x="2377" y="707"/>
                </a:cxn>
                <a:cxn ang="0">
                  <a:pos x="2400" y="613"/>
                </a:cxn>
                <a:cxn ang="0">
                  <a:pos x="2408" y="521"/>
                </a:cxn>
                <a:cxn ang="0">
                  <a:pos x="2392" y="430"/>
                </a:cxn>
                <a:cxn ang="0">
                  <a:pos x="2361" y="348"/>
                </a:cxn>
                <a:cxn ang="0">
                  <a:pos x="2311" y="275"/>
                </a:cxn>
                <a:cxn ang="0">
                  <a:pos x="2245" y="207"/>
                </a:cxn>
                <a:cxn ang="0">
                  <a:pos x="2164" y="149"/>
                </a:cxn>
                <a:cxn ang="0">
                  <a:pos x="2075" y="100"/>
                </a:cxn>
                <a:cxn ang="0">
                  <a:pos x="1966" y="60"/>
                </a:cxn>
                <a:cxn ang="0">
                  <a:pos x="1850" y="30"/>
                </a:cxn>
                <a:cxn ang="0">
                  <a:pos x="1723" y="10"/>
                </a:cxn>
                <a:cxn ang="0">
                  <a:pos x="1587" y="2"/>
                </a:cxn>
                <a:cxn ang="0">
                  <a:pos x="1444" y="4"/>
                </a:cxn>
                <a:cxn ang="0">
                  <a:pos x="1297" y="19"/>
                </a:cxn>
                <a:cxn ang="0">
                  <a:pos x="1142" y="45"/>
                </a:cxn>
                <a:cxn ang="0">
                  <a:pos x="987" y="81"/>
                </a:cxn>
                <a:cxn ang="0">
                  <a:pos x="844" y="128"/>
                </a:cxn>
                <a:cxn ang="0">
                  <a:pos x="709" y="186"/>
                </a:cxn>
                <a:cxn ang="0">
                  <a:pos x="577" y="248"/>
                </a:cxn>
                <a:cxn ang="0">
                  <a:pos x="457" y="320"/>
                </a:cxn>
                <a:cxn ang="0">
                  <a:pos x="349" y="397"/>
                </a:cxn>
                <a:cxn ang="0">
                  <a:pos x="256" y="477"/>
                </a:cxn>
                <a:cxn ang="0">
                  <a:pos x="171" y="564"/>
                </a:cxn>
                <a:cxn ang="0">
                  <a:pos x="105" y="652"/>
                </a:cxn>
                <a:cxn ang="0">
                  <a:pos x="55" y="744"/>
                </a:cxn>
                <a:cxn ang="0">
                  <a:pos x="20" y="838"/>
                </a:cxn>
                <a:cxn ang="0">
                  <a:pos x="0" y="930"/>
                </a:cxn>
                <a:cxn ang="0">
                  <a:pos x="4" y="1022"/>
                </a:cxn>
                <a:cxn ang="0">
                  <a:pos x="24" y="1109"/>
                </a:cxn>
                <a:cxn ang="0">
                  <a:pos x="66" y="1188"/>
                </a:cxn>
                <a:cxn ang="0">
                  <a:pos x="120" y="1259"/>
                </a:cxn>
                <a:cxn ang="0">
                  <a:pos x="190" y="1323"/>
                </a:cxn>
                <a:cxn ang="0">
                  <a:pos x="275" y="1377"/>
                </a:cxn>
                <a:cxn ang="0">
                  <a:pos x="376" y="1424"/>
                </a:cxn>
                <a:cxn ang="0">
                  <a:pos x="484" y="1458"/>
                </a:cxn>
                <a:cxn ang="0">
                  <a:pos x="608" y="1486"/>
                </a:cxn>
                <a:cxn ang="0">
                  <a:pos x="740" y="1501"/>
                </a:cxn>
                <a:cxn ang="0">
                  <a:pos x="875" y="1505"/>
                </a:cxn>
                <a:cxn ang="0">
                  <a:pos x="1022" y="1498"/>
                </a:cxn>
                <a:cxn ang="0">
                  <a:pos x="1173" y="1479"/>
                </a:cxn>
              </a:cxnLst>
              <a:rect l="0" t="0" r="r" b="b"/>
              <a:pathLst>
                <a:path w="2408" h="1505">
                  <a:moveTo>
                    <a:pt x="1239" y="1469"/>
                  </a:moveTo>
                  <a:lnTo>
                    <a:pt x="1266" y="1462"/>
                  </a:lnTo>
                  <a:lnTo>
                    <a:pt x="1297" y="1454"/>
                  </a:lnTo>
                  <a:lnTo>
                    <a:pt x="1328" y="1449"/>
                  </a:lnTo>
                  <a:lnTo>
                    <a:pt x="1359" y="1441"/>
                  </a:lnTo>
                  <a:lnTo>
                    <a:pt x="1386" y="1434"/>
                  </a:lnTo>
                  <a:lnTo>
                    <a:pt x="1417" y="1424"/>
                  </a:lnTo>
                  <a:lnTo>
                    <a:pt x="1448" y="1417"/>
                  </a:lnTo>
                  <a:lnTo>
                    <a:pt x="1479" y="1407"/>
                  </a:lnTo>
                  <a:lnTo>
                    <a:pt x="1506" y="1398"/>
                  </a:lnTo>
                  <a:lnTo>
                    <a:pt x="1533" y="1387"/>
                  </a:lnTo>
                  <a:lnTo>
                    <a:pt x="1564" y="1377"/>
                  </a:lnTo>
                  <a:lnTo>
                    <a:pt x="1591" y="1368"/>
                  </a:lnTo>
                  <a:lnTo>
                    <a:pt x="1618" y="1355"/>
                  </a:lnTo>
                  <a:lnTo>
                    <a:pt x="1645" y="1345"/>
                  </a:lnTo>
                  <a:lnTo>
                    <a:pt x="1672" y="1334"/>
                  </a:lnTo>
                  <a:lnTo>
                    <a:pt x="1699" y="1323"/>
                  </a:lnTo>
                  <a:lnTo>
                    <a:pt x="1726" y="1310"/>
                  </a:lnTo>
                  <a:lnTo>
                    <a:pt x="1754" y="1297"/>
                  </a:lnTo>
                  <a:lnTo>
                    <a:pt x="1777" y="1283"/>
                  </a:lnTo>
                  <a:lnTo>
                    <a:pt x="1804" y="1272"/>
                  </a:lnTo>
                  <a:lnTo>
                    <a:pt x="1827" y="1257"/>
                  </a:lnTo>
                  <a:lnTo>
                    <a:pt x="1850" y="1244"/>
                  </a:lnTo>
                  <a:lnTo>
                    <a:pt x="1877" y="1229"/>
                  </a:lnTo>
                  <a:lnTo>
                    <a:pt x="1901" y="1216"/>
                  </a:lnTo>
                  <a:lnTo>
                    <a:pt x="1924" y="1201"/>
                  </a:lnTo>
                  <a:lnTo>
                    <a:pt x="1947" y="1186"/>
                  </a:lnTo>
                  <a:lnTo>
                    <a:pt x="1970" y="1171"/>
                  </a:lnTo>
                  <a:lnTo>
                    <a:pt x="1993" y="1156"/>
                  </a:lnTo>
                  <a:lnTo>
                    <a:pt x="2013" y="1141"/>
                  </a:lnTo>
                  <a:lnTo>
                    <a:pt x="2036" y="1126"/>
                  </a:lnTo>
                  <a:lnTo>
                    <a:pt x="2055" y="1111"/>
                  </a:lnTo>
                  <a:lnTo>
                    <a:pt x="2079" y="1096"/>
                  </a:lnTo>
                  <a:lnTo>
                    <a:pt x="2094" y="1077"/>
                  </a:lnTo>
                  <a:lnTo>
                    <a:pt x="2113" y="1062"/>
                  </a:lnTo>
                  <a:lnTo>
                    <a:pt x="2133" y="1045"/>
                  </a:lnTo>
                  <a:lnTo>
                    <a:pt x="2152" y="1028"/>
                  </a:lnTo>
                  <a:lnTo>
                    <a:pt x="2168" y="1011"/>
                  </a:lnTo>
                  <a:lnTo>
                    <a:pt x="2183" y="994"/>
                  </a:lnTo>
                  <a:lnTo>
                    <a:pt x="2199" y="977"/>
                  </a:lnTo>
                  <a:lnTo>
                    <a:pt x="2218" y="960"/>
                  </a:lnTo>
                  <a:lnTo>
                    <a:pt x="2233" y="941"/>
                  </a:lnTo>
                  <a:lnTo>
                    <a:pt x="2245" y="925"/>
                  </a:lnTo>
                  <a:lnTo>
                    <a:pt x="2260" y="908"/>
                  </a:lnTo>
                  <a:lnTo>
                    <a:pt x="2276" y="889"/>
                  </a:lnTo>
                  <a:lnTo>
                    <a:pt x="2288" y="870"/>
                  </a:lnTo>
                  <a:lnTo>
                    <a:pt x="2299" y="853"/>
                  </a:lnTo>
                  <a:lnTo>
                    <a:pt x="2311" y="834"/>
                  </a:lnTo>
                  <a:lnTo>
                    <a:pt x="2322" y="817"/>
                  </a:lnTo>
                  <a:lnTo>
                    <a:pt x="2334" y="799"/>
                  </a:lnTo>
                  <a:lnTo>
                    <a:pt x="2342" y="780"/>
                  </a:lnTo>
                  <a:lnTo>
                    <a:pt x="2349" y="761"/>
                  </a:lnTo>
                  <a:lnTo>
                    <a:pt x="2361" y="742"/>
                  </a:lnTo>
                  <a:lnTo>
                    <a:pt x="2365" y="725"/>
                  </a:lnTo>
                  <a:lnTo>
                    <a:pt x="2377" y="707"/>
                  </a:lnTo>
                  <a:lnTo>
                    <a:pt x="2380" y="688"/>
                  </a:lnTo>
                  <a:lnTo>
                    <a:pt x="2388" y="669"/>
                  </a:lnTo>
                  <a:lnTo>
                    <a:pt x="2392" y="650"/>
                  </a:lnTo>
                  <a:lnTo>
                    <a:pt x="2396" y="631"/>
                  </a:lnTo>
                  <a:lnTo>
                    <a:pt x="2400" y="613"/>
                  </a:lnTo>
                  <a:lnTo>
                    <a:pt x="2404" y="594"/>
                  </a:lnTo>
                  <a:lnTo>
                    <a:pt x="2404" y="577"/>
                  </a:lnTo>
                  <a:lnTo>
                    <a:pt x="2408" y="558"/>
                  </a:lnTo>
                  <a:lnTo>
                    <a:pt x="2408" y="539"/>
                  </a:lnTo>
                  <a:lnTo>
                    <a:pt x="2408" y="521"/>
                  </a:lnTo>
                  <a:lnTo>
                    <a:pt x="2404" y="502"/>
                  </a:lnTo>
                  <a:lnTo>
                    <a:pt x="2404" y="483"/>
                  </a:lnTo>
                  <a:lnTo>
                    <a:pt x="2400" y="464"/>
                  </a:lnTo>
                  <a:lnTo>
                    <a:pt x="2396" y="447"/>
                  </a:lnTo>
                  <a:lnTo>
                    <a:pt x="2392" y="430"/>
                  </a:lnTo>
                  <a:lnTo>
                    <a:pt x="2388" y="414"/>
                  </a:lnTo>
                  <a:lnTo>
                    <a:pt x="2380" y="397"/>
                  </a:lnTo>
                  <a:lnTo>
                    <a:pt x="2377" y="382"/>
                  </a:lnTo>
                  <a:lnTo>
                    <a:pt x="2369" y="365"/>
                  </a:lnTo>
                  <a:lnTo>
                    <a:pt x="2361" y="348"/>
                  </a:lnTo>
                  <a:lnTo>
                    <a:pt x="2349" y="333"/>
                  </a:lnTo>
                  <a:lnTo>
                    <a:pt x="2342" y="318"/>
                  </a:lnTo>
                  <a:lnTo>
                    <a:pt x="2330" y="303"/>
                  </a:lnTo>
                  <a:lnTo>
                    <a:pt x="2322" y="288"/>
                  </a:lnTo>
                  <a:lnTo>
                    <a:pt x="2311" y="275"/>
                  </a:lnTo>
                  <a:lnTo>
                    <a:pt x="2299" y="259"/>
                  </a:lnTo>
                  <a:lnTo>
                    <a:pt x="2288" y="246"/>
                  </a:lnTo>
                  <a:lnTo>
                    <a:pt x="2272" y="233"/>
                  </a:lnTo>
                  <a:lnTo>
                    <a:pt x="2260" y="220"/>
                  </a:lnTo>
                  <a:lnTo>
                    <a:pt x="2245" y="207"/>
                  </a:lnTo>
                  <a:lnTo>
                    <a:pt x="2230" y="196"/>
                  </a:lnTo>
                  <a:lnTo>
                    <a:pt x="2214" y="182"/>
                  </a:lnTo>
                  <a:lnTo>
                    <a:pt x="2199" y="171"/>
                  </a:lnTo>
                  <a:lnTo>
                    <a:pt x="2183" y="160"/>
                  </a:lnTo>
                  <a:lnTo>
                    <a:pt x="2164" y="149"/>
                  </a:lnTo>
                  <a:lnTo>
                    <a:pt x="2148" y="137"/>
                  </a:lnTo>
                  <a:lnTo>
                    <a:pt x="2129" y="128"/>
                  </a:lnTo>
                  <a:lnTo>
                    <a:pt x="2110" y="119"/>
                  </a:lnTo>
                  <a:lnTo>
                    <a:pt x="2090" y="109"/>
                  </a:lnTo>
                  <a:lnTo>
                    <a:pt x="2075" y="100"/>
                  </a:lnTo>
                  <a:lnTo>
                    <a:pt x="2051" y="90"/>
                  </a:lnTo>
                  <a:lnTo>
                    <a:pt x="2032" y="83"/>
                  </a:lnTo>
                  <a:lnTo>
                    <a:pt x="2013" y="73"/>
                  </a:lnTo>
                  <a:lnTo>
                    <a:pt x="1990" y="68"/>
                  </a:lnTo>
                  <a:lnTo>
                    <a:pt x="1966" y="60"/>
                  </a:lnTo>
                  <a:lnTo>
                    <a:pt x="1943" y="53"/>
                  </a:lnTo>
                  <a:lnTo>
                    <a:pt x="1920" y="47"/>
                  </a:lnTo>
                  <a:lnTo>
                    <a:pt x="1897" y="40"/>
                  </a:lnTo>
                  <a:lnTo>
                    <a:pt x="1873" y="34"/>
                  </a:lnTo>
                  <a:lnTo>
                    <a:pt x="1850" y="30"/>
                  </a:lnTo>
                  <a:lnTo>
                    <a:pt x="1827" y="25"/>
                  </a:lnTo>
                  <a:lnTo>
                    <a:pt x="1800" y="21"/>
                  </a:lnTo>
                  <a:lnTo>
                    <a:pt x="1773" y="15"/>
                  </a:lnTo>
                  <a:lnTo>
                    <a:pt x="1750" y="13"/>
                  </a:lnTo>
                  <a:lnTo>
                    <a:pt x="1723" y="10"/>
                  </a:lnTo>
                  <a:lnTo>
                    <a:pt x="1695" y="8"/>
                  </a:lnTo>
                  <a:lnTo>
                    <a:pt x="1668" y="4"/>
                  </a:lnTo>
                  <a:lnTo>
                    <a:pt x="1645" y="4"/>
                  </a:lnTo>
                  <a:lnTo>
                    <a:pt x="1614" y="2"/>
                  </a:lnTo>
                  <a:lnTo>
                    <a:pt x="1587" y="2"/>
                  </a:lnTo>
                  <a:lnTo>
                    <a:pt x="1560" y="0"/>
                  </a:lnTo>
                  <a:lnTo>
                    <a:pt x="1529" y="2"/>
                  </a:lnTo>
                  <a:lnTo>
                    <a:pt x="1502" y="2"/>
                  </a:lnTo>
                  <a:lnTo>
                    <a:pt x="1475" y="2"/>
                  </a:lnTo>
                  <a:lnTo>
                    <a:pt x="1444" y="4"/>
                  </a:lnTo>
                  <a:lnTo>
                    <a:pt x="1417" y="6"/>
                  </a:lnTo>
                  <a:lnTo>
                    <a:pt x="1386" y="8"/>
                  </a:lnTo>
                  <a:lnTo>
                    <a:pt x="1355" y="11"/>
                  </a:lnTo>
                  <a:lnTo>
                    <a:pt x="1324" y="13"/>
                  </a:lnTo>
                  <a:lnTo>
                    <a:pt x="1297" y="19"/>
                  </a:lnTo>
                  <a:lnTo>
                    <a:pt x="1266" y="23"/>
                  </a:lnTo>
                  <a:lnTo>
                    <a:pt x="1235" y="28"/>
                  </a:lnTo>
                  <a:lnTo>
                    <a:pt x="1204" y="32"/>
                  </a:lnTo>
                  <a:lnTo>
                    <a:pt x="1177" y="40"/>
                  </a:lnTo>
                  <a:lnTo>
                    <a:pt x="1142" y="45"/>
                  </a:lnTo>
                  <a:lnTo>
                    <a:pt x="1111" y="51"/>
                  </a:lnTo>
                  <a:lnTo>
                    <a:pt x="1080" y="58"/>
                  </a:lnTo>
                  <a:lnTo>
                    <a:pt x="1049" y="66"/>
                  </a:lnTo>
                  <a:lnTo>
                    <a:pt x="1018" y="73"/>
                  </a:lnTo>
                  <a:lnTo>
                    <a:pt x="987" y="81"/>
                  </a:lnTo>
                  <a:lnTo>
                    <a:pt x="960" y="90"/>
                  </a:lnTo>
                  <a:lnTo>
                    <a:pt x="933" y="100"/>
                  </a:lnTo>
                  <a:lnTo>
                    <a:pt x="902" y="109"/>
                  </a:lnTo>
                  <a:lnTo>
                    <a:pt x="871" y="119"/>
                  </a:lnTo>
                  <a:lnTo>
                    <a:pt x="844" y="128"/>
                  </a:lnTo>
                  <a:lnTo>
                    <a:pt x="817" y="139"/>
                  </a:lnTo>
                  <a:lnTo>
                    <a:pt x="786" y="151"/>
                  </a:lnTo>
                  <a:lnTo>
                    <a:pt x="759" y="162"/>
                  </a:lnTo>
                  <a:lnTo>
                    <a:pt x="732" y="173"/>
                  </a:lnTo>
                  <a:lnTo>
                    <a:pt x="709" y="186"/>
                  </a:lnTo>
                  <a:lnTo>
                    <a:pt x="678" y="197"/>
                  </a:lnTo>
                  <a:lnTo>
                    <a:pt x="654" y="209"/>
                  </a:lnTo>
                  <a:lnTo>
                    <a:pt x="627" y="222"/>
                  </a:lnTo>
                  <a:lnTo>
                    <a:pt x="604" y="235"/>
                  </a:lnTo>
                  <a:lnTo>
                    <a:pt x="577" y="248"/>
                  </a:lnTo>
                  <a:lnTo>
                    <a:pt x="554" y="261"/>
                  </a:lnTo>
                  <a:lnTo>
                    <a:pt x="527" y="276"/>
                  </a:lnTo>
                  <a:lnTo>
                    <a:pt x="504" y="290"/>
                  </a:lnTo>
                  <a:lnTo>
                    <a:pt x="480" y="305"/>
                  </a:lnTo>
                  <a:lnTo>
                    <a:pt x="457" y="320"/>
                  </a:lnTo>
                  <a:lnTo>
                    <a:pt x="434" y="335"/>
                  </a:lnTo>
                  <a:lnTo>
                    <a:pt x="415" y="350"/>
                  </a:lnTo>
                  <a:lnTo>
                    <a:pt x="391" y="365"/>
                  </a:lnTo>
                  <a:lnTo>
                    <a:pt x="372" y="380"/>
                  </a:lnTo>
                  <a:lnTo>
                    <a:pt x="349" y="397"/>
                  </a:lnTo>
                  <a:lnTo>
                    <a:pt x="329" y="412"/>
                  </a:lnTo>
                  <a:lnTo>
                    <a:pt x="310" y="429"/>
                  </a:lnTo>
                  <a:lnTo>
                    <a:pt x="291" y="444"/>
                  </a:lnTo>
                  <a:lnTo>
                    <a:pt x="271" y="461"/>
                  </a:lnTo>
                  <a:lnTo>
                    <a:pt x="256" y="477"/>
                  </a:lnTo>
                  <a:lnTo>
                    <a:pt x="237" y="494"/>
                  </a:lnTo>
                  <a:lnTo>
                    <a:pt x="221" y="511"/>
                  </a:lnTo>
                  <a:lnTo>
                    <a:pt x="202" y="528"/>
                  </a:lnTo>
                  <a:lnTo>
                    <a:pt x="190" y="547"/>
                  </a:lnTo>
                  <a:lnTo>
                    <a:pt x="171" y="564"/>
                  </a:lnTo>
                  <a:lnTo>
                    <a:pt x="159" y="581"/>
                  </a:lnTo>
                  <a:lnTo>
                    <a:pt x="144" y="598"/>
                  </a:lnTo>
                  <a:lnTo>
                    <a:pt x="132" y="616"/>
                  </a:lnTo>
                  <a:lnTo>
                    <a:pt x="117" y="635"/>
                  </a:lnTo>
                  <a:lnTo>
                    <a:pt x="105" y="652"/>
                  </a:lnTo>
                  <a:lnTo>
                    <a:pt x="93" y="671"/>
                  </a:lnTo>
                  <a:lnTo>
                    <a:pt x="82" y="690"/>
                  </a:lnTo>
                  <a:lnTo>
                    <a:pt x="70" y="707"/>
                  </a:lnTo>
                  <a:lnTo>
                    <a:pt x="62" y="725"/>
                  </a:lnTo>
                  <a:lnTo>
                    <a:pt x="55" y="744"/>
                  </a:lnTo>
                  <a:lnTo>
                    <a:pt x="47" y="763"/>
                  </a:lnTo>
                  <a:lnTo>
                    <a:pt x="35" y="782"/>
                  </a:lnTo>
                  <a:lnTo>
                    <a:pt x="28" y="801"/>
                  </a:lnTo>
                  <a:lnTo>
                    <a:pt x="24" y="819"/>
                  </a:lnTo>
                  <a:lnTo>
                    <a:pt x="20" y="838"/>
                  </a:lnTo>
                  <a:lnTo>
                    <a:pt x="12" y="855"/>
                  </a:lnTo>
                  <a:lnTo>
                    <a:pt x="8" y="874"/>
                  </a:lnTo>
                  <a:lnTo>
                    <a:pt x="4" y="893"/>
                  </a:lnTo>
                  <a:lnTo>
                    <a:pt x="4" y="911"/>
                  </a:lnTo>
                  <a:lnTo>
                    <a:pt x="0" y="930"/>
                  </a:lnTo>
                  <a:lnTo>
                    <a:pt x="0" y="949"/>
                  </a:lnTo>
                  <a:lnTo>
                    <a:pt x="0" y="968"/>
                  </a:lnTo>
                  <a:lnTo>
                    <a:pt x="4" y="987"/>
                  </a:lnTo>
                  <a:lnTo>
                    <a:pt x="4" y="1005"/>
                  </a:lnTo>
                  <a:lnTo>
                    <a:pt x="4" y="1022"/>
                  </a:lnTo>
                  <a:lnTo>
                    <a:pt x="8" y="1041"/>
                  </a:lnTo>
                  <a:lnTo>
                    <a:pt x="12" y="1058"/>
                  </a:lnTo>
                  <a:lnTo>
                    <a:pt x="16" y="1075"/>
                  </a:lnTo>
                  <a:lnTo>
                    <a:pt x="20" y="1092"/>
                  </a:lnTo>
                  <a:lnTo>
                    <a:pt x="24" y="1109"/>
                  </a:lnTo>
                  <a:lnTo>
                    <a:pt x="31" y="1126"/>
                  </a:lnTo>
                  <a:lnTo>
                    <a:pt x="39" y="1141"/>
                  </a:lnTo>
                  <a:lnTo>
                    <a:pt x="47" y="1158"/>
                  </a:lnTo>
                  <a:lnTo>
                    <a:pt x="55" y="1173"/>
                  </a:lnTo>
                  <a:lnTo>
                    <a:pt x="66" y="1188"/>
                  </a:lnTo>
                  <a:lnTo>
                    <a:pt x="74" y="1203"/>
                  </a:lnTo>
                  <a:lnTo>
                    <a:pt x="86" y="1218"/>
                  </a:lnTo>
                  <a:lnTo>
                    <a:pt x="97" y="1231"/>
                  </a:lnTo>
                  <a:lnTo>
                    <a:pt x="109" y="1246"/>
                  </a:lnTo>
                  <a:lnTo>
                    <a:pt x="120" y="1259"/>
                  </a:lnTo>
                  <a:lnTo>
                    <a:pt x="132" y="1272"/>
                  </a:lnTo>
                  <a:lnTo>
                    <a:pt x="148" y="1285"/>
                  </a:lnTo>
                  <a:lnTo>
                    <a:pt x="163" y="1298"/>
                  </a:lnTo>
                  <a:lnTo>
                    <a:pt x="175" y="1310"/>
                  </a:lnTo>
                  <a:lnTo>
                    <a:pt x="190" y="1323"/>
                  </a:lnTo>
                  <a:lnTo>
                    <a:pt x="206" y="1334"/>
                  </a:lnTo>
                  <a:lnTo>
                    <a:pt x="225" y="1345"/>
                  </a:lnTo>
                  <a:lnTo>
                    <a:pt x="240" y="1355"/>
                  </a:lnTo>
                  <a:lnTo>
                    <a:pt x="260" y="1366"/>
                  </a:lnTo>
                  <a:lnTo>
                    <a:pt x="275" y="1377"/>
                  </a:lnTo>
                  <a:lnTo>
                    <a:pt x="295" y="1387"/>
                  </a:lnTo>
                  <a:lnTo>
                    <a:pt x="314" y="1396"/>
                  </a:lnTo>
                  <a:lnTo>
                    <a:pt x="333" y="1406"/>
                  </a:lnTo>
                  <a:lnTo>
                    <a:pt x="357" y="1415"/>
                  </a:lnTo>
                  <a:lnTo>
                    <a:pt x="376" y="1424"/>
                  </a:lnTo>
                  <a:lnTo>
                    <a:pt x="395" y="1430"/>
                  </a:lnTo>
                  <a:lnTo>
                    <a:pt x="418" y="1437"/>
                  </a:lnTo>
                  <a:lnTo>
                    <a:pt x="438" y="1445"/>
                  </a:lnTo>
                  <a:lnTo>
                    <a:pt x="465" y="1453"/>
                  </a:lnTo>
                  <a:lnTo>
                    <a:pt x="484" y="1458"/>
                  </a:lnTo>
                  <a:lnTo>
                    <a:pt x="511" y="1464"/>
                  </a:lnTo>
                  <a:lnTo>
                    <a:pt x="535" y="1469"/>
                  </a:lnTo>
                  <a:lnTo>
                    <a:pt x="558" y="1477"/>
                  </a:lnTo>
                  <a:lnTo>
                    <a:pt x="581" y="1481"/>
                  </a:lnTo>
                  <a:lnTo>
                    <a:pt x="608" y="1486"/>
                  </a:lnTo>
                  <a:lnTo>
                    <a:pt x="631" y="1490"/>
                  </a:lnTo>
                  <a:lnTo>
                    <a:pt x="658" y="1494"/>
                  </a:lnTo>
                  <a:lnTo>
                    <a:pt x="685" y="1496"/>
                  </a:lnTo>
                  <a:lnTo>
                    <a:pt x="713" y="1498"/>
                  </a:lnTo>
                  <a:lnTo>
                    <a:pt x="740" y="1501"/>
                  </a:lnTo>
                  <a:lnTo>
                    <a:pt x="767" y="1503"/>
                  </a:lnTo>
                  <a:lnTo>
                    <a:pt x="794" y="1503"/>
                  </a:lnTo>
                  <a:lnTo>
                    <a:pt x="821" y="1505"/>
                  </a:lnTo>
                  <a:lnTo>
                    <a:pt x="848" y="1505"/>
                  </a:lnTo>
                  <a:lnTo>
                    <a:pt x="875" y="1505"/>
                  </a:lnTo>
                  <a:lnTo>
                    <a:pt x="906" y="1503"/>
                  </a:lnTo>
                  <a:lnTo>
                    <a:pt x="933" y="1503"/>
                  </a:lnTo>
                  <a:lnTo>
                    <a:pt x="960" y="1501"/>
                  </a:lnTo>
                  <a:lnTo>
                    <a:pt x="991" y="1501"/>
                  </a:lnTo>
                  <a:lnTo>
                    <a:pt x="1022" y="1498"/>
                  </a:lnTo>
                  <a:lnTo>
                    <a:pt x="1049" y="1496"/>
                  </a:lnTo>
                  <a:lnTo>
                    <a:pt x="1080" y="1492"/>
                  </a:lnTo>
                  <a:lnTo>
                    <a:pt x="1111" y="1488"/>
                  </a:lnTo>
                  <a:lnTo>
                    <a:pt x="1142" y="1484"/>
                  </a:lnTo>
                  <a:lnTo>
                    <a:pt x="1173" y="1479"/>
                  </a:lnTo>
                  <a:lnTo>
                    <a:pt x="1204" y="1473"/>
                  </a:lnTo>
                  <a:lnTo>
                    <a:pt x="1239" y="1469"/>
                  </a:lnTo>
                  <a:lnTo>
                    <a:pt x="1239" y="1469"/>
                  </a:lnTo>
                  <a:close/>
                </a:path>
              </a:pathLst>
            </a:custGeom>
            <a:solidFill>
              <a:srgbClr val="F5FCCF"/>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54" name="Freeform 11"/>
            <p:cNvSpPr>
              <a:spLocks/>
            </p:cNvSpPr>
            <p:nvPr/>
          </p:nvSpPr>
          <p:spPr bwMode="auto">
            <a:xfrm>
              <a:off x="4072950" y="1706548"/>
              <a:ext cx="3194050" cy="1992313"/>
            </a:xfrm>
            <a:custGeom>
              <a:avLst/>
              <a:gdLst/>
              <a:ahLst/>
              <a:cxnLst>
                <a:cxn ang="0">
                  <a:pos x="1134" y="1203"/>
                </a:cxn>
                <a:cxn ang="0">
                  <a:pos x="1258" y="1167"/>
                </a:cxn>
                <a:cxn ang="0">
                  <a:pos x="1374" y="1122"/>
                </a:cxn>
                <a:cxn ang="0">
                  <a:pos x="1482" y="1071"/>
                </a:cxn>
                <a:cxn ang="0">
                  <a:pos x="1587" y="1015"/>
                </a:cxn>
                <a:cxn ang="0">
                  <a:pos x="1680" y="953"/>
                </a:cxn>
                <a:cxn ang="0">
                  <a:pos x="1765" y="885"/>
                </a:cxn>
                <a:cxn ang="0">
                  <a:pos x="1838" y="814"/>
                </a:cxn>
                <a:cxn ang="0">
                  <a:pos x="1900" y="741"/>
                </a:cxn>
                <a:cxn ang="0">
                  <a:pos x="1951" y="665"/>
                </a:cxn>
                <a:cxn ang="0">
                  <a:pos x="1985" y="588"/>
                </a:cxn>
                <a:cxn ang="0">
                  <a:pos x="2005" y="511"/>
                </a:cxn>
                <a:cxn ang="0">
                  <a:pos x="2012" y="434"/>
                </a:cxn>
                <a:cxn ang="0">
                  <a:pos x="1997" y="359"/>
                </a:cxn>
                <a:cxn ang="0">
                  <a:pos x="1970" y="290"/>
                </a:cxn>
                <a:cxn ang="0">
                  <a:pos x="1927" y="228"/>
                </a:cxn>
                <a:cxn ang="0">
                  <a:pos x="1877" y="173"/>
                </a:cxn>
                <a:cxn ang="0">
                  <a:pos x="1807" y="124"/>
                </a:cxn>
                <a:cxn ang="0">
                  <a:pos x="1730" y="83"/>
                </a:cxn>
                <a:cxn ang="0">
                  <a:pos x="1641" y="49"/>
                </a:cxn>
                <a:cxn ang="0">
                  <a:pos x="1544" y="25"/>
                </a:cxn>
                <a:cxn ang="0">
                  <a:pos x="1440" y="8"/>
                </a:cxn>
                <a:cxn ang="0">
                  <a:pos x="1324" y="0"/>
                </a:cxn>
                <a:cxn ang="0">
                  <a:pos x="1208" y="2"/>
                </a:cxn>
                <a:cxn ang="0">
                  <a:pos x="1084" y="15"/>
                </a:cxn>
                <a:cxn ang="0">
                  <a:pos x="952" y="36"/>
                </a:cxn>
                <a:cxn ang="0">
                  <a:pos x="824" y="66"/>
                </a:cxn>
                <a:cxn ang="0">
                  <a:pos x="704" y="106"/>
                </a:cxn>
                <a:cxn ang="0">
                  <a:pos x="592" y="154"/>
                </a:cxn>
                <a:cxn ang="0">
                  <a:pos x="480" y="205"/>
                </a:cxn>
                <a:cxn ang="0">
                  <a:pos x="383" y="265"/>
                </a:cxn>
                <a:cxn ang="0">
                  <a:pos x="290" y="329"/>
                </a:cxn>
                <a:cxn ang="0">
                  <a:pos x="213" y="399"/>
                </a:cxn>
                <a:cxn ang="0">
                  <a:pos x="143" y="470"/>
                </a:cxn>
                <a:cxn ang="0">
                  <a:pos x="89" y="545"/>
                </a:cxn>
                <a:cxn ang="0">
                  <a:pos x="43" y="620"/>
                </a:cxn>
                <a:cxn ang="0">
                  <a:pos x="16" y="697"/>
                </a:cxn>
                <a:cxn ang="0">
                  <a:pos x="0" y="776"/>
                </a:cxn>
                <a:cxn ang="0">
                  <a:pos x="4" y="853"/>
                </a:cxn>
                <a:cxn ang="0">
                  <a:pos x="19" y="925"/>
                </a:cxn>
                <a:cxn ang="0">
                  <a:pos x="50" y="990"/>
                </a:cxn>
                <a:cxn ang="0">
                  <a:pos x="97" y="1051"/>
                </a:cxn>
                <a:cxn ang="0">
                  <a:pos x="159" y="1103"/>
                </a:cxn>
                <a:cxn ang="0">
                  <a:pos x="228" y="1150"/>
                </a:cxn>
                <a:cxn ang="0">
                  <a:pos x="314" y="1190"/>
                </a:cxn>
                <a:cxn ang="0">
                  <a:pos x="403" y="1218"/>
                </a:cxn>
                <a:cxn ang="0">
                  <a:pos x="507" y="1238"/>
                </a:cxn>
                <a:cxn ang="0">
                  <a:pos x="615" y="1252"/>
                </a:cxn>
                <a:cxn ang="0">
                  <a:pos x="732" y="1255"/>
                </a:cxn>
                <a:cxn ang="0">
                  <a:pos x="851" y="1250"/>
                </a:cxn>
                <a:cxn ang="0">
                  <a:pos x="979" y="1235"/>
                </a:cxn>
              </a:cxnLst>
              <a:rect l="0" t="0" r="r" b="b"/>
              <a:pathLst>
                <a:path w="2012" h="1255">
                  <a:moveTo>
                    <a:pt x="1033" y="1227"/>
                  </a:moveTo>
                  <a:lnTo>
                    <a:pt x="1057" y="1220"/>
                  </a:lnTo>
                  <a:lnTo>
                    <a:pt x="1084" y="1216"/>
                  </a:lnTo>
                  <a:lnTo>
                    <a:pt x="1107" y="1208"/>
                  </a:lnTo>
                  <a:lnTo>
                    <a:pt x="1134" y="1203"/>
                  </a:lnTo>
                  <a:lnTo>
                    <a:pt x="1157" y="1195"/>
                  </a:lnTo>
                  <a:lnTo>
                    <a:pt x="1180" y="1190"/>
                  </a:lnTo>
                  <a:lnTo>
                    <a:pt x="1208" y="1182"/>
                  </a:lnTo>
                  <a:lnTo>
                    <a:pt x="1235" y="1175"/>
                  </a:lnTo>
                  <a:lnTo>
                    <a:pt x="1258" y="1167"/>
                  </a:lnTo>
                  <a:lnTo>
                    <a:pt x="1281" y="1158"/>
                  </a:lnTo>
                  <a:lnTo>
                    <a:pt x="1304" y="1150"/>
                  </a:lnTo>
                  <a:lnTo>
                    <a:pt x="1327" y="1141"/>
                  </a:lnTo>
                  <a:lnTo>
                    <a:pt x="1351" y="1131"/>
                  </a:lnTo>
                  <a:lnTo>
                    <a:pt x="1374" y="1122"/>
                  </a:lnTo>
                  <a:lnTo>
                    <a:pt x="1397" y="1113"/>
                  </a:lnTo>
                  <a:lnTo>
                    <a:pt x="1420" y="1103"/>
                  </a:lnTo>
                  <a:lnTo>
                    <a:pt x="1440" y="1094"/>
                  </a:lnTo>
                  <a:lnTo>
                    <a:pt x="1463" y="1082"/>
                  </a:lnTo>
                  <a:lnTo>
                    <a:pt x="1482" y="1071"/>
                  </a:lnTo>
                  <a:lnTo>
                    <a:pt x="1505" y="1062"/>
                  </a:lnTo>
                  <a:lnTo>
                    <a:pt x="1525" y="1051"/>
                  </a:lnTo>
                  <a:lnTo>
                    <a:pt x="1544" y="1037"/>
                  </a:lnTo>
                  <a:lnTo>
                    <a:pt x="1567" y="1026"/>
                  </a:lnTo>
                  <a:lnTo>
                    <a:pt x="1587" y="1015"/>
                  </a:lnTo>
                  <a:lnTo>
                    <a:pt x="1606" y="1002"/>
                  </a:lnTo>
                  <a:lnTo>
                    <a:pt x="1625" y="990"/>
                  </a:lnTo>
                  <a:lnTo>
                    <a:pt x="1645" y="977"/>
                  </a:lnTo>
                  <a:lnTo>
                    <a:pt x="1660" y="966"/>
                  </a:lnTo>
                  <a:lnTo>
                    <a:pt x="1680" y="953"/>
                  </a:lnTo>
                  <a:lnTo>
                    <a:pt x="1699" y="940"/>
                  </a:lnTo>
                  <a:lnTo>
                    <a:pt x="1714" y="927"/>
                  </a:lnTo>
                  <a:lnTo>
                    <a:pt x="1734" y="913"/>
                  </a:lnTo>
                  <a:lnTo>
                    <a:pt x="1749" y="900"/>
                  </a:lnTo>
                  <a:lnTo>
                    <a:pt x="1765" y="885"/>
                  </a:lnTo>
                  <a:lnTo>
                    <a:pt x="1780" y="872"/>
                  </a:lnTo>
                  <a:lnTo>
                    <a:pt x="1796" y="857"/>
                  </a:lnTo>
                  <a:lnTo>
                    <a:pt x="1811" y="844"/>
                  </a:lnTo>
                  <a:lnTo>
                    <a:pt x="1823" y="829"/>
                  </a:lnTo>
                  <a:lnTo>
                    <a:pt x="1838" y="814"/>
                  </a:lnTo>
                  <a:lnTo>
                    <a:pt x="1850" y="801"/>
                  </a:lnTo>
                  <a:lnTo>
                    <a:pt x="1862" y="786"/>
                  </a:lnTo>
                  <a:lnTo>
                    <a:pt x="1877" y="771"/>
                  </a:lnTo>
                  <a:lnTo>
                    <a:pt x="1885" y="756"/>
                  </a:lnTo>
                  <a:lnTo>
                    <a:pt x="1900" y="741"/>
                  </a:lnTo>
                  <a:lnTo>
                    <a:pt x="1912" y="726"/>
                  </a:lnTo>
                  <a:lnTo>
                    <a:pt x="1920" y="710"/>
                  </a:lnTo>
                  <a:lnTo>
                    <a:pt x="1931" y="697"/>
                  </a:lnTo>
                  <a:lnTo>
                    <a:pt x="1943" y="682"/>
                  </a:lnTo>
                  <a:lnTo>
                    <a:pt x="1951" y="665"/>
                  </a:lnTo>
                  <a:lnTo>
                    <a:pt x="1958" y="650"/>
                  </a:lnTo>
                  <a:lnTo>
                    <a:pt x="1962" y="635"/>
                  </a:lnTo>
                  <a:lnTo>
                    <a:pt x="1974" y="620"/>
                  </a:lnTo>
                  <a:lnTo>
                    <a:pt x="1978" y="603"/>
                  </a:lnTo>
                  <a:lnTo>
                    <a:pt x="1985" y="588"/>
                  </a:lnTo>
                  <a:lnTo>
                    <a:pt x="1989" y="573"/>
                  </a:lnTo>
                  <a:lnTo>
                    <a:pt x="1997" y="558"/>
                  </a:lnTo>
                  <a:lnTo>
                    <a:pt x="1997" y="541"/>
                  </a:lnTo>
                  <a:lnTo>
                    <a:pt x="2001" y="526"/>
                  </a:lnTo>
                  <a:lnTo>
                    <a:pt x="2005" y="511"/>
                  </a:lnTo>
                  <a:lnTo>
                    <a:pt x="2009" y="496"/>
                  </a:lnTo>
                  <a:lnTo>
                    <a:pt x="2009" y="479"/>
                  </a:lnTo>
                  <a:lnTo>
                    <a:pt x="2009" y="464"/>
                  </a:lnTo>
                  <a:lnTo>
                    <a:pt x="2009" y="449"/>
                  </a:lnTo>
                  <a:lnTo>
                    <a:pt x="2012" y="434"/>
                  </a:lnTo>
                  <a:lnTo>
                    <a:pt x="2009" y="417"/>
                  </a:lnTo>
                  <a:lnTo>
                    <a:pt x="2009" y="402"/>
                  </a:lnTo>
                  <a:lnTo>
                    <a:pt x="2005" y="387"/>
                  </a:lnTo>
                  <a:lnTo>
                    <a:pt x="2001" y="372"/>
                  </a:lnTo>
                  <a:lnTo>
                    <a:pt x="1997" y="359"/>
                  </a:lnTo>
                  <a:lnTo>
                    <a:pt x="1993" y="344"/>
                  </a:lnTo>
                  <a:lnTo>
                    <a:pt x="1989" y="331"/>
                  </a:lnTo>
                  <a:lnTo>
                    <a:pt x="1985" y="318"/>
                  </a:lnTo>
                  <a:lnTo>
                    <a:pt x="1978" y="303"/>
                  </a:lnTo>
                  <a:lnTo>
                    <a:pt x="1970" y="290"/>
                  </a:lnTo>
                  <a:lnTo>
                    <a:pt x="1962" y="276"/>
                  </a:lnTo>
                  <a:lnTo>
                    <a:pt x="1954" y="265"/>
                  </a:lnTo>
                  <a:lnTo>
                    <a:pt x="1947" y="252"/>
                  </a:lnTo>
                  <a:lnTo>
                    <a:pt x="1939" y="241"/>
                  </a:lnTo>
                  <a:lnTo>
                    <a:pt x="1927" y="228"/>
                  </a:lnTo>
                  <a:lnTo>
                    <a:pt x="1920" y="216"/>
                  </a:lnTo>
                  <a:lnTo>
                    <a:pt x="1912" y="205"/>
                  </a:lnTo>
                  <a:lnTo>
                    <a:pt x="1900" y="194"/>
                  </a:lnTo>
                  <a:lnTo>
                    <a:pt x="1885" y="183"/>
                  </a:lnTo>
                  <a:lnTo>
                    <a:pt x="1877" y="173"/>
                  </a:lnTo>
                  <a:lnTo>
                    <a:pt x="1862" y="162"/>
                  </a:lnTo>
                  <a:lnTo>
                    <a:pt x="1850" y="152"/>
                  </a:lnTo>
                  <a:lnTo>
                    <a:pt x="1838" y="143"/>
                  </a:lnTo>
                  <a:lnTo>
                    <a:pt x="1823" y="134"/>
                  </a:lnTo>
                  <a:lnTo>
                    <a:pt x="1807" y="124"/>
                  </a:lnTo>
                  <a:lnTo>
                    <a:pt x="1792" y="115"/>
                  </a:lnTo>
                  <a:lnTo>
                    <a:pt x="1776" y="106"/>
                  </a:lnTo>
                  <a:lnTo>
                    <a:pt x="1765" y="98"/>
                  </a:lnTo>
                  <a:lnTo>
                    <a:pt x="1745" y="90"/>
                  </a:lnTo>
                  <a:lnTo>
                    <a:pt x="1730" y="83"/>
                  </a:lnTo>
                  <a:lnTo>
                    <a:pt x="1714" y="75"/>
                  </a:lnTo>
                  <a:lnTo>
                    <a:pt x="1699" y="70"/>
                  </a:lnTo>
                  <a:lnTo>
                    <a:pt x="1680" y="62"/>
                  </a:lnTo>
                  <a:lnTo>
                    <a:pt x="1660" y="55"/>
                  </a:lnTo>
                  <a:lnTo>
                    <a:pt x="1641" y="49"/>
                  </a:lnTo>
                  <a:lnTo>
                    <a:pt x="1625" y="44"/>
                  </a:lnTo>
                  <a:lnTo>
                    <a:pt x="1602" y="38"/>
                  </a:lnTo>
                  <a:lnTo>
                    <a:pt x="1583" y="32"/>
                  </a:lnTo>
                  <a:lnTo>
                    <a:pt x="1564" y="28"/>
                  </a:lnTo>
                  <a:lnTo>
                    <a:pt x="1544" y="25"/>
                  </a:lnTo>
                  <a:lnTo>
                    <a:pt x="1521" y="19"/>
                  </a:lnTo>
                  <a:lnTo>
                    <a:pt x="1502" y="17"/>
                  </a:lnTo>
                  <a:lnTo>
                    <a:pt x="1482" y="13"/>
                  </a:lnTo>
                  <a:lnTo>
                    <a:pt x="1459" y="12"/>
                  </a:lnTo>
                  <a:lnTo>
                    <a:pt x="1440" y="8"/>
                  </a:lnTo>
                  <a:lnTo>
                    <a:pt x="1416" y="6"/>
                  </a:lnTo>
                  <a:lnTo>
                    <a:pt x="1393" y="4"/>
                  </a:lnTo>
                  <a:lnTo>
                    <a:pt x="1374" y="2"/>
                  </a:lnTo>
                  <a:lnTo>
                    <a:pt x="1351" y="0"/>
                  </a:lnTo>
                  <a:lnTo>
                    <a:pt x="1324" y="0"/>
                  </a:lnTo>
                  <a:lnTo>
                    <a:pt x="1300" y="0"/>
                  </a:lnTo>
                  <a:lnTo>
                    <a:pt x="1277" y="0"/>
                  </a:lnTo>
                  <a:lnTo>
                    <a:pt x="1254" y="0"/>
                  </a:lnTo>
                  <a:lnTo>
                    <a:pt x="1231" y="2"/>
                  </a:lnTo>
                  <a:lnTo>
                    <a:pt x="1208" y="2"/>
                  </a:lnTo>
                  <a:lnTo>
                    <a:pt x="1180" y="4"/>
                  </a:lnTo>
                  <a:lnTo>
                    <a:pt x="1157" y="6"/>
                  </a:lnTo>
                  <a:lnTo>
                    <a:pt x="1130" y="8"/>
                  </a:lnTo>
                  <a:lnTo>
                    <a:pt x="1107" y="12"/>
                  </a:lnTo>
                  <a:lnTo>
                    <a:pt x="1084" y="15"/>
                  </a:lnTo>
                  <a:lnTo>
                    <a:pt x="1057" y="17"/>
                  </a:lnTo>
                  <a:lnTo>
                    <a:pt x="1029" y="21"/>
                  </a:lnTo>
                  <a:lnTo>
                    <a:pt x="1002" y="27"/>
                  </a:lnTo>
                  <a:lnTo>
                    <a:pt x="979" y="32"/>
                  </a:lnTo>
                  <a:lnTo>
                    <a:pt x="952" y="36"/>
                  </a:lnTo>
                  <a:lnTo>
                    <a:pt x="929" y="42"/>
                  </a:lnTo>
                  <a:lnTo>
                    <a:pt x="902" y="47"/>
                  </a:lnTo>
                  <a:lnTo>
                    <a:pt x="879" y="55"/>
                  </a:lnTo>
                  <a:lnTo>
                    <a:pt x="851" y="60"/>
                  </a:lnTo>
                  <a:lnTo>
                    <a:pt x="824" y="66"/>
                  </a:lnTo>
                  <a:lnTo>
                    <a:pt x="801" y="74"/>
                  </a:lnTo>
                  <a:lnTo>
                    <a:pt x="778" y="81"/>
                  </a:lnTo>
                  <a:lnTo>
                    <a:pt x="755" y="89"/>
                  </a:lnTo>
                  <a:lnTo>
                    <a:pt x="728" y="98"/>
                  </a:lnTo>
                  <a:lnTo>
                    <a:pt x="704" y="106"/>
                  </a:lnTo>
                  <a:lnTo>
                    <a:pt x="681" y="115"/>
                  </a:lnTo>
                  <a:lnTo>
                    <a:pt x="658" y="124"/>
                  </a:lnTo>
                  <a:lnTo>
                    <a:pt x="635" y="134"/>
                  </a:lnTo>
                  <a:lnTo>
                    <a:pt x="612" y="143"/>
                  </a:lnTo>
                  <a:lnTo>
                    <a:pt x="592" y="154"/>
                  </a:lnTo>
                  <a:lnTo>
                    <a:pt x="569" y="162"/>
                  </a:lnTo>
                  <a:lnTo>
                    <a:pt x="546" y="173"/>
                  </a:lnTo>
                  <a:lnTo>
                    <a:pt x="523" y="184"/>
                  </a:lnTo>
                  <a:lnTo>
                    <a:pt x="503" y="196"/>
                  </a:lnTo>
                  <a:lnTo>
                    <a:pt x="480" y="205"/>
                  </a:lnTo>
                  <a:lnTo>
                    <a:pt x="461" y="218"/>
                  </a:lnTo>
                  <a:lnTo>
                    <a:pt x="441" y="230"/>
                  </a:lnTo>
                  <a:lnTo>
                    <a:pt x="422" y="241"/>
                  </a:lnTo>
                  <a:lnTo>
                    <a:pt x="403" y="254"/>
                  </a:lnTo>
                  <a:lnTo>
                    <a:pt x="383" y="265"/>
                  </a:lnTo>
                  <a:lnTo>
                    <a:pt x="364" y="276"/>
                  </a:lnTo>
                  <a:lnTo>
                    <a:pt x="345" y="290"/>
                  </a:lnTo>
                  <a:lnTo>
                    <a:pt x="325" y="303"/>
                  </a:lnTo>
                  <a:lnTo>
                    <a:pt x="310" y="316"/>
                  </a:lnTo>
                  <a:lnTo>
                    <a:pt x="290" y="329"/>
                  </a:lnTo>
                  <a:lnTo>
                    <a:pt x="279" y="344"/>
                  </a:lnTo>
                  <a:lnTo>
                    <a:pt x="259" y="357"/>
                  </a:lnTo>
                  <a:lnTo>
                    <a:pt x="244" y="370"/>
                  </a:lnTo>
                  <a:lnTo>
                    <a:pt x="228" y="384"/>
                  </a:lnTo>
                  <a:lnTo>
                    <a:pt x="213" y="399"/>
                  </a:lnTo>
                  <a:lnTo>
                    <a:pt x="197" y="412"/>
                  </a:lnTo>
                  <a:lnTo>
                    <a:pt x="186" y="427"/>
                  </a:lnTo>
                  <a:lnTo>
                    <a:pt x="170" y="440"/>
                  </a:lnTo>
                  <a:lnTo>
                    <a:pt x="159" y="455"/>
                  </a:lnTo>
                  <a:lnTo>
                    <a:pt x="143" y="470"/>
                  </a:lnTo>
                  <a:lnTo>
                    <a:pt x="132" y="483"/>
                  </a:lnTo>
                  <a:lnTo>
                    <a:pt x="120" y="498"/>
                  </a:lnTo>
                  <a:lnTo>
                    <a:pt x="108" y="515"/>
                  </a:lnTo>
                  <a:lnTo>
                    <a:pt x="97" y="528"/>
                  </a:lnTo>
                  <a:lnTo>
                    <a:pt x="89" y="545"/>
                  </a:lnTo>
                  <a:lnTo>
                    <a:pt x="78" y="558"/>
                  </a:lnTo>
                  <a:lnTo>
                    <a:pt x="70" y="575"/>
                  </a:lnTo>
                  <a:lnTo>
                    <a:pt x="58" y="590"/>
                  </a:lnTo>
                  <a:lnTo>
                    <a:pt x="50" y="605"/>
                  </a:lnTo>
                  <a:lnTo>
                    <a:pt x="43" y="620"/>
                  </a:lnTo>
                  <a:lnTo>
                    <a:pt x="39" y="637"/>
                  </a:lnTo>
                  <a:lnTo>
                    <a:pt x="31" y="650"/>
                  </a:lnTo>
                  <a:lnTo>
                    <a:pt x="23" y="667"/>
                  </a:lnTo>
                  <a:lnTo>
                    <a:pt x="19" y="682"/>
                  </a:lnTo>
                  <a:lnTo>
                    <a:pt x="16" y="697"/>
                  </a:lnTo>
                  <a:lnTo>
                    <a:pt x="12" y="714"/>
                  </a:lnTo>
                  <a:lnTo>
                    <a:pt x="8" y="729"/>
                  </a:lnTo>
                  <a:lnTo>
                    <a:pt x="4" y="744"/>
                  </a:lnTo>
                  <a:lnTo>
                    <a:pt x="0" y="761"/>
                  </a:lnTo>
                  <a:lnTo>
                    <a:pt x="0" y="776"/>
                  </a:lnTo>
                  <a:lnTo>
                    <a:pt x="0" y="791"/>
                  </a:lnTo>
                  <a:lnTo>
                    <a:pt x="0" y="806"/>
                  </a:lnTo>
                  <a:lnTo>
                    <a:pt x="0" y="823"/>
                  </a:lnTo>
                  <a:lnTo>
                    <a:pt x="0" y="838"/>
                  </a:lnTo>
                  <a:lnTo>
                    <a:pt x="4" y="853"/>
                  </a:lnTo>
                  <a:lnTo>
                    <a:pt x="4" y="866"/>
                  </a:lnTo>
                  <a:lnTo>
                    <a:pt x="8" y="883"/>
                  </a:lnTo>
                  <a:lnTo>
                    <a:pt x="12" y="896"/>
                  </a:lnTo>
                  <a:lnTo>
                    <a:pt x="16" y="912"/>
                  </a:lnTo>
                  <a:lnTo>
                    <a:pt x="19" y="925"/>
                  </a:lnTo>
                  <a:lnTo>
                    <a:pt x="23" y="940"/>
                  </a:lnTo>
                  <a:lnTo>
                    <a:pt x="31" y="953"/>
                  </a:lnTo>
                  <a:lnTo>
                    <a:pt x="35" y="966"/>
                  </a:lnTo>
                  <a:lnTo>
                    <a:pt x="43" y="977"/>
                  </a:lnTo>
                  <a:lnTo>
                    <a:pt x="50" y="990"/>
                  </a:lnTo>
                  <a:lnTo>
                    <a:pt x="58" y="1004"/>
                  </a:lnTo>
                  <a:lnTo>
                    <a:pt x="70" y="1015"/>
                  </a:lnTo>
                  <a:lnTo>
                    <a:pt x="78" y="1028"/>
                  </a:lnTo>
                  <a:lnTo>
                    <a:pt x="89" y="1039"/>
                  </a:lnTo>
                  <a:lnTo>
                    <a:pt x="97" y="1051"/>
                  </a:lnTo>
                  <a:lnTo>
                    <a:pt x="108" y="1062"/>
                  </a:lnTo>
                  <a:lnTo>
                    <a:pt x="120" y="1073"/>
                  </a:lnTo>
                  <a:lnTo>
                    <a:pt x="132" y="1084"/>
                  </a:lnTo>
                  <a:lnTo>
                    <a:pt x="143" y="1094"/>
                  </a:lnTo>
                  <a:lnTo>
                    <a:pt x="159" y="1103"/>
                  </a:lnTo>
                  <a:lnTo>
                    <a:pt x="170" y="1113"/>
                  </a:lnTo>
                  <a:lnTo>
                    <a:pt x="186" y="1124"/>
                  </a:lnTo>
                  <a:lnTo>
                    <a:pt x="201" y="1131"/>
                  </a:lnTo>
                  <a:lnTo>
                    <a:pt x="213" y="1141"/>
                  </a:lnTo>
                  <a:lnTo>
                    <a:pt x="228" y="1150"/>
                  </a:lnTo>
                  <a:lnTo>
                    <a:pt x="248" y="1158"/>
                  </a:lnTo>
                  <a:lnTo>
                    <a:pt x="259" y="1165"/>
                  </a:lnTo>
                  <a:lnTo>
                    <a:pt x="279" y="1173"/>
                  </a:lnTo>
                  <a:lnTo>
                    <a:pt x="294" y="1180"/>
                  </a:lnTo>
                  <a:lnTo>
                    <a:pt x="314" y="1190"/>
                  </a:lnTo>
                  <a:lnTo>
                    <a:pt x="329" y="1195"/>
                  </a:lnTo>
                  <a:lnTo>
                    <a:pt x="348" y="1201"/>
                  </a:lnTo>
                  <a:lnTo>
                    <a:pt x="368" y="1206"/>
                  </a:lnTo>
                  <a:lnTo>
                    <a:pt x="387" y="1212"/>
                  </a:lnTo>
                  <a:lnTo>
                    <a:pt x="403" y="1218"/>
                  </a:lnTo>
                  <a:lnTo>
                    <a:pt x="422" y="1223"/>
                  </a:lnTo>
                  <a:lnTo>
                    <a:pt x="441" y="1227"/>
                  </a:lnTo>
                  <a:lnTo>
                    <a:pt x="464" y="1233"/>
                  </a:lnTo>
                  <a:lnTo>
                    <a:pt x="484" y="1235"/>
                  </a:lnTo>
                  <a:lnTo>
                    <a:pt x="507" y="1238"/>
                  </a:lnTo>
                  <a:lnTo>
                    <a:pt x="526" y="1242"/>
                  </a:lnTo>
                  <a:lnTo>
                    <a:pt x="550" y="1246"/>
                  </a:lnTo>
                  <a:lnTo>
                    <a:pt x="569" y="1248"/>
                  </a:lnTo>
                  <a:lnTo>
                    <a:pt x="592" y="1250"/>
                  </a:lnTo>
                  <a:lnTo>
                    <a:pt x="615" y="1252"/>
                  </a:lnTo>
                  <a:lnTo>
                    <a:pt x="639" y="1253"/>
                  </a:lnTo>
                  <a:lnTo>
                    <a:pt x="662" y="1255"/>
                  </a:lnTo>
                  <a:lnTo>
                    <a:pt x="681" y="1255"/>
                  </a:lnTo>
                  <a:lnTo>
                    <a:pt x="708" y="1255"/>
                  </a:lnTo>
                  <a:lnTo>
                    <a:pt x="732" y="1255"/>
                  </a:lnTo>
                  <a:lnTo>
                    <a:pt x="755" y="1255"/>
                  </a:lnTo>
                  <a:lnTo>
                    <a:pt x="778" y="1255"/>
                  </a:lnTo>
                  <a:lnTo>
                    <a:pt x="801" y="1253"/>
                  </a:lnTo>
                  <a:lnTo>
                    <a:pt x="828" y="1253"/>
                  </a:lnTo>
                  <a:lnTo>
                    <a:pt x="851" y="1250"/>
                  </a:lnTo>
                  <a:lnTo>
                    <a:pt x="879" y="1248"/>
                  </a:lnTo>
                  <a:lnTo>
                    <a:pt x="902" y="1244"/>
                  </a:lnTo>
                  <a:lnTo>
                    <a:pt x="929" y="1242"/>
                  </a:lnTo>
                  <a:lnTo>
                    <a:pt x="952" y="1238"/>
                  </a:lnTo>
                  <a:lnTo>
                    <a:pt x="979" y="1235"/>
                  </a:lnTo>
                  <a:lnTo>
                    <a:pt x="1006" y="1231"/>
                  </a:lnTo>
                  <a:lnTo>
                    <a:pt x="1033" y="1227"/>
                  </a:lnTo>
                  <a:lnTo>
                    <a:pt x="1033" y="1227"/>
                  </a:lnTo>
                  <a:close/>
                </a:path>
              </a:pathLst>
            </a:custGeom>
            <a:solidFill>
              <a:srgbClr val="FFFFC2"/>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55" name="Freeform 26"/>
            <p:cNvSpPr>
              <a:spLocks/>
            </p:cNvSpPr>
            <p:nvPr/>
          </p:nvSpPr>
          <p:spPr bwMode="auto">
            <a:xfrm>
              <a:off x="6979662" y="1922448"/>
              <a:ext cx="392113" cy="85725"/>
            </a:xfrm>
            <a:custGeom>
              <a:avLst/>
              <a:gdLst/>
              <a:ahLst/>
              <a:cxnLst>
                <a:cxn ang="0">
                  <a:pos x="139" y="48"/>
                </a:cxn>
                <a:cxn ang="0">
                  <a:pos x="150" y="47"/>
                </a:cxn>
                <a:cxn ang="0">
                  <a:pos x="158" y="43"/>
                </a:cxn>
                <a:cxn ang="0">
                  <a:pos x="170" y="41"/>
                </a:cxn>
                <a:cxn ang="0">
                  <a:pos x="181" y="39"/>
                </a:cxn>
                <a:cxn ang="0">
                  <a:pos x="193" y="37"/>
                </a:cxn>
                <a:cxn ang="0">
                  <a:pos x="201" y="35"/>
                </a:cxn>
                <a:cxn ang="0">
                  <a:pos x="209" y="33"/>
                </a:cxn>
                <a:cxn ang="0">
                  <a:pos x="220" y="32"/>
                </a:cxn>
                <a:cxn ang="0">
                  <a:pos x="232" y="26"/>
                </a:cxn>
                <a:cxn ang="0">
                  <a:pos x="239" y="20"/>
                </a:cxn>
                <a:cxn ang="0">
                  <a:pos x="247" y="16"/>
                </a:cxn>
                <a:cxn ang="0">
                  <a:pos x="247" y="11"/>
                </a:cxn>
                <a:cxn ang="0">
                  <a:pos x="239" y="5"/>
                </a:cxn>
                <a:cxn ang="0">
                  <a:pos x="232" y="3"/>
                </a:cxn>
                <a:cxn ang="0">
                  <a:pos x="216" y="0"/>
                </a:cxn>
                <a:cxn ang="0">
                  <a:pos x="201" y="0"/>
                </a:cxn>
                <a:cxn ang="0">
                  <a:pos x="189" y="0"/>
                </a:cxn>
                <a:cxn ang="0">
                  <a:pos x="181" y="0"/>
                </a:cxn>
                <a:cxn ang="0">
                  <a:pos x="170" y="0"/>
                </a:cxn>
                <a:cxn ang="0">
                  <a:pos x="158" y="0"/>
                </a:cxn>
                <a:cxn ang="0">
                  <a:pos x="147" y="0"/>
                </a:cxn>
                <a:cxn ang="0">
                  <a:pos x="135" y="1"/>
                </a:cxn>
                <a:cxn ang="0">
                  <a:pos x="123" y="3"/>
                </a:cxn>
                <a:cxn ang="0">
                  <a:pos x="112" y="5"/>
                </a:cxn>
                <a:cxn ang="0">
                  <a:pos x="96" y="7"/>
                </a:cxn>
                <a:cxn ang="0">
                  <a:pos x="89" y="9"/>
                </a:cxn>
                <a:cxn ang="0">
                  <a:pos x="73" y="11"/>
                </a:cxn>
                <a:cxn ang="0">
                  <a:pos x="65" y="13"/>
                </a:cxn>
                <a:cxn ang="0">
                  <a:pos x="54" y="15"/>
                </a:cxn>
                <a:cxn ang="0">
                  <a:pos x="46" y="18"/>
                </a:cxn>
                <a:cxn ang="0">
                  <a:pos x="34" y="20"/>
                </a:cxn>
                <a:cxn ang="0">
                  <a:pos x="27" y="24"/>
                </a:cxn>
                <a:cxn ang="0">
                  <a:pos x="15" y="28"/>
                </a:cxn>
                <a:cxn ang="0">
                  <a:pos x="3" y="33"/>
                </a:cxn>
                <a:cxn ang="0">
                  <a:pos x="0" y="39"/>
                </a:cxn>
                <a:cxn ang="0">
                  <a:pos x="0" y="45"/>
                </a:cxn>
                <a:cxn ang="0">
                  <a:pos x="7" y="48"/>
                </a:cxn>
                <a:cxn ang="0">
                  <a:pos x="15" y="50"/>
                </a:cxn>
                <a:cxn ang="0">
                  <a:pos x="19" y="52"/>
                </a:cxn>
                <a:cxn ang="0">
                  <a:pos x="27" y="52"/>
                </a:cxn>
                <a:cxn ang="0">
                  <a:pos x="34" y="52"/>
                </a:cxn>
                <a:cxn ang="0">
                  <a:pos x="46" y="54"/>
                </a:cxn>
                <a:cxn ang="0">
                  <a:pos x="54" y="52"/>
                </a:cxn>
                <a:cxn ang="0">
                  <a:pos x="65" y="52"/>
                </a:cxn>
                <a:cxn ang="0">
                  <a:pos x="77" y="52"/>
                </a:cxn>
                <a:cxn ang="0">
                  <a:pos x="89" y="52"/>
                </a:cxn>
                <a:cxn ang="0">
                  <a:pos x="96" y="52"/>
                </a:cxn>
                <a:cxn ang="0">
                  <a:pos x="112" y="50"/>
                </a:cxn>
                <a:cxn ang="0">
                  <a:pos x="123" y="48"/>
                </a:cxn>
                <a:cxn ang="0">
                  <a:pos x="139" y="48"/>
                </a:cxn>
                <a:cxn ang="0">
                  <a:pos x="139" y="48"/>
                </a:cxn>
              </a:cxnLst>
              <a:rect l="0" t="0" r="r" b="b"/>
              <a:pathLst>
                <a:path w="247" h="54">
                  <a:moveTo>
                    <a:pt x="139" y="48"/>
                  </a:moveTo>
                  <a:lnTo>
                    <a:pt x="150" y="47"/>
                  </a:lnTo>
                  <a:lnTo>
                    <a:pt x="158" y="43"/>
                  </a:lnTo>
                  <a:lnTo>
                    <a:pt x="170" y="41"/>
                  </a:lnTo>
                  <a:lnTo>
                    <a:pt x="181" y="39"/>
                  </a:lnTo>
                  <a:lnTo>
                    <a:pt x="193" y="37"/>
                  </a:lnTo>
                  <a:lnTo>
                    <a:pt x="201" y="35"/>
                  </a:lnTo>
                  <a:lnTo>
                    <a:pt x="209" y="33"/>
                  </a:lnTo>
                  <a:lnTo>
                    <a:pt x="220" y="32"/>
                  </a:lnTo>
                  <a:lnTo>
                    <a:pt x="232" y="26"/>
                  </a:lnTo>
                  <a:lnTo>
                    <a:pt x="239" y="20"/>
                  </a:lnTo>
                  <a:lnTo>
                    <a:pt x="247" y="16"/>
                  </a:lnTo>
                  <a:lnTo>
                    <a:pt x="247" y="11"/>
                  </a:lnTo>
                  <a:lnTo>
                    <a:pt x="239" y="5"/>
                  </a:lnTo>
                  <a:lnTo>
                    <a:pt x="232" y="3"/>
                  </a:lnTo>
                  <a:lnTo>
                    <a:pt x="216" y="0"/>
                  </a:lnTo>
                  <a:lnTo>
                    <a:pt x="201" y="0"/>
                  </a:lnTo>
                  <a:lnTo>
                    <a:pt x="189" y="0"/>
                  </a:lnTo>
                  <a:lnTo>
                    <a:pt x="181" y="0"/>
                  </a:lnTo>
                  <a:lnTo>
                    <a:pt x="170" y="0"/>
                  </a:lnTo>
                  <a:lnTo>
                    <a:pt x="158" y="0"/>
                  </a:lnTo>
                  <a:lnTo>
                    <a:pt x="147" y="0"/>
                  </a:lnTo>
                  <a:lnTo>
                    <a:pt x="135" y="1"/>
                  </a:lnTo>
                  <a:lnTo>
                    <a:pt x="123" y="3"/>
                  </a:lnTo>
                  <a:lnTo>
                    <a:pt x="112" y="5"/>
                  </a:lnTo>
                  <a:lnTo>
                    <a:pt x="96" y="7"/>
                  </a:lnTo>
                  <a:lnTo>
                    <a:pt x="89" y="9"/>
                  </a:lnTo>
                  <a:lnTo>
                    <a:pt x="73" y="11"/>
                  </a:lnTo>
                  <a:lnTo>
                    <a:pt x="65" y="13"/>
                  </a:lnTo>
                  <a:lnTo>
                    <a:pt x="54" y="15"/>
                  </a:lnTo>
                  <a:lnTo>
                    <a:pt x="46" y="18"/>
                  </a:lnTo>
                  <a:lnTo>
                    <a:pt x="34" y="20"/>
                  </a:lnTo>
                  <a:lnTo>
                    <a:pt x="27" y="24"/>
                  </a:lnTo>
                  <a:lnTo>
                    <a:pt x="15" y="28"/>
                  </a:lnTo>
                  <a:lnTo>
                    <a:pt x="3" y="33"/>
                  </a:lnTo>
                  <a:lnTo>
                    <a:pt x="0" y="39"/>
                  </a:lnTo>
                  <a:lnTo>
                    <a:pt x="0" y="45"/>
                  </a:lnTo>
                  <a:lnTo>
                    <a:pt x="7" y="48"/>
                  </a:lnTo>
                  <a:lnTo>
                    <a:pt x="15" y="50"/>
                  </a:lnTo>
                  <a:lnTo>
                    <a:pt x="19" y="52"/>
                  </a:lnTo>
                  <a:lnTo>
                    <a:pt x="27" y="52"/>
                  </a:lnTo>
                  <a:lnTo>
                    <a:pt x="34" y="52"/>
                  </a:lnTo>
                  <a:lnTo>
                    <a:pt x="46" y="54"/>
                  </a:lnTo>
                  <a:lnTo>
                    <a:pt x="54" y="52"/>
                  </a:lnTo>
                  <a:lnTo>
                    <a:pt x="65" y="52"/>
                  </a:lnTo>
                  <a:lnTo>
                    <a:pt x="77" y="52"/>
                  </a:lnTo>
                  <a:lnTo>
                    <a:pt x="89" y="52"/>
                  </a:lnTo>
                  <a:lnTo>
                    <a:pt x="96" y="52"/>
                  </a:lnTo>
                  <a:lnTo>
                    <a:pt x="112" y="50"/>
                  </a:lnTo>
                  <a:lnTo>
                    <a:pt x="123" y="48"/>
                  </a:lnTo>
                  <a:lnTo>
                    <a:pt x="139" y="48"/>
                  </a:lnTo>
                  <a:lnTo>
                    <a:pt x="139" y="48"/>
                  </a:lnTo>
                  <a:close/>
                </a:path>
              </a:pathLst>
            </a:custGeom>
            <a:solidFill>
              <a:srgbClr val="B3D99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56" name="Freeform 27"/>
            <p:cNvSpPr>
              <a:spLocks/>
            </p:cNvSpPr>
            <p:nvPr/>
          </p:nvSpPr>
          <p:spPr bwMode="auto">
            <a:xfrm>
              <a:off x="7046337" y="1933561"/>
              <a:ext cx="269875" cy="57150"/>
            </a:xfrm>
            <a:custGeom>
              <a:avLst/>
              <a:gdLst/>
              <a:ahLst/>
              <a:cxnLst>
                <a:cxn ang="0">
                  <a:pos x="97" y="32"/>
                </a:cxn>
                <a:cxn ang="0">
                  <a:pos x="108" y="28"/>
                </a:cxn>
                <a:cxn ang="0">
                  <a:pos x="124" y="25"/>
                </a:cxn>
                <a:cxn ang="0">
                  <a:pos x="139" y="21"/>
                </a:cxn>
                <a:cxn ang="0">
                  <a:pos x="151" y="19"/>
                </a:cxn>
                <a:cxn ang="0">
                  <a:pos x="159" y="15"/>
                </a:cxn>
                <a:cxn ang="0">
                  <a:pos x="167" y="11"/>
                </a:cxn>
                <a:cxn ang="0">
                  <a:pos x="170" y="9"/>
                </a:cxn>
                <a:cxn ang="0">
                  <a:pos x="170" y="8"/>
                </a:cxn>
                <a:cxn ang="0">
                  <a:pos x="167" y="2"/>
                </a:cxn>
                <a:cxn ang="0">
                  <a:pos x="159" y="2"/>
                </a:cxn>
                <a:cxn ang="0">
                  <a:pos x="151" y="0"/>
                </a:cxn>
                <a:cxn ang="0">
                  <a:pos x="139" y="0"/>
                </a:cxn>
                <a:cxn ang="0">
                  <a:pos x="124" y="0"/>
                </a:cxn>
                <a:cxn ang="0">
                  <a:pos x="108" y="0"/>
                </a:cxn>
                <a:cxn ang="0">
                  <a:pos x="93" y="2"/>
                </a:cxn>
                <a:cxn ang="0">
                  <a:pos x="78" y="4"/>
                </a:cxn>
                <a:cxn ang="0">
                  <a:pos x="70" y="6"/>
                </a:cxn>
                <a:cxn ang="0">
                  <a:pos x="58" y="8"/>
                </a:cxn>
                <a:cxn ang="0">
                  <a:pos x="50" y="8"/>
                </a:cxn>
                <a:cxn ang="0">
                  <a:pos x="47" y="9"/>
                </a:cxn>
                <a:cxn ang="0">
                  <a:pos x="31" y="11"/>
                </a:cxn>
                <a:cxn ang="0">
                  <a:pos x="19" y="15"/>
                </a:cxn>
                <a:cxn ang="0">
                  <a:pos x="8" y="19"/>
                </a:cxn>
                <a:cxn ang="0">
                  <a:pos x="4" y="23"/>
                </a:cxn>
                <a:cxn ang="0">
                  <a:pos x="0" y="25"/>
                </a:cxn>
                <a:cxn ang="0">
                  <a:pos x="4" y="28"/>
                </a:cxn>
                <a:cxn ang="0">
                  <a:pos x="4" y="30"/>
                </a:cxn>
                <a:cxn ang="0">
                  <a:pos x="12" y="32"/>
                </a:cxn>
                <a:cxn ang="0">
                  <a:pos x="19" y="34"/>
                </a:cxn>
                <a:cxn ang="0">
                  <a:pos x="31" y="36"/>
                </a:cxn>
                <a:cxn ang="0">
                  <a:pos x="47" y="34"/>
                </a:cxn>
                <a:cxn ang="0">
                  <a:pos x="58" y="34"/>
                </a:cxn>
                <a:cxn ang="0">
                  <a:pos x="66" y="34"/>
                </a:cxn>
                <a:cxn ang="0">
                  <a:pos x="78" y="32"/>
                </a:cxn>
                <a:cxn ang="0">
                  <a:pos x="85" y="32"/>
                </a:cxn>
                <a:cxn ang="0">
                  <a:pos x="97" y="32"/>
                </a:cxn>
                <a:cxn ang="0">
                  <a:pos x="97" y="32"/>
                </a:cxn>
              </a:cxnLst>
              <a:rect l="0" t="0" r="r" b="b"/>
              <a:pathLst>
                <a:path w="170" h="36">
                  <a:moveTo>
                    <a:pt x="97" y="32"/>
                  </a:moveTo>
                  <a:lnTo>
                    <a:pt x="108" y="28"/>
                  </a:lnTo>
                  <a:lnTo>
                    <a:pt x="124" y="25"/>
                  </a:lnTo>
                  <a:lnTo>
                    <a:pt x="139" y="21"/>
                  </a:lnTo>
                  <a:lnTo>
                    <a:pt x="151" y="19"/>
                  </a:lnTo>
                  <a:lnTo>
                    <a:pt x="159" y="15"/>
                  </a:lnTo>
                  <a:lnTo>
                    <a:pt x="167" y="11"/>
                  </a:lnTo>
                  <a:lnTo>
                    <a:pt x="170" y="9"/>
                  </a:lnTo>
                  <a:lnTo>
                    <a:pt x="170" y="8"/>
                  </a:lnTo>
                  <a:lnTo>
                    <a:pt x="167" y="2"/>
                  </a:lnTo>
                  <a:lnTo>
                    <a:pt x="159" y="2"/>
                  </a:lnTo>
                  <a:lnTo>
                    <a:pt x="151" y="0"/>
                  </a:lnTo>
                  <a:lnTo>
                    <a:pt x="139" y="0"/>
                  </a:lnTo>
                  <a:lnTo>
                    <a:pt x="124" y="0"/>
                  </a:lnTo>
                  <a:lnTo>
                    <a:pt x="108" y="0"/>
                  </a:lnTo>
                  <a:lnTo>
                    <a:pt x="93" y="2"/>
                  </a:lnTo>
                  <a:lnTo>
                    <a:pt x="78" y="4"/>
                  </a:lnTo>
                  <a:lnTo>
                    <a:pt x="70" y="6"/>
                  </a:lnTo>
                  <a:lnTo>
                    <a:pt x="58" y="8"/>
                  </a:lnTo>
                  <a:lnTo>
                    <a:pt x="50" y="8"/>
                  </a:lnTo>
                  <a:lnTo>
                    <a:pt x="47" y="9"/>
                  </a:lnTo>
                  <a:lnTo>
                    <a:pt x="31" y="11"/>
                  </a:lnTo>
                  <a:lnTo>
                    <a:pt x="19" y="15"/>
                  </a:lnTo>
                  <a:lnTo>
                    <a:pt x="8" y="19"/>
                  </a:lnTo>
                  <a:lnTo>
                    <a:pt x="4" y="23"/>
                  </a:lnTo>
                  <a:lnTo>
                    <a:pt x="0" y="25"/>
                  </a:lnTo>
                  <a:lnTo>
                    <a:pt x="4" y="28"/>
                  </a:lnTo>
                  <a:lnTo>
                    <a:pt x="4" y="30"/>
                  </a:lnTo>
                  <a:lnTo>
                    <a:pt x="12" y="32"/>
                  </a:lnTo>
                  <a:lnTo>
                    <a:pt x="19" y="34"/>
                  </a:lnTo>
                  <a:lnTo>
                    <a:pt x="31" y="36"/>
                  </a:lnTo>
                  <a:lnTo>
                    <a:pt x="47" y="34"/>
                  </a:lnTo>
                  <a:lnTo>
                    <a:pt x="58" y="34"/>
                  </a:lnTo>
                  <a:lnTo>
                    <a:pt x="66" y="34"/>
                  </a:lnTo>
                  <a:lnTo>
                    <a:pt x="78" y="32"/>
                  </a:lnTo>
                  <a:lnTo>
                    <a:pt x="85" y="32"/>
                  </a:lnTo>
                  <a:lnTo>
                    <a:pt x="97" y="32"/>
                  </a:lnTo>
                  <a:lnTo>
                    <a:pt x="97" y="32"/>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57" name="Freeform 28"/>
            <p:cNvSpPr>
              <a:spLocks/>
            </p:cNvSpPr>
            <p:nvPr/>
          </p:nvSpPr>
          <p:spPr bwMode="auto">
            <a:xfrm>
              <a:off x="6560562" y="2008173"/>
              <a:ext cx="817563" cy="169863"/>
            </a:xfrm>
            <a:custGeom>
              <a:avLst/>
              <a:gdLst/>
              <a:ahLst/>
              <a:cxnLst>
                <a:cxn ang="0">
                  <a:pos x="0" y="90"/>
                </a:cxn>
                <a:cxn ang="0">
                  <a:pos x="515" y="107"/>
                </a:cxn>
                <a:cxn ang="0">
                  <a:pos x="515" y="9"/>
                </a:cxn>
                <a:cxn ang="0">
                  <a:pos x="0" y="0"/>
                </a:cxn>
                <a:cxn ang="0">
                  <a:pos x="0" y="90"/>
                </a:cxn>
                <a:cxn ang="0">
                  <a:pos x="0" y="90"/>
                </a:cxn>
              </a:cxnLst>
              <a:rect l="0" t="0" r="r" b="b"/>
              <a:pathLst>
                <a:path w="515" h="107">
                  <a:moveTo>
                    <a:pt x="0" y="90"/>
                  </a:moveTo>
                  <a:lnTo>
                    <a:pt x="515" y="107"/>
                  </a:lnTo>
                  <a:lnTo>
                    <a:pt x="515" y="9"/>
                  </a:lnTo>
                  <a:lnTo>
                    <a:pt x="0" y="0"/>
                  </a:lnTo>
                  <a:lnTo>
                    <a:pt x="0" y="90"/>
                  </a:lnTo>
                  <a:lnTo>
                    <a:pt x="0" y="90"/>
                  </a:lnTo>
                  <a:close/>
                </a:path>
              </a:pathLst>
            </a:custGeom>
            <a:solidFill>
              <a:srgbClr val="70947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58" name="Freeform 29"/>
            <p:cNvSpPr>
              <a:spLocks/>
            </p:cNvSpPr>
            <p:nvPr/>
          </p:nvSpPr>
          <p:spPr bwMode="auto">
            <a:xfrm>
              <a:off x="6560562" y="2046273"/>
              <a:ext cx="817563" cy="131763"/>
            </a:xfrm>
            <a:custGeom>
              <a:avLst/>
              <a:gdLst/>
              <a:ahLst/>
              <a:cxnLst>
                <a:cxn ang="0">
                  <a:pos x="0" y="66"/>
                </a:cxn>
                <a:cxn ang="0">
                  <a:pos x="515" y="83"/>
                </a:cxn>
                <a:cxn ang="0">
                  <a:pos x="515" y="10"/>
                </a:cxn>
                <a:cxn ang="0">
                  <a:pos x="0" y="0"/>
                </a:cxn>
                <a:cxn ang="0">
                  <a:pos x="0" y="66"/>
                </a:cxn>
                <a:cxn ang="0">
                  <a:pos x="0" y="66"/>
                </a:cxn>
              </a:cxnLst>
              <a:rect l="0" t="0" r="r" b="b"/>
              <a:pathLst>
                <a:path w="515" h="83">
                  <a:moveTo>
                    <a:pt x="0" y="66"/>
                  </a:moveTo>
                  <a:lnTo>
                    <a:pt x="515" y="83"/>
                  </a:lnTo>
                  <a:lnTo>
                    <a:pt x="515" y="10"/>
                  </a:lnTo>
                  <a:lnTo>
                    <a:pt x="0" y="0"/>
                  </a:lnTo>
                  <a:lnTo>
                    <a:pt x="0" y="66"/>
                  </a:lnTo>
                  <a:lnTo>
                    <a:pt x="0" y="66"/>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59" name="Freeform 30"/>
            <p:cNvSpPr>
              <a:spLocks/>
            </p:cNvSpPr>
            <p:nvPr/>
          </p:nvSpPr>
          <p:spPr bwMode="auto">
            <a:xfrm>
              <a:off x="6560562" y="2082786"/>
              <a:ext cx="817563" cy="95250"/>
            </a:xfrm>
            <a:custGeom>
              <a:avLst/>
              <a:gdLst/>
              <a:ahLst/>
              <a:cxnLst>
                <a:cxn ang="0">
                  <a:pos x="0" y="43"/>
                </a:cxn>
                <a:cxn ang="0">
                  <a:pos x="515" y="60"/>
                </a:cxn>
                <a:cxn ang="0">
                  <a:pos x="515" y="13"/>
                </a:cxn>
                <a:cxn ang="0">
                  <a:pos x="0" y="0"/>
                </a:cxn>
                <a:cxn ang="0">
                  <a:pos x="0" y="43"/>
                </a:cxn>
                <a:cxn ang="0">
                  <a:pos x="0" y="43"/>
                </a:cxn>
              </a:cxnLst>
              <a:rect l="0" t="0" r="r" b="b"/>
              <a:pathLst>
                <a:path w="515" h="60">
                  <a:moveTo>
                    <a:pt x="0" y="43"/>
                  </a:moveTo>
                  <a:lnTo>
                    <a:pt x="515" y="60"/>
                  </a:lnTo>
                  <a:lnTo>
                    <a:pt x="515" y="13"/>
                  </a:lnTo>
                  <a:lnTo>
                    <a:pt x="0" y="0"/>
                  </a:lnTo>
                  <a:lnTo>
                    <a:pt x="0" y="43"/>
                  </a:lnTo>
                  <a:lnTo>
                    <a:pt x="0" y="43"/>
                  </a:lnTo>
                  <a:close/>
                </a:path>
              </a:pathLst>
            </a:custGeom>
            <a:solidFill>
              <a:srgbClr val="8AAD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60" name="Freeform 31"/>
            <p:cNvSpPr>
              <a:spLocks/>
            </p:cNvSpPr>
            <p:nvPr/>
          </p:nvSpPr>
          <p:spPr bwMode="auto">
            <a:xfrm>
              <a:off x="6560562" y="2120886"/>
              <a:ext cx="817563" cy="57150"/>
            </a:xfrm>
            <a:custGeom>
              <a:avLst/>
              <a:gdLst/>
              <a:ahLst/>
              <a:cxnLst>
                <a:cxn ang="0">
                  <a:pos x="0" y="25"/>
                </a:cxn>
                <a:cxn ang="0">
                  <a:pos x="515" y="36"/>
                </a:cxn>
                <a:cxn ang="0">
                  <a:pos x="515" y="15"/>
                </a:cxn>
                <a:cxn ang="0">
                  <a:pos x="0" y="0"/>
                </a:cxn>
                <a:cxn ang="0">
                  <a:pos x="0" y="25"/>
                </a:cxn>
                <a:cxn ang="0">
                  <a:pos x="0" y="25"/>
                </a:cxn>
              </a:cxnLst>
              <a:rect l="0" t="0" r="r" b="b"/>
              <a:pathLst>
                <a:path w="515" h="36">
                  <a:moveTo>
                    <a:pt x="0" y="25"/>
                  </a:moveTo>
                  <a:lnTo>
                    <a:pt x="515" y="36"/>
                  </a:lnTo>
                  <a:lnTo>
                    <a:pt x="515" y="15"/>
                  </a:lnTo>
                  <a:lnTo>
                    <a:pt x="0" y="0"/>
                  </a:lnTo>
                  <a:lnTo>
                    <a:pt x="0" y="25"/>
                  </a:lnTo>
                  <a:lnTo>
                    <a:pt x="0" y="25"/>
                  </a:lnTo>
                  <a:close/>
                </a:path>
              </a:pathLst>
            </a:custGeom>
            <a:solidFill>
              <a:srgbClr val="96BA75"/>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61" name="Freeform 33"/>
            <p:cNvSpPr>
              <a:spLocks/>
            </p:cNvSpPr>
            <p:nvPr/>
          </p:nvSpPr>
          <p:spPr bwMode="auto">
            <a:xfrm>
              <a:off x="6924100" y="1922448"/>
              <a:ext cx="165100" cy="23813"/>
            </a:xfrm>
            <a:custGeom>
              <a:avLst/>
              <a:gdLst/>
              <a:ahLst/>
              <a:cxnLst>
                <a:cxn ang="0">
                  <a:pos x="7" y="13"/>
                </a:cxn>
                <a:cxn ang="0">
                  <a:pos x="11" y="13"/>
                </a:cxn>
                <a:cxn ang="0">
                  <a:pos x="15" y="15"/>
                </a:cxn>
                <a:cxn ang="0">
                  <a:pos x="27" y="15"/>
                </a:cxn>
                <a:cxn ang="0">
                  <a:pos x="35" y="15"/>
                </a:cxn>
                <a:cxn ang="0">
                  <a:pos x="42" y="15"/>
                </a:cxn>
                <a:cxn ang="0">
                  <a:pos x="50" y="15"/>
                </a:cxn>
                <a:cxn ang="0">
                  <a:pos x="62" y="13"/>
                </a:cxn>
                <a:cxn ang="0">
                  <a:pos x="73" y="13"/>
                </a:cxn>
                <a:cxn ang="0">
                  <a:pos x="81" y="11"/>
                </a:cxn>
                <a:cxn ang="0">
                  <a:pos x="89" y="9"/>
                </a:cxn>
                <a:cxn ang="0">
                  <a:pos x="93" y="9"/>
                </a:cxn>
                <a:cxn ang="0">
                  <a:pos x="100" y="7"/>
                </a:cxn>
                <a:cxn ang="0">
                  <a:pos x="104" y="5"/>
                </a:cxn>
                <a:cxn ang="0">
                  <a:pos x="100" y="3"/>
                </a:cxn>
                <a:cxn ang="0">
                  <a:pos x="96" y="0"/>
                </a:cxn>
                <a:cxn ang="0">
                  <a:pos x="89" y="0"/>
                </a:cxn>
                <a:cxn ang="0">
                  <a:pos x="81" y="0"/>
                </a:cxn>
                <a:cxn ang="0">
                  <a:pos x="69" y="0"/>
                </a:cxn>
                <a:cxn ang="0">
                  <a:pos x="62" y="0"/>
                </a:cxn>
                <a:cxn ang="0">
                  <a:pos x="50" y="0"/>
                </a:cxn>
                <a:cxn ang="0">
                  <a:pos x="42" y="0"/>
                </a:cxn>
                <a:cxn ang="0">
                  <a:pos x="35" y="1"/>
                </a:cxn>
                <a:cxn ang="0">
                  <a:pos x="23" y="1"/>
                </a:cxn>
                <a:cxn ang="0">
                  <a:pos x="15" y="3"/>
                </a:cxn>
                <a:cxn ang="0">
                  <a:pos x="7" y="5"/>
                </a:cxn>
                <a:cxn ang="0">
                  <a:pos x="7" y="7"/>
                </a:cxn>
                <a:cxn ang="0">
                  <a:pos x="0" y="9"/>
                </a:cxn>
                <a:cxn ang="0">
                  <a:pos x="7" y="13"/>
                </a:cxn>
                <a:cxn ang="0">
                  <a:pos x="7" y="13"/>
                </a:cxn>
              </a:cxnLst>
              <a:rect l="0" t="0" r="r" b="b"/>
              <a:pathLst>
                <a:path w="104" h="15">
                  <a:moveTo>
                    <a:pt x="7" y="13"/>
                  </a:moveTo>
                  <a:lnTo>
                    <a:pt x="11" y="13"/>
                  </a:lnTo>
                  <a:lnTo>
                    <a:pt x="15" y="15"/>
                  </a:lnTo>
                  <a:lnTo>
                    <a:pt x="27" y="15"/>
                  </a:lnTo>
                  <a:lnTo>
                    <a:pt x="35" y="15"/>
                  </a:lnTo>
                  <a:lnTo>
                    <a:pt x="42" y="15"/>
                  </a:lnTo>
                  <a:lnTo>
                    <a:pt x="50" y="15"/>
                  </a:lnTo>
                  <a:lnTo>
                    <a:pt x="62" y="13"/>
                  </a:lnTo>
                  <a:lnTo>
                    <a:pt x="73" y="13"/>
                  </a:lnTo>
                  <a:lnTo>
                    <a:pt x="81" y="11"/>
                  </a:lnTo>
                  <a:lnTo>
                    <a:pt x="89" y="9"/>
                  </a:lnTo>
                  <a:lnTo>
                    <a:pt x="93" y="9"/>
                  </a:lnTo>
                  <a:lnTo>
                    <a:pt x="100" y="7"/>
                  </a:lnTo>
                  <a:lnTo>
                    <a:pt x="104" y="5"/>
                  </a:lnTo>
                  <a:lnTo>
                    <a:pt x="100" y="3"/>
                  </a:lnTo>
                  <a:lnTo>
                    <a:pt x="96" y="0"/>
                  </a:lnTo>
                  <a:lnTo>
                    <a:pt x="89" y="0"/>
                  </a:lnTo>
                  <a:lnTo>
                    <a:pt x="81" y="0"/>
                  </a:lnTo>
                  <a:lnTo>
                    <a:pt x="69" y="0"/>
                  </a:lnTo>
                  <a:lnTo>
                    <a:pt x="62" y="0"/>
                  </a:lnTo>
                  <a:lnTo>
                    <a:pt x="50" y="0"/>
                  </a:lnTo>
                  <a:lnTo>
                    <a:pt x="42" y="0"/>
                  </a:lnTo>
                  <a:lnTo>
                    <a:pt x="35" y="1"/>
                  </a:lnTo>
                  <a:lnTo>
                    <a:pt x="23" y="1"/>
                  </a:lnTo>
                  <a:lnTo>
                    <a:pt x="15" y="3"/>
                  </a:lnTo>
                  <a:lnTo>
                    <a:pt x="7" y="5"/>
                  </a:lnTo>
                  <a:lnTo>
                    <a:pt x="7" y="7"/>
                  </a:lnTo>
                  <a:lnTo>
                    <a:pt x="0" y="9"/>
                  </a:lnTo>
                  <a:lnTo>
                    <a:pt x="7" y="13"/>
                  </a:lnTo>
                  <a:lnTo>
                    <a:pt x="7" y="13"/>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62" name="Freeform 34"/>
            <p:cNvSpPr>
              <a:spLocks/>
            </p:cNvSpPr>
            <p:nvPr/>
          </p:nvSpPr>
          <p:spPr bwMode="auto">
            <a:xfrm>
              <a:off x="6555800" y="2171686"/>
              <a:ext cx="822325" cy="287338"/>
            </a:xfrm>
            <a:custGeom>
              <a:avLst/>
              <a:gdLst/>
              <a:ahLst/>
              <a:cxnLst>
                <a:cxn ang="0">
                  <a:pos x="518" y="0"/>
                </a:cxn>
                <a:cxn ang="0">
                  <a:pos x="518" y="102"/>
                </a:cxn>
                <a:cxn ang="0">
                  <a:pos x="236" y="181"/>
                </a:cxn>
                <a:cxn ang="0">
                  <a:pos x="0" y="40"/>
                </a:cxn>
                <a:cxn ang="0">
                  <a:pos x="518" y="0"/>
                </a:cxn>
                <a:cxn ang="0">
                  <a:pos x="518" y="0"/>
                </a:cxn>
              </a:cxnLst>
              <a:rect l="0" t="0" r="r" b="b"/>
              <a:pathLst>
                <a:path w="518" h="181">
                  <a:moveTo>
                    <a:pt x="518" y="0"/>
                  </a:moveTo>
                  <a:lnTo>
                    <a:pt x="518" y="102"/>
                  </a:lnTo>
                  <a:lnTo>
                    <a:pt x="236" y="181"/>
                  </a:lnTo>
                  <a:lnTo>
                    <a:pt x="0" y="40"/>
                  </a:lnTo>
                  <a:lnTo>
                    <a:pt x="518" y="0"/>
                  </a:lnTo>
                  <a:lnTo>
                    <a:pt x="518" y="0"/>
                  </a:lnTo>
                  <a:close/>
                </a:path>
              </a:pathLst>
            </a:custGeom>
            <a:solidFill>
              <a:srgbClr val="66706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63" name="Freeform 35"/>
            <p:cNvSpPr>
              <a:spLocks/>
            </p:cNvSpPr>
            <p:nvPr/>
          </p:nvSpPr>
          <p:spPr bwMode="auto">
            <a:xfrm>
              <a:off x="6020812" y="2157398"/>
              <a:ext cx="1363663" cy="179388"/>
            </a:xfrm>
            <a:custGeom>
              <a:avLst/>
              <a:gdLst/>
              <a:ahLst/>
              <a:cxnLst>
                <a:cxn ang="0">
                  <a:pos x="0" y="60"/>
                </a:cxn>
                <a:cxn ang="0">
                  <a:pos x="298" y="0"/>
                </a:cxn>
                <a:cxn ang="0">
                  <a:pos x="859" y="9"/>
                </a:cxn>
                <a:cxn ang="0">
                  <a:pos x="573" y="79"/>
                </a:cxn>
                <a:cxn ang="0">
                  <a:pos x="139" y="113"/>
                </a:cxn>
                <a:cxn ang="0">
                  <a:pos x="0" y="60"/>
                </a:cxn>
                <a:cxn ang="0">
                  <a:pos x="0" y="60"/>
                </a:cxn>
              </a:cxnLst>
              <a:rect l="0" t="0" r="r" b="b"/>
              <a:pathLst>
                <a:path w="859" h="113">
                  <a:moveTo>
                    <a:pt x="0" y="60"/>
                  </a:moveTo>
                  <a:lnTo>
                    <a:pt x="298" y="0"/>
                  </a:lnTo>
                  <a:lnTo>
                    <a:pt x="859" y="9"/>
                  </a:lnTo>
                  <a:lnTo>
                    <a:pt x="573" y="79"/>
                  </a:lnTo>
                  <a:lnTo>
                    <a:pt x="139" y="113"/>
                  </a:lnTo>
                  <a:lnTo>
                    <a:pt x="0" y="60"/>
                  </a:lnTo>
                  <a:lnTo>
                    <a:pt x="0" y="60"/>
                  </a:lnTo>
                  <a:close/>
                </a:path>
              </a:pathLst>
            </a:custGeom>
            <a:solidFill>
              <a:srgbClr val="B3D99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64" name="Freeform 36"/>
            <p:cNvSpPr>
              <a:spLocks/>
            </p:cNvSpPr>
            <p:nvPr/>
          </p:nvSpPr>
          <p:spPr bwMode="auto">
            <a:xfrm>
              <a:off x="6185912" y="2174861"/>
              <a:ext cx="1020763" cy="80963"/>
            </a:xfrm>
            <a:custGeom>
              <a:avLst/>
              <a:gdLst/>
              <a:ahLst/>
              <a:cxnLst>
                <a:cxn ang="0">
                  <a:pos x="194" y="0"/>
                </a:cxn>
                <a:cxn ang="0">
                  <a:pos x="643" y="8"/>
                </a:cxn>
                <a:cxn ang="0">
                  <a:pos x="461" y="51"/>
                </a:cxn>
                <a:cxn ang="0">
                  <a:pos x="0" y="40"/>
                </a:cxn>
                <a:cxn ang="0">
                  <a:pos x="194" y="0"/>
                </a:cxn>
                <a:cxn ang="0">
                  <a:pos x="194" y="0"/>
                </a:cxn>
              </a:cxnLst>
              <a:rect l="0" t="0" r="r" b="b"/>
              <a:pathLst>
                <a:path w="643" h="51">
                  <a:moveTo>
                    <a:pt x="194" y="0"/>
                  </a:moveTo>
                  <a:lnTo>
                    <a:pt x="643" y="8"/>
                  </a:lnTo>
                  <a:lnTo>
                    <a:pt x="461" y="51"/>
                  </a:lnTo>
                  <a:lnTo>
                    <a:pt x="0" y="40"/>
                  </a:lnTo>
                  <a:lnTo>
                    <a:pt x="194" y="0"/>
                  </a:lnTo>
                  <a:lnTo>
                    <a:pt x="194" y="0"/>
                  </a:lnTo>
                  <a:close/>
                </a:path>
              </a:pathLst>
            </a:custGeom>
            <a:solidFill>
              <a:srgbClr val="96BA75"/>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65" name="Freeform 37"/>
            <p:cNvSpPr>
              <a:spLocks/>
            </p:cNvSpPr>
            <p:nvPr/>
          </p:nvSpPr>
          <p:spPr bwMode="auto">
            <a:xfrm>
              <a:off x="6487537" y="2170098"/>
              <a:ext cx="430213" cy="92075"/>
            </a:xfrm>
            <a:custGeom>
              <a:avLst/>
              <a:gdLst/>
              <a:ahLst/>
              <a:cxnLst>
                <a:cxn ang="0">
                  <a:pos x="155" y="52"/>
                </a:cxn>
                <a:cxn ang="0">
                  <a:pos x="166" y="50"/>
                </a:cxn>
                <a:cxn ang="0">
                  <a:pos x="178" y="48"/>
                </a:cxn>
                <a:cxn ang="0">
                  <a:pos x="190" y="46"/>
                </a:cxn>
                <a:cxn ang="0">
                  <a:pos x="201" y="45"/>
                </a:cxn>
                <a:cxn ang="0">
                  <a:pos x="213" y="43"/>
                </a:cxn>
                <a:cxn ang="0">
                  <a:pos x="224" y="41"/>
                </a:cxn>
                <a:cxn ang="0">
                  <a:pos x="236" y="37"/>
                </a:cxn>
                <a:cxn ang="0">
                  <a:pos x="244" y="35"/>
                </a:cxn>
                <a:cxn ang="0">
                  <a:pos x="259" y="30"/>
                </a:cxn>
                <a:cxn ang="0">
                  <a:pos x="267" y="24"/>
                </a:cxn>
                <a:cxn ang="0">
                  <a:pos x="271" y="18"/>
                </a:cxn>
                <a:cxn ang="0">
                  <a:pos x="271" y="13"/>
                </a:cxn>
                <a:cxn ang="0">
                  <a:pos x="267" y="7"/>
                </a:cxn>
                <a:cxn ang="0">
                  <a:pos x="255" y="5"/>
                </a:cxn>
                <a:cxn ang="0">
                  <a:pos x="248" y="1"/>
                </a:cxn>
                <a:cxn ang="0">
                  <a:pos x="244" y="1"/>
                </a:cxn>
                <a:cxn ang="0">
                  <a:pos x="232" y="1"/>
                </a:cxn>
                <a:cxn ang="0">
                  <a:pos x="224" y="1"/>
                </a:cxn>
                <a:cxn ang="0">
                  <a:pos x="213" y="0"/>
                </a:cxn>
                <a:cxn ang="0">
                  <a:pos x="201" y="0"/>
                </a:cxn>
                <a:cxn ang="0">
                  <a:pos x="190" y="0"/>
                </a:cxn>
                <a:cxn ang="0">
                  <a:pos x="178" y="1"/>
                </a:cxn>
                <a:cxn ang="0">
                  <a:pos x="162" y="1"/>
                </a:cxn>
                <a:cxn ang="0">
                  <a:pos x="151" y="1"/>
                </a:cxn>
                <a:cxn ang="0">
                  <a:pos x="139" y="3"/>
                </a:cxn>
                <a:cxn ang="0">
                  <a:pos x="124" y="5"/>
                </a:cxn>
                <a:cxn ang="0">
                  <a:pos x="108" y="7"/>
                </a:cxn>
                <a:cxn ang="0">
                  <a:pos x="97" y="9"/>
                </a:cxn>
                <a:cxn ang="0">
                  <a:pos x="81" y="11"/>
                </a:cxn>
                <a:cxn ang="0">
                  <a:pos x="70" y="13"/>
                </a:cxn>
                <a:cxn ang="0">
                  <a:pos x="58" y="15"/>
                </a:cxn>
                <a:cxn ang="0">
                  <a:pos x="46" y="18"/>
                </a:cxn>
                <a:cxn ang="0">
                  <a:pos x="39" y="20"/>
                </a:cxn>
                <a:cxn ang="0">
                  <a:pos x="31" y="24"/>
                </a:cxn>
                <a:cxn ang="0">
                  <a:pos x="15" y="30"/>
                </a:cxn>
                <a:cxn ang="0">
                  <a:pos x="8" y="35"/>
                </a:cxn>
                <a:cxn ang="0">
                  <a:pos x="0" y="41"/>
                </a:cxn>
                <a:cxn ang="0">
                  <a:pos x="4" y="45"/>
                </a:cxn>
                <a:cxn ang="0">
                  <a:pos x="8" y="48"/>
                </a:cxn>
                <a:cxn ang="0">
                  <a:pos x="15" y="52"/>
                </a:cxn>
                <a:cxn ang="0">
                  <a:pos x="23" y="54"/>
                </a:cxn>
                <a:cxn ang="0">
                  <a:pos x="31" y="56"/>
                </a:cxn>
                <a:cxn ang="0">
                  <a:pos x="43" y="56"/>
                </a:cxn>
                <a:cxn ang="0">
                  <a:pos x="50" y="58"/>
                </a:cxn>
                <a:cxn ang="0">
                  <a:pos x="62" y="58"/>
                </a:cxn>
                <a:cxn ang="0">
                  <a:pos x="73" y="58"/>
                </a:cxn>
                <a:cxn ang="0">
                  <a:pos x="85" y="58"/>
                </a:cxn>
                <a:cxn ang="0">
                  <a:pos x="97" y="58"/>
                </a:cxn>
                <a:cxn ang="0">
                  <a:pos x="108" y="56"/>
                </a:cxn>
                <a:cxn ang="0">
                  <a:pos x="124" y="56"/>
                </a:cxn>
                <a:cxn ang="0">
                  <a:pos x="139" y="54"/>
                </a:cxn>
                <a:cxn ang="0">
                  <a:pos x="155" y="52"/>
                </a:cxn>
                <a:cxn ang="0">
                  <a:pos x="155" y="52"/>
                </a:cxn>
              </a:cxnLst>
              <a:rect l="0" t="0" r="r" b="b"/>
              <a:pathLst>
                <a:path w="271" h="58">
                  <a:moveTo>
                    <a:pt x="155" y="52"/>
                  </a:moveTo>
                  <a:lnTo>
                    <a:pt x="166" y="50"/>
                  </a:lnTo>
                  <a:lnTo>
                    <a:pt x="178" y="48"/>
                  </a:lnTo>
                  <a:lnTo>
                    <a:pt x="190" y="46"/>
                  </a:lnTo>
                  <a:lnTo>
                    <a:pt x="201" y="45"/>
                  </a:lnTo>
                  <a:lnTo>
                    <a:pt x="213" y="43"/>
                  </a:lnTo>
                  <a:lnTo>
                    <a:pt x="224" y="41"/>
                  </a:lnTo>
                  <a:lnTo>
                    <a:pt x="236" y="37"/>
                  </a:lnTo>
                  <a:lnTo>
                    <a:pt x="244" y="35"/>
                  </a:lnTo>
                  <a:lnTo>
                    <a:pt x="259" y="30"/>
                  </a:lnTo>
                  <a:lnTo>
                    <a:pt x="267" y="24"/>
                  </a:lnTo>
                  <a:lnTo>
                    <a:pt x="271" y="18"/>
                  </a:lnTo>
                  <a:lnTo>
                    <a:pt x="271" y="13"/>
                  </a:lnTo>
                  <a:lnTo>
                    <a:pt x="267" y="7"/>
                  </a:lnTo>
                  <a:lnTo>
                    <a:pt x="255" y="5"/>
                  </a:lnTo>
                  <a:lnTo>
                    <a:pt x="248" y="1"/>
                  </a:lnTo>
                  <a:lnTo>
                    <a:pt x="244" y="1"/>
                  </a:lnTo>
                  <a:lnTo>
                    <a:pt x="232" y="1"/>
                  </a:lnTo>
                  <a:lnTo>
                    <a:pt x="224" y="1"/>
                  </a:lnTo>
                  <a:lnTo>
                    <a:pt x="213" y="0"/>
                  </a:lnTo>
                  <a:lnTo>
                    <a:pt x="201" y="0"/>
                  </a:lnTo>
                  <a:lnTo>
                    <a:pt x="190" y="0"/>
                  </a:lnTo>
                  <a:lnTo>
                    <a:pt x="178" y="1"/>
                  </a:lnTo>
                  <a:lnTo>
                    <a:pt x="162" y="1"/>
                  </a:lnTo>
                  <a:lnTo>
                    <a:pt x="151" y="1"/>
                  </a:lnTo>
                  <a:lnTo>
                    <a:pt x="139" y="3"/>
                  </a:lnTo>
                  <a:lnTo>
                    <a:pt x="124" y="5"/>
                  </a:lnTo>
                  <a:lnTo>
                    <a:pt x="108" y="7"/>
                  </a:lnTo>
                  <a:lnTo>
                    <a:pt x="97" y="9"/>
                  </a:lnTo>
                  <a:lnTo>
                    <a:pt x="81" y="11"/>
                  </a:lnTo>
                  <a:lnTo>
                    <a:pt x="70" y="13"/>
                  </a:lnTo>
                  <a:lnTo>
                    <a:pt x="58" y="15"/>
                  </a:lnTo>
                  <a:lnTo>
                    <a:pt x="46" y="18"/>
                  </a:lnTo>
                  <a:lnTo>
                    <a:pt x="39" y="20"/>
                  </a:lnTo>
                  <a:lnTo>
                    <a:pt x="31" y="24"/>
                  </a:lnTo>
                  <a:lnTo>
                    <a:pt x="15" y="30"/>
                  </a:lnTo>
                  <a:lnTo>
                    <a:pt x="8" y="35"/>
                  </a:lnTo>
                  <a:lnTo>
                    <a:pt x="0" y="41"/>
                  </a:lnTo>
                  <a:lnTo>
                    <a:pt x="4" y="45"/>
                  </a:lnTo>
                  <a:lnTo>
                    <a:pt x="8" y="48"/>
                  </a:lnTo>
                  <a:lnTo>
                    <a:pt x="15" y="52"/>
                  </a:lnTo>
                  <a:lnTo>
                    <a:pt x="23" y="54"/>
                  </a:lnTo>
                  <a:lnTo>
                    <a:pt x="31" y="56"/>
                  </a:lnTo>
                  <a:lnTo>
                    <a:pt x="43" y="56"/>
                  </a:lnTo>
                  <a:lnTo>
                    <a:pt x="50" y="58"/>
                  </a:lnTo>
                  <a:lnTo>
                    <a:pt x="62" y="58"/>
                  </a:lnTo>
                  <a:lnTo>
                    <a:pt x="73" y="58"/>
                  </a:lnTo>
                  <a:lnTo>
                    <a:pt x="85" y="58"/>
                  </a:lnTo>
                  <a:lnTo>
                    <a:pt x="97" y="58"/>
                  </a:lnTo>
                  <a:lnTo>
                    <a:pt x="108" y="56"/>
                  </a:lnTo>
                  <a:lnTo>
                    <a:pt x="124" y="56"/>
                  </a:lnTo>
                  <a:lnTo>
                    <a:pt x="139" y="54"/>
                  </a:lnTo>
                  <a:lnTo>
                    <a:pt x="155" y="52"/>
                  </a:lnTo>
                  <a:lnTo>
                    <a:pt x="155" y="52"/>
                  </a:lnTo>
                  <a:close/>
                </a:path>
              </a:pathLst>
            </a:custGeom>
            <a:solidFill>
              <a:srgbClr val="B3D99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66" name="Freeform 38"/>
            <p:cNvSpPr>
              <a:spLocks/>
            </p:cNvSpPr>
            <p:nvPr/>
          </p:nvSpPr>
          <p:spPr bwMode="auto">
            <a:xfrm>
              <a:off x="6560562" y="2181211"/>
              <a:ext cx="301625" cy="60325"/>
            </a:xfrm>
            <a:custGeom>
              <a:avLst/>
              <a:gdLst/>
              <a:ahLst/>
              <a:cxnLst>
                <a:cxn ang="0">
                  <a:pos x="105" y="36"/>
                </a:cxn>
                <a:cxn ang="0">
                  <a:pos x="113" y="34"/>
                </a:cxn>
                <a:cxn ang="0">
                  <a:pos x="120" y="32"/>
                </a:cxn>
                <a:cxn ang="0">
                  <a:pos x="132" y="30"/>
                </a:cxn>
                <a:cxn ang="0">
                  <a:pos x="140" y="28"/>
                </a:cxn>
                <a:cxn ang="0">
                  <a:pos x="155" y="24"/>
                </a:cxn>
                <a:cxn ang="0">
                  <a:pos x="171" y="23"/>
                </a:cxn>
                <a:cxn ang="0">
                  <a:pos x="178" y="19"/>
                </a:cxn>
                <a:cxn ang="0">
                  <a:pos x="186" y="15"/>
                </a:cxn>
                <a:cxn ang="0">
                  <a:pos x="190" y="11"/>
                </a:cxn>
                <a:cxn ang="0">
                  <a:pos x="190" y="9"/>
                </a:cxn>
                <a:cxn ang="0">
                  <a:pos x="186" y="6"/>
                </a:cxn>
                <a:cxn ang="0">
                  <a:pos x="178" y="4"/>
                </a:cxn>
                <a:cxn ang="0">
                  <a:pos x="167" y="2"/>
                </a:cxn>
                <a:cxn ang="0">
                  <a:pos x="155" y="2"/>
                </a:cxn>
                <a:cxn ang="0">
                  <a:pos x="140" y="0"/>
                </a:cxn>
                <a:cxn ang="0">
                  <a:pos x="124" y="2"/>
                </a:cxn>
                <a:cxn ang="0">
                  <a:pos x="113" y="2"/>
                </a:cxn>
                <a:cxn ang="0">
                  <a:pos x="105" y="2"/>
                </a:cxn>
                <a:cxn ang="0">
                  <a:pos x="93" y="2"/>
                </a:cxn>
                <a:cxn ang="0">
                  <a:pos x="86" y="6"/>
                </a:cxn>
                <a:cxn ang="0">
                  <a:pos x="78" y="6"/>
                </a:cxn>
                <a:cxn ang="0">
                  <a:pos x="66" y="8"/>
                </a:cxn>
                <a:cxn ang="0">
                  <a:pos x="58" y="8"/>
                </a:cxn>
                <a:cxn ang="0">
                  <a:pos x="51" y="9"/>
                </a:cxn>
                <a:cxn ang="0">
                  <a:pos x="35" y="13"/>
                </a:cxn>
                <a:cxn ang="0">
                  <a:pos x="24" y="17"/>
                </a:cxn>
                <a:cxn ang="0">
                  <a:pos x="12" y="21"/>
                </a:cxn>
                <a:cxn ang="0">
                  <a:pos x="4" y="24"/>
                </a:cxn>
                <a:cxn ang="0">
                  <a:pos x="0" y="28"/>
                </a:cxn>
                <a:cxn ang="0">
                  <a:pos x="0" y="32"/>
                </a:cxn>
                <a:cxn ang="0">
                  <a:pos x="4" y="34"/>
                </a:cxn>
                <a:cxn ang="0">
                  <a:pos x="12" y="36"/>
                </a:cxn>
                <a:cxn ang="0">
                  <a:pos x="24" y="38"/>
                </a:cxn>
                <a:cxn ang="0">
                  <a:pos x="35" y="38"/>
                </a:cxn>
                <a:cxn ang="0">
                  <a:pos x="51" y="38"/>
                </a:cxn>
                <a:cxn ang="0">
                  <a:pos x="66" y="38"/>
                </a:cxn>
                <a:cxn ang="0">
                  <a:pos x="78" y="38"/>
                </a:cxn>
                <a:cxn ang="0">
                  <a:pos x="86" y="36"/>
                </a:cxn>
                <a:cxn ang="0">
                  <a:pos x="93" y="36"/>
                </a:cxn>
                <a:cxn ang="0">
                  <a:pos x="105" y="36"/>
                </a:cxn>
                <a:cxn ang="0">
                  <a:pos x="105" y="36"/>
                </a:cxn>
              </a:cxnLst>
              <a:rect l="0" t="0" r="r" b="b"/>
              <a:pathLst>
                <a:path w="190" h="38">
                  <a:moveTo>
                    <a:pt x="105" y="36"/>
                  </a:moveTo>
                  <a:lnTo>
                    <a:pt x="113" y="34"/>
                  </a:lnTo>
                  <a:lnTo>
                    <a:pt x="120" y="32"/>
                  </a:lnTo>
                  <a:lnTo>
                    <a:pt x="132" y="30"/>
                  </a:lnTo>
                  <a:lnTo>
                    <a:pt x="140" y="28"/>
                  </a:lnTo>
                  <a:lnTo>
                    <a:pt x="155" y="24"/>
                  </a:lnTo>
                  <a:lnTo>
                    <a:pt x="171" y="23"/>
                  </a:lnTo>
                  <a:lnTo>
                    <a:pt x="178" y="19"/>
                  </a:lnTo>
                  <a:lnTo>
                    <a:pt x="186" y="15"/>
                  </a:lnTo>
                  <a:lnTo>
                    <a:pt x="190" y="11"/>
                  </a:lnTo>
                  <a:lnTo>
                    <a:pt x="190" y="9"/>
                  </a:lnTo>
                  <a:lnTo>
                    <a:pt x="186" y="6"/>
                  </a:lnTo>
                  <a:lnTo>
                    <a:pt x="178" y="4"/>
                  </a:lnTo>
                  <a:lnTo>
                    <a:pt x="167" y="2"/>
                  </a:lnTo>
                  <a:lnTo>
                    <a:pt x="155" y="2"/>
                  </a:lnTo>
                  <a:lnTo>
                    <a:pt x="140" y="0"/>
                  </a:lnTo>
                  <a:lnTo>
                    <a:pt x="124" y="2"/>
                  </a:lnTo>
                  <a:lnTo>
                    <a:pt x="113" y="2"/>
                  </a:lnTo>
                  <a:lnTo>
                    <a:pt x="105" y="2"/>
                  </a:lnTo>
                  <a:lnTo>
                    <a:pt x="93" y="2"/>
                  </a:lnTo>
                  <a:lnTo>
                    <a:pt x="86" y="6"/>
                  </a:lnTo>
                  <a:lnTo>
                    <a:pt x="78" y="6"/>
                  </a:lnTo>
                  <a:lnTo>
                    <a:pt x="66" y="8"/>
                  </a:lnTo>
                  <a:lnTo>
                    <a:pt x="58" y="8"/>
                  </a:lnTo>
                  <a:lnTo>
                    <a:pt x="51" y="9"/>
                  </a:lnTo>
                  <a:lnTo>
                    <a:pt x="35" y="13"/>
                  </a:lnTo>
                  <a:lnTo>
                    <a:pt x="24" y="17"/>
                  </a:lnTo>
                  <a:lnTo>
                    <a:pt x="12" y="21"/>
                  </a:lnTo>
                  <a:lnTo>
                    <a:pt x="4" y="24"/>
                  </a:lnTo>
                  <a:lnTo>
                    <a:pt x="0" y="28"/>
                  </a:lnTo>
                  <a:lnTo>
                    <a:pt x="0" y="32"/>
                  </a:lnTo>
                  <a:lnTo>
                    <a:pt x="4" y="34"/>
                  </a:lnTo>
                  <a:lnTo>
                    <a:pt x="12" y="36"/>
                  </a:lnTo>
                  <a:lnTo>
                    <a:pt x="24" y="38"/>
                  </a:lnTo>
                  <a:lnTo>
                    <a:pt x="35" y="38"/>
                  </a:lnTo>
                  <a:lnTo>
                    <a:pt x="51" y="38"/>
                  </a:lnTo>
                  <a:lnTo>
                    <a:pt x="66" y="38"/>
                  </a:lnTo>
                  <a:lnTo>
                    <a:pt x="78" y="38"/>
                  </a:lnTo>
                  <a:lnTo>
                    <a:pt x="86" y="36"/>
                  </a:lnTo>
                  <a:lnTo>
                    <a:pt x="93" y="36"/>
                  </a:lnTo>
                  <a:lnTo>
                    <a:pt x="105" y="36"/>
                  </a:lnTo>
                  <a:lnTo>
                    <a:pt x="105" y="36"/>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67" name="Freeform 39"/>
            <p:cNvSpPr>
              <a:spLocks/>
            </p:cNvSpPr>
            <p:nvPr/>
          </p:nvSpPr>
          <p:spPr bwMode="auto">
            <a:xfrm>
              <a:off x="6020812" y="2252648"/>
              <a:ext cx="909638" cy="203200"/>
            </a:xfrm>
            <a:custGeom>
              <a:avLst/>
              <a:gdLst/>
              <a:ahLst/>
              <a:cxnLst>
                <a:cxn ang="0">
                  <a:pos x="0" y="102"/>
                </a:cxn>
                <a:cxn ang="0">
                  <a:pos x="573" y="128"/>
                </a:cxn>
                <a:cxn ang="0">
                  <a:pos x="573" y="19"/>
                </a:cxn>
                <a:cxn ang="0">
                  <a:pos x="0" y="0"/>
                </a:cxn>
                <a:cxn ang="0">
                  <a:pos x="0" y="102"/>
                </a:cxn>
                <a:cxn ang="0">
                  <a:pos x="0" y="102"/>
                </a:cxn>
              </a:cxnLst>
              <a:rect l="0" t="0" r="r" b="b"/>
              <a:pathLst>
                <a:path w="573" h="128">
                  <a:moveTo>
                    <a:pt x="0" y="102"/>
                  </a:moveTo>
                  <a:lnTo>
                    <a:pt x="573" y="128"/>
                  </a:lnTo>
                  <a:lnTo>
                    <a:pt x="573" y="19"/>
                  </a:lnTo>
                  <a:lnTo>
                    <a:pt x="0" y="0"/>
                  </a:lnTo>
                  <a:lnTo>
                    <a:pt x="0" y="102"/>
                  </a:lnTo>
                  <a:lnTo>
                    <a:pt x="0" y="102"/>
                  </a:lnTo>
                  <a:close/>
                </a:path>
              </a:pathLst>
            </a:custGeom>
            <a:solidFill>
              <a:srgbClr val="70947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68" name="Freeform 40"/>
            <p:cNvSpPr>
              <a:spLocks/>
            </p:cNvSpPr>
            <p:nvPr/>
          </p:nvSpPr>
          <p:spPr bwMode="auto">
            <a:xfrm>
              <a:off x="6020812" y="2297098"/>
              <a:ext cx="909638" cy="158750"/>
            </a:xfrm>
            <a:custGeom>
              <a:avLst/>
              <a:gdLst/>
              <a:ahLst/>
              <a:cxnLst>
                <a:cxn ang="0">
                  <a:pos x="0" y="74"/>
                </a:cxn>
                <a:cxn ang="0">
                  <a:pos x="573" y="100"/>
                </a:cxn>
                <a:cxn ang="0">
                  <a:pos x="573" y="21"/>
                </a:cxn>
                <a:cxn ang="0">
                  <a:pos x="0" y="0"/>
                </a:cxn>
                <a:cxn ang="0">
                  <a:pos x="0" y="74"/>
                </a:cxn>
                <a:cxn ang="0">
                  <a:pos x="0" y="74"/>
                </a:cxn>
              </a:cxnLst>
              <a:rect l="0" t="0" r="r" b="b"/>
              <a:pathLst>
                <a:path w="573" h="100">
                  <a:moveTo>
                    <a:pt x="0" y="74"/>
                  </a:moveTo>
                  <a:lnTo>
                    <a:pt x="573" y="100"/>
                  </a:lnTo>
                  <a:lnTo>
                    <a:pt x="573" y="21"/>
                  </a:lnTo>
                  <a:lnTo>
                    <a:pt x="0" y="0"/>
                  </a:lnTo>
                  <a:lnTo>
                    <a:pt x="0" y="74"/>
                  </a:lnTo>
                  <a:lnTo>
                    <a:pt x="0" y="74"/>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69" name="Freeform 41"/>
            <p:cNvSpPr>
              <a:spLocks/>
            </p:cNvSpPr>
            <p:nvPr/>
          </p:nvSpPr>
          <p:spPr bwMode="auto">
            <a:xfrm>
              <a:off x="6020812" y="2339961"/>
              <a:ext cx="909638" cy="115888"/>
            </a:xfrm>
            <a:custGeom>
              <a:avLst/>
              <a:gdLst/>
              <a:ahLst/>
              <a:cxnLst>
                <a:cxn ang="0">
                  <a:pos x="0" y="47"/>
                </a:cxn>
                <a:cxn ang="0">
                  <a:pos x="573" y="73"/>
                </a:cxn>
                <a:cxn ang="0">
                  <a:pos x="573" y="20"/>
                </a:cxn>
                <a:cxn ang="0">
                  <a:pos x="0" y="0"/>
                </a:cxn>
                <a:cxn ang="0">
                  <a:pos x="0" y="47"/>
                </a:cxn>
                <a:cxn ang="0">
                  <a:pos x="0" y="47"/>
                </a:cxn>
              </a:cxnLst>
              <a:rect l="0" t="0" r="r" b="b"/>
              <a:pathLst>
                <a:path w="573" h="73">
                  <a:moveTo>
                    <a:pt x="0" y="47"/>
                  </a:moveTo>
                  <a:lnTo>
                    <a:pt x="573" y="73"/>
                  </a:lnTo>
                  <a:lnTo>
                    <a:pt x="573" y="20"/>
                  </a:lnTo>
                  <a:lnTo>
                    <a:pt x="0" y="0"/>
                  </a:lnTo>
                  <a:lnTo>
                    <a:pt x="0" y="47"/>
                  </a:lnTo>
                  <a:lnTo>
                    <a:pt x="0" y="47"/>
                  </a:lnTo>
                  <a:close/>
                </a:path>
              </a:pathLst>
            </a:custGeom>
            <a:solidFill>
              <a:srgbClr val="8AAD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70" name="Freeform 42"/>
            <p:cNvSpPr>
              <a:spLocks/>
            </p:cNvSpPr>
            <p:nvPr/>
          </p:nvSpPr>
          <p:spPr bwMode="auto">
            <a:xfrm>
              <a:off x="6020812" y="2381236"/>
              <a:ext cx="909638" cy="80963"/>
            </a:xfrm>
            <a:custGeom>
              <a:avLst/>
              <a:gdLst/>
              <a:ahLst/>
              <a:cxnLst>
                <a:cxn ang="0">
                  <a:pos x="0" y="26"/>
                </a:cxn>
                <a:cxn ang="0">
                  <a:pos x="573" y="51"/>
                </a:cxn>
                <a:cxn ang="0">
                  <a:pos x="573" y="24"/>
                </a:cxn>
                <a:cxn ang="0">
                  <a:pos x="0" y="0"/>
                </a:cxn>
                <a:cxn ang="0">
                  <a:pos x="0" y="26"/>
                </a:cxn>
                <a:cxn ang="0">
                  <a:pos x="0" y="26"/>
                </a:cxn>
              </a:cxnLst>
              <a:rect l="0" t="0" r="r" b="b"/>
              <a:pathLst>
                <a:path w="573" h="51">
                  <a:moveTo>
                    <a:pt x="0" y="26"/>
                  </a:moveTo>
                  <a:lnTo>
                    <a:pt x="573" y="51"/>
                  </a:lnTo>
                  <a:lnTo>
                    <a:pt x="573" y="24"/>
                  </a:lnTo>
                  <a:lnTo>
                    <a:pt x="0" y="0"/>
                  </a:lnTo>
                  <a:lnTo>
                    <a:pt x="0" y="26"/>
                  </a:lnTo>
                  <a:lnTo>
                    <a:pt x="0" y="26"/>
                  </a:lnTo>
                  <a:close/>
                </a:path>
              </a:pathLst>
            </a:custGeom>
            <a:solidFill>
              <a:srgbClr val="96BA75"/>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71" name="Freeform 43"/>
            <p:cNvSpPr>
              <a:spLocks/>
            </p:cNvSpPr>
            <p:nvPr/>
          </p:nvSpPr>
          <p:spPr bwMode="auto">
            <a:xfrm>
              <a:off x="7065387" y="2170098"/>
              <a:ext cx="177800" cy="28575"/>
            </a:xfrm>
            <a:custGeom>
              <a:avLst/>
              <a:gdLst/>
              <a:ahLst/>
              <a:cxnLst>
                <a:cxn ang="0">
                  <a:pos x="4" y="16"/>
                </a:cxn>
                <a:cxn ang="0">
                  <a:pos x="7" y="16"/>
                </a:cxn>
                <a:cxn ang="0">
                  <a:pos x="15" y="18"/>
                </a:cxn>
                <a:cxn ang="0">
                  <a:pos x="27" y="18"/>
                </a:cxn>
                <a:cxn ang="0">
                  <a:pos x="35" y="18"/>
                </a:cxn>
                <a:cxn ang="0">
                  <a:pos x="42" y="18"/>
                </a:cxn>
                <a:cxn ang="0">
                  <a:pos x="54" y="18"/>
                </a:cxn>
                <a:cxn ang="0">
                  <a:pos x="66" y="18"/>
                </a:cxn>
                <a:cxn ang="0">
                  <a:pos x="77" y="18"/>
                </a:cxn>
                <a:cxn ang="0">
                  <a:pos x="85" y="15"/>
                </a:cxn>
                <a:cxn ang="0">
                  <a:pos x="96" y="13"/>
                </a:cxn>
                <a:cxn ang="0">
                  <a:pos x="100" y="11"/>
                </a:cxn>
                <a:cxn ang="0">
                  <a:pos x="104" y="9"/>
                </a:cxn>
                <a:cxn ang="0">
                  <a:pos x="112" y="5"/>
                </a:cxn>
                <a:cxn ang="0">
                  <a:pos x="104" y="1"/>
                </a:cxn>
                <a:cxn ang="0">
                  <a:pos x="96" y="0"/>
                </a:cxn>
                <a:cxn ang="0">
                  <a:pos x="93" y="0"/>
                </a:cxn>
                <a:cxn ang="0">
                  <a:pos x="81" y="0"/>
                </a:cxn>
                <a:cxn ang="0">
                  <a:pos x="73" y="0"/>
                </a:cxn>
                <a:cxn ang="0">
                  <a:pos x="62" y="0"/>
                </a:cxn>
                <a:cxn ang="0">
                  <a:pos x="54" y="0"/>
                </a:cxn>
                <a:cxn ang="0">
                  <a:pos x="42" y="0"/>
                </a:cxn>
                <a:cxn ang="0">
                  <a:pos x="35" y="1"/>
                </a:cxn>
                <a:cxn ang="0">
                  <a:pos x="23" y="3"/>
                </a:cxn>
                <a:cxn ang="0">
                  <a:pos x="15" y="5"/>
                </a:cxn>
                <a:cxn ang="0">
                  <a:pos x="7" y="5"/>
                </a:cxn>
                <a:cxn ang="0">
                  <a:pos x="4" y="9"/>
                </a:cxn>
                <a:cxn ang="0">
                  <a:pos x="0" y="13"/>
                </a:cxn>
                <a:cxn ang="0">
                  <a:pos x="4" y="16"/>
                </a:cxn>
                <a:cxn ang="0">
                  <a:pos x="4" y="16"/>
                </a:cxn>
              </a:cxnLst>
              <a:rect l="0" t="0" r="r" b="b"/>
              <a:pathLst>
                <a:path w="112" h="18">
                  <a:moveTo>
                    <a:pt x="4" y="16"/>
                  </a:moveTo>
                  <a:lnTo>
                    <a:pt x="7" y="16"/>
                  </a:lnTo>
                  <a:lnTo>
                    <a:pt x="15" y="18"/>
                  </a:lnTo>
                  <a:lnTo>
                    <a:pt x="27" y="18"/>
                  </a:lnTo>
                  <a:lnTo>
                    <a:pt x="35" y="18"/>
                  </a:lnTo>
                  <a:lnTo>
                    <a:pt x="42" y="18"/>
                  </a:lnTo>
                  <a:lnTo>
                    <a:pt x="54" y="18"/>
                  </a:lnTo>
                  <a:lnTo>
                    <a:pt x="66" y="18"/>
                  </a:lnTo>
                  <a:lnTo>
                    <a:pt x="77" y="18"/>
                  </a:lnTo>
                  <a:lnTo>
                    <a:pt x="85" y="15"/>
                  </a:lnTo>
                  <a:lnTo>
                    <a:pt x="96" y="13"/>
                  </a:lnTo>
                  <a:lnTo>
                    <a:pt x="100" y="11"/>
                  </a:lnTo>
                  <a:lnTo>
                    <a:pt x="104" y="9"/>
                  </a:lnTo>
                  <a:lnTo>
                    <a:pt x="112" y="5"/>
                  </a:lnTo>
                  <a:lnTo>
                    <a:pt x="104" y="1"/>
                  </a:lnTo>
                  <a:lnTo>
                    <a:pt x="96" y="0"/>
                  </a:lnTo>
                  <a:lnTo>
                    <a:pt x="93" y="0"/>
                  </a:lnTo>
                  <a:lnTo>
                    <a:pt x="81" y="0"/>
                  </a:lnTo>
                  <a:lnTo>
                    <a:pt x="73" y="0"/>
                  </a:lnTo>
                  <a:lnTo>
                    <a:pt x="62" y="0"/>
                  </a:lnTo>
                  <a:lnTo>
                    <a:pt x="54" y="0"/>
                  </a:lnTo>
                  <a:lnTo>
                    <a:pt x="42" y="0"/>
                  </a:lnTo>
                  <a:lnTo>
                    <a:pt x="35" y="1"/>
                  </a:lnTo>
                  <a:lnTo>
                    <a:pt x="23" y="3"/>
                  </a:lnTo>
                  <a:lnTo>
                    <a:pt x="15" y="5"/>
                  </a:lnTo>
                  <a:lnTo>
                    <a:pt x="7" y="5"/>
                  </a:lnTo>
                  <a:lnTo>
                    <a:pt x="4" y="9"/>
                  </a:lnTo>
                  <a:lnTo>
                    <a:pt x="0" y="13"/>
                  </a:lnTo>
                  <a:lnTo>
                    <a:pt x="4" y="16"/>
                  </a:lnTo>
                  <a:lnTo>
                    <a:pt x="4" y="16"/>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72" name="Freeform 44"/>
            <p:cNvSpPr>
              <a:spLocks/>
            </p:cNvSpPr>
            <p:nvPr/>
          </p:nvSpPr>
          <p:spPr bwMode="auto">
            <a:xfrm>
              <a:off x="6431975" y="2166923"/>
              <a:ext cx="177800" cy="23813"/>
            </a:xfrm>
            <a:custGeom>
              <a:avLst/>
              <a:gdLst/>
              <a:ahLst/>
              <a:cxnLst>
                <a:cxn ang="0">
                  <a:pos x="8" y="13"/>
                </a:cxn>
                <a:cxn ang="0">
                  <a:pos x="8" y="13"/>
                </a:cxn>
                <a:cxn ang="0">
                  <a:pos x="16" y="13"/>
                </a:cxn>
                <a:cxn ang="0">
                  <a:pos x="23" y="15"/>
                </a:cxn>
                <a:cxn ang="0">
                  <a:pos x="35" y="15"/>
                </a:cxn>
                <a:cxn ang="0">
                  <a:pos x="43" y="15"/>
                </a:cxn>
                <a:cxn ang="0">
                  <a:pos x="58" y="15"/>
                </a:cxn>
                <a:cxn ang="0">
                  <a:pos x="70" y="15"/>
                </a:cxn>
                <a:cxn ang="0">
                  <a:pos x="81" y="15"/>
                </a:cxn>
                <a:cxn ang="0">
                  <a:pos x="89" y="13"/>
                </a:cxn>
                <a:cxn ang="0">
                  <a:pos x="97" y="11"/>
                </a:cxn>
                <a:cxn ang="0">
                  <a:pos x="105" y="9"/>
                </a:cxn>
                <a:cxn ang="0">
                  <a:pos x="108" y="7"/>
                </a:cxn>
                <a:cxn ang="0">
                  <a:pos x="112" y="5"/>
                </a:cxn>
                <a:cxn ang="0">
                  <a:pos x="108" y="3"/>
                </a:cxn>
                <a:cxn ang="0">
                  <a:pos x="105" y="0"/>
                </a:cxn>
                <a:cxn ang="0">
                  <a:pos x="93" y="0"/>
                </a:cxn>
                <a:cxn ang="0">
                  <a:pos x="85" y="0"/>
                </a:cxn>
                <a:cxn ang="0">
                  <a:pos x="78" y="0"/>
                </a:cxn>
                <a:cxn ang="0">
                  <a:pos x="66" y="0"/>
                </a:cxn>
                <a:cxn ang="0">
                  <a:pos x="54" y="0"/>
                </a:cxn>
                <a:cxn ang="0">
                  <a:pos x="43" y="0"/>
                </a:cxn>
                <a:cxn ang="0">
                  <a:pos x="35" y="2"/>
                </a:cxn>
                <a:cxn ang="0">
                  <a:pos x="23" y="2"/>
                </a:cxn>
                <a:cxn ang="0">
                  <a:pos x="16" y="3"/>
                </a:cxn>
                <a:cxn ang="0">
                  <a:pos x="8" y="3"/>
                </a:cxn>
                <a:cxn ang="0">
                  <a:pos x="4" y="5"/>
                </a:cxn>
                <a:cxn ang="0">
                  <a:pos x="0" y="9"/>
                </a:cxn>
                <a:cxn ang="0">
                  <a:pos x="8" y="13"/>
                </a:cxn>
                <a:cxn ang="0">
                  <a:pos x="8" y="13"/>
                </a:cxn>
              </a:cxnLst>
              <a:rect l="0" t="0" r="r" b="b"/>
              <a:pathLst>
                <a:path w="112" h="15">
                  <a:moveTo>
                    <a:pt x="8" y="13"/>
                  </a:moveTo>
                  <a:lnTo>
                    <a:pt x="8" y="13"/>
                  </a:lnTo>
                  <a:lnTo>
                    <a:pt x="16" y="13"/>
                  </a:lnTo>
                  <a:lnTo>
                    <a:pt x="23" y="15"/>
                  </a:lnTo>
                  <a:lnTo>
                    <a:pt x="35" y="15"/>
                  </a:lnTo>
                  <a:lnTo>
                    <a:pt x="43" y="15"/>
                  </a:lnTo>
                  <a:lnTo>
                    <a:pt x="58" y="15"/>
                  </a:lnTo>
                  <a:lnTo>
                    <a:pt x="70" y="15"/>
                  </a:lnTo>
                  <a:lnTo>
                    <a:pt x="81" y="15"/>
                  </a:lnTo>
                  <a:lnTo>
                    <a:pt x="89" y="13"/>
                  </a:lnTo>
                  <a:lnTo>
                    <a:pt x="97" y="11"/>
                  </a:lnTo>
                  <a:lnTo>
                    <a:pt x="105" y="9"/>
                  </a:lnTo>
                  <a:lnTo>
                    <a:pt x="108" y="7"/>
                  </a:lnTo>
                  <a:lnTo>
                    <a:pt x="112" y="5"/>
                  </a:lnTo>
                  <a:lnTo>
                    <a:pt x="108" y="3"/>
                  </a:lnTo>
                  <a:lnTo>
                    <a:pt x="105" y="0"/>
                  </a:lnTo>
                  <a:lnTo>
                    <a:pt x="93" y="0"/>
                  </a:lnTo>
                  <a:lnTo>
                    <a:pt x="85" y="0"/>
                  </a:lnTo>
                  <a:lnTo>
                    <a:pt x="78" y="0"/>
                  </a:lnTo>
                  <a:lnTo>
                    <a:pt x="66" y="0"/>
                  </a:lnTo>
                  <a:lnTo>
                    <a:pt x="54" y="0"/>
                  </a:lnTo>
                  <a:lnTo>
                    <a:pt x="43" y="0"/>
                  </a:lnTo>
                  <a:lnTo>
                    <a:pt x="35" y="2"/>
                  </a:lnTo>
                  <a:lnTo>
                    <a:pt x="23" y="2"/>
                  </a:lnTo>
                  <a:lnTo>
                    <a:pt x="16" y="3"/>
                  </a:lnTo>
                  <a:lnTo>
                    <a:pt x="8" y="3"/>
                  </a:lnTo>
                  <a:lnTo>
                    <a:pt x="4" y="5"/>
                  </a:lnTo>
                  <a:lnTo>
                    <a:pt x="0" y="9"/>
                  </a:lnTo>
                  <a:lnTo>
                    <a:pt x="8" y="13"/>
                  </a:lnTo>
                  <a:lnTo>
                    <a:pt x="8" y="13"/>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73" name="Freeform 45"/>
            <p:cNvSpPr>
              <a:spLocks/>
            </p:cNvSpPr>
            <p:nvPr/>
          </p:nvSpPr>
          <p:spPr bwMode="auto">
            <a:xfrm>
              <a:off x="5984300" y="2452673"/>
              <a:ext cx="946150" cy="322263"/>
            </a:xfrm>
            <a:custGeom>
              <a:avLst/>
              <a:gdLst/>
              <a:ahLst/>
              <a:cxnLst>
                <a:cxn ang="0">
                  <a:pos x="596" y="0"/>
                </a:cxn>
                <a:cxn ang="0">
                  <a:pos x="596" y="120"/>
                </a:cxn>
                <a:cxn ang="0">
                  <a:pos x="267" y="203"/>
                </a:cxn>
                <a:cxn ang="0">
                  <a:pos x="0" y="39"/>
                </a:cxn>
                <a:cxn ang="0">
                  <a:pos x="596" y="0"/>
                </a:cxn>
                <a:cxn ang="0">
                  <a:pos x="596" y="0"/>
                </a:cxn>
              </a:cxnLst>
              <a:rect l="0" t="0" r="r" b="b"/>
              <a:pathLst>
                <a:path w="596" h="203">
                  <a:moveTo>
                    <a:pt x="596" y="0"/>
                  </a:moveTo>
                  <a:lnTo>
                    <a:pt x="596" y="120"/>
                  </a:lnTo>
                  <a:lnTo>
                    <a:pt x="267" y="203"/>
                  </a:lnTo>
                  <a:lnTo>
                    <a:pt x="0" y="39"/>
                  </a:lnTo>
                  <a:lnTo>
                    <a:pt x="596" y="0"/>
                  </a:lnTo>
                  <a:lnTo>
                    <a:pt x="596" y="0"/>
                  </a:lnTo>
                  <a:close/>
                </a:path>
              </a:pathLst>
            </a:custGeom>
            <a:solidFill>
              <a:srgbClr val="66706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74" name="Freeform 46"/>
            <p:cNvSpPr>
              <a:spLocks/>
            </p:cNvSpPr>
            <p:nvPr/>
          </p:nvSpPr>
          <p:spPr bwMode="auto">
            <a:xfrm>
              <a:off x="5381050" y="2416161"/>
              <a:ext cx="1549400" cy="206375"/>
            </a:xfrm>
            <a:custGeom>
              <a:avLst/>
              <a:gdLst/>
              <a:ahLst/>
              <a:cxnLst>
                <a:cxn ang="0">
                  <a:pos x="0" y="68"/>
                </a:cxn>
                <a:cxn ang="0">
                  <a:pos x="322" y="0"/>
                </a:cxn>
                <a:cxn ang="0">
                  <a:pos x="976" y="23"/>
                </a:cxn>
                <a:cxn ang="0">
                  <a:pos x="647" y="102"/>
                </a:cxn>
                <a:cxn ang="0">
                  <a:pos x="155" y="130"/>
                </a:cxn>
                <a:cxn ang="0">
                  <a:pos x="0" y="68"/>
                </a:cxn>
                <a:cxn ang="0">
                  <a:pos x="0" y="68"/>
                </a:cxn>
              </a:cxnLst>
              <a:rect l="0" t="0" r="r" b="b"/>
              <a:pathLst>
                <a:path w="976" h="130">
                  <a:moveTo>
                    <a:pt x="0" y="68"/>
                  </a:moveTo>
                  <a:lnTo>
                    <a:pt x="322" y="0"/>
                  </a:lnTo>
                  <a:lnTo>
                    <a:pt x="976" y="23"/>
                  </a:lnTo>
                  <a:lnTo>
                    <a:pt x="647" y="102"/>
                  </a:lnTo>
                  <a:lnTo>
                    <a:pt x="155" y="130"/>
                  </a:lnTo>
                  <a:lnTo>
                    <a:pt x="0" y="68"/>
                  </a:lnTo>
                  <a:lnTo>
                    <a:pt x="0" y="68"/>
                  </a:lnTo>
                  <a:close/>
                </a:path>
              </a:pathLst>
            </a:custGeom>
            <a:solidFill>
              <a:srgbClr val="B3D99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75" name="Freeform 47"/>
            <p:cNvSpPr>
              <a:spLocks/>
            </p:cNvSpPr>
            <p:nvPr/>
          </p:nvSpPr>
          <p:spPr bwMode="auto">
            <a:xfrm>
              <a:off x="5565200" y="2439973"/>
              <a:ext cx="1174750" cy="107950"/>
            </a:xfrm>
            <a:custGeom>
              <a:avLst/>
              <a:gdLst/>
              <a:ahLst/>
              <a:cxnLst>
                <a:cxn ang="0">
                  <a:pos x="221" y="0"/>
                </a:cxn>
                <a:cxn ang="0">
                  <a:pos x="740" y="14"/>
                </a:cxn>
                <a:cxn ang="0">
                  <a:pos x="527" y="68"/>
                </a:cxn>
                <a:cxn ang="0">
                  <a:pos x="0" y="44"/>
                </a:cxn>
                <a:cxn ang="0">
                  <a:pos x="221" y="0"/>
                </a:cxn>
                <a:cxn ang="0">
                  <a:pos x="221" y="0"/>
                </a:cxn>
              </a:cxnLst>
              <a:rect l="0" t="0" r="r" b="b"/>
              <a:pathLst>
                <a:path w="740" h="68">
                  <a:moveTo>
                    <a:pt x="221" y="0"/>
                  </a:moveTo>
                  <a:lnTo>
                    <a:pt x="740" y="14"/>
                  </a:lnTo>
                  <a:lnTo>
                    <a:pt x="527" y="68"/>
                  </a:lnTo>
                  <a:lnTo>
                    <a:pt x="0" y="44"/>
                  </a:lnTo>
                  <a:lnTo>
                    <a:pt x="221" y="0"/>
                  </a:lnTo>
                  <a:lnTo>
                    <a:pt x="221" y="0"/>
                  </a:lnTo>
                  <a:close/>
                </a:path>
              </a:pathLst>
            </a:custGeom>
            <a:solidFill>
              <a:srgbClr val="96BA75"/>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76" name="Freeform 48"/>
            <p:cNvSpPr>
              <a:spLocks/>
            </p:cNvSpPr>
            <p:nvPr/>
          </p:nvSpPr>
          <p:spPr bwMode="auto">
            <a:xfrm>
              <a:off x="5892225" y="2435211"/>
              <a:ext cx="490538" cy="112713"/>
            </a:xfrm>
            <a:custGeom>
              <a:avLst/>
              <a:gdLst/>
              <a:ahLst/>
              <a:cxnLst>
                <a:cxn ang="0">
                  <a:pos x="170" y="64"/>
                </a:cxn>
                <a:cxn ang="0">
                  <a:pos x="185" y="60"/>
                </a:cxn>
                <a:cxn ang="0">
                  <a:pos x="201" y="56"/>
                </a:cxn>
                <a:cxn ang="0">
                  <a:pos x="212" y="54"/>
                </a:cxn>
                <a:cxn ang="0">
                  <a:pos x="228" y="50"/>
                </a:cxn>
                <a:cxn ang="0">
                  <a:pos x="240" y="47"/>
                </a:cxn>
                <a:cxn ang="0">
                  <a:pos x="251" y="43"/>
                </a:cxn>
                <a:cxn ang="0">
                  <a:pos x="263" y="41"/>
                </a:cxn>
                <a:cxn ang="0">
                  <a:pos x="274" y="37"/>
                </a:cxn>
                <a:cxn ang="0">
                  <a:pos x="282" y="34"/>
                </a:cxn>
                <a:cxn ang="0">
                  <a:pos x="290" y="30"/>
                </a:cxn>
                <a:cxn ang="0">
                  <a:pos x="294" y="26"/>
                </a:cxn>
                <a:cxn ang="0">
                  <a:pos x="301" y="24"/>
                </a:cxn>
                <a:cxn ang="0">
                  <a:pos x="309" y="17"/>
                </a:cxn>
                <a:cxn ang="0">
                  <a:pos x="309" y="11"/>
                </a:cxn>
                <a:cxn ang="0">
                  <a:pos x="301" y="5"/>
                </a:cxn>
                <a:cxn ang="0">
                  <a:pos x="290" y="3"/>
                </a:cxn>
                <a:cxn ang="0">
                  <a:pos x="282" y="2"/>
                </a:cxn>
                <a:cxn ang="0">
                  <a:pos x="270" y="0"/>
                </a:cxn>
                <a:cxn ang="0">
                  <a:pos x="263" y="0"/>
                </a:cxn>
                <a:cxn ang="0">
                  <a:pos x="251" y="0"/>
                </a:cxn>
                <a:cxn ang="0">
                  <a:pos x="240" y="0"/>
                </a:cxn>
                <a:cxn ang="0">
                  <a:pos x="224" y="0"/>
                </a:cxn>
                <a:cxn ang="0">
                  <a:pos x="212" y="0"/>
                </a:cxn>
                <a:cxn ang="0">
                  <a:pos x="197" y="2"/>
                </a:cxn>
                <a:cxn ang="0">
                  <a:pos x="181" y="2"/>
                </a:cxn>
                <a:cxn ang="0">
                  <a:pos x="170" y="3"/>
                </a:cxn>
                <a:cxn ang="0">
                  <a:pos x="151" y="5"/>
                </a:cxn>
                <a:cxn ang="0">
                  <a:pos x="139" y="9"/>
                </a:cxn>
                <a:cxn ang="0">
                  <a:pos x="120" y="11"/>
                </a:cxn>
                <a:cxn ang="0">
                  <a:pos x="108" y="13"/>
                </a:cxn>
                <a:cxn ang="0">
                  <a:pos x="92" y="17"/>
                </a:cxn>
                <a:cxn ang="0">
                  <a:pos x="77" y="20"/>
                </a:cxn>
                <a:cxn ang="0">
                  <a:pos x="62" y="22"/>
                </a:cxn>
                <a:cxn ang="0">
                  <a:pos x="54" y="26"/>
                </a:cxn>
                <a:cxn ang="0">
                  <a:pos x="42" y="30"/>
                </a:cxn>
                <a:cxn ang="0">
                  <a:pos x="34" y="34"/>
                </a:cxn>
                <a:cxn ang="0">
                  <a:pos x="23" y="37"/>
                </a:cxn>
                <a:cxn ang="0">
                  <a:pos x="15" y="39"/>
                </a:cxn>
                <a:cxn ang="0">
                  <a:pos x="7" y="43"/>
                </a:cxn>
                <a:cxn ang="0">
                  <a:pos x="7" y="47"/>
                </a:cxn>
                <a:cxn ang="0">
                  <a:pos x="0" y="52"/>
                </a:cxn>
                <a:cxn ang="0">
                  <a:pos x="0" y="60"/>
                </a:cxn>
                <a:cxn ang="0">
                  <a:pos x="7" y="64"/>
                </a:cxn>
                <a:cxn ang="0">
                  <a:pos x="15" y="67"/>
                </a:cxn>
                <a:cxn ang="0">
                  <a:pos x="23" y="69"/>
                </a:cxn>
                <a:cxn ang="0">
                  <a:pos x="34" y="69"/>
                </a:cxn>
                <a:cxn ang="0">
                  <a:pos x="46" y="69"/>
                </a:cxn>
                <a:cxn ang="0">
                  <a:pos x="58" y="71"/>
                </a:cxn>
                <a:cxn ang="0">
                  <a:pos x="65" y="69"/>
                </a:cxn>
                <a:cxn ang="0">
                  <a:pos x="81" y="69"/>
                </a:cxn>
                <a:cxn ang="0">
                  <a:pos x="92" y="69"/>
                </a:cxn>
                <a:cxn ang="0">
                  <a:pos x="108" y="69"/>
                </a:cxn>
                <a:cxn ang="0">
                  <a:pos x="123" y="67"/>
                </a:cxn>
                <a:cxn ang="0">
                  <a:pos x="139" y="65"/>
                </a:cxn>
                <a:cxn ang="0">
                  <a:pos x="154" y="64"/>
                </a:cxn>
                <a:cxn ang="0">
                  <a:pos x="170" y="64"/>
                </a:cxn>
                <a:cxn ang="0">
                  <a:pos x="170" y="64"/>
                </a:cxn>
              </a:cxnLst>
              <a:rect l="0" t="0" r="r" b="b"/>
              <a:pathLst>
                <a:path w="309" h="71">
                  <a:moveTo>
                    <a:pt x="170" y="64"/>
                  </a:moveTo>
                  <a:lnTo>
                    <a:pt x="185" y="60"/>
                  </a:lnTo>
                  <a:lnTo>
                    <a:pt x="201" y="56"/>
                  </a:lnTo>
                  <a:lnTo>
                    <a:pt x="212" y="54"/>
                  </a:lnTo>
                  <a:lnTo>
                    <a:pt x="228" y="50"/>
                  </a:lnTo>
                  <a:lnTo>
                    <a:pt x="240" y="47"/>
                  </a:lnTo>
                  <a:lnTo>
                    <a:pt x="251" y="43"/>
                  </a:lnTo>
                  <a:lnTo>
                    <a:pt x="263" y="41"/>
                  </a:lnTo>
                  <a:lnTo>
                    <a:pt x="274" y="37"/>
                  </a:lnTo>
                  <a:lnTo>
                    <a:pt x="282" y="34"/>
                  </a:lnTo>
                  <a:lnTo>
                    <a:pt x="290" y="30"/>
                  </a:lnTo>
                  <a:lnTo>
                    <a:pt x="294" y="26"/>
                  </a:lnTo>
                  <a:lnTo>
                    <a:pt x="301" y="24"/>
                  </a:lnTo>
                  <a:lnTo>
                    <a:pt x="309" y="17"/>
                  </a:lnTo>
                  <a:lnTo>
                    <a:pt x="309" y="11"/>
                  </a:lnTo>
                  <a:lnTo>
                    <a:pt x="301" y="5"/>
                  </a:lnTo>
                  <a:lnTo>
                    <a:pt x="290" y="3"/>
                  </a:lnTo>
                  <a:lnTo>
                    <a:pt x="282" y="2"/>
                  </a:lnTo>
                  <a:lnTo>
                    <a:pt x="270" y="0"/>
                  </a:lnTo>
                  <a:lnTo>
                    <a:pt x="263" y="0"/>
                  </a:lnTo>
                  <a:lnTo>
                    <a:pt x="251" y="0"/>
                  </a:lnTo>
                  <a:lnTo>
                    <a:pt x="240" y="0"/>
                  </a:lnTo>
                  <a:lnTo>
                    <a:pt x="224" y="0"/>
                  </a:lnTo>
                  <a:lnTo>
                    <a:pt x="212" y="0"/>
                  </a:lnTo>
                  <a:lnTo>
                    <a:pt x="197" y="2"/>
                  </a:lnTo>
                  <a:lnTo>
                    <a:pt x="181" y="2"/>
                  </a:lnTo>
                  <a:lnTo>
                    <a:pt x="170" y="3"/>
                  </a:lnTo>
                  <a:lnTo>
                    <a:pt x="151" y="5"/>
                  </a:lnTo>
                  <a:lnTo>
                    <a:pt x="139" y="9"/>
                  </a:lnTo>
                  <a:lnTo>
                    <a:pt x="120" y="11"/>
                  </a:lnTo>
                  <a:lnTo>
                    <a:pt x="108" y="13"/>
                  </a:lnTo>
                  <a:lnTo>
                    <a:pt x="92" y="17"/>
                  </a:lnTo>
                  <a:lnTo>
                    <a:pt x="77" y="20"/>
                  </a:lnTo>
                  <a:lnTo>
                    <a:pt x="62" y="22"/>
                  </a:lnTo>
                  <a:lnTo>
                    <a:pt x="54" y="26"/>
                  </a:lnTo>
                  <a:lnTo>
                    <a:pt x="42" y="30"/>
                  </a:lnTo>
                  <a:lnTo>
                    <a:pt x="34" y="34"/>
                  </a:lnTo>
                  <a:lnTo>
                    <a:pt x="23" y="37"/>
                  </a:lnTo>
                  <a:lnTo>
                    <a:pt x="15" y="39"/>
                  </a:lnTo>
                  <a:lnTo>
                    <a:pt x="7" y="43"/>
                  </a:lnTo>
                  <a:lnTo>
                    <a:pt x="7" y="47"/>
                  </a:lnTo>
                  <a:lnTo>
                    <a:pt x="0" y="52"/>
                  </a:lnTo>
                  <a:lnTo>
                    <a:pt x="0" y="60"/>
                  </a:lnTo>
                  <a:lnTo>
                    <a:pt x="7" y="64"/>
                  </a:lnTo>
                  <a:lnTo>
                    <a:pt x="15" y="67"/>
                  </a:lnTo>
                  <a:lnTo>
                    <a:pt x="23" y="69"/>
                  </a:lnTo>
                  <a:lnTo>
                    <a:pt x="34" y="69"/>
                  </a:lnTo>
                  <a:lnTo>
                    <a:pt x="46" y="69"/>
                  </a:lnTo>
                  <a:lnTo>
                    <a:pt x="58" y="71"/>
                  </a:lnTo>
                  <a:lnTo>
                    <a:pt x="65" y="69"/>
                  </a:lnTo>
                  <a:lnTo>
                    <a:pt x="81" y="69"/>
                  </a:lnTo>
                  <a:lnTo>
                    <a:pt x="92" y="69"/>
                  </a:lnTo>
                  <a:lnTo>
                    <a:pt x="108" y="69"/>
                  </a:lnTo>
                  <a:lnTo>
                    <a:pt x="123" y="67"/>
                  </a:lnTo>
                  <a:lnTo>
                    <a:pt x="139" y="65"/>
                  </a:lnTo>
                  <a:lnTo>
                    <a:pt x="154" y="64"/>
                  </a:lnTo>
                  <a:lnTo>
                    <a:pt x="170" y="64"/>
                  </a:lnTo>
                  <a:lnTo>
                    <a:pt x="170" y="64"/>
                  </a:lnTo>
                  <a:close/>
                </a:path>
              </a:pathLst>
            </a:custGeom>
            <a:solidFill>
              <a:srgbClr val="B3D99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77" name="Freeform 49"/>
            <p:cNvSpPr>
              <a:spLocks/>
            </p:cNvSpPr>
            <p:nvPr/>
          </p:nvSpPr>
          <p:spPr bwMode="auto">
            <a:xfrm>
              <a:off x="5971600" y="2449498"/>
              <a:ext cx="344488" cy="74613"/>
            </a:xfrm>
            <a:custGeom>
              <a:avLst/>
              <a:gdLst/>
              <a:ahLst/>
              <a:cxnLst>
                <a:cxn ang="0">
                  <a:pos x="120" y="40"/>
                </a:cxn>
                <a:cxn ang="0">
                  <a:pos x="128" y="38"/>
                </a:cxn>
                <a:cxn ang="0">
                  <a:pos x="139" y="36"/>
                </a:cxn>
                <a:cxn ang="0">
                  <a:pos x="147" y="34"/>
                </a:cxn>
                <a:cxn ang="0">
                  <a:pos x="159" y="32"/>
                </a:cxn>
                <a:cxn ang="0">
                  <a:pos x="174" y="26"/>
                </a:cxn>
                <a:cxn ang="0">
                  <a:pos x="190" y="23"/>
                </a:cxn>
                <a:cxn ang="0">
                  <a:pos x="201" y="19"/>
                </a:cxn>
                <a:cxn ang="0">
                  <a:pos x="209" y="15"/>
                </a:cxn>
                <a:cxn ang="0">
                  <a:pos x="217" y="10"/>
                </a:cxn>
                <a:cxn ang="0">
                  <a:pos x="217" y="8"/>
                </a:cxn>
                <a:cxn ang="0">
                  <a:pos x="213" y="4"/>
                </a:cxn>
                <a:cxn ang="0">
                  <a:pos x="201" y="2"/>
                </a:cxn>
                <a:cxn ang="0">
                  <a:pos x="190" y="0"/>
                </a:cxn>
                <a:cxn ang="0">
                  <a:pos x="178" y="0"/>
                </a:cxn>
                <a:cxn ang="0">
                  <a:pos x="166" y="0"/>
                </a:cxn>
                <a:cxn ang="0">
                  <a:pos x="159" y="0"/>
                </a:cxn>
                <a:cxn ang="0">
                  <a:pos x="147" y="0"/>
                </a:cxn>
                <a:cxn ang="0">
                  <a:pos x="139" y="2"/>
                </a:cxn>
                <a:cxn ang="0">
                  <a:pos x="128" y="2"/>
                </a:cxn>
                <a:cxn ang="0">
                  <a:pos x="120" y="4"/>
                </a:cxn>
                <a:cxn ang="0">
                  <a:pos x="108" y="4"/>
                </a:cxn>
                <a:cxn ang="0">
                  <a:pos x="101" y="8"/>
                </a:cxn>
                <a:cxn ang="0">
                  <a:pos x="85" y="8"/>
                </a:cxn>
                <a:cxn ang="0">
                  <a:pos x="73" y="10"/>
                </a:cxn>
                <a:cxn ang="0">
                  <a:pos x="66" y="11"/>
                </a:cxn>
                <a:cxn ang="0">
                  <a:pos x="58" y="15"/>
                </a:cxn>
                <a:cxn ang="0">
                  <a:pos x="46" y="15"/>
                </a:cxn>
                <a:cxn ang="0">
                  <a:pos x="39" y="19"/>
                </a:cxn>
                <a:cxn ang="0">
                  <a:pos x="31" y="21"/>
                </a:cxn>
                <a:cxn ang="0">
                  <a:pos x="23" y="23"/>
                </a:cxn>
                <a:cxn ang="0">
                  <a:pos x="12" y="26"/>
                </a:cxn>
                <a:cxn ang="0">
                  <a:pos x="4" y="32"/>
                </a:cxn>
                <a:cxn ang="0">
                  <a:pos x="0" y="36"/>
                </a:cxn>
                <a:cxn ang="0">
                  <a:pos x="4" y="40"/>
                </a:cxn>
                <a:cxn ang="0">
                  <a:pos x="4" y="41"/>
                </a:cxn>
                <a:cxn ang="0">
                  <a:pos x="12" y="45"/>
                </a:cxn>
                <a:cxn ang="0">
                  <a:pos x="23" y="47"/>
                </a:cxn>
                <a:cxn ang="0">
                  <a:pos x="39" y="47"/>
                </a:cxn>
                <a:cxn ang="0">
                  <a:pos x="46" y="47"/>
                </a:cxn>
                <a:cxn ang="0">
                  <a:pos x="58" y="47"/>
                </a:cxn>
                <a:cxn ang="0">
                  <a:pos x="66" y="45"/>
                </a:cxn>
                <a:cxn ang="0">
                  <a:pos x="77" y="45"/>
                </a:cxn>
                <a:cxn ang="0">
                  <a:pos x="85" y="43"/>
                </a:cxn>
                <a:cxn ang="0">
                  <a:pos x="97" y="41"/>
                </a:cxn>
                <a:cxn ang="0">
                  <a:pos x="108" y="41"/>
                </a:cxn>
                <a:cxn ang="0">
                  <a:pos x="120" y="40"/>
                </a:cxn>
                <a:cxn ang="0">
                  <a:pos x="120" y="40"/>
                </a:cxn>
              </a:cxnLst>
              <a:rect l="0" t="0" r="r" b="b"/>
              <a:pathLst>
                <a:path w="217" h="47">
                  <a:moveTo>
                    <a:pt x="120" y="40"/>
                  </a:moveTo>
                  <a:lnTo>
                    <a:pt x="128" y="38"/>
                  </a:lnTo>
                  <a:lnTo>
                    <a:pt x="139" y="36"/>
                  </a:lnTo>
                  <a:lnTo>
                    <a:pt x="147" y="34"/>
                  </a:lnTo>
                  <a:lnTo>
                    <a:pt x="159" y="32"/>
                  </a:lnTo>
                  <a:lnTo>
                    <a:pt x="174" y="26"/>
                  </a:lnTo>
                  <a:lnTo>
                    <a:pt x="190" y="23"/>
                  </a:lnTo>
                  <a:lnTo>
                    <a:pt x="201" y="19"/>
                  </a:lnTo>
                  <a:lnTo>
                    <a:pt x="209" y="15"/>
                  </a:lnTo>
                  <a:lnTo>
                    <a:pt x="217" y="10"/>
                  </a:lnTo>
                  <a:lnTo>
                    <a:pt x="217" y="8"/>
                  </a:lnTo>
                  <a:lnTo>
                    <a:pt x="213" y="4"/>
                  </a:lnTo>
                  <a:lnTo>
                    <a:pt x="201" y="2"/>
                  </a:lnTo>
                  <a:lnTo>
                    <a:pt x="190" y="0"/>
                  </a:lnTo>
                  <a:lnTo>
                    <a:pt x="178" y="0"/>
                  </a:lnTo>
                  <a:lnTo>
                    <a:pt x="166" y="0"/>
                  </a:lnTo>
                  <a:lnTo>
                    <a:pt x="159" y="0"/>
                  </a:lnTo>
                  <a:lnTo>
                    <a:pt x="147" y="0"/>
                  </a:lnTo>
                  <a:lnTo>
                    <a:pt x="139" y="2"/>
                  </a:lnTo>
                  <a:lnTo>
                    <a:pt x="128" y="2"/>
                  </a:lnTo>
                  <a:lnTo>
                    <a:pt x="120" y="4"/>
                  </a:lnTo>
                  <a:lnTo>
                    <a:pt x="108" y="4"/>
                  </a:lnTo>
                  <a:lnTo>
                    <a:pt x="101" y="8"/>
                  </a:lnTo>
                  <a:lnTo>
                    <a:pt x="85" y="8"/>
                  </a:lnTo>
                  <a:lnTo>
                    <a:pt x="73" y="10"/>
                  </a:lnTo>
                  <a:lnTo>
                    <a:pt x="66" y="11"/>
                  </a:lnTo>
                  <a:lnTo>
                    <a:pt x="58" y="15"/>
                  </a:lnTo>
                  <a:lnTo>
                    <a:pt x="46" y="15"/>
                  </a:lnTo>
                  <a:lnTo>
                    <a:pt x="39" y="19"/>
                  </a:lnTo>
                  <a:lnTo>
                    <a:pt x="31" y="21"/>
                  </a:lnTo>
                  <a:lnTo>
                    <a:pt x="23" y="23"/>
                  </a:lnTo>
                  <a:lnTo>
                    <a:pt x="12" y="26"/>
                  </a:lnTo>
                  <a:lnTo>
                    <a:pt x="4" y="32"/>
                  </a:lnTo>
                  <a:lnTo>
                    <a:pt x="0" y="36"/>
                  </a:lnTo>
                  <a:lnTo>
                    <a:pt x="4" y="40"/>
                  </a:lnTo>
                  <a:lnTo>
                    <a:pt x="4" y="41"/>
                  </a:lnTo>
                  <a:lnTo>
                    <a:pt x="12" y="45"/>
                  </a:lnTo>
                  <a:lnTo>
                    <a:pt x="23" y="47"/>
                  </a:lnTo>
                  <a:lnTo>
                    <a:pt x="39" y="47"/>
                  </a:lnTo>
                  <a:lnTo>
                    <a:pt x="46" y="47"/>
                  </a:lnTo>
                  <a:lnTo>
                    <a:pt x="58" y="47"/>
                  </a:lnTo>
                  <a:lnTo>
                    <a:pt x="66" y="45"/>
                  </a:lnTo>
                  <a:lnTo>
                    <a:pt x="77" y="45"/>
                  </a:lnTo>
                  <a:lnTo>
                    <a:pt x="85" y="43"/>
                  </a:lnTo>
                  <a:lnTo>
                    <a:pt x="97" y="41"/>
                  </a:lnTo>
                  <a:lnTo>
                    <a:pt x="108" y="41"/>
                  </a:lnTo>
                  <a:lnTo>
                    <a:pt x="120" y="40"/>
                  </a:lnTo>
                  <a:lnTo>
                    <a:pt x="120" y="40"/>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78" name="Freeform 50"/>
            <p:cNvSpPr>
              <a:spLocks/>
            </p:cNvSpPr>
            <p:nvPr/>
          </p:nvSpPr>
          <p:spPr bwMode="auto">
            <a:xfrm>
              <a:off x="5381050" y="2524111"/>
              <a:ext cx="1027113" cy="247650"/>
            </a:xfrm>
            <a:custGeom>
              <a:avLst/>
              <a:gdLst/>
              <a:ahLst/>
              <a:cxnLst>
                <a:cxn ang="0">
                  <a:pos x="0" y="113"/>
                </a:cxn>
                <a:cxn ang="0">
                  <a:pos x="647" y="156"/>
                </a:cxn>
                <a:cxn ang="0">
                  <a:pos x="647" y="34"/>
                </a:cxn>
                <a:cxn ang="0">
                  <a:pos x="0" y="0"/>
                </a:cxn>
                <a:cxn ang="0">
                  <a:pos x="0" y="113"/>
                </a:cxn>
                <a:cxn ang="0">
                  <a:pos x="0" y="113"/>
                </a:cxn>
              </a:cxnLst>
              <a:rect l="0" t="0" r="r" b="b"/>
              <a:pathLst>
                <a:path w="647" h="156">
                  <a:moveTo>
                    <a:pt x="0" y="113"/>
                  </a:moveTo>
                  <a:lnTo>
                    <a:pt x="647" y="156"/>
                  </a:lnTo>
                  <a:lnTo>
                    <a:pt x="647" y="34"/>
                  </a:lnTo>
                  <a:lnTo>
                    <a:pt x="0" y="0"/>
                  </a:lnTo>
                  <a:lnTo>
                    <a:pt x="0" y="113"/>
                  </a:lnTo>
                  <a:lnTo>
                    <a:pt x="0" y="113"/>
                  </a:lnTo>
                  <a:close/>
                </a:path>
              </a:pathLst>
            </a:custGeom>
            <a:solidFill>
              <a:srgbClr val="70947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79" name="Freeform 51"/>
            <p:cNvSpPr>
              <a:spLocks/>
            </p:cNvSpPr>
            <p:nvPr/>
          </p:nvSpPr>
          <p:spPr bwMode="auto">
            <a:xfrm>
              <a:off x="5381050" y="2571736"/>
              <a:ext cx="1027113" cy="200025"/>
            </a:xfrm>
            <a:custGeom>
              <a:avLst/>
              <a:gdLst/>
              <a:ahLst/>
              <a:cxnLst>
                <a:cxn ang="0">
                  <a:pos x="0" y="83"/>
                </a:cxn>
                <a:cxn ang="0">
                  <a:pos x="647" y="126"/>
                </a:cxn>
                <a:cxn ang="0">
                  <a:pos x="647" y="36"/>
                </a:cxn>
                <a:cxn ang="0">
                  <a:pos x="0" y="0"/>
                </a:cxn>
                <a:cxn ang="0">
                  <a:pos x="0" y="83"/>
                </a:cxn>
                <a:cxn ang="0">
                  <a:pos x="0" y="83"/>
                </a:cxn>
              </a:cxnLst>
              <a:rect l="0" t="0" r="r" b="b"/>
              <a:pathLst>
                <a:path w="647" h="126">
                  <a:moveTo>
                    <a:pt x="0" y="83"/>
                  </a:moveTo>
                  <a:lnTo>
                    <a:pt x="647" y="126"/>
                  </a:lnTo>
                  <a:lnTo>
                    <a:pt x="647" y="36"/>
                  </a:lnTo>
                  <a:lnTo>
                    <a:pt x="0" y="0"/>
                  </a:lnTo>
                  <a:lnTo>
                    <a:pt x="0" y="83"/>
                  </a:lnTo>
                  <a:lnTo>
                    <a:pt x="0" y="83"/>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80" name="Freeform 52"/>
            <p:cNvSpPr>
              <a:spLocks/>
            </p:cNvSpPr>
            <p:nvPr/>
          </p:nvSpPr>
          <p:spPr bwMode="auto">
            <a:xfrm>
              <a:off x="5381050" y="2619361"/>
              <a:ext cx="1027113" cy="152400"/>
            </a:xfrm>
            <a:custGeom>
              <a:avLst/>
              <a:gdLst/>
              <a:ahLst/>
              <a:cxnLst>
                <a:cxn ang="0">
                  <a:pos x="0" y="53"/>
                </a:cxn>
                <a:cxn ang="0">
                  <a:pos x="647" y="96"/>
                </a:cxn>
                <a:cxn ang="0">
                  <a:pos x="647" y="38"/>
                </a:cxn>
                <a:cxn ang="0">
                  <a:pos x="0" y="0"/>
                </a:cxn>
                <a:cxn ang="0">
                  <a:pos x="0" y="53"/>
                </a:cxn>
                <a:cxn ang="0">
                  <a:pos x="0" y="53"/>
                </a:cxn>
              </a:cxnLst>
              <a:rect l="0" t="0" r="r" b="b"/>
              <a:pathLst>
                <a:path w="647" h="96">
                  <a:moveTo>
                    <a:pt x="0" y="53"/>
                  </a:moveTo>
                  <a:lnTo>
                    <a:pt x="647" y="96"/>
                  </a:lnTo>
                  <a:lnTo>
                    <a:pt x="647" y="38"/>
                  </a:lnTo>
                  <a:lnTo>
                    <a:pt x="0" y="0"/>
                  </a:lnTo>
                  <a:lnTo>
                    <a:pt x="0" y="53"/>
                  </a:lnTo>
                  <a:lnTo>
                    <a:pt x="0" y="53"/>
                  </a:lnTo>
                  <a:close/>
                </a:path>
              </a:pathLst>
            </a:custGeom>
            <a:solidFill>
              <a:srgbClr val="8AAD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81" name="Freeform 53"/>
            <p:cNvSpPr>
              <a:spLocks/>
            </p:cNvSpPr>
            <p:nvPr/>
          </p:nvSpPr>
          <p:spPr bwMode="auto">
            <a:xfrm>
              <a:off x="5381050" y="2666986"/>
              <a:ext cx="1027113" cy="111125"/>
            </a:xfrm>
            <a:custGeom>
              <a:avLst/>
              <a:gdLst/>
              <a:ahLst/>
              <a:cxnLst>
                <a:cxn ang="0">
                  <a:pos x="0" y="30"/>
                </a:cxn>
                <a:cxn ang="0">
                  <a:pos x="647" y="70"/>
                </a:cxn>
                <a:cxn ang="0">
                  <a:pos x="647" y="40"/>
                </a:cxn>
                <a:cxn ang="0">
                  <a:pos x="0" y="0"/>
                </a:cxn>
                <a:cxn ang="0">
                  <a:pos x="0" y="30"/>
                </a:cxn>
                <a:cxn ang="0">
                  <a:pos x="0" y="30"/>
                </a:cxn>
              </a:cxnLst>
              <a:rect l="0" t="0" r="r" b="b"/>
              <a:pathLst>
                <a:path w="647" h="70">
                  <a:moveTo>
                    <a:pt x="0" y="30"/>
                  </a:moveTo>
                  <a:lnTo>
                    <a:pt x="647" y="70"/>
                  </a:lnTo>
                  <a:lnTo>
                    <a:pt x="647" y="40"/>
                  </a:lnTo>
                  <a:lnTo>
                    <a:pt x="0" y="0"/>
                  </a:lnTo>
                  <a:lnTo>
                    <a:pt x="0" y="30"/>
                  </a:lnTo>
                  <a:lnTo>
                    <a:pt x="0" y="30"/>
                  </a:lnTo>
                  <a:close/>
                </a:path>
              </a:pathLst>
            </a:custGeom>
            <a:solidFill>
              <a:srgbClr val="96BA75"/>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82" name="Freeform 54"/>
            <p:cNvSpPr>
              <a:spLocks/>
            </p:cNvSpPr>
            <p:nvPr/>
          </p:nvSpPr>
          <p:spPr bwMode="auto">
            <a:xfrm>
              <a:off x="6560562" y="2449498"/>
              <a:ext cx="196850" cy="39688"/>
            </a:xfrm>
            <a:custGeom>
              <a:avLst/>
              <a:gdLst/>
              <a:ahLst/>
              <a:cxnLst>
                <a:cxn ang="0">
                  <a:pos x="8" y="21"/>
                </a:cxn>
                <a:cxn ang="0">
                  <a:pos x="12" y="21"/>
                </a:cxn>
                <a:cxn ang="0">
                  <a:pos x="20" y="23"/>
                </a:cxn>
                <a:cxn ang="0">
                  <a:pos x="27" y="25"/>
                </a:cxn>
                <a:cxn ang="0">
                  <a:pos x="39" y="25"/>
                </a:cxn>
                <a:cxn ang="0">
                  <a:pos x="51" y="25"/>
                </a:cxn>
                <a:cxn ang="0">
                  <a:pos x="62" y="25"/>
                </a:cxn>
                <a:cxn ang="0">
                  <a:pos x="74" y="25"/>
                </a:cxn>
                <a:cxn ang="0">
                  <a:pos x="86" y="23"/>
                </a:cxn>
                <a:cxn ang="0">
                  <a:pos x="97" y="21"/>
                </a:cxn>
                <a:cxn ang="0">
                  <a:pos x="105" y="19"/>
                </a:cxn>
                <a:cxn ang="0">
                  <a:pos x="113" y="17"/>
                </a:cxn>
                <a:cxn ang="0">
                  <a:pos x="120" y="15"/>
                </a:cxn>
                <a:cxn ang="0">
                  <a:pos x="124" y="11"/>
                </a:cxn>
                <a:cxn ang="0">
                  <a:pos x="120" y="8"/>
                </a:cxn>
                <a:cxn ang="0">
                  <a:pos x="113" y="4"/>
                </a:cxn>
                <a:cxn ang="0">
                  <a:pos x="105" y="4"/>
                </a:cxn>
                <a:cxn ang="0">
                  <a:pos x="97" y="2"/>
                </a:cxn>
                <a:cxn ang="0">
                  <a:pos x="86" y="2"/>
                </a:cxn>
                <a:cxn ang="0">
                  <a:pos x="74" y="0"/>
                </a:cxn>
                <a:cxn ang="0">
                  <a:pos x="62" y="2"/>
                </a:cxn>
                <a:cxn ang="0">
                  <a:pos x="51" y="2"/>
                </a:cxn>
                <a:cxn ang="0">
                  <a:pos x="39" y="4"/>
                </a:cxn>
                <a:cxn ang="0">
                  <a:pos x="27" y="4"/>
                </a:cxn>
                <a:cxn ang="0">
                  <a:pos x="16" y="8"/>
                </a:cxn>
                <a:cxn ang="0">
                  <a:pos x="8" y="8"/>
                </a:cxn>
                <a:cxn ang="0">
                  <a:pos x="4" y="11"/>
                </a:cxn>
                <a:cxn ang="0">
                  <a:pos x="0" y="15"/>
                </a:cxn>
                <a:cxn ang="0">
                  <a:pos x="8" y="21"/>
                </a:cxn>
                <a:cxn ang="0">
                  <a:pos x="8" y="21"/>
                </a:cxn>
              </a:cxnLst>
              <a:rect l="0" t="0" r="r" b="b"/>
              <a:pathLst>
                <a:path w="124" h="25">
                  <a:moveTo>
                    <a:pt x="8" y="21"/>
                  </a:moveTo>
                  <a:lnTo>
                    <a:pt x="12" y="21"/>
                  </a:lnTo>
                  <a:lnTo>
                    <a:pt x="20" y="23"/>
                  </a:lnTo>
                  <a:lnTo>
                    <a:pt x="27" y="25"/>
                  </a:lnTo>
                  <a:lnTo>
                    <a:pt x="39" y="25"/>
                  </a:lnTo>
                  <a:lnTo>
                    <a:pt x="51" y="25"/>
                  </a:lnTo>
                  <a:lnTo>
                    <a:pt x="62" y="25"/>
                  </a:lnTo>
                  <a:lnTo>
                    <a:pt x="74" y="25"/>
                  </a:lnTo>
                  <a:lnTo>
                    <a:pt x="86" y="23"/>
                  </a:lnTo>
                  <a:lnTo>
                    <a:pt x="97" y="21"/>
                  </a:lnTo>
                  <a:lnTo>
                    <a:pt x="105" y="19"/>
                  </a:lnTo>
                  <a:lnTo>
                    <a:pt x="113" y="17"/>
                  </a:lnTo>
                  <a:lnTo>
                    <a:pt x="120" y="15"/>
                  </a:lnTo>
                  <a:lnTo>
                    <a:pt x="124" y="11"/>
                  </a:lnTo>
                  <a:lnTo>
                    <a:pt x="120" y="8"/>
                  </a:lnTo>
                  <a:lnTo>
                    <a:pt x="113" y="4"/>
                  </a:lnTo>
                  <a:lnTo>
                    <a:pt x="105" y="4"/>
                  </a:lnTo>
                  <a:lnTo>
                    <a:pt x="97" y="2"/>
                  </a:lnTo>
                  <a:lnTo>
                    <a:pt x="86" y="2"/>
                  </a:lnTo>
                  <a:lnTo>
                    <a:pt x="74" y="0"/>
                  </a:lnTo>
                  <a:lnTo>
                    <a:pt x="62" y="2"/>
                  </a:lnTo>
                  <a:lnTo>
                    <a:pt x="51" y="2"/>
                  </a:lnTo>
                  <a:lnTo>
                    <a:pt x="39" y="4"/>
                  </a:lnTo>
                  <a:lnTo>
                    <a:pt x="27" y="4"/>
                  </a:lnTo>
                  <a:lnTo>
                    <a:pt x="16" y="8"/>
                  </a:lnTo>
                  <a:lnTo>
                    <a:pt x="8" y="8"/>
                  </a:lnTo>
                  <a:lnTo>
                    <a:pt x="4" y="11"/>
                  </a:lnTo>
                  <a:lnTo>
                    <a:pt x="0" y="15"/>
                  </a:lnTo>
                  <a:lnTo>
                    <a:pt x="8" y="21"/>
                  </a:lnTo>
                  <a:lnTo>
                    <a:pt x="8" y="21"/>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83" name="Freeform 55"/>
            <p:cNvSpPr>
              <a:spLocks/>
            </p:cNvSpPr>
            <p:nvPr/>
          </p:nvSpPr>
          <p:spPr bwMode="auto">
            <a:xfrm>
              <a:off x="5823962" y="2428861"/>
              <a:ext cx="209550" cy="26988"/>
            </a:xfrm>
            <a:custGeom>
              <a:avLst/>
              <a:gdLst/>
              <a:ahLst/>
              <a:cxnLst>
                <a:cxn ang="0">
                  <a:pos x="8" y="13"/>
                </a:cxn>
                <a:cxn ang="0">
                  <a:pos x="12" y="15"/>
                </a:cxn>
                <a:cxn ang="0">
                  <a:pos x="19" y="17"/>
                </a:cxn>
                <a:cxn ang="0">
                  <a:pos x="31" y="17"/>
                </a:cxn>
                <a:cxn ang="0">
                  <a:pos x="43" y="17"/>
                </a:cxn>
                <a:cxn ang="0">
                  <a:pos x="50" y="17"/>
                </a:cxn>
                <a:cxn ang="0">
                  <a:pos x="66" y="17"/>
                </a:cxn>
                <a:cxn ang="0">
                  <a:pos x="77" y="17"/>
                </a:cxn>
                <a:cxn ang="0">
                  <a:pos x="93" y="17"/>
                </a:cxn>
                <a:cxn ang="0">
                  <a:pos x="101" y="15"/>
                </a:cxn>
                <a:cxn ang="0">
                  <a:pos x="112" y="13"/>
                </a:cxn>
                <a:cxn ang="0">
                  <a:pos x="120" y="11"/>
                </a:cxn>
                <a:cxn ang="0">
                  <a:pos x="124" y="11"/>
                </a:cxn>
                <a:cxn ang="0">
                  <a:pos x="132" y="7"/>
                </a:cxn>
                <a:cxn ang="0">
                  <a:pos x="128" y="4"/>
                </a:cxn>
                <a:cxn ang="0">
                  <a:pos x="120" y="2"/>
                </a:cxn>
                <a:cxn ang="0">
                  <a:pos x="112" y="2"/>
                </a:cxn>
                <a:cxn ang="0">
                  <a:pos x="101" y="0"/>
                </a:cxn>
                <a:cxn ang="0">
                  <a:pos x="89" y="0"/>
                </a:cxn>
                <a:cxn ang="0">
                  <a:pos x="77" y="0"/>
                </a:cxn>
                <a:cxn ang="0">
                  <a:pos x="66" y="0"/>
                </a:cxn>
                <a:cxn ang="0">
                  <a:pos x="50" y="0"/>
                </a:cxn>
                <a:cxn ang="0">
                  <a:pos x="43" y="2"/>
                </a:cxn>
                <a:cxn ang="0">
                  <a:pos x="27" y="2"/>
                </a:cxn>
                <a:cxn ang="0">
                  <a:pos x="19" y="4"/>
                </a:cxn>
                <a:cxn ang="0">
                  <a:pos x="12" y="4"/>
                </a:cxn>
                <a:cxn ang="0">
                  <a:pos x="8" y="7"/>
                </a:cxn>
                <a:cxn ang="0">
                  <a:pos x="0" y="9"/>
                </a:cxn>
                <a:cxn ang="0">
                  <a:pos x="8" y="13"/>
                </a:cxn>
                <a:cxn ang="0">
                  <a:pos x="8" y="13"/>
                </a:cxn>
              </a:cxnLst>
              <a:rect l="0" t="0" r="r" b="b"/>
              <a:pathLst>
                <a:path w="132" h="17">
                  <a:moveTo>
                    <a:pt x="8" y="13"/>
                  </a:moveTo>
                  <a:lnTo>
                    <a:pt x="12" y="15"/>
                  </a:lnTo>
                  <a:lnTo>
                    <a:pt x="19" y="17"/>
                  </a:lnTo>
                  <a:lnTo>
                    <a:pt x="31" y="17"/>
                  </a:lnTo>
                  <a:lnTo>
                    <a:pt x="43" y="17"/>
                  </a:lnTo>
                  <a:lnTo>
                    <a:pt x="50" y="17"/>
                  </a:lnTo>
                  <a:lnTo>
                    <a:pt x="66" y="17"/>
                  </a:lnTo>
                  <a:lnTo>
                    <a:pt x="77" y="17"/>
                  </a:lnTo>
                  <a:lnTo>
                    <a:pt x="93" y="17"/>
                  </a:lnTo>
                  <a:lnTo>
                    <a:pt x="101" y="15"/>
                  </a:lnTo>
                  <a:lnTo>
                    <a:pt x="112" y="13"/>
                  </a:lnTo>
                  <a:lnTo>
                    <a:pt x="120" y="11"/>
                  </a:lnTo>
                  <a:lnTo>
                    <a:pt x="124" y="11"/>
                  </a:lnTo>
                  <a:lnTo>
                    <a:pt x="132" y="7"/>
                  </a:lnTo>
                  <a:lnTo>
                    <a:pt x="128" y="4"/>
                  </a:lnTo>
                  <a:lnTo>
                    <a:pt x="120" y="2"/>
                  </a:lnTo>
                  <a:lnTo>
                    <a:pt x="112" y="2"/>
                  </a:lnTo>
                  <a:lnTo>
                    <a:pt x="101" y="0"/>
                  </a:lnTo>
                  <a:lnTo>
                    <a:pt x="89" y="0"/>
                  </a:lnTo>
                  <a:lnTo>
                    <a:pt x="77" y="0"/>
                  </a:lnTo>
                  <a:lnTo>
                    <a:pt x="66" y="0"/>
                  </a:lnTo>
                  <a:lnTo>
                    <a:pt x="50" y="0"/>
                  </a:lnTo>
                  <a:lnTo>
                    <a:pt x="43" y="2"/>
                  </a:lnTo>
                  <a:lnTo>
                    <a:pt x="27" y="2"/>
                  </a:lnTo>
                  <a:lnTo>
                    <a:pt x="19" y="4"/>
                  </a:lnTo>
                  <a:lnTo>
                    <a:pt x="12" y="4"/>
                  </a:lnTo>
                  <a:lnTo>
                    <a:pt x="8" y="7"/>
                  </a:lnTo>
                  <a:lnTo>
                    <a:pt x="0" y="9"/>
                  </a:lnTo>
                  <a:lnTo>
                    <a:pt x="8" y="13"/>
                  </a:lnTo>
                  <a:lnTo>
                    <a:pt x="8" y="13"/>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84" name="Freeform 56"/>
            <p:cNvSpPr>
              <a:spLocks/>
            </p:cNvSpPr>
            <p:nvPr/>
          </p:nvSpPr>
          <p:spPr bwMode="auto">
            <a:xfrm>
              <a:off x="5387400" y="2768586"/>
              <a:ext cx="1031875" cy="339725"/>
            </a:xfrm>
            <a:custGeom>
              <a:avLst/>
              <a:gdLst/>
              <a:ahLst/>
              <a:cxnLst>
                <a:cxn ang="0">
                  <a:pos x="650" y="0"/>
                </a:cxn>
                <a:cxn ang="0">
                  <a:pos x="650" y="130"/>
                </a:cxn>
                <a:cxn ang="0">
                  <a:pos x="294" y="214"/>
                </a:cxn>
                <a:cxn ang="0">
                  <a:pos x="0" y="28"/>
                </a:cxn>
                <a:cxn ang="0">
                  <a:pos x="650" y="0"/>
                </a:cxn>
                <a:cxn ang="0">
                  <a:pos x="650" y="0"/>
                </a:cxn>
              </a:cxnLst>
              <a:rect l="0" t="0" r="r" b="b"/>
              <a:pathLst>
                <a:path w="650" h="214">
                  <a:moveTo>
                    <a:pt x="650" y="0"/>
                  </a:moveTo>
                  <a:lnTo>
                    <a:pt x="650" y="130"/>
                  </a:lnTo>
                  <a:lnTo>
                    <a:pt x="294" y="214"/>
                  </a:lnTo>
                  <a:lnTo>
                    <a:pt x="0" y="28"/>
                  </a:lnTo>
                  <a:lnTo>
                    <a:pt x="650" y="0"/>
                  </a:lnTo>
                  <a:lnTo>
                    <a:pt x="650" y="0"/>
                  </a:lnTo>
                  <a:close/>
                </a:path>
              </a:pathLst>
            </a:custGeom>
            <a:solidFill>
              <a:srgbClr val="66706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85" name="Freeform 57"/>
            <p:cNvSpPr>
              <a:spLocks/>
            </p:cNvSpPr>
            <p:nvPr/>
          </p:nvSpPr>
          <p:spPr bwMode="auto">
            <a:xfrm>
              <a:off x="4736525" y="2706673"/>
              <a:ext cx="1682750" cy="217488"/>
            </a:xfrm>
            <a:custGeom>
              <a:avLst/>
              <a:gdLst/>
              <a:ahLst/>
              <a:cxnLst>
                <a:cxn ang="0">
                  <a:pos x="0" y="67"/>
                </a:cxn>
                <a:cxn ang="0">
                  <a:pos x="352" y="0"/>
                </a:cxn>
                <a:cxn ang="0">
                  <a:pos x="1060" y="39"/>
                </a:cxn>
                <a:cxn ang="0">
                  <a:pos x="700" y="118"/>
                </a:cxn>
                <a:cxn ang="0">
                  <a:pos x="170" y="137"/>
                </a:cxn>
                <a:cxn ang="0">
                  <a:pos x="0" y="67"/>
                </a:cxn>
                <a:cxn ang="0">
                  <a:pos x="0" y="67"/>
                </a:cxn>
              </a:cxnLst>
              <a:rect l="0" t="0" r="r" b="b"/>
              <a:pathLst>
                <a:path w="1060" h="137">
                  <a:moveTo>
                    <a:pt x="0" y="67"/>
                  </a:moveTo>
                  <a:lnTo>
                    <a:pt x="352" y="0"/>
                  </a:lnTo>
                  <a:lnTo>
                    <a:pt x="1060" y="39"/>
                  </a:lnTo>
                  <a:lnTo>
                    <a:pt x="700" y="118"/>
                  </a:lnTo>
                  <a:lnTo>
                    <a:pt x="170" y="137"/>
                  </a:lnTo>
                  <a:lnTo>
                    <a:pt x="0" y="67"/>
                  </a:lnTo>
                  <a:lnTo>
                    <a:pt x="0" y="67"/>
                  </a:lnTo>
                  <a:close/>
                </a:path>
              </a:pathLst>
            </a:custGeom>
            <a:solidFill>
              <a:srgbClr val="B3D99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86" name="Freeform 58"/>
            <p:cNvSpPr>
              <a:spLocks/>
            </p:cNvSpPr>
            <p:nvPr/>
          </p:nvSpPr>
          <p:spPr bwMode="auto">
            <a:xfrm>
              <a:off x="4933375" y="2733661"/>
              <a:ext cx="1271588" cy="127000"/>
            </a:xfrm>
            <a:custGeom>
              <a:avLst/>
              <a:gdLst/>
              <a:ahLst/>
              <a:cxnLst>
                <a:cxn ang="0">
                  <a:pos x="240" y="0"/>
                </a:cxn>
                <a:cxn ang="0">
                  <a:pos x="801" y="26"/>
                </a:cxn>
                <a:cxn ang="0">
                  <a:pos x="573" y="80"/>
                </a:cxn>
                <a:cxn ang="0">
                  <a:pos x="0" y="43"/>
                </a:cxn>
                <a:cxn ang="0">
                  <a:pos x="240" y="0"/>
                </a:cxn>
                <a:cxn ang="0">
                  <a:pos x="240" y="0"/>
                </a:cxn>
              </a:cxnLst>
              <a:rect l="0" t="0" r="r" b="b"/>
              <a:pathLst>
                <a:path w="801" h="80">
                  <a:moveTo>
                    <a:pt x="240" y="0"/>
                  </a:moveTo>
                  <a:lnTo>
                    <a:pt x="801" y="26"/>
                  </a:lnTo>
                  <a:lnTo>
                    <a:pt x="573" y="80"/>
                  </a:lnTo>
                  <a:lnTo>
                    <a:pt x="0" y="43"/>
                  </a:lnTo>
                  <a:lnTo>
                    <a:pt x="240" y="0"/>
                  </a:lnTo>
                  <a:lnTo>
                    <a:pt x="240" y="0"/>
                  </a:lnTo>
                  <a:close/>
                </a:path>
              </a:pathLst>
            </a:custGeom>
            <a:solidFill>
              <a:srgbClr val="96BA75"/>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87" name="Freeform 59"/>
            <p:cNvSpPr>
              <a:spLocks/>
            </p:cNvSpPr>
            <p:nvPr/>
          </p:nvSpPr>
          <p:spPr bwMode="auto">
            <a:xfrm>
              <a:off x="5288975" y="2733661"/>
              <a:ext cx="528638" cy="119063"/>
            </a:xfrm>
            <a:custGeom>
              <a:avLst/>
              <a:gdLst/>
              <a:ahLst/>
              <a:cxnLst>
                <a:cxn ang="0">
                  <a:pos x="186" y="67"/>
                </a:cxn>
                <a:cxn ang="0">
                  <a:pos x="202" y="63"/>
                </a:cxn>
                <a:cxn ang="0">
                  <a:pos x="217" y="62"/>
                </a:cxn>
                <a:cxn ang="0">
                  <a:pos x="233" y="60"/>
                </a:cxn>
                <a:cxn ang="0">
                  <a:pos x="248" y="56"/>
                </a:cxn>
                <a:cxn ang="0">
                  <a:pos x="263" y="52"/>
                </a:cxn>
                <a:cxn ang="0">
                  <a:pos x="275" y="48"/>
                </a:cxn>
                <a:cxn ang="0">
                  <a:pos x="287" y="45"/>
                </a:cxn>
                <a:cxn ang="0">
                  <a:pos x="298" y="43"/>
                </a:cxn>
                <a:cxn ang="0">
                  <a:pos x="306" y="39"/>
                </a:cxn>
                <a:cxn ang="0">
                  <a:pos x="318" y="35"/>
                </a:cxn>
                <a:cxn ang="0">
                  <a:pos x="322" y="32"/>
                </a:cxn>
                <a:cxn ang="0">
                  <a:pos x="329" y="28"/>
                </a:cxn>
                <a:cxn ang="0">
                  <a:pos x="333" y="20"/>
                </a:cxn>
                <a:cxn ang="0">
                  <a:pos x="333" y="15"/>
                </a:cxn>
                <a:cxn ang="0">
                  <a:pos x="325" y="9"/>
                </a:cxn>
                <a:cxn ang="0">
                  <a:pos x="314" y="5"/>
                </a:cxn>
                <a:cxn ang="0">
                  <a:pos x="306" y="1"/>
                </a:cxn>
                <a:cxn ang="0">
                  <a:pos x="294" y="1"/>
                </a:cxn>
                <a:cxn ang="0">
                  <a:pos x="283" y="1"/>
                </a:cxn>
                <a:cxn ang="0">
                  <a:pos x="275" y="1"/>
                </a:cxn>
                <a:cxn ang="0">
                  <a:pos x="260" y="0"/>
                </a:cxn>
                <a:cxn ang="0">
                  <a:pos x="244" y="0"/>
                </a:cxn>
                <a:cxn ang="0">
                  <a:pos x="229" y="0"/>
                </a:cxn>
                <a:cxn ang="0">
                  <a:pos x="217" y="1"/>
                </a:cxn>
                <a:cxn ang="0">
                  <a:pos x="202" y="1"/>
                </a:cxn>
                <a:cxn ang="0">
                  <a:pos x="182" y="3"/>
                </a:cxn>
                <a:cxn ang="0">
                  <a:pos x="167" y="5"/>
                </a:cxn>
                <a:cxn ang="0">
                  <a:pos x="151" y="7"/>
                </a:cxn>
                <a:cxn ang="0">
                  <a:pos x="144" y="9"/>
                </a:cxn>
                <a:cxn ang="0">
                  <a:pos x="132" y="11"/>
                </a:cxn>
                <a:cxn ang="0">
                  <a:pos x="124" y="11"/>
                </a:cxn>
                <a:cxn ang="0">
                  <a:pos x="116" y="13"/>
                </a:cxn>
                <a:cxn ang="0">
                  <a:pos x="101" y="15"/>
                </a:cxn>
                <a:cxn ang="0">
                  <a:pos x="85" y="18"/>
                </a:cxn>
                <a:cxn ang="0">
                  <a:pos x="70" y="20"/>
                </a:cxn>
                <a:cxn ang="0">
                  <a:pos x="58" y="24"/>
                </a:cxn>
                <a:cxn ang="0">
                  <a:pos x="47" y="28"/>
                </a:cxn>
                <a:cxn ang="0">
                  <a:pos x="35" y="33"/>
                </a:cxn>
                <a:cxn ang="0">
                  <a:pos x="24" y="35"/>
                </a:cxn>
                <a:cxn ang="0">
                  <a:pos x="16" y="39"/>
                </a:cxn>
                <a:cxn ang="0">
                  <a:pos x="12" y="43"/>
                </a:cxn>
                <a:cxn ang="0">
                  <a:pos x="8" y="47"/>
                </a:cxn>
                <a:cxn ang="0">
                  <a:pos x="0" y="54"/>
                </a:cxn>
                <a:cxn ang="0">
                  <a:pos x="0" y="60"/>
                </a:cxn>
                <a:cxn ang="0">
                  <a:pos x="8" y="65"/>
                </a:cxn>
                <a:cxn ang="0">
                  <a:pos x="20" y="69"/>
                </a:cxn>
                <a:cxn ang="0">
                  <a:pos x="27" y="71"/>
                </a:cxn>
                <a:cxn ang="0">
                  <a:pos x="39" y="71"/>
                </a:cxn>
                <a:cxn ang="0">
                  <a:pos x="51" y="73"/>
                </a:cxn>
                <a:cxn ang="0">
                  <a:pos x="62" y="75"/>
                </a:cxn>
                <a:cxn ang="0">
                  <a:pos x="74" y="75"/>
                </a:cxn>
                <a:cxn ang="0">
                  <a:pos x="89" y="75"/>
                </a:cxn>
                <a:cxn ang="0">
                  <a:pos x="105" y="73"/>
                </a:cxn>
                <a:cxn ang="0">
                  <a:pos x="120" y="73"/>
                </a:cxn>
                <a:cxn ang="0">
                  <a:pos x="132" y="71"/>
                </a:cxn>
                <a:cxn ang="0">
                  <a:pos x="151" y="71"/>
                </a:cxn>
                <a:cxn ang="0">
                  <a:pos x="159" y="69"/>
                </a:cxn>
                <a:cxn ang="0">
                  <a:pos x="167" y="69"/>
                </a:cxn>
                <a:cxn ang="0">
                  <a:pos x="174" y="67"/>
                </a:cxn>
                <a:cxn ang="0">
                  <a:pos x="186" y="67"/>
                </a:cxn>
                <a:cxn ang="0">
                  <a:pos x="186" y="67"/>
                </a:cxn>
              </a:cxnLst>
              <a:rect l="0" t="0" r="r" b="b"/>
              <a:pathLst>
                <a:path w="333" h="75">
                  <a:moveTo>
                    <a:pt x="186" y="67"/>
                  </a:moveTo>
                  <a:lnTo>
                    <a:pt x="202" y="63"/>
                  </a:lnTo>
                  <a:lnTo>
                    <a:pt x="217" y="62"/>
                  </a:lnTo>
                  <a:lnTo>
                    <a:pt x="233" y="60"/>
                  </a:lnTo>
                  <a:lnTo>
                    <a:pt x="248" y="56"/>
                  </a:lnTo>
                  <a:lnTo>
                    <a:pt x="263" y="52"/>
                  </a:lnTo>
                  <a:lnTo>
                    <a:pt x="275" y="48"/>
                  </a:lnTo>
                  <a:lnTo>
                    <a:pt x="287" y="45"/>
                  </a:lnTo>
                  <a:lnTo>
                    <a:pt x="298" y="43"/>
                  </a:lnTo>
                  <a:lnTo>
                    <a:pt x="306" y="39"/>
                  </a:lnTo>
                  <a:lnTo>
                    <a:pt x="318" y="35"/>
                  </a:lnTo>
                  <a:lnTo>
                    <a:pt x="322" y="32"/>
                  </a:lnTo>
                  <a:lnTo>
                    <a:pt x="329" y="28"/>
                  </a:lnTo>
                  <a:lnTo>
                    <a:pt x="333" y="20"/>
                  </a:lnTo>
                  <a:lnTo>
                    <a:pt x="333" y="15"/>
                  </a:lnTo>
                  <a:lnTo>
                    <a:pt x="325" y="9"/>
                  </a:lnTo>
                  <a:lnTo>
                    <a:pt x="314" y="5"/>
                  </a:lnTo>
                  <a:lnTo>
                    <a:pt x="306" y="1"/>
                  </a:lnTo>
                  <a:lnTo>
                    <a:pt x="294" y="1"/>
                  </a:lnTo>
                  <a:lnTo>
                    <a:pt x="283" y="1"/>
                  </a:lnTo>
                  <a:lnTo>
                    <a:pt x="275" y="1"/>
                  </a:lnTo>
                  <a:lnTo>
                    <a:pt x="260" y="0"/>
                  </a:lnTo>
                  <a:lnTo>
                    <a:pt x="244" y="0"/>
                  </a:lnTo>
                  <a:lnTo>
                    <a:pt x="229" y="0"/>
                  </a:lnTo>
                  <a:lnTo>
                    <a:pt x="217" y="1"/>
                  </a:lnTo>
                  <a:lnTo>
                    <a:pt x="202" y="1"/>
                  </a:lnTo>
                  <a:lnTo>
                    <a:pt x="182" y="3"/>
                  </a:lnTo>
                  <a:lnTo>
                    <a:pt x="167" y="5"/>
                  </a:lnTo>
                  <a:lnTo>
                    <a:pt x="151" y="7"/>
                  </a:lnTo>
                  <a:lnTo>
                    <a:pt x="144" y="9"/>
                  </a:lnTo>
                  <a:lnTo>
                    <a:pt x="132" y="11"/>
                  </a:lnTo>
                  <a:lnTo>
                    <a:pt x="124" y="11"/>
                  </a:lnTo>
                  <a:lnTo>
                    <a:pt x="116" y="13"/>
                  </a:lnTo>
                  <a:lnTo>
                    <a:pt x="101" y="15"/>
                  </a:lnTo>
                  <a:lnTo>
                    <a:pt x="85" y="18"/>
                  </a:lnTo>
                  <a:lnTo>
                    <a:pt x="70" y="20"/>
                  </a:lnTo>
                  <a:lnTo>
                    <a:pt x="58" y="24"/>
                  </a:lnTo>
                  <a:lnTo>
                    <a:pt x="47" y="28"/>
                  </a:lnTo>
                  <a:lnTo>
                    <a:pt x="35" y="33"/>
                  </a:lnTo>
                  <a:lnTo>
                    <a:pt x="24" y="35"/>
                  </a:lnTo>
                  <a:lnTo>
                    <a:pt x="16" y="39"/>
                  </a:lnTo>
                  <a:lnTo>
                    <a:pt x="12" y="43"/>
                  </a:lnTo>
                  <a:lnTo>
                    <a:pt x="8" y="47"/>
                  </a:lnTo>
                  <a:lnTo>
                    <a:pt x="0" y="54"/>
                  </a:lnTo>
                  <a:lnTo>
                    <a:pt x="0" y="60"/>
                  </a:lnTo>
                  <a:lnTo>
                    <a:pt x="8" y="65"/>
                  </a:lnTo>
                  <a:lnTo>
                    <a:pt x="20" y="69"/>
                  </a:lnTo>
                  <a:lnTo>
                    <a:pt x="27" y="71"/>
                  </a:lnTo>
                  <a:lnTo>
                    <a:pt x="39" y="71"/>
                  </a:lnTo>
                  <a:lnTo>
                    <a:pt x="51" y="73"/>
                  </a:lnTo>
                  <a:lnTo>
                    <a:pt x="62" y="75"/>
                  </a:lnTo>
                  <a:lnTo>
                    <a:pt x="74" y="75"/>
                  </a:lnTo>
                  <a:lnTo>
                    <a:pt x="89" y="75"/>
                  </a:lnTo>
                  <a:lnTo>
                    <a:pt x="105" y="73"/>
                  </a:lnTo>
                  <a:lnTo>
                    <a:pt x="120" y="73"/>
                  </a:lnTo>
                  <a:lnTo>
                    <a:pt x="132" y="71"/>
                  </a:lnTo>
                  <a:lnTo>
                    <a:pt x="151" y="71"/>
                  </a:lnTo>
                  <a:lnTo>
                    <a:pt x="159" y="69"/>
                  </a:lnTo>
                  <a:lnTo>
                    <a:pt x="167" y="69"/>
                  </a:lnTo>
                  <a:lnTo>
                    <a:pt x="174" y="67"/>
                  </a:lnTo>
                  <a:lnTo>
                    <a:pt x="186" y="67"/>
                  </a:lnTo>
                  <a:lnTo>
                    <a:pt x="186" y="67"/>
                  </a:lnTo>
                  <a:close/>
                </a:path>
              </a:pathLst>
            </a:custGeom>
            <a:solidFill>
              <a:srgbClr val="B3D99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88" name="Freeform 60"/>
            <p:cNvSpPr>
              <a:spLocks/>
            </p:cNvSpPr>
            <p:nvPr/>
          </p:nvSpPr>
          <p:spPr bwMode="auto">
            <a:xfrm>
              <a:off x="5381050" y="2751123"/>
              <a:ext cx="369888" cy="74613"/>
            </a:xfrm>
            <a:custGeom>
              <a:avLst/>
              <a:gdLst/>
              <a:ahLst/>
              <a:cxnLst>
                <a:cxn ang="0">
                  <a:pos x="128" y="41"/>
                </a:cxn>
                <a:cxn ang="0">
                  <a:pos x="140" y="39"/>
                </a:cxn>
                <a:cxn ang="0">
                  <a:pos x="151" y="37"/>
                </a:cxn>
                <a:cxn ang="0">
                  <a:pos x="159" y="34"/>
                </a:cxn>
                <a:cxn ang="0">
                  <a:pos x="171" y="34"/>
                </a:cxn>
                <a:cxn ang="0">
                  <a:pos x="178" y="30"/>
                </a:cxn>
                <a:cxn ang="0">
                  <a:pos x="186" y="28"/>
                </a:cxn>
                <a:cxn ang="0">
                  <a:pos x="198" y="26"/>
                </a:cxn>
                <a:cxn ang="0">
                  <a:pos x="205" y="24"/>
                </a:cxn>
                <a:cxn ang="0">
                  <a:pos x="217" y="21"/>
                </a:cxn>
                <a:cxn ang="0">
                  <a:pos x="225" y="17"/>
                </a:cxn>
                <a:cxn ang="0">
                  <a:pos x="229" y="11"/>
                </a:cxn>
                <a:cxn ang="0">
                  <a:pos x="233" y="9"/>
                </a:cxn>
                <a:cxn ang="0">
                  <a:pos x="225" y="4"/>
                </a:cxn>
                <a:cxn ang="0">
                  <a:pos x="217" y="2"/>
                </a:cxn>
                <a:cxn ang="0">
                  <a:pos x="202" y="0"/>
                </a:cxn>
                <a:cxn ang="0">
                  <a:pos x="186" y="0"/>
                </a:cxn>
                <a:cxn ang="0">
                  <a:pos x="178" y="0"/>
                </a:cxn>
                <a:cxn ang="0">
                  <a:pos x="171" y="0"/>
                </a:cxn>
                <a:cxn ang="0">
                  <a:pos x="159" y="0"/>
                </a:cxn>
                <a:cxn ang="0">
                  <a:pos x="147" y="0"/>
                </a:cxn>
                <a:cxn ang="0">
                  <a:pos x="136" y="0"/>
                </a:cxn>
                <a:cxn ang="0">
                  <a:pos x="124" y="2"/>
                </a:cxn>
                <a:cxn ang="0">
                  <a:pos x="116" y="4"/>
                </a:cxn>
                <a:cxn ang="0">
                  <a:pos x="105" y="6"/>
                </a:cxn>
                <a:cxn ang="0">
                  <a:pos x="93" y="6"/>
                </a:cxn>
                <a:cxn ang="0">
                  <a:pos x="82" y="7"/>
                </a:cxn>
                <a:cxn ang="0">
                  <a:pos x="70" y="9"/>
                </a:cxn>
                <a:cxn ang="0">
                  <a:pos x="62" y="13"/>
                </a:cxn>
                <a:cxn ang="0">
                  <a:pos x="51" y="13"/>
                </a:cxn>
                <a:cxn ang="0">
                  <a:pos x="39" y="17"/>
                </a:cxn>
                <a:cxn ang="0">
                  <a:pos x="31" y="19"/>
                </a:cxn>
                <a:cxn ang="0">
                  <a:pos x="27" y="21"/>
                </a:cxn>
                <a:cxn ang="0">
                  <a:pos x="12" y="24"/>
                </a:cxn>
                <a:cxn ang="0">
                  <a:pos x="4" y="30"/>
                </a:cxn>
                <a:cxn ang="0">
                  <a:pos x="0" y="34"/>
                </a:cxn>
                <a:cxn ang="0">
                  <a:pos x="0" y="39"/>
                </a:cxn>
                <a:cxn ang="0">
                  <a:pos x="4" y="41"/>
                </a:cxn>
                <a:cxn ang="0">
                  <a:pos x="12" y="45"/>
                </a:cxn>
                <a:cxn ang="0">
                  <a:pos x="27" y="47"/>
                </a:cxn>
                <a:cxn ang="0">
                  <a:pos x="43" y="47"/>
                </a:cxn>
                <a:cxn ang="0">
                  <a:pos x="51" y="47"/>
                </a:cxn>
                <a:cxn ang="0">
                  <a:pos x="58" y="47"/>
                </a:cxn>
                <a:cxn ang="0">
                  <a:pos x="70" y="47"/>
                </a:cxn>
                <a:cxn ang="0">
                  <a:pos x="82" y="47"/>
                </a:cxn>
                <a:cxn ang="0">
                  <a:pos x="89" y="45"/>
                </a:cxn>
                <a:cxn ang="0">
                  <a:pos x="101" y="43"/>
                </a:cxn>
                <a:cxn ang="0">
                  <a:pos x="113" y="43"/>
                </a:cxn>
                <a:cxn ang="0">
                  <a:pos x="128" y="41"/>
                </a:cxn>
                <a:cxn ang="0">
                  <a:pos x="128" y="41"/>
                </a:cxn>
              </a:cxnLst>
              <a:rect l="0" t="0" r="r" b="b"/>
              <a:pathLst>
                <a:path w="233" h="47">
                  <a:moveTo>
                    <a:pt x="128" y="41"/>
                  </a:moveTo>
                  <a:lnTo>
                    <a:pt x="140" y="39"/>
                  </a:lnTo>
                  <a:lnTo>
                    <a:pt x="151" y="37"/>
                  </a:lnTo>
                  <a:lnTo>
                    <a:pt x="159" y="34"/>
                  </a:lnTo>
                  <a:lnTo>
                    <a:pt x="171" y="34"/>
                  </a:lnTo>
                  <a:lnTo>
                    <a:pt x="178" y="30"/>
                  </a:lnTo>
                  <a:lnTo>
                    <a:pt x="186" y="28"/>
                  </a:lnTo>
                  <a:lnTo>
                    <a:pt x="198" y="26"/>
                  </a:lnTo>
                  <a:lnTo>
                    <a:pt x="205" y="24"/>
                  </a:lnTo>
                  <a:lnTo>
                    <a:pt x="217" y="21"/>
                  </a:lnTo>
                  <a:lnTo>
                    <a:pt x="225" y="17"/>
                  </a:lnTo>
                  <a:lnTo>
                    <a:pt x="229" y="11"/>
                  </a:lnTo>
                  <a:lnTo>
                    <a:pt x="233" y="9"/>
                  </a:lnTo>
                  <a:lnTo>
                    <a:pt x="225" y="4"/>
                  </a:lnTo>
                  <a:lnTo>
                    <a:pt x="217" y="2"/>
                  </a:lnTo>
                  <a:lnTo>
                    <a:pt x="202" y="0"/>
                  </a:lnTo>
                  <a:lnTo>
                    <a:pt x="186" y="0"/>
                  </a:lnTo>
                  <a:lnTo>
                    <a:pt x="178" y="0"/>
                  </a:lnTo>
                  <a:lnTo>
                    <a:pt x="171" y="0"/>
                  </a:lnTo>
                  <a:lnTo>
                    <a:pt x="159" y="0"/>
                  </a:lnTo>
                  <a:lnTo>
                    <a:pt x="147" y="0"/>
                  </a:lnTo>
                  <a:lnTo>
                    <a:pt x="136" y="0"/>
                  </a:lnTo>
                  <a:lnTo>
                    <a:pt x="124" y="2"/>
                  </a:lnTo>
                  <a:lnTo>
                    <a:pt x="116" y="4"/>
                  </a:lnTo>
                  <a:lnTo>
                    <a:pt x="105" y="6"/>
                  </a:lnTo>
                  <a:lnTo>
                    <a:pt x="93" y="6"/>
                  </a:lnTo>
                  <a:lnTo>
                    <a:pt x="82" y="7"/>
                  </a:lnTo>
                  <a:lnTo>
                    <a:pt x="70" y="9"/>
                  </a:lnTo>
                  <a:lnTo>
                    <a:pt x="62" y="13"/>
                  </a:lnTo>
                  <a:lnTo>
                    <a:pt x="51" y="13"/>
                  </a:lnTo>
                  <a:lnTo>
                    <a:pt x="39" y="17"/>
                  </a:lnTo>
                  <a:lnTo>
                    <a:pt x="31" y="19"/>
                  </a:lnTo>
                  <a:lnTo>
                    <a:pt x="27" y="21"/>
                  </a:lnTo>
                  <a:lnTo>
                    <a:pt x="12" y="24"/>
                  </a:lnTo>
                  <a:lnTo>
                    <a:pt x="4" y="30"/>
                  </a:lnTo>
                  <a:lnTo>
                    <a:pt x="0" y="34"/>
                  </a:lnTo>
                  <a:lnTo>
                    <a:pt x="0" y="39"/>
                  </a:lnTo>
                  <a:lnTo>
                    <a:pt x="4" y="41"/>
                  </a:lnTo>
                  <a:lnTo>
                    <a:pt x="12" y="45"/>
                  </a:lnTo>
                  <a:lnTo>
                    <a:pt x="27" y="47"/>
                  </a:lnTo>
                  <a:lnTo>
                    <a:pt x="43" y="47"/>
                  </a:lnTo>
                  <a:lnTo>
                    <a:pt x="51" y="47"/>
                  </a:lnTo>
                  <a:lnTo>
                    <a:pt x="58" y="47"/>
                  </a:lnTo>
                  <a:lnTo>
                    <a:pt x="70" y="47"/>
                  </a:lnTo>
                  <a:lnTo>
                    <a:pt x="82" y="47"/>
                  </a:lnTo>
                  <a:lnTo>
                    <a:pt x="89" y="45"/>
                  </a:lnTo>
                  <a:lnTo>
                    <a:pt x="101" y="43"/>
                  </a:lnTo>
                  <a:lnTo>
                    <a:pt x="113" y="43"/>
                  </a:lnTo>
                  <a:lnTo>
                    <a:pt x="128" y="41"/>
                  </a:lnTo>
                  <a:lnTo>
                    <a:pt x="128" y="41"/>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89" name="Freeform 61"/>
            <p:cNvSpPr>
              <a:spLocks/>
            </p:cNvSpPr>
            <p:nvPr/>
          </p:nvSpPr>
          <p:spPr bwMode="auto">
            <a:xfrm>
              <a:off x="4736525" y="2813036"/>
              <a:ext cx="1111250" cy="290513"/>
            </a:xfrm>
            <a:custGeom>
              <a:avLst/>
              <a:gdLst/>
              <a:ahLst/>
              <a:cxnLst>
                <a:cxn ang="0">
                  <a:pos x="0" y="122"/>
                </a:cxn>
                <a:cxn ang="0">
                  <a:pos x="700" y="183"/>
                </a:cxn>
                <a:cxn ang="0">
                  <a:pos x="700" y="51"/>
                </a:cxn>
                <a:cxn ang="0">
                  <a:pos x="0" y="0"/>
                </a:cxn>
                <a:cxn ang="0">
                  <a:pos x="0" y="122"/>
                </a:cxn>
                <a:cxn ang="0">
                  <a:pos x="0" y="122"/>
                </a:cxn>
              </a:cxnLst>
              <a:rect l="0" t="0" r="r" b="b"/>
              <a:pathLst>
                <a:path w="700" h="183">
                  <a:moveTo>
                    <a:pt x="0" y="122"/>
                  </a:moveTo>
                  <a:lnTo>
                    <a:pt x="700" y="183"/>
                  </a:lnTo>
                  <a:lnTo>
                    <a:pt x="700" y="51"/>
                  </a:lnTo>
                  <a:lnTo>
                    <a:pt x="0" y="0"/>
                  </a:lnTo>
                  <a:lnTo>
                    <a:pt x="0" y="122"/>
                  </a:lnTo>
                  <a:lnTo>
                    <a:pt x="0" y="122"/>
                  </a:lnTo>
                  <a:close/>
                </a:path>
              </a:pathLst>
            </a:custGeom>
            <a:solidFill>
              <a:srgbClr val="70947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90" name="Freeform 62"/>
            <p:cNvSpPr>
              <a:spLocks/>
            </p:cNvSpPr>
            <p:nvPr/>
          </p:nvSpPr>
          <p:spPr bwMode="auto">
            <a:xfrm>
              <a:off x="4736525" y="2863836"/>
              <a:ext cx="1111250" cy="239713"/>
            </a:xfrm>
            <a:custGeom>
              <a:avLst/>
              <a:gdLst/>
              <a:ahLst/>
              <a:cxnLst>
                <a:cxn ang="0">
                  <a:pos x="0" y="90"/>
                </a:cxn>
                <a:cxn ang="0">
                  <a:pos x="700" y="151"/>
                </a:cxn>
                <a:cxn ang="0">
                  <a:pos x="700" y="53"/>
                </a:cxn>
                <a:cxn ang="0">
                  <a:pos x="0" y="0"/>
                </a:cxn>
                <a:cxn ang="0">
                  <a:pos x="0" y="90"/>
                </a:cxn>
                <a:cxn ang="0">
                  <a:pos x="0" y="90"/>
                </a:cxn>
              </a:cxnLst>
              <a:rect l="0" t="0" r="r" b="b"/>
              <a:pathLst>
                <a:path w="700" h="151">
                  <a:moveTo>
                    <a:pt x="0" y="90"/>
                  </a:moveTo>
                  <a:lnTo>
                    <a:pt x="700" y="151"/>
                  </a:lnTo>
                  <a:lnTo>
                    <a:pt x="700" y="53"/>
                  </a:lnTo>
                  <a:lnTo>
                    <a:pt x="0" y="0"/>
                  </a:lnTo>
                  <a:lnTo>
                    <a:pt x="0" y="90"/>
                  </a:lnTo>
                  <a:lnTo>
                    <a:pt x="0" y="90"/>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91" name="Freeform 63"/>
            <p:cNvSpPr>
              <a:spLocks/>
            </p:cNvSpPr>
            <p:nvPr/>
          </p:nvSpPr>
          <p:spPr bwMode="auto">
            <a:xfrm>
              <a:off x="4736525" y="2914636"/>
              <a:ext cx="1111250" cy="188913"/>
            </a:xfrm>
            <a:custGeom>
              <a:avLst/>
              <a:gdLst/>
              <a:ahLst/>
              <a:cxnLst>
                <a:cxn ang="0">
                  <a:pos x="0" y="58"/>
                </a:cxn>
                <a:cxn ang="0">
                  <a:pos x="700" y="119"/>
                </a:cxn>
                <a:cxn ang="0">
                  <a:pos x="700" y="57"/>
                </a:cxn>
                <a:cxn ang="0">
                  <a:pos x="0" y="0"/>
                </a:cxn>
                <a:cxn ang="0">
                  <a:pos x="0" y="58"/>
                </a:cxn>
                <a:cxn ang="0">
                  <a:pos x="0" y="58"/>
                </a:cxn>
              </a:cxnLst>
              <a:rect l="0" t="0" r="r" b="b"/>
              <a:pathLst>
                <a:path w="700" h="119">
                  <a:moveTo>
                    <a:pt x="0" y="58"/>
                  </a:moveTo>
                  <a:lnTo>
                    <a:pt x="700" y="119"/>
                  </a:lnTo>
                  <a:lnTo>
                    <a:pt x="700" y="57"/>
                  </a:lnTo>
                  <a:lnTo>
                    <a:pt x="0" y="0"/>
                  </a:lnTo>
                  <a:lnTo>
                    <a:pt x="0" y="58"/>
                  </a:lnTo>
                  <a:lnTo>
                    <a:pt x="0" y="58"/>
                  </a:lnTo>
                  <a:close/>
                </a:path>
              </a:pathLst>
            </a:custGeom>
            <a:solidFill>
              <a:srgbClr val="8AAD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92" name="Freeform 64"/>
            <p:cNvSpPr>
              <a:spLocks/>
            </p:cNvSpPr>
            <p:nvPr/>
          </p:nvSpPr>
          <p:spPr bwMode="auto">
            <a:xfrm>
              <a:off x="4736525" y="2968611"/>
              <a:ext cx="1111250" cy="139700"/>
            </a:xfrm>
            <a:custGeom>
              <a:avLst/>
              <a:gdLst/>
              <a:ahLst/>
              <a:cxnLst>
                <a:cxn ang="0">
                  <a:pos x="0" y="32"/>
                </a:cxn>
                <a:cxn ang="0">
                  <a:pos x="700" y="88"/>
                </a:cxn>
                <a:cxn ang="0">
                  <a:pos x="700" y="56"/>
                </a:cxn>
                <a:cxn ang="0">
                  <a:pos x="0" y="0"/>
                </a:cxn>
                <a:cxn ang="0">
                  <a:pos x="0" y="32"/>
                </a:cxn>
                <a:cxn ang="0">
                  <a:pos x="0" y="32"/>
                </a:cxn>
              </a:cxnLst>
              <a:rect l="0" t="0" r="r" b="b"/>
              <a:pathLst>
                <a:path w="700" h="88">
                  <a:moveTo>
                    <a:pt x="0" y="32"/>
                  </a:moveTo>
                  <a:lnTo>
                    <a:pt x="700" y="88"/>
                  </a:lnTo>
                  <a:lnTo>
                    <a:pt x="700" y="56"/>
                  </a:lnTo>
                  <a:lnTo>
                    <a:pt x="0" y="0"/>
                  </a:lnTo>
                  <a:lnTo>
                    <a:pt x="0" y="32"/>
                  </a:lnTo>
                  <a:lnTo>
                    <a:pt x="0" y="32"/>
                  </a:lnTo>
                  <a:close/>
                </a:path>
              </a:pathLst>
            </a:custGeom>
            <a:solidFill>
              <a:srgbClr val="96BA75"/>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93" name="Freeform 65"/>
            <p:cNvSpPr>
              <a:spLocks/>
            </p:cNvSpPr>
            <p:nvPr/>
          </p:nvSpPr>
          <p:spPr bwMode="auto">
            <a:xfrm>
              <a:off x="6020812" y="2760648"/>
              <a:ext cx="207963" cy="41275"/>
            </a:xfrm>
            <a:custGeom>
              <a:avLst/>
              <a:gdLst/>
              <a:ahLst/>
              <a:cxnLst>
                <a:cxn ang="0">
                  <a:pos x="4" y="20"/>
                </a:cxn>
                <a:cxn ang="0">
                  <a:pos x="8" y="22"/>
                </a:cxn>
                <a:cxn ang="0">
                  <a:pos x="19" y="24"/>
                </a:cxn>
                <a:cxn ang="0">
                  <a:pos x="27" y="24"/>
                </a:cxn>
                <a:cxn ang="0">
                  <a:pos x="42" y="26"/>
                </a:cxn>
                <a:cxn ang="0">
                  <a:pos x="50" y="26"/>
                </a:cxn>
                <a:cxn ang="0">
                  <a:pos x="66" y="26"/>
                </a:cxn>
                <a:cxn ang="0">
                  <a:pos x="77" y="24"/>
                </a:cxn>
                <a:cxn ang="0">
                  <a:pos x="93" y="24"/>
                </a:cxn>
                <a:cxn ang="0">
                  <a:pos x="104" y="22"/>
                </a:cxn>
                <a:cxn ang="0">
                  <a:pos x="116" y="20"/>
                </a:cxn>
                <a:cxn ang="0">
                  <a:pos x="124" y="18"/>
                </a:cxn>
                <a:cxn ang="0">
                  <a:pos x="128" y="16"/>
                </a:cxn>
                <a:cxn ang="0">
                  <a:pos x="131" y="11"/>
                </a:cxn>
                <a:cxn ang="0">
                  <a:pos x="128" y="7"/>
                </a:cxn>
                <a:cxn ang="0">
                  <a:pos x="120" y="5"/>
                </a:cxn>
                <a:cxn ang="0">
                  <a:pos x="112" y="3"/>
                </a:cxn>
                <a:cxn ang="0">
                  <a:pos x="100" y="1"/>
                </a:cxn>
                <a:cxn ang="0">
                  <a:pos x="89" y="1"/>
                </a:cxn>
                <a:cxn ang="0">
                  <a:pos x="77" y="0"/>
                </a:cxn>
                <a:cxn ang="0">
                  <a:pos x="66" y="1"/>
                </a:cxn>
                <a:cxn ang="0">
                  <a:pos x="50" y="1"/>
                </a:cxn>
                <a:cxn ang="0">
                  <a:pos x="39" y="3"/>
                </a:cxn>
                <a:cxn ang="0">
                  <a:pos x="27" y="3"/>
                </a:cxn>
                <a:cxn ang="0">
                  <a:pos x="15" y="5"/>
                </a:cxn>
                <a:cxn ang="0">
                  <a:pos x="8" y="7"/>
                </a:cxn>
                <a:cxn ang="0">
                  <a:pos x="4" y="11"/>
                </a:cxn>
                <a:cxn ang="0">
                  <a:pos x="0" y="15"/>
                </a:cxn>
                <a:cxn ang="0">
                  <a:pos x="4" y="20"/>
                </a:cxn>
                <a:cxn ang="0">
                  <a:pos x="4" y="20"/>
                </a:cxn>
              </a:cxnLst>
              <a:rect l="0" t="0" r="r" b="b"/>
              <a:pathLst>
                <a:path w="131" h="26">
                  <a:moveTo>
                    <a:pt x="4" y="20"/>
                  </a:moveTo>
                  <a:lnTo>
                    <a:pt x="8" y="22"/>
                  </a:lnTo>
                  <a:lnTo>
                    <a:pt x="19" y="24"/>
                  </a:lnTo>
                  <a:lnTo>
                    <a:pt x="27" y="24"/>
                  </a:lnTo>
                  <a:lnTo>
                    <a:pt x="42" y="26"/>
                  </a:lnTo>
                  <a:lnTo>
                    <a:pt x="50" y="26"/>
                  </a:lnTo>
                  <a:lnTo>
                    <a:pt x="66" y="26"/>
                  </a:lnTo>
                  <a:lnTo>
                    <a:pt x="77" y="24"/>
                  </a:lnTo>
                  <a:lnTo>
                    <a:pt x="93" y="24"/>
                  </a:lnTo>
                  <a:lnTo>
                    <a:pt x="104" y="22"/>
                  </a:lnTo>
                  <a:lnTo>
                    <a:pt x="116" y="20"/>
                  </a:lnTo>
                  <a:lnTo>
                    <a:pt x="124" y="18"/>
                  </a:lnTo>
                  <a:lnTo>
                    <a:pt x="128" y="16"/>
                  </a:lnTo>
                  <a:lnTo>
                    <a:pt x="131" y="11"/>
                  </a:lnTo>
                  <a:lnTo>
                    <a:pt x="128" y="7"/>
                  </a:lnTo>
                  <a:lnTo>
                    <a:pt x="120" y="5"/>
                  </a:lnTo>
                  <a:lnTo>
                    <a:pt x="112" y="3"/>
                  </a:lnTo>
                  <a:lnTo>
                    <a:pt x="100" y="1"/>
                  </a:lnTo>
                  <a:lnTo>
                    <a:pt x="89" y="1"/>
                  </a:lnTo>
                  <a:lnTo>
                    <a:pt x="77" y="0"/>
                  </a:lnTo>
                  <a:lnTo>
                    <a:pt x="66" y="1"/>
                  </a:lnTo>
                  <a:lnTo>
                    <a:pt x="50" y="1"/>
                  </a:lnTo>
                  <a:lnTo>
                    <a:pt x="39" y="3"/>
                  </a:lnTo>
                  <a:lnTo>
                    <a:pt x="27" y="3"/>
                  </a:lnTo>
                  <a:lnTo>
                    <a:pt x="15" y="5"/>
                  </a:lnTo>
                  <a:lnTo>
                    <a:pt x="8" y="7"/>
                  </a:lnTo>
                  <a:lnTo>
                    <a:pt x="4" y="11"/>
                  </a:lnTo>
                  <a:lnTo>
                    <a:pt x="0" y="15"/>
                  </a:lnTo>
                  <a:lnTo>
                    <a:pt x="4" y="20"/>
                  </a:lnTo>
                  <a:lnTo>
                    <a:pt x="4" y="20"/>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94" name="Freeform 66"/>
            <p:cNvSpPr>
              <a:spLocks/>
            </p:cNvSpPr>
            <p:nvPr/>
          </p:nvSpPr>
          <p:spPr bwMode="auto">
            <a:xfrm>
              <a:off x="5222300" y="2720961"/>
              <a:ext cx="214313" cy="30163"/>
            </a:xfrm>
            <a:custGeom>
              <a:avLst/>
              <a:gdLst/>
              <a:ahLst/>
              <a:cxnLst>
                <a:cxn ang="0">
                  <a:pos x="4" y="13"/>
                </a:cxn>
                <a:cxn ang="0">
                  <a:pos x="11" y="15"/>
                </a:cxn>
                <a:cxn ang="0">
                  <a:pos x="19" y="15"/>
                </a:cxn>
                <a:cxn ang="0">
                  <a:pos x="31" y="17"/>
                </a:cxn>
                <a:cxn ang="0">
                  <a:pos x="42" y="19"/>
                </a:cxn>
                <a:cxn ang="0">
                  <a:pos x="54" y="19"/>
                </a:cxn>
                <a:cxn ang="0">
                  <a:pos x="66" y="19"/>
                </a:cxn>
                <a:cxn ang="0">
                  <a:pos x="81" y="19"/>
                </a:cxn>
                <a:cxn ang="0">
                  <a:pos x="97" y="19"/>
                </a:cxn>
                <a:cxn ang="0">
                  <a:pos x="108" y="17"/>
                </a:cxn>
                <a:cxn ang="0">
                  <a:pos x="120" y="15"/>
                </a:cxn>
                <a:cxn ang="0">
                  <a:pos x="127" y="15"/>
                </a:cxn>
                <a:cxn ang="0">
                  <a:pos x="131" y="13"/>
                </a:cxn>
                <a:cxn ang="0">
                  <a:pos x="135" y="9"/>
                </a:cxn>
                <a:cxn ang="0">
                  <a:pos x="135" y="6"/>
                </a:cxn>
                <a:cxn ang="0">
                  <a:pos x="124" y="4"/>
                </a:cxn>
                <a:cxn ang="0">
                  <a:pos x="116" y="2"/>
                </a:cxn>
                <a:cxn ang="0">
                  <a:pos x="104" y="2"/>
                </a:cxn>
                <a:cxn ang="0">
                  <a:pos x="93" y="2"/>
                </a:cxn>
                <a:cxn ang="0">
                  <a:pos x="81" y="0"/>
                </a:cxn>
                <a:cxn ang="0">
                  <a:pos x="69" y="0"/>
                </a:cxn>
                <a:cxn ang="0">
                  <a:pos x="54" y="0"/>
                </a:cxn>
                <a:cxn ang="0">
                  <a:pos x="42" y="0"/>
                </a:cxn>
                <a:cxn ang="0">
                  <a:pos x="31" y="2"/>
                </a:cxn>
                <a:cxn ang="0">
                  <a:pos x="19" y="2"/>
                </a:cxn>
                <a:cxn ang="0">
                  <a:pos x="8" y="4"/>
                </a:cxn>
                <a:cxn ang="0">
                  <a:pos x="4" y="6"/>
                </a:cxn>
                <a:cxn ang="0">
                  <a:pos x="0" y="9"/>
                </a:cxn>
                <a:cxn ang="0">
                  <a:pos x="4" y="13"/>
                </a:cxn>
                <a:cxn ang="0">
                  <a:pos x="4" y="13"/>
                </a:cxn>
              </a:cxnLst>
              <a:rect l="0" t="0" r="r" b="b"/>
              <a:pathLst>
                <a:path w="135" h="19">
                  <a:moveTo>
                    <a:pt x="4" y="13"/>
                  </a:moveTo>
                  <a:lnTo>
                    <a:pt x="11" y="15"/>
                  </a:lnTo>
                  <a:lnTo>
                    <a:pt x="19" y="15"/>
                  </a:lnTo>
                  <a:lnTo>
                    <a:pt x="31" y="17"/>
                  </a:lnTo>
                  <a:lnTo>
                    <a:pt x="42" y="19"/>
                  </a:lnTo>
                  <a:lnTo>
                    <a:pt x="54" y="19"/>
                  </a:lnTo>
                  <a:lnTo>
                    <a:pt x="66" y="19"/>
                  </a:lnTo>
                  <a:lnTo>
                    <a:pt x="81" y="19"/>
                  </a:lnTo>
                  <a:lnTo>
                    <a:pt x="97" y="19"/>
                  </a:lnTo>
                  <a:lnTo>
                    <a:pt x="108" y="17"/>
                  </a:lnTo>
                  <a:lnTo>
                    <a:pt x="120" y="15"/>
                  </a:lnTo>
                  <a:lnTo>
                    <a:pt x="127" y="15"/>
                  </a:lnTo>
                  <a:lnTo>
                    <a:pt x="131" y="13"/>
                  </a:lnTo>
                  <a:lnTo>
                    <a:pt x="135" y="9"/>
                  </a:lnTo>
                  <a:lnTo>
                    <a:pt x="135" y="6"/>
                  </a:lnTo>
                  <a:lnTo>
                    <a:pt x="124" y="4"/>
                  </a:lnTo>
                  <a:lnTo>
                    <a:pt x="116" y="2"/>
                  </a:lnTo>
                  <a:lnTo>
                    <a:pt x="104" y="2"/>
                  </a:lnTo>
                  <a:lnTo>
                    <a:pt x="93" y="2"/>
                  </a:lnTo>
                  <a:lnTo>
                    <a:pt x="81" y="0"/>
                  </a:lnTo>
                  <a:lnTo>
                    <a:pt x="69" y="0"/>
                  </a:lnTo>
                  <a:lnTo>
                    <a:pt x="54" y="0"/>
                  </a:lnTo>
                  <a:lnTo>
                    <a:pt x="42" y="0"/>
                  </a:lnTo>
                  <a:lnTo>
                    <a:pt x="31" y="2"/>
                  </a:lnTo>
                  <a:lnTo>
                    <a:pt x="19" y="2"/>
                  </a:lnTo>
                  <a:lnTo>
                    <a:pt x="8" y="4"/>
                  </a:lnTo>
                  <a:lnTo>
                    <a:pt x="4" y="6"/>
                  </a:lnTo>
                  <a:lnTo>
                    <a:pt x="0" y="9"/>
                  </a:lnTo>
                  <a:lnTo>
                    <a:pt x="4" y="13"/>
                  </a:lnTo>
                  <a:lnTo>
                    <a:pt x="4" y="13"/>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95" name="Freeform 67"/>
            <p:cNvSpPr>
              <a:spLocks/>
            </p:cNvSpPr>
            <p:nvPr/>
          </p:nvSpPr>
          <p:spPr bwMode="auto">
            <a:xfrm>
              <a:off x="4798437" y="3100373"/>
              <a:ext cx="1062038" cy="336550"/>
            </a:xfrm>
            <a:custGeom>
              <a:avLst/>
              <a:gdLst/>
              <a:ahLst/>
              <a:cxnLst>
                <a:cxn ang="0">
                  <a:pos x="669" y="0"/>
                </a:cxn>
                <a:cxn ang="0">
                  <a:pos x="669" y="133"/>
                </a:cxn>
                <a:cxn ang="0">
                  <a:pos x="302" y="212"/>
                </a:cxn>
                <a:cxn ang="0">
                  <a:pos x="0" y="15"/>
                </a:cxn>
                <a:cxn ang="0">
                  <a:pos x="669" y="0"/>
                </a:cxn>
                <a:cxn ang="0">
                  <a:pos x="669" y="0"/>
                </a:cxn>
              </a:cxnLst>
              <a:rect l="0" t="0" r="r" b="b"/>
              <a:pathLst>
                <a:path w="669" h="212">
                  <a:moveTo>
                    <a:pt x="669" y="0"/>
                  </a:moveTo>
                  <a:lnTo>
                    <a:pt x="669" y="133"/>
                  </a:lnTo>
                  <a:lnTo>
                    <a:pt x="302" y="212"/>
                  </a:lnTo>
                  <a:lnTo>
                    <a:pt x="0" y="15"/>
                  </a:lnTo>
                  <a:lnTo>
                    <a:pt x="669" y="0"/>
                  </a:lnTo>
                  <a:lnTo>
                    <a:pt x="669" y="0"/>
                  </a:lnTo>
                  <a:close/>
                </a:path>
              </a:pathLst>
            </a:custGeom>
            <a:solidFill>
              <a:srgbClr val="66706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96" name="Freeform 68"/>
            <p:cNvSpPr>
              <a:spLocks/>
            </p:cNvSpPr>
            <p:nvPr/>
          </p:nvSpPr>
          <p:spPr bwMode="auto">
            <a:xfrm>
              <a:off x="4128512" y="3009886"/>
              <a:ext cx="1731963" cy="217488"/>
            </a:xfrm>
            <a:custGeom>
              <a:avLst/>
              <a:gdLst/>
              <a:ahLst/>
              <a:cxnLst>
                <a:cxn ang="0">
                  <a:pos x="0" y="62"/>
                </a:cxn>
                <a:cxn ang="0">
                  <a:pos x="356" y="0"/>
                </a:cxn>
                <a:cxn ang="0">
                  <a:pos x="1091" y="57"/>
                </a:cxn>
                <a:cxn ang="0">
                  <a:pos x="720" y="128"/>
                </a:cxn>
                <a:cxn ang="0">
                  <a:pos x="170" y="137"/>
                </a:cxn>
                <a:cxn ang="0">
                  <a:pos x="0" y="62"/>
                </a:cxn>
                <a:cxn ang="0">
                  <a:pos x="0" y="62"/>
                </a:cxn>
              </a:cxnLst>
              <a:rect l="0" t="0" r="r" b="b"/>
              <a:pathLst>
                <a:path w="1091" h="137">
                  <a:moveTo>
                    <a:pt x="0" y="62"/>
                  </a:moveTo>
                  <a:lnTo>
                    <a:pt x="356" y="0"/>
                  </a:lnTo>
                  <a:lnTo>
                    <a:pt x="1091" y="57"/>
                  </a:lnTo>
                  <a:lnTo>
                    <a:pt x="720" y="128"/>
                  </a:lnTo>
                  <a:lnTo>
                    <a:pt x="170" y="137"/>
                  </a:lnTo>
                  <a:lnTo>
                    <a:pt x="0" y="62"/>
                  </a:lnTo>
                  <a:lnTo>
                    <a:pt x="0" y="62"/>
                  </a:lnTo>
                  <a:close/>
                </a:path>
              </a:pathLst>
            </a:custGeom>
            <a:solidFill>
              <a:srgbClr val="B3D99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97" name="Freeform 69"/>
            <p:cNvSpPr>
              <a:spLocks/>
            </p:cNvSpPr>
            <p:nvPr/>
          </p:nvSpPr>
          <p:spPr bwMode="auto">
            <a:xfrm>
              <a:off x="4331712" y="3030523"/>
              <a:ext cx="1308100" cy="149225"/>
            </a:xfrm>
            <a:custGeom>
              <a:avLst/>
              <a:gdLst/>
              <a:ahLst/>
              <a:cxnLst>
                <a:cxn ang="0">
                  <a:pos x="240" y="0"/>
                </a:cxn>
                <a:cxn ang="0">
                  <a:pos x="824" y="44"/>
                </a:cxn>
                <a:cxn ang="0">
                  <a:pos x="588" y="94"/>
                </a:cxn>
                <a:cxn ang="0">
                  <a:pos x="0" y="44"/>
                </a:cxn>
                <a:cxn ang="0">
                  <a:pos x="240" y="0"/>
                </a:cxn>
                <a:cxn ang="0">
                  <a:pos x="240" y="0"/>
                </a:cxn>
              </a:cxnLst>
              <a:rect l="0" t="0" r="r" b="b"/>
              <a:pathLst>
                <a:path w="824" h="94">
                  <a:moveTo>
                    <a:pt x="240" y="0"/>
                  </a:moveTo>
                  <a:lnTo>
                    <a:pt x="824" y="44"/>
                  </a:lnTo>
                  <a:lnTo>
                    <a:pt x="588" y="94"/>
                  </a:lnTo>
                  <a:lnTo>
                    <a:pt x="0" y="44"/>
                  </a:lnTo>
                  <a:lnTo>
                    <a:pt x="240" y="0"/>
                  </a:lnTo>
                  <a:lnTo>
                    <a:pt x="240" y="0"/>
                  </a:lnTo>
                  <a:close/>
                </a:path>
              </a:pathLst>
            </a:custGeom>
            <a:solidFill>
              <a:srgbClr val="96BA75"/>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98" name="Freeform 70"/>
            <p:cNvSpPr>
              <a:spLocks/>
            </p:cNvSpPr>
            <p:nvPr/>
          </p:nvSpPr>
          <p:spPr bwMode="auto">
            <a:xfrm>
              <a:off x="4687312" y="3046398"/>
              <a:ext cx="552450" cy="115888"/>
            </a:xfrm>
            <a:custGeom>
              <a:avLst/>
              <a:gdLst/>
              <a:ahLst/>
              <a:cxnLst>
                <a:cxn ang="0">
                  <a:pos x="209" y="66"/>
                </a:cxn>
                <a:cxn ang="0">
                  <a:pos x="244" y="60"/>
                </a:cxn>
                <a:cxn ang="0">
                  <a:pos x="275" y="52"/>
                </a:cxn>
                <a:cxn ang="0">
                  <a:pos x="298" y="47"/>
                </a:cxn>
                <a:cxn ang="0">
                  <a:pos x="321" y="39"/>
                </a:cxn>
                <a:cxn ang="0">
                  <a:pos x="337" y="34"/>
                </a:cxn>
                <a:cxn ang="0">
                  <a:pos x="348" y="22"/>
                </a:cxn>
                <a:cxn ang="0">
                  <a:pos x="341" y="11"/>
                </a:cxn>
                <a:cxn ang="0">
                  <a:pos x="317" y="6"/>
                </a:cxn>
                <a:cxn ang="0">
                  <a:pos x="294" y="2"/>
                </a:cxn>
                <a:cxn ang="0">
                  <a:pos x="271" y="0"/>
                </a:cxn>
                <a:cxn ang="0">
                  <a:pos x="240" y="0"/>
                </a:cxn>
                <a:cxn ang="0">
                  <a:pos x="217" y="2"/>
                </a:cxn>
                <a:cxn ang="0">
                  <a:pos x="197" y="2"/>
                </a:cxn>
                <a:cxn ang="0">
                  <a:pos x="170" y="6"/>
                </a:cxn>
                <a:cxn ang="0">
                  <a:pos x="147" y="7"/>
                </a:cxn>
                <a:cxn ang="0">
                  <a:pos x="128" y="9"/>
                </a:cxn>
                <a:cxn ang="0">
                  <a:pos x="105" y="13"/>
                </a:cxn>
                <a:cxn ang="0">
                  <a:pos x="74" y="19"/>
                </a:cxn>
                <a:cxn ang="0">
                  <a:pos x="50" y="26"/>
                </a:cxn>
                <a:cxn ang="0">
                  <a:pos x="31" y="32"/>
                </a:cxn>
                <a:cxn ang="0">
                  <a:pos x="12" y="39"/>
                </a:cxn>
                <a:cxn ang="0">
                  <a:pos x="0" y="49"/>
                </a:cxn>
                <a:cxn ang="0">
                  <a:pos x="8" y="62"/>
                </a:cxn>
                <a:cxn ang="0">
                  <a:pos x="31" y="68"/>
                </a:cxn>
                <a:cxn ang="0">
                  <a:pos x="54" y="71"/>
                </a:cxn>
                <a:cxn ang="0">
                  <a:pos x="77" y="73"/>
                </a:cxn>
                <a:cxn ang="0">
                  <a:pos x="108" y="73"/>
                </a:cxn>
                <a:cxn ang="0">
                  <a:pos x="139" y="71"/>
                </a:cxn>
                <a:cxn ang="0">
                  <a:pos x="167" y="69"/>
                </a:cxn>
                <a:cxn ang="0">
                  <a:pos x="186" y="68"/>
                </a:cxn>
                <a:cxn ang="0">
                  <a:pos x="194" y="68"/>
                </a:cxn>
              </a:cxnLst>
              <a:rect l="0" t="0" r="r" b="b"/>
              <a:pathLst>
                <a:path w="348" h="73">
                  <a:moveTo>
                    <a:pt x="194" y="68"/>
                  </a:moveTo>
                  <a:lnTo>
                    <a:pt x="209" y="66"/>
                  </a:lnTo>
                  <a:lnTo>
                    <a:pt x="228" y="62"/>
                  </a:lnTo>
                  <a:lnTo>
                    <a:pt x="244" y="60"/>
                  </a:lnTo>
                  <a:lnTo>
                    <a:pt x="259" y="56"/>
                  </a:lnTo>
                  <a:lnTo>
                    <a:pt x="275" y="52"/>
                  </a:lnTo>
                  <a:lnTo>
                    <a:pt x="286" y="51"/>
                  </a:lnTo>
                  <a:lnTo>
                    <a:pt x="298" y="47"/>
                  </a:lnTo>
                  <a:lnTo>
                    <a:pt x="314" y="45"/>
                  </a:lnTo>
                  <a:lnTo>
                    <a:pt x="321" y="39"/>
                  </a:lnTo>
                  <a:lnTo>
                    <a:pt x="329" y="37"/>
                  </a:lnTo>
                  <a:lnTo>
                    <a:pt x="337" y="34"/>
                  </a:lnTo>
                  <a:lnTo>
                    <a:pt x="341" y="30"/>
                  </a:lnTo>
                  <a:lnTo>
                    <a:pt x="348" y="22"/>
                  </a:lnTo>
                  <a:lnTo>
                    <a:pt x="348" y="19"/>
                  </a:lnTo>
                  <a:lnTo>
                    <a:pt x="341" y="11"/>
                  </a:lnTo>
                  <a:lnTo>
                    <a:pt x="329" y="7"/>
                  </a:lnTo>
                  <a:lnTo>
                    <a:pt x="317" y="6"/>
                  </a:lnTo>
                  <a:lnTo>
                    <a:pt x="310" y="4"/>
                  </a:lnTo>
                  <a:lnTo>
                    <a:pt x="294" y="2"/>
                  </a:lnTo>
                  <a:lnTo>
                    <a:pt x="286" y="2"/>
                  </a:lnTo>
                  <a:lnTo>
                    <a:pt x="271" y="0"/>
                  </a:lnTo>
                  <a:lnTo>
                    <a:pt x="256" y="0"/>
                  </a:lnTo>
                  <a:lnTo>
                    <a:pt x="240" y="0"/>
                  </a:lnTo>
                  <a:lnTo>
                    <a:pt x="225" y="2"/>
                  </a:lnTo>
                  <a:lnTo>
                    <a:pt x="217" y="2"/>
                  </a:lnTo>
                  <a:lnTo>
                    <a:pt x="205" y="2"/>
                  </a:lnTo>
                  <a:lnTo>
                    <a:pt x="197" y="2"/>
                  </a:lnTo>
                  <a:lnTo>
                    <a:pt x="190" y="2"/>
                  </a:lnTo>
                  <a:lnTo>
                    <a:pt x="170" y="6"/>
                  </a:lnTo>
                  <a:lnTo>
                    <a:pt x="155" y="7"/>
                  </a:lnTo>
                  <a:lnTo>
                    <a:pt x="147" y="7"/>
                  </a:lnTo>
                  <a:lnTo>
                    <a:pt x="136" y="9"/>
                  </a:lnTo>
                  <a:lnTo>
                    <a:pt x="128" y="9"/>
                  </a:lnTo>
                  <a:lnTo>
                    <a:pt x="120" y="11"/>
                  </a:lnTo>
                  <a:lnTo>
                    <a:pt x="105" y="13"/>
                  </a:lnTo>
                  <a:lnTo>
                    <a:pt x="89" y="17"/>
                  </a:lnTo>
                  <a:lnTo>
                    <a:pt x="74" y="19"/>
                  </a:lnTo>
                  <a:lnTo>
                    <a:pt x="62" y="22"/>
                  </a:lnTo>
                  <a:lnTo>
                    <a:pt x="50" y="26"/>
                  </a:lnTo>
                  <a:lnTo>
                    <a:pt x="39" y="30"/>
                  </a:lnTo>
                  <a:lnTo>
                    <a:pt x="31" y="32"/>
                  </a:lnTo>
                  <a:lnTo>
                    <a:pt x="19" y="36"/>
                  </a:lnTo>
                  <a:lnTo>
                    <a:pt x="12" y="39"/>
                  </a:lnTo>
                  <a:lnTo>
                    <a:pt x="8" y="43"/>
                  </a:lnTo>
                  <a:lnTo>
                    <a:pt x="0" y="49"/>
                  </a:lnTo>
                  <a:lnTo>
                    <a:pt x="4" y="56"/>
                  </a:lnTo>
                  <a:lnTo>
                    <a:pt x="8" y="62"/>
                  </a:lnTo>
                  <a:lnTo>
                    <a:pt x="23" y="68"/>
                  </a:lnTo>
                  <a:lnTo>
                    <a:pt x="31" y="68"/>
                  </a:lnTo>
                  <a:lnTo>
                    <a:pt x="43" y="69"/>
                  </a:lnTo>
                  <a:lnTo>
                    <a:pt x="54" y="71"/>
                  </a:lnTo>
                  <a:lnTo>
                    <a:pt x="66" y="73"/>
                  </a:lnTo>
                  <a:lnTo>
                    <a:pt x="77" y="73"/>
                  </a:lnTo>
                  <a:lnTo>
                    <a:pt x="93" y="73"/>
                  </a:lnTo>
                  <a:lnTo>
                    <a:pt x="108" y="73"/>
                  </a:lnTo>
                  <a:lnTo>
                    <a:pt x="124" y="73"/>
                  </a:lnTo>
                  <a:lnTo>
                    <a:pt x="139" y="71"/>
                  </a:lnTo>
                  <a:lnTo>
                    <a:pt x="159" y="71"/>
                  </a:lnTo>
                  <a:lnTo>
                    <a:pt x="167" y="69"/>
                  </a:lnTo>
                  <a:lnTo>
                    <a:pt x="174" y="69"/>
                  </a:lnTo>
                  <a:lnTo>
                    <a:pt x="186" y="68"/>
                  </a:lnTo>
                  <a:lnTo>
                    <a:pt x="194" y="68"/>
                  </a:lnTo>
                  <a:lnTo>
                    <a:pt x="194" y="68"/>
                  </a:lnTo>
                  <a:close/>
                </a:path>
              </a:pathLst>
            </a:custGeom>
            <a:solidFill>
              <a:srgbClr val="B3D99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199" name="Freeform 71"/>
            <p:cNvSpPr>
              <a:spLocks/>
            </p:cNvSpPr>
            <p:nvPr/>
          </p:nvSpPr>
          <p:spPr bwMode="auto">
            <a:xfrm>
              <a:off x="4785737" y="3060686"/>
              <a:ext cx="381000" cy="74613"/>
            </a:xfrm>
            <a:custGeom>
              <a:avLst/>
              <a:gdLst/>
              <a:ahLst/>
              <a:cxnLst>
                <a:cxn ang="0">
                  <a:pos x="132" y="43"/>
                </a:cxn>
                <a:cxn ang="0">
                  <a:pos x="143" y="42"/>
                </a:cxn>
                <a:cxn ang="0">
                  <a:pos x="155" y="40"/>
                </a:cxn>
                <a:cxn ang="0">
                  <a:pos x="166" y="38"/>
                </a:cxn>
                <a:cxn ang="0">
                  <a:pos x="178" y="36"/>
                </a:cxn>
                <a:cxn ang="0">
                  <a:pos x="186" y="34"/>
                </a:cxn>
                <a:cxn ang="0">
                  <a:pos x="194" y="32"/>
                </a:cxn>
                <a:cxn ang="0">
                  <a:pos x="201" y="30"/>
                </a:cxn>
                <a:cxn ang="0">
                  <a:pos x="213" y="28"/>
                </a:cxn>
                <a:cxn ang="0">
                  <a:pos x="224" y="23"/>
                </a:cxn>
                <a:cxn ang="0">
                  <a:pos x="232" y="19"/>
                </a:cxn>
                <a:cxn ang="0">
                  <a:pos x="240" y="13"/>
                </a:cxn>
                <a:cxn ang="0">
                  <a:pos x="240" y="12"/>
                </a:cxn>
                <a:cxn ang="0">
                  <a:pos x="232" y="6"/>
                </a:cxn>
                <a:cxn ang="0">
                  <a:pos x="224" y="4"/>
                </a:cxn>
                <a:cxn ang="0">
                  <a:pos x="209" y="2"/>
                </a:cxn>
                <a:cxn ang="0">
                  <a:pos x="197" y="0"/>
                </a:cxn>
                <a:cxn ang="0">
                  <a:pos x="186" y="0"/>
                </a:cxn>
                <a:cxn ang="0">
                  <a:pos x="174" y="0"/>
                </a:cxn>
                <a:cxn ang="0">
                  <a:pos x="163" y="0"/>
                </a:cxn>
                <a:cxn ang="0">
                  <a:pos x="155" y="0"/>
                </a:cxn>
                <a:cxn ang="0">
                  <a:pos x="143" y="0"/>
                </a:cxn>
                <a:cxn ang="0">
                  <a:pos x="132" y="2"/>
                </a:cxn>
                <a:cxn ang="0">
                  <a:pos x="120" y="4"/>
                </a:cxn>
                <a:cxn ang="0">
                  <a:pos x="108" y="6"/>
                </a:cxn>
                <a:cxn ang="0">
                  <a:pos x="93" y="6"/>
                </a:cxn>
                <a:cxn ang="0">
                  <a:pos x="81" y="8"/>
                </a:cxn>
                <a:cxn ang="0">
                  <a:pos x="74" y="10"/>
                </a:cxn>
                <a:cxn ang="0">
                  <a:pos x="62" y="12"/>
                </a:cxn>
                <a:cxn ang="0">
                  <a:pos x="50" y="13"/>
                </a:cxn>
                <a:cxn ang="0">
                  <a:pos x="43" y="15"/>
                </a:cxn>
                <a:cxn ang="0">
                  <a:pos x="35" y="19"/>
                </a:cxn>
                <a:cxn ang="0">
                  <a:pos x="27" y="21"/>
                </a:cxn>
                <a:cxn ang="0">
                  <a:pos x="12" y="25"/>
                </a:cxn>
                <a:cxn ang="0">
                  <a:pos x="4" y="28"/>
                </a:cxn>
                <a:cxn ang="0">
                  <a:pos x="0" y="34"/>
                </a:cxn>
                <a:cxn ang="0">
                  <a:pos x="0" y="38"/>
                </a:cxn>
                <a:cxn ang="0">
                  <a:pos x="4" y="42"/>
                </a:cxn>
                <a:cxn ang="0">
                  <a:pos x="12" y="43"/>
                </a:cxn>
                <a:cxn ang="0">
                  <a:pos x="19" y="45"/>
                </a:cxn>
                <a:cxn ang="0">
                  <a:pos x="27" y="45"/>
                </a:cxn>
                <a:cxn ang="0">
                  <a:pos x="35" y="47"/>
                </a:cxn>
                <a:cxn ang="0">
                  <a:pos x="43" y="47"/>
                </a:cxn>
                <a:cxn ang="0">
                  <a:pos x="50" y="47"/>
                </a:cxn>
                <a:cxn ang="0">
                  <a:pos x="62" y="47"/>
                </a:cxn>
                <a:cxn ang="0">
                  <a:pos x="74" y="47"/>
                </a:cxn>
                <a:cxn ang="0">
                  <a:pos x="81" y="47"/>
                </a:cxn>
                <a:cxn ang="0">
                  <a:pos x="93" y="45"/>
                </a:cxn>
                <a:cxn ang="0">
                  <a:pos x="108" y="45"/>
                </a:cxn>
                <a:cxn ang="0">
                  <a:pos x="120" y="43"/>
                </a:cxn>
                <a:cxn ang="0">
                  <a:pos x="132" y="43"/>
                </a:cxn>
                <a:cxn ang="0">
                  <a:pos x="132" y="43"/>
                </a:cxn>
              </a:cxnLst>
              <a:rect l="0" t="0" r="r" b="b"/>
              <a:pathLst>
                <a:path w="240" h="47">
                  <a:moveTo>
                    <a:pt x="132" y="43"/>
                  </a:moveTo>
                  <a:lnTo>
                    <a:pt x="143" y="42"/>
                  </a:lnTo>
                  <a:lnTo>
                    <a:pt x="155" y="40"/>
                  </a:lnTo>
                  <a:lnTo>
                    <a:pt x="166" y="38"/>
                  </a:lnTo>
                  <a:lnTo>
                    <a:pt x="178" y="36"/>
                  </a:lnTo>
                  <a:lnTo>
                    <a:pt x="186" y="34"/>
                  </a:lnTo>
                  <a:lnTo>
                    <a:pt x="194" y="32"/>
                  </a:lnTo>
                  <a:lnTo>
                    <a:pt x="201" y="30"/>
                  </a:lnTo>
                  <a:lnTo>
                    <a:pt x="213" y="28"/>
                  </a:lnTo>
                  <a:lnTo>
                    <a:pt x="224" y="23"/>
                  </a:lnTo>
                  <a:lnTo>
                    <a:pt x="232" y="19"/>
                  </a:lnTo>
                  <a:lnTo>
                    <a:pt x="240" y="13"/>
                  </a:lnTo>
                  <a:lnTo>
                    <a:pt x="240" y="12"/>
                  </a:lnTo>
                  <a:lnTo>
                    <a:pt x="232" y="6"/>
                  </a:lnTo>
                  <a:lnTo>
                    <a:pt x="224" y="4"/>
                  </a:lnTo>
                  <a:lnTo>
                    <a:pt x="209" y="2"/>
                  </a:lnTo>
                  <a:lnTo>
                    <a:pt x="197" y="0"/>
                  </a:lnTo>
                  <a:lnTo>
                    <a:pt x="186" y="0"/>
                  </a:lnTo>
                  <a:lnTo>
                    <a:pt x="174" y="0"/>
                  </a:lnTo>
                  <a:lnTo>
                    <a:pt x="163" y="0"/>
                  </a:lnTo>
                  <a:lnTo>
                    <a:pt x="155" y="0"/>
                  </a:lnTo>
                  <a:lnTo>
                    <a:pt x="143" y="0"/>
                  </a:lnTo>
                  <a:lnTo>
                    <a:pt x="132" y="2"/>
                  </a:lnTo>
                  <a:lnTo>
                    <a:pt x="120" y="4"/>
                  </a:lnTo>
                  <a:lnTo>
                    <a:pt x="108" y="6"/>
                  </a:lnTo>
                  <a:lnTo>
                    <a:pt x="93" y="6"/>
                  </a:lnTo>
                  <a:lnTo>
                    <a:pt x="81" y="8"/>
                  </a:lnTo>
                  <a:lnTo>
                    <a:pt x="74" y="10"/>
                  </a:lnTo>
                  <a:lnTo>
                    <a:pt x="62" y="12"/>
                  </a:lnTo>
                  <a:lnTo>
                    <a:pt x="50" y="13"/>
                  </a:lnTo>
                  <a:lnTo>
                    <a:pt x="43" y="15"/>
                  </a:lnTo>
                  <a:lnTo>
                    <a:pt x="35" y="19"/>
                  </a:lnTo>
                  <a:lnTo>
                    <a:pt x="27" y="21"/>
                  </a:lnTo>
                  <a:lnTo>
                    <a:pt x="12" y="25"/>
                  </a:lnTo>
                  <a:lnTo>
                    <a:pt x="4" y="28"/>
                  </a:lnTo>
                  <a:lnTo>
                    <a:pt x="0" y="34"/>
                  </a:lnTo>
                  <a:lnTo>
                    <a:pt x="0" y="38"/>
                  </a:lnTo>
                  <a:lnTo>
                    <a:pt x="4" y="42"/>
                  </a:lnTo>
                  <a:lnTo>
                    <a:pt x="12" y="43"/>
                  </a:lnTo>
                  <a:lnTo>
                    <a:pt x="19" y="45"/>
                  </a:lnTo>
                  <a:lnTo>
                    <a:pt x="27" y="45"/>
                  </a:lnTo>
                  <a:lnTo>
                    <a:pt x="35" y="47"/>
                  </a:lnTo>
                  <a:lnTo>
                    <a:pt x="43" y="47"/>
                  </a:lnTo>
                  <a:lnTo>
                    <a:pt x="50" y="47"/>
                  </a:lnTo>
                  <a:lnTo>
                    <a:pt x="62" y="47"/>
                  </a:lnTo>
                  <a:lnTo>
                    <a:pt x="74" y="47"/>
                  </a:lnTo>
                  <a:lnTo>
                    <a:pt x="81" y="47"/>
                  </a:lnTo>
                  <a:lnTo>
                    <a:pt x="93" y="45"/>
                  </a:lnTo>
                  <a:lnTo>
                    <a:pt x="108" y="45"/>
                  </a:lnTo>
                  <a:lnTo>
                    <a:pt x="120" y="43"/>
                  </a:lnTo>
                  <a:lnTo>
                    <a:pt x="132" y="43"/>
                  </a:lnTo>
                  <a:lnTo>
                    <a:pt x="132" y="43"/>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00" name="Freeform 72"/>
            <p:cNvSpPr>
              <a:spLocks/>
            </p:cNvSpPr>
            <p:nvPr/>
          </p:nvSpPr>
          <p:spPr bwMode="auto">
            <a:xfrm>
              <a:off x="4122162" y="3108311"/>
              <a:ext cx="1155700" cy="322263"/>
            </a:xfrm>
            <a:custGeom>
              <a:avLst/>
              <a:gdLst/>
              <a:ahLst/>
              <a:cxnLst>
                <a:cxn ang="0">
                  <a:pos x="0" y="126"/>
                </a:cxn>
                <a:cxn ang="0">
                  <a:pos x="728" y="203"/>
                </a:cxn>
                <a:cxn ang="0">
                  <a:pos x="728" y="66"/>
                </a:cxn>
                <a:cxn ang="0">
                  <a:pos x="0" y="0"/>
                </a:cxn>
                <a:cxn ang="0">
                  <a:pos x="0" y="126"/>
                </a:cxn>
                <a:cxn ang="0">
                  <a:pos x="0" y="126"/>
                </a:cxn>
              </a:cxnLst>
              <a:rect l="0" t="0" r="r" b="b"/>
              <a:pathLst>
                <a:path w="728" h="203">
                  <a:moveTo>
                    <a:pt x="0" y="126"/>
                  </a:moveTo>
                  <a:lnTo>
                    <a:pt x="728" y="203"/>
                  </a:lnTo>
                  <a:lnTo>
                    <a:pt x="728" y="66"/>
                  </a:lnTo>
                  <a:lnTo>
                    <a:pt x="0" y="0"/>
                  </a:lnTo>
                  <a:lnTo>
                    <a:pt x="0" y="126"/>
                  </a:lnTo>
                  <a:lnTo>
                    <a:pt x="0" y="126"/>
                  </a:lnTo>
                  <a:close/>
                </a:path>
              </a:pathLst>
            </a:custGeom>
            <a:solidFill>
              <a:srgbClr val="70947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01" name="Freeform 73"/>
            <p:cNvSpPr>
              <a:spLocks/>
            </p:cNvSpPr>
            <p:nvPr/>
          </p:nvSpPr>
          <p:spPr bwMode="auto">
            <a:xfrm>
              <a:off x="4122162" y="3159111"/>
              <a:ext cx="1155700" cy="271463"/>
            </a:xfrm>
            <a:custGeom>
              <a:avLst/>
              <a:gdLst/>
              <a:ahLst/>
              <a:cxnLst>
                <a:cxn ang="0">
                  <a:pos x="0" y="94"/>
                </a:cxn>
                <a:cxn ang="0">
                  <a:pos x="728" y="171"/>
                </a:cxn>
                <a:cxn ang="0">
                  <a:pos x="728" y="72"/>
                </a:cxn>
                <a:cxn ang="0">
                  <a:pos x="0" y="0"/>
                </a:cxn>
                <a:cxn ang="0">
                  <a:pos x="0" y="94"/>
                </a:cxn>
                <a:cxn ang="0">
                  <a:pos x="0" y="94"/>
                </a:cxn>
              </a:cxnLst>
              <a:rect l="0" t="0" r="r" b="b"/>
              <a:pathLst>
                <a:path w="728" h="171">
                  <a:moveTo>
                    <a:pt x="0" y="94"/>
                  </a:moveTo>
                  <a:lnTo>
                    <a:pt x="728" y="171"/>
                  </a:lnTo>
                  <a:lnTo>
                    <a:pt x="728" y="72"/>
                  </a:lnTo>
                  <a:lnTo>
                    <a:pt x="0" y="0"/>
                  </a:lnTo>
                  <a:lnTo>
                    <a:pt x="0" y="94"/>
                  </a:lnTo>
                  <a:lnTo>
                    <a:pt x="0" y="94"/>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02" name="Freeform 74"/>
            <p:cNvSpPr>
              <a:spLocks/>
            </p:cNvSpPr>
            <p:nvPr/>
          </p:nvSpPr>
          <p:spPr bwMode="auto">
            <a:xfrm>
              <a:off x="4122162" y="3213086"/>
              <a:ext cx="1155700" cy="217488"/>
            </a:xfrm>
            <a:custGeom>
              <a:avLst/>
              <a:gdLst/>
              <a:ahLst/>
              <a:cxnLst>
                <a:cxn ang="0">
                  <a:pos x="0" y="60"/>
                </a:cxn>
                <a:cxn ang="0">
                  <a:pos x="728" y="137"/>
                </a:cxn>
                <a:cxn ang="0">
                  <a:pos x="728" y="73"/>
                </a:cxn>
                <a:cxn ang="0">
                  <a:pos x="0" y="0"/>
                </a:cxn>
                <a:cxn ang="0">
                  <a:pos x="0" y="60"/>
                </a:cxn>
                <a:cxn ang="0">
                  <a:pos x="0" y="60"/>
                </a:cxn>
              </a:cxnLst>
              <a:rect l="0" t="0" r="r" b="b"/>
              <a:pathLst>
                <a:path w="728" h="137">
                  <a:moveTo>
                    <a:pt x="0" y="60"/>
                  </a:moveTo>
                  <a:lnTo>
                    <a:pt x="728" y="137"/>
                  </a:lnTo>
                  <a:lnTo>
                    <a:pt x="728" y="73"/>
                  </a:lnTo>
                  <a:lnTo>
                    <a:pt x="0" y="0"/>
                  </a:lnTo>
                  <a:lnTo>
                    <a:pt x="0" y="60"/>
                  </a:lnTo>
                  <a:lnTo>
                    <a:pt x="0" y="60"/>
                  </a:lnTo>
                  <a:close/>
                </a:path>
              </a:pathLst>
            </a:custGeom>
            <a:solidFill>
              <a:srgbClr val="8AAD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03" name="Freeform 75"/>
            <p:cNvSpPr>
              <a:spLocks/>
            </p:cNvSpPr>
            <p:nvPr/>
          </p:nvSpPr>
          <p:spPr bwMode="auto">
            <a:xfrm>
              <a:off x="4122162" y="3267061"/>
              <a:ext cx="1155700" cy="169863"/>
            </a:xfrm>
            <a:custGeom>
              <a:avLst/>
              <a:gdLst/>
              <a:ahLst/>
              <a:cxnLst>
                <a:cxn ang="0">
                  <a:pos x="0" y="34"/>
                </a:cxn>
                <a:cxn ang="0">
                  <a:pos x="728" y="107"/>
                </a:cxn>
                <a:cxn ang="0">
                  <a:pos x="728" y="75"/>
                </a:cxn>
                <a:cxn ang="0">
                  <a:pos x="0" y="0"/>
                </a:cxn>
                <a:cxn ang="0">
                  <a:pos x="0" y="34"/>
                </a:cxn>
                <a:cxn ang="0">
                  <a:pos x="0" y="34"/>
                </a:cxn>
              </a:cxnLst>
              <a:rect l="0" t="0" r="r" b="b"/>
              <a:pathLst>
                <a:path w="728" h="107">
                  <a:moveTo>
                    <a:pt x="0" y="34"/>
                  </a:moveTo>
                  <a:lnTo>
                    <a:pt x="728" y="107"/>
                  </a:lnTo>
                  <a:lnTo>
                    <a:pt x="728" y="75"/>
                  </a:lnTo>
                  <a:lnTo>
                    <a:pt x="0" y="0"/>
                  </a:lnTo>
                  <a:lnTo>
                    <a:pt x="0" y="34"/>
                  </a:lnTo>
                  <a:lnTo>
                    <a:pt x="0" y="34"/>
                  </a:lnTo>
                  <a:close/>
                </a:path>
              </a:pathLst>
            </a:custGeom>
            <a:solidFill>
              <a:srgbClr val="96BA75"/>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04" name="Freeform 76"/>
            <p:cNvSpPr>
              <a:spLocks/>
            </p:cNvSpPr>
            <p:nvPr/>
          </p:nvSpPr>
          <p:spPr bwMode="auto">
            <a:xfrm>
              <a:off x="5442962" y="3084498"/>
              <a:ext cx="220663" cy="42863"/>
            </a:xfrm>
            <a:custGeom>
              <a:avLst/>
              <a:gdLst/>
              <a:ahLst/>
              <a:cxnLst>
                <a:cxn ang="0">
                  <a:pos x="8" y="19"/>
                </a:cxn>
                <a:cxn ang="0">
                  <a:pos x="12" y="21"/>
                </a:cxn>
                <a:cxn ang="0">
                  <a:pos x="23" y="23"/>
                </a:cxn>
                <a:cxn ang="0">
                  <a:pos x="31" y="25"/>
                </a:cxn>
                <a:cxn ang="0">
                  <a:pos x="47" y="25"/>
                </a:cxn>
                <a:cxn ang="0">
                  <a:pos x="58" y="25"/>
                </a:cxn>
                <a:cxn ang="0">
                  <a:pos x="70" y="27"/>
                </a:cxn>
                <a:cxn ang="0">
                  <a:pos x="85" y="25"/>
                </a:cxn>
                <a:cxn ang="0">
                  <a:pos x="101" y="25"/>
                </a:cxn>
                <a:cxn ang="0">
                  <a:pos x="112" y="25"/>
                </a:cxn>
                <a:cxn ang="0">
                  <a:pos x="124" y="23"/>
                </a:cxn>
                <a:cxn ang="0">
                  <a:pos x="128" y="21"/>
                </a:cxn>
                <a:cxn ang="0">
                  <a:pos x="136" y="17"/>
                </a:cxn>
                <a:cxn ang="0">
                  <a:pos x="139" y="12"/>
                </a:cxn>
                <a:cxn ang="0">
                  <a:pos x="136" y="8"/>
                </a:cxn>
                <a:cxn ang="0">
                  <a:pos x="124" y="6"/>
                </a:cxn>
                <a:cxn ang="0">
                  <a:pos x="116" y="4"/>
                </a:cxn>
                <a:cxn ang="0">
                  <a:pos x="105" y="2"/>
                </a:cxn>
                <a:cxn ang="0">
                  <a:pos x="93" y="2"/>
                </a:cxn>
                <a:cxn ang="0">
                  <a:pos x="81" y="0"/>
                </a:cxn>
                <a:cxn ang="0">
                  <a:pos x="70" y="0"/>
                </a:cxn>
                <a:cxn ang="0">
                  <a:pos x="54" y="0"/>
                </a:cxn>
                <a:cxn ang="0">
                  <a:pos x="43" y="2"/>
                </a:cxn>
                <a:cxn ang="0">
                  <a:pos x="31" y="2"/>
                </a:cxn>
                <a:cxn ang="0">
                  <a:pos x="19" y="4"/>
                </a:cxn>
                <a:cxn ang="0">
                  <a:pos x="8" y="8"/>
                </a:cxn>
                <a:cxn ang="0">
                  <a:pos x="4" y="10"/>
                </a:cxn>
                <a:cxn ang="0">
                  <a:pos x="0" y="13"/>
                </a:cxn>
                <a:cxn ang="0">
                  <a:pos x="8" y="19"/>
                </a:cxn>
                <a:cxn ang="0">
                  <a:pos x="8" y="19"/>
                </a:cxn>
              </a:cxnLst>
              <a:rect l="0" t="0" r="r" b="b"/>
              <a:pathLst>
                <a:path w="139" h="27">
                  <a:moveTo>
                    <a:pt x="8" y="19"/>
                  </a:moveTo>
                  <a:lnTo>
                    <a:pt x="12" y="21"/>
                  </a:lnTo>
                  <a:lnTo>
                    <a:pt x="23" y="23"/>
                  </a:lnTo>
                  <a:lnTo>
                    <a:pt x="31" y="25"/>
                  </a:lnTo>
                  <a:lnTo>
                    <a:pt x="47" y="25"/>
                  </a:lnTo>
                  <a:lnTo>
                    <a:pt x="58" y="25"/>
                  </a:lnTo>
                  <a:lnTo>
                    <a:pt x="70" y="27"/>
                  </a:lnTo>
                  <a:lnTo>
                    <a:pt x="85" y="25"/>
                  </a:lnTo>
                  <a:lnTo>
                    <a:pt x="101" y="25"/>
                  </a:lnTo>
                  <a:lnTo>
                    <a:pt x="112" y="25"/>
                  </a:lnTo>
                  <a:lnTo>
                    <a:pt x="124" y="23"/>
                  </a:lnTo>
                  <a:lnTo>
                    <a:pt x="128" y="21"/>
                  </a:lnTo>
                  <a:lnTo>
                    <a:pt x="136" y="17"/>
                  </a:lnTo>
                  <a:lnTo>
                    <a:pt x="139" y="12"/>
                  </a:lnTo>
                  <a:lnTo>
                    <a:pt x="136" y="8"/>
                  </a:lnTo>
                  <a:lnTo>
                    <a:pt x="124" y="6"/>
                  </a:lnTo>
                  <a:lnTo>
                    <a:pt x="116" y="4"/>
                  </a:lnTo>
                  <a:lnTo>
                    <a:pt x="105" y="2"/>
                  </a:lnTo>
                  <a:lnTo>
                    <a:pt x="93" y="2"/>
                  </a:lnTo>
                  <a:lnTo>
                    <a:pt x="81" y="0"/>
                  </a:lnTo>
                  <a:lnTo>
                    <a:pt x="70" y="0"/>
                  </a:lnTo>
                  <a:lnTo>
                    <a:pt x="54" y="0"/>
                  </a:lnTo>
                  <a:lnTo>
                    <a:pt x="43" y="2"/>
                  </a:lnTo>
                  <a:lnTo>
                    <a:pt x="31" y="2"/>
                  </a:lnTo>
                  <a:lnTo>
                    <a:pt x="19" y="4"/>
                  </a:lnTo>
                  <a:lnTo>
                    <a:pt x="8" y="8"/>
                  </a:lnTo>
                  <a:lnTo>
                    <a:pt x="4" y="10"/>
                  </a:lnTo>
                  <a:lnTo>
                    <a:pt x="0" y="13"/>
                  </a:lnTo>
                  <a:lnTo>
                    <a:pt x="8" y="19"/>
                  </a:lnTo>
                  <a:lnTo>
                    <a:pt x="8" y="19"/>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05" name="Freeform 77"/>
            <p:cNvSpPr>
              <a:spLocks/>
            </p:cNvSpPr>
            <p:nvPr/>
          </p:nvSpPr>
          <p:spPr bwMode="auto">
            <a:xfrm>
              <a:off x="4620637" y="3022586"/>
              <a:ext cx="220663" cy="38100"/>
            </a:xfrm>
            <a:custGeom>
              <a:avLst/>
              <a:gdLst/>
              <a:ahLst/>
              <a:cxnLst>
                <a:cxn ang="0">
                  <a:pos x="7" y="17"/>
                </a:cxn>
                <a:cxn ang="0">
                  <a:pos x="11" y="19"/>
                </a:cxn>
                <a:cxn ang="0">
                  <a:pos x="23" y="21"/>
                </a:cxn>
                <a:cxn ang="0">
                  <a:pos x="30" y="22"/>
                </a:cxn>
                <a:cxn ang="0">
                  <a:pos x="46" y="24"/>
                </a:cxn>
                <a:cxn ang="0">
                  <a:pos x="58" y="24"/>
                </a:cxn>
                <a:cxn ang="0">
                  <a:pos x="73" y="24"/>
                </a:cxn>
                <a:cxn ang="0">
                  <a:pos x="85" y="24"/>
                </a:cxn>
                <a:cxn ang="0">
                  <a:pos x="96" y="24"/>
                </a:cxn>
                <a:cxn ang="0">
                  <a:pos x="108" y="22"/>
                </a:cxn>
                <a:cxn ang="0">
                  <a:pos x="119" y="21"/>
                </a:cxn>
                <a:cxn ang="0">
                  <a:pos x="127" y="19"/>
                </a:cxn>
                <a:cxn ang="0">
                  <a:pos x="135" y="17"/>
                </a:cxn>
                <a:cxn ang="0">
                  <a:pos x="139" y="11"/>
                </a:cxn>
                <a:cxn ang="0">
                  <a:pos x="131" y="7"/>
                </a:cxn>
                <a:cxn ang="0">
                  <a:pos x="123" y="4"/>
                </a:cxn>
                <a:cxn ang="0">
                  <a:pos x="116" y="2"/>
                </a:cxn>
                <a:cxn ang="0">
                  <a:pos x="104" y="0"/>
                </a:cxn>
                <a:cxn ang="0">
                  <a:pos x="96" y="0"/>
                </a:cxn>
                <a:cxn ang="0">
                  <a:pos x="81" y="0"/>
                </a:cxn>
                <a:cxn ang="0">
                  <a:pos x="69" y="0"/>
                </a:cxn>
                <a:cxn ang="0">
                  <a:pos x="54" y="0"/>
                </a:cxn>
                <a:cxn ang="0">
                  <a:pos x="42" y="2"/>
                </a:cxn>
                <a:cxn ang="0">
                  <a:pos x="27" y="2"/>
                </a:cxn>
                <a:cxn ang="0">
                  <a:pos x="19" y="2"/>
                </a:cxn>
                <a:cxn ang="0">
                  <a:pos x="11" y="5"/>
                </a:cxn>
                <a:cxn ang="0">
                  <a:pos x="3" y="7"/>
                </a:cxn>
                <a:cxn ang="0">
                  <a:pos x="0" y="13"/>
                </a:cxn>
                <a:cxn ang="0">
                  <a:pos x="7" y="17"/>
                </a:cxn>
                <a:cxn ang="0">
                  <a:pos x="7" y="17"/>
                </a:cxn>
              </a:cxnLst>
              <a:rect l="0" t="0" r="r" b="b"/>
              <a:pathLst>
                <a:path w="139" h="24">
                  <a:moveTo>
                    <a:pt x="7" y="17"/>
                  </a:moveTo>
                  <a:lnTo>
                    <a:pt x="11" y="19"/>
                  </a:lnTo>
                  <a:lnTo>
                    <a:pt x="23" y="21"/>
                  </a:lnTo>
                  <a:lnTo>
                    <a:pt x="30" y="22"/>
                  </a:lnTo>
                  <a:lnTo>
                    <a:pt x="46" y="24"/>
                  </a:lnTo>
                  <a:lnTo>
                    <a:pt x="58" y="24"/>
                  </a:lnTo>
                  <a:lnTo>
                    <a:pt x="73" y="24"/>
                  </a:lnTo>
                  <a:lnTo>
                    <a:pt x="85" y="24"/>
                  </a:lnTo>
                  <a:lnTo>
                    <a:pt x="96" y="24"/>
                  </a:lnTo>
                  <a:lnTo>
                    <a:pt x="108" y="22"/>
                  </a:lnTo>
                  <a:lnTo>
                    <a:pt x="119" y="21"/>
                  </a:lnTo>
                  <a:lnTo>
                    <a:pt x="127" y="19"/>
                  </a:lnTo>
                  <a:lnTo>
                    <a:pt x="135" y="17"/>
                  </a:lnTo>
                  <a:lnTo>
                    <a:pt x="139" y="11"/>
                  </a:lnTo>
                  <a:lnTo>
                    <a:pt x="131" y="7"/>
                  </a:lnTo>
                  <a:lnTo>
                    <a:pt x="123" y="4"/>
                  </a:lnTo>
                  <a:lnTo>
                    <a:pt x="116" y="2"/>
                  </a:lnTo>
                  <a:lnTo>
                    <a:pt x="104" y="0"/>
                  </a:lnTo>
                  <a:lnTo>
                    <a:pt x="96" y="0"/>
                  </a:lnTo>
                  <a:lnTo>
                    <a:pt x="81" y="0"/>
                  </a:lnTo>
                  <a:lnTo>
                    <a:pt x="69" y="0"/>
                  </a:lnTo>
                  <a:lnTo>
                    <a:pt x="54" y="0"/>
                  </a:lnTo>
                  <a:lnTo>
                    <a:pt x="42" y="2"/>
                  </a:lnTo>
                  <a:lnTo>
                    <a:pt x="27" y="2"/>
                  </a:lnTo>
                  <a:lnTo>
                    <a:pt x="19" y="2"/>
                  </a:lnTo>
                  <a:lnTo>
                    <a:pt x="11" y="5"/>
                  </a:lnTo>
                  <a:lnTo>
                    <a:pt x="3" y="7"/>
                  </a:lnTo>
                  <a:lnTo>
                    <a:pt x="0" y="13"/>
                  </a:lnTo>
                  <a:lnTo>
                    <a:pt x="7" y="17"/>
                  </a:lnTo>
                  <a:lnTo>
                    <a:pt x="7" y="17"/>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06" name="Freeform 78"/>
            <p:cNvSpPr>
              <a:spLocks/>
            </p:cNvSpPr>
            <p:nvPr/>
          </p:nvSpPr>
          <p:spPr bwMode="auto">
            <a:xfrm>
              <a:off x="4177725" y="3427398"/>
              <a:ext cx="1104900" cy="346075"/>
            </a:xfrm>
            <a:custGeom>
              <a:avLst/>
              <a:gdLst/>
              <a:ahLst/>
              <a:cxnLst>
                <a:cxn ang="0">
                  <a:pos x="696" y="0"/>
                </a:cxn>
                <a:cxn ang="0">
                  <a:pos x="696" y="143"/>
                </a:cxn>
                <a:cxn ang="0">
                  <a:pos x="313" y="218"/>
                </a:cxn>
                <a:cxn ang="0">
                  <a:pos x="0" y="8"/>
                </a:cxn>
                <a:cxn ang="0">
                  <a:pos x="696" y="0"/>
                </a:cxn>
                <a:cxn ang="0">
                  <a:pos x="696" y="0"/>
                </a:cxn>
              </a:cxnLst>
              <a:rect l="0" t="0" r="r" b="b"/>
              <a:pathLst>
                <a:path w="696" h="218">
                  <a:moveTo>
                    <a:pt x="696" y="0"/>
                  </a:moveTo>
                  <a:lnTo>
                    <a:pt x="696" y="143"/>
                  </a:lnTo>
                  <a:lnTo>
                    <a:pt x="313" y="218"/>
                  </a:lnTo>
                  <a:lnTo>
                    <a:pt x="0" y="8"/>
                  </a:lnTo>
                  <a:lnTo>
                    <a:pt x="696" y="0"/>
                  </a:lnTo>
                  <a:lnTo>
                    <a:pt x="696" y="0"/>
                  </a:lnTo>
                  <a:close/>
                </a:path>
              </a:pathLst>
            </a:custGeom>
            <a:solidFill>
              <a:srgbClr val="66706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07" name="Freeform 79"/>
            <p:cNvSpPr>
              <a:spLocks/>
            </p:cNvSpPr>
            <p:nvPr/>
          </p:nvSpPr>
          <p:spPr bwMode="auto">
            <a:xfrm>
              <a:off x="3477637" y="3311511"/>
              <a:ext cx="1804988" cy="230188"/>
            </a:xfrm>
            <a:custGeom>
              <a:avLst/>
              <a:gdLst/>
              <a:ahLst/>
              <a:cxnLst>
                <a:cxn ang="0">
                  <a:pos x="0" y="64"/>
                </a:cxn>
                <a:cxn ang="0">
                  <a:pos x="383" y="0"/>
                </a:cxn>
                <a:cxn ang="0">
                  <a:pos x="1137" y="73"/>
                </a:cxn>
                <a:cxn ang="0">
                  <a:pos x="754" y="145"/>
                </a:cxn>
                <a:cxn ang="0">
                  <a:pos x="182" y="145"/>
                </a:cxn>
                <a:cxn ang="0">
                  <a:pos x="0" y="64"/>
                </a:cxn>
                <a:cxn ang="0">
                  <a:pos x="0" y="64"/>
                </a:cxn>
              </a:cxnLst>
              <a:rect l="0" t="0" r="r" b="b"/>
              <a:pathLst>
                <a:path w="1137" h="145">
                  <a:moveTo>
                    <a:pt x="0" y="64"/>
                  </a:moveTo>
                  <a:lnTo>
                    <a:pt x="383" y="0"/>
                  </a:lnTo>
                  <a:lnTo>
                    <a:pt x="1137" y="73"/>
                  </a:lnTo>
                  <a:lnTo>
                    <a:pt x="754" y="145"/>
                  </a:lnTo>
                  <a:lnTo>
                    <a:pt x="182" y="145"/>
                  </a:lnTo>
                  <a:lnTo>
                    <a:pt x="0" y="64"/>
                  </a:lnTo>
                  <a:lnTo>
                    <a:pt x="0" y="64"/>
                  </a:lnTo>
                  <a:close/>
                </a:path>
              </a:pathLst>
            </a:custGeom>
            <a:solidFill>
              <a:srgbClr val="B3D99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08" name="Freeform 80"/>
            <p:cNvSpPr>
              <a:spLocks/>
            </p:cNvSpPr>
            <p:nvPr/>
          </p:nvSpPr>
          <p:spPr bwMode="auto">
            <a:xfrm>
              <a:off x="3685600" y="3341673"/>
              <a:ext cx="1370013" cy="166688"/>
            </a:xfrm>
            <a:custGeom>
              <a:avLst/>
              <a:gdLst/>
              <a:ahLst/>
              <a:cxnLst>
                <a:cxn ang="0">
                  <a:pos x="252" y="0"/>
                </a:cxn>
                <a:cxn ang="0">
                  <a:pos x="863" y="54"/>
                </a:cxn>
                <a:cxn ang="0">
                  <a:pos x="616" y="105"/>
                </a:cxn>
                <a:cxn ang="0">
                  <a:pos x="0" y="39"/>
                </a:cxn>
                <a:cxn ang="0">
                  <a:pos x="252" y="0"/>
                </a:cxn>
                <a:cxn ang="0">
                  <a:pos x="252" y="0"/>
                </a:cxn>
              </a:cxnLst>
              <a:rect l="0" t="0" r="r" b="b"/>
              <a:pathLst>
                <a:path w="863" h="105">
                  <a:moveTo>
                    <a:pt x="252" y="0"/>
                  </a:moveTo>
                  <a:lnTo>
                    <a:pt x="863" y="54"/>
                  </a:lnTo>
                  <a:lnTo>
                    <a:pt x="616" y="105"/>
                  </a:lnTo>
                  <a:lnTo>
                    <a:pt x="0" y="39"/>
                  </a:lnTo>
                  <a:lnTo>
                    <a:pt x="252" y="0"/>
                  </a:lnTo>
                  <a:lnTo>
                    <a:pt x="252" y="0"/>
                  </a:lnTo>
                  <a:close/>
                </a:path>
              </a:pathLst>
            </a:custGeom>
            <a:solidFill>
              <a:srgbClr val="96BA75"/>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09" name="Freeform 81"/>
            <p:cNvSpPr>
              <a:spLocks/>
            </p:cNvSpPr>
            <p:nvPr/>
          </p:nvSpPr>
          <p:spPr bwMode="auto">
            <a:xfrm>
              <a:off x="4072950" y="3359136"/>
              <a:ext cx="571500" cy="125413"/>
            </a:xfrm>
            <a:custGeom>
              <a:avLst/>
              <a:gdLst/>
              <a:ahLst/>
              <a:cxnLst>
                <a:cxn ang="0">
                  <a:pos x="217" y="70"/>
                </a:cxn>
                <a:cxn ang="0">
                  <a:pos x="252" y="62"/>
                </a:cxn>
                <a:cxn ang="0">
                  <a:pos x="283" y="57"/>
                </a:cxn>
                <a:cxn ang="0">
                  <a:pos x="310" y="47"/>
                </a:cxn>
                <a:cxn ang="0">
                  <a:pos x="329" y="40"/>
                </a:cxn>
                <a:cxn ang="0">
                  <a:pos x="345" y="32"/>
                </a:cxn>
                <a:cxn ang="0">
                  <a:pos x="360" y="23"/>
                </a:cxn>
                <a:cxn ang="0">
                  <a:pos x="356" y="13"/>
                </a:cxn>
                <a:cxn ang="0">
                  <a:pos x="345" y="8"/>
                </a:cxn>
                <a:cxn ang="0">
                  <a:pos x="325" y="2"/>
                </a:cxn>
                <a:cxn ang="0">
                  <a:pos x="306" y="0"/>
                </a:cxn>
                <a:cxn ang="0">
                  <a:pos x="279" y="0"/>
                </a:cxn>
                <a:cxn ang="0">
                  <a:pos x="248" y="0"/>
                </a:cxn>
                <a:cxn ang="0">
                  <a:pos x="221" y="0"/>
                </a:cxn>
                <a:cxn ang="0">
                  <a:pos x="205" y="2"/>
                </a:cxn>
                <a:cxn ang="0">
                  <a:pos x="186" y="4"/>
                </a:cxn>
                <a:cxn ang="0">
                  <a:pos x="170" y="6"/>
                </a:cxn>
                <a:cxn ang="0">
                  <a:pos x="151" y="10"/>
                </a:cxn>
                <a:cxn ang="0">
                  <a:pos x="132" y="11"/>
                </a:cxn>
                <a:cxn ang="0">
                  <a:pos x="108" y="15"/>
                </a:cxn>
                <a:cxn ang="0">
                  <a:pos x="78" y="23"/>
                </a:cxn>
                <a:cxn ang="0">
                  <a:pos x="50" y="30"/>
                </a:cxn>
                <a:cxn ang="0">
                  <a:pos x="27" y="38"/>
                </a:cxn>
                <a:cxn ang="0">
                  <a:pos x="12" y="45"/>
                </a:cxn>
                <a:cxn ang="0">
                  <a:pos x="0" y="57"/>
                </a:cxn>
                <a:cxn ang="0">
                  <a:pos x="8" y="70"/>
                </a:cxn>
                <a:cxn ang="0">
                  <a:pos x="31" y="75"/>
                </a:cxn>
                <a:cxn ang="0">
                  <a:pos x="54" y="77"/>
                </a:cxn>
                <a:cxn ang="0">
                  <a:pos x="81" y="79"/>
                </a:cxn>
                <a:cxn ang="0">
                  <a:pos x="112" y="79"/>
                </a:cxn>
                <a:cxn ang="0">
                  <a:pos x="136" y="77"/>
                </a:cxn>
                <a:cxn ang="0">
                  <a:pos x="155" y="75"/>
                </a:cxn>
                <a:cxn ang="0">
                  <a:pos x="174" y="73"/>
                </a:cxn>
                <a:cxn ang="0">
                  <a:pos x="194" y="73"/>
                </a:cxn>
                <a:cxn ang="0">
                  <a:pos x="201" y="72"/>
                </a:cxn>
              </a:cxnLst>
              <a:rect l="0" t="0" r="r" b="b"/>
              <a:pathLst>
                <a:path w="360" h="79">
                  <a:moveTo>
                    <a:pt x="201" y="72"/>
                  </a:moveTo>
                  <a:lnTo>
                    <a:pt x="217" y="70"/>
                  </a:lnTo>
                  <a:lnTo>
                    <a:pt x="236" y="66"/>
                  </a:lnTo>
                  <a:lnTo>
                    <a:pt x="252" y="62"/>
                  </a:lnTo>
                  <a:lnTo>
                    <a:pt x="267" y="60"/>
                  </a:lnTo>
                  <a:lnTo>
                    <a:pt x="283" y="57"/>
                  </a:lnTo>
                  <a:lnTo>
                    <a:pt x="294" y="53"/>
                  </a:lnTo>
                  <a:lnTo>
                    <a:pt x="310" y="47"/>
                  </a:lnTo>
                  <a:lnTo>
                    <a:pt x="321" y="45"/>
                  </a:lnTo>
                  <a:lnTo>
                    <a:pt x="329" y="40"/>
                  </a:lnTo>
                  <a:lnTo>
                    <a:pt x="341" y="38"/>
                  </a:lnTo>
                  <a:lnTo>
                    <a:pt x="345" y="32"/>
                  </a:lnTo>
                  <a:lnTo>
                    <a:pt x="356" y="30"/>
                  </a:lnTo>
                  <a:lnTo>
                    <a:pt x="360" y="23"/>
                  </a:lnTo>
                  <a:lnTo>
                    <a:pt x="360" y="17"/>
                  </a:lnTo>
                  <a:lnTo>
                    <a:pt x="356" y="13"/>
                  </a:lnTo>
                  <a:lnTo>
                    <a:pt x="352" y="10"/>
                  </a:lnTo>
                  <a:lnTo>
                    <a:pt x="345" y="8"/>
                  </a:lnTo>
                  <a:lnTo>
                    <a:pt x="337" y="4"/>
                  </a:lnTo>
                  <a:lnTo>
                    <a:pt x="325" y="2"/>
                  </a:lnTo>
                  <a:lnTo>
                    <a:pt x="317" y="2"/>
                  </a:lnTo>
                  <a:lnTo>
                    <a:pt x="306" y="0"/>
                  </a:lnTo>
                  <a:lnTo>
                    <a:pt x="294" y="0"/>
                  </a:lnTo>
                  <a:lnTo>
                    <a:pt x="279" y="0"/>
                  </a:lnTo>
                  <a:lnTo>
                    <a:pt x="263" y="0"/>
                  </a:lnTo>
                  <a:lnTo>
                    <a:pt x="248" y="0"/>
                  </a:lnTo>
                  <a:lnTo>
                    <a:pt x="232" y="0"/>
                  </a:lnTo>
                  <a:lnTo>
                    <a:pt x="221" y="0"/>
                  </a:lnTo>
                  <a:lnTo>
                    <a:pt x="213" y="2"/>
                  </a:lnTo>
                  <a:lnTo>
                    <a:pt x="205" y="2"/>
                  </a:lnTo>
                  <a:lnTo>
                    <a:pt x="197" y="4"/>
                  </a:lnTo>
                  <a:lnTo>
                    <a:pt x="186" y="4"/>
                  </a:lnTo>
                  <a:lnTo>
                    <a:pt x="178" y="6"/>
                  </a:lnTo>
                  <a:lnTo>
                    <a:pt x="170" y="6"/>
                  </a:lnTo>
                  <a:lnTo>
                    <a:pt x="163" y="8"/>
                  </a:lnTo>
                  <a:lnTo>
                    <a:pt x="151" y="10"/>
                  </a:lnTo>
                  <a:lnTo>
                    <a:pt x="143" y="10"/>
                  </a:lnTo>
                  <a:lnTo>
                    <a:pt x="132" y="11"/>
                  </a:lnTo>
                  <a:lnTo>
                    <a:pt x="124" y="13"/>
                  </a:lnTo>
                  <a:lnTo>
                    <a:pt x="108" y="15"/>
                  </a:lnTo>
                  <a:lnTo>
                    <a:pt x="93" y="19"/>
                  </a:lnTo>
                  <a:lnTo>
                    <a:pt x="78" y="23"/>
                  </a:lnTo>
                  <a:lnTo>
                    <a:pt x="62" y="26"/>
                  </a:lnTo>
                  <a:lnTo>
                    <a:pt x="50" y="30"/>
                  </a:lnTo>
                  <a:lnTo>
                    <a:pt x="39" y="34"/>
                  </a:lnTo>
                  <a:lnTo>
                    <a:pt x="27" y="38"/>
                  </a:lnTo>
                  <a:lnTo>
                    <a:pt x="19" y="41"/>
                  </a:lnTo>
                  <a:lnTo>
                    <a:pt x="12" y="45"/>
                  </a:lnTo>
                  <a:lnTo>
                    <a:pt x="8" y="49"/>
                  </a:lnTo>
                  <a:lnTo>
                    <a:pt x="0" y="57"/>
                  </a:lnTo>
                  <a:lnTo>
                    <a:pt x="0" y="64"/>
                  </a:lnTo>
                  <a:lnTo>
                    <a:pt x="8" y="70"/>
                  </a:lnTo>
                  <a:lnTo>
                    <a:pt x="23" y="73"/>
                  </a:lnTo>
                  <a:lnTo>
                    <a:pt x="31" y="75"/>
                  </a:lnTo>
                  <a:lnTo>
                    <a:pt x="43" y="77"/>
                  </a:lnTo>
                  <a:lnTo>
                    <a:pt x="54" y="77"/>
                  </a:lnTo>
                  <a:lnTo>
                    <a:pt x="70" y="79"/>
                  </a:lnTo>
                  <a:lnTo>
                    <a:pt x="81" y="79"/>
                  </a:lnTo>
                  <a:lnTo>
                    <a:pt x="97" y="79"/>
                  </a:lnTo>
                  <a:lnTo>
                    <a:pt x="112" y="79"/>
                  </a:lnTo>
                  <a:lnTo>
                    <a:pt x="128" y="79"/>
                  </a:lnTo>
                  <a:lnTo>
                    <a:pt x="136" y="77"/>
                  </a:lnTo>
                  <a:lnTo>
                    <a:pt x="143" y="77"/>
                  </a:lnTo>
                  <a:lnTo>
                    <a:pt x="155" y="75"/>
                  </a:lnTo>
                  <a:lnTo>
                    <a:pt x="163" y="75"/>
                  </a:lnTo>
                  <a:lnTo>
                    <a:pt x="174" y="73"/>
                  </a:lnTo>
                  <a:lnTo>
                    <a:pt x="182" y="73"/>
                  </a:lnTo>
                  <a:lnTo>
                    <a:pt x="194" y="73"/>
                  </a:lnTo>
                  <a:lnTo>
                    <a:pt x="201" y="72"/>
                  </a:lnTo>
                  <a:lnTo>
                    <a:pt x="201" y="72"/>
                  </a:lnTo>
                  <a:close/>
                </a:path>
              </a:pathLst>
            </a:custGeom>
            <a:solidFill>
              <a:srgbClr val="B3D99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10" name="Freeform 82"/>
            <p:cNvSpPr>
              <a:spLocks/>
            </p:cNvSpPr>
            <p:nvPr/>
          </p:nvSpPr>
          <p:spPr bwMode="auto">
            <a:xfrm>
              <a:off x="4171375" y="3375011"/>
              <a:ext cx="400050" cy="79375"/>
            </a:xfrm>
            <a:custGeom>
              <a:avLst/>
              <a:gdLst/>
              <a:ahLst/>
              <a:cxnLst>
                <a:cxn ang="0">
                  <a:pos x="135" y="47"/>
                </a:cxn>
                <a:cxn ang="0">
                  <a:pos x="147" y="43"/>
                </a:cxn>
                <a:cxn ang="0">
                  <a:pos x="159" y="41"/>
                </a:cxn>
                <a:cxn ang="0">
                  <a:pos x="170" y="39"/>
                </a:cxn>
                <a:cxn ang="0">
                  <a:pos x="182" y="37"/>
                </a:cxn>
                <a:cxn ang="0">
                  <a:pos x="194" y="35"/>
                </a:cxn>
                <a:cxn ang="0">
                  <a:pos x="201" y="33"/>
                </a:cxn>
                <a:cxn ang="0">
                  <a:pos x="213" y="30"/>
                </a:cxn>
                <a:cxn ang="0">
                  <a:pos x="221" y="28"/>
                </a:cxn>
                <a:cxn ang="0">
                  <a:pos x="232" y="22"/>
                </a:cxn>
                <a:cxn ang="0">
                  <a:pos x="244" y="18"/>
                </a:cxn>
                <a:cxn ang="0">
                  <a:pos x="248" y="13"/>
                </a:cxn>
                <a:cxn ang="0">
                  <a:pos x="252" y="9"/>
                </a:cxn>
                <a:cxn ang="0">
                  <a:pos x="244" y="5"/>
                </a:cxn>
                <a:cxn ang="0">
                  <a:pos x="232" y="1"/>
                </a:cxn>
                <a:cxn ang="0">
                  <a:pos x="224" y="0"/>
                </a:cxn>
                <a:cxn ang="0">
                  <a:pos x="221" y="0"/>
                </a:cxn>
                <a:cxn ang="0">
                  <a:pos x="213" y="0"/>
                </a:cxn>
                <a:cxn ang="0">
                  <a:pos x="201" y="0"/>
                </a:cxn>
                <a:cxn ang="0">
                  <a:pos x="194" y="0"/>
                </a:cxn>
                <a:cxn ang="0">
                  <a:pos x="182" y="0"/>
                </a:cxn>
                <a:cxn ang="0">
                  <a:pos x="170" y="0"/>
                </a:cxn>
                <a:cxn ang="0">
                  <a:pos x="163" y="1"/>
                </a:cxn>
                <a:cxn ang="0">
                  <a:pos x="151" y="1"/>
                </a:cxn>
                <a:cxn ang="0">
                  <a:pos x="139" y="3"/>
                </a:cxn>
                <a:cxn ang="0">
                  <a:pos x="124" y="3"/>
                </a:cxn>
                <a:cxn ang="0">
                  <a:pos x="112" y="7"/>
                </a:cxn>
                <a:cxn ang="0">
                  <a:pos x="101" y="7"/>
                </a:cxn>
                <a:cxn ang="0">
                  <a:pos x="89" y="9"/>
                </a:cxn>
                <a:cxn ang="0">
                  <a:pos x="74" y="11"/>
                </a:cxn>
                <a:cxn ang="0">
                  <a:pos x="66" y="15"/>
                </a:cxn>
                <a:cxn ang="0">
                  <a:pos x="54" y="16"/>
                </a:cxn>
                <a:cxn ang="0">
                  <a:pos x="43" y="18"/>
                </a:cxn>
                <a:cxn ang="0">
                  <a:pos x="35" y="20"/>
                </a:cxn>
                <a:cxn ang="0">
                  <a:pos x="27" y="24"/>
                </a:cxn>
                <a:cxn ang="0">
                  <a:pos x="16" y="30"/>
                </a:cxn>
                <a:cxn ang="0">
                  <a:pos x="4" y="33"/>
                </a:cxn>
                <a:cxn ang="0">
                  <a:pos x="0" y="37"/>
                </a:cxn>
                <a:cxn ang="0">
                  <a:pos x="0" y="43"/>
                </a:cxn>
                <a:cxn ang="0">
                  <a:pos x="4" y="47"/>
                </a:cxn>
                <a:cxn ang="0">
                  <a:pos x="16" y="48"/>
                </a:cxn>
                <a:cxn ang="0">
                  <a:pos x="19" y="50"/>
                </a:cxn>
                <a:cxn ang="0">
                  <a:pos x="27" y="50"/>
                </a:cxn>
                <a:cxn ang="0">
                  <a:pos x="35" y="50"/>
                </a:cxn>
                <a:cxn ang="0">
                  <a:pos x="43" y="50"/>
                </a:cxn>
                <a:cxn ang="0">
                  <a:pos x="54" y="50"/>
                </a:cxn>
                <a:cxn ang="0">
                  <a:pos x="62" y="50"/>
                </a:cxn>
                <a:cxn ang="0">
                  <a:pos x="74" y="50"/>
                </a:cxn>
                <a:cxn ang="0">
                  <a:pos x="85" y="50"/>
                </a:cxn>
                <a:cxn ang="0">
                  <a:pos x="97" y="48"/>
                </a:cxn>
                <a:cxn ang="0">
                  <a:pos x="108" y="48"/>
                </a:cxn>
                <a:cxn ang="0">
                  <a:pos x="124" y="47"/>
                </a:cxn>
                <a:cxn ang="0">
                  <a:pos x="135" y="47"/>
                </a:cxn>
                <a:cxn ang="0">
                  <a:pos x="135" y="47"/>
                </a:cxn>
              </a:cxnLst>
              <a:rect l="0" t="0" r="r" b="b"/>
              <a:pathLst>
                <a:path w="252" h="50">
                  <a:moveTo>
                    <a:pt x="135" y="47"/>
                  </a:moveTo>
                  <a:lnTo>
                    <a:pt x="147" y="43"/>
                  </a:lnTo>
                  <a:lnTo>
                    <a:pt x="159" y="41"/>
                  </a:lnTo>
                  <a:lnTo>
                    <a:pt x="170" y="39"/>
                  </a:lnTo>
                  <a:lnTo>
                    <a:pt x="182" y="37"/>
                  </a:lnTo>
                  <a:lnTo>
                    <a:pt x="194" y="35"/>
                  </a:lnTo>
                  <a:lnTo>
                    <a:pt x="201" y="33"/>
                  </a:lnTo>
                  <a:lnTo>
                    <a:pt x="213" y="30"/>
                  </a:lnTo>
                  <a:lnTo>
                    <a:pt x="221" y="28"/>
                  </a:lnTo>
                  <a:lnTo>
                    <a:pt x="232" y="22"/>
                  </a:lnTo>
                  <a:lnTo>
                    <a:pt x="244" y="18"/>
                  </a:lnTo>
                  <a:lnTo>
                    <a:pt x="248" y="13"/>
                  </a:lnTo>
                  <a:lnTo>
                    <a:pt x="252" y="9"/>
                  </a:lnTo>
                  <a:lnTo>
                    <a:pt x="244" y="5"/>
                  </a:lnTo>
                  <a:lnTo>
                    <a:pt x="232" y="1"/>
                  </a:lnTo>
                  <a:lnTo>
                    <a:pt x="224" y="0"/>
                  </a:lnTo>
                  <a:lnTo>
                    <a:pt x="221" y="0"/>
                  </a:lnTo>
                  <a:lnTo>
                    <a:pt x="213" y="0"/>
                  </a:lnTo>
                  <a:lnTo>
                    <a:pt x="201" y="0"/>
                  </a:lnTo>
                  <a:lnTo>
                    <a:pt x="194" y="0"/>
                  </a:lnTo>
                  <a:lnTo>
                    <a:pt x="182" y="0"/>
                  </a:lnTo>
                  <a:lnTo>
                    <a:pt x="170" y="0"/>
                  </a:lnTo>
                  <a:lnTo>
                    <a:pt x="163" y="1"/>
                  </a:lnTo>
                  <a:lnTo>
                    <a:pt x="151" y="1"/>
                  </a:lnTo>
                  <a:lnTo>
                    <a:pt x="139" y="3"/>
                  </a:lnTo>
                  <a:lnTo>
                    <a:pt x="124" y="3"/>
                  </a:lnTo>
                  <a:lnTo>
                    <a:pt x="112" y="7"/>
                  </a:lnTo>
                  <a:lnTo>
                    <a:pt x="101" y="7"/>
                  </a:lnTo>
                  <a:lnTo>
                    <a:pt x="89" y="9"/>
                  </a:lnTo>
                  <a:lnTo>
                    <a:pt x="74" y="11"/>
                  </a:lnTo>
                  <a:lnTo>
                    <a:pt x="66" y="15"/>
                  </a:lnTo>
                  <a:lnTo>
                    <a:pt x="54" y="16"/>
                  </a:lnTo>
                  <a:lnTo>
                    <a:pt x="43" y="18"/>
                  </a:lnTo>
                  <a:lnTo>
                    <a:pt x="35" y="20"/>
                  </a:lnTo>
                  <a:lnTo>
                    <a:pt x="27" y="24"/>
                  </a:lnTo>
                  <a:lnTo>
                    <a:pt x="16" y="30"/>
                  </a:lnTo>
                  <a:lnTo>
                    <a:pt x="4" y="33"/>
                  </a:lnTo>
                  <a:lnTo>
                    <a:pt x="0" y="37"/>
                  </a:lnTo>
                  <a:lnTo>
                    <a:pt x="0" y="43"/>
                  </a:lnTo>
                  <a:lnTo>
                    <a:pt x="4" y="47"/>
                  </a:lnTo>
                  <a:lnTo>
                    <a:pt x="16" y="48"/>
                  </a:lnTo>
                  <a:lnTo>
                    <a:pt x="19" y="50"/>
                  </a:lnTo>
                  <a:lnTo>
                    <a:pt x="27" y="50"/>
                  </a:lnTo>
                  <a:lnTo>
                    <a:pt x="35" y="50"/>
                  </a:lnTo>
                  <a:lnTo>
                    <a:pt x="43" y="50"/>
                  </a:lnTo>
                  <a:lnTo>
                    <a:pt x="54" y="50"/>
                  </a:lnTo>
                  <a:lnTo>
                    <a:pt x="62" y="50"/>
                  </a:lnTo>
                  <a:lnTo>
                    <a:pt x="74" y="50"/>
                  </a:lnTo>
                  <a:lnTo>
                    <a:pt x="85" y="50"/>
                  </a:lnTo>
                  <a:lnTo>
                    <a:pt x="97" y="48"/>
                  </a:lnTo>
                  <a:lnTo>
                    <a:pt x="108" y="48"/>
                  </a:lnTo>
                  <a:lnTo>
                    <a:pt x="124" y="47"/>
                  </a:lnTo>
                  <a:lnTo>
                    <a:pt x="135" y="47"/>
                  </a:lnTo>
                  <a:lnTo>
                    <a:pt x="135" y="47"/>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11" name="Freeform 83"/>
            <p:cNvSpPr>
              <a:spLocks/>
            </p:cNvSpPr>
            <p:nvPr/>
          </p:nvSpPr>
          <p:spPr bwMode="auto">
            <a:xfrm>
              <a:off x="3471287" y="3413111"/>
              <a:ext cx="1203325" cy="355600"/>
            </a:xfrm>
            <a:custGeom>
              <a:avLst/>
              <a:gdLst/>
              <a:ahLst/>
              <a:cxnLst>
                <a:cxn ang="0">
                  <a:pos x="0" y="131"/>
                </a:cxn>
                <a:cxn ang="0">
                  <a:pos x="758" y="224"/>
                </a:cxn>
                <a:cxn ang="0">
                  <a:pos x="758" y="81"/>
                </a:cxn>
                <a:cxn ang="0">
                  <a:pos x="0" y="0"/>
                </a:cxn>
                <a:cxn ang="0">
                  <a:pos x="0" y="131"/>
                </a:cxn>
                <a:cxn ang="0">
                  <a:pos x="0" y="131"/>
                </a:cxn>
              </a:cxnLst>
              <a:rect l="0" t="0" r="r" b="b"/>
              <a:pathLst>
                <a:path w="758" h="224">
                  <a:moveTo>
                    <a:pt x="0" y="131"/>
                  </a:moveTo>
                  <a:lnTo>
                    <a:pt x="758" y="224"/>
                  </a:lnTo>
                  <a:lnTo>
                    <a:pt x="758" y="81"/>
                  </a:lnTo>
                  <a:lnTo>
                    <a:pt x="0" y="0"/>
                  </a:lnTo>
                  <a:lnTo>
                    <a:pt x="0" y="131"/>
                  </a:lnTo>
                  <a:lnTo>
                    <a:pt x="0" y="131"/>
                  </a:lnTo>
                  <a:close/>
                </a:path>
              </a:pathLst>
            </a:custGeom>
            <a:solidFill>
              <a:srgbClr val="70947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12" name="Freeform 84"/>
            <p:cNvSpPr>
              <a:spLocks/>
            </p:cNvSpPr>
            <p:nvPr/>
          </p:nvSpPr>
          <p:spPr bwMode="auto">
            <a:xfrm>
              <a:off x="3471287" y="3467086"/>
              <a:ext cx="1203325" cy="301625"/>
            </a:xfrm>
            <a:custGeom>
              <a:avLst/>
              <a:gdLst/>
              <a:ahLst/>
              <a:cxnLst>
                <a:cxn ang="0">
                  <a:pos x="0" y="97"/>
                </a:cxn>
                <a:cxn ang="0">
                  <a:pos x="758" y="190"/>
                </a:cxn>
                <a:cxn ang="0">
                  <a:pos x="758" y="86"/>
                </a:cxn>
                <a:cxn ang="0">
                  <a:pos x="0" y="0"/>
                </a:cxn>
                <a:cxn ang="0">
                  <a:pos x="0" y="97"/>
                </a:cxn>
                <a:cxn ang="0">
                  <a:pos x="0" y="97"/>
                </a:cxn>
              </a:cxnLst>
              <a:rect l="0" t="0" r="r" b="b"/>
              <a:pathLst>
                <a:path w="758" h="190">
                  <a:moveTo>
                    <a:pt x="0" y="97"/>
                  </a:moveTo>
                  <a:lnTo>
                    <a:pt x="758" y="190"/>
                  </a:lnTo>
                  <a:lnTo>
                    <a:pt x="758" y="86"/>
                  </a:lnTo>
                  <a:lnTo>
                    <a:pt x="0" y="0"/>
                  </a:lnTo>
                  <a:lnTo>
                    <a:pt x="0" y="97"/>
                  </a:lnTo>
                  <a:lnTo>
                    <a:pt x="0" y="97"/>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13" name="Freeform 85"/>
            <p:cNvSpPr>
              <a:spLocks/>
            </p:cNvSpPr>
            <p:nvPr/>
          </p:nvSpPr>
          <p:spPr bwMode="auto">
            <a:xfrm>
              <a:off x="3471287" y="3522648"/>
              <a:ext cx="1203325" cy="246063"/>
            </a:xfrm>
            <a:custGeom>
              <a:avLst/>
              <a:gdLst/>
              <a:ahLst/>
              <a:cxnLst>
                <a:cxn ang="0">
                  <a:pos x="0" y="62"/>
                </a:cxn>
                <a:cxn ang="0">
                  <a:pos x="758" y="155"/>
                </a:cxn>
                <a:cxn ang="0">
                  <a:pos x="758" y="89"/>
                </a:cxn>
                <a:cxn ang="0">
                  <a:pos x="0" y="0"/>
                </a:cxn>
                <a:cxn ang="0">
                  <a:pos x="0" y="62"/>
                </a:cxn>
                <a:cxn ang="0">
                  <a:pos x="0" y="62"/>
                </a:cxn>
              </a:cxnLst>
              <a:rect l="0" t="0" r="r" b="b"/>
              <a:pathLst>
                <a:path w="758" h="155">
                  <a:moveTo>
                    <a:pt x="0" y="62"/>
                  </a:moveTo>
                  <a:lnTo>
                    <a:pt x="758" y="155"/>
                  </a:lnTo>
                  <a:lnTo>
                    <a:pt x="758" y="89"/>
                  </a:lnTo>
                  <a:lnTo>
                    <a:pt x="0" y="0"/>
                  </a:lnTo>
                  <a:lnTo>
                    <a:pt x="0" y="62"/>
                  </a:lnTo>
                  <a:lnTo>
                    <a:pt x="0" y="62"/>
                  </a:lnTo>
                  <a:close/>
                </a:path>
              </a:pathLst>
            </a:custGeom>
            <a:solidFill>
              <a:srgbClr val="8AAD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14" name="Freeform 86"/>
            <p:cNvSpPr>
              <a:spLocks/>
            </p:cNvSpPr>
            <p:nvPr/>
          </p:nvSpPr>
          <p:spPr bwMode="auto">
            <a:xfrm>
              <a:off x="3471287" y="3576623"/>
              <a:ext cx="1203325" cy="196850"/>
            </a:xfrm>
            <a:custGeom>
              <a:avLst/>
              <a:gdLst/>
              <a:ahLst/>
              <a:cxnLst>
                <a:cxn ang="0">
                  <a:pos x="0" y="36"/>
                </a:cxn>
                <a:cxn ang="0">
                  <a:pos x="758" y="124"/>
                </a:cxn>
                <a:cxn ang="0">
                  <a:pos x="758" y="92"/>
                </a:cxn>
                <a:cxn ang="0">
                  <a:pos x="0" y="0"/>
                </a:cxn>
                <a:cxn ang="0">
                  <a:pos x="0" y="36"/>
                </a:cxn>
                <a:cxn ang="0">
                  <a:pos x="0" y="36"/>
                </a:cxn>
              </a:cxnLst>
              <a:rect l="0" t="0" r="r" b="b"/>
              <a:pathLst>
                <a:path w="758" h="124">
                  <a:moveTo>
                    <a:pt x="0" y="36"/>
                  </a:moveTo>
                  <a:lnTo>
                    <a:pt x="758" y="124"/>
                  </a:lnTo>
                  <a:lnTo>
                    <a:pt x="758" y="92"/>
                  </a:lnTo>
                  <a:lnTo>
                    <a:pt x="0" y="0"/>
                  </a:lnTo>
                  <a:lnTo>
                    <a:pt x="0" y="36"/>
                  </a:lnTo>
                  <a:lnTo>
                    <a:pt x="0" y="36"/>
                  </a:lnTo>
                  <a:close/>
                </a:path>
              </a:pathLst>
            </a:custGeom>
            <a:solidFill>
              <a:srgbClr val="96BA75"/>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15" name="Freeform 87"/>
            <p:cNvSpPr>
              <a:spLocks/>
            </p:cNvSpPr>
            <p:nvPr/>
          </p:nvSpPr>
          <p:spPr bwMode="auto">
            <a:xfrm>
              <a:off x="4854000" y="3413111"/>
              <a:ext cx="227013" cy="41275"/>
            </a:xfrm>
            <a:custGeom>
              <a:avLst/>
              <a:gdLst/>
              <a:ahLst/>
              <a:cxnLst>
                <a:cxn ang="0">
                  <a:pos x="7" y="19"/>
                </a:cxn>
                <a:cxn ang="0">
                  <a:pos x="11" y="21"/>
                </a:cxn>
                <a:cxn ang="0">
                  <a:pos x="23" y="23"/>
                </a:cxn>
                <a:cxn ang="0">
                  <a:pos x="31" y="24"/>
                </a:cxn>
                <a:cxn ang="0">
                  <a:pos x="46" y="26"/>
                </a:cxn>
                <a:cxn ang="0">
                  <a:pos x="58" y="26"/>
                </a:cxn>
                <a:cxn ang="0">
                  <a:pos x="73" y="26"/>
                </a:cxn>
                <a:cxn ang="0">
                  <a:pos x="85" y="26"/>
                </a:cxn>
                <a:cxn ang="0">
                  <a:pos x="100" y="26"/>
                </a:cxn>
                <a:cxn ang="0">
                  <a:pos x="112" y="24"/>
                </a:cxn>
                <a:cxn ang="0">
                  <a:pos x="123" y="23"/>
                </a:cxn>
                <a:cxn ang="0">
                  <a:pos x="131" y="21"/>
                </a:cxn>
                <a:cxn ang="0">
                  <a:pos x="139" y="19"/>
                </a:cxn>
                <a:cxn ang="0">
                  <a:pos x="143" y="13"/>
                </a:cxn>
                <a:cxn ang="0">
                  <a:pos x="139" y="9"/>
                </a:cxn>
                <a:cxn ang="0">
                  <a:pos x="127" y="6"/>
                </a:cxn>
                <a:cxn ang="0">
                  <a:pos x="120" y="4"/>
                </a:cxn>
                <a:cxn ang="0">
                  <a:pos x="108" y="2"/>
                </a:cxn>
                <a:cxn ang="0">
                  <a:pos x="96" y="0"/>
                </a:cxn>
                <a:cxn ang="0">
                  <a:pos x="85" y="0"/>
                </a:cxn>
                <a:cxn ang="0">
                  <a:pos x="69" y="0"/>
                </a:cxn>
                <a:cxn ang="0">
                  <a:pos x="58" y="0"/>
                </a:cxn>
                <a:cxn ang="0">
                  <a:pos x="42" y="0"/>
                </a:cxn>
                <a:cxn ang="0">
                  <a:pos x="31" y="0"/>
                </a:cxn>
                <a:cxn ang="0">
                  <a:pos x="19" y="4"/>
                </a:cxn>
                <a:cxn ang="0">
                  <a:pos x="7" y="6"/>
                </a:cxn>
                <a:cxn ang="0">
                  <a:pos x="3" y="7"/>
                </a:cxn>
                <a:cxn ang="0">
                  <a:pos x="0" y="13"/>
                </a:cxn>
                <a:cxn ang="0">
                  <a:pos x="7" y="19"/>
                </a:cxn>
                <a:cxn ang="0">
                  <a:pos x="7" y="19"/>
                </a:cxn>
              </a:cxnLst>
              <a:rect l="0" t="0" r="r" b="b"/>
              <a:pathLst>
                <a:path w="143" h="26">
                  <a:moveTo>
                    <a:pt x="7" y="19"/>
                  </a:moveTo>
                  <a:lnTo>
                    <a:pt x="11" y="21"/>
                  </a:lnTo>
                  <a:lnTo>
                    <a:pt x="23" y="23"/>
                  </a:lnTo>
                  <a:lnTo>
                    <a:pt x="31" y="24"/>
                  </a:lnTo>
                  <a:lnTo>
                    <a:pt x="46" y="26"/>
                  </a:lnTo>
                  <a:lnTo>
                    <a:pt x="58" y="26"/>
                  </a:lnTo>
                  <a:lnTo>
                    <a:pt x="73" y="26"/>
                  </a:lnTo>
                  <a:lnTo>
                    <a:pt x="85" y="26"/>
                  </a:lnTo>
                  <a:lnTo>
                    <a:pt x="100" y="26"/>
                  </a:lnTo>
                  <a:lnTo>
                    <a:pt x="112" y="24"/>
                  </a:lnTo>
                  <a:lnTo>
                    <a:pt x="123" y="23"/>
                  </a:lnTo>
                  <a:lnTo>
                    <a:pt x="131" y="21"/>
                  </a:lnTo>
                  <a:lnTo>
                    <a:pt x="139" y="19"/>
                  </a:lnTo>
                  <a:lnTo>
                    <a:pt x="143" y="13"/>
                  </a:lnTo>
                  <a:lnTo>
                    <a:pt x="139" y="9"/>
                  </a:lnTo>
                  <a:lnTo>
                    <a:pt x="127" y="6"/>
                  </a:lnTo>
                  <a:lnTo>
                    <a:pt x="120" y="4"/>
                  </a:lnTo>
                  <a:lnTo>
                    <a:pt x="108" y="2"/>
                  </a:lnTo>
                  <a:lnTo>
                    <a:pt x="96" y="0"/>
                  </a:lnTo>
                  <a:lnTo>
                    <a:pt x="85" y="0"/>
                  </a:lnTo>
                  <a:lnTo>
                    <a:pt x="69" y="0"/>
                  </a:lnTo>
                  <a:lnTo>
                    <a:pt x="58" y="0"/>
                  </a:lnTo>
                  <a:lnTo>
                    <a:pt x="42" y="0"/>
                  </a:lnTo>
                  <a:lnTo>
                    <a:pt x="31" y="0"/>
                  </a:lnTo>
                  <a:lnTo>
                    <a:pt x="19" y="4"/>
                  </a:lnTo>
                  <a:lnTo>
                    <a:pt x="7" y="6"/>
                  </a:lnTo>
                  <a:lnTo>
                    <a:pt x="3" y="7"/>
                  </a:lnTo>
                  <a:lnTo>
                    <a:pt x="0" y="13"/>
                  </a:lnTo>
                  <a:lnTo>
                    <a:pt x="7" y="19"/>
                  </a:lnTo>
                  <a:lnTo>
                    <a:pt x="7" y="19"/>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16" name="Freeform 88"/>
            <p:cNvSpPr>
              <a:spLocks/>
            </p:cNvSpPr>
            <p:nvPr/>
          </p:nvSpPr>
          <p:spPr bwMode="auto">
            <a:xfrm>
              <a:off x="3993575" y="3332148"/>
              <a:ext cx="233363" cy="42863"/>
            </a:xfrm>
            <a:custGeom>
              <a:avLst/>
              <a:gdLst/>
              <a:ahLst/>
              <a:cxnLst>
                <a:cxn ang="0">
                  <a:pos x="4" y="17"/>
                </a:cxn>
                <a:cxn ang="0">
                  <a:pos x="11" y="19"/>
                </a:cxn>
                <a:cxn ang="0">
                  <a:pos x="23" y="21"/>
                </a:cxn>
                <a:cxn ang="0">
                  <a:pos x="31" y="23"/>
                </a:cxn>
                <a:cxn ang="0">
                  <a:pos x="46" y="25"/>
                </a:cxn>
                <a:cxn ang="0">
                  <a:pos x="58" y="27"/>
                </a:cxn>
                <a:cxn ang="0">
                  <a:pos x="73" y="27"/>
                </a:cxn>
                <a:cxn ang="0">
                  <a:pos x="89" y="27"/>
                </a:cxn>
                <a:cxn ang="0">
                  <a:pos x="100" y="27"/>
                </a:cxn>
                <a:cxn ang="0">
                  <a:pos x="116" y="25"/>
                </a:cxn>
                <a:cxn ang="0">
                  <a:pos x="128" y="23"/>
                </a:cxn>
                <a:cxn ang="0">
                  <a:pos x="135" y="21"/>
                </a:cxn>
                <a:cxn ang="0">
                  <a:pos x="139" y="19"/>
                </a:cxn>
                <a:cxn ang="0">
                  <a:pos x="147" y="13"/>
                </a:cxn>
                <a:cxn ang="0">
                  <a:pos x="139" y="8"/>
                </a:cxn>
                <a:cxn ang="0">
                  <a:pos x="131" y="6"/>
                </a:cxn>
                <a:cxn ang="0">
                  <a:pos x="120" y="4"/>
                </a:cxn>
                <a:cxn ang="0">
                  <a:pos x="108" y="2"/>
                </a:cxn>
                <a:cxn ang="0">
                  <a:pos x="100" y="0"/>
                </a:cxn>
                <a:cxn ang="0">
                  <a:pos x="85" y="0"/>
                </a:cxn>
                <a:cxn ang="0">
                  <a:pos x="69" y="0"/>
                </a:cxn>
                <a:cxn ang="0">
                  <a:pos x="58" y="0"/>
                </a:cxn>
                <a:cxn ang="0">
                  <a:pos x="42" y="0"/>
                </a:cxn>
                <a:cxn ang="0">
                  <a:pos x="31" y="0"/>
                </a:cxn>
                <a:cxn ang="0">
                  <a:pos x="19" y="2"/>
                </a:cxn>
                <a:cxn ang="0">
                  <a:pos x="11" y="4"/>
                </a:cxn>
                <a:cxn ang="0">
                  <a:pos x="4" y="8"/>
                </a:cxn>
                <a:cxn ang="0">
                  <a:pos x="0" y="12"/>
                </a:cxn>
                <a:cxn ang="0">
                  <a:pos x="4" y="17"/>
                </a:cxn>
                <a:cxn ang="0">
                  <a:pos x="4" y="17"/>
                </a:cxn>
              </a:cxnLst>
              <a:rect l="0" t="0" r="r" b="b"/>
              <a:pathLst>
                <a:path w="147" h="27">
                  <a:moveTo>
                    <a:pt x="4" y="17"/>
                  </a:moveTo>
                  <a:lnTo>
                    <a:pt x="11" y="19"/>
                  </a:lnTo>
                  <a:lnTo>
                    <a:pt x="23" y="21"/>
                  </a:lnTo>
                  <a:lnTo>
                    <a:pt x="31" y="23"/>
                  </a:lnTo>
                  <a:lnTo>
                    <a:pt x="46" y="25"/>
                  </a:lnTo>
                  <a:lnTo>
                    <a:pt x="58" y="27"/>
                  </a:lnTo>
                  <a:lnTo>
                    <a:pt x="73" y="27"/>
                  </a:lnTo>
                  <a:lnTo>
                    <a:pt x="89" y="27"/>
                  </a:lnTo>
                  <a:lnTo>
                    <a:pt x="100" y="27"/>
                  </a:lnTo>
                  <a:lnTo>
                    <a:pt x="116" y="25"/>
                  </a:lnTo>
                  <a:lnTo>
                    <a:pt x="128" y="23"/>
                  </a:lnTo>
                  <a:lnTo>
                    <a:pt x="135" y="21"/>
                  </a:lnTo>
                  <a:lnTo>
                    <a:pt x="139" y="19"/>
                  </a:lnTo>
                  <a:lnTo>
                    <a:pt x="147" y="13"/>
                  </a:lnTo>
                  <a:lnTo>
                    <a:pt x="139" y="8"/>
                  </a:lnTo>
                  <a:lnTo>
                    <a:pt x="131" y="6"/>
                  </a:lnTo>
                  <a:lnTo>
                    <a:pt x="120" y="4"/>
                  </a:lnTo>
                  <a:lnTo>
                    <a:pt x="108" y="2"/>
                  </a:lnTo>
                  <a:lnTo>
                    <a:pt x="100" y="0"/>
                  </a:lnTo>
                  <a:lnTo>
                    <a:pt x="85" y="0"/>
                  </a:lnTo>
                  <a:lnTo>
                    <a:pt x="69" y="0"/>
                  </a:lnTo>
                  <a:lnTo>
                    <a:pt x="58" y="0"/>
                  </a:lnTo>
                  <a:lnTo>
                    <a:pt x="42" y="0"/>
                  </a:lnTo>
                  <a:lnTo>
                    <a:pt x="31" y="0"/>
                  </a:lnTo>
                  <a:lnTo>
                    <a:pt x="19" y="2"/>
                  </a:lnTo>
                  <a:lnTo>
                    <a:pt x="11" y="4"/>
                  </a:lnTo>
                  <a:lnTo>
                    <a:pt x="4" y="8"/>
                  </a:lnTo>
                  <a:lnTo>
                    <a:pt x="0" y="12"/>
                  </a:lnTo>
                  <a:lnTo>
                    <a:pt x="4" y="17"/>
                  </a:lnTo>
                  <a:lnTo>
                    <a:pt x="4" y="17"/>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17" name="Freeform 89"/>
            <p:cNvSpPr>
              <a:spLocks/>
            </p:cNvSpPr>
            <p:nvPr/>
          </p:nvSpPr>
          <p:spPr bwMode="auto">
            <a:xfrm>
              <a:off x="3537962" y="3762361"/>
              <a:ext cx="1125538" cy="346075"/>
            </a:xfrm>
            <a:custGeom>
              <a:avLst/>
              <a:gdLst/>
              <a:ahLst/>
              <a:cxnLst>
                <a:cxn ang="0">
                  <a:pos x="709" y="4"/>
                </a:cxn>
                <a:cxn ang="0">
                  <a:pos x="709" y="148"/>
                </a:cxn>
                <a:cxn ang="0">
                  <a:pos x="322" y="218"/>
                </a:cxn>
                <a:cxn ang="0">
                  <a:pos x="0" y="0"/>
                </a:cxn>
                <a:cxn ang="0">
                  <a:pos x="709" y="4"/>
                </a:cxn>
                <a:cxn ang="0">
                  <a:pos x="709" y="4"/>
                </a:cxn>
              </a:cxnLst>
              <a:rect l="0" t="0" r="r" b="b"/>
              <a:pathLst>
                <a:path w="709" h="218">
                  <a:moveTo>
                    <a:pt x="709" y="4"/>
                  </a:moveTo>
                  <a:lnTo>
                    <a:pt x="709" y="148"/>
                  </a:lnTo>
                  <a:lnTo>
                    <a:pt x="322" y="218"/>
                  </a:lnTo>
                  <a:lnTo>
                    <a:pt x="0" y="0"/>
                  </a:lnTo>
                  <a:lnTo>
                    <a:pt x="709" y="4"/>
                  </a:lnTo>
                  <a:lnTo>
                    <a:pt x="709" y="4"/>
                  </a:lnTo>
                  <a:close/>
                </a:path>
              </a:pathLst>
            </a:custGeom>
            <a:solidFill>
              <a:srgbClr val="66706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18" name="Freeform 90"/>
            <p:cNvSpPr>
              <a:spLocks/>
            </p:cNvSpPr>
            <p:nvPr/>
          </p:nvSpPr>
          <p:spPr bwMode="auto">
            <a:xfrm>
              <a:off x="2826762" y="3630598"/>
              <a:ext cx="1836738" cy="244475"/>
            </a:xfrm>
            <a:custGeom>
              <a:avLst/>
              <a:gdLst/>
              <a:ahLst/>
              <a:cxnLst>
                <a:cxn ang="0">
                  <a:pos x="0" y="58"/>
                </a:cxn>
                <a:cxn ang="0">
                  <a:pos x="390" y="0"/>
                </a:cxn>
                <a:cxn ang="0">
                  <a:pos x="1157" y="85"/>
                </a:cxn>
                <a:cxn ang="0">
                  <a:pos x="766" y="154"/>
                </a:cxn>
                <a:cxn ang="0">
                  <a:pos x="189" y="145"/>
                </a:cxn>
                <a:cxn ang="0">
                  <a:pos x="0" y="58"/>
                </a:cxn>
                <a:cxn ang="0">
                  <a:pos x="0" y="58"/>
                </a:cxn>
              </a:cxnLst>
              <a:rect l="0" t="0" r="r" b="b"/>
              <a:pathLst>
                <a:path w="1157" h="154">
                  <a:moveTo>
                    <a:pt x="0" y="58"/>
                  </a:moveTo>
                  <a:lnTo>
                    <a:pt x="390" y="0"/>
                  </a:lnTo>
                  <a:lnTo>
                    <a:pt x="1157" y="85"/>
                  </a:lnTo>
                  <a:lnTo>
                    <a:pt x="766" y="154"/>
                  </a:lnTo>
                  <a:lnTo>
                    <a:pt x="189" y="145"/>
                  </a:lnTo>
                  <a:lnTo>
                    <a:pt x="0" y="58"/>
                  </a:lnTo>
                  <a:lnTo>
                    <a:pt x="0" y="58"/>
                  </a:lnTo>
                  <a:close/>
                </a:path>
              </a:pathLst>
            </a:custGeom>
            <a:solidFill>
              <a:srgbClr val="B3D99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19" name="Freeform 91"/>
            <p:cNvSpPr>
              <a:spLocks/>
            </p:cNvSpPr>
            <p:nvPr/>
          </p:nvSpPr>
          <p:spPr bwMode="auto">
            <a:xfrm>
              <a:off x="3047425" y="3660761"/>
              <a:ext cx="1387475" cy="179388"/>
            </a:xfrm>
            <a:custGeom>
              <a:avLst/>
              <a:gdLst/>
              <a:ahLst/>
              <a:cxnLst>
                <a:cxn ang="0">
                  <a:pos x="251" y="0"/>
                </a:cxn>
                <a:cxn ang="0">
                  <a:pos x="874" y="66"/>
                </a:cxn>
                <a:cxn ang="0">
                  <a:pos x="623" y="113"/>
                </a:cxn>
                <a:cxn ang="0">
                  <a:pos x="0" y="37"/>
                </a:cxn>
                <a:cxn ang="0">
                  <a:pos x="251" y="0"/>
                </a:cxn>
                <a:cxn ang="0">
                  <a:pos x="251" y="0"/>
                </a:cxn>
              </a:cxnLst>
              <a:rect l="0" t="0" r="r" b="b"/>
              <a:pathLst>
                <a:path w="874" h="113">
                  <a:moveTo>
                    <a:pt x="251" y="0"/>
                  </a:moveTo>
                  <a:lnTo>
                    <a:pt x="874" y="66"/>
                  </a:lnTo>
                  <a:lnTo>
                    <a:pt x="623" y="113"/>
                  </a:lnTo>
                  <a:lnTo>
                    <a:pt x="0" y="37"/>
                  </a:lnTo>
                  <a:lnTo>
                    <a:pt x="251" y="0"/>
                  </a:lnTo>
                  <a:lnTo>
                    <a:pt x="251" y="0"/>
                  </a:lnTo>
                  <a:close/>
                </a:path>
              </a:pathLst>
            </a:custGeom>
            <a:solidFill>
              <a:srgbClr val="96BA75"/>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20" name="Freeform 92"/>
            <p:cNvSpPr>
              <a:spLocks/>
            </p:cNvSpPr>
            <p:nvPr/>
          </p:nvSpPr>
          <p:spPr bwMode="auto">
            <a:xfrm>
              <a:off x="3434775" y="3684573"/>
              <a:ext cx="582613" cy="122238"/>
            </a:xfrm>
            <a:custGeom>
              <a:avLst/>
              <a:gdLst/>
              <a:ahLst/>
              <a:cxnLst>
                <a:cxn ang="0">
                  <a:pos x="212" y="71"/>
                </a:cxn>
                <a:cxn ang="0">
                  <a:pos x="228" y="68"/>
                </a:cxn>
                <a:cxn ang="0">
                  <a:pos x="255" y="64"/>
                </a:cxn>
                <a:cxn ang="0">
                  <a:pos x="286" y="56"/>
                </a:cxn>
                <a:cxn ang="0">
                  <a:pos x="313" y="51"/>
                </a:cxn>
                <a:cxn ang="0">
                  <a:pos x="336" y="43"/>
                </a:cxn>
                <a:cxn ang="0">
                  <a:pos x="352" y="34"/>
                </a:cxn>
                <a:cxn ang="0">
                  <a:pos x="363" y="24"/>
                </a:cxn>
                <a:cxn ang="0">
                  <a:pos x="356" y="11"/>
                </a:cxn>
                <a:cxn ang="0">
                  <a:pos x="332" y="4"/>
                </a:cxn>
                <a:cxn ang="0">
                  <a:pos x="309" y="0"/>
                </a:cxn>
                <a:cxn ang="0">
                  <a:pos x="286" y="0"/>
                </a:cxn>
                <a:cxn ang="0">
                  <a:pos x="251" y="0"/>
                </a:cxn>
                <a:cxn ang="0">
                  <a:pos x="228" y="0"/>
                </a:cxn>
                <a:cxn ang="0">
                  <a:pos x="209" y="2"/>
                </a:cxn>
                <a:cxn ang="0">
                  <a:pos x="189" y="4"/>
                </a:cxn>
                <a:cxn ang="0">
                  <a:pos x="170" y="6"/>
                </a:cxn>
                <a:cxn ang="0">
                  <a:pos x="154" y="7"/>
                </a:cxn>
                <a:cxn ang="0">
                  <a:pos x="135" y="9"/>
                </a:cxn>
                <a:cxn ang="0">
                  <a:pos x="108" y="15"/>
                </a:cxn>
                <a:cxn ang="0">
                  <a:pos x="77" y="21"/>
                </a:cxn>
                <a:cxn ang="0">
                  <a:pos x="50" y="26"/>
                </a:cxn>
                <a:cxn ang="0">
                  <a:pos x="27" y="34"/>
                </a:cxn>
                <a:cxn ang="0">
                  <a:pos x="11" y="43"/>
                </a:cxn>
                <a:cxn ang="0">
                  <a:pos x="0" y="54"/>
                </a:cxn>
                <a:cxn ang="0">
                  <a:pos x="7" y="68"/>
                </a:cxn>
                <a:cxn ang="0">
                  <a:pos x="31" y="73"/>
                </a:cxn>
                <a:cxn ang="0">
                  <a:pos x="54" y="75"/>
                </a:cxn>
                <a:cxn ang="0">
                  <a:pos x="81" y="77"/>
                </a:cxn>
                <a:cxn ang="0">
                  <a:pos x="104" y="77"/>
                </a:cxn>
                <a:cxn ang="0">
                  <a:pos x="120" y="77"/>
                </a:cxn>
                <a:cxn ang="0">
                  <a:pos x="139" y="77"/>
                </a:cxn>
                <a:cxn ang="0">
                  <a:pos x="154" y="75"/>
                </a:cxn>
                <a:cxn ang="0">
                  <a:pos x="174" y="73"/>
                </a:cxn>
                <a:cxn ang="0">
                  <a:pos x="193" y="73"/>
                </a:cxn>
                <a:cxn ang="0">
                  <a:pos x="205" y="73"/>
                </a:cxn>
              </a:cxnLst>
              <a:rect l="0" t="0" r="r" b="b"/>
              <a:pathLst>
                <a:path w="367" h="77">
                  <a:moveTo>
                    <a:pt x="205" y="73"/>
                  </a:moveTo>
                  <a:lnTo>
                    <a:pt x="212" y="71"/>
                  </a:lnTo>
                  <a:lnTo>
                    <a:pt x="220" y="69"/>
                  </a:lnTo>
                  <a:lnTo>
                    <a:pt x="228" y="68"/>
                  </a:lnTo>
                  <a:lnTo>
                    <a:pt x="240" y="68"/>
                  </a:lnTo>
                  <a:lnTo>
                    <a:pt x="255" y="64"/>
                  </a:lnTo>
                  <a:lnTo>
                    <a:pt x="271" y="60"/>
                  </a:lnTo>
                  <a:lnTo>
                    <a:pt x="286" y="56"/>
                  </a:lnTo>
                  <a:lnTo>
                    <a:pt x="301" y="54"/>
                  </a:lnTo>
                  <a:lnTo>
                    <a:pt x="313" y="51"/>
                  </a:lnTo>
                  <a:lnTo>
                    <a:pt x="325" y="47"/>
                  </a:lnTo>
                  <a:lnTo>
                    <a:pt x="336" y="43"/>
                  </a:lnTo>
                  <a:lnTo>
                    <a:pt x="344" y="39"/>
                  </a:lnTo>
                  <a:lnTo>
                    <a:pt x="352" y="34"/>
                  </a:lnTo>
                  <a:lnTo>
                    <a:pt x="360" y="32"/>
                  </a:lnTo>
                  <a:lnTo>
                    <a:pt x="363" y="24"/>
                  </a:lnTo>
                  <a:lnTo>
                    <a:pt x="367" y="17"/>
                  </a:lnTo>
                  <a:lnTo>
                    <a:pt x="356" y="11"/>
                  </a:lnTo>
                  <a:lnTo>
                    <a:pt x="344" y="6"/>
                  </a:lnTo>
                  <a:lnTo>
                    <a:pt x="332" y="4"/>
                  </a:lnTo>
                  <a:lnTo>
                    <a:pt x="325" y="2"/>
                  </a:lnTo>
                  <a:lnTo>
                    <a:pt x="309" y="0"/>
                  </a:lnTo>
                  <a:lnTo>
                    <a:pt x="301" y="0"/>
                  </a:lnTo>
                  <a:lnTo>
                    <a:pt x="286" y="0"/>
                  </a:lnTo>
                  <a:lnTo>
                    <a:pt x="271" y="0"/>
                  </a:lnTo>
                  <a:lnTo>
                    <a:pt x="251" y="0"/>
                  </a:lnTo>
                  <a:lnTo>
                    <a:pt x="236" y="0"/>
                  </a:lnTo>
                  <a:lnTo>
                    <a:pt x="228" y="0"/>
                  </a:lnTo>
                  <a:lnTo>
                    <a:pt x="216" y="0"/>
                  </a:lnTo>
                  <a:lnTo>
                    <a:pt x="209" y="2"/>
                  </a:lnTo>
                  <a:lnTo>
                    <a:pt x="201" y="4"/>
                  </a:lnTo>
                  <a:lnTo>
                    <a:pt x="189" y="4"/>
                  </a:lnTo>
                  <a:lnTo>
                    <a:pt x="182" y="4"/>
                  </a:lnTo>
                  <a:lnTo>
                    <a:pt x="170" y="6"/>
                  </a:lnTo>
                  <a:lnTo>
                    <a:pt x="162" y="7"/>
                  </a:lnTo>
                  <a:lnTo>
                    <a:pt x="154" y="7"/>
                  </a:lnTo>
                  <a:lnTo>
                    <a:pt x="143" y="9"/>
                  </a:lnTo>
                  <a:lnTo>
                    <a:pt x="135" y="9"/>
                  </a:lnTo>
                  <a:lnTo>
                    <a:pt x="123" y="11"/>
                  </a:lnTo>
                  <a:lnTo>
                    <a:pt x="108" y="15"/>
                  </a:lnTo>
                  <a:lnTo>
                    <a:pt x="93" y="17"/>
                  </a:lnTo>
                  <a:lnTo>
                    <a:pt x="77" y="21"/>
                  </a:lnTo>
                  <a:lnTo>
                    <a:pt x="62" y="24"/>
                  </a:lnTo>
                  <a:lnTo>
                    <a:pt x="50" y="26"/>
                  </a:lnTo>
                  <a:lnTo>
                    <a:pt x="38" y="32"/>
                  </a:lnTo>
                  <a:lnTo>
                    <a:pt x="27" y="34"/>
                  </a:lnTo>
                  <a:lnTo>
                    <a:pt x="19" y="39"/>
                  </a:lnTo>
                  <a:lnTo>
                    <a:pt x="11" y="43"/>
                  </a:lnTo>
                  <a:lnTo>
                    <a:pt x="7" y="47"/>
                  </a:lnTo>
                  <a:lnTo>
                    <a:pt x="0" y="54"/>
                  </a:lnTo>
                  <a:lnTo>
                    <a:pt x="0" y="62"/>
                  </a:lnTo>
                  <a:lnTo>
                    <a:pt x="7" y="68"/>
                  </a:lnTo>
                  <a:lnTo>
                    <a:pt x="23" y="71"/>
                  </a:lnTo>
                  <a:lnTo>
                    <a:pt x="31" y="73"/>
                  </a:lnTo>
                  <a:lnTo>
                    <a:pt x="42" y="75"/>
                  </a:lnTo>
                  <a:lnTo>
                    <a:pt x="54" y="75"/>
                  </a:lnTo>
                  <a:lnTo>
                    <a:pt x="69" y="77"/>
                  </a:lnTo>
                  <a:lnTo>
                    <a:pt x="81" y="77"/>
                  </a:lnTo>
                  <a:lnTo>
                    <a:pt x="96" y="77"/>
                  </a:lnTo>
                  <a:lnTo>
                    <a:pt x="104" y="77"/>
                  </a:lnTo>
                  <a:lnTo>
                    <a:pt x="112" y="77"/>
                  </a:lnTo>
                  <a:lnTo>
                    <a:pt x="120" y="77"/>
                  </a:lnTo>
                  <a:lnTo>
                    <a:pt x="131" y="77"/>
                  </a:lnTo>
                  <a:lnTo>
                    <a:pt x="139" y="77"/>
                  </a:lnTo>
                  <a:lnTo>
                    <a:pt x="147" y="75"/>
                  </a:lnTo>
                  <a:lnTo>
                    <a:pt x="154" y="75"/>
                  </a:lnTo>
                  <a:lnTo>
                    <a:pt x="166" y="75"/>
                  </a:lnTo>
                  <a:lnTo>
                    <a:pt x="174" y="73"/>
                  </a:lnTo>
                  <a:lnTo>
                    <a:pt x="185" y="73"/>
                  </a:lnTo>
                  <a:lnTo>
                    <a:pt x="193" y="73"/>
                  </a:lnTo>
                  <a:lnTo>
                    <a:pt x="205" y="73"/>
                  </a:lnTo>
                  <a:lnTo>
                    <a:pt x="205" y="73"/>
                  </a:lnTo>
                  <a:close/>
                </a:path>
              </a:pathLst>
            </a:custGeom>
            <a:solidFill>
              <a:srgbClr val="B3D99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21" name="Freeform 93"/>
            <p:cNvSpPr>
              <a:spLocks/>
            </p:cNvSpPr>
            <p:nvPr/>
          </p:nvSpPr>
          <p:spPr bwMode="auto">
            <a:xfrm>
              <a:off x="3533200" y="3698861"/>
              <a:ext cx="398463" cy="80963"/>
            </a:xfrm>
            <a:custGeom>
              <a:avLst/>
              <a:gdLst/>
              <a:ahLst/>
              <a:cxnLst>
                <a:cxn ang="0">
                  <a:pos x="143" y="47"/>
                </a:cxn>
                <a:cxn ang="0">
                  <a:pos x="150" y="45"/>
                </a:cxn>
                <a:cxn ang="0">
                  <a:pos x="162" y="42"/>
                </a:cxn>
                <a:cxn ang="0">
                  <a:pos x="174" y="40"/>
                </a:cxn>
                <a:cxn ang="0">
                  <a:pos x="185" y="38"/>
                </a:cxn>
                <a:cxn ang="0">
                  <a:pos x="197" y="36"/>
                </a:cxn>
                <a:cxn ang="0">
                  <a:pos x="205" y="34"/>
                </a:cxn>
                <a:cxn ang="0">
                  <a:pos x="216" y="32"/>
                </a:cxn>
                <a:cxn ang="0">
                  <a:pos x="224" y="30"/>
                </a:cxn>
                <a:cxn ang="0">
                  <a:pos x="239" y="25"/>
                </a:cxn>
                <a:cxn ang="0">
                  <a:pos x="247" y="21"/>
                </a:cxn>
                <a:cxn ang="0">
                  <a:pos x="251" y="15"/>
                </a:cxn>
                <a:cxn ang="0">
                  <a:pos x="251" y="12"/>
                </a:cxn>
                <a:cxn ang="0">
                  <a:pos x="247" y="8"/>
                </a:cxn>
                <a:cxn ang="0">
                  <a:pos x="236" y="4"/>
                </a:cxn>
                <a:cxn ang="0">
                  <a:pos x="224" y="2"/>
                </a:cxn>
                <a:cxn ang="0">
                  <a:pos x="209" y="2"/>
                </a:cxn>
                <a:cxn ang="0">
                  <a:pos x="197" y="0"/>
                </a:cxn>
                <a:cxn ang="0">
                  <a:pos x="185" y="0"/>
                </a:cxn>
                <a:cxn ang="0">
                  <a:pos x="174" y="0"/>
                </a:cxn>
                <a:cxn ang="0">
                  <a:pos x="162" y="2"/>
                </a:cxn>
                <a:cxn ang="0">
                  <a:pos x="150" y="2"/>
                </a:cxn>
                <a:cxn ang="0">
                  <a:pos x="139" y="4"/>
                </a:cxn>
                <a:cxn ang="0">
                  <a:pos x="127" y="4"/>
                </a:cxn>
                <a:cxn ang="0">
                  <a:pos x="116" y="6"/>
                </a:cxn>
                <a:cxn ang="0">
                  <a:pos x="100" y="8"/>
                </a:cxn>
                <a:cxn ang="0">
                  <a:pos x="89" y="8"/>
                </a:cxn>
                <a:cxn ang="0">
                  <a:pos x="77" y="12"/>
                </a:cxn>
                <a:cxn ang="0">
                  <a:pos x="65" y="13"/>
                </a:cxn>
                <a:cxn ang="0">
                  <a:pos x="54" y="15"/>
                </a:cxn>
                <a:cxn ang="0">
                  <a:pos x="46" y="17"/>
                </a:cxn>
                <a:cxn ang="0">
                  <a:pos x="34" y="21"/>
                </a:cxn>
                <a:cxn ang="0">
                  <a:pos x="31" y="23"/>
                </a:cxn>
                <a:cxn ang="0">
                  <a:pos x="15" y="27"/>
                </a:cxn>
                <a:cxn ang="0">
                  <a:pos x="7" y="32"/>
                </a:cxn>
                <a:cxn ang="0">
                  <a:pos x="0" y="38"/>
                </a:cxn>
                <a:cxn ang="0">
                  <a:pos x="0" y="42"/>
                </a:cxn>
                <a:cxn ang="0">
                  <a:pos x="7" y="45"/>
                </a:cxn>
                <a:cxn ang="0">
                  <a:pos x="15" y="49"/>
                </a:cxn>
                <a:cxn ang="0">
                  <a:pos x="19" y="49"/>
                </a:cxn>
                <a:cxn ang="0">
                  <a:pos x="27" y="51"/>
                </a:cxn>
                <a:cxn ang="0">
                  <a:pos x="38" y="51"/>
                </a:cxn>
                <a:cxn ang="0">
                  <a:pos x="46" y="51"/>
                </a:cxn>
                <a:cxn ang="0">
                  <a:pos x="58" y="51"/>
                </a:cxn>
                <a:cxn ang="0">
                  <a:pos x="65" y="51"/>
                </a:cxn>
                <a:cxn ang="0">
                  <a:pos x="77" y="51"/>
                </a:cxn>
                <a:cxn ang="0">
                  <a:pos x="89" y="51"/>
                </a:cxn>
                <a:cxn ang="0">
                  <a:pos x="100" y="49"/>
                </a:cxn>
                <a:cxn ang="0">
                  <a:pos x="112" y="49"/>
                </a:cxn>
                <a:cxn ang="0">
                  <a:pos x="127" y="47"/>
                </a:cxn>
                <a:cxn ang="0">
                  <a:pos x="143" y="47"/>
                </a:cxn>
                <a:cxn ang="0">
                  <a:pos x="143" y="47"/>
                </a:cxn>
              </a:cxnLst>
              <a:rect l="0" t="0" r="r" b="b"/>
              <a:pathLst>
                <a:path w="251" h="51">
                  <a:moveTo>
                    <a:pt x="143" y="47"/>
                  </a:moveTo>
                  <a:lnTo>
                    <a:pt x="150" y="45"/>
                  </a:lnTo>
                  <a:lnTo>
                    <a:pt x="162" y="42"/>
                  </a:lnTo>
                  <a:lnTo>
                    <a:pt x="174" y="40"/>
                  </a:lnTo>
                  <a:lnTo>
                    <a:pt x="185" y="38"/>
                  </a:lnTo>
                  <a:lnTo>
                    <a:pt x="197" y="36"/>
                  </a:lnTo>
                  <a:lnTo>
                    <a:pt x="205" y="34"/>
                  </a:lnTo>
                  <a:lnTo>
                    <a:pt x="216" y="32"/>
                  </a:lnTo>
                  <a:lnTo>
                    <a:pt x="224" y="30"/>
                  </a:lnTo>
                  <a:lnTo>
                    <a:pt x="239" y="25"/>
                  </a:lnTo>
                  <a:lnTo>
                    <a:pt x="247" y="21"/>
                  </a:lnTo>
                  <a:lnTo>
                    <a:pt x="251" y="15"/>
                  </a:lnTo>
                  <a:lnTo>
                    <a:pt x="251" y="12"/>
                  </a:lnTo>
                  <a:lnTo>
                    <a:pt x="247" y="8"/>
                  </a:lnTo>
                  <a:lnTo>
                    <a:pt x="236" y="4"/>
                  </a:lnTo>
                  <a:lnTo>
                    <a:pt x="224" y="2"/>
                  </a:lnTo>
                  <a:lnTo>
                    <a:pt x="209" y="2"/>
                  </a:lnTo>
                  <a:lnTo>
                    <a:pt x="197" y="0"/>
                  </a:lnTo>
                  <a:lnTo>
                    <a:pt x="185" y="0"/>
                  </a:lnTo>
                  <a:lnTo>
                    <a:pt x="174" y="0"/>
                  </a:lnTo>
                  <a:lnTo>
                    <a:pt x="162" y="2"/>
                  </a:lnTo>
                  <a:lnTo>
                    <a:pt x="150" y="2"/>
                  </a:lnTo>
                  <a:lnTo>
                    <a:pt x="139" y="4"/>
                  </a:lnTo>
                  <a:lnTo>
                    <a:pt x="127" y="4"/>
                  </a:lnTo>
                  <a:lnTo>
                    <a:pt x="116" y="6"/>
                  </a:lnTo>
                  <a:lnTo>
                    <a:pt x="100" y="8"/>
                  </a:lnTo>
                  <a:lnTo>
                    <a:pt x="89" y="8"/>
                  </a:lnTo>
                  <a:lnTo>
                    <a:pt x="77" y="12"/>
                  </a:lnTo>
                  <a:lnTo>
                    <a:pt x="65" y="13"/>
                  </a:lnTo>
                  <a:lnTo>
                    <a:pt x="54" y="15"/>
                  </a:lnTo>
                  <a:lnTo>
                    <a:pt x="46" y="17"/>
                  </a:lnTo>
                  <a:lnTo>
                    <a:pt x="34" y="21"/>
                  </a:lnTo>
                  <a:lnTo>
                    <a:pt x="31" y="23"/>
                  </a:lnTo>
                  <a:lnTo>
                    <a:pt x="15" y="27"/>
                  </a:lnTo>
                  <a:lnTo>
                    <a:pt x="7" y="32"/>
                  </a:lnTo>
                  <a:lnTo>
                    <a:pt x="0" y="38"/>
                  </a:lnTo>
                  <a:lnTo>
                    <a:pt x="0" y="42"/>
                  </a:lnTo>
                  <a:lnTo>
                    <a:pt x="7" y="45"/>
                  </a:lnTo>
                  <a:lnTo>
                    <a:pt x="15" y="49"/>
                  </a:lnTo>
                  <a:lnTo>
                    <a:pt x="19" y="49"/>
                  </a:lnTo>
                  <a:lnTo>
                    <a:pt x="27" y="51"/>
                  </a:lnTo>
                  <a:lnTo>
                    <a:pt x="38" y="51"/>
                  </a:lnTo>
                  <a:lnTo>
                    <a:pt x="46" y="51"/>
                  </a:lnTo>
                  <a:lnTo>
                    <a:pt x="58" y="51"/>
                  </a:lnTo>
                  <a:lnTo>
                    <a:pt x="65" y="51"/>
                  </a:lnTo>
                  <a:lnTo>
                    <a:pt x="77" y="51"/>
                  </a:lnTo>
                  <a:lnTo>
                    <a:pt x="89" y="51"/>
                  </a:lnTo>
                  <a:lnTo>
                    <a:pt x="100" y="49"/>
                  </a:lnTo>
                  <a:lnTo>
                    <a:pt x="112" y="49"/>
                  </a:lnTo>
                  <a:lnTo>
                    <a:pt x="127" y="47"/>
                  </a:lnTo>
                  <a:lnTo>
                    <a:pt x="143" y="47"/>
                  </a:lnTo>
                  <a:lnTo>
                    <a:pt x="143" y="47"/>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22" name="Freeform 94"/>
            <p:cNvSpPr>
              <a:spLocks/>
            </p:cNvSpPr>
            <p:nvPr/>
          </p:nvSpPr>
          <p:spPr bwMode="auto">
            <a:xfrm>
              <a:off x="2826762" y="3722673"/>
              <a:ext cx="1222375" cy="382588"/>
            </a:xfrm>
            <a:custGeom>
              <a:avLst/>
              <a:gdLst/>
              <a:ahLst/>
              <a:cxnLst>
                <a:cxn ang="0">
                  <a:pos x="0" y="134"/>
                </a:cxn>
                <a:cxn ang="0">
                  <a:pos x="770" y="241"/>
                </a:cxn>
                <a:cxn ang="0">
                  <a:pos x="770" y="96"/>
                </a:cxn>
                <a:cxn ang="0">
                  <a:pos x="0" y="0"/>
                </a:cxn>
                <a:cxn ang="0">
                  <a:pos x="0" y="134"/>
                </a:cxn>
                <a:cxn ang="0">
                  <a:pos x="0" y="134"/>
                </a:cxn>
              </a:cxnLst>
              <a:rect l="0" t="0" r="r" b="b"/>
              <a:pathLst>
                <a:path w="770" h="241">
                  <a:moveTo>
                    <a:pt x="0" y="134"/>
                  </a:moveTo>
                  <a:lnTo>
                    <a:pt x="770" y="241"/>
                  </a:lnTo>
                  <a:lnTo>
                    <a:pt x="770" y="96"/>
                  </a:lnTo>
                  <a:lnTo>
                    <a:pt x="0" y="0"/>
                  </a:lnTo>
                  <a:lnTo>
                    <a:pt x="0" y="134"/>
                  </a:lnTo>
                  <a:lnTo>
                    <a:pt x="0" y="134"/>
                  </a:lnTo>
                  <a:close/>
                </a:path>
              </a:pathLst>
            </a:custGeom>
            <a:solidFill>
              <a:srgbClr val="70947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23" name="Freeform 95"/>
            <p:cNvSpPr>
              <a:spLocks/>
            </p:cNvSpPr>
            <p:nvPr/>
          </p:nvSpPr>
          <p:spPr bwMode="auto">
            <a:xfrm>
              <a:off x="2826762" y="3779823"/>
              <a:ext cx="1222375" cy="325438"/>
            </a:xfrm>
            <a:custGeom>
              <a:avLst/>
              <a:gdLst/>
              <a:ahLst/>
              <a:cxnLst>
                <a:cxn ang="0">
                  <a:pos x="0" y="98"/>
                </a:cxn>
                <a:cxn ang="0">
                  <a:pos x="770" y="205"/>
                </a:cxn>
                <a:cxn ang="0">
                  <a:pos x="770" y="98"/>
                </a:cxn>
                <a:cxn ang="0">
                  <a:pos x="0" y="0"/>
                </a:cxn>
                <a:cxn ang="0">
                  <a:pos x="0" y="98"/>
                </a:cxn>
                <a:cxn ang="0">
                  <a:pos x="0" y="98"/>
                </a:cxn>
              </a:cxnLst>
              <a:rect l="0" t="0" r="r" b="b"/>
              <a:pathLst>
                <a:path w="770" h="205">
                  <a:moveTo>
                    <a:pt x="0" y="98"/>
                  </a:moveTo>
                  <a:lnTo>
                    <a:pt x="770" y="205"/>
                  </a:lnTo>
                  <a:lnTo>
                    <a:pt x="770" y="98"/>
                  </a:lnTo>
                  <a:lnTo>
                    <a:pt x="0" y="0"/>
                  </a:lnTo>
                  <a:lnTo>
                    <a:pt x="0" y="98"/>
                  </a:lnTo>
                  <a:lnTo>
                    <a:pt x="0" y="98"/>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24" name="Freeform 96"/>
            <p:cNvSpPr>
              <a:spLocks/>
            </p:cNvSpPr>
            <p:nvPr/>
          </p:nvSpPr>
          <p:spPr bwMode="auto">
            <a:xfrm>
              <a:off x="2826762" y="3833798"/>
              <a:ext cx="1222375" cy="271463"/>
            </a:xfrm>
            <a:custGeom>
              <a:avLst/>
              <a:gdLst/>
              <a:ahLst/>
              <a:cxnLst>
                <a:cxn ang="0">
                  <a:pos x="0" y="64"/>
                </a:cxn>
                <a:cxn ang="0">
                  <a:pos x="770" y="171"/>
                </a:cxn>
                <a:cxn ang="0">
                  <a:pos x="770" y="101"/>
                </a:cxn>
                <a:cxn ang="0">
                  <a:pos x="0" y="0"/>
                </a:cxn>
                <a:cxn ang="0">
                  <a:pos x="0" y="64"/>
                </a:cxn>
                <a:cxn ang="0">
                  <a:pos x="0" y="64"/>
                </a:cxn>
              </a:cxnLst>
              <a:rect l="0" t="0" r="r" b="b"/>
              <a:pathLst>
                <a:path w="770" h="171">
                  <a:moveTo>
                    <a:pt x="0" y="64"/>
                  </a:moveTo>
                  <a:lnTo>
                    <a:pt x="770" y="171"/>
                  </a:lnTo>
                  <a:lnTo>
                    <a:pt x="770" y="101"/>
                  </a:lnTo>
                  <a:lnTo>
                    <a:pt x="0" y="0"/>
                  </a:lnTo>
                  <a:lnTo>
                    <a:pt x="0" y="64"/>
                  </a:lnTo>
                  <a:lnTo>
                    <a:pt x="0" y="64"/>
                  </a:lnTo>
                  <a:close/>
                </a:path>
              </a:pathLst>
            </a:custGeom>
            <a:solidFill>
              <a:srgbClr val="8AAD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25" name="Freeform 97"/>
            <p:cNvSpPr>
              <a:spLocks/>
            </p:cNvSpPr>
            <p:nvPr/>
          </p:nvSpPr>
          <p:spPr bwMode="auto">
            <a:xfrm>
              <a:off x="2826762" y="3890948"/>
              <a:ext cx="1222375" cy="220663"/>
            </a:xfrm>
            <a:custGeom>
              <a:avLst/>
              <a:gdLst/>
              <a:ahLst/>
              <a:cxnLst>
                <a:cxn ang="0">
                  <a:pos x="0" y="35"/>
                </a:cxn>
                <a:cxn ang="0">
                  <a:pos x="770" y="139"/>
                </a:cxn>
                <a:cxn ang="0">
                  <a:pos x="770" y="103"/>
                </a:cxn>
                <a:cxn ang="0">
                  <a:pos x="0" y="0"/>
                </a:cxn>
                <a:cxn ang="0">
                  <a:pos x="0" y="35"/>
                </a:cxn>
                <a:cxn ang="0">
                  <a:pos x="0" y="35"/>
                </a:cxn>
              </a:cxnLst>
              <a:rect l="0" t="0" r="r" b="b"/>
              <a:pathLst>
                <a:path w="770" h="139">
                  <a:moveTo>
                    <a:pt x="0" y="35"/>
                  </a:moveTo>
                  <a:lnTo>
                    <a:pt x="770" y="139"/>
                  </a:lnTo>
                  <a:lnTo>
                    <a:pt x="770" y="103"/>
                  </a:lnTo>
                  <a:lnTo>
                    <a:pt x="0" y="0"/>
                  </a:lnTo>
                  <a:lnTo>
                    <a:pt x="0" y="35"/>
                  </a:lnTo>
                  <a:lnTo>
                    <a:pt x="0" y="35"/>
                  </a:lnTo>
                  <a:close/>
                </a:path>
              </a:pathLst>
            </a:custGeom>
            <a:solidFill>
              <a:srgbClr val="96BA75"/>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26" name="Freeform 98"/>
            <p:cNvSpPr>
              <a:spLocks/>
            </p:cNvSpPr>
            <p:nvPr/>
          </p:nvSpPr>
          <p:spPr bwMode="auto">
            <a:xfrm>
              <a:off x="4226937" y="3746486"/>
              <a:ext cx="233363" cy="42863"/>
            </a:xfrm>
            <a:custGeom>
              <a:avLst/>
              <a:gdLst/>
              <a:ahLst/>
              <a:cxnLst>
                <a:cxn ang="0">
                  <a:pos x="8" y="17"/>
                </a:cxn>
                <a:cxn ang="0">
                  <a:pos x="15" y="19"/>
                </a:cxn>
                <a:cxn ang="0">
                  <a:pos x="23" y="21"/>
                </a:cxn>
                <a:cxn ang="0">
                  <a:pos x="35" y="23"/>
                </a:cxn>
                <a:cxn ang="0">
                  <a:pos x="46" y="25"/>
                </a:cxn>
                <a:cxn ang="0">
                  <a:pos x="62" y="27"/>
                </a:cxn>
                <a:cxn ang="0">
                  <a:pos x="73" y="27"/>
                </a:cxn>
                <a:cxn ang="0">
                  <a:pos x="89" y="27"/>
                </a:cxn>
                <a:cxn ang="0">
                  <a:pos x="104" y="27"/>
                </a:cxn>
                <a:cxn ang="0">
                  <a:pos x="116" y="25"/>
                </a:cxn>
                <a:cxn ang="0">
                  <a:pos x="128" y="25"/>
                </a:cxn>
                <a:cxn ang="0">
                  <a:pos x="135" y="21"/>
                </a:cxn>
                <a:cxn ang="0">
                  <a:pos x="143" y="21"/>
                </a:cxn>
                <a:cxn ang="0">
                  <a:pos x="147" y="15"/>
                </a:cxn>
                <a:cxn ang="0">
                  <a:pos x="143" y="10"/>
                </a:cxn>
                <a:cxn ang="0">
                  <a:pos x="131" y="8"/>
                </a:cxn>
                <a:cxn ang="0">
                  <a:pos x="124" y="4"/>
                </a:cxn>
                <a:cxn ang="0">
                  <a:pos x="112" y="2"/>
                </a:cxn>
                <a:cxn ang="0">
                  <a:pos x="100" y="2"/>
                </a:cxn>
                <a:cxn ang="0">
                  <a:pos x="85" y="0"/>
                </a:cxn>
                <a:cxn ang="0">
                  <a:pos x="70" y="0"/>
                </a:cxn>
                <a:cxn ang="0">
                  <a:pos x="58" y="0"/>
                </a:cxn>
                <a:cxn ang="0">
                  <a:pos x="46" y="0"/>
                </a:cxn>
                <a:cxn ang="0">
                  <a:pos x="31" y="0"/>
                </a:cxn>
                <a:cxn ang="0">
                  <a:pos x="19" y="2"/>
                </a:cxn>
                <a:cxn ang="0">
                  <a:pos x="8" y="4"/>
                </a:cxn>
                <a:cxn ang="0">
                  <a:pos x="4" y="8"/>
                </a:cxn>
                <a:cxn ang="0">
                  <a:pos x="0" y="12"/>
                </a:cxn>
                <a:cxn ang="0">
                  <a:pos x="8" y="17"/>
                </a:cxn>
                <a:cxn ang="0">
                  <a:pos x="8" y="17"/>
                </a:cxn>
              </a:cxnLst>
              <a:rect l="0" t="0" r="r" b="b"/>
              <a:pathLst>
                <a:path w="147" h="27">
                  <a:moveTo>
                    <a:pt x="8" y="17"/>
                  </a:moveTo>
                  <a:lnTo>
                    <a:pt x="15" y="19"/>
                  </a:lnTo>
                  <a:lnTo>
                    <a:pt x="23" y="21"/>
                  </a:lnTo>
                  <a:lnTo>
                    <a:pt x="35" y="23"/>
                  </a:lnTo>
                  <a:lnTo>
                    <a:pt x="46" y="25"/>
                  </a:lnTo>
                  <a:lnTo>
                    <a:pt x="62" y="27"/>
                  </a:lnTo>
                  <a:lnTo>
                    <a:pt x="73" y="27"/>
                  </a:lnTo>
                  <a:lnTo>
                    <a:pt x="89" y="27"/>
                  </a:lnTo>
                  <a:lnTo>
                    <a:pt x="104" y="27"/>
                  </a:lnTo>
                  <a:lnTo>
                    <a:pt x="116" y="25"/>
                  </a:lnTo>
                  <a:lnTo>
                    <a:pt x="128" y="25"/>
                  </a:lnTo>
                  <a:lnTo>
                    <a:pt x="135" y="21"/>
                  </a:lnTo>
                  <a:lnTo>
                    <a:pt x="143" y="21"/>
                  </a:lnTo>
                  <a:lnTo>
                    <a:pt x="147" y="15"/>
                  </a:lnTo>
                  <a:lnTo>
                    <a:pt x="143" y="10"/>
                  </a:lnTo>
                  <a:lnTo>
                    <a:pt x="131" y="8"/>
                  </a:lnTo>
                  <a:lnTo>
                    <a:pt x="124" y="4"/>
                  </a:lnTo>
                  <a:lnTo>
                    <a:pt x="112" y="2"/>
                  </a:lnTo>
                  <a:lnTo>
                    <a:pt x="100" y="2"/>
                  </a:lnTo>
                  <a:lnTo>
                    <a:pt x="85" y="0"/>
                  </a:lnTo>
                  <a:lnTo>
                    <a:pt x="70" y="0"/>
                  </a:lnTo>
                  <a:lnTo>
                    <a:pt x="58" y="0"/>
                  </a:lnTo>
                  <a:lnTo>
                    <a:pt x="46" y="0"/>
                  </a:lnTo>
                  <a:lnTo>
                    <a:pt x="31" y="0"/>
                  </a:lnTo>
                  <a:lnTo>
                    <a:pt x="19" y="2"/>
                  </a:lnTo>
                  <a:lnTo>
                    <a:pt x="8" y="4"/>
                  </a:lnTo>
                  <a:lnTo>
                    <a:pt x="4" y="8"/>
                  </a:lnTo>
                  <a:lnTo>
                    <a:pt x="0" y="12"/>
                  </a:lnTo>
                  <a:lnTo>
                    <a:pt x="8" y="17"/>
                  </a:lnTo>
                  <a:lnTo>
                    <a:pt x="8" y="17"/>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27" name="Freeform 99"/>
            <p:cNvSpPr>
              <a:spLocks/>
            </p:cNvSpPr>
            <p:nvPr/>
          </p:nvSpPr>
          <p:spPr bwMode="auto">
            <a:xfrm>
              <a:off x="3353812" y="3651236"/>
              <a:ext cx="233363" cy="42863"/>
            </a:xfrm>
            <a:custGeom>
              <a:avLst/>
              <a:gdLst/>
              <a:ahLst/>
              <a:cxnLst>
                <a:cxn ang="0">
                  <a:pos x="8" y="17"/>
                </a:cxn>
                <a:cxn ang="0">
                  <a:pos x="12" y="19"/>
                </a:cxn>
                <a:cxn ang="0">
                  <a:pos x="24" y="21"/>
                </a:cxn>
                <a:cxn ang="0">
                  <a:pos x="31" y="23"/>
                </a:cxn>
                <a:cxn ang="0">
                  <a:pos x="47" y="25"/>
                </a:cxn>
                <a:cxn ang="0">
                  <a:pos x="62" y="25"/>
                </a:cxn>
                <a:cxn ang="0">
                  <a:pos x="78" y="27"/>
                </a:cxn>
                <a:cxn ang="0">
                  <a:pos x="89" y="27"/>
                </a:cxn>
                <a:cxn ang="0">
                  <a:pos x="105" y="27"/>
                </a:cxn>
                <a:cxn ang="0">
                  <a:pos x="116" y="25"/>
                </a:cxn>
                <a:cxn ang="0">
                  <a:pos x="128" y="25"/>
                </a:cxn>
                <a:cxn ang="0">
                  <a:pos x="136" y="21"/>
                </a:cxn>
                <a:cxn ang="0">
                  <a:pos x="144" y="19"/>
                </a:cxn>
                <a:cxn ang="0">
                  <a:pos x="147" y="15"/>
                </a:cxn>
                <a:cxn ang="0">
                  <a:pos x="144" y="10"/>
                </a:cxn>
                <a:cxn ang="0">
                  <a:pos x="132" y="8"/>
                </a:cxn>
                <a:cxn ang="0">
                  <a:pos x="124" y="4"/>
                </a:cxn>
                <a:cxn ang="0">
                  <a:pos x="113" y="2"/>
                </a:cxn>
                <a:cxn ang="0">
                  <a:pos x="101" y="2"/>
                </a:cxn>
                <a:cxn ang="0">
                  <a:pos x="85" y="0"/>
                </a:cxn>
                <a:cxn ang="0">
                  <a:pos x="70" y="0"/>
                </a:cxn>
                <a:cxn ang="0">
                  <a:pos x="58" y="0"/>
                </a:cxn>
                <a:cxn ang="0">
                  <a:pos x="43" y="0"/>
                </a:cxn>
                <a:cxn ang="0">
                  <a:pos x="27" y="0"/>
                </a:cxn>
                <a:cxn ang="0">
                  <a:pos x="20" y="2"/>
                </a:cxn>
                <a:cxn ang="0">
                  <a:pos x="8" y="4"/>
                </a:cxn>
                <a:cxn ang="0">
                  <a:pos x="4" y="6"/>
                </a:cxn>
                <a:cxn ang="0">
                  <a:pos x="0" y="12"/>
                </a:cxn>
                <a:cxn ang="0">
                  <a:pos x="8" y="17"/>
                </a:cxn>
                <a:cxn ang="0">
                  <a:pos x="8" y="17"/>
                </a:cxn>
              </a:cxnLst>
              <a:rect l="0" t="0" r="r" b="b"/>
              <a:pathLst>
                <a:path w="147" h="27">
                  <a:moveTo>
                    <a:pt x="8" y="17"/>
                  </a:moveTo>
                  <a:lnTo>
                    <a:pt x="12" y="19"/>
                  </a:lnTo>
                  <a:lnTo>
                    <a:pt x="24" y="21"/>
                  </a:lnTo>
                  <a:lnTo>
                    <a:pt x="31" y="23"/>
                  </a:lnTo>
                  <a:lnTo>
                    <a:pt x="47" y="25"/>
                  </a:lnTo>
                  <a:lnTo>
                    <a:pt x="62" y="25"/>
                  </a:lnTo>
                  <a:lnTo>
                    <a:pt x="78" y="27"/>
                  </a:lnTo>
                  <a:lnTo>
                    <a:pt x="89" y="27"/>
                  </a:lnTo>
                  <a:lnTo>
                    <a:pt x="105" y="27"/>
                  </a:lnTo>
                  <a:lnTo>
                    <a:pt x="116" y="25"/>
                  </a:lnTo>
                  <a:lnTo>
                    <a:pt x="128" y="25"/>
                  </a:lnTo>
                  <a:lnTo>
                    <a:pt x="136" y="21"/>
                  </a:lnTo>
                  <a:lnTo>
                    <a:pt x="144" y="19"/>
                  </a:lnTo>
                  <a:lnTo>
                    <a:pt x="147" y="15"/>
                  </a:lnTo>
                  <a:lnTo>
                    <a:pt x="144" y="10"/>
                  </a:lnTo>
                  <a:lnTo>
                    <a:pt x="132" y="8"/>
                  </a:lnTo>
                  <a:lnTo>
                    <a:pt x="124" y="4"/>
                  </a:lnTo>
                  <a:lnTo>
                    <a:pt x="113" y="2"/>
                  </a:lnTo>
                  <a:lnTo>
                    <a:pt x="101" y="2"/>
                  </a:lnTo>
                  <a:lnTo>
                    <a:pt x="85" y="0"/>
                  </a:lnTo>
                  <a:lnTo>
                    <a:pt x="70" y="0"/>
                  </a:lnTo>
                  <a:lnTo>
                    <a:pt x="58" y="0"/>
                  </a:lnTo>
                  <a:lnTo>
                    <a:pt x="43" y="0"/>
                  </a:lnTo>
                  <a:lnTo>
                    <a:pt x="27" y="0"/>
                  </a:lnTo>
                  <a:lnTo>
                    <a:pt x="20" y="2"/>
                  </a:lnTo>
                  <a:lnTo>
                    <a:pt x="8" y="4"/>
                  </a:lnTo>
                  <a:lnTo>
                    <a:pt x="4" y="6"/>
                  </a:lnTo>
                  <a:lnTo>
                    <a:pt x="0" y="12"/>
                  </a:lnTo>
                  <a:lnTo>
                    <a:pt x="8" y="17"/>
                  </a:lnTo>
                  <a:lnTo>
                    <a:pt x="8" y="17"/>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28" name="Freeform 100"/>
            <p:cNvSpPr>
              <a:spLocks/>
            </p:cNvSpPr>
            <p:nvPr/>
          </p:nvSpPr>
          <p:spPr bwMode="auto">
            <a:xfrm>
              <a:off x="2906137" y="4087798"/>
              <a:ext cx="1136650" cy="371475"/>
            </a:xfrm>
            <a:custGeom>
              <a:avLst/>
              <a:gdLst/>
              <a:ahLst/>
              <a:cxnLst>
                <a:cxn ang="0">
                  <a:pos x="716" y="15"/>
                </a:cxn>
                <a:cxn ang="0">
                  <a:pos x="716" y="167"/>
                </a:cxn>
                <a:cxn ang="0">
                  <a:pos x="321" y="234"/>
                </a:cxn>
                <a:cxn ang="0">
                  <a:pos x="0" y="0"/>
                </a:cxn>
                <a:cxn ang="0">
                  <a:pos x="716" y="15"/>
                </a:cxn>
                <a:cxn ang="0">
                  <a:pos x="716" y="15"/>
                </a:cxn>
              </a:cxnLst>
              <a:rect l="0" t="0" r="r" b="b"/>
              <a:pathLst>
                <a:path w="716" h="234">
                  <a:moveTo>
                    <a:pt x="716" y="15"/>
                  </a:moveTo>
                  <a:lnTo>
                    <a:pt x="716" y="167"/>
                  </a:lnTo>
                  <a:lnTo>
                    <a:pt x="321" y="234"/>
                  </a:lnTo>
                  <a:lnTo>
                    <a:pt x="0" y="0"/>
                  </a:lnTo>
                  <a:lnTo>
                    <a:pt x="716" y="15"/>
                  </a:lnTo>
                  <a:lnTo>
                    <a:pt x="716" y="15"/>
                  </a:lnTo>
                  <a:close/>
                </a:path>
              </a:pathLst>
            </a:custGeom>
            <a:solidFill>
              <a:srgbClr val="66706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29" name="Freeform 101"/>
            <p:cNvSpPr>
              <a:spLocks/>
            </p:cNvSpPr>
            <p:nvPr/>
          </p:nvSpPr>
          <p:spPr bwMode="auto">
            <a:xfrm>
              <a:off x="2187000" y="3943336"/>
              <a:ext cx="1855788" cy="268288"/>
            </a:xfrm>
            <a:custGeom>
              <a:avLst/>
              <a:gdLst/>
              <a:ahLst/>
              <a:cxnLst>
                <a:cxn ang="0">
                  <a:pos x="0" y="55"/>
                </a:cxn>
                <a:cxn ang="0">
                  <a:pos x="395" y="0"/>
                </a:cxn>
                <a:cxn ang="0">
                  <a:pos x="1169" y="104"/>
                </a:cxn>
                <a:cxn ang="0">
                  <a:pos x="774" y="169"/>
                </a:cxn>
                <a:cxn ang="0">
                  <a:pos x="186" y="149"/>
                </a:cxn>
                <a:cxn ang="0">
                  <a:pos x="0" y="55"/>
                </a:cxn>
                <a:cxn ang="0">
                  <a:pos x="0" y="55"/>
                </a:cxn>
              </a:cxnLst>
              <a:rect l="0" t="0" r="r" b="b"/>
              <a:pathLst>
                <a:path w="1169" h="169">
                  <a:moveTo>
                    <a:pt x="0" y="55"/>
                  </a:moveTo>
                  <a:lnTo>
                    <a:pt x="395" y="0"/>
                  </a:lnTo>
                  <a:lnTo>
                    <a:pt x="1169" y="104"/>
                  </a:lnTo>
                  <a:lnTo>
                    <a:pt x="774" y="169"/>
                  </a:lnTo>
                  <a:lnTo>
                    <a:pt x="186" y="149"/>
                  </a:lnTo>
                  <a:lnTo>
                    <a:pt x="0" y="55"/>
                  </a:lnTo>
                  <a:lnTo>
                    <a:pt x="0" y="55"/>
                  </a:lnTo>
                  <a:close/>
                </a:path>
              </a:pathLst>
            </a:custGeom>
            <a:solidFill>
              <a:srgbClr val="B3D99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30" name="Freeform 102"/>
            <p:cNvSpPr>
              <a:spLocks/>
            </p:cNvSpPr>
            <p:nvPr/>
          </p:nvSpPr>
          <p:spPr bwMode="auto">
            <a:xfrm>
              <a:off x="2402900" y="3976673"/>
              <a:ext cx="1406525" cy="196850"/>
            </a:xfrm>
            <a:custGeom>
              <a:avLst/>
              <a:gdLst/>
              <a:ahLst/>
              <a:cxnLst>
                <a:cxn ang="0">
                  <a:pos x="259" y="0"/>
                </a:cxn>
                <a:cxn ang="0">
                  <a:pos x="886" y="81"/>
                </a:cxn>
                <a:cxn ang="0">
                  <a:pos x="634" y="124"/>
                </a:cxn>
                <a:cxn ang="0">
                  <a:pos x="0" y="36"/>
                </a:cxn>
                <a:cxn ang="0">
                  <a:pos x="259" y="0"/>
                </a:cxn>
                <a:cxn ang="0">
                  <a:pos x="259" y="0"/>
                </a:cxn>
              </a:cxnLst>
              <a:rect l="0" t="0" r="r" b="b"/>
              <a:pathLst>
                <a:path w="886" h="124">
                  <a:moveTo>
                    <a:pt x="259" y="0"/>
                  </a:moveTo>
                  <a:lnTo>
                    <a:pt x="886" y="81"/>
                  </a:lnTo>
                  <a:lnTo>
                    <a:pt x="634" y="124"/>
                  </a:lnTo>
                  <a:lnTo>
                    <a:pt x="0" y="36"/>
                  </a:lnTo>
                  <a:lnTo>
                    <a:pt x="259" y="0"/>
                  </a:lnTo>
                  <a:lnTo>
                    <a:pt x="259" y="0"/>
                  </a:lnTo>
                  <a:close/>
                </a:path>
              </a:pathLst>
            </a:custGeom>
            <a:solidFill>
              <a:srgbClr val="96BA75"/>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31" name="Freeform 103"/>
            <p:cNvSpPr>
              <a:spLocks/>
            </p:cNvSpPr>
            <p:nvPr/>
          </p:nvSpPr>
          <p:spPr bwMode="auto">
            <a:xfrm>
              <a:off x="2801362" y="4006836"/>
              <a:ext cx="590550" cy="128588"/>
            </a:xfrm>
            <a:custGeom>
              <a:avLst/>
              <a:gdLst/>
              <a:ahLst/>
              <a:cxnLst>
                <a:cxn ang="0">
                  <a:pos x="213" y="75"/>
                </a:cxn>
                <a:cxn ang="0">
                  <a:pos x="228" y="71"/>
                </a:cxn>
                <a:cxn ang="0">
                  <a:pos x="255" y="67"/>
                </a:cxn>
                <a:cxn ang="0">
                  <a:pos x="286" y="62"/>
                </a:cxn>
                <a:cxn ang="0">
                  <a:pos x="314" y="54"/>
                </a:cxn>
                <a:cxn ang="0">
                  <a:pos x="337" y="47"/>
                </a:cxn>
                <a:cxn ang="0">
                  <a:pos x="356" y="39"/>
                </a:cxn>
                <a:cxn ang="0">
                  <a:pos x="372" y="28"/>
                </a:cxn>
                <a:cxn ang="0">
                  <a:pos x="364" y="13"/>
                </a:cxn>
                <a:cxn ang="0">
                  <a:pos x="337" y="5"/>
                </a:cxn>
                <a:cxn ang="0">
                  <a:pos x="314" y="2"/>
                </a:cxn>
                <a:cxn ang="0">
                  <a:pos x="286" y="0"/>
                </a:cxn>
                <a:cxn ang="0">
                  <a:pos x="255" y="0"/>
                </a:cxn>
                <a:cxn ang="0">
                  <a:pos x="228" y="2"/>
                </a:cxn>
                <a:cxn ang="0">
                  <a:pos x="209" y="2"/>
                </a:cxn>
                <a:cxn ang="0">
                  <a:pos x="194" y="4"/>
                </a:cxn>
                <a:cxn ang="0">
                  <a:pos x="174" y="5"/>
                </a:cxn>
                <a:cxn ang="0">
                  <a:pos x="155" y="7"/>
                </a:cxn>
                <a:cxn ang="0">
                  <a:pos x="136" y="9"/>
                </a:cxn>
                <a:cxn ang="0">
                  <a:pos x="108" y="13"/>
                </a:cxn>
                <a:cxn ang="0">
                  <a:pos x="77" y="19"/>
                </a:cxn>
                <a:cxn ang="0">
                  <a:pos x="50" y="26"/>
                </a:cxn>
                <a:cxn ang="0">
                  <a:pos x="27" y="34"/>
                </a:cxn>
                <a:cxn ang="0">
                  <a:pos x="8" y="41"/>
                </a:cxn>
                <a:cxn ang="0">
                  <a:pos x="0" y="52"/>
                </a:cxn>
                <a:cxn ang="0">
                  <a:pos x="8" y="67"/>
                </a:cxn>
                <a:cxn ang="0">
                  <a:pos x="31" y="75"/>
                </a:cxn>
                <a:cxn ang="0">
                  <a:pos x="54" y="79"/>
                </a:cxn>
                <a:cxn ang="0">
                  <a:pos x="81" y="79"/>
                </a:cxn>
                <a:cxn ang="0">
                  <a:pos x="112" y="81"/>
                </a:cxn>
                <a:cxn ang="0">
                  <a:pos x="139" y="81"/>
                </a:cxn>
                <a:cxn ang="0">
                  <a:pos x="159" y="79"/>
                </a:cxn>
                <a:cxn ang="0">
                  <a:pos x="178" y="79"/>
                </a:cxn>
                <a:cxn ang="0">
                  <a:pos x="194" y="77"/>
                </a:cxn>
                <a:cxn ang="0">
                  <a:pos x="205" y="77"/>
                </a:cxn>
              </a:cxnLst>
              <a:rect l="0" t="0" r="r" b="b"/>
              <a:pathLst>
                <a:path w="372" h="81">
                  <a:moveTo>
                    <a:pt x="205" y="77"/>
                  </a:moveTo>
                  <a:lnTo>
                    <a:pt x="213" y="75"/>
                  </a:lnTo>
                  <a:lnTo>
                    <a:pt x="221" y="73"/>
                  </a:lnTo>
                  <a:lnTo>
                    <a:pt x="228" y="71"/>
                  </a:lnTo>
                  <a:lnTo>
                    <a:pt x="240" y="71"/>
                  </a:lnTo>
                  <a:lnTo>
                    <a:pt x="255" y="67"/>
                  </a:lnTo>
                  <a:lnTo>
                    <a:pt x="275" y="66"/>
                  </a:lnTo>
                  <a:lnTo>
                    <a:pt x="286" y="62"/>
                  </a:lnTo>
                  <a:lnTo>
                    <a:pt x="302" y="58"/>
                  </a:lnTo>
                  <a:lnTo>
                    <a:pt x="314" y="54"/>
                  </a:lnTo>
                  <a:lnTo>
                    <a:pt x="329" y="51"/>
                  </a:lnTo>
                  <a:lnTo>
                    <a:pt x="337" y="47"/>
                  </a:lnTo>
                  <a:lnTo>
                    <a:pt x="348" y="43"/>
                  </a:lnTo>
                  <a:lnTo>
                    <a:pt x="356" y="39"/>
                  </a:lnTo>
                  <a:lnTo>
                    <a:pt x="364" y="36"/>
                  </a:lnTo>
                  <a:lnTo>
                    <a:pt x="372" y="28"/>
                  </a:lnTo>
                  <a:lnTo>
                    <a:pt x="372" y="21"/>
                  </a:lnTo>
                  <a:lnTo>
                    <a:pt x="364" y="13"/>
                  </a:lnTo>
                  <a:lnTo>
                    <a:pt x="348" y="9"/>
                  </a:lnTo>
                  <a:lnTo>
                    <a:pt x="337" y="5"/>
                  </a:lnTo>
                  <a:lnTo>
                    <a:pt x="325" y="4"/>
                  </a:lnTo>
                  <a:lnTo>
                    <a:pt x="314" y="2"/>
                  </a:lnTo>
                  <a:lnTo>
                    <a:pt x="302" y="2"/>
                  </a:lnTo>
                  <a:lnTo>
                    <a:pt x="286" y="0"/>
                  </a:lnTo>
                  <a:lnTo>
                    <a:pt x="271" y="0"/>
                  </a:lnTo>
                  <a:lnTo>
                    <a:pt x="255" y="0"/>
                  </a:lnTo>
                  <a:lnTo>
                    <a:pt x="236" y="2"/>
                  </a:lnTo>
                  <a:lnTo>
                    <a:pt x="228" y="2"/>
                  </a:lnTo>
                  <a:lnTo>
                    <a:pt x="221" y="2"/>
                  </a:lnTo>
                  <a:lnTo>
                    <a:pt x="209" y="2"/>
                  </a:lnTo>
                  <a:lnTo>
                    <a:pt x="201" y="4"/>
                  </a:lnTo>
                  <a:lnTo>
                    <a:pt x="194" y="4"/>
                  </a:lnTo>
                  <a:lnTo>
                    <a:pt x="182" y="4"/>
                  </a:lnTo>
                  <a:lnTo>
                    <a:pt x="174" y="5"/>
                  </a:lnTo>
                  <a:lnTo>
                    <a:pt x="166" y="7"/>
                  </a:lnTo>
                  <a:lnTo>
                    <a:pt x="155" y="7"/>
                  </a:lnTo>
                  <a:lnTo>
                    <a:pt x="147" y="9"/>
                  </a:lnTo>
                  <a:lnTo>
                    <a:pt x="136" y="9"/>
                  </a:lnTo>
                  <a:lnTo>
                    <a:pt x="128" y="11"/>
                  </a:lnTo>
                  <a:lnTo>
                    <a:pt x="108" y="13"/>
                  </a:lnTo>
                  <a:lnTo>
                    <a:pt x="93" y="17"/>
                  </a:lnTo>
                  <a:lnTo>
                    <a:pt x="77" y="19"/>
                  </a:lnTo>
                  <a:lnTo>
                    <a:pt x="62" y="22"/>
                  </a:lnTo>
                  <a:lnTo>
                    <a:pt x="50" y="26"/>
                  </a:lnTo>
                  <a:lnTo>
                    <a:pt x="39" y="30"/>
                  </a:lnTo>
                  <a:lnTo>
                    <a:pt x="27" y="34"/>
                  </a:lnTo>
                  <a:lnTo>
                    <a:pt x="19" y="37"/>
                  </a:lnTo>
                  <a:lnTo>
                    <a:pt x="8" y="41"/>
                  </a:lnTo>
                  <a:lnTo>
                    <a:pt x="4" y="45"/>
                  </a:lnTo>
                  <a:lnTo>
                    <a:pt x="0" y="52"/>
                  </a:lnTo>
                  <a:lnTo>
                    <a:pt x="0" y="62"/>
                  </a:lnTo>
                  <a:lnTo>
                    <a:pt x="8" y="67"/>
                  </a:lnTo>
                  <a:lnTo>
                    <a:pt x="19" y="73"/>
                  </a:lnTo>
                  <a:lnTo>
                    <a:pt x="31" y="75"/>
                  </a:lnTo>
                  <a:lnTo>
                    <a:pt x="43" y="77"/>
                  </a:lnTo>
                  <a:lnTo>
                    <a:pt x="54" y="79"/>
                  </a:lnTo>
                  <a:lnTo>
                    <a:pt x="70" y="79"/>
                  </a:lnTo>
                  <a:lnTo>
                    <a:pt x="81" y="79"/>
                  </a:lnTo>
                  <a:lnTo>
                    <a:pt x="97" y="81"/>
                  </a:lnTo>
                  <a:lnTo>
                    <a:pt x="112" y="81"/>
                  </a:lnTo>
                  <a:lnTo>
                    <a:pt x="132" y="81"/>
                  </a:lnTo>
                  <a:lnTo>
                    <a:pt x="139" y="81"/>
                  </a:lnTo>
                  <a:lnTo>
                    <a:pt x="147" y="79"/>
                  </a:lnTo>
                  <a:lnTo>
                    <a:pt x="159" y="79"/>
                  </a:lnTo>
                  <a:lnTo>
                    <a:pt x="166" y="79"/>
                  </a:lnTo>
                  <a:lnTo>
                    <a:pt x="178" y="79"/>
                  </a:lnTo>
                  <a:lnTo>
                    <a:pt x="186" y="77"/>
                  </a:lnTo>
                  <a:lnTo>
                    <a:pt x="194" y="77"/>
                  </a:lnTo>
                  <a:lnTo>
                    <a:pt x="205" y="77"/>
                  </a:lnTo>
                  <a:lnTo>
                    <a:pt x="205" y="77"/>
                  </a:lnTo>
                  <a:close/>
                </a:path>
              </a:pathLst>
            </a:custGeom>
            <a:solidFill>
              <a:srgbClr val="B3D99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32" name="Freeform 104"/>
            <p:cNvSpPr>
              <a:spLocks/>
            </p:cNvSpPr>
            <p:nvPr/>
          </p:nvSpPr>
          <p:spPr bwMode="auto">
            <a:xfrm>
              <a:off x="2899787" y="4024298"/>
              <a:ext cx="411163" cy="80963"/>
            </a:xfrm>
            <a:custGeom>
              <a:avLst/>
              <a:gdLst/>
              <a:ahLst/>
              <a:cxnLst>
                <a:cxn ang="0">
                  <a:pos x="143" y="49"/>
                </a:cxn>
                <a:cxn ang="0">
                  <a:pos x="151" y="45"/>
                </a:cxn>
                <a:cxn ang="0">
                  <a:pos x="166" y="45"/>
                </a:cxn>
                <a:cxn ang="0">
                  <a:pos x="174" y="41"/>
                </a:cxn>
                <a:cxn ang="0">
                  <a:pos x="190" y="41"/>
                </a:cxn>
                <a:cxn ang="0">
                  <a:pos x="197" y="38"/>
                </a:cxn>
                <a:cxn ang="0">
                  <a:pos x="209" y="36"/>
                </a:cxn>
                <a:cxn ang="0">
                  <a:pos x="217" y="34"/>
                </a:cxn>
                <a:cxn ang="0">
                  <a:pos x="228" y="32"/>
                </a:cxn>
                <a:cxn ang="0">
                  <a:pos x="240" y="26"/>
                </a:cxn>
                <a:cxn ang="0">
                  <a:pos x="252" y="23"/>
                </a:cxn>
                <a:cxn ang="0">
                  <a:pos x="255" y="17"/>
                </a:cxn>
                <a:cxn ang="0">
                  <a:pos x="259" y="13"/>
                </a:cxn>
                <a:cxn ang="0">
                  <a:pos x="252" y="8"/>
                </a:cxn>
                <a:cxn ang="0">
                  <a:pos x="240" y="4"/>
                </a:cxn>
                <a:cxn ang="0">
                  <a:pos x="232" y="2"/>
                </a:cxn>
                <a:cxn ang="0">
                  <a:pos x="224" y="2"/>
                </a:cxn>
                <a:cxn ang="0">
                  <a:pos x="217" y="0"/>
                </a:cxn>
                <a:cxn ang="0">
                  <a:pos x="209" y="0"/>
                </a:cxn>
                <a:cxn ang="0">
                  <a:pos x="197" y="0"/>
                </a:cxn>
                <a:cxn ang="0">
                  <a:pos x="186" y="0"/>
                </a:cxn>
                <a:cxn ang="0">
                  <a:pos x="174" y="0"/>
                </a:cxn>
                <a:cxn ang="0">
                  <a:pos x="166" y="0"/>
                </a:cxn>
                <a:cxn ang="0">
                  <a:pos x="151" y="0"/>
                </a:cxn>
                <a:cxn ang="0">
                  <a:pos x="143" y="2"/>
                </a:cxn>
                <a:cxn ang="0">
                  <a:pos x="128" y="2"/>
                </a:cxn>
                <a:cxn ang="0">
                  <a:pos x="116" y="4"/>
                </a:cxn>
                <a:cxn ang="0">
                  <a:pos x="104" y="6"/>
                </a:cxn>
                <a:cxn ang="0">
                  <a:pos x="89" y="8"/>
                </a:cxn>
                <a:cxn ang="0">
                  <a:pos x="77" y="10"/>
                </a:cxn>
                <a:cxn ang="0">
                  <a:pos x="66" y="11"/>
                </a:cxn>
                <a:cxn ang="0">
                  <a:pos x="54" y="13"/>
                </a:cxn>
                <a:cxn ang="0">
                  <a:pos x="46" y="15"/>
                </a:cxn>
                <a:cxn ang="0">
                  <a:pos x="35" y="19"/>
                </a:cxn>
                <a:cxn ang="0">
                  <a:pos x="31" y="21"/>
                </a:cxn>
                <a:cxn ang="0">
                  <a:pos x="15" y="25"/>
                </a:cxn>
                <a:cxn ang="0">
                  <a:pos x="8" y="30"/>
                </a:cxn>
                <a:cxn ang="0">
                  <a:pos x="0" y="36"/>
                </a:cxn>
                <a:cxn ang="0">
                  <a:pos x="0" y="40"/>
                </a:cxn>
                <a:cxn ang="0">
                  <a:pos x="8" y="43"/>
                </a:cxn>
                <a:cxn ang="0">
                  <a:pos x="15" y="47"/>
                </a:cxn>
                <a:cxn ang="0">
                  <a:pos x="19" y="47"/>
                </a:cxn>
                <a:cxn ang="0">
                  <a:pos x="27" y="49"/>
                </a:cxn>
                <a:cxn ang="0">
                  <a:pos x="39" y="51"/>
                </a:cxn>
                <a:cxn ang="0">
                  <a:pos x="46" y="51"/>
                </a:cxn>
                <a:cxn ang="0">
                  <a:pos x="58" y="51"/>
                </a:cxn>
                <a:cxn ang="0">
                  <a:pos x="66" y="51"/>
                </a:cxn>
                <a:cxn ang="0">
                  <a:pos x="77" y="51"/>
                </a:cxn>
                <a:cxn ang="0">
                  <a:pos x="89" y="51"/>
                </a:cxn>
                <a:cxn ang="0">
                  <a:pos x="101" y="51"/>
                </a:cxn>
                <a:cxn ang="0">
                  <a:pos x="116" y="51"/>
                </a:cxn>
                <a:cxn ang="0">
                  <a:pos x="128" y="49"/>
                </a:cxn>
                <a:cxn ang="0">
                  <a:pos x="143" y="49"/>
                </a:cxn>
                <a:cxn ang="0">
                  <a:pos x="143" y="49"/>
                </a:cxn>
              </a:cxnLst>
              <a:rect l="0" t="0" r="r" b="b"/>
              <a:pathLst>
                <a:path w="259" h="51">
                  <a:moveTo>
                    <a:pt x="143" y="49"/>
                  </a:moveTo>
                  <a:lnTo>
                    <a:pt x="151" y="45"/>
                  </a:lnTo>
                  <a:lnTo>
                    <a:pt x="166" y="45"/>
                  </a:lnTo>
                  <a:lnTo>
                    <a:pt x="174" y="41"/>
                  </a:lnTo>
                  <a:lnTo>
                    <a:pt x="190" y="41"/>
                  </a:lnTo>
                  <a:lnTo>
                    <a:pt x="197" y="38"/>
                  </a:lnTo>
                  <a:lnTo>
                    <a:pt x="209" y="36"/>
                  </a:lnTo>
                  <a:lnTo>
                    <a:pt x="217" y="34"/>
                  </a:lnTo>
                  <a:lnTo>
                    <a:pt x="228" y="32"/>
                  </a:lnTo>
                  <a:lnTo>
                    <a:pt x="240" y="26"/>
                  </a:lnTo>
                  <a:lnTo>
                    <a:pt x="252" y="23"/>
                  </a:lnTo>
                  <a:lnTo>
                    <a:pt x="255" y="17"/>
                  </a:lnTo>
                  <a:lnTo>
                    <a:pt x="259" y="13"/>
                  </a:lnTo>
                  <a:lnTo>
                    <a:pt x="252" y="8"/>
                  </a:lnTo>
                  <a:lnTo>
                    <a:pt x="240" y="4"/>
                  </a:lnTo>
                  <a:lnTo>
                    <a:pt x="232" y="2"/>
                  </a:lnTo>
                  <a:lnTo>
                    <a:pt x="224" y="2"/>
                  </a:lnTo>
                  <a:lnTo>
                    <a:pt x="217" y="0"/>
                  </a:lnTo>
                  <a:lnTo>
                    <a:pt x="209" y="0"/>
                  </a:lnTo>
                  <a:lnTo>
                    <a:pt x="197" y="0"/>
                  </a:lnTo>
                  <a:lnTo>
                    <a:pt x="186" y="0"/>
                  </a:lnTo>
                  <a:lnTo>
                    <a:pt x="174" y="0"/>
                  </a:lnTo>
                  <a:lnTo>
                    <a:pt x="166" y="0"/>
                  </a:lnTo>
                  <a:lnTo>
                    <a:pt x="151" y="0"/>
                  </a:lnTo>
                  <a:lnTo>
                    <a:pt x="143" y="2"/>
                  </a:lnTo>
                  <a:lnTo>
                    <a:pt x="128" y="2"/>
                  </a:lnTo>
                  <a:lnTo>
                    <a:pt x="116" y="4"/>
                  </a:lnTo>
                  <a:lnTo>
                    <a:pt x="104" y="6"/>
                  </a:lnTo>
                  <a:lnTo>
                    <a:pt x="89" y="8"/>
                  </a:lnTo>
                  <a:lnTo>
                    <a:pt x="77" y="10"/>
                  </a:lnTo>
                  <a:lnTo>
                    <a:pt x="66" y="11"/>
                  </a:lnTo>
                  <a:lnTo>
                    <a:pt x="54" y="13"/>
                  </a:lnTo>
                  <a:lnTo>
                    <a:pt x="46" y="15"/>
                  </a:lnTo>
                  <a:lnTo>
                    <a:pt x="35" y="19"/>
                  </a:lnTo>
                  <a:lnTo>
                    <a:pt x="31" y="21"/>
                  </a:lnTo>
                  <a:lnTo>
                    <a:pt x="15" y="25"/>
                  </a:lnTo>
                  <a:lnTo>
                    <a:pt x="8" y="30"/>
                  </a:lnTo>
                  <a:lnTo>
                    <a:pt x="0" y="36"/>
                  </a:lnTo>
                  <a:lnTo>
                    <a:pt x="0" y="40"/>
                  </a:lnTo>
                  <a:lnTo>
                    <a:pt x="8" y="43"/>
                  </a:lnTo>
                  <a:lnTo>
                    <a:pt x="15" y="47"/>
                  </a:lnTo>
                  <a:lnTo>
                    <a:pt x="19" y="47"/>
                  </a:lnTo>
                  <a:lnTo>
                    <a:pt x="27" y="49"/>
                  </a:lnTo>
                  <a:lnTo>
                    <a:pt x="39" y="51"/>
                  </a:lnTo>
                  <a:lnTo>
                    <a:pt x="46" y="51"/>
                  </a:lnTo>
                  <a:lnTo>
                    <a:pt x="58" y="51"/>
                  </a:lnTo>
                  <a:lnTo>
                    <a:pt x="66" y="51"/>
                  </a:lnTo>
                  <a:lnTo>
                    <a:pt x="77" y="51"/>
                  </a:lnTo>
                  <a:lnTo>
                    <a:pt x="89" y="51"/>
                  </a:lnTo>
                  <a:lnTo>
                    <a:pt x="101" y="51"/>
                  </a:lnTo>
                  <a:lnTo>
                    <a:pt x="116" y="51"/>
                  </a:lnTo>
                  <a:lnTo>
                    <a:pt x="128" y="49"/>
                  </a:lnTo>
                  <a:lnTo>
                    <a:pt x="143" y="49"/>
                  </a:lnTo>
                  <a:lnTo>
                    <a:pt x="143" y="49"/>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33" name="Freeform 105"/>
            <p:cNvSpPr>
              <a:spLocks/>
            </p:cNvSpPr>
            <p:nvPr/>
          </p:nvSpPr>
          <p:spPr bwMode="auto">
            <a:xfrm>
              <a:off x="2180650" y="4033823"/>
              <a:ext cx="1235075" cy="423863"/>
            </a:xfrm>
            <a:custGeom>
              <a:avLst/>
              <a:gdLst/>
              <a:ahLst/>
              <a:cxnLst>
                <a:cxn ang="0">
                  <a:pos x="0" y="141"/>
                </a:cxn>
                <a:cxn ang="0">
                  <a:pos x="778" y="267"/>
                </a:cxn>
                <a:cxn ang="0">
                  <a:pos x="778" y="112"/>
                </a:cxn>
                <a:cxn ang="0">
                  <a:pos x="0" y="0"/>
                </a:cxn>
                <a:cxn ang="0">
                  <a:pos x="0" y="141"/>
                </a:cxn>
                <a:cxn ang="0">
                  <a:pos x="0" y="141"/>
                </a:cxn>
              </a:cxnLst>
              <a:rect l="0" t="0" r="r" b="b"/>
              <a:pathLst>
                <a:path w="778" h="267">
                  <a:moveTo>
                    <a:pt x="0" y="141"/>
                  </a:moveTo>
                  <a:lnTo>
                    <a:pt x="778" y="267"/>
                  </a:lnTo>
                  <a:lnTo>
                    <a:pt x="778" y="112"/>
                  </a:lnTo>
                  <a:lnTo>
                    <a:pt x="0" y="0"/>
                  </a:lnTo>
                  <a:lnTo>
                    <a:pt x="0" y="141"/>
                  </a:lnTo>
                  <a:lnTo>
                    <a:pt x="0" y="141"/>
                  </a:lnTo>
                  <a:close/>
                </a:path>
              </a:pathLst>
            </a:custGeom>
            <a:solidFill>
              <a:srgbClr val="70947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34" name="Freeform 106"/>
            <p:cNvSpPr>
              <a:spLocks/>
            </p:cNvSpPr>
            <p:nvPr/>
          </p:nvSpPr>
          <p:spPr bwMode="auto">
            <a:xfrm>
              <a:off x="2180650" y="4092561"/>
              <a:ext cx="1235075" cy="365125"/>
            </a:xfrm>
            <a:custGeom>
              <a:avLst/>
              <a:gdLst/>
              <a:ahLst/>
              <a:cxnLst>
                <a:cxn ang="0">
                  <a:pos x="0" y="104"/>
                </a:cxn>
                <a:cxn ang="0">
                  <a:pos x="778" y="230"/>
                </a:cxn>
                <a:cxn ang="0">
                  <a:pos x="778" y="115"/>
                </a:cxn>
                <a:cxn ang="0">
                  <a:pos x="0" y="0"/>
                </a:cxn>
                <a:cxn ang="0">
                  <a:pos x="0" y="104"/>
                </a:cxn>
                <a:cxn ang="0">
                  <a:pos x="0" y="104"/>
                </a:cxn>
              </a:cxnLst>
              <a:rect l="0" t="0" r="r" b="b"/>
              <a:pathLst>
                <a:path w="778" h="230">
                  <a:moveTo>
                    <a:pt x="0" y="104"/>
                  </a:moveTo>
                  <a:lnTo>
                    <a:pt x="778" y="230"/>
                  </a:lnTo>
                  <a:lnTo>
                    <a:pt x="778" y="115"/>
                  </a:lnTo>
                  <a:lnTo>
                    <a:pt x="0" y="0"/>
                  </a:lnTo>
                  <a:lnTo>
                    <a:pt x="0" y="104"/>
                  </a:lnTo>
                  <a:lnTo>
                    <a:pt x="0" y="104"/>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35" name="Freeform 107"/>
            <p:cNvSpPr>
              <a:spLocks/>
            </p:cNvSpPr>
            <p:nvPr/>
          </p:nvSpPr>
          <p:spPr bwMode="auto">
            <a:xfrm>
              <a:off x="2180650" y="4152886"/>
              <a:ext cx="1235075" cy="304800"/>
            </a:xfrm>
            <a:custGeom>
              <a:avLst/>
              <a:gdLst/>
              <a:ahLst/>
              <a:cxnLst>
                <a:cxn ang="0">
                  <a:pos x="0" y="66"/>
                </a:cxn>
                <a:cxn ang="0">
                  <a:pos x="778" y="192"/>
                </a:cxn>
                <a:cxn ang="0">
                  <a:pos x="778" y="118"/>
                </a:cxn>
                <a:cxn ang="0">
                  <a:pos x="0" y="0"/>
                </a:cxn>
                <a:cxn ang="0">
                  <a:pos x="0" y="66"/>
                </a:cxn>
                <a:cxn ang="0">
                  <a:pos x="0" y="66"/>
                </a:cxn>
              </a:cxnLst>
              <a:rect l="0" t="0" r="r" b="b"/>
              <a:pathLst>
                <a:path w="778" h="192">
                  <a:moveTo>
                    <a:pt x="0" y="66"/>
                  </a:moveTo>
                  <a:lnTo>
                    <a:pt x="778" y="192"/>
                  </a:lnTo>
                  <a:lnTo>
                    <a:pt x="778" y="118"/>
                  </a:lnTo>
                  <a:lnTo>
                    <a:pt x="0" y="0"/>
                  </a:lnTo>
                  <a:lnTo>
                    <a:pt x="0" y="66"/>
                  </a:lnTo>
                  <a:lnTo>
                    <a:pt x="0" y="66"/>
                  </a:lnTo>
                  <a:close/>
                </a:path>
              </a:pathLst>
            </a:custGeom>
            <a:solidFill>
              <a:srgbClr val="8AAD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36" name="Freeform 108"/>
            <p:cNvSpPr>
              <a:spLocks/>
            </p:cNvSpPr>
            <p:nvPr/>
          </p:nvSpPr>
          <p:spPr bwMode="auto">
            <a:xfrm>
              <a:off x="2180650" y="4210036"/>
              <a:ext cx="1235075" cy="252413"/>
            </a:xfrm>
            <a:custGeom>
              <a:avLst/>
              <a:gdLst/>
              <a:ahLst/>
              <a:cxnLst>
                <a:cxn ang="0">
                  <a:pos x="0" y="39"/>
                </a:cxn>
                <a:cxn ang="0">
                  <a:pos x="778" y="159"/>
                </a:cxn>
                <a:cxn ang="0">
                  <a:pos x="778" y="124"/>
                </a:cxn>
                <a:cxn ang="0">
                  <a:pos x="0" y="0"/>
                </a:cxn>
                <a:cxn ang="0">
                  <a:pos x="0" y="39"/>
                </a:cxn>
                <a:cxn ang="0">
                  <a:pos x="0" y="39"/>
                </a:cxn>
              </a:cxnLst>
              <a:rect l="0" t="0" r="r" b="b"/>
              <a:pathLst>
                <a:path w="778" h="159">
                  <a:moveTo>
                    <a:pt x="0" y="39"/>
                  </a:moveTo>
                  <a:lnTo>
                    <a:pt x="778" y="159"/>
                  </a:lnTo>
                  <a:lnTo>
                    <a:pt x="778" y="124"/>
                  </a:lnTo>
                  <a:lnTo>
                    <a:pt x="0" y="0"/>
                  </a:lnTo>
                  <a:lnTo>
                    <a:pt x="0" y="39"/>
                  </a:lnTo>
                  <a:lnTo>
                    <a:pt x="0" y="39"/>
                  </a:lnTo>
                  <a:close/>
                </a:path>
              </a:pathLst>
            </a:custGeom>
            <a:solidFill>
              <a:srgbClr val="96BA75"/>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37" name="Freeform 109"/>
            <p:cNvSpPr>
              <a:spLocks/>
            </p:cNvSpPr>
            <p:nvPr/>
          </p:nvSpPr>
          <p:spPr bwMode="auto">
            <a:xfrm>
              <a:off x="3599875" y="4081448"/>
              <a:ext cx="239713" cy="47625"/>
            </a:xfrm>
            <a:custGeom>
              <a:avLst/>
              <a:gdLst/>
              <a:ahLst/>
              <a:cxnLst>
                <a:cxn ang="0">
                  <a:pos x="8" y="19"/>
                </a:cxn>
                <a:cxn ang="0">
                  <a:pos x="12" y="19"/>
                </a:cxn>
                <a:cxn ang="0">
                  <a:pos x="23" y="22"/>
                </a:cxn>
                <a:cxn ang="0">
                  <a:pos x="31" y="24"/>
                </a:cxn>
                <a:cxn ang="0">
                  <a:pos x="47" y="26"/>
                </a:cxn>
                <a:cxn ang="0">
                  <a:pos x="62" y="28"/>
                </a:cxn>
                <a:cxn ang="0">
                  <a:pos x="74" y="28"/>
                </a:cxn>
                <a:cxn ang="0">
                  <a:pos x="89" y="28"/>
                </a:cxn>
                <a:cxn ang="0">
                  <a:pos x="105" y="30"/>
                </a:cxn>
                <a:cxn ang="0">
                  <a:pos x="120" y="28"/>
                </a:cxn>
                <a:cxn ang="0">
                  <a:pos x="128" y="28"/>
                </a:cxn>
                <a:cxn ang="0">
                  <a:pos x="136" y="24"/>
                </a:cxn>
                <a:cxn ang="0">
                  <a:pos x="143" y="22"/>
                </a:cxn>
                <a:cxn ang="0">
                  <a:pos x="151" y="19"/>
                </a:cxn>
                <a:cxn ang="0">
                  <a:pos x="143" y="13"/>
                </a:cxn>
                <a:cxn ang="0">
                  <a:pos x="136" y="9"/>
                </a:cxn>
                <a:cxn ang="0">
                  <a:pos x="128" y="5"/>
                </a:cxn>
                <a:cxn ang="0">
                  <a:pos x="112" y="4"/>
                </a:cxn>
                <a:cxn ang="0">
                  <a:pos x="101" y="2"/>
                </a:cxn>
                <a:cxn ang="0">
                  <a:pos x="85" y="0"/>
                </a:cxn>
                <a:cxn ang="0">
                  <a:pos x="74" y="0"/>
                </a:cxn>
                <a:cxn ang="0">
                  <a:pos x="58" y="0"/>
                </a:cxn>
                <a:cxn ang="0">
                  <a:pos x="47" y="0"/>
                </a:cxn>
                <a:cxn ang="0">
                  <a:pos x="31" y="0"/>
                </a:cxn>
                <a:cxn ang="0">
                  <a:pos x="19" y="2"/>
                </a:cxn>
                <a:cxn ang="0">
                  <a:pos x="12" y="4"/>
                </a:cxn>
                <a:cxn ang="0">
                  <a:pos x="4" y="5"/>
                </a:cxn>
                <a:cxn ang="0">
                  <a:pos x="0" y="11"/>
                </a:cxn>
                <a:cxn ang="0">
                  <a:pos x="8" y="19"/>
                </a:cxn>
                <a:cxn ang="0">
                  <a:pos x="8" y="19"/>
                </a:cxn>
              </a:cxnLst>
              <a:rect l="0" t="0" r="r" b="b"/>
              <a:pathLst>
                <a:path w="151" h="30">
                  <a:moveTo>
                    <a:pt x="8" y="19"/>
                  </a:moveTo>
                  <a:lnTo>
                    <a:pt x="12" y="19"/>
                  </a:lnTo>
                  <a:lnTo>
                    <a:pt x="23" y="22"/>
                  </a:lnTo>
                  <a:lnTo>
                    <a:pt x="31" y="24"/>
                  </a:lnTo>
                  <a:lnTo>
                    <a:pt x="47" y="26"/>
                  </a:lnTo>
                  <a:lnTo>
                    <a:pt x="62" y="28"/>
                  </a:lnTo>
                  <a:lnTo>
                    <a:pt x="74" y="28"/>
                  </a:lnTo>
                  <a:lnTo>
                    <a:pt x="89" y="28"/>
                  </a:lnTo>
                  <a:lnTo>
                    <a:pt x="105" y="30"/>
                  </a:lnTo>
                  <a:lnTo>
                    <a:pt x="120" y="28"/>
                  </a:lnTo>
                  <a:lnTo>
                    <a:pt x="128" y="28"/>
                  </a:lnTo>
                  <a:lnTo>
                    <a:pt x="136" y="24"/>
                  </a:lnTo>
                  <a:lnTo>
                    <a:pt x="143" y="22"/>
                  </a:lnTo>
                  <a:lnTo>
                    <a:pt x="151" y="19"/>
                  </a:lnTo>
                  <a:lnTo>
                    <a:pt x="143" y="13"/>
                  </a:lnTo>
                  <a:lnTo>
                    <a:pt x="136" y="9"/>
                  </a:lnTo>
                  <a:lnTo>
                    <a:pt x="128" y="5"/>
                  </a:lnTo>
                  <a:lnTo>
                    <a:pt x="112" y="4"/>
                  </a:lnTo>
                  <a:lnTo>
                    <a:pt x="101" y="2"/>
                  </a:lnTo>
                  <a:lnTo>
                    <a:pt x="85" y="0"/>
                  </a:lnTo>
                  <a:lnTo>
                    <a:pt x="74" y="0"/>
                  </a:lnTo>
                  <a:lnTo>
                    <a:pt x="58" y="0"/>
                  </a:lnTo>
                  <a:lnTo>
                    <a:pt x="47" y="0"/>
                  </a:lnTo>
                  <a:lnTo>
                    <a:pt x="31" y="0"/>
                  </a:lnTo>
                  <a:lnTo>
                    <a:pt x="19" y="2"/>
                  </a:lnTo>
                  <a:lnTo>
                    <a:pt x="12" y="4"/>
                  </a:lnTo>
                  <a:lnTo>
                    <a:pt x="4" y="5"/>
                  </a:lnTo>
                  <a:lnTo>
                    <a:pt x="0" y="11"/>
                  </a:lnTo>
                  <a:lnTo>
                    <a:pt x="8" y="19"/>
                  </a:lnTo>
                  <a:lnTo>
                    <a:pt x="8" y="19"/>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38" name="Freeform 110"/>
            <p:cNvSpPr>
              <a:spLocks/>
            </p:cNvSpPr>
            <p:nvPr/>
          </p:nvSpPr>
          <p:spPr bwMode="auto">
            <a:xfrm>
              <a:off x="2715637" y="3967148"/>
              <a:ext cx="239713" cy="46038"/>
            </a:xfrm>
            <a:custGeom>
              <a:avLst/>
              <a:gdLst/>
              <a:ahLst/>
              <a:cxnLst>
                <a:cxn ang="0">
                  <a:pos x="8" y="17"/>
                </a:cxn>
                <a:cxn ang="0">
                  <a:pos x="15" y="19"/>
                </a:cxn>
                <a:cxn ang="0">
                  <a:pos x="23" y="21"/>
                </a:cxn>
                <a:cxn ang="0">
                  <a:pos x="35" y="23"/>
                </a:cxn>
                <a:cxn ang="0">
                  <a:pos x="50" y="25"/>
                </a:cxn>
                <a:cxn ang="0">
                  <a:pos x="62" y="27"/>
                </a:cxn>
                <a:cxn ang="0">
                  <a:pos x="77" y="29"/>
                </a:cxn>
                <a:cxn ang="0">
                  <a:pos x="93" y="29"/>
                </a:cxn>
                <a:cxn ang="0">
                  <a:pos x="108" y="29"/>
                </a:cxn>
                <a:cxn ang="0">
                  <a:pos x="120" y="27"/>
                </a:cxn>
                <a:cxn ang="0">
                  <a:pos x="131" y="27"/>
                </a:cxn>
                <a:cxn ang="0">
                  <a:pos x="139" y="25"/>
                </a:cxn>
                <a:cxn ang="0">
                  <a:pos x="147" y="23"/>
                </a:cxn>
                <a:cxn ang="0">
                  <a:pos x="151" y="17"/>
                </a:cxn>
                <a:cxn ang="0">
                  <a:pos x="147" y="12"/>
                </a:cxn>
                <a:cxn ang="0">
                  <a:pos x="135" y="8"/>
                </a:cxn>
                <a:cxn ang="0">
                  <a:pos x="128" y="6"/>
                </a:cxn>
                <a:cxn ang="0">
                  <a:pos x="116" y="4"/>
                </a:cxn>
                <a:cxn ang="0">
                  <a:pos x="104" y="2"/>
                </a:cxn>
                <a:cxn ang="0">
                  <a:pos x="89" y="0"/>
                </a:cxn>
                <a:cxn ang="0">
                  <a:pos x="73" y="0"/>
                </a:cxn>
                <a:cxn ang="0">
                  <a:pos x="62" y="0"/>
                </a:cxn>
                <a:cxn ang="0">
                  <a:pos x="46" y="0"/>
                </a:cxn>
                <a:cxn ang="0">
                  <a:pos x="31" y="0"/>
                </a:cxn>
                <a:cxn ang="0">
                  <a:pos x="19" y="0"/>
                </a:cxn>
                <a:cxn ang="0">
                  <a:pos x="11" y="2"/>
                </a:cxn>
                <a:cxn ang="0">
                  <a:pos x="8" y="4"/>
                </a:cxn>
                <a:cxn ang="0">
                  <a:pos x="0" y="10"/>
                </a:cxn>
                <a:cxn ang="0">
                  <a:pos x="8" y="17"/>
                </a:cxn>
                <a:cxn ang="0">
                  <a:pos x="8" y="17"/>
                </a:cxn>
              </a:cxnLst>
              <a:rect l="0" t="0" r="r" b="b"/>
              <a:pathLst>
                <a:path w="151" h="29">
                  <a:moveTo>
                    <a:pt x="8" y="17"/>
                  </a:moveTo>
                  <a:lnTo>
                    <a:pt x="15" y="19"/>
                  </a:lnTo>
                  <a:lnTo>
                    <a:pt x="23" y="21"/>
                  </a:lnTo>
                  <a:lnTo>
                    <a:pt x="35" y="23"/>
                  </a:lnTo>
                  <a:lnTo>
                    <a:pt x="50" y="25"/>
                  </a:lnTo>
                  <a:lnTo>
                    <a:pt x="62" y="27"/>
                  </a:lnTo>
                  <a:lnTo>
                    <a:pt x="77" y="29"/>
                  </a:lnTo>
                  <a:lnTo>
                    <a:pt x="93" y="29"/>
                  </a:lnTo>
                  <a:lnTo>
                    <a:pt x="108" y="29"/>
                  </a:lnTo>
                  <a:lnTo>
                    <a:pt x="120" y="27"/>
                  </a:lnTo>
                  <a:lnTo>
                    <a:pt x="131" y="27"/>
                  </a:lnTo>
                  <a:lnTo>
                    <a:pt x="139" y="25"/>
                  </a:lnTo>
                  <a:lnTo>
                    <a:pt x="147" y="23"/>
                  </a:lnTo>
                  <a:lnTo>
                    <a:pt x="151" y="17"/>
                  </a:lnTo>
                  <a:lnTo>
                    <a:pt x="147" y="12"/>
                  </a:lnTo>
                  <a:lnTo>
                    <a:pt x="135" y="8"/>
                  </a:lnTo>
                  <a:lnTo>
                    <a:pt x="128" y="6"/>
                  </a:lnTo>
                  <a:lnTo>
                    <a:pt x="116" y="4"/>
                  </a:lnTo>
                  <a:lnTo>
                    <a:pt x="104" y="2"/>
                  </a:lnTo>
                  <a:lnTo>
                    <a:pt x="89" y="0"/>
                  </a:lnTo>
                  <a:lnTo>
                    <a:pt x="73" y="0"/>
                  </a:lnTo>
                  <a:lnTo>
                    <a:pt x="62" y="0"/>
                  </a:lnTo>
                  <a:lnTo>
                    <a:pt x="46" y="0"/>
                  </a:lnTo>
                  <a:lnTo>
                    <a:pt x="31" y="0"/>
                  </a:lnTo>
                  <a:lnTo>
                    <a:pt x="19" y="0"/>
                  </a:lnTo>
                  <a:lnTo>
                    <a:pt x="11" y="2"/>
                  </a:lnTo>
                  <a:lnTo>
                    <a:pt x="8" y="4"/>
                  </a:lnTo>
                  <a:lnTo>
                    <a:pt x="0" y="10"/>
                  </a:lnTo>
                  <a:lnTo>
                    <a:pt x="8" y="17"/>
                  </a:lnTo>
                  <a:lnTo>
                    <a:pt x="8" y="17"/>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39" name="Freeform 111"/>
            <p:cNvSpPr>
              <a:spLocks/>
            </p:cNvSpPr>
            <p:nvPr/>
          </p:nvSpPr>
          <p:spPr bwMode="auto">
            <a:xfrm>
              <a:off x="2101275" y="4406886"/>
              <a:ext cx="1333500" cy="452438"/>
            </a:xfrm>
            <a:custGeom>
              <a:avLst/>
              <a:gdLst/>
              <a:ahLst/>
              <a:cxnLst>
                <a:cxn ang="0">
                  <a:pos x="840" y="33"/>
                </a:cxn>
                <a:cxn ang="0">
                  <a:pos x="840" y="204"/>
                </a:cxn>
                <a:cxn ang="0">
                  <a:pos x="379" y="285"/>
                </a:cxn>
                <a:cxn ang="0">
                  <a:pos x="0" y="0"/>
                </a:cxn>
                <a:cxn ang="0">
                  <a:pos x="840" y="33"/>
                </a:cxn>
                <a:cxn ang="0">
                  <a:pos x="840" y="33"/>
                </a:cxn>
              </a:cxnLst>
              <a:rect l="0" t="0" r="r" b="b"/>
              <a:pathLst>
                <a:path w="840" h="285">
                  <a:moveTo>
                    <a:pt x="840" y="33"/>
                  </a:moveTo>
                  <a:lnTo>
                    <a:pt x="840" y="204"/>
                  </a:lnTo>
                  <a:lnTo>
                    <a:pt x="379" y="285"/>
                  </a:lnTo>
                  <a:lnTo>
                    <a:pt x="0" y="0"/>
                  </a:lnTo>
                  <a:lnTo>
                    <a:pt x="840" y="33"/>
                  </a:lnTo>
                  <a:lnTo>
                    <a:pt x="840" y="33"/>
                  </a:lnTo>
                  <a:close/>
                </a:path>
              </a:pathLst>
            </a:custGeom>
            <a:solidFill>
              <a:srgbClr val="66706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40" name="Freeform 112"/>
            <p:cNvSpPr>
              <a:spLocks/>
            </p:cNvSpPr>
            <p:nvPr/>
          </p:nvSpPr>
          <p:spPr bwMode="auto">
            <a:xfrm>
              <a:off x="1253550" y="4237023"/>
              <a:ext cx="2181225" cy="330200"/>
            </a:xfrm>
            <a:custGeom>
              <a:avLst/>
              <a:gdLst/>
              <a:ahLst/>
              <a:cxnLst>
                <a:cxn ang="0">
                  <a:pos x="0" y="56"/>
                </a:cxn>
                <a:cxn ang="0">
                  <a:pos x="460" y="0"/>
                </a:cxn>
                <a:cxn ang="0">
                  <a:pos x="1374" y="140"/>
                </a:cxn>
                <a:cxn ang="0">
                  <a:pos x="909" y="208"/>
                </a:cxn>
                <a:cxn ang="0">
                  <a:pos x="220" y="170"/>
                </a:cxn>
                <a:cxn ang="0">
                  <a:pos x="0" y="56"/>
                </a:cxn>
                <a:cxn ang="0">
                  <a:pos x="0" y="56"/>
                </a:cxn>
              </a:cxnLst>
              <a:rect l="0" t="0" r="r" b="b"/>
              <a:pathLst>
                <a:path w="1374" h="208">
                  <a:moveTo>
                    <a:pt x="0" y="56"/>
                  </a:moveTo>
                  <a:lnTo>
                    <a:pt x="460" y="0"/>
                  </a:lnTo>
                  <a:lnTo>
                    <a:pt x="1374" y="140"/>
                  </a:lnTo>
                  <a:lnTo>
                    <a:pt x="909" y="208"/>
                  </a:lnTo>
                  <a:lnTo>
                    <a:pt x="220" y="170"/>
                  </a:lnTo>
                  <a:lnTo>
                    <a:pt x="0" y="56"/>
                  </a:lnTo>
                  <a:lnTo>
                    <a:pt x="0" y="56"/>
                  </a:lnTo>
                  <a:close/>
                </a:path>
              </a:pathLst>
            </a:custGeom>
            <a:solidFill>
              <a:srgbClr val="B3D99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41" name="Freeform 113"/>
            <p:cNvSpPr>
              <a:spLocks/>
            </p:cNvSpPr>
            <p:nvPr/>
          </p:nvSpPr>
          <p:spPr bwMode="auto">
            <a:xfrm>
              <a:off x="1510725" y="4271948"/>
              <a:ext cx="1647825" cy="250825"/>
            </a:xfrm>
            <a:custGeom>
              <a:avLst/>
              <a:gdLst/>
              <a:ahLst/>
              <a:cxnLst>
                <a:cxn ang="0">
                  <a:pos x="302" y="0"/>
                </a:cxn>
                <a:cxn ang="0">
                  <a:pos x="1038" y="111"/>
                </a:cxn>
                <a:cxn ang="0">
                  <a:pos x="740" y="158"/>
                </a:cxn>
                <a:cxn ang="0">
                  <a:pos x="0" y="38"/>
                </a:cxn>
                <a:cxn ang="0">
                  <a:pos x="302" y="0"/>
                </a:cxn>
                <a:cxn ang="0">
                  <a:pos x="302" y="0"/>
                </a:cxn>
              </a:cxnLst>
              <a:rect l="0" t="0" r="r" b="b"/>
              <a:pathLst>
                <a:path w="1038" h="158">
                  <a:moveTo>
                    <a:pt x="302" y="0"/>
                  </a:moveTo>
                  <a:lnTo>
                    <a:pt x="1038" y="111"/>
                  </a:lnTo>
                  <a:lnTo>
                    <a:pt x="740" y="158"/>
                  </a:lnTo>
                  <a:lnTo>
                    <a:pt x="0" y="38"/>
                  </a:lnTo>
                  <a:lnTo>
                    <a:pt x="302" y="0"/>
                  </a:lnTo>
                  <a:lnTo>
                    <a:pt x="302" y="0"/>
                  </a:lnTo>
                  <a:close/>
                </a:path>
              </a:pathLst>
            </a:custGeom>
            <a:solidFill>
              <a:srgbClr val="96BA75"/>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42" name="Freeform 114"/>
            <p:cNvSpPr>
              <a:spLocks/>
            </p:cNvSpPr>
            <p:nvPr/>
          </p:nvSpPr>
          <p:spPr bwMode="auto">
            <a:xfrm>
              <a:off x="1972687" y="4322748"/>
              <a:ext cx="693738" cy="142875"/>
            </a:xfrm>
            <a:custGeom>
              <a:avLst/>
              <a:gdLst/>
              <a:ahLst/>
              <a:cxnLst>
                <a:cxn ang="0">
                  <a:pos x="251" y="85"/>
                </a:cxn>
                <a:cxn ang="0">
                  <a:pos x="271" y="83"/>
                </a:cxn>
                <a:cxn ang="0">
                  <a:pos x="294" y="79"/>
                </a:cxn>
                <a:cxn ang="0">
                  <a:pos x="313" y="75"/>
                </a:cxn>
                <a:cxn ang="0">
                  <a:pos x="332" y="73"/>
                </a:cxn>
                <a:cxn ang="0">
                  <a:pos x="348" y="70"/>
                </a:cxn>
                <a:cxn ang="0">
                  <a:pos x="371" y="64"/>
                </a:cxn>
                <a:cxn ang="0">
                  <a:pos x="398" y="56"/>
                </a:cxn>
                <a:cxn ang="0">
                  <a:pos x="418" y="47"/>
                </a:cxn>
                <a:cxn ang="0">
                  <a:pos x="433" y="38"/>
                </a:cxn>
                <a:cxn ang="0">
                  <a:pos x="437" y="30"/>
                </a:cxn>
                <a:cxn ang="0">
                  <a:pos x="433" y="21"/>
                </a:cxn>
                <a:cxn ang="0">
                  <a:pos x="418" y="13"/>
                </a:cxn>
                <a:cxn ang="0">
                  <a:pos x="398" y="8"/>
                </a:cxn>
                <a:cxn ang="0">
                  <a:pos x="371" y="4"/>
                </a:cxn>
                <a:cxn ang="0">
                  <a:pos x="348" y="2"/>
                </a:cxn>
                <a:cxn ang="0">
                  <a:pos x="329" y="0"/>
                </a:cxn>
                <a:cxn ang="0">
                  <a:pos x="309" y="0"/>
                </a:cxn>
                <a:cxn ang="0">
                  <a:pos x="290" y="0"/>
                </a:cxn>
                <a:cxn ang="0">
                  <a:pos x="271" y="0"/>
                </a:cxn>
                <a:cxn ang="0">
                  <a:pos x="247" y="0"/>
                </a:cxn>
                <a:cxn ang="0">
                  <a:pos x="228" y="0"/>
                </a:cxn>
                <a:cxn ang="0">
                  <a:pos x="205" y="2"/>
                </a:cxn>
                <a:cxn ang="0">
                  <a:pos x="182" y="4"/>
                </a:cxn>
                <a:cxn ang="0">
                  <a:pos x="162" y="6"/>
                </a:cxn>
                <a:cxn ang="0">
                  <a:pos x="139" y="8"/>
                </a:cxn>
                <a:cxn ang="0">
                  <a:pos x="120" y="11"/>
                </a:cxn>
                <a:cxn ang="0">
                  <a:pos x="104" y="15"/>
                </a:cxn>
                <a:cxn ang="0">
                  <a:pos x="85" y="19"/>
                </a:cxn>
                <a:cxn ang="0">
                  <a:pos x="62" y="24"/>
                </a:cxn>
                <a:cxn ang="0">
                  <a:pos x="34" y="32"/>
                </a:cxn>
                <a:cxn ang="0">
                  <a:pos x="15" y="41"/>
                </a:cxn>
                <a:cxn ang="0">
                  <a:pos x="3" y="51"/>
                </a:cxn>
                <a:cxn ang="0">
                  <a:pos x="0" y="60"/>
                </a:cxn>
                <a:cxn ang="0">
                  <a:pos x="3" y="68"/>
                </a:cxn>
                <a:cxn ang="0">
                  <a:pos x="15" y="75"/>
                </a:cxn>
                <a:cxn ang="0">
                  <a:pos x="34" y="81"/>
                </a:cxn>
                <a:cxn ang="0">
                  <a:pos x="62" y="85"/>
                </a:cxn>
                <a:cxn ang="0">
                  <a:pos x="89" y="88"/>
                </a:cxn>
                <a:cxn ang="0">
                  <a:pos x="104" y="88"/>
                </a:cxn>
                <a:cxn ang="0">
                  <a:pos x="123" y="88"/>
                </a:cxn>
                <a:cxn ang="0">
                  <a:pos x="143" y="88"/>
                </a:cxn>
                <a:cxn ang="0">
                  <a:pos x="166" y="88"/>
                </a:cxn>
                <a:cxn ang="0">
                  <a:pos x="185" y="88"/>
                </a:cxn>
                <a:cxn ang="0">
                  <a:pos x="209" y="88"/>
                </a:cxn>
                <a:cxn ang="0">
                  <a:pos x="228" y="86"/>
                </a:cxn>
                <a:cxn ang="0">
                  <a:pos x="243" y="86"/>
                </a:cxn>
              </a:cxnLst>
              <a:rect l="0" t="0" r="r" b="b"/>
              <a:pathLst>
                <a:path w="437" h="90">
                  <a:moveTo>
                    <a:pt x="243" y="86"/>
                  </a:moveTo>
                  <a:lnTo>
                    <a:pt x="251" y="85"/>
                  </a:lnTo>
                  <a:lnTo>
                    <a:pt x="263" y="85"/>
                  </a:lnTo>
                  <a:lnTo>
                    <a:pt x="271" y="83"/>
                  </a:lnTo>
                  <a:lnTo>
                    <a:pt x="282" y="81"/>
                  </a:lnTo>
                  <a:lnTo>
                    <a:pt x="294" y="79"/>
                  </a:lnTo>
                  <a:lnTo>
                    <a:pt x="301" y="79"/>
                  </a:lnTo>
                  <a:lnTo>
                    <a:pt x="313" y="75"/>
                  </a:lnTo>
                  <a:lnTo>
                    <a:pt x="325" y="75"/>
                  </a:lnTo>
                  <a:lnTo>
                    <a:pt x="332" y="73"/>
                  </a:lnTo>
                  <a:lnTo>
                    <a:pt x="340" y="71"/>
                  </a:lnTo>
                  <a:lnTo>
                    <a:pt x="348" y="70"/>
                  </a:lnTo>
                  <a:lnTo>
                    <a:pt x="360" y="68"/>
                  </a:lnTo>
                  <a:lnTo>
                    <a:pt x="371" y="64"/>
                  </a:lnTo>
                  <a:lnTo>
                    <a:pt x="387" y="60"/>
                  </a:lnTo>
                  <a:lnTo>
                    <a:pt x="398" y="56"/>
                  </a:lnTo>
                  <a:lnTo>
                    <a:pt x="410" y="51"/>
                  </a:lnTo>
                  <a:lnTo>
                    <a:pt x="418" y="47"/>
                  </a:lnTo>
                  <a:lnTo>
                    <a:pt x="425" y="43"/>
                  </a:lnTo>
                  <a:lnTo>
                    <a:pt x="433" y="38"/>
                  </a:lnTo>
                  <a:lnTo>
                    <a:pt x="437" y="34"/>
                  </a:lnTo>
                  <a:lnTo>
                    <a:pt x="437" y="30"/>
                  </a:lnTo>
                  <a:lnTo>
                    <a:pt x="437" y="26"/>
                  </a:lnTo>
                  <a:lnTo>
                    <a:pt x="433" y="21"/>
                  </a:lnTo>
                  <a:lnTo>
                    <a:pt x="425" y="17"/>
                  </a:lnTo>
                  <a:lnTo>
                    <a:pt x="418" y="13"/>
                  </a:lnTo>
                  <a:lnTo>
                    <a:pt x="410" y="11"/>
                  </a:lnTo>
                  <a:lnTo>
                    <a:pt x="398" y="8"/>
                  </a:lnTo>
                  <a:lnTo>
                    <a:pt x="387" y="6"/>
                  </a:lnTo>
                  <a:lnTo>
                    <a:pt x="371" y="4"/>
                  </a:lnTo>
                  <a:lnTo>
                    <a:pt x="356" y="2"/>
                  </a:lnTo>
                  <a:lnTo>
                    <a:pt x="348" y="2"/>
                  </a:lnTo>
                  <a:lnTo>
                    <a:pt x="336" y="0"/>
                  </a:lnTo>
                  <a:lnTo>
                    <a:pt x="329" y="0"/>
                  </a:lnTo>
                  <a:lnTo>
                    <a:pt x="321" y="0"/>
                  </a:lnTo>
                  <a:lnTo>
                    <a:pt x="309" y="0"/>
                  </a:lnTo>
                  <a:lnTo>
                    <a:pt x="301" y="0"/>
                  </a:lnTo>
                  <a:lnTo>
                    <a:pt x="290" y="0"/>
                  </a:lnTo>
                  <a:lnTo>
                    <a:pt x="282" y="0"/>
                  </a:lnTo>
                  <a:lnTo>
                    <a:pt x="271" y="0"/>
                  </a:lnTo>
                  <a:lnTo>
                    <a:pt x="259" y="0"/>
                  </a:lnTo>
                  <a:lnTo>
                    <a:pt x="247" y="0"/>
                  </a:lnTo>
                  <a:lnTo>
                    <a:pt x="240" y="0"/>
                  </a:lnTo>
                  <a:lnTo>
                    <a:pt x="228" y="0"/>
                  </a:lnTo>
                  <a:lnTo>
                    <a:pt x="216" y="2"/>
                  </a:lnTo>
                  <a:lnTo>
                    <a:pt x="205" y="2"/>
                  </a:lnTo>
                  <a:lnTo>
                    <a:pt x="197" y="4"/>
                  </a:lnTo>
                  <a:lnTo>
                    <a:pt x="182" y="4"/>
                  </a:lnTo>
                  <a:lnTo>
                    <a:pt x="174" y="6"/>
                  </a:lnTo>
                  <a:lnTo>
                    <a:pt x="162" y="6"/>
                  </a:lnTo>
                  <a:lnTo>
                    <a:pt x="151" y="8"/>
                  </a:lnTo>
                  <a:lnTo>
                    <a:pt x="139" y="8"/>
                  </a:lnTo>
                  <a:lnTo>
                    <a:pt x="131" y="9"/>
                  </a:lnTo>
                  <a:lnTo>
                    <a:pt x="120" y="11"/>
                  </a:lnTo>
                  <a:lnTo>
                    <a:pt x="112" y="13"/>
                  </a:lnTo>
                  <a:lnTo>
                    <a:pt x="104" y="15"/>
                  </a:lnTo>
                  <a:lnTo>
                    <a:pt x="93" y="17"/>
                  </a:lnTo>
                  <a:lnTo>
                    <a:pt x="85" y="19"/>
                  </a:lnTo>
                  <a:lnTo>
                    <a:pt x="77" y="21"/>
                  </a:lnTo>
                  <a:lnTo>
                    <a:pt x="62" y="24"/>
                  </a:lnTo>
                  <a:lnTo>
                    <a:pt x="50" y="28"/>
                  </a:lnTo>
                  <a:lnTo>
                    <a:pt x="34" y="32"/>
                  </a:lnTo>
                  <a:lnTo>
                    <a:pt x="23" y="38"/>
                  </a:lnTo>
                  <a:lnTo>
                    <a:pt x="15" y="41"/>
                  </a:lnTo>
                  <a:lnTo>
                    <a:pt x="7" y="47"/>
                  </a:lnTo>
                  <a:lnTo>
                    <a:pt x="3" y="51"/>
                  </a:lnTo>
                  <a:lnTo>
                    <a:pt x="0" y="54"/>
                  </a:lnTo>
                  <a:lnTo>
                    <a:pt x="0" y="60"/>
                  </a:lnTo>
                  <a:lnTo>
                    <a:pt x="3" y="64"/>
                  </a:lnTo>
                  <a:lnTo>
                    <a:pt x="3" y="68"/>
                  </a:lnTo>
                  <a:lnTo>
                    <a:pt x="7" y="71"/>
                  </a:lnTo>
                  <a:lnTo>
                    <a:pt x="15" y="75"/>
                  </a:lnTo>
                  <a:lnTo>
                    <a:pt x="27" y="79"/>
                  </a:lnTo>
                  <a:lnTo>
                    <a:pt x="34" y="81"/>
                  </a:lnTo>
                  <a:lnTo>
                    <a:pt x="50" y="83"/>
                  </a:lnTo>
                  <a:lnTo>
                    <a:pt x="62" y="85"/>
                  </a:lnTo>
                  <a:lnTo>
                    <a:pt x="81" y="88"/>
                  </a:lnTo>
                  <a:lnTo>
                    <a:pt x="89" y="88"/>
                  </a:lnTo>
                  <a:lnTo>
                    <a:pt x="96" y="88"/>
                  </a:lnTo>
                  <a:lnTo>
                    <a:pt x="104" y="88"/>
                  </a:lnTo>
                  <a:lnTo>
                    <a:pt x="116" y="88"/>
                  </a:lnTo>
                  <a:lnTo>
                    <a:pt x="123" y="88"/>
                  </a:lnTo>
                  <a:lnTo>
                    <a:pt x="135" y="88"/>
                  </a:lnTo>
                  <a:lnTo>
                    <a:pt x="143" y="88"/>
                  </a:lnTo>
                  <a:lnTo>
                    <a:pt x="154" y="90"/>
                  </a:lnTo>
                  <a:lnTo>
                    <a:pt x="166" y="88"/>
                  </a:lnTo>
                  <a:lnTo>
                    <a:pt x="174" y="88"/>
                  </a:lnTo>
                  <a:lnTo>
                    <a:pt x="185" y="88"/>
                  </a:lnTo>
                  <a:lnTo>
                    <a:pt x="197" y="88"/>
                  </a:lnTo>
                  <a:lnTo>
                    <a:pt x="209" y="88"/>
                  </a:lnTo>
                  <a:lnTo>
                    <a:pt x="220" y="88"/>
                  </a:lnTo>
                  <a:lnTo>
                    <a:pt x="228" y="86"/>
                  </a:lnTo>
                  <a:lnTo>
                    <a:pt x="243" y="86"/>
                  </a:lnTo>
                  <a:lnTo>
                    <a:pt x="243" y="86"/>
                  </a:lnTo>
                  <a:close/>
                </a:path>
              </a:pathLst>
            </a:custGeom>
            <a:solidFill>
              <a:srgbClr val="B3D996"/>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43" name="Freeform 115"/>
            <p:cNvSpPr>
              <a:spLocks/>
            </p:cNvSpPr>
            <p:nvPr/>
          </p:nvSpPr>
          <p:spPr bwMode="auto">
            <a:xfrm>
              <a:off x="2094925" y="4340211"/>
              <a:ext cx="473075" cy="93663"/>
            </a:xfrm>
            <a:custGeom>
              <a:avLst/>
              <a:gdLst/>
              <a:ahLst/>
              <a:cxnLst>
                <a:cxn ang="0">
                  <a:pos x="166" y="55"/>
                </a:cxn>
                <a:cxn ang="0">
                  <a:pos x="178" y="53"/>
                </a:cxn>
                <a:cxn ang="0">
                  <a:pos x="194" y="51"/>
                </a:cxn>
                <a:cxn ang="0">
                  <a:pos x="205" y="49"/>
                </a:cxn>
                <a:cxn ang="0">
                  <a:pos x="221" y="47"/>
                </a:cxn>
                <a:cxn ang="0">
                  <a:pos x="232" y="45"/>
                </a:cxn>
                <a:cxn ang="0">
                  <a:pos x="244" y="43"/>
                </a:cxn>
                <a:cxn ang="0">
                  <a:pos x="255" y="40"/>
                </a:cxn>
                <a:cxn ang="0">
                  <a:pos x="263" y="38"/>
                </a:cxn>
                <a:cxn ang="0">
                  <a:pos x="275" y="34"/>
                </a:cxn>
                <a:cxn ang="0">
                  <a:pos x="283" y="32"/>
                </a:cxn>
                <a:cxn ang="0">
                  <a:pos x="286" y="28"/>
                </a:cxn>
                <a:cxn ang="0">
                  <a:pos x="294" y="27"/>
                </a:cxn>
                <a:cxn ang="0">
                  <a:pos x="298" y="21"/>
                </a:cxn>
                <a:cxn ang="0">
                  <a:pos x="298" y="17"/>
                </a:cxn>
                <a:cxn ang="0">
                  <a:pos x="290" y="12"/>
                </a:cxn>
                <a:cxn ang="0">
                  <a:pos x="279" y="8"/>
                </a:cxn>
                <a:cxn ang="0">
                  <a:pos x="271" y="4"/>
                </a:cxn>
                <a:cxn ang="0">
                  <a:pos x="263" y="4"/>
                </a:cxn>
                <a:cxn ang="0">
                  <a:pos x="252" y="2"/>
                </a:cxn>
                <a:cxn ang="0">
                  <a:pos x="244" y="2"/>
                </a:cxn>
                <a:cxn ang="0">
                  <a:pos x="232" y="0"/>
                </a:cxn>
                <a:cxn ang="0">
                  <a:pos x="221" y="0"/>
                </a:cxn>
                <a:cxn ang="0">
                  <a:pos x="205" y="0"/>
                </a:cxn>
                <a:cxn ang="0">
                  <a:pos x="194" y="0"/>
                </a:cxn>
                <a:cxn ang="0">
                  <a:pos x="178" y="0"/>
                </a:cxn>
                <a:cxn ang="0">
                  <a:pos x="166" y="0"/>
                </a:cxn>
                <a:cxn ang="0">
                  <a:pos x="151" y="2"/>
                </a:cxn>
                <a:cxn ang="0">
                  <a:pos x="135" y="4"/>
                </a:cxn>
                <a:cxn ang="0">
                  <a:pos x="120" y="4"/>
                </a:cxn>
                <a:cxn ang="0">
                  <a:pos x="105" y="6"/>
                </a:cxn>
                <a:cxn ang="0">
                  <a:pos x="89" y="8"/>
                </a:cxn>
                <a:cxn ang="0">
                  <a:pos x="77" y="12"/>
                </a:cxn>
                <a:cxn ang="0">
                  <a:pos x="62" y="13"/>
                </a:cxn>
                <a:cxn ang="0">
                  <a:pos x="50" y="15"/>
                </a:cxn>
                <a:cxn ang="0">
                  <a:pos x="43" y="17"/>
                </a:cxn>
                <a:cxn ang="0">
                  <a:pos x="35" y="21"/>
                </a:cxn>
                <a:cxn ang="0">
                  <a:pos x="23" y="23"/>
                </a:cxn>
                <a:cxn ang="0">
                  <a:pos x="16" y="25"/>
                </a:cxn>
                <a:cxn ang="0">
                  <a:pos x="8" y="28"/>
                </a:cxn>
                <a:cxn ang="0">
                  <a:pos x="4" y="32"/>
                </a:cxn>
                <a:cxn ang="0">
                  <a:pos x="0" y="38"/>
                </a:cxn>
                <a:cxn ang="0">
                  <a:pos x="0" y="43"/>
                </a:cxn>
                <a:cxn ang="0">
                  <a:pos x="4" y="47"/>
                </a:cxn>
                <a:cxn ang="0">
                  <a:pos x="16" y="53"/>
                </a:cxn>
                <a:cxn ang="0">
                  <a:pos x="23" y="53"/>
                </a:cxn>
                <a:cxn ang="0">
                  <a:pos x="31" y="55"/>
                </a:cxn>
                <a:cxn ang="0">
                  <a:pos x="43" y="55"/>
                </a:cxn>
                <a:cxn ang="0">
                  <a:pos x="54" y="57"/>
                </a:cxn>
                <a:cxn ang="0">
                  <a:pos x="62" y="57"/>
                </a:cxn>
                <a:cxn ang="0">
                  <a:pos x="77" y="59"/>
                </a:cxn>
                <a:cxn ang="0">
                  <a:pos x="89" y="59"/>
                </a:cxn>
                <a:cxn ang="0">
                  <a:pos x="105" y="59"/>
                </a:cxn>
                <a:cxn ang="0">
                  <a:pos x="120" y="57"/>
                </a:cxn>
                <a:cxn ang="0">
                  <a:pos x="132" y="57"/>
                </a:cxn>
                <a:cxn ang="0">
                  <a:pos x="151" y="55"/>
                </a:cxn>
                <a:cxn ang="0">
                  <a:pos x="166" y="55"/>
                </a:cxn>
                <a:cxn ang="0">
                  <a:pos x="166" y="55"/>
                </a:cxn>
              </a:cxnLst>
              <a:rect l="0" t="0" r="r" b="b"/>
              <a:pathLst>
                <a:path w="298" h="59">
                  <a:moveTo>
                    <a:pt x="166" y="55"/>
                  </a:moveTo>
                  <a:lnTo>
                    <a:pt x="178" y="53"/>
                  </a:lnTo>
                  <a:lnTo>
                    <a:pt x="194" y="51"/>
                  </a:lnTo>
                  <a:lnTo>
                    <a:pt x="205" y="49"/>
                  </a:lnTo>
                  <a:lnTo>
                    <a:pt x="221" y="47"/>
                  </a:lnTo>
                  <a:lnTo>
                    <a:pt x="232" y="45"/>
                  </a:lnTo>
                  <a:lnTo>
                    <a:pt x="244" y="43"/>
                  </a:lnTo>
                  <a:lnTo>
                    <a:pt x="255" y="40"/>
                  </a:lnTo>
                  <a:lnTo>
                    <a:pt x="263" y="38"/>
                  </a:lnTo>
                  <a:lnTo>
                    <a:pt x="275" y="34"/>
                  </a:lnTo>
                  <a:lnTo>
                    <a:pt x="283" y="32"/>
                  </a:lnTo>
                  <a:lnTo>
                    <a:pt x="286" y="28"/>
                  </a:lnTo>
                  <a:lnTo>
                    <a:pt x="294" y="27"/>
                  </a:lnTo>
                  <a:lnTo>
                    <a:pt x="298" y="21"/>
                  </a:lnTo>
                  <a:lnTo>
                    <a:pt x="298" y="17"/>
                  </a:lnTo>
                  <a:lnTo>
                    <a:pt x="290" y="12"/>
                  </a:lnTo>
                  <a:lnTo>
                    <a:pt x="279" y="8"/>
                  </a:lnTo>
                  <a:lnTo>
                    <a:pt x="271" y="4"/>
                  </a:lnTo>
                  <a:lnTo>
                    <a:pt x="263" y="4"/>
                  </a:lnTo>
                  <a:lnTo>
                    <a:pt x="252" y="2"/>
                  </a:lnTo>
                  <a:lnTo>
                    <a:pt x="244" y="2"/>
                  </a:lnTo>
                  <a:lnTo>
                    <a:pt x="232" y="0"/>
                  </a:lnTo>
                  <a:lnTo>
                    <a:pt x="221" y="0"/>
                  </a:lnTo>
                  <a:lnTo>
                    <a:pt x="205" y="0"/>
                  </a:lnTo>
                  <a:lnTo>
                    <a:pt x="194" y="0"/>
                  </a:lnTo>
                  <a:lnTo>
                    <a:pt x="178" y="0"/>
                  </a:lnTo>
                  <a:lnTo>
                    <a:pt x="166" y="0"/>
                  </a:lnTo>
                  <a:lnTo>
                    <a:pt x="151" y="2"/>
                  </a:lnTo>
                  <a:lnTo>
                    <a:pt x="135" y="4"/>
                  </a:lnTo>
                  <a:lnTo>
                    <a:pt x="120" y="4"/>
                  </a:lnTo>
                  <a:lnTo>
                    <a:pt x="105" y="6"/>
                  </a:lnTo>
                  <a:lnTo>
                    <a:pt x="89" y="8"/>
                  </a:lnTo>
                  <a:lnTo>
                    <a:pt x="77" y="12"/>
                  </a:lnTo>
                  <a:lnTo>
                    <a:pt x="62" y="13"/>
                  </a:lnTo>
                  <a:lnTo>
                    <a:pt x="50" y="15"/>
                  </a:lnTo>
                  <a:lnTo>
                    <a:pt x="43" y="17"/>
                  </a:lnTo>
                  <a:lnTo>
                    <a:pt x="35" y="21"/>
                  </a:lnTo>
                  <a:lnTo>
                    <a:pt x="23" y="23"/>
                  </a:lnTo>
                  <a:lnTo>
                    <a:pt x="16" y="25"/>
                  </a:lnTo>
                  <a:lnTo>
                    <a:pt x="8" y="28"/>
                  </a:lnTo>
                  <a:lnTo>
                    <a:pt x="4" y="32"/>
                  </a:lnTo>
                  <a:lnTo>
                    <a:pt x="0" y="38"/>
                  </a:lnTo>
                  <a:lnTo>
                    <a:pt x="0" y="43"/>
                  </a:lnTo>
                  <a:lnTo>
                    <a:pt x="4" y="47"/>
                  </a:lnTo>
                  <a:lnTo>
                    <a:pt x="16" y="53"/>
                  </a:lnTo>
                  <a:lnTo>
                    <a:pt x="23" y="53"/>
                  </a:lnTo>
                  <a:lnTo>
                    <a:pt x="31" y="55"/>
                  </a:lnTo>
                  <a:lnTo>
                    <a:pt x="43" y="55"/>
                  </a:lnTo>
                  <a:lnTo>
                    <a:pt x="54" y="57"/>
                  </a:lnTo>
                  <a:lnTo>
                    <a:pt x="62" y="57"/>
                  </a:lnTo>
                  <a:lnTo>
                    <a:pt x="77" y="59"/>
                  </a:lnTo>
                  <a:lnTo>
                    <a:pt x="89" y="59"/>
                  </a:lnTo>
                  <a:lnTo>
                    <a:pt x="105" y="59"/>
                  </a:lnTo>
                  <a:lnTo>
                    <a:pt x="120" y="57"/>
                  </a:lnTo>
                  <a:lnTo>
                    <a:pt x="132" y="57"/>
                  </a:lnTo>
                  <a:lnTo>
                    <a:pt x="151" y="55"/>
                  </a:lnTo>
                  <a:lnTo>
                    <a:pt x="166" y="55"/>
                  </a:lnTo>
                  <a:lnTo>
                    <a:pt x="166" y="55"/>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44" name="Freeform 116"/>
            <p:cNvSpPr>
              <a:spLocks/>
            </p:cNvSpPr>
            <p:nvPr/>
          </p:nvSpPr>
          <p:spPr bwMode="auto">
            <a:xfrm>
              <a:off x="1247200" y="4325923"/>
              <a:ext cx="1455738" cy="527050"/>
            </a:xfrm>
            <a:custGeom>
              <a:avLst/>
              <a:gdLst/>
              <a:ahLst/>
              <a:cxnLst>
                <a:cxn ang="0">
                  <a:pos x="0" y="165"/>
                </a:cxn>
                <a:cxn ang="0">
                  <a:pos x="917" y="332"/>
                </a:cxn>
                <a:cxn ang="0">
                  <a:pos x="917" y="152"/>
                </a:cxn>
                <a:cxn ang="0">
                  <a:pos x="0" y="0"/>
                </a:cxn>
                <a:cxn ang="0">
                  <a:pos x="0" y="165"/>
                </a:cxn>
                <a:cxn ang="0">
                  <a:pos x="0" y="165"/>
                </a:cxn>
              </a:cxnLst>
              <a:rect l="0" t="0" r="r" b="b"/>
              <a:pathLst>
                <a:path w="917" h="332">
                  <a:moveTo>
                    <a:pt x="0" y="165"/>
                  </a:moveTo>
                  <a:lnTo>
                    <a:pt x="917" y="332"/>
                  </a:lnTo>
                  <a:lnTo>
                    <a:pt x="917" y="152"/>
                  </a:lnTo>
                  <a:lnTo>
                    <a:pt x="0" y="0"/>
                  </a:lnTo>
                  <a:lnTo>
                    <a:pt x="0" y="165"/>
                  </a:lnTo>
                  <a:lnTo>
                    <a:pt x="0" y="165"/>
                  </a:lnTo>
                  <a:close/>
                </a:path>
              </a:pathLst>
            </a:custGeom>
            <a:solidFill>
              <a:srgbClr val="70947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45" name="Freeform 117"/>
            <p:cNvSpPr>
              <a:spLocks/>
            </p:cNvSpPr>
            <p:nvPr/>
          </p:nvSpPr>
          <p:spPr bwMode="auto">
            <a:xfrm>
              <a:off x="1247200" y="4394186"/>
              <a:ext cx="1455738" cy="458788"/>
            </a:xfrm>
            <a:custGeom>
              <a:avLst/>
              <a:gdLst/>
              <a:ahLst/>
              <a:cxnLst>
                <a:cxn ang="0">
                  <a:pos x="0" y="122"/>
                </a:cxn>
                <a:cxn ang="0">
                  <a:pos x="917" y="289"/>
                </a:cxn>
                <a:cxn ang="0">
                  <a:pos x="917" y="156"/>
                </a:cxn>
                <a:cxn ang="0">
                  <a:pos x="0" y="0"/>
                </a:cxn>
                <a:cxn ang="0">
                  <a:pos x="0" y="122"/>
                </a:cxn>
                <a:cxn ang="0">
                  <a:pos x="0" y="122"/>
                </a:cxn>
              </a:cxnLst>
              <a:rect l="0" t="0" r="r" b="b"/>
              <a:pathLst>
                <a:path w="917" h="289">
                  <a:moveTo>
                    <a:pt x="0" y="122"/>
                  </a:moveTo>
                  <a:lnTo>
                    <a:pt x="917" y="289"/>
                  </a:lnTo>
                  <a:lnTo>
                    <a:pt x="917" y="156"/>
                  </a:lnTo>
                  <a:lnTo>
                    <a:pt x="0" y="0"/>
                  </a:lnTo>
                  <a:lnTo>
                    <a:pt x="0" y="122"/>
                  </a:lnTo>
                  <a:lnTo>
                    <a:pt x="0" y="122"/>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46" name="Freeform 118"/>
            <p:cNvSpPr>
              <a:spLocks/>
            </p:cNvSpPr>
            <p:nvPr/>
          </p:nvSpPr>
          <p:spPr bwMode="auto">
            <a:xfrm>
              <a:off x="1247200" y="4465623"/>
              <a:ext cx="1455738" cy="387350"/>
            </a:xfrm>
            <a:custGeom>
              <a:avLst/>
              <a:gdLst/>
              <a:ahLst/>
              <a:cxnLst>
                <a:cxn ang="0">
                  <a:pos x="0" y="77"/>
                </a:cxn>
                <a:cxn ang="0">
                  <a:pos x="917" y="244"/>
                </a:cxn>
                <a:cxn ang="0">
                  <a:pos x="917" y="158"/>
                </a:cxn>
                <a:cxn ang="0">
                  <a:pos x="0" y="0"/>
                </a:cxn>
                <a:cxn ang="0">
                  <a:pos x="0" y="77"/>
                </a:cxn>
                <a:cxn ang="0">
                  <a:pos x="0" y="77"/>
                </a:cxn>
              </a:cxnLst>
              <a:rect l="0" t="0" r="r" b="b"/>
              <a:pathLst>
                <a:path w="917" h="244">
                  <a:moveTo>
                    <a:pt x="0" y="77"/>
                  </a:moveTo>
                  <a:lnTo>
                    <a:pt x="917" y="244"/>
                  </a:lnTo>
                  <a:lnTo>
                    <a:pt x="917" y="158"/>
                  </a:lnTo>
                  <a:lnTo>
                    <a:pt x="0" y="0"/>
                  </a:lnTo>
                  <a:lnTo>
                    <a:pt x="0" y="77"/>
                  </a:lnTo>
                  <a:lnTo>
                    <a:pt x="0" y="77"/>
                  </a:lnTo>
                  <a:close/>
                </a:path>
              </a:pathLst>
            </a:custGeom>
            <a:solidFill>
              <a:srgbClr val="8AAD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47" name="Freeform 119"/>
            <p:cNvSpPr>
              <a:spLocks/>
            </p:cNvSpPr>
            <p:nvPr/>
          </p:nvSpPr>
          <p:spPr bwMode="auto">
            <a:xfrm>
              <a:off x="1247200" y="4532298"/>
              <a:ext cx="1455738" cy="327025"/>
            </a:xfrm>
            <a:custGeom>
              <a:avLst/>
              <a:gdLst/>
              <a:ahLst/>
              <a:cxnLst>
                <a:cxn ang="0">
                  <a:pos x="0" y="35"/>
                </a:cxn>
                <a:cxn ang="0">
                  <a:pos x="917" y="206"/>
                </a:cxn>
                <a:cxn ang="0">
                  <a:pos x="917" y="165"/>
                </a:cxn>
                <a:cxn ang="0">
                  <a:pos x="0" y="0"/>
                </a:cxn>
                <a:cxn ang="0">
                  <a:pos x="0" y="35"/>
                </a:cxn>
                <a:cxn ang="0">
                  <a:pos x="0" y="35"/>
                </a:cxn>
              </a:cxnLst>
              <a:rect l="0" t="0" r="r" b="b"/>
              <a:pathLst>
                <a:path w="917" h="206">
                  <a:moveTo>
                    <a:pt x="0" y="35"/>
                  </a:moveTo>
                  <a:lnTo>
                    <a:pt x="917" y="206"/>
                  </a:lnTo>
                  <a:lnTo>
                    <a:pt x="917" y="165"/>
                  </a:lnTo>
                  <a:lnTo>
                    <a:pt x="0" y="0"/>
                  </a:lnTo>
                  <a:lnTo>
                    <a:pt x="0" y="35"/>
                  </a:lnTo>
                  <a:lnTo>
                    <a:pt x="0" y="35"/>
                  </a:lnTo>
                  <a:close/>
                </a:path>
              </a:pathLst>
            </a:custGeom>
            <a:solidFill>
              <a:srgbClr val="96BA75"/>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48" name="Freeform 120"/>
            <p:cNvSpPr>
              <a:spLocks/>
            </p:cNvSpPr>
            <p:nvPr/>
          </p:nvSpPr>
          <p:spPr bwMode="auto">
            <a:xfrm>
              <a:off x="2912487" y="4417998"/>
              <a:ext cx="282575" cy="60325"/>
            </a:xfrm>
            <a:custGeom>
              <a:avLst/>
              <a:gdLst/>
              <a:ahLst/>
              <a:cxnLst>
                <a:cxn ang="0">
                  <a:pos x="7" y="19"/>
                </a:cxn>
                <a:cxn ang="0">
                  <a:pos x="19" y="23"/>
                </a:cxn>
                <a:cxn ang="0">
                  <a:pos x="27" y="26"/>
                </a:cxn>
                <a:cxn ang="0">
                  <a:pos x="42" y="28"/>
                </a:cxn>
                <a:cxn ang="0">
                  <a:pos x="58" y="32"/>
                </a:cxn>
                <a:cxn ang="0">
                  <a:pos x="73" y="34"/>
                </a:cxn>
                <a:cxn ang="0">
                  <a:pos x="89" y="36"/>
                </a:cxn>
                <a:cxn ang="0">
                  <a:pos x="96" y="36"/>
                </a:cxn>
                <a:cxn ang="0">
                  <a:pos x="108" y="36"/>
                </a:cxn>
                <a:cxn ang="0">
                  <a:pos x="116" y="36"/>
                </a:cxn>
                <a:cxn ang="0">
                  <a:pos x="127" y="38"/>
                </a:cxn>
                <a:cxn ang="0">
                  <a:pos x="139" y="36"/>
                </a:cxn>
                <a:cxn ang="0">
                  <a:pos x="155" y="34"/>
                </a:cxn>
                <a:cxn ang="0">
                  <a:pos x="162" y="32"/>
                </a:cxn>
                <a:cxn ang="0">
                  <a:pos x="170" y="30"/>
                </a:cxn>
                <a:cxn ang="0">
                  <a:pos x="178" y="25"/>
                </a:cxn>
                <a:cxn ang="0">
                  <a:pos x="170" y="17"/>
                </a:cxn>
                <a:cxn ang="0">
                  <a:pos x="158" y="13"/>
                </a:cxn>
                <a:cxn ang="0">
                  <a:pos x="147" y="10"/>
                </a:cxn>
                <a:cxn ang="0">
                  <a:pos x="135" y="8"/>
                </a:cxn>
                <a:cxn ang="0">
                  <a:pos x="120" y="6"/>
                </a:cxn>
                <a:cxn ang="0">
                  <a:pos x="112" y="4"/>
                </a:cxn>
                <a:cxn ang="0">
                  <a:pos x="104" y="2"/>
                </a:cxn>
                <a:cxn ang="0">
                  <a:pos x="93" y="2"/>
                </a:cxn>
                <a:cxn ang="0">
                  <a:pos x="85" y="2"/>
                </a:cxn>
                <a:cxn ang="0">
                  <a:pos x="69" y="0"/>
                </a:cxn>
                <a:cxn ang="0">
                  <a:pos x="54" y="0"/>
                </a:cxn>
                <a:cxn ang="0">
                  <a:pos x="35" y="0"/>
                </a:cxn>
                <a:cxn ang="0">
                  <a:pos x="23" y="2"/>
                </a:cxn>
                <a:cxn ang="0">
                  <a:pos x="11" y="4"/>
                </a:cxn>
                <a:cxn ang="0">
                  <a:pos x="7" y="6"/>
                </a:cxn>
                <a:cxn ang="0">
                  <a:pos x="0" y="13"/>
                </a:cxn>
                <a:cxn ang="0">
                  <a:pos x="7" y="19"/>
                </a:cxn>
                <a:cxn ang="0">
                  <a:pos x="7" y="19"/>
                </a:cxn>
              </a:cxnLst>
              <a:rect l="0" t="0" r="r" b="b"/>
              <a:pathLst>
                <a:path w="178" h="38">
                  <a:moveTo>
                    <a:pt x="7" y="19"/>
                  </a:moveTo>
                  <a:lnTo>
                    <a:pt x="19" y="23"/>
                  </a:lnTo>
                  <a:lnTo>
                    <a:pt x="27" y="26"/>
                  </a:lnTo>
                  <a:lnTo>
                    <a:pt x="42" y="28"/>
                  </a:lnTo>
                  <a:lnTo>
                    <a:pt x="58" y="32"/>
                  </a:lnTo>
                  <a:lnTo>
                    <a:pt x="73" y="34"/>
                  </a:lnTo>
                  <a:lnTo>
                    <a:pt x="89" y="36"/>
                  </a:lnTo>
                  <a:lnTo>
                    <a:pt x="96" y="36"/>
                  </a:lnTo>
                  <a:lnTo>
                    <a:pt x="108" y="36"/>
                  </a:lnTo>
                  <a:lnTo>
                    <a:pt x="116" y="36"/>
                  </a:lnTo>
                  <a:lnTo>
                    <a:pt x="127" y="38"/>
                  </a:lnTo>
                  <a:lnTo>
                    <a:pt x="139" y="36"/>
                  </a:lnTo>
                  <a:lnTo>
                    <a:pt x="155" y="34"/>
                  </a:lnTo>
                  <a:lnTo>
                    <a:pt x="162" y="32"/>
                  </a:lnTo>
                  <a:lnTo>
                    <a:pt x="170" y="30"/>
                  </a:lnTo>
                  <a:lnTo>
                    <a:pt x="178" y="25"/>
                  </a:lnTo>
                  <a:lnTo>
                    <a:pt x="170" y="17"/>
                  </a:lnTo>
                  <a:lnTo>
                    <a:pt x="158" y="13"/>
                  </a:lnTo>
                  <a:lnTo>
                    <a:pt x="147" y="10"/>
                  </a:lnTo>
                  <a:lnTo>
                    <a:pt x="135" y="8"/>
                  </a:lnTo>
                  <a:lnTo>
                    <a:pt x="120" y="6"/>
                  </a:lnTo>
                  <a:lnTo>
                    <a:pt x="112" y="4"/>
                  </a:lnTo>
                  <a:lnTo>
                    <a:pt x="104" y="2"/>
                  </a:lnTo>
                  <a:lnTo>
                    <a:pt x="93" y="2"/>
                  </a:lnTo>
                  <a:lnTo>
                    <a:pt x="85" y="2"/>
                  </a:lnTo>
                  <a:lnTo>
                    <a:pt x="69" y="0"/>
                  </a:lnTo>
                  <a:lnTo>
                    <a:pt x="54" y="0"/>
                  </a:lnTo>
                  <a:lnTo>
                    <a:pt x="35" y="0"/>
                  </a:lnTo>
                  <a:lnTo>
                    <a:pt x="23" y="2"/>
                  </a:lnTo>
                  <a:lnTo>
                    <a:pt x="11" y="4"/>
                  </a:lnTo>
                  <a:lnTo>
                    <a:pt x="7" y="6"/>
                  </a:lnTo>
                  <a:lnTo>
                    <a:pt x="0" y="13"/>
                  </a:lnTo>
                  <a:lnTo>
                    <a:pt x="7" y="19"/>
                  </a:lnTo>
                  <a:lnTo>
                    <a:pt x="7" y="19"/>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49" name="Freeform 121"/>
            <p:cNvSpPr>
              <a:spLocks/>
            </p:cNvSpPr>
            <p:nvPr/>
          </p:nvSpPr>
          <p:spPr bwMode="auto">
            <a:xfrm>
              <a:off x="1874262" y="4262423"/>
              <a:ext cx="282575" cy="57150"/>
            </a:xfrm>
            <a:custGeom>
              <a:avLst/>
              <a:gdLst/>
              <a:ahLst/>
              <a:cxnLst>
                <a:cxn ang="0">
                  <a:pos x="11" y="19"/>
                </a:cxn>
                <a:cxn ang="0">
                  <a:pos x="19" y="23"/>
                </a:cxn>
                <a:cxn ang="0">
                  <a:pos x="31" y="27"/>
                </a:cxn>
                <a:cxn ang="0">
                  <a:pos x="42" y="29"/>
                </a:cxn>
                <a:cxn ang="0">
                  <a:pos x="58" y="30"/>
                </a:cxn>
                <a:cxn ang="0">
                  <a:pos x="73" y="32"/>
                </a:cxn>
                <a:cxn ang="0">
                  <a:pos x="93" y="34"/>
                </a:cxn>
                <a:cxn ang="0">
                  <a:pos x="100" y="34"/>
                </a:cxn>
                <a:cxn ang="0">
                  <a:pos x="108" y="34"/>
                </a:cxn>
                <a:cxn ang="0">
                  <a:pos x="120" y="34"/>
                </a:cxn>
                <a:cxn ang="0">
                  <a:pos x="127" y="36"/>
                </a:cxn>
                <a:cxn ang="0">
                  <a:pos x="143" y="34"/>
                </a:cxn>
                <a:cxn ang="0">
                  <a:pos x="155" y="34"/>
                </a:cxn>
                <a:cxn ang="0">
                  <a:pos x="166" y="30"/>
                </a:cxn>
                <a:cxn ang="0">
                  <a:pos x="174" y="29"/>
                </a:cxn>
                <a:cxn ang="0">
                  <a:pos x="178" y="23"/>
                </a:cxn>
                <a:cxn ang="0">
                  <a:pos x="174" y="17"/>
                </a:cxn>
                <a:cxn ang="0">
                  <a:pos x="162" y="12"/>
                </a:cxn>
                <a:cxn ang="0">
                  <a:pos x="151" y="8"/>
                </a:cxn>
                <a:cxn ang="0">
                  <a:pos x="139" y="6"/>
                </a:cxn>
                <a:cxn ang="0">
                  <a:pos x="124" y="4"/>
                </a:cxn>
                <a:cxn ang="0">
                  <a:pos x="112" y="2"/>
                </a:cxn>
                <a:cxn ang="0">
                  <a:pos x="104" y="2"/>
                </a:cxn>
                <a:cxn ang="0">
                  <a:pos x="96" y="0"/>
                </a:cxn>
                <a:cxn ang="0">
                  <a:pos x="89" y="0"/>
                </a:cxn>
                <a:cxn ang="0">
                  <a:pos x="69" y="0"/>
                </a:cxn>
                <a:cxn ang="0">
                  <a:pos x="58" y="0"/>
                </a:cxn>
                <a:cxn ang="0">
                  <a:pos x="46" y="0"/>
                </a:cxn>
                <a:cxn ang="0">
                  <a:pos x="38" y="0"/>
                </a:cxn>
                <a:cxn ang="0">
                  <a:pos x="31" y="0"/>
                </a:cxn>
                <a:cxn ang="0">
                  <a:pos x="27" y="0"/>
                </a:cxn>
                <a:cxn ang="0">
                  <a:pos x="15" y="4"/>
                </a:cxn>
                <a:cxn ang="0">
                  <a:pos x="7" y="6"/>
                </a:cxn>
                <a:cxn ang="0">
                  <a:pos x="0" y="12"/>
                </a:cxn>
                <a:cxn ang="0">
                  <a:pos x="11" y="19"/>
                </a:cxn>
                <a:cxn ang="0">
                  <a:pos x="11" y="19"/>
                </a:cxn>
              </a:cxnLst>
              <a:rect l="0" t="0" r="r" b="b"/>
              <a:pathLst>
                <a:path w="178" h="36">
                  <a:moveTo>
                    <a:pt x="11" y="19"/>
                  </a:moveTo>
                  <a:lnTo>
                    <a:pt x="19" y="23"/>
                  </a:lnTo>
                  <a:lnTo>
                    <a:pt x="31" y="27"/>
                  </a:lnTo>
                  <a:lnTo>
                    <a:pt x="42" y="29"/>
                  </a:lnTo>
                  <a:lnTo>
                    <a:pt x="58" y="30"/>
                  </a:lnTo>
                  <a:lnTo>
                    <a:pt x="73" y="32"/>
                  </a:lnTo>
                  <a:lnTo>
                    <a:pt x="93" y="34"/>
                  </a:lnTo>
                  <a:lnTo>
                    <a:pt x="100" y="34"/>
                  </a:lnTo>
                  <a:lnTo>
                    <a:pt x="108" y="34"/>
                  </a:lnTo>
                  <a:lnTo>
                    <a:pt x="120" y="34"/>
                  </a:lnTo>
                  <a:lnTo>
                    <a:pt x="127" y="36"/>
                  </a:lnTo>
                  <a:lnTo>
                    <a:pt x="143" y="34"/>
                  </a:lnTo>
                  <a:lnTo>
                    <a:pt x="155" y="34"/>
                  </a:lnTo>
                  <a:lnTo>
                    <a:pt x="166" y="30"/>
                  </a:lnTo>
                  <a:lnTo>
                    <a:pt x="174" y="29"/>
                  </a:lnTo>
                  <a:lnTo>
                    <a:pt x="178" y="23"/>
                  </a:lnTo>
                  <a:lnTo>
                    <a:pt x="174" y="17"/>
                  </a:lnTo>
                  <a:lnTo>
                    <a:pt x="162" y="12"/>
                  </a:lnTo>
                  <a:lnTo>
                    <a:pt x="151" y="8"/>
                  </a:lnTo>
                  <a:lnTo>
                    <a:pt x="139" y="6"/>
                  </a:lnTo>
                  <a:lnTo>
                    <a:pt x="124" y="4"/>
                  </a:lnTo>
                  <a:lnTo>
                    <a:pt x="112" y="2"/>
                  </a:lnTo>
                  <a:lnTo>
                    <a:pt x="104" y="2"/>
                  </a:lnTo>
                  <a:lnTo>
                    <a:pt x="96" y="0"/>
                  </a:lnTo>
                  <a:lnTo>
                    <a:pt x="89" y="0"/>
                  </a:lnTo>
                  <a:lnTo>
                    <a:pt x="69" y="0"/>
                  </a:lnTo>
                  <a:lnTo>
                    <a:pt x="58" y="0"/>
                  </a:lnTo>
                  <a:lnTo>
                    <a:pt x="46" y="0"/>
                  </a:lnTo>
                  <a:lnTo>
                    <a:pt x="38" y="0"/>
                  </a:lnTo>
                  <a:lnTo>
                    <a:pt x="31" y="0"/>
                  </a:lnTo>
                  <a:lnTo>
                    <a:pt x="27" y="0"/>
                  </a:lnTo>
                  <a:lnTo>
                    <a:pt x="15" y="4"/>
                  </a:lnTo>
                  <a:lnTo>
                    <a:pt x="7" y="6"/>
                  </a:lnTo>
                  <a:lnTo>
                    <a:pt x="0" y="12"/>
                  </a:lnTo>
                  <a:lnTo>
                    <a:pt x="11" y="19"/>
                  </a:lnTo>
                  <a:lnTo>
                    <a:pt x="11" y="19"/>
                  </a:lnTo>
                  <a:close/>
                </a:path>
              </a:pathLst>
            </a:custGeom>
            <a:solidFill>
              <a:srgbClr val="7DA173"/>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50" name="Freeform 132"/>
            <p:cNvSpPr>
              <a:spLocks/>
            </p:cNvSpPr>
            <p:nvPr/>
          </p:nvSpPr>
          <p:spPr bwMode="auto">
            <a:xfrm>
              <a:off x="2568000" y="1892286"/>
              <a:ext cx="1579563" cy="176213"/>
            </a:xfrm>
            <a:custGeom>
              <a:avLst/>
              <a:gdLst/>
              <a:ahLst/>
              <a:cxnLst>
                <a:cxn ang="0">
                  <a:pos x="0" y="111"/>
                </a:cxn>
                <a:cxn ang="0">
                  <a:pos x="995" y="111"/>
                </a:cxn>
                <a:cxn ang="0">
                  <a:pos x="991" y="109"/>
                </a:cxn>
                <a:cxn ang="0">
                  <a:pos x="983" y="105"/>
                </a:cxn>
                <a:cxn ang="0">
                  <a:pos x="971" y="103"/>
                </a:cxn>
                <a:cxn ang="0">
                  <a:pos x="964" y="99"/>
                </a:cxn>
                <a:cxn ang="0">
                  <a:pos x="956" y="97"/>
                </a:cxn>
                <a:cxn ang="0">
                  <a:pos x="944" y="94"/>
                </a:cxn>
                <a:cxn ang="0">
                  <a:pos x="929" y="88"/>
                </a:cxn>
                <a:cxn ang="0">
                  <a:pos x="913" y="84"/>
                </a:cxn>
                <a:cxn ang="0">
                  <a:pos x="902" y="82"/>
                </a:cxn>
                <a:cxn ang="0">
                  <a:pos x="894" y="81"/>
                </a:cxn>
                <a:cxn ang="0">
                  <a:pos x="886" y="79"/>
                </a:cxn>
                <a:cxn ang="0">
                  <a:pos x="878" y="77"/>
                </a:cxn>
                <a:cxn ang="0">
                  <a:pos x="867" y="73"/>
                </a:cxn>
                <a:cxn ang="0">
                  <a:pos x="855" y="71"/>
                </a:cxn>
                <a:cxn ang="0">
                  <a:pos x="847" y="69"/>
                </a:cxn>
                <a:cxn ang="0">
                  <a:pos x="836" y="67"/>
                </a:cxn>
                <a:cxn ang="0">
                  <a:pos x="824" y="64"/>
                </a:cxn>
                <a:cxn ang="0">
                  <a:pos x="813" y="62"/>
                </a:cxn>
                <a:cxn ang="0">
                  <a:pos x="801" y="60"/>
                </a:cxn>
                <a:cxn ang="0">
                  <a:pos x="789" y="58"/>
                </a:cxn>
                <a:cxn ang="0">
                  <a:pos x="778" y="54"/>
                </a:cxn>
                <a:cxn ang="0">
                  <a:pos x="762" y="52"/>
                </a:cxn>
                <a:cxn ang="0">
                  <a:pos x="747" y="49"/>
                </a:cxn>
                <a:cxn ang="0">
                  <a:pos x="735" y="47"/>
                </a:cxn>
                <a:cxn ang="0">
                  <a:pos x="720" y="43"/>
                </a:cxn>
                <a:cxn ang="0">
                  <a:pos x="704" y="41"/>
                </a:cxn>
                <a:cxn ang="0">
                  <a:pos x="689" y="39"/>
                </a:cxn>
                <a:cxn ang="0">
                  <a:pos x="677" y="37"/>
                </a:cxn>
                <a:cxn ang="0">
                  <a:pos x="658" y="34"/>
                </a:cxn>
                <a:cxn ang="0">
                  <a:pos x="642" y="32"/>
                </a:cxn>
                <a:cxn ang="0">
                  <a:pos x="627" y="30"/>
                </a:cxn>
                <a:cxn ang="0">
                  <a:pos x="608" y="28"/>
                </a:cxn>
                <a:cxn ang="0">
                  <a:pos x="592" y="24"/>
                </a:cxn>
                <a:cxn ang="0">
                  <a:pos x="573" y="22"/>
                </a:cxn>
                <a:cxn ang="0">
                  <a:pos x="557" y="20"/>
                </a:cxn>
                <a:cxn ang="0">
                  <a:pos x="538" y="19"/>
                </a:cxn>
                <a:cxn ang="0">
                  <a:pos x="519" y="17"/>
                </a:cxn>
                <a:cxn ang="0">
                  <a:pos x="499" y="15"/>
                </a:cxn>
                <a:cxn ang="0">
                  <a:pos x="480" y="13"/>
                </a:cxn>
                <a:cxn ang="0">
                  <a:pos x="461" y="11"/>
                </a:cxn>
                <a:cxn ang="0">
                  <a:pos x="441" y="9"/>
                </a:cxn>
                <a:cxn ang="0">
                  <a:pos x="422" y="7"/>
                </a:cxn>
                <a:cxn ang="0">
                  <a:pos x="399" y="7"/>
                </a:cxn>
                <a:cxn ang="0">
                  <a:pos x="379" y="5"/>
                </a:cxn>
                <a:cxn ang="0">
                  <a:pos x="356" y="4"/>
                </a:cxn>
                <a:cxn ang="0">
                  <a:pos x="333" y="4"/>
                </a:cxn>
                <a:cxn ang="0">
                  <a:pos x="313" y="2"/>
                </a:cxn>
                <a:cxn ang="0">
                  <a:pos x="290" y="2"/>
                </a:cxn>
                <a:cxn ang="0">
                  <a:pos x="267" y="0"/>
                </a:cxn>
                <a:cxn ang="0">
                  <a:pos x="244" y="0"/>
                </a:cxn>
                <a:cxn ang="0">
                  <a:pos x="221" y="0"/>
                </a:cxn>
                <a:cxn ang="0">
                  <a:pos x="197" y="0"/>
                </a:cxn>
                <a:cxn ang="0">
                  <a:pos x="93" y="54"/>
                </a:cxn>
                <a:cxn ang="0">
                  <a:pos x="0" y="111"/>
                </a:cxn>
                <a:cxn ang="0">
                  <a:pos x="0" y="111"/>
                </a:cxn>
              </a:cxnLst>
              <a:rect l="0" t="0" r="r" b="b"/>
              <a:pathLst>
                <a:path w="995" h="111">
                  <a:moveTo>
                    <a:pt x="0" y="111"/>
                  </a:moveTo>
                  <a:lnTo>
                    <a:pt x="995" y="111"/>
                  </a:lnTo>
                  <a:lnTo>
                    <a:pt x="991" y="109"/>
                  </a:lnTo>
                  <a:lnTo>
                    <a:pt x="983" y="105"/>
                  </a:lnTo>
                  <a:lnTo>
                    <a:pt x="971" y="103"/>
                  </a:lnTo>
                  <a:lnTo>
                    <a:pt x="964" y="99"/>
                  </a:lnTo>
                  <a:lnTo>
                    <a:pt x="956" y="97"/>
                  </a:lnTo>
                  <a:lnTo>
                    <a:pt x="944" y="94"/>
                  </a:lnTo>
                  <a:lnTo>
                    <a:pt x="929" y="88"/>
                  </a:lnTo>
                  <a:lnTo>
                    <a:pt x="913" y="84"/>
                  </a:lnTo>
                  <a:lnTo>
                    <a:pt x="902" y="82"/>
                  </a:lnTo>
                  <a:lnTo>
                    <a:pt x="894" y="81"/>
                  </a:lnTo>
                  <a:lnTo>
                    <a:pt x="886" y="79"/>
                  </a:lnTo>
                  <a:lnTo>
                    <a:pt x="878" y="77"/>
                  </a:lnTo>
                  <a:lnTo>
                    <a:pt x="867" y="73"/>
                  </a:lnTo>
                  <a:lnTo>
                    <a:pt x="855" y="71"/>
                  </a:lnTo>
                  <a:lnTo>
                    <a:pt x="847" y="69"/>
                  </a:lnTo>
                  <a:lnTo>
                    <a:pt x="836" y="67"/>
                  </a:lnTo>
                  <a:lnTo>
                    <a:pt x="824" y="64"/>
                  </a:lnTo>
                  <a:lnTo>
                    <a:pt x="813" y="62"/>
                  </a:lnTo>
                  <a:lnTo>
                    <a:pt x="801" y="60"/>
                  </a:lnTo>
                  <a:lnTo>
                    <a:pt x="789" y="58"/>
                  </a:lnTo>
                  <a:lnTo>
                    <a:pt x="778" y="54"/>
                  </a:lnTo>
                  <a:lnTo>
                    <a:pt x="762" y="52"/>
                  </a:lnTo>
                  <a:lnTo>
                    <a:pt x="747" y="49"/>
                  </a:lnTo>
                  <a:lnTo>
                    <a:pt x="735" y="47"/>
                  </a:lnTo>
                  <a:lnTo>
                    <a:pt x="720" y="43"/>
                  </a:lnTo>
                  <a:lnTo>
                    <a:pt x="704" y="41"/>
                  </a:lnTo>
                  <a:lnTo>
                    <a:pt x="689" y="39"/>
                  </a:lnTo>
                  <a:lnTo>
                    <a:pt x="677" y="37"/>
                  </a:lnTo>
                  <a:lnTo>
                    <a:pt x="658" y="34"/>
                  </a:lnTo>
                  <a:lnTo>
                    <a:pt x="642" y="32"/>
                  </a:lnTo>
                  <a:lnTo>
                    <a:pt x="627" y="30"/>
                  </a:lnTo>
                  <a:lnTo>
                    <a:pt x="608" y="28"/>
                  </a:lnTo>
                  <a:lnTo>
                    <a:pt x="592" y="24"/>
                  </a:lnTo>
                  <a:lnTo>
                    <a:pt x="573" y="22"/>
                  </a:lnTo>
                  <a:lnTo>
                    <a:pt x="557" y="20"/>
                  </a:lnTo>
                  <a:lnTo>
                    <a:pt x="538" y="19"/>
                  </a:lnTo>
                  <a:lnTo>
                    <a:pt x="519" y="17"/>
                  </a:lnTo>
                  <a:lnTo>
                    <a:pt x="499" y="15"/>
                  </a:lnTo>
                  <a:lnTo>
                    <a:pt x="480" y="13"/>
                  </a:lnTo>
                  <a:lnTo>
                    <a:pt x="461" y="11"/>
                  </a:lnTo>
                  <a:lnTo>
                    <a:pt x="441" y="9"/>
                  </a:lnTo>
                  <a:lnTo>
                    <a:pt x="422" y="7"/>
                  </a:lnTo>
                  <a:lnTo>
                    <a:pt x="399" y="7"/>
                  </a:lnTo>
                  <a:lnTo>
                    <a:pt x="379" y="5"/>
                  </a:lnTo>
                  <a:lnTo>
                    <a:pt x="356" y="4"/>
                  </a:lnTo>
                  <a:lnTo>
                    <a:pt x="333" y="4"/>
                  </a:lnTo>
                  <a:lnTo>
                    <a:pt x="313" y="2"/>
                  </a:lnTo>
                  <a:lnTo>
                    <a:pt x="290" y="2"/>
                  </a:lnTo>
                  <a:lnTo>
                    <a:pt x="267" y="0"/>
                  </a:lnTo>
                  <a:lnTo>
                    <a:pt x="244" y="0"/>
                  </a:lnTo>
                  <a:lnTo>
                    <a:pt x="221" y="0"/>
                  </a:lnTo>
                  <a:lnTo>
                    <a:pt x="197" y="0"/>
                  </a:lnTo>
                  <a:lnTo>
                    <a:pt x="93" y="54"/>
                  </a:lnTo>
                  <a:lnTo>
                    <a:pt x="0" y="111"/>
                  </a:lnTo>
                  <a:lnTo>
                    <a:pt x="0" y="11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51" name="Freeform 133"/>
            <p:cNvSpPr>
              <a:spLocks/>
            </p:cNvSpPr>
            <p:nvPr/>
          </p:nvSpPr>
          <p:spPr bwMode="auto">
            <a:xfrm>
              <a:off x="5990650" y="3138473"/>
              <a:ext cx="1485900" cy="187325"/>
            </a:xfrm>
            <a:custGeom>
              <a:avLst/>
              <a:gdLst/>
              <a:ahLst/>
              <a:cxnLst>
                <a:cxn ang="0">
                  <a:pos x="882" y="118"/>
                </a:cxn>
                <a:cxn ang="0">
                  <a:pos x="0" y="118"/>
                </a:cxn>
                <a:cxn ang="0">
                  <a:pos x="0" y="117"/>
                </a:cxn>
                <a:cxn ang="0">
                  <a:pos x="15" y="113"/>
                </a:cxn>
                <a:cxn ang="0">
                  <a:pos x="27" y="109"/>
                </a:cxn>
                <a:cxn ang="0">
                  <a:pos x="38" y="107"/>
                </a:cxn>
                <a:cxn ang="0">
                  <a:pos x="46" y="105"/>
                </a:cxn>
                <a:cxn ang="0">
                  <a:pos x="54" y="103"/>
                </a:cxn>
                <a:cxn ang="0">
                  <a:pos x="61" y="102"/>
                </a:cxn>
                <a:cxn ang="0">
                  <a:pos x="69" y="100"/>
                </a:cxn>
                <a:cxn ang="0">
                  <a:pos x="77" y="98"/>
                </a:cxn>
                <a:cxn ang="0">
                  <a:pos x="89" y="96"/>
                </a:cxn>
                <a:cxn ang="0">
                  <a:pos x="96" y="94"/>
                </a:cxn>
                <a:cxn ang="0">
                  <a:pos x="108" y="90"/>
                </a:cxn>
                <a:cxn ang="0">
                  <a:pos x="116" y="88"/>
                </a:cxn>
                <a:cxn ang="0">
                  <a:pos x="127" y="87"/>
                </a:cxn>
                <a:cxn ang="0">
                  <a:pos x="139" y="85"/>
                </a:cxn>
                <a:cxn ang="0">
                  <a:pos x="154" y="83"/>
                </a:cxn>
                <a:cxn ang="0">
                  <a:pos x="166" y="79"/>
                </a:cxn>
                <a:cxn ang="0">
                  <a:pos x="178" y="77"/>
                </a:cxn>
                <a:cxn ang="0">
                  <a:pos x="193" y="73"/>
                </a:cxn>
                <a:cxn ang="0">
                  <a:pos x="205" y="72"/>
                </a:cxn>
                <a:cxn ang="0">
                  <a:pos x="220" y="68"/>
                </a:cxn>
                <a:cxn ang="0">
                  <a:pos x="236" y="66"/>
                </a:cxn>
                <a:cxn ang="0">
                  <a:pos x="251" y="64"/>
                </a:cxn>
                <a:cxn ang="0">
                  <a:pos x="267" y="60"/>
                </a:cxn>
                <a:cxn ang="0">
                  <a:pos x="282" y="58"/>
                </a:cxn>
                <a:cxn ang="0">
                  <a:pos x="297" y="55"/>
                </a:cxn>
                <a:cxn ang="0">
                  <a:pos x="313" y="53"/>
                </a:cxn>
                <a:cxn ang="0">
                  <a:pos x="332" y="49"/>
                </a:cxn>
                <a:cxn ang="0">
                  <a:pos x="348" y="47"/>
                </a:cxn>
                <a:cxn ang="0">
                  <a:pos x="367" y="43"/>
                </a:cxn>
                <a:cxn ang="0">
                  <a:pos x="386" y="41"/>
                </a:cxn>
                <a:cxn ang="0">
                  <a:pos x="406" y="40"/>
                </a:cxn>
                <a:cxn ang="0">
                  <a:pos x="425" y="36"/>
                </a:cxn>
                <a:cxn ang="0">
                  <a:pos x="445" y="34"/>
                </a:cxn>
                <a:cxn ang="0">
                  <a:pos x="464" y="32"/>
                </a:cxn>
                <a:cxn ang="0">
                  <a:pos x="483" y="30"/>
                </a:cxn>
                <a:cxn ang="0">
                  <a:pos x="503" y="26"/>
                </a:cxn>
                <a:cxn ang="0">
                  <a:pos x="522" y="25"/>
                </a:cxn>
                <a:cxn ang="0">
                  <a:pos x="541" y="23"/>
                </a:cxn>
                <a:cxn ang="0">
                  <a:pos x="565" y="21"/>
                </a:cxn>
                <a:cxn ang="0">
                  <a:pos x="584" y="19"/>
                </a:cxn>
                <a:cxn ang="0">
                  <a:pos x="607" y="17"/>
                </a:cxn>
                <a:cxn ang="0">
                  <a:pos x="626" y="13"/>
                </a:cxn>
                <a:cxn ang="0">
                  <a:pos x="650" y="13"/>
                </a:cxn>
                <a:cxn ang="0">
                  <a:pos x="673" y="10"/>
                </a:cxn>
                <a:cxn ang="0">
                  <a:pos x="696" y="10"/>
                </a:cxn>
                <a:cxn ang="0">
                  <a:pos x="719" y="8"/>
                </a:cxn>
                <a:cxn ang="0">
                  <a:pos x="743" y="6"/>
                </a:cxn>
                <a:cxn ang="0">
                  <a:pos x="766" y="4"/>
                </a:cxn>
                <a:cxn ang="0">
                  <a:pos x="789" y="4"/>
                </a:cxn>
                <a:cxn ang="0">
                  <a:pos x="812" y="2"/>
                </a:cxn>
                <a:cxn ang="0">
                  <a:pos x="835" y="2"/>
                </a:cxn>
                <a:cxn ang="0">
                  <a:pos x="862" y="0"/>
                </a:cxn>
                <a:cxn ang="0">
                  <a:pos x="886" y="0"/>
                </a:cxn>
                <a:cxn ang="0">
                  <a:pos x="909" y="0"/>
                </a:cxn>
                <a:cxn ang="0">
                  <a:pos x="936" y="0"/>
                </a:cxn>
                <a:cxn ang="0">
                  <a:pos x="905" y="64"/>
                </a:cxn>
                <a:cxn ang="0">
                  <a:pos x="882" y="118"/>
                </a:cxn>
                <a:cxn ang="0">
                  <a:pos x="882" y="118"/>
                </a:cxn>
              </a:cxnLst>
              <a:rect l="0" t="0" r="r" b="b"/>
              <a:pathLst>
                <a:path w="936" h="118">
                  <a:moveTo>
                    <a:pt x="882" y="118"/>
                  </a:moveTo>
                  <a:lnTo>
                    <a:pt x="0" y="118"/>
                  </a:lnTo>
                  <a:lnTo>
                    <a:pt x="0" y="117"/>
                  </a:lnTo>
                  <a:lnTo>
                    <a:pt x="15" y="113"/>
                  </a:lnTo>
                  <a:lnTo>
                    <a:pt x="27" y="109"/>
                  </a:lnTo>
                  <a:lnTo>
                    <a:pt x="38" y="107"/>
                  </a:lnTo>
                  <a:lnTo>
                    <a:pt x="46" y="105"/>
                  </a:lnTo>
                  <a:lnTo>
                    <a:pt x="54" y="103"/>
                  </a:lnTo>
                  <a:lnTo>
                    <a:pt x="61" y="102"/>
                  </a:lnTo>
                  <a:lnTo>
                    <a:pt x="69" y="100"/>
                  </a:lnTo>
                  <a:lnTo>
                    <a:pt x="77" y="98"/>
                  </a:lnTo>
                  <a:lnTo>
                    <a:pt x="89" y="96"/>
                  </a:lnTo>
                  <a:lnTo>
                    <a:pt x="96" y="94"/>
                  </a:lnTo>
                  <a:lnTo>
                    <a:pt x="108" y="90"/>
                  </a:lnTo>
                  <a:lnTo>
                    <a:pt x="116" y="88"/>
                  </a:lnTo>
                  <a:lnTo>
                    <a:pt x="127" y="87"/>
                  </a:lnTo>
                  <a:lnTo>
                    <a:pt x="139" y="85"/>
                  </a:lnTo>
                  <a:lnTo>
                    <a:pt x="154" y="83"/>
                  </a:lnTo>
                  <a:lnTo>
                    <a:pt x="166" y="79"/>
                  </a:lnTo>
                  <a:lnTo>
                    <a:pt x="178" y="77"/>
                  </a:lnTo>
                  <a:lnTo>
                    <a:pt x="193" y="73"/>
                  </a:lnTo>
                  <a:lnTo>
                    <a:pt x="205" y="72"/>
                  </a:lnTo>
                  <a:lnTo>
                    <a:pt x="220" y="68"/>
                  </a:lnTo>
                  <a:lnTo>
                    <a:pt x="236" y="66"/>
                  </a:lnTo>
                  <a:lnTo>
                    <a:pt x="251" y="64"/>
                  </a:lnTo>
                  <a:lnTo>
                    <a:pt x="267" y="60"/>
                  </a:lnTo>
                  <a:lnTo>
                    <a:pt x="282" y="58"/>
                  </a:lnTo>
                  <a:lnTo>
                    <a:pt x="297" y="55"/>
                  </a:lnTo>
                  <a:lnTo>
                    <a:pt x="313" y="53"/>
                  </a:lnTo>
                  <a:lnTo>
                    <a:pt x="332" y="49"/>
                  </a:lnTo>
                  <a:lnTo>
                    <a:pt x="348" y="47"/>
                  </a:lnTo>
                  <a:lnTo>
                    <a:pt x="367" y="43"/>
                  </a:lnTo>
                  <a:lnTo>
                    <a:pt x="386" y="41"/>
                  </a:lnTo>
                  <a:lnTo>
                    <a:pt x="406" y="40"/>
                  </a:lnTo>
                  <a:lnTo>
                    <a:pt x="425" y="36"/>
                  </a:lnTo>
                  <a:lnTo>
                    <a:pt x="445" y="34"/>
                  </a:lnTo>
                  <a:lnTo>
                    <a:pt x="464" y="32"/>
                  </a:lnTo>
                  <a:lnTo>
                    <a:pt x="483" y="30"/>
                  </a:lnTo>
                  <a:lnTo>
                    <a:pt x="503" y="26"/>
                  </a:lnTo>
                  <a:lnTo>
                    <a:pt x="522" y="25"/>
                  </a:lnTo>
                  <a:lnTo>
                    <a:pt x="541" y="23"/>
                  </a:lnTo>
                  <a:lnTo>
                    <a:pt x="565" y="21"/>
                  </a:lnTo>
                  <a:lnTo>
                    <a:pt x="584" y="19"/>
                  </a:lnTo>
                  <a:lnTo>
                    <a:pt x="607" y="17"/>
                  </a:lnTo>
                  <a:lnTo>
                    <a:pt x="626" y="13"/>
                  </a:lnTo>
                  <a:lnTo>
                    <a:pt x="650" y="13"/>
                  </a:lnTo>
                  <a:lnTo>
                    <a:pt x="673" y="10"/>
                  </a:lnTo>
                  <a:lnTo>
                    <a:pt x="696" y="10"/>
                  </a:lnTo>
                  <a:lnTo>
                    <a:pt x="719" y="8"/>
                  </a:lnTo>
                  <a:lnTo>
                    <a:pt x="743" y="6"/>
                  </a:lnTo>
                  <a:lnTo>
                    <a:pt x="766" y="4"/>
                  </a:lnTo>
                  <a:lnTo>
                    <a:pt x="789" y="4"/>
                  </a:lnTo>
                  <a:lnTo>
                    <a:pt x="812" y="2"/>
                  </a:lnTo>
                  <a:lnTo>
                    <a:pt x="835" y="2"/>
                  </a:lnTo>
                  <a:lnTo>
                    <a:pt x="862" y="0"/>
                  </a:lnTo>
                  <a:lnTo>
                    <a:pt x="886" y="0"/>
                  </a:lnTo>
                  <a:lnTo>
                    <a:pt x="909" y="0"/>
                  </a:lnTo>
                  <a:lnTo>
                    <a:pt x="936" y="0"/>
                  </a:lnTo>
                  <a:lnTo>
                    <a:pt x="905" y="64"/>
                  </a:lnTo>
                  <a:lnTo>
                    <a:pt x="882" y="118"/>
                  </a:lnTo>
                  <a:lnTo>
                    <a:pt x="882" y="11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52" name="Freeform 134"/>
            <p:cNvSpPr>
              <a:spLocks/>
            </p:cNvSpPr>
            <p:nvPr/>
          </p:nvSpPr>
          <p:spPr bwMode="auto">
            <a:xfrm>
              <a:off x="1093212" y="3759186"/>
              <a:ext cx="1130300" cy="166688"/>
            </a:xfrm>
            <a:custGeom>
              <a:avLst/>
              <a:gdLst/>
              <a:ahLst/>
              <a:cxnLst>
                <a:cxn ang="0">
                  <a:pos x="4" y="105"/>
                </a:cxn>
                <a:cxn ang="0">
                  <a:pos x="712" y="105"/>
                </a:cxn>
                <a:cxn ang="0">
                  <a:pos x="708" y="105"/>
                </a:cxn>
                <a:cxn ang="0">
                  <a:pos x="697" y="101"/>
                </a:cxn>
                <a:cxn ang="0">
                  <a:pos x="689" y="99"/>
                </a:cxn>
                <a:cxn ang="0">
                  <a:pos x="681" y="96"/>
                </a:cxn>
                <a:cxn ang="0">
                  <a:pos x="670" y="94"/>
                </a:cxn>
                <a:cxn ang="0">
                  <a:pos x="658" y="90"/>
                </a:cxn>
                <a:cxn ang="0">
                  <a:pos x="643" y="86"/>
                </a:cxn>
                <a:cxn ang="0">
                  <a:pos x="627" y="83"/>
                </a:cxn>
                <a:cxn ang="0">
                  <a:pos x="619" y="81"/>
                </a:cxn>
                <a:cxn ang="0">
                  <a:pos x="612" y="79"/>
                </a:cxn>
                <a:cxn ang="0">
                  <a:pos x="600" y="77"/>
                </a:cxn>
                <a:cxn ang="0">
                  <a:pos x="592" y="75"/>
                </a:cxn>
                <a:cxn ang="0">
                  <a:pos x="581" y="73"/>
                </a:cxn>
                <a:cxn ang="0">
                  <a:pos x="573" y="69"/>
                </a:cxn>
                <a:cxn ang="0">
                  <a:pos x="561" y="68"/>
                </a:cxn>
                <a:cxn ang="0">
                  <a:pos x="554" y="66"/>
                </a:cxn>
                <a:cxn ang="0">
                  <a:pos x="542" y="64"/>
                </a:cxn>
                <a:cxn ang="0">
                  <a:pos x="530" y="62"/>
                </a:cxn>
                <a:cxn ang="0">
                  <a:pos x="519" y="58"/>
                </a:cxn>
                <a:cxn ang="0">
                  <a:pos x="511" y="56"/>
                </a:cxn>
                <a:cxn ang="0">
                  <a:pos x="496" y="54"/>
                </a:cxn>
                <a:cxn ang="0">
                  <a:pos x="484" y="53"/>
                </a:cxn>
                <a:cxn ang="0">
                  <a:pos x="472" y="49"/>
                </a:cxn>
                <a:cxn ang="0">
                  <a:pos x="461" y="47"/>
                </a:cxn>
                <a:cxn ang="0">
                  <a:pos x="445" y="45"/>
                </a:cxn>
                <a:cxn ang="0">
                  <a:pos x="434" y="43"/>
                </a:cxn>
                <a:cxn ang="0">
                  <a:pos x="422" y="39"/>
                </a:cxn>
                <a:cxn ang="0">
                  <a:pos x="407" y="37"/>
                </a:cxn>
                <a:cxn ang="0">
                  <a:pos x="395" y="36"/>
                </a:cxn>
                <a:cxn ang="0">
                  <a:pos x="379" y="34"/>
                </a:cxn>
                <a:cxn ang="0">
                  <a:pos x="364" y="30"/>
                </a:cxn>
                <a:cxn ang="0">
                  <a:pos x="352" y="28"/>
                </a:cxn>
                <a:cxn ang="0">
                  <a:pos x="337" y="26"/>
                </a:cxn>
                <a:cxn ang="0">
                  <a:pos x="325" y="24"/>
                </a:cxn>
                <a:cxn ang="0">
                  <a:pos x="310" y="22"/>
                </a:cxn>
                <a:cxn ang="0">
                  <a:pos x="294" y="21"/>
                </a:cxn>
                <a:cxn ang="0">
                  <a:pos x="279" y="19"/>
                </a:cxn>
                <a:cxn ang="0">
                  <a:pos x="263" y="17"/>
                </a:cxn>
                <a:cxn ang="0">
                  <a:pos x="248" y="15"/>
                </a:cxn>
                <a:cxn ang="0">
                  <a:pos x="232" y="13"/>
                </a:cxn>
                <a:cxn ang="0">
                  <a:pos x="217" y="11"/>
                </a:cxn>
                <a:cxn ang="0">
                  <a:pos x="201" y="9"/>
                </a:cxn>
                <a:cxn ang="0">
                  <a:pos x="186" y="7"/>
                </a:cxn>
                <a:cxn ang="0">
                  <a:pos x="171" y="7"/>
                </a:cxn>
                <a:cxn ang="0">
                  <a:pos x="151" y="4"/>
                </a:cxn>
                <a:cxn ang="0">
                  <a:pos x="136" y="4"/>
                </a:cxn>
                <a:cxn ang="0">
                  <a:pos x="120" y="2"/>
                </a:cxn>
                <a:cxn ang="0">
                  <a:pos x="105" y="2"/>
                </a:cxn>
                <a:cxn ang="0">
                  <a:pos x="89" y="0"/>
                </a:cxn>
                <a:cxn ang="0">
                  <a:pos x="70" y="0"/>
                </a:cxn>
                <a:cxn ang="0">
                  <a:pos x="54" y="0"/>
                </a:cxn>
                <a:cxn ang="0">
                  <a:pos x="39" y="0"/>
                </a:cxn>
                <a:cxn ang="0">
                  <a:pos x="0" y="49"/>
                </a:cxn>
                <a:cxn ang="0">
                  <a:pos x="4" y="105"/>
                </a:cxn>
                <a:cxn ang="0">
                  <a:pos x="4" y="105"/>
                </a:cxn>
              </a:cxnLst>
              <a:rect l="0" t="0" r="r" b="b"/>
              <a:pathLst>
                <a:path w="712" h="105">
                  <a:moveTo>
                    <a:pt x="4" y="105"/>
                  </a:moveTo>
                  <a:lnTo>
                    <a:pt x="712" y="105"/>
                  </a:lnTo>
                  <a:lnTo>
                    <a:pt x="708" y="105"/>
                  </a:lnTo>
                  <a:lnTo>
                    <a:pt x="697" y="101"/>
                  </a:lnTo>
                  <a:lnTo>
                    <a:pt x="689" y="99"/>
                  </a:lnTo>
                  <a:lnTo>
                    <a:pt x="681" y="96"/>
                  </a:lnTo>
                  <a:lnTo>
                    <a:pt x="670" y="94"/>
                  </a:lnTo>
                  <a:lnTo>
                    <a:pt x="658" y="90"/>
                  </a:lnTo>
                  <a:lnTo>
                    <a:pt x="643" y="86"/>
                  </a:lnTo>
                  <a:lnTo>
                    <a:pt x="627" y="83"/>
                  </a:lnTo>
                  <a:lnTo>
                    <a:pt x="619" y="81"/>
                  </a:lnTo>
                  <a:lnTo>
                    <a:pt x="612" y="79"/>
                  </a:lnTo>
                  <a:lnTo>
                    <a:pt x="600" y="77"/>
                  </a:lnTo>
                  <a:lnTo>
                    <a:pt x="592" y="75"/>
                  </a:lnTo>
                  <a:lnTo>
                    <a:pt x="581" y="73"/>
                  </a:lnTo>
                  <a:lnTo>
                    <a:pt x="573" y="69"/>
                  </a:lnTo>
                  <a:lnTo>
                    <a:pt x="561" y="68"/>
                  </a:lnTo>
                  <a:lnTo>
                    <a:pt x="554" y="66"/>
                  </a:lnTo>
                  <a:lnTo>
                    <a:pt x="542" y="64"/>
                  </a:lnTo>
                  <a:lnTo>
                    <a:pt x="530" y="62"/>
                  </a:lnTo>
                  <a:lnTo>
                    <a:pt x="519" y="58"/>
                  </a:lnTo>
                  <a:lnTo>
                    <a:pt x="511" y="56"/>
                  </a:lnTo>
                  <a:lnTo>
                    <a:pt x="496" y="54"/>
                  </a:lnTo>
                  <a:lnTo>
                    <a:pt x="484" y="53"/>
                  </a:lnTo>
                  <a:lnTo>
                    <a:pt x="472" y="49"/>
                  </a:lnTo>
                  <a:lnTo>
                    <a:pt x="461" y="47"/>
                  </a:lnTo>
                  <a:lnTo>
                    <a:pt x="445" y="45"/>
                  </a:lnTo>
                  <a:lnTo>
                    <a:pt x="434" y="43"/>
                  </a:lnTo>
                  <a:lnTo>
                    <a:pt x="422" y="39"/>
                  </a:lnTo>
                  <a:lnTo>
                    <a:pt x="407" y="37"/>
                  </a:lnTo>
                  <a:lnTo>
                    <a:pt x="395" y="36"/>
                  </a:lnTo>
                  <a:lnTo>
                    <a:pt x="379" y="34"/>
                  </a:lnTo>
                  <a:lnTo>
                    <a:pt x="364" y="30"/>
                  </a:lnTo>
                  <a:lnTo>
                    <a:pt x="352" y="28"/>
                  </a:lnTo>
                  <a:lnTo>
                    <a:pt x="337" y="26"/>
                  </a:lnTo>
                  <a:lnTo>
                    <a:pt x="325" y="24"/>
                  </a:lnTo>
                  <a:lnTo>
                    <a:pt x="310" y="22"/>
                  </a:lnTo>
                  <a:lnTo>
                    <a:pt x="294" y="21"/>
                  </a:lnTo>
                  <a:lnTo>
                    <a:pt x="279" y="19"/>
                  </a:lnTo>
                  <a:lnTo>
                    <a:pt x="263" y="17"/>
                  </a:lnTo>
                  <a:lnTo>
                    <a:pt x="248" y="15"/>
                  </a:lnTo>
                  <a:lnTo>
                    <a:pt x="232" y="13"/>
                  </a:lnTo>
                  <a:lnTo>
                    <a:pt x="217" y="11"/>
                  </a:lnTo>
                  <a:lnTo>
                    <a:pt x="201" y="9"/>
                  </a:lnTo>
                  <a:lnTo>
                    <a:pt x="186" y="7"/>
                  </a:lnTo>
                  <a:lnTo>
                    <a:pt x="171" y="7"/>
                  </a:lnTo>
                  <a:lnTo>
                    <a:pt x="151" y="4"/>
                  </a:lnTo>
                  <a:lnTo>
                    <a:pt x="136" y="4"/>
                  </a:lnTo>
                  <a:lnTo>
                    <a:pt x="120" y="2"/>
                  </a:lnTo>
                  <a:lnTo>
                    <a:pt x="105" y="2"/>
                  </a:lnTo>
                  <a:lnTo>
                    <a:pt x="89" y="0"/>
                  </a:lnTo>
                  <a:lnTo>
                    <a:pt x="70" y="0"/>
                  </a:lnTo>
                  <a:lnTo>
                    <a:pt x="54" y="0"/>
                  </a:lnTo>
                  <a:lnTo>
                    <a:pt x="39" y="0"/>
                  </a:lnTo>
                  <a:lnTo>
                    <a:pt x="0" y="49"/>
                  </a:lnTo>
                  <a:lnTo>
                    <a:pt x="4" y="105"/>
                  </a:lnTo>
                  <a:lnTo>
                    <a:pt x="4" y="10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grpSp>
          <p:nvGrpSpPr>
            <p:cNvPr id="3" name="Group 159"/>
            <p:cNvGrpSpPr/>
            <p:nvPr/>
          </p:nvGrpSpPr>
          <p:grpSpPr>
            <a:xfrm>
              <a:off x="117629" y="4052757"/>
              <a:ext cx="1643106" cy="1516060"/>
              <a:chOff x="785786" y="428604"/>
              <a:chExt cx="1643106" cy="1516060"/>
            </a:xfrm>
          </p:grpSpPr>
          <p:sp>
            <p:nvSpPr>
              <p:cNvPr id="284" name="Freeform 128"/>
              <p:cNvSpPr>
                <a:spLocks/>
              </p:cNvSpPr>
              <p:nvPr/>
            </p:nvSpPr>
            <p:spPr bwMode="auto">
              <a:xfrm>
                <a:off x="792837" y="1861293"/>
                <a:ext cx="238740" cy="51546"/>
              </a:xfrm>
              <a:custGeom>
                <a:avLst/>
                <a:gdLst/>
                <a:ahLst/>
                <a:cxnLst>
                  <a:cxn ang="0">
                    <a:pos x="27" y="0"/>
                  </a:cxn>
                  <a:cxn ang="0">
                    <a:pos x="170" y="17"/>
                  </a:cxn>
                  <a:cxn ang="0">
                    <a:pos x="0" y="34"/>
                  </a:cxn>
                  <a:cxn ang="0">
                    <a:pos x="27" y="0"/>
                  </a:cxn>
                  <a:cxn ang="0">
                    <a:pos x="27" y="0"/>
                  </a:cxn>
                </a:cxnLst>
                <a:rect l="0" t="0" r="r" b="b"/>
                <a:pathLst>
                  <a:path w="170" h="34">
                    <a:moveTo>
                      <a:pt x="27" y="0"/>
                    </a:moveTo>
                    <a:lnTo>
                      <a:pt x="170" y="17"/>
                    </a:lnTo>
                    <a:lnTo>
                      <a:pt x="0" y="34"/>
                    </a:lnTo>
                    <a:lnTo>
                      <a:pt x="27" y="0"/>
                    </a:lnTo>
                    <a:lnTo>
                      <a:pt x="27"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85" name="Freeform 122"/>
              <p:cNvSpPr>
                <a:spLocks/>
              </p:cNvSpPr>
              <p:nvPr/>
            </p:nvSpPr>
            <p:spPr bwMode="auto">
              <a:xfrm>
                <a:off x="1632907" y="428604"/>
                <a:ext cx="227700" cy="200491"/>
              </a:xfrm>
              <a:custGeom>
                <a:avLst/>
                <a:gdLst/>
                <a:ahLst/>
                <a:cxnLst>
                  <a:cxn ang="0">
                    <a:pos x="12" y="158"/>
                  </a:cxn>
                  <a:cxn ang="0">
                    <a:pos x="78" y="92"/>
                  </a:cxn>
                  <a:cxn ang="0">
                    <a:pos x="27" y="90"/>
                  </a:cxn>
                  <a:cxn ang="0">
                    <a:pos x="35" y="85"/>
                  </a:cxn>
                  <a:cxn ang="0">
                    <a:pos x="43" y="81"/>
                  </a:cxn>
                  <a:cxn ang="0">
                    <a:pos x="51" y="79"/>
                  </a:cxn>
                  <a:cxn ang="0">
                    <a:pos x="54" y="77"/>
                  </a:cxn>
                  <a:cxn ang="0">
                    <a:pos x="62" y="75"/>
                  </a:cxn>
                  <a:cxn ang="0">
                    <a:pos x="70" y="73"/>
                  </a:cxn>
                  <a:cxn ang="0">
                    <a:pos x="78" y="70"/>
                  </a:cxn>
                  <a:cxn ang="0">
                    <a:pos x="89" y="66"/>
                  </a:cxn>
                  <a:cxn ang="0">
                    <a:pos x="4" y="70"/>
                  </a:cxn>
                  <a:cxn ang="0">
                    <a:pos x="8" y="66"/>
                  </a:cxn>
                  <a:cxn ang="0">
                    <a:pos x="16" y="60"/>
                  </a:cxn>
                  <a:cxn ang="0">
                    <a:pos x="23" y="56"/>
                  </a:cxn>
                  <a:cxn ang="0">
                    <a:pos x="31" y="55"/>
                  </a:cxn>
                  <a:cxn ang="0">
                    <a:pos x="43" y="51"/>
                  </a:cxn>
                  <a:cxn ang="0">
                    <a:pos x="58" y="47"/>
                  </a:cxn>
                  <a:cxn ang="0">
                    <a:pos x="66" y="45"/>
                  </a:cxn>
                  <a:cxn ang="0">
                    <a:pos x="74" y="43"/>
                  </a:cxn>
                  <a:cxn ang="0">
                    <a:pos x="82" y="41"/>
                  </a:cxn>
                  <a:cxn ang="0">
                    <a:pos x="93" y="39"/>
                  </a:cxn>
                  <a:cxn ang="0">
                    <a:pos x="0" y="41"/>
                  </a:cxn>
                  <a:cxn ang="0">
                    <a:pos x="8" y="36"/>
                  </a:cxn>
                  <a:cxn ang="0">
                    <a:pos x="20" y="28"/>
                  </a:cxn>
                  <a:cxn ang="0">
                    <a:pos x="27" y="24"/>
                  </a:cxn>
                  <a:cxn ang="0">
                    <a:pos x="35" y="23"/>
                  </a:cxn>
                  <a:cxn ang="0">
                    <a:pos x="43" y="19"/>
                  </a:cxn>
                  <a:cxn ang="0">
                    <a:pos x="54" y="17"/>
                  </a:cxn>
                  <a:cxn ang="0">
                    <a:pos x="66" y="13"/>
                  </a:cxn>
                  <a:cxn ang="0">
                    <a:pos x="78" y="11"/>
                  </a:cxn>
                  <a:cxn ang="0">
                    <a:pos x="85" y="9"/>
                  </a:cxn>
                  <a:cxn ang="0">
                    <a:pos x="101" y="9"/>
                  </a:cxn>
                  <a:cxn ang="0">
                    <a:pos x="112" y="9"/>
                  </a:cxn>
                  <a:cxn ang="0">
                    <a:pos x="124" y="9"/>
                  </a:cxn>
                  <a:cxn ang="0">
                    <a:pos x="136" y="9"/>
                  </a:cxn>
                  <a:cxn ang="0">
                    <a:pos x="147" y="9"/>
                  </a:cxn>
                  <a:cxn ang="0">
                    <a:pos x="159" y="6"/>
                  </a:cxn>
                  <a:cxn ang="0">
                    <a:pos x="171" y="4"/>
                  </a:cxn>
                  <a:cxn ang="0">
                    <a:pos x="182" y="0"/>
                  </a:cxn>
                  <a:cxn ang="0">
                    <a:pos x="194" y="0"/>
                  </a:cxn>
                  <a:cxn ang="0">
                    <a:pos x="205" y="0"/>
                  </a:cxn>
                  <a:cxn ang="0">
                    <a:pos x="217" y="2"/>
                  </a:cxn>
                  <a:cxn ang="0">
                    <a:pos x="225" y="4"/>
                  </a:cxn>
                  <a:cxn ang="0">
                    <a:pos x="236" y="8"/>
                  </a:cxn>
                  <a:cxn ang="0">
                    <a:pos x="201" y="21"/>
                  </a:cxn>
                  <a:cxn ang="0">
                    <a:pos x="221" y="79"/>
                  </a:cxn>
                  <a:cxn ang="0">
                    <a:pos x="209" y="79"/>
                  </a:cxn>
                  <a:cxn ang="0">
                    <a:pos x="213" y="105"/>
                  </a:cxn>
                  <a:cxn ang="0">
                    <a:pos x="167" y="107"/>
                  </a:cxn>
                  <a:cxn ang="0">
                    <a:pos x="194" y="162"/>
                  </a:cxn>
                  <a:cxn ang="0">
                    <a:pos x="12" y="158"/>
                  </a:cxn>
                  <a:cxn ang="0">
                    <a:pos x="12" y="158"/>
                  </a:cxn>
                </a:cxnLst>
                <a:rect l="0" t="0" r="r" b="b"/>
                <a:pathLst>
                  <a:path w="236" h="162">
                    <a:moveTo>
                      <a:pt x="12" y="158"/>
                    </a:moveTo>
                    <a:lnTo>
                      <a:pt x="78" y="92"/>
                    </a:lnTo>
                    <a:lnTo>
                      <a:pt x="27" y="90"/>
                    </a:lnTo>
                    <a:lnTo>
                      <a:pt x="35" y="85"/>
                    </a:lnTo>
                    <a:lnTo>
                      <a:pt x="43" y="81"/>
                    </a:lnTo>
                    <a:lnTo>
                      <a:pt x="51" y="79"/>
                    </a:lnTo>
                    <a:lnTo>
                      <a:pt x="54" y="77"/>
                    </a:lnTo>
                    <a:lnTo>
                      <a:pt x="62" y="75"/>
                    </a:lnTo>
                    <a:lnTo>
                      <a:pt x="70" y="73"/>
                    </a:lnTo>
                    <a:lnTo>
                      <a:pt x="78" y="70"/>
                    </a:lnTo>
                    <a:lnTo>
                      <a:pt x="89" y="66"/>
                    </a:lnTo>
                    <a:lnTo>
                      <a:pt x="4" y="70"/>
                    </a:lnTo>
                    <a:lnTo>
                      <a:pt x="8" y="66"/>
                    </a:lnTo>
                    <a:lnTo>
                      <a:pt x="16" y="60"/>
                    </a:lnTo>
                    <a:lnTo>
                      <a:pt x="23" y="56"/>
                    </a:lnTo>
                    <a:lnTo>
                      <a:pt x="31" y="55"/>
                    </a:lnTo>
                    <a:lnTo>
                      <a:pt x="43" y="51"/>
                    </a:lnTo>
                    <a:lnTo>
                      <a:pt x="58" y="47"/>
                    </a:lnTo>
                    <a:lnTo>
                      <a:pt x="66" y="45"/>
                    </a:lnTo>
                    <a:lnTo>
                      <a:pt x="74" y="43"/>
                    </a:lnTo>
                    <a:lnTo>
                      <a:pt x="82" y="41"/>
                    </a:lnTo>
                    <a:lnTo>
                      <a:pt x="93" y="39"/>
                    </a:lnTo>
                    <a:lnTo>
                      <a:pt x="0" y="41"/>
                    </a:lnTo>
                    <a:lnTo>
                      <a:pt x="8" y="36"/>
                    </a:lnTo>
                    <a:lnTo>
                      <a:pt x="20" y="28"/>
                    </a:lnTo>
                    <a:lnTo>
                      <a:pt x="27" y="24"/>
                    </a:lnTo>
                    <a:lnTo>
                      <a:pt x="35" y="23"/>
                    </a:lnTo>
                    <a:lnTo>
                      <a:pt x="43" y="19"/>
                    </a:lnTo>
                    <a:lnTo>
                      <a:pt x="54" y="17"/>
                    </a:lnTo>
                    <a:lnTo>
                      <a:pt x="66" y="13"/>
                    </a:lnTo>
                    <a:lnTo>
                      <a:pt x="78" y="11"/>
                    </a:lnTo>
                    <a:lnTo>
                      <a:pt x="85" y="9"/>
                    </a:lnTo>
                    <a:lnTo>
                      <a:pt x="101" y="9"/>
                    </a:lnTo>
                    <a:lnTo>
                      <a:pt x="112" y="9"/>
                    </a:lnTo>
                    <a:lnTo>
                      <a:pt x="124" y="9"/>
                    </a:lnTo>
                    <a:lnTo>
                      <a:pt x="136" y="9"/>
                    </a:lnTo>
                    <a:lnTo>
                      <a:pt x="147" y="9"/>
                    </a:lnTo>
                    <a:lnTo>
                      <a:pt x="159" y="6"/>
                    </a:lnTo>
                    <a:lnTo>
                      <a:pt x="171" y="4"/>
                    </a:lnTo>
                    <a:lnTo>
                      <a:pt x="182" y="0"/>
                    </a:lnTo>
                    <a:lnTo>
                      <a:pt x="194" y="0"/>
                    </a:lnTo>
                    <a:lnTo>
                      <a:pt x="205" y="0"/>
                    </a:lnTo>
                    <a:lnTo>
                      <a:pt x="217" y="2"/>
                    </a:lnTo>
                    <a:lnTo>
                      <a:pt x="225" y="4"/>
                    </a:lnTo>
                    <a:lnTo>
                      <a:pt x="236" y="8"/>
                    </a:lnTo>
                    <a:lnTo>
                      <a:pt x="201" y="21"/>
                    </a:lnTo>
                    <a:lnTo>
                      <a:pt x="221" y="79"/>
                    </a:lnTo>
                    <a:lnTo>
                      <a:pt x="209" y="79"/>
                    </a:lnTo>
                    <a:lnTo>
                      <a:pt x="213" y="105"/>
                    </a:lnTo>
                    <a:lnTo>
                      <a:pt x="167" y="107"/>
                    </a:lnTo>
                    <a:lnTo>
                      <a:pt x="194" y="162"/>
                    </a:lnTo>
                    <a:lnTo>
                      <a:pt x="12" y="158"/>
                    </a:lnTo>
                    <a:lnTo>
                      <a:pt x="12" y="15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86" name="Freeform 123"/>
              <p:cNvSpPr>
                <a:spLocks/>
              </p:cNvSpPr>
              <p:nvPr/>
            </p:nvSpPr>
            <p:spPr bwMode="auto">
              <a:xfrm>
                <a:off x="785786" y="587017"/>
                <a:ext cx="1317958" cy="1357647"/>
              </a:xfrm>
              <a:custGeom>
                <a:avLst/>
                <a:gdLst/>
                <a:ahLst/>
                <a:cxnLst>
                  <a:cxn ang="0">
                    <a:pos x="793" y="28"/>
                  </a:cxn>
                  <a:cxn ang="0">
                    <a:pos x="712" y="51"/>
                  </a:cxn>
                  <a:cxn ang="0">
                    <a:pos x="646" y="77"/>
                  </a:cxn>
                  <a:cxn ang="0">
                    <a:pos x="573" y="111"/>
                  </a:cxn>
                  <a:cxn ang="0">
                    <a:pos x="507" y="154"/>
                  </a:cxn>
                  <a:cxn ang="0">
                    <a:pos x="449" y="210"/>
                  </a:cxn>
                  <a:cxn ang="0">
                    <a:pos x="402" y="280"/>
                  </a:cxn>
                  <a:cxn ang="0">
                    <a:pos x="371" y="362"/>
                  </a:cxn>
                  <a:cxn ang="0">
                    <a:pos x="367" y="406"/>
                  </a:cxn>
                  <a:cxn ang="0">
                    <a:pos x="371" y="441"/>
                  </a:cxn>
                  <a:cxn ang="0">
                    <a:pos x="375" y="479"/>
                  </a:cxn>
                  <a:cxn ang="0">
                    <a:pos x="379" y="516"/>
                  </a:cxn>
                  <a:cxn ang="0">
                    <a:pos x="387" y="554"/>
                  </a:cxn>
                  <a:cxn ang="0">
                    <a:pos x="391" y="590"/>
                  </a:cxn>
                  <a:cxn ang="0">
                    <a:pos x="395" y="629"/>
                  </a:cxn>
                  <a:cxn ang="0">
                    <a:pos x="395" y="665"/>
                  </a:cxn>
                  <a:cxn ang="0">
                    <a:pos x="398" y="701"/>
                  </a:cxn>
                  <a:cxn ang="0">
                    <a:pos x="364" y="725"/>
                  </a:cxn>
                  <a:cxn ang="0">
                    <a:pos x="286" y="763"/>
                  </a:cxn>
                  <a:cxn ang="0">
                    <a:pos x="228" y="795"/>
                  </a:cxn>
                  <a:cxn ang="0">
                    <a:pos x="166" y="836"/>
                  </a:cxn>
                  <a:cxn ang="0">
                    <a:pos x="108" y="885"/>
                  </a:cxn>
                  <a:cxn ang="0">
                    <a:pos x="58" y="945"/>
                  </a:cxn>
                  <a:cxn ang="0">
                    <a:pos x="19" y="1014"/>
                  </a:cxn>
                  <a:cxn ang="0">
                    <a:pos x="0" y="1097"/>
                  </a:cxn>
                  <a:cxn ang="0">
                    <a:pos x="124" y="1039"/>
                  </a:cxn>
                  <a:cxn ang="0">
                    <a:pos x="244" y="977"/>
                  </a:cxn>
                  <a:cxn ang="0">
                    <a:pos x="360" y="911"/>
                  </a:cxn>
                  <a:cxn ang="0">
                    <a:pos x="464" y="843"/>
                  </a:cxn>
                  <a:cxn ang="0">
                    <a:pos x="553" y="772"/>
                  </a:cxn>
                  <a:cxn ang="0">
                    <a:pos x="627" y="701"/>
                  </a:cxn>
                  <a:cxn ang="0">
                    <a:pos x="689" y="629"/>
                  </a:cxn>
                  <a:cxn ang="0">
                    <a:pos x="731" y="560"/>
                  </a:cxn>
                  <a:cxn ang="0">
                    <a:pos x="751" y="490"/>
                  </a:cxn>
                  <a:cxn ang="0">
                    <a:pos x="1141" y="500"/>
                  </a:cxn>
                  <a:cxn ang="0">
                    <a:pos x="1134" y="533"/>
                  </a:cxn>
                  <a:cxn ang="0">
                    <a:pos x="1130" y="565"/>
                  </a:cxn>
                  <a:cxn ang="0">
                    <a:pos x="1134" y="601"/>
                  </a:cxn>
                  <a:cxn ang="0">
                    <a:pos x="1138" y="633"/>
                  </a:cxn>
                  <a:cxn ang="0">
                    <a:pos x="1149" y="667"/>
                  </a:cxn>
                  <a:cxn ang="0">
                    <a:pos x="1176" y="712"/>
                  </a:cxn>
                  <a:cxn ang="0">
                    <a:pos x="1234" y="686"/>
                  </a:cxn>
                  <a:cxn ang="0">
                    <a:pos x="1292" y="622"/>
                  </a:cxn>
                  <a:cxn ang="0">
                    <a:pos x="1335" y="565"/>
                  </a:cxn>
                  <a:cxn ang="0">
                    <a:pos x="1358" y="520"/>
                  </a:cxn>
                  <a:cxn ang="0">
                    <a:pos x="1366" y="483"/>
                  </a:cxn>
                  <a:cxn ang="0">
                    <a:pos x="1358" y="451"/>
                  </a:cxn>
                  <a:cxn ang="0">
                    <a:pos x="1331" y="406"/>
                  </a:cxn>
                  <a:cxn ang="0">
                    <a:pos x="1281" y="372"/>
                  </a:cxn>
                  <a:cxn ang="0">
                    <a:pos x="1207" y="349"/>
                  </a:cxn>
                  <a:cxn ang="0">
                    <a:pos x="1099" y="332"/>
                  </a:cxn>
                  <a:cxn ang="0">
                    <a:pos x="983" y="321"/>
                  </a:cxn>
                  <a:cxn ang="0">
                    <a:pos x="878" y="317"/>
                  </a:cxn>
                  <a:cxn ang="0">
                    <a:pos x="843" y="289"/>
                  </a:cxn>
                  <a:cxn ang="0">
                    <a:pos x="871" y="233"/>
                  </a:cxn>
                  <a:cxn ang="0">
                    <a:pos x="940" y="176"/>
                  </a:cxn>
                  <a:cxn ang="0">
                    <a:pos x="1037" y="124"/>
                  </a:cxn>
                  <a:cxn ang="0">
                    <a:pos x="1114" y="97"/>
                  </a:cxn>
                  <a:cxn ang="0">
                    <a:pos x="1176" y="77"/>
                  </a:cxn>
                  <a:cxn ang="0">
                    <a:pos x="1145" y="37"/>
                  </a:cxn>
                  <a:cxn ang="0">
                    <a:pos x="1079" y="11"/>
                  </a:cxn>
                  <a:cxn ang="0">
                    <a:pos x="994" y="0"/>
                  </a:cxn>
                  <a:cxn ang="0">
                    <a:pos x="901" y="4"/>
                  </a:cxn>
                </a:cxnLst>
                <a:rect l="0" t="0" r="r" b="b"/>
                <a:pathLst>
                  <a:path w="1366" h="1097">
                    <a:moveTo>
                      <a:pt x="871" y="11"/>
                    </a:moveTo>
                    <a:lnTo>
                      <a:pt x="859" y="13"/>
                    </a:lnTo>
                    <a:lnTo>
                      <a:pt x="847" y="15"/>
                    </a:lnTo>
                    <a:lnTo>
                      <a:pt x="836" y="17"/>
                    </a:lnTo>
                    <a:lnTo>
                      <a:pt x="824" y="20"/>
                    </a:lnTo>
                    <a:lnTo>
                      <a:pt x="805" y="24"/>
                    </a:lnTo>
                    <a:lnTo>
                      <a:pt x="793" y="28"/>
                    </a:lnTo>
                    <a:lnTo>
                      <a:pt x="774" y="32"/>
                    </a:lnTo>
                    <a:lnTo>
                      <a:pt x="758" y="37"/>
                    </a:lnTo>
                    <a:lnTo>
                      <a:pt x="751" y="39"/>
                    </a:lnTo>
                    <a:lnTo>
                      <a:pt x="739" y="41"/>
                    </a:lnTo>
                    <a:lnTo>
                      <a:pt x="731" y="45"/>
                    </a:lnTo>
                    <a:lnTo>
                      <a:pt x="720" y="47"/>
                    </a:lnTo>
                    <a:lnTo>
                      <a:pt x="712" y="51"/>
                    </a:lnTo>
                    <a:lnTo>
                      <a:pt x="700" y="54"/>
                    </a:lnTo>
                    <a:lnTo>
                      <a:pt x="693" y="56"/>
                    </a:lnTo>
                    <a:lnTo>
                      <a:pt x="685" y="62"/>
                    </a:lnTo>
                    <a:lnTo>
                      <a:pt x="673" y="64"/>
                    </a:lnTo>
                    <a:lnTo>
                      <a:pt x="662" y="67"/>
                    </a:lnTo>
                    <a:lnTo>
                      <a:pt x="654" y="71"/>
                    </a:lnTo>
                    <a:lnTo>
                      <a:pt x="646" y="77"/>
                    </a:lnTo>
                    <a:lnTo>
                      <a:pt x="634" y="81"/>
                    </a:lnTo>
                    <a:lnTo>
                      <a:pt x="627" y="86"/>
                    </a:lnTo>
                    <a:lnTo>
                      <a:pt x="615" y="90"/>
                    </a:lnTo>
                    <a:lnTo>
                      <a:pt x="607" y="96"/>
                    </a:lnTo>
                    <a:lnTo>
                      <a:pt x="596" y="99"/>
                    </a:lnTo>
                    <a:lnTo>
                      <a:pt x="584" y="105"/>
                    </a:lnTo>
                    <a:lnTo>
                      <a:pt x="573" y="111"/>
                    </a:lnTo>
                    <a:lnTo>
                      <a:pt x="565" y="116"/>
                    </a:lnTo>
                    <a:lnTo>
                      <a:pt x="557" y="122"/>
                    </a:lnTo>
                    <a:lnTo>
                      <a:pt x="545" y="128"/>
                    </a:lnTo>
                    <a:lnTo>
                      <a:pt x="538" y="133"/>
                    </a:lnTo>
                    <a:lnTo>
                      <a:pt x="526" y="141"/>
                    </a:lnTo>
                    <a:lnTo>
                      <a:pt x="518" y="146"/>
                    </a:lnTo>
                    <a:lnTo>
                      <a:pt x="507" y="154"/>
                    </a:lnTo>
                    <a:lnTo>
                      <a:pt x="499" y="161"/>
                    </a:lnTo>
                    <a:lnTo>
                      <a:pt x="491" y="169"/>
                    </a:lnTo>
                    <a:lnTo>
                      <a:pt x="480" y="176"/>
                    </a:lnTo>
                    <a:lnTo>
                      <a:pt x="472" y="186"/>
                    </a:lnTo>
                    <a:lnTo>
                      <a:pt x="464" y="193"/>
                    </a:lnTo>
                    <a:lnTo>
                      <a:pt x="456" y="203"/>
                    </a:lnTo>
                    <a:lnTo>
                      <a:pt x="449" y="210"/>
                    </a:lnTo>
                    <a:lnTo>
                      <a:pt x="441" y="220"/>
                    </a:lnTo>
                    <a:lnTo>
                      <a:pt x="433" y="229"/>
                    </a:lnTo>
                    <a:lnTo>
                      <a:pt x="425" y="238"/>
                    </a:lnTo>
                    <a:lnTo>
                      <a:pt x="418" y="248"/>
                    </a:lnTo>
                    <a:lnTo>
                      <a:pt x="414" y="257"/>
                    </a:lnTo>
                    <a:lnTo>
                      <a:pt x="406" y="268"/>
                    </a:lnTo>
                    <a:lnTo>
                      <a:pt x="402" y="280"/>
                    </a:lnTo>
                    <a:lnTo>
                      <a:pt x="395" y="289"/>
                    </a:lnTo>
                    <a:lnTo>
                      <a:pt x="391" y="300"/>
                    </a:lnTo>
                    <a:lnTo>
                      <a:pt x="387" y="312"/>
                    </a:lnTo>
                    <a:lnTo>
                      <a:pt x="379" y="325"/>
                    </a:lnTo>
                    <a:lnTo>
                      <a:pt x="375" y="336"/>
                    </a:lnTo>
                    <a:lnTo>
                      <a:pt x="371" y="349"/>
                    </a:lnTo>
                    <a:lnTo>
                      <a:pt x="371" y="362"/>
                    </a:lnTo>
                    <a:lnTo>
                      <a:pt x="367" y="376"/>
                    </a:lnTo>
                    <a:lnTo>
                      <a:pt x="367" y="381"/>
                    </a:lnTo>
                    <a:lnTo>
                      <a:pt x="367" y="385"/>
                    </a:lnTo>
                    <a:lnTo>
                      <a:pt x="367" y="391"/>
                    </a:lnTo>
                    <a:lnTo>
                      <a:pt x="367" y="396"/>
                    </a:lnTo>
                    <a:lnTo>
                      <a:pt x="367" y="400"/>
                    </a:lnTo>
                    <a:lnTo>
                      <a:pt x="367" y="406"/>
                    </a:lnTo>
                    <a:lnTo>
                      <a:pt x="367" y="411"/>
                    </a:lnTo>
                    <a:lnTo>
                      <a:pt x="371" y="417"/>
                    </a:lnTo>
                    <a:lnTo>
                      <a:pt x="371" y="421"/>
                    </a:lnTo>
                    <a:lnTo>
                      <a:pt x="371" y="426"/>
                    </a:lnTo>
                    <a:lnTo>
                      <a:pt x="371" y="432"/>
                    </a:lnTo>
                    <a:lnTo>
                      <a:pt x="371" y="438"/>
                    </a:lnTo>
                    <a:lnTo>
                      <a:pt x="371" y="441"/>
                    </a:lnTo>
                    <a:lnTo>
                      <a:pt x="371" y="447"/>
                    </a:lnTo>
                    <a:lnTo>
                      <a:pt x="371" y="453"/>
                    </a:lnTo>
                    <a:lnTo>
                      <a:pt x="375" y="458"/>
                    </a:lnTo>
                    <a:lnTo>
                      <a:pt x="375" y="464"/>
                    </a:lnTo>
                    <a:lnTo>
                      <a:pt x="375" y="468"/>
                    </a:lnTo>
                    <a:lnTo>
                      <a:pt x="375" y="473"/>
                    </a:lnTo>
                    <a:lnTo>
                      <a:pt x="375" y="479"/>
                    </a:lnTo>
                    <a:lnTo>
                      <a:pt x="375" y="485"/>
                    </a:lnTo>
                    <a:lnTo>
                      <a:pt x="379" y="490"/>
                    </a:lnTo>
                    <a:lnTo>
                      <a:pt x="379" y="494"/>
                    </a:lnTo>
                    <a:lnTo>
                      <a:pt x="379" y="500"/>
                    </a:lnTo>
                    <a:lnTo>
                      <a:pt x="379" y="505"/>
                    </a:lnTo>
                    <a:lnTo>
                      <a:pt x="379" y="511"/>
                    </a:lnTo>
                    <a:lnTo>
                      <a:pt x="379" y="516"/>
                    </a:lnTo>
                    <a:lnTo>
                      <a:pt x="379" y="522"/>
                    </a:lnTo>
                    <a:lnTo>
                      <a:pt x="379" y="526"/>
                    </a:lnTo>
                    <a:lnTo>
                      <a:pt x="383" y="531"/>
                    </a:lnTo>
                    <a:lnTo>
                      <a:pt x="383" y="537"/>
                    </a:lnTo>
                    <a:lnTo>
                      <a:pt x="387" y="543"/>
                    </a:lnTo>
                    <a:lnTo>
                      <a:pt x="387" y="548"/>
                    </a:lnTo>
                    <a:lnTo>
                      <a:pt x="387" y="554"/>
                    </a:lnTo>
                    <a:lnTo>
                      <a:pt x="387" y="560"/>
                    </a:lnTo>
                    <a:lnTo>
                      <a:pt x="387" y="563"/>
                    </a:lnTo>
                    <a:lnTo>
                      <a:pt x="387" y="569"/>
                    </a:lnTo>
                    <a:lnTo>
                      <a:pt x="387" y="575"/>
                    </a:lnTo>
                    <a:lnTo>
                      <a:pt x="387" y="580"/>
                    </a:lnTo>
                    <a:lnTo>
                      <a:pt x="391" y="586"/>
                    </a:lnTo>
                    <a:lnTo>
                      <a:pt x="391" y="590"/>
                    </a:lnTo>
                    <a:lnTo>
                      <a:pt x="391" y="595"/>
                    </a:lnTo>
                    <a:lnTo>
                      <a:pt x="391" y="601"/>
                    </a:lnTo>
                    <a:lnTo>
                      <a:pt x="391" y="607"/>
                    </a:lnTo>
                    <a:lnTo>
                      <a:pt x="391" y="612"/>
                    </a:lnTo>
                    <a:lnTo>
                      <a:pt x="395" y="618"/>
                    </a:lnTo>
                    <a:lnTo>
                      <a:pt x="395" y="622"/>
                    </a:lnTo>
                    <a:lnTo>
                      <a:pt x="395" y="629"/>
                    </a:lnTo>
                    <a:lnTo>
                      <a:pt x="395" y="633"/>
                    </a:lnTo>
                    <a:lnTo>
                      <a:pt x="395" y="639"/>
                    </a:lnTo>
                    <a:lnTo>
                      <a:pt x="395" y="644"/>
                    </a:lnTo>
                    <a:lnTo>
                      <a:pt x="395" y="650"/>
                    </a:lnTo>
                    <a:lnTo>
                      <a:pt x="395" y="654"/>
                    </a:lnTo>
                    <a:lnTo>
                      <a:pt x="395" y="659"/>
                    </a:lnTo>
                    <a:lnTo>
                      <a:pt x="395" y="665"/>
                    </a:lnTo>
                    <a:lnTo>
                      <a:pt x="398" y="671"/>
                    </a:lnTo>
                    <a:lnTo>
                      <a:pt x="398" y="674"/>
                    </a:lnTo>
                    <a:lnTo>
                      <a:pt x="398" y="680"/>
                    </a:lnTo>
                    <a:lnTo>
                      <a:pt x="398" y="686"/>
                    </a:lnTo>
                    <a:lnTo>
                      <a:pt x="398" y="691"/>
                    </a:lnTo>
                    <a:lnTo>
                      <a:pt x="398" y="695"/>
                    </a:lnTo>
                    <a:lnTo>
                      <a:pt x="398" y="701"/>
                    </a:lnTo>
                    <a:lnTo>
                      <a:pt x="398" y="706"/>
                    </a:lnTo>
                    <a:lnTo>
                      <a:pt x="398" y="712"/>
                    </a:lnTo>
                    <a:lnTo>
                      <a:pt x="395" y="714"/>
                    </a:lnTo>
                    <a:lnTo>
                      <a:pt x="391" y="716"/>
                    </a:lnTo>
                    <a:lnTo>
                      <a:pt x="383" y="717"/>
                    </a:lnTo>
                    <a:lnTo>
                      <a:pt x="375" y="721"/>
                    </a:lnTo>
                    <a:lnTo>
                      <a:pt x="364" y="725"/>
                    </a:lnTo>
                    <a:lnTo>
                      <a:pt x="356" y="731"/>
                    </a:lnTo>
                    <a:lnTo>
                      <a:pt x="340" y="734"/>
                    </a:lnTo>
                    <a:lnTo>
                      <a:pt x="333" y="742"/>
                    </a:lnTo>
                    <a:lnTo>
                      <a:pt x="317" y="748"/>
                    </a:lnTo>
                    <a:lnTo>
                      <a:pt x="302" y="755"/>
                    </a:lnTo>
                    <a:lnTo>
                      <a:pt x="294" y="759"/>
                    </a:lnTo>
                    <a:lnTo>
                      <a:pt x="286" y="763"/>
                    </a:lnTo>
                    <a:lnTo>
                      <a:pt x="278" y="766"/>
                    </a:lnTo>
                    <a:lnTo>
                      <a:pt x="271" y="772"/>
                    </a:lnTo>
                    <a:lnTo>
                      <a:pt x="263" y="776"/>
                    </a:lnTo>
                    <a:lnTo>
                      <a:pt x="255" y="779"/>
                    </a:lnTo>
                    <a:lnTo>
                      <a:pt x="244" y="785"/>
                    </a:lnTo>
                    <a:lnTo>
                      <a:pt x="236" y="789"/>
                    </a:lnTo>
                    <a:lnTo>
                      <a:pt x="228" y="795"/>
                    </a:lnTo>
                    <a:lnTo>
                      <a:pt x="220" y="800"/>
                    </a:lnTo>
                    <a:lnTo>
                      <a:pt x="213" y="806"/>
                    </a:lnTo>
                    <a:lnTo>
                      <a:pt x="205" y="811"/>
                    </a:lnTo>
                    <a:lnTo>
                      <a:pt x="193" y="817"/>
                    </a:lnTo>
                    <a:lnTo>
                      <a:pt x="186" y="823"/>
                    </a:lnTo>
                    <a:lnTo>
                      <a:pt x="174" y="828"/>
                    </a:lnTo>
                    <a:lnTo>
                      <a:pt x="166" y="836"/>
                    </a:lnTo>
                    <a:lnTo>
                      <a:pt x="158" y="841"/>
                    </a:lnTo>
                    <a:lnTo>
                      <a:pt x="151" y="849"/>
                    </a:lnTo>
                    <a:lnTo>
                      <a:pt x="143" y="855"/>
                    </a:lnTo>
                    <a:lnTo>
                      <a:pt x="135" y="864"/>
                    </a:lnTo>
                    <a:lnTo>
                      <a:pt x="124" y="870"/>
                    </a:lnTo>
                    <a:lnTo>
                      <a:pt x="116" y="877"/>
                    </a:lnTo>
                    <a:lnTo>
                      <a:pt x="108" y="885"/>
                    </a:lnTo>
                    <a:lnTo>
                      <a:pt x="100" y="894"/>
                    </a:lnTo>
                    <a:lnTo>
                      <a:pt x="93" y="902"/>
                    </a:lnTo>
                    <a:lnTo>
                      <a:pt x="85" y="909"/>
                    </a:lnTo>
                    <a:lnTo>
                      <a:pt x="77" y="919"/>
                    </a:lnTo>
                    <a:lnTo>
                      <a:pt x="73" y="928"/>
                    </a:lnTo>
                    <a:lnTo>
                      <a:pt x="66" y="935"/>
                    </a:lnTo>
                    <a:lnTo>
                      <a:pt x="58" y="945"/>
                    </a:lnTo>
                    <a:lnTo>
                      <a:pt x="50" y="954"/>
                    </a:lnTo>
                    <a:lnTo>
                      <a:pt x="46" y="964"/>
                    </a:lnTo>
                    <a:lnTo>
                      <a:pt x="39" y="973"/>
                    </a:lnTo>
                    <a:lnTo>
                      <a:pt x="35" y="984"/>
                    </a:lnTo>
                    <a:lnTo>
                      <a:pt x="31" y="994"/>
                    </a:lnTo>
                    <a:lnTo>
                      <a:pt x="23" y="1005"/>
                    </a:lnTo>
                    <a:lnTo>
                      <a:pt x="19" y="1014"/>
                    </a:lnTo>
                    <a:lnTo>
                      <a:pt x="15" y="1026"/>
                    </a:lnTo>
                    <a:lnTo>
                      <a:pt x="11" y="1037"/>
                    </a:lnTo>
                    <a:lnTo>
                      <a:pt x="8" y="1048"/>
                    </a:lnTo>
                    <a:lnTo>
                      <a:pt x="4" y="1059"/>
                    </a:lnTo>
                    <a:lnTo>
                      <a:pt x="4" y="1073"/>
                    </a:lnTo>
                    <a:lnTo>
                      <a:pt x="0" y="1084"/>
                    </a:lnTo>
                    <a:lnTo>
                      <a:pt x="0" y="1097"/>
                    </a:lnTo>
                    <a:lnTo>
                      <a:pt x="15" y="1088"/>
                    </a:lnTo>
                    <a:lnTo>
                      <a:pt x="35" y="1080"/>
                    </a:lnTo>
                    <a:lnTo>
                      <a:pt x="50" y="1073"/>
                    </a:lnTo>
                    <a:lnTo>
                      <a:pt x="69" y="1063"/>
                    </a:lnTo>
                    <a:lnTo>
                      <a:pt x="89" y="1056"/>
                    </a:lnTo>
                    <a:lnTo>
                      <a:pt x="108" y="1046"/>
                    </a:lnTo>
                    <a:lnTo>
                      <a:pt x="124" y="1039"/>
                    </a:lnTo>
                    <a:lnTo>
                      <a:pt x="143" y="1031"/>
                    </a:lnTo>
                    <a:lnTo>
                      <a:pt x="158" y="1022"/>
                    </a:lnTo>
                    <a:lnTo>
                      <a:pt x="178" y="1012"/>
                    </a:lnTo>
                    <a:lnTo>
                      <a:pt x="193" y="1005"/>
                    </a:lnTo>
                    <a:lnTo>
                      <a:pt x="213" y="996"/>
                    </a:lnTo>
                    <a:lnTo>
                      <a:pt x="228" y="986"/>
                    </a:lnTo>
                    <a:lnTo>
                      <a:pt x="244" y="977"/>
                    </a:lnTo>
                    <a:lnTo>
                      <a:pt x="263" y="967"/>
                    </a:lnTo>
                    <a:lnTo>
                      <a:pt x="278" y="960"/>
                    </a:lnTo>
                    <a:lnTo>
                      <a:pt x="294" y="950"/>
                    </a:lnTo>
                    <a:lnTo>
                      <a:pt x="313" y="941"/>
                    </a:lnTo>
                    <a:lnTo>
                      <a:pt x="325" y="932"/>
                    </a:lnTo>
                    <a:lnTo>
                      <a:pt x="344" y="922"/>
                    </a:lnTo>
                    <a:lnTo>
                      <a:pt x="360" y="911"/>
                    </a:lnTo>
                    <a:lnTo>
                      <a:pt x="375" y="902"/>
                    </a:lnTo>
                    <a:lnTo>
                      <a:pt x="391" y="892"/>
                    </a:lnTo>
                    <a:lnTo>
                      <a:pt x="406" y="883"/>
                    </a:lnTo>
                    <a:lnTo>
                      <a:pt x="422" y="873"/>
                    </a:lnTo>
                    <a:lnTo>
                      <a:pt x="433" y="864"/>
                    </a:lnTo>
                    <a:lnTo>
                      <a:pt x="449" y="853"/>
                    </a:lnTo>
                    <a:lnTo>
                      <a:pt x="464" y="843"/>
                    </a:lnTo>
                    <a:lnTo>
                      <a:pt x="476" y="832"/>
                    </a:lnTo>
                    <a:lnTo>
                      <a:pt x="491" y="823"/>
                    </a:lnTo>
                    <a:lnTo>
                      <a:pt x="503" y="813"/>
                    </a:lnTo>
                    <a:lnTo>
                      <a:pt x="518" y="804"/>
                    </a:lnTo>
                    <a:lnTo>
                      <a:pt x="530" y="793"/>
                    </a:lnTo>
                    <a:lnTo>
                      <a:pt x="542" y="783"/>
                    </a:lnTo>
                    <a:lnTo>
                      <a:pt x="553" y="772"/>
                    </a:lnTo>
                    <a:lnTo>
                      <a:pt x="565" y="763"/>
                    </a:lnTo>
                    <a:lnTo>
                      <a:pt x="576" y="751"/>
                    </a:lnTo>
                    <a:lnTo>
                      <a:pt x="588" y="742"/>
                    </a:lnTo>
                    <a:lnTo>
                      <a:pt x="600" y="731"/>
                    </a:lnTo>
                    <a:lnTo>
                      <a:pt x="607" y="721"/>
                    </a:lnTo>
                    <a:lnTo>
                      <a:pt x="619" y="712"/>
                    </a:lnTo>
                    <a:lnTo>
                      <a:pt x="627" y="701"/>
                    </a:lnTo>
                    <a:lnTo>
                      <a:pt x="638" y="689"/>
                    </a:lnTo>
                    <a:lnTo>
                      <a:pt x="646" y="682"/>
                    </a:lnTo>
                    <a:lnTo>
                      <a:pt x="654" y="671"/>
                    </a:lnTo>
                    <a:lnTo>
                      <a:pt x="665" y="659"/>
                    </a:lnTo>
                    <a:lnTo>
                      <a:pt x="673" y="650"/>
                    </a:lnTo>
                    <a:lnTo>
                      <a:pt x="681" y="640"/>
                    </a:lnTo>
                    <a:lnTo>
                      <a:pt x="689" y="629"/>
                    </a:lnTo>
                    <a:lnTo>
                      <a:pt x="696" y="620"/>
                    </a:lnTo>
                    <a:lnTo>
                      <a:pt x="700" y="609"/>
                    </a:lnTo>
                    <a:lnTo>
                      <a:pt x="708" y="599"/>
                    </a:lnTo>
                    <a:lnTo>
                      <a:pt x="712" y="590"/>
                    </a:lnTo>
                    <a:lnTo>
                      <a:pt x="720" y="578"/>
                    </a:lnTo>
                    <a:lnTo>
                      <a:pt x="723" y="569"/>
                    </a:lnTo>
                    <a:lnTo>
                      <a:pt x="731" y="560"/>
                    </a:lnTo>
                    <a:lnTo>
                      <a:pt x="735" y="548"/>
                    </a:lnTo>
                    <a:lnTo>
                      <a:pt x="739" y="539"/>
                    </a:lnTo>
                    <a:lnTo>
                      <a:pt x="743" y="530"/>
                    </a:lnTo>
                    <a:lnTo>
                      <a:pt x="743" y="520"/>
                    </a:lnTo>
                    <a:lnTo>
                      <a:pt x="747" y="509"/>
                    </a:lnTo>
                    <a:lnTo>
                      <a:pt x="751" y="500"/>
                    </a:lnTo>
                    <a:lnTo>
                      <a:pt x="751" y="490"/>
                    </a:lnTo>
                    <a:lnTo>
                      <a:pt x="754" y="481"/>
                    </a:lnTo>
                    <a:lnTo>
                      <a:pt x="1168" y="471"/>
                    </a:lnTo>
                    <a:lnTo>
                      <a:pt x="1161" y="475"/>
                    </a:lnTo>
                    <a:lnTo>
                      <a:pt x="1153" y="481"/>
                    </a:lnTo>
                    <a:lnTo>
                      <a:pt x="1149" y="486"/>
                    </a:lnTo>
                    <a:lnTo>
                      <a:pt x="1145" y="494"/>
                    </a:lnTo>
                    <a:lnTo>
                      <a:pt x="1141" y="500"/>
                    </a:lnTo>
                    <a:lnTo>
                      <a:pt x="1138" y="507"/>
                    </a:lnTo>
                    <a:lnTo>
                      <a:pt x="1138" y="511"/>
                    </a:lnTo>
                    <a:lnTo>
                      <a:pt x="1134" y="516"/>
                    </a:lnTo>
                    <a:lnTo>
                      <a:pt x="1134" y="520"/>
                    </a:lnTo>
                    <a:lnTo>
                      <a:pt x="1134" y="524"/>
                    </a:lnTo>
                    <a:lnTo>
                      <a:pt x="1134" y="530"/>
                    </a:lnTo>
                    <a:lnTo>
                      <a:pt x="1134" y="533"/>
                    </a:lnTo>
                    <a:lnTo>
                      <a:pt x="1130" y="537"/>
                    </a:lnTo>
                    <a:lnTo>
                      <a:pt x="1130" y="543"/>
                    </a:lnTo>
                    <a:lnTo>
                      <a:pt x="1130" y="547"/>
                    </a:lnTo>
                    <a:lnTo>
                      <a:pt x="1130" y="550"/>
                    </a:lnTo>
                    <a:lnTo>
                      <a:pt x="1130" y="556"/>
                    </a:lnTo>
                    <a:lnTo>
                      <a:pt x="1130" y="562"/>
                    </a:lnTo>
                    <a:lnTo>
                      <a:pt x="1130" y="565"/>
                    </a:lnTo>
                    <a:lnTo>
                      <a:pt x="1130" y="571"/>
                    </a:lnTo>
                    <a:lnTo>
                      <a:pt x="1130" y="575"/>
                    </a:lnTo>
                    <a:lnTo>
                      <a:pt x="1130" y="580"/>
                    </a:lnTo>
                    <a:lnTo>
                      <a:pt x="1130" y="586"/>
                    </a:lnTo>
                    <a:lnTo>
                      <a:pt x="1130" y="590"/>
                    </a:lnTo>
                    <a:lnTo>
                      <a:pt x="1130" y="595"/>
                    </a:lnTo>
                    <a:lnTo>
                      <a:pt x="1134" y="601"/>
                    </a:lnTo>
                    <a:lnTo>
                      <a:pt x="1134" y="605"/>
                    </a:lnTo>
                    <a:lnTo>
                      <a:pt x="1134" y="610"/>
                    </a:lnTo>
                    <a:lnTo>
                      <a:pt x="1134" y="614"/>
                    </a:lnTo>
                    <a:lnTo>
                      <a:pt x="1134" y="620"/>
                    </a:lnTo>
                    <a:lnTo>
                      <a:pt x="1134" y="624"/>
                    </a:lnTo>
                    <a:lnTo>
                      <a:pt x="1134" y="629"/>
                    </a:lnTo>
                    <a:lnTo>
                      <a:pt x="1138" y="633"/>
                    </a:lnTo>
                    <a:lnTo>
                      <a:pt x="1138" y="639"/>
                    </a:lnTo>
                    <a:lnTo>
                      <a:pt x="1138" y="644"/>
                    </a:lnTo>
                    <a:lnTo>
                      <a:pt x="1141" y="648"/>
                    </a:lnTo>
                    <a:lnTo>
                      <a:pt x="1141" y="654"/>
                    </a:lnTo>
                    <a:lnTo>
                      <a:pt x="1141" y="657"/>
                    </a:lnTo>
                    <a:lnTo>
                      <a:pt x="1145" y="663"/>
                    </a:lnTo>
                    <a:lnTo>
                      <a:pt x="1149" y="667"/>
                    </a:lnTo>
                    <a:lnTo>
                      <a:pt x="1149" y="672"/>
                    </a:lnTo>
                    <a:lnTo>
                      <a:pt x="1153" y="676"/>
                    </a:lnTo>
                    <a:lnTo>
                      <a:pt x="1157" y="684"/>
                    </a:lnTo>
                    <a:lnTo>
                      <a:pt x="1161" y="691"/>
                    </a:lnTo>
                    <a:lnTo>
                      <a:pt x="1165" y="699"/>
                    </a:lnTo>
                    <a:lnTo>
                      <a:pt x="1168" y="706"/>
                    </a:lnTo>
                    <a:lnTo>
                      <a:pt x="1176" y="712"/>
                    </a:lnTo>
                    <a:lnTo>
                      <a:pt x="1180" y="717"/>
                    </a:lnTo>
                    <a:lnTo>
                      <a:pt x="1188" y="723"/>
                    </a:lnTo>
                    <a:lnTo>
                      <a:pt x="1192" y="729"/>
                    </a:lnTo>
                    <a:lnTo>
                      <a:pt x="1203" y="717"/>
                    </a:lnTo>
                    <a:lnTo>
                      <a:pt x="1215" y="708"/>
                    </a:lnTo>
                    <a:lnTo>
                      <a:pt x="1223" y="697"/>
                    </a:lnTo>
                    <a:lnTo>
                      <a:pt x="1234" y="686"/>
                    </a:lnTo>
                    <a:lnTo>
                      <a:pt x="1246" y="676"/>
                    </a:lnTo>
                    <a:lnTo>
                      <a:pt x="1254" y="667"/>
                    </a:lnTo>
                    <a:lnTo>
                      <a:pt x="1265" y="657"/>
                    </a:lnTo>
                    <a:lnTo>
                      <a:pt x="1273" y="648"/>
                    </a:lnTo>
                    <a:lnTo>
                      <a:pt x="1281" y="639"/>
                    </a:lnTo>
                    <a:lnTo>
                      <a:pt x="1288" y="629"/>
                    </a:lnTo>
                    <a:lnTo>
                      <a:pt x="1292" y="622"/>
                    </a:lnTo>
                    <a:lnTo>
                      <a:pt x="1304" y="612"/>
                    </a:lnTo>
                    <a:lnTo>
                      <a:pt x="1308" y="605"/>
                    </a:lnTo>
                    <a:lnTo>
                      <a:pt x="1316" y="597"/>
                    </a:lnTo>
                    <a:lnTo>
                      <a:pt x="1319" y="590"/>
                    </a:lnTo>
                    <a:lnTo>
                      <a:pt x="1327" y="582"/>
                    </a:lnTo>
                    <a:lnTo>
                      <a:pt x="1331" y="573"/>
                    </a:lnTo>
                    <a:lnTo>
                      <a:pt x="1335" y="565"/>
                    </a:lnTo>
                    <a:lnTo>
                      <a:pt x="1339" y="560"/>
                    </a:lnTo>
                    <a:lnTo>
                      <a:pt x="1343" y="552"/>
                    </a:lnTo>
                    <a:lnTo>
                      <a:pt x="1347" y="545"/>
                    </a:lnTo>
                    <a:lnTo>
                      <a:pt x="1350" y="537"/>
                    </a:lnTo>
                    <a:lnTo>
                      <a:pt x="1354" y="531"/>
                    </a:lnTo>
                    <a:lnTo>
                      <a:pt x="1358" y="526"/>
                    </a:lnTo>
                    <a:lnTo>
                      <a:pt x="1358" y="520"/>
                    </a:lnTo>
                    <a:lnTo>
                      <a:pt x="1358" y="515"/>
                    </a:lnTo>
                    <a:lnTo>
                      <a:pt x="1362" y="507"/>
                    </a:lnTo>
                    <a:lnTo>
                      <a:pt x="1362" y="503"/>
                    </a:lnTo>
                    <a:lnTo>
                      <a:pt x="1362" y="498"/>
                    </a:lnTo>
                    <a:lnTo>
                      <a:pt x="1366" y="492"/>
                    </a:lnTo>
                    <a:lnTo>
                      <a:pt x="1366" y="486"/>
                    </a:lnTo>
                    <a:lnTo>
                      <a:pt x="1366" y="483"/>
                    </a:lnTo>
                    <a:lnTo>
                      <a:pt x="1366" y="477"/>
                    </a:lnTo>
                    <a:lnTo>
                      <a:pt x="1366" y="471"/>
                    </a:lnTo>
                    <a:lnTo>
                      <a:pt x="1366" y="468"/>
                    </a:lnTo>
                    <a:lnTo>
                      <a:pt x="1366" y="464"/>
                    </a:lnTo>
                    <a:lnTo>
                      <a:pt x="1362" y="458"/>
                    </a:lnTo>
                    <a:lnTo>
                      <a:pt x="1362" y="454"/>
                    </a:lnTo>
                    <a:lnTo>
                      <a:pt x="1358" y="451"/>
                    </a:lnTo>
                    <a:lnTo>
                      <a:pt x="1358" y="445"/>
                    </a:lnTo>
                    <a:lnTo>
                      <a:pt x="1354" y="438"/>
                    </a:lnTo>
                    <a:lnTo>
                      <a:pt x="1350" y="430"/>
                    </a:lnTo>
                    <a:lnTo>
                      <a:pt x="1347" y="424"/>
                    </a:lnTo>
                    <a:lnTo>
                      <a:pt x="1343" y="419"/>
                    </a:lnTo>
                    <a:lnTo>
                      <a:pt x="1339" y="411"/>
                    </a:lnTo>
                    <a:lnTo>
                      <a:pt x="1331" y="406"/>
                    </a:lnTo>
                    <a:lnTo>
                      <a:pt x="1323" y="400"/>
                    </a:lnTo>
                    <a:lnTo>
                      <a:pt x="1319" y="394"/>
                    </a:lnTo>
                    <a:lnTo>
                      <a:pt x="1312" y="391"/>
                    </a:lnTo>
                    <a:lnTo>
                      <a:pt x="1304" y="385"/>
                    </a:lnTo>
                    <a:lnTo>
                      <a:pt x="1296" y="381"/>
                    </a:lnTo>
                    <a:lnTo>
                      <a:pt x="1292" y="377"/>
                    </a:lnTo>
                    <a:lnTo>
                      <a:pt x="1281" y="372"/>
                    </a:lnTo>
                    <a:lnTo>
                      <a:pt x="1273" y="368"/>
                    </a:lnTo>
                    <a:lnTo>
                      <a:pt x="1265" y="364"/>
                    </a:lnTo>
                    <a:lnTo>
                      <a:pt x="1254" y="362"/>
                    </a:lnTo>
                    <a:lnTo>
                      <a:pt x="1242" y="359"/>
                    </a:lnTo>
                    <a:lnTo>
                      <a:pt x="1230" y="355"/>
                    </a:lnTo>
                    <a:lnTo>
                      <a:pt x="1219" y="351"/>
                    </a:lnTo>
                    <a:lnTo>
                      <a:pt x="1207" y="349"/>
                    </a:lnTo>
                    <a:lnTo>
                      <a:pt x="1188" y="345"/>
                    </a:lnTo>
                    <a:lnTo>
                      <a:pt x="1176" y="344"/>
                    </a:lnTo>
                    <a:lnTo>
                      <a:pt x="1161" y="342"/>
                    </a:lnTo>
                    <a:lnTo>
                      <a:pt x="1145" y="338"/>
                    </a:lnTo>
                    <a:lnTo>
                      <a:pt x="1130" y="336"/>
                    </a:lnTo>
                    <a:lnTo>
                      <a:pt x="1114" y="334"/>
                    </a:lnTo>
                    <a:lnTo>
                      <a:pt x="1099" y="332"/>
                    </a:lnTo>
                    <a:lnTo>
                      <a:pt x="1079" y="330"/>
                    </a:lnTo>
                    <a:lnTo>
                      <a:pt x="1064" y="329"/>
                    </a:lnTo>
                    <a:lnTo>
                      <a:pt x="1049" y="327"/>
                    </a:lnTo>
                    <a:lnTo>
                      <a:pt x="1029" y="325"/>
                    </a:lnTo>
                    <a:lnTo>
                      <a:pt x="1014" y="325"/>
                    </a:lnTo>
                    <a:lnTo>
                      <a:pt x="998" y="323"/>
                    </a:lnTo>
                    <a:lnTo>
                      <a:pt x="983" y="321"/>
                    </a:lnTo>
                    <a:lnTo>
                      <a:pt x="963" y="321"/>
                    </a:lnTo>
                    <a:lnTo>
                      <a:pt x="952" y="321"/>
                    </a:lnTo>
                    <a:lnTo>
                      <a:pt x="936" y="319"/>
                    </a:lnTo>
                    <a:lnTo>
                      <a:pt x="921" y="317"/>
                    </a:lnTo>
                    <a:lnTo>
                      <a:pt x="905" y="317"/>
                    </a:lnTo>
                    <a:lnTo>
                      <a:pt x="894" y="317"/>
                    </a:lnTo>
                    <a:lnTo>
                      <a:pt x="878" y="317"/>
                    </a:lnTo>
                    <a:lnTo>
                      <a:pt x="867" y="317"/>
                    </a:lnTo>
                    <a:lnTo>
                      <a:pt x="855" y="317"/>
                    </a:lnTo>
                    <a:lnTo>
                      <a:pt x="843" y="317"/>
                    </a:lnTo>
                    <a:lnTo>
                      <a:pt x="840" y="310"/>
                    </a:lnTo>
                    <a:lnTo>
                      <a:pt x="840" y="302"/>
                    </a:lnTo>
                    <a:lnTo>
                      <a:pt x="840" y="295"/>
                    </a:lnTo>
                    <a:lnTo>
                      <a:pt x="843" y="289"/>
                    </a:lnTo>
                    <a:lnTo>
                      <a:pt x="843" y="280"/>
                    </a:lnTo>
                    <a:lnTo>
                      <a:pt x="847" y="272"/>
                    </a:lnTo>
                    <a:lnTo>
                      <a:pt x="851" y="265"/>
                    </a:lnTo>
                    <a:lnTo>
                      <a:pt x="855" y="257"/>
                    </a:lnTo>
                    <a:lnTo>
                      <a:pt x="859" y="248"/>
                    </a:lnTo>
                    <a:lnTo>
                      <a:pt x="863" y="240"/>
                    </a:lnTo>
                    <a:lnTo>
                      <a:pt x="871" y="233"/>
                    </a:lnTo>
                    <a:lnTo>
                      <a:pt x="878" y="225"/>
                    </a:lnTo>
                    <a:lnTo>
                      <a:pt x="886" y="216"/>
                    </a:lnTo>
                    <a:lnTo>
                      <a:pt x="894" y="208"/>
                    </a:lnTo>
                    <a:lnTo>
                      <a:pt x="905" y="199"/>
                    </a:lnTo>
                    <a:lnTo>
                      <a:pt x="917" y="191"/>
                    </a:lnTo>
                    <a:lnTo>
                      <a:pt x="925" y="184"/>
                    </a:lnTo>
                    <a:lnTo>
                      <a:pt x="940" y="176"/>
                    </a:lnTo>
                    <a:lnTo>
                      <a:pt x="948" y="167"/>
                    </a:lnTo>
                    <a:lnTo>
                      <a:pt x="963" y="159"/>
                    </a:lnTo>
                    <a:lnTo>
                      <a:pt x="975" y="152"/>
                    </a:lnTo>
                    <a:lnTo>
                      <a:pt x="990" y="144"/>
                    </a:lnTo>
                    <a:lnTo>
                      <a:pt x="1006" y="137"/>
                    </a:lnTo>
                    <a:lnTo>
                      <a:pt x="1025" y="129"/>
                    </a:lnTo>
                    <a:lnTo>
                      <a:pt x="1037" y="124"/>
                    </a:lnTo>
                    <a:lnTo>
                      <a:pt x="1056" y="116"/>
                    </a:lnTo>
                    <a:lnTo>
                      <a:pt x="1064" y="113"/>
                    </a:lnTo>
                    <a:lnTo>
                      <a:pt x="1076" y="109"/>
                    </a:lnTo>
                    <a:lnTo>
                      <a:pt x="1083" y="107"/>
                    </a:lnTo>
                    <a:lnTo>
                      <a:pt x="1095" y="103"/>
                    </a:lnTo>
                    <a:lnTo>
                      <a:pt x="1103" y="101"/>
                    </a:lnTo>
                    <a:lnTo>
                      <a:pt x="1114" y="97"/>
                    </a:lnTo>
                    <a:lnTo>
                      <a:pt x="1122" y="94"/>
                    </a:lnTo>
                    <a:lnTo>
                      <a:pt x="1134" y="92"/>
                    </a:lnTo>
                    <a:lnTo>
                      <a:pt x="1141" y="90"/>
                    </a:lnTo>
                    <a:lnTo>
                      <a:pt x="1153" y="88"/>
                    </a:lnTo>
                    <a:lnTo>
                      <a:pt x="1165" y="86"/>
                    </a:lnTo>
                    <a:lnTo>
                      <a:pt x="1176" y="82"/>
                    </a:lnTo>
                    <a:lnTo>
                      <a:pt x="1176" y="77"/>
                    </a:lnTo>
                    <a:lnTo>
                      <a:pt x="1176" y="69"/>
                    </a:lnTo>
                    <a:lnTo>
                      <a:pt x="1172" y="64"/>
                    </a:lnTo>
                    <a:lnTo>
                      <a:pt x="1168" y="58"/>
                    </a:lnTo>
                    <a:lnTo>
                      <a:pt x="1165" y="52"/>
                    </a:lnTo>
                    <a:lnTo>
                      <a:pt x="1161" y="47"/>
                    </a:lnTo>
                    <a:lnTo>
                      <a:pt x="1153" y="43"/>
                    </a:lnTo>
                    <a:lnTo>
                      <a:pt x="1145" y="37"/>
                    </a:lnTo>
                    <a:lnTo>
                      <a:pt x="1138" y="34"/>
                    </a:lnTo>
                    <a:lnTo>
                      <a:pt x="1130" y="28"/>
                    </a:lnTo>
                    <a:lnTo>
                      <a:pt x="1118" y="24"/>
                    </a:lnTo>
                    <a:lnTo>
                      <a:pt x="1110" y="20"/>
                    </a:lnTo>
                    <a:lnTo>
                      <a:pt x="1099" y="17"/>
                    </a:lnTo>
                    <a:lnTo>
                      <a:pt x="1091" y="15"/>
                    </a:lnTo>
                    <a:lnTo>
                      <a:pt x="1079" y="11"/>
                    </a:lnTo>
                    <a:lnTo>
                      <a:pt x="1072" y="9"/>
                    </a:lnTo>
                    <a:lnTo>
                      <a:pt x="1056" y="7"/>
                    </a:lnTo>
                    <a:lnTo>
                      <a:pt x="1045" y="4"/>
                    </a:lnTo>
                    <a:lnTo>
                      <a:pt x="1033" y="2"/>
                    </a:lnTo>
                    <a:lnTo>
                      <a:pt x="1021" y="2"/>
                    </a:lnTo>
                    <a:lnTo>
                      <a:pt x="1010" y="0"/>
                    </a:lnTo>
                    <a:lnTo>
                      <a:pt x="994" y="0"/>
                    </a:lnTo>
                    <a:lnTo>
                      <a:pt x="983" y="0"/>
                    </a:lnTo>
                    <a:lnTo>
                      <a:pt x="971" y="0"/>
                    </a:lnTo>
                    <a:lnTo>
                      <a:pt x="956" y="0"/>
                    </a:lnTo>
                    <a:lnTo>
                      <a:pt x="944" y="0"/>
                    </a:lnTo>
                    <a:lnTo>
                      <a:pt x="929" y="0"/>
                    </a:lnTo>
                    <a:lnTo>
                      <a:pt x="917" y="2"/>
                    </a:lnTo>
                    <a:lnTo>
                      <a:pt x="901" y="4"/>
                    </a:lnTo>
                    <a:lnTo>
                      <a:pt x="894" y="5"/>
                    </a:lnTo>
                    <a:lnTo>
                      <a:pt x="878" y="7"/>
                    </a:lnTo>
                    <a:lnTo>
                      <a:pt x="871" y="11"/>
                    </a:lnTo>
                    <a:lnTo>
                      <a:pt x="871" y="1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87" name="Freeform 124"/>
              <p:cNvSpPr>
                <a:spLocks/>
              </p:cNvSpPr>
              <p:nvPr/>
            </p:nvSpPr>
            <p:spPr bwMode="auto">
              <a:xfrm>
                <a:off x="1738074" y="595680"/>
                <a:ext cx="619421" cy="295787"/>
              </a:xfrm>
              <a:custGeom>
                <a:avLst/>
                <a:gdLst/>
                <a:ahLst/>
                <a:cxnLst>
                  <a:cxn ang="0">
                    <a:pos x="77" y="4"/>
                  </a:cxn>
                  <a:cxn ang="0">
                    <a:pos x="42" y="15"/>
                  </a:cxn>
                  <a:cxn ang="0">
                    <a:pos x="19" y="36"/>
                  </a:cxn>
                  <a:cxn ang="0">
                    <a:pos x="7" y="49"/>
                  </a:cxn>
                  <a:cxn ang="0">
                    <a:pos x="3" y="62"/>
                  </a:cxn>
                  <a:cxn ang="0">
                    <a:pos x="0" y="77"/>
                  </a:cxn>
                  <a:cxn ang="0">
                    <a:pos x="3" y="92"/>
                  </a:cxn>
                  <a:cxn ang="0">
                    <a:pos x="3" y="109"/>
                  </a:cxn>
                  <a:cxn ang="0">
                    <a:pos x="7" y="124"/>
                  </a:cxn>
                  <a:cxn ang="0">
                    <a:pos x="15" y="139"/>
                  </a:cxn>
                  <a:cxn ang="0">
                    <a:pos x="27" y="156"/>
                  </a:cxn>
                  <a:cxn ang="0">
                    <a:pos x="38" y="171"/>
                  </a:cxn>
                  <a:cxn ang="0">
                    <a:pos x="58" y="186"/>
                  </a:cxn>
                  <a:cxn ang="0">
                    <a:pos x="85" y="203"/>
                  </a:cxn>
                  <a:cxn ang="0">
                    <a:pos x="120" y="216"/>
                  </a:cxn>
                  <a:cxn ang="0">
                    <a:pos x="147" y="226"/>
                  </a:cxn>
                  <a:cxn ang="0">
                    <a:pos x="181" y="231"/>
                  </a:cxn>
                  <a:cxn ang="0">
                    <a:pos x="216" y="237"/>
                  </a:cxn>
                  <a:cxn ang="0">
                    <a:pos x="251" y="239"/>
                  </a:cxn>
                  <a:cxn ang="0">
                    <a:pos x="282" y="237"/>
                  </a:cxn>
                  <a:cxn ang="0">
                    <a:pos x="317" y="237"/>
                  </a:cxn>
                  <a:cxn ang="0">
                    <a:pos x="348" y="233"/>
                  </a:cxn>
                  <a:cxn ang="0">
                    <a:pos x="379" y="230"/>
                  </a:cxn>
                  <a:cxn ang="0">
                    <a:pos x="406" y="224"/>
                  </a:cxn>
                  <a:cxn ang="0">
                    <a:pos x="433" y="218"/>
                  </a:cxn>
                  <a:cxn ang="0">
                    <a:pos x="456" y="211"/>
                  </a:cxn>
                  <a:cxn ang="0">
                    <a:pos x="499" y="199"/>
                  </a:cxn>
                  <a:cxn ang="0">
                    <a:pos x="538" y="183"/>
                  </a:cxn>
                  <a:cxn ang="0">
                    <a:pos x="576" y="169"/>
                  </a:cxn>
                  <a:cxn ang="0">
                    <a:pos x="603" y="154"/>
                  </a:cxn>
                  <a:cxn ang="0">
                    <a:pos x="623" y="141"/>
                  </a:cxn>
                  <a:cxn ang="0">
                    <a:pos x="638" y="132"/>
                  </a:cxn>
                  <a:cxn ang="0">
                    <a:pos x="294" y="171"/>
                  </a:cxn>
                  <a:cxn ang="0">
                    <a:pos x="286" y="156"/>
                  </a:cxn>
                  <a:cxn ang="0">
                    <a:pos x="274" y="136"/>
                  </a:cxn>
                  <a:cxn ang="0">
                    <a:pos x="263" y="115"/>
                  </a:cxn>
                  <a:cxn ang="0">
                    <a:pos x="243" y="92"/>
                  </a:cxn>
                  <a:cxn ang="0">
                    <a:pos x="228" y="72"/>
                  </a:cxn>
                  <a:cxn ang="0">
                    <a:pos x="209" y="49"/>
                  </a:cxn>
                  <a:cxn ang="0">
                    <a:pos x="185" y="30"/>
                  </a:cxn>
                  <a:cxn ang="0">
                    <a:pos x="162" y="15"/>
                  </a:cxn>
                  <a:cxn ang="0">
                    <a:pos x="139" y="6"/>
                  </a:cxn>
                  <a:cxn ang="0">
                    <a:pos x="112" y="0"/>
                  </a:cxn>
                </a:cxnLst>
                <a:rect l="0" t="0" r="r" b="b"/>
                <a:pathLst>
                  <a:path w="642" h="239">
                    <a:moveTo>
                      <a:pt x="104" y="0"/>
                    </a:moveTo>
                    <a:lnTo>
                      <a:pt x="89" y="0"/>
                    </a:lnTo>
                    <a:lnTo>
                      <a:pt x="77" y="4"/>
                    </a:lnTo>
                    <a:lnTo>
                      <a:pt x="62" y="6"/>
                    </a:lnTo>
                    <a:lnTo>
                      <a:pt x="50" y="12"/>
                    </a:lnTo>
                    <a:lnTo>
                      <a:pt x="42" y="15"/>
                    </a:lnTo>
                    <a:lnTo>
                      <a:pt x="31" y="21"/>
                    </a:lnTo>
                    <a:lnTo>
                      <a:pt x="23" y="28"/>
                    </a:lnTo>
                    <a:lnTo>
                      <a:pt x="19" y="36"/>
                    </a:lnTo>
                    <a:lnTo>
                      <a:pt x="15" y="40"/>
                    </a:lnTo>
                    <a:lnTo>
                      <a:pt x="11" y="44"/>
                    </a:lnTo>
                    <a:lnTo>
                      <a:pt x="7" y="49"/>
                    </a:lnTo>
                    <a:lnTo>
                      <a:pt x="7" y="53"/>
                    </a:lnTo>
                    <a:lnTo>
                      <a:pt x="3" y="59"/>
                    </a:lnTo>
                    <a:lnTo>
                      <a:pt x="3" y="62"/>
                    </a:lnTo>
                    <a:lnTo>
                      <a:pt x="3" y="68"/>
                    </a:lnTo>
                    <a:lnTo>
                      <a:pt x="3" y="74"/>
                    </a:lnTo>
                    <a:lnTo>
                      <a:pt x="0" y="77"/>
                    </a:lnTo>
                    <a:lnTo>
                      <a:pt x="0" y="83"/>
                    </a:lnTo>
                    <a:lnTo>
                      <a:pt x="0" y="87"/>
                    </a:lnTo>
                    <a:lnTo>
                      <a:pt x="3" y="92"/>
                    </a:lnTo>
                    <a:lnTo>
                      <a:pt x="3" y="98"/>
                    </a:lnTo>
                    <a:lnTo>
                      <a:pt x="3" y="104"/>
                    </a:lnTo>
                    <a:lnTo>
                      <a:pt x="3" y="109"/>
                    </a:lnTo>
                    <a:lnTo>
                      <a:pt x="7" y="115"/>
                    </a:lnTo>
                    <a:lnTo>
                      <a:pt x="7" y="119"/>
                    </a:lnTo>
                    <a:lnTo>
                      <a:pt x="7" y="124"/>
                    </a:lnTo>
                    <a:lnTo>
                      <a:pt x="11" y="130"/>
                    </a:lnTo>
                    <a:lnTo>
                      <a:pt x="15" y="136"/>
                    </a:lnTo>
                    <a:lnTo>
                      <a:pt x="15" y="139"/>
                    </a:lnTo>
                    <a:lnTo>
                      <a:pt x="19" y="145"/>
                    </a:lnTo>
                    <a:lnTo>
                      <a:pt x="23" y="151"/>
                    </a:lnTo>
                    <a:lnTo>
                      <a:pt x="27" y="156"/>
                    </a:lnTo>
                    <a:lnTo>
                      <a:pt x="31" y="160"/>
                    </a:lnTo>
                    <a:lnTo>
                      <a:pt x="34" y="166"/>
                    </a:lnTo>
                    <a:lnTo>
                      <a:pt x="38" y="171"/>
                    </a:lnTo>
                    <a:lnTo>
                      <a:pt x="46" y="177"/>
                    </a:lnTo>
                    <a:lnTo>
                      <a:pt x="50" y="181"/>
                    </a:lnTo>
                    <a:lnTo>
                      <a:pt x="58" y="186"/>
                    </a:lnTo>
                    <a:lnTo>
                      <a:pt x="65" y="190"/>
                    </a:lnTo>
                    <a:lnTo>
                      <a:pt x="73" y="196"/>
                    </a:lnTo>
                    <a:lnTo>
                      <a:pt x="85" y="203"/>
                    </a:lnTo>
                    <a:lnTo>
                      <a:pt x="100" y="211"/>
                    </a:lnTo>
                    <a:lnTo>
                      <a:pt x="108" y="213"/>
                    </a:lnTo>
                    <a:lnTo>
                      <a:pt x="120" y="216"/>
                    </a:lnTo>
                    <a:lnTo>
                      <a:pt x="127" y="220"/>
                    </a:lnTo>
                    <a:lnTo>
                      <a:pt x="139" y="224"/>
                    </a:lnTo>
                    <a:lnTo>
                      <a:pt x="147" y="226"/>
                    </a:lnTo>
                    <a:lnTo>
                      <a:pt x="158" y="228"/>
                    </a:lnTo>
                    <a:lnTo>
                      <a:pt x="166" y="230"/>
                    </a:lnTo>
                    <a:lnTo>
                      <a:pt x="181" y="231"/>
                    </a:lnTo>
                    <a:lnTo>
                      <a:pt x="189" y="233"/>
                    </a:lnTo>
                    <a:lnTo>
                      <a:pt x="201" y="235"/>
                    </a:lnTo>
                    <a:lnTo>
                      <a:pt x="216" y="237"/>
                    </a:lnTo>
                    <a:lnTo>
                      <a:pt x="228" y="239"/>
                    </a:lnTo>
                    <a:lnTo>
                      <a:pt x="240" y="239"/>
                    </a:lnTo>
                    <a:lnTo>
                      <a:pt x="251" y="239"/>
                    </a:lnTo>
                    <a:lnTo>
                      <a:pt x="263" y="239"/>
                    </a:lnTo>
                    <a:lnTo>
                      <a:pt x="274" y="239"/>
                    </a:lnTo>
                    <a:lnTo>
                      <a:pt x="282" y="237"/>
                    </a:lnTo>
                    <a:lnTo>
                      <a:pt x="294" y="237"/>
                    </a:lnTo>
                    <a:lnTo>
                      <a:pt x="305" y="237"/>
                    </a:lnTo>
                    <a:lnTo>
                      <a:pt x="317" y="237"/>
                    </a:lnTo>
                    <a:lnTo>
                      <a:pt x="325" y="235"/>
                    </a:lnTo>
                    <a:lnTo>
                      <a:pt x="336" y="235"/>
                    </a:lnTo>
                    <a:lnTo>
                      <a:pt x="348" y="233"/>
                    </a:lnTo>
                    <a:lnTo>
                      <a:pt x="360" y="233"/>
                    </a:lnTo>
                    <a:lnTo>
                      <a:pt x="367" y="230"/>
                    </a:lnTo>
                    <a:lnTo>
                      <a:pt x="379" y="230"/>
                    </a:lnTo>
                    <a:lnTo>
                      <a:pt x="387" y="228"/>
                    </a:lnTo>
                    <a:lnTo>
                      <a:pt x="398" y="226"/>
                    </a:lnTo>
                    <a:lnTo>
                      <a:pt x="406" y="224"/>
                    </a:lnTo>
                    <a:lnTo>
                      <a:pt x="414" y="222"/>
                    </a:lnTo>
                    <a:lnTo>
                      <a:pt x="425" y="220"/>
                    </a:lnTo>
                    <a:lnTo>
                      <a:pt x="433" y="218"/>
                    </a:lnTo>
                    <a:lnTo>
                      <a:pt x="441" y="216"/>
                    </a:lnTo>
                    <a:lnTo>
                      <a:pt x="449" y="213"/>
                    </a:lnTo>
                    <a:lnTo>
                      <a:pt x="456" y="211"/>
                    </a:lnTo>
                    <a:lnTo>
                      <a:pt x="468" y="209"/>
                    </a:lnTo>
                    <a:lnTo>
                      <a:pt x="483" y="203"/>
                    </a:lnTo>
                    <a:lnTo>
                      <a:pt x="499" y="199"/>
                    </a:lnTo>
                    <a:lnTo>
                      <a:pt x="510" y="194"/>
                    </a:lnTo>
                    <a:lnTo>
                      <a:pt x="530" y="190"/>
                    </a:lnTo>
                    <a:lnTo>
                      <a:pt x="538" y="183"/>
                    </a:lnTo>
                    <a:lnTo>
                      <a:pt x="553" y="179"/>
                    </a:lnTo>
                    <a:lnTo>
                      <a:pt x="565" y="173"/>
                    </a:lnTo>
                    <a:lnTo>
                      <a:pt x="576" y="169"/>
                    </a:lnTo>
                    <a:lnTo>
                      <a:pt x="584" y="164"/>
                    </a:lnTo>
                    <a:lnTo>
                      <a:pt x="596" y="158"/>
                    </a:lnTo>
                    <a:lnTo>
                      <a:pt x="603" y="154"/>
                    </a:lnTo>
                    <a:lnTo>
                      <a:pt x="611" y="151"/>
                    </a:lnTo>
                    <a:lnTo>
                      <a:pt x="619" y="145"/>
                    </a:lnTo>
                    <a:lnTo>
                      <a:pt x="623" y="141"/>
                    </a:lnTo>
                    <a:lnTo>
                      <a:pt x="627" y="139"/>
                    </a:lnTo>
                    <a:lnTo>
                      <a:pt x="634" y="136"/>
                    </a:lnTo>
                    <a:lnTo>
                      <a:pt x="638" y="132"/>
                    </a:lnTo>
                    <a:lnTo>
                      <a:pt x="642" y="132"/>
                    </a:lnTo>
                    <a:lnTo>
                      <a:pt x="298" y="177"/>
                    </a:lnTo>
                    <a:lnTo>
                      <a:pt x="294" y="171"/>
                    </a:lnTo>
                    <a:lnTo>
                      <a:pt x="290" y="168"/>
                    </a:lnTo>
                    <a:lnTo>
                      <a:pt x="290" y="160"/>
                    </a:lnTo>
                    <a:lnTo>
                      <a:pt x="286" y="156"/>
                    </a:lnTo>
                    <a:lnTo>
                      <a:pt x="282" y="149"/>
                    </a:lnTo>
                    <a:lnTo>
                      <a:pt x="278" y="143"/>
                    </a:lnTo>
                    <a:lnTo>
                      <a:pt x="274" y="136"/>
                    </a:lnTo>
                    <a:lnTo>
                      <a:pt x="271" y="130"/>
                    </a:lnTo>
                    <a:lnTo>
                      <a:pt x="267" y="122"/>
                    </a:lnTo>
                    <a:lnTo>
                      <a:pt x="263" y="115"/>
                    </a:lnTo>
                    <a:lnTo>
                      <a:pt x="255" y="107"/>
                    </a:lnTo>
                    <a:lnTo>
                      <a:pt x="251" y="100"/>
                    </a:lnTo>
                    <a:lnTo>
                      <a:pt x="243" y="92"/>
                    </a:lnTo>
                    <a:lnTo>
                      <a:pt x="240" y="85"/>
                    </a:lnTo>
                    <a:lnTo>
                      <a:pt x="236" y="79"/>
                    </a:lnTo>
                    <a:lnTo>
                      <a:pt x="228" y="72"/>
                    </a:lnTo>
                    <a:lnTo>
                      <a:pt x="220" y="64"/>
                    </a:lnTo>
                    <a:lnTo>
                      <a:pt x="216" y="57"/>
                    </a:lnTo>
                    <a:lnTo>
                      <a:pt x="209" y="49"/>
                    </a:lnTo>
                    <a:lnTo>
                      <a:pt x="201" y="44"/>
                    </a:lnTo>
                    <a:lnTo>
                      <a:pt x="193" y="36"/>
                    </a:lnTo>
                    <a:lnTo>
                      <a:pt x="185" y="30"/>
                    </a:lnTo>
                    <a:lnTo>
                      <a:pt x="178" y="27"/>
                    </a:lnTo>
                    <a:lnTo>
                      <a:pt x="174" y="21"/>
                    </a:lnTo>
                    <a:lnTo>
                      <a:pt x="162" y="15"/>
                    </a:lnTo>
                    <a:lnTo>
                      <a:pt x="154" y="12"/>
                    </a:lnTo>
                    <a:lnTo>
                      <a:pt x="147" y="8"/>
                    </a:lnTo>
                    <a:lnTo>
                      <a:pt x="139" y="6"/>
                    </a:lnTo>
                    <a:lnTo>
                      <a:pt x="127" y="2"/>
                    </a:lnTo>
                    <a:lnTo>
                      <a:pt x="120" y="0"/>
                    </a:lnTo>
                    <a:lnTo>
                      <a:pt x="112" y="0"/>
                    </a:lnTo>
                    <a:lnTo>
                      <a:pt x="104" y="0"/>
                    </a:lnTo>
                    <a:lnTo>
                      <a:pt x="104"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88" name="Freeform 125"/>
              <p:cNvSpPr>
                <a:spLocks/>
              </p:cNvSpPr>
              <p:nvPr/>
            </p:nvSpPr>
            <p:spPr bwMode="auto">
              <a:xfrm>
                <a:off x="1081024" y="507810"/>
                <a:ext cx="653190" cy="404695"/>
              </a:xfrm>
              <a:custGeom>
                <a:avLst/>
                <a:gdLst/>
                <a:ahLst/>
                <a:cxnLst>
                  <a:cxn ang="0">
                    <a:pos x="673" y="81"/>
                  </a:cxn>
                  <a:cxn ang="0">
                    <a:pos x="677" y="68"/>
                  </a:cxn>
                  <a:cxn ang="0">
                    <a:pos x="677" y="54"/>
                  </a:cxn>
                  <a:cxn ang="0">
                    <a:pos x="669" y="39"/>
                  </a:cxn>
                  <a:cxn ang="0">
                    <a:pos x="657" y="28"/>
                  </a:cxn>
                  <a:cxn ang="0">
                    <a:pos x="634" y="15"/>
                  </a:cxn>
                  <a:cxn ang="0">
                    <a:pos x="603" y="6"/>
                  </a:cxn>
                  <a:cxn ang="0">
                    <a:pos x="561" y="2"/>
                  </a:cxn>
                  <a:cxn ang="0">
                    <a:pos x="526" y="0"/>
                  </a:cxn>
                  <a:cxn ang="0">
                    <a:pos x="499" y="2"/>
                  </a:cxn>
                  <a:cxn ang="0">
                    <a:pos x="464" y="4"/>
                  </a:cxn>
                  <a:cxn ang="0">
                    <a:pos x="429" y="7"/>
                  </a:cxn>
                  <a:cxn ang="0">
                    <a:pos x="390" y="11"/>
                  </a:cxn>
                  <a:cxn ang="0">
                    <a:pos x="352" y="19"/>
                  </a:cxn>
                  <a:cxn ang="0">
                    <a:pos x="317" y="28"/>
                  </a:cxn>
                  <a:cxn ang="0">
                    <a:pos x="282" y="36"/>
                  </a:cxn>
                  <a:cxn ang="0">
                    <a:pos x="251" y="49"/>
                  </a:cxn>
                  <a:cxn ang="0">
                    <a:pos x="220" y="62"/>
                  </a:cxn>
                  <a:cxn ang="0">
                    <a:pos x="193" y="75"/>
                  </a:cxn>
                  <a:cxn ang="0">
                    <a:pos x="166" y="88"/>
                  </a:cxn>
                  <a:cxn ang="0">
                    <a:pos x="143" y="103"/>
                  </a:cxn>
                  <a:cxn ang="0">
                    <a:pos x="119" y="118"/>
                  </a:cxn>
                  <a:cxn ang="0">
                    <a:pos x="104" y="133"/>
                  </a:cxn>
                  <a:cxn ang="0">
                    <a:pos x="81" y="146"/>
                  </a:cxn>
                  <a:cxn ang="0">
                    <a:pos x="65" y="160"/>
                  </a:cxn>
                  <a:cxn ang="0">
                    <a:pos x="46" y="177"/>
                  </a:cxn>
                  <a:cxn ang="0">
                    <a:pos x="27" y="201"/>
                  </a:cxn>
                  <a:cxn ang="0">
                    <a:pos x="11" y="218"/>
                  </a:cxn>
                  <a:cxn ang="0">
                    <a:pos x="0" y="231"/>
                  </a:cxn>
                  <a:cxn ang="0">
                    <a:pos x="220" y="323"/>
                  </a:cxn>
                  <a:cxn ang="0">
                    <a:pos x="243" y="312"/>
                  </a:cxn>
                  <a:cxn ang="0">
                    <a:pos x="278" y="299"/>
                  </a:cxn>
                  <a:cxn ang="0">
                    <a:pos x="321" y="280"/>
                  </a:cxn>
                  <a:cxn ang="0">
                    <a:pos x="352" y="267"/>
                  </a:cxn>
                  <a:cxn ang="0">
                    <a:pos x="379" y="255"/>
                  </a:cxn>
                  <a:cxn ang="0">
                    <a:pos x="402" y="242"/>
                  </a:cxn>
                  <a:cxn ang="0">
                    <a:pos x="433" y="229"/>
                  </a:cxn>
                  <a:cxn ang="0">
                    <a:pos x="460" y="214"/>
                  </a:cxn>
                  <a:cxn ang="0">
                    <a:pos x="491" y="201"/>
                  </a:cxn>
                  <a:cxn ang="0">
                    <a:pos x="518" y="186"/>
                  </a:cxn>
                  <a:cxn ang="0">
                    <a:pos x="545" y="169"/>
                  </a:cxn>
                  <a:cxn ang="0">
                    <a:pos x="572" y="152"/>
                  </a:cxn>
                  <a:cxn ang="0">
                    <a:pos x="599" y="135"/>
                  </a:cxn>
                  <a:cxn ang="0">
                    <a:pos x="626" y="118"/>
                  </a:cxn>
                  <a:cxn ang="0">
                    <a:pos x="650" y="99"/>
                  </a:cxn>
                </a:cxnLst>
                <a:rect l="0" t="0" r="r" b="b"/>
                <a:pathLst>
                  <a:path w="677" h="327">
                    <a:moveTo>
                      <a:pt x="661" y="94"/>
                    </a:moveTo>
                    <a:lnTo>
                      <a:pt x="665" y="88"/>
                    </a:lnTo>
                    <a:lnTo>
                      <a:pt x="673" y="81"/>
                    </a:lnTo>
                    <a:lnTo>
                      <a:pt x="673" y="75"/>
                    </a:lnTo>
                    <a:lnTo>
                      <a:pt x="677" y="71"/>
                    </a:lnTo>
                    <a:lnTo>
                      <a:pt x="677" y="68"/>
                    </a:lnTo>
                    <a:lnTo>
                      <a:pt x="677" y="64"/>
                    </a:lnTo>
                    <a:lnTo>
                      <a:pt x="677" y="58"/>
                    </a:lnTo>
                    <a:lnTo>
                      <a:pt x="677" y="54"/>
                    </a:lnTo>
                    <a:lnTo>
                      <a:pt x="677" y="49"/>
                    </a:lnTo>
                    <a:lnTo>
                      <a:pt x="673" y="45"/>
                    </a:lnTo>
                    <a:lnTo>
                      <a:pt x="669" y="39"/>
                    </a:lnTo>
                    <a:lnTo>
                      <a:pt x="665" y="36"/>
                    </a:lnTo>
                    <a:lnTo>
                      <a:pt x="661" y="32"/>
                    </a:lnTo>
                    <a:lnTo>
                      <a:pt x="657" y="28"/>
                    </a:lnTo>
                    <a:lnTo>
                      <a:pt x="650" y="22"/>
                    </a:lnTo>
                    <a:lnTo>
                      <a:pt x="642" y="19"/>
                    </a:lnTo>
                    <a:lnTo>
                      <a:pt x="634" y="15"/>
                    </a:lnTo>
                    <a:lnTo>
                      <a:pt x="626" y="13"/>
                    </a:lnTo>
                    <a:lnTo>
                      <a:pt x="615" y="9"/>
                    </a:lnTo>
                    <a:lnTo>
                      <a:pt x="603" y="6"/>
                    </a:lnTo>
                    <a:lnTo>
                      <a:pt x="592" y="4"/>
                    </a:lnTo>
                    <a:lnTo>
                      <a:pt x="580" y="4"/>
                    </a:lnTo>
                    <a:lnTo>
                      <a:pt x="561" y="2"/>
                    </a:lnTo>
                    <a:lnTo>
                      <a:pt x="545" y="2"/>
                    </a:lnTo>
                    <a:lnTo>
                      <a:pt x="534" y="0"/>
                    </a:lnTo>
                    <a:lnTo>
                      <a:pt x="526" y="0"/>
                    </a:lnTo>
                    <a:lnTo>
                      <a:pt x="518" y="0"/>
                    </a:lnTo>
                    <a:lnTo>
                      <a:pt x="506" y="2"/>
                    </a:lnTo>
                    <a:lnTo>
                      <a:pt x="499" y="2"/>
                    </a:lnTo>
                    <a:lnTo>
                      <a:pt x="487" y="2"/>
                    </a:lnTo>
                    <a:lnTo>
                      <a:pt x="476" y="2"/>
                    </a:lnTo>
                    <a:lnTo>
                      <a:pt x="464" y="4"/>
                    </a:lnTo>
                    <a:lnTo>
                      <a:pt x="452" y="4"/>
                    </a:lnTo>
                    <a:lnTo>
                      <a:pt x="441" y="6"/>
                    </a:lnTo>
                    <a:lnTo>
                      <a:pt x="429" y="7"/>
                    </a:lnTo>
                    <a:lnTo>
                      <a:pt x="417" y="9"/>
                    </a:lnTo>
                    <a:lnTo>
                      <a:pt x="402" y="11"/>
                    </a:lnTo>
                    <a:lnTo>
                      <a:pt x="390" y="11"/>
                    </a:lnTo>
                    <a:lnTo>
                      <a:pt x="375" y="15"/>
                    </a:lnTo>
                    <a:lnTo>
                      <a:pt x="363" y="17"/>
                    </a:lnTo>
                    <a:lnTo>
                      <a:pt x="352" y="19"/>
                    </a:lnTo>
                    <a:lnTo>
                      <a:pt x="340" y="21"/>
                    </a:lnTo>
                    <a:lnTo>
                      <a:pt x="328" y="24"/>
                    </a:lnTo>
                    <a:lnTo>
                      <a:pt x="317" y="28"/>
                    </a:lnTo>
                    <a:lnTo>
                      <a:pt x="301" y="30"/>
                    </a:lnTo>
                    <a:lnTo>
                      <a:pt x="294" y="34"/>
                    </a:lnTo>
                    <a:lnTo>
                      <a:pt x="282" y="36"/>
                    </a:lnTo>
                    <a:lnTo>
                      <a:pt x="270" y="41"/>
                    </a:lnTo>
                    <a:lnTo>
                      <a:pt x="259" y="45"/>
                    </a:lnTo>
                    <a:lnTo>
                      <a:pt x="251" y="49"/>
                    </a:lnTo>
                    <a:lnTo>
                      <a:pt x="239" y="53"/>
                    </a:lnTo>
                    <a:lnTo>
                      <a:pt x="232" y="58"/>
                    </a:lnTo>
                    <a:lnTo>
                      <a:pt x="220" y="62"/>
                    </a:lnTo>
                    <a:lnTo>
                      <a:pt x="212" y="66"/>
                    </a:lnTo>
                    <a:lnTo>
                      <a:pt x="201" y="69"/>
                    </a:lnTo>
                    <a:lnTo>
                      <a:pt x="193" y="75"/>
                    </a:lnTo>
                    <a:lnTo>
                      <a:pt x="185" y="79"/>
                    </a:lnTo>
                    <a:lnTo>
                      <a:pt x="174" y="84"/>
                    </a:lnTo>
                    <a:lnTo>
                      <a:pt x="166" y="88"/>
                    </a:lnTo>
                    <a:lnTo>
                      <a:pt x="162" y="94"/>
                    </a:lnTo>
                    <a:lnTo>
                      <a:pt x="150" y="98"/>
                    </a:lnTo>
                    <a:lnTo>
                      <a:pt x="143" y="103"/>
                    </a:lnTo>
                    <a:lnTo>
                      <a:pt x="135" y="107"/>
                    </a:lnTo>
                    <a:lnTo>
                      <a:pt x="127" y="113"/>
                    </a:lnTo>
                    <a:lnTo>
                      <a:pt x="119" y="118"/>
                    </a:lnTo>
                    <a:lnTo>
                      <a:pt x="116" y="122"/>
                    </a:lnTo>
                    <a:lnTo>
                      <a:pt x="108" y="128"/>
                    </a:lnTo>
                    <a:lnTo>
                      <a:pt x="104" y="133"/>
                    </a:lnTo>
                    <a:lnTo>
                      <a:pt x="96" y="137"/>
                    </a:lnTo>
                    <a:lnTo>
                      <a:pt x="89" y="141"/>
                    </a:lnTo>
                    <a:lnTo>
                      <a:pt x="81" y="146"/>
                    </a:lnTo>
                    <a:lnTo>
                      <a:pt x="77" y="150"/>
                    </a:lnTo>
                    <a:lnTo>
                      <a:pt x="73" y="156"/>
                    </a:lnTo>
                    <a:lnTo>
                      <a:pt x="65" y="160"/>
                    </a:lnTo>
                    <a:lnTo>
                      <a:pt x="61" y="165"/>
                    </a:lnTo>
                    <a:lnTo>
                      <a:pt x="58" y="169"/>
                    </a:lnTo>
                    <a:lnTo>
                      <a:pt x="46" y="177"/>
                    </a:lnTo>
                    <a:lnTo>
                      <a:pt x="38" y="186"/>
                    </a:lnTo>
                    <a:lnTo>
                      <a:pt x="30" y="193"/>
                    </a:lnTo>
                    <a:lnTo>
                      <a:pt x="27" y="201"/>
                    </a:lnTo>
                    <a:lnTo>
                      <a:pt x="19" y="207"/>
                    </a:lnTo>
                    <a:lnTo>
                      <a:pt x="15" y="214"/>
                    </a:lnTo>
                    <a:lnTo>
                      <a:pt x="11" y="218"/>
                    </a:lnTo>
                    <a:lnTo>
                      <a:pt x="7" y="223"/>
                    </a:lnTo>
                    <a:lnTo>
                      <a:pt x="0" y="229"/>
                    </a:lnTo>
                    <a:lnTo>
                      <a:pt x="0" y="231"/>
                    </a:lnTo>
                    <a:lnTo>
                      <a:pt x="208" y="327"/>
                    </a:lnTo>
                    <a:lnTo>
                      <a:pt x="208" y="327"/>
                    </a:lnTo>
                    <a:lnTo>
                      <a:pt x="220" y="323"/>
                    </a:lnTo>
                    <a:lnTo>
                      <a:pt x="224" y="319"/>
                    </a:lnTo>
                    <a:lnTo>
                      <a:pt x="232" y="316"/>
                    </a:lnTo>
                    <a:lnTo>
                      <a:pt x="243" y="312"/>
                    </a:lnTo>
                    <a:lnTo>
                      <a:pt x="255" y="310"/>
                    </a:lnTo>
                    <a:lnTo>
                      <a:pt x="263" y="304"/>
                    </a:lnTo>
                    <a:lnTo>
                      <a:pt x="278" y="299"/>
                    </a:lnTo>
                    <a:lnTo>
                      <a:pt x="290" y="293"/>
                    </a:lnTo>
                    <a:lnTo>
                      <a:pt x="305" y="287"/>
                    </a:lnTo>
                    <a:lnTo>
                      <a:pt x="321" y="280"/>
                    </a:lnTo>
                    <a:lnTo>
                      <a:pt x="336" y="274"/>
                    </a:lnTo>
                    <a:lnTo>
                      <a:pt x="344" y="270"/>
                    </a:lnTo>
                    <a:lnTo>
                      <a:pt x="352" y="267"/>
                    </a:lnTo>
                    <a:lnTo>
                      <a:pt x="359" y="263"/>
                    </a:lnTo>
                    <a:lnTo>
                      <a:pt x="371" y="259"/>
                    </a:lnTo>
                    <a:lnTo>
                      <a:pt x="379" y="255"/>
                    </a:lnTo>
                    <a:lnTo>
                      <a:pt x="387" y="252"/>
                    </a:lnTo>
                    <a:lnTo>
                      <a:pt x="394" y="246"/>
                    </a:lnTo>
                    <a:lnTo>
                      <a:pt x="402" y="242"/>
                    </a:lnTo>
                    <a:lnTo>
                      <a:pt x="414" y="239"/>
                    </a:lnTo>
                    <a:lnTo>
                      <a:pt x="421" y="233"/>
                    </a:lnTo>
                    <a:lnTo>
                      <a:pt x="433" y="229"/>
                    </a:lnTo>
                    <a:lnTo>
                      <a:pt x="441" y="225"/>
                    </a:lnTo>
                    <a:lnTo>
                      <a:pt x="452" y="220"/>
                    </a:lnTo>
                    <a:lnTo>
                      <a:pt x="460" y="214"/>
                    </a:lnTo>
                    <a:lnTo>
                      <a:pt x="472" y="210"/>
                    </a:lnTo>
                    <a:lnTo>
                      <a:pt x="479" y="205"/>
                    </a:lnTo>
                    <a:lnTo>
                      <a:pt x="491" y="201"/>
                    </a:lnTo>
                    <a:lnTo>
                      <a:pt x="499" y="195"/>
                    </a:lnTo>
                    <a:lnTo>
                      <a:pt x="506" y="190"/>
                    </a:lnTo>
                    <a:lnTo>
                      <a:pt x="518" y="186"/>
                    </a:lnTo>
                    <a:lnTo>
                      <a:pt x="526" y="180"/>
                    </a:lnTo>
                    <a:lnTo>
                      <a:pt x="534" y="175"/>
                    </a:lnTo>
                    <a:lnTo>
                      <a:pt x="545" y="169"/>
                    </a:lnTo>
                    <a:lnTo>
                      <a:pt x="553" y="163"/>
                    </a:lnTo>
                    <a:lnTo>
                      <a:pt x="561" y="158"/>
                    </a:lnTo>
                    <a:lnTo>
                      <a:pt x="572" y="152"/>
                    </a:lnTo>
                    <a:lnTo>
                      <a:pt x="580" y="146"/>
                    </a:lnTo>
                    <a:lnTo>
                      <a:pt x="592" y="141"/>
                    </a:lnTo>
                    <a:lnTo>
                      <a:pt x="599" y="135"/>
                    </a:lnTo>
                    <a:lnTo>
                      <a:pt x="607" y="130"/>
                    </a:lnTo>
                    <a:lnTo>
                      <a:pt x="615" y="124"/>
                    </a:lnTo>
                    <a:lnTo>
                      <a:pt x="626" y="118"/>
                    </a:lnTo>
                    <a:lnTo>
                      <a:pt x="634" y="111"/>
                    </a:lnTo>
                    <a:lnTo>
                      <a:pt x="642" y="105"/>
                    </a:lnTo>
                    <a:lnTo>
                      <a:pt x="650" y="99"/>
                    </a:lnTo>
                    <a:lnTo>
                      <a:pt x="661" y="94"/>
                    </a:lnTo>
                    <a:lnTo>
                      <a:pt x="661" y="9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89" name="Freeform 126"/>
              <p:cNvSpPr>
                <a:spLocks/>
              </p:cNvSpPr>
              <p:nvPr/>
            </p:nvSpPr>
            <p:spPr bwMode="auto">
              <a:xfrm>
                <a:off x="1061727" y="846913"/>
                <a:ext cx="205509" cy="129948"/>
              </a:xfrm>
              <a:custGeom>
                <a:avLst/>
                <a:gdLst/>
                <a:ahLst/>
                <a:cxnLst>
                  <a:cxn ang="0">
                    <a:pos x="116" y="104"/>
                  </a:cxn>
                  <a:cxn ang="0">
                    <a:pos x="136" y="102"/>
                  </a:cxn>
                  <a:cxn ang="0">
                    <a:pos x="155" y="98"/>
                  </a:cxn>
                  <a:cxn ang="0">
                    <a:pos x="170" y="92"/>
                  </a:cxn>
                  <a:cxn ang="0">
                    <a:pos x="186" y="85"/>
                  </a:cxn>
                  <a:cxn ang="0">
                    <a:pos x="198" y="77"/>
                  </a:cxn>
                  <a:cxn ang="0">
                    <a:pos x="205" y="68"/>
                  </a:cxn>
                  <a:cxn ang="0">
                    <a:pos x="213" y="58"/>
                  </a:cxn>
                  <a:cxn ang="0">
                    <a:pos x="213" y="47"/>
                  </a:cxn>
                  <a:cxn ang="0">
                    <a:pos x="205" y="38"/>
                  </a:cxn>
                  <a:cxn ang="0">
                    <a:pos x="198" y="28"/>
                  </a:cxn>
                  <a:cxn ang="0">
                    <a:pos x="186" y="19"/>
                  </a:cxn>
                  <a:cxn ang="0">
                    <a:pos x="170" y="11"/>
                  </a:cxn>
                  <a:cxn ang="0">
                    <a:pos x="155" y="6"/>
                  </a:cxn>
                  <a:cxn ang="0">
                    <a:pos x="136" y="2"/>
                  </a:cxn>
                  <a:cxn ang="0">
                    <a:pos x="116" y="0"/>
                  </a:cxn>
                  <a:cxn ang="0">
                    <a:pos x="93" y="0"/>
                  </a:cxn>
                  <a:cxn ang="0">
                    <a:pos x="74" y="2"/>
                  </a:cxn>
                  <a:cxn ang="0">
                    <a:pos x="54" y="6"/>
                  </a:cxn>
                  <a:cxn ang="0">
                    <a:pos x="39" y="11"/>
                  </a:cxn>
                  <a:cxn ang="0">
                    <a:pos x="20" y="19"/>
                  </a:cxn>
                  <a:cxn ang="0">
                    <a:pos x="12" y="28"/>
                  </a:cxn>
                  <a:cxn ang="0">
                    <a:pos x="0" y="38"/>
                  </a:cxn>
                  <a:cxn ang="0">
                    <a:pos x="0" y="47"/>
                  </a:cxn>
                  <a:cxn ang="0">
                    <a:pos x="0" y="58"/>
                  </a:cxn>
                  <a:cxn ang="0">
                    <a:pos x="0" y="68"/>
                  </a:cxn>
                  <a:cxn ang="0">
                    <a:pos x="12" y="77"/>
                  </a:cxn>
                  <a:cxn ang="0">
                    <a:pos x="20" y="85"/>
                  </a:cxn>
                  <a:cxn ang="0">
                    <a:pos x="39" y="92"/>
                  </a:cxn>
                  <a:cxn ang="0">
                    <a:pos x="54" y="98"/>
                  </a:cxn>
                  <a:cxn ang="0">
                    <a:pos x="74" y="102"/>
                  </a:cxn>
                  <a:cxn ang="0">
                    <a:pos x="93" y="104"/>
                  </a:cxn>
                  <a:cxn ang="0">
                    <a:pos x="105" y="105"/>
                  </a:cxn>
                </a:cxnLst>
                <a:rect l="0" t="0" r="r" b="b"/>
                <a:pathLst>
                  <a:path w="213" h="105">
                    <a:moveTo>
                      <a:pt x="105" y="105"/>
                    </a:moveTo>
                    <a:lnTo>
                      <a:pt x="116" y="104"/>
                    </a:lnTo>
                    <a:lnTo>
                      <a:pt x="124" y="104"/>
                    </a:lnTo>
                    <a:lnTo>
                      <a:pt x="136" y="102"/>
                    </a:lnTo>
                    <a:lnTo>
                      <a:pt x="143" y="100"/>
                    </a:lnTo>
                    <a:lnTo>
                      <a:pt x="155" y="98"/>
                    </a:lnTo>
                    <a:lnTo>
                      <a:pt x="163" y="96"/>
                    </a:lnTo>
                    <a:lnTo>
                      <a:pt x="170" y="92"/>
                    </a:lnTo>
                    <a:lnTo>
                      <a:pt x="182" y="89"/>
                    </a:lnTo>
                    <a:lnTo>
                      <a:pt x="186" y="85"/>
                    </a:lnTo>
                    <a:lnTo>
                      <a:pt x="194" y="81"/>
                    </a:lnTo>
                    <a:lnTo>
                      <a:pt x="198" y="77"/>
                    </a:lnTo>
                    <a:lnTo>
                      <a:pt x="205" y="73"/>
                    </a:lnTo>
                    <a:lnTo>
                      <a:pt x="205" y="68"/>
                    </a:lnTo>
                    <a:lnTo>
                      <a:pt x="209" y="62"/>
                    </a:lnTo>
                    <a:lnTo>
                      <a:pt x="213" y="58"/>
                    </a:lnTo>
                    <a:lnTo>
                      <a:pt x="213" y="53"/>
                    </a:lnTo>
                    <a:lnTo>
                      <a:pt x="213" y="47"/>
                    </a:lnTo>
                    <a:lnTo>
                      <a:pt x="209" y="42"/>
                    </a:lnTo>
                    <a:lnTo>
                      <a:pt x="205" y="38"/>
                    </a:lnTo>
                    <a:lnTo>
                      <a:pt x="205" y="32"/>
                    </a:lnTo>
                    <a:lnTo>
                      <a:pt x="198" y="28"/>
                    </a:lnTo>
                    <a:lnTo>
                      <a:pt x="194" y="23"/>
                    </a:lnTo>
                    <a:lnTo>
                      <a:pt x="186" y="19"/>
                    </a:lnTo>
                    <a:lnTo>
                      <a:pt x="182" y="15"/>
                    </a:lnTo>
                    <a:lnTo>
                      <a:pt x="170" y="11"/>
                    </a:lnTo>
                    <a:lnTo>
                      <a:pt x="163" y="10"/>
                    </a:lnTo>
                    <a:lnTo>
                      <a:pt x="155" y="6"/>
                    </a:lnTo>
                    <a:lnTo>
                      <a:pt x="143" y="6"/>
                    </a:lnTo>
                    <a:lnTo>
                      <a:pt x="136" y="2"/>
                    </a:lnTo>
                    <a:lnTo>
                      <a:pt x="124" y="2"/>
                    </a:lnTo>
                    <a:lnTo>
                      <a:pt x="116" y="0"/>
                    </a:lnTo>
                    <a:lnTo>
                      <a:pt x="105" y="0"/>
                    </a:lnTo>
                    <a:lnTo>
                      <a:pt x="93" y="0"/>
                    </a:lnTo>
                    <a:lnTo>
                      <a:pt x="85" y="2"/>
                    </a:lnTo>
                    <a:lnTo>
                      <a:pt x="74" y="2"/>
                    </a:lnTo>
                    <a:lnTo>
                      <a:pt x="66" y="6"/>
                    </a:lnTo>
                    <a:lnTo>
                      <a:pt x="54" y="6"/>
                    </a:lnTo>
                    <a:lnTo>
                      <a:pt x="47" y="10"/>
                    </a:lnTo>
                    <a:lnTo>
                      <a:pt x="39" y="11"/>
                    </a:lnTo>
                    <a:lnTo>
                      <a:pt x="31" y="15"/>
                    </a:lnTo>
                    <a:lnTo>
                      <a:pt x="20" y="19"/>
                    </a:lnTo>
                    <a:lnTo>
                      <a:pt x="16" y="23"/>
                    </a:lnTo>
                    <a:lnTo>
                      <a:pt x="12" y="28"/>
                    </a:lnTo>
                    <a:lnTo>
                      <a:pt x="8" y="32"/>
                    </a:lnTo>
                    <a:lnTo>
                      <a:pt x="0" y="38"/>
                    </a:lnTo>
                    <a:lnTo>
                      <a:pt x="0" y="42"/>
                    </a:lnTo>
                    <a:lnTo>
                      <a:pt x="0" y="47"/>
                    </a:lnTo>
                    <a:lnTo>
                      <a:pt x="0" y="53"/>
                    </a:lnTo>
                    <a:lnTo>
                      <a:pt x="0" y="58"/>
                    </a:lnTo>
                    <a:lnTo>
                      <a:pt x="0" y="62"/>
                    </a:lnTo>
                    <a:lnTo>
                      <a:pt x="0" y="68"/>
                    </a:lnTo>
                    <a:lnTo>
                      <a:pt x="8" y="73"/>
                    </a:lnTo>
                    <a:lnTo>
                      <a:pt x="12" y="77"/>
                    </a:lnTo>
                    <a:lnTo>
                      <a:pt x="16" y="81"/>
                    </a:lnTo>
                    <a:lnTo>
                      <a:pt x="20" y="85"/>
                    </a:lnTo>
                    <a:lnTo>
                      <a:pt x="31" y="89"/>
                    </a:lnTo>
                    <a:lnTo>
                      <a:pt x="39" y="92"/>
                    </a:lnTo>
                    <a:lnTo>
                      <a:pt x="47" y="96"/>
                    </a:lnTo>
                    <a:lnTo>
                      <a:pt x="54" y="98"/>
                    </a:lnTo>
                    <a:lnTo>
                      <a:pt x="66" y="100"/>
                    </a:lnTo>
                    <a:lnTo>
                      <a:pt x="74" y="102"/>
                    </a:lnTo>
                    <a:lnTo>
                      <a:pt x="85" y="104"/>
                    </a:lnTo>
                    <a:lnTo>
                      <a:pt x="93" y="104"/>
                    </a:lnTo>
                    <a:lnTo>
                      <a:pt x="105" y="105"/>
                    </a:lnTo>
                    <a:lnTo>
                      <a:pt x="105" y="10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90" name="Freeform 129"/>
              <p:cNvSpPr>
                <a:spLocks/>
              </p:cNvSpPr>
              <p:nvPr/>
            </p:nvSpPr>
            <p:spPr bwMode="auto">
              <a:xfrm>
                <a:off x="1912708" y="1458287"/>
                <a:ext cx="157268" cy="42078"/>
              </a:xfrm>
              <a:custGeom>
                <a:avLst/>
                <a:gdLst/>
                <a:ahLst/>
                <a:cxnLst>
                  <a:cxn ang="0">
                    <a:pos x="8" y="0"/>
                  </a:cxn>
                  <a:cxn ang="0">
                    <a:pos x="163" y="12"/>
                  </a:cxn>
                  <a:cxn ang="0">
                    <a:pos x="0" y="34"/>
                  </a:cxn>
                  <a:cxn ang="0">
                    <a:pos x="8" y="0"/>
                  </a:cxn>
                  <a:cxn ang="0">
                    <a:pos x="8" y="0"/>
                  </a:cxn>
                </a:cxnLst>
                <a:rect l="0" t="0" r="r" b="b"/>
                <a:pathLst>
                  <a:path w="163" h="34">
                    <a:moveTo>
                      <a:pt x="8" y="0"/>
                    </a:moveTo>
                    <a:lnTo>
                      <a:pt x="163" y="12"/>
                    </a:lnTo>
                    <a:lnTo>
                      <a:pt x="0" y="34"/>
                    </a:lnTo>
                    <a:lnTo>
                      <a:pt x="8" y="0"/>
                    </a:lnTo>
                    <a:lnTo>
                      <a:pt x="8"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91" name="Freeform 130"/>
              <p:cNvSpPr>
                <a:spLocks/>
              </p:cNvSpPr>
              <p:nvPr/>
            </p:nvSpPr>
            <p:spPr bwMode="auto">
              <a:xfrm>
                <a:off x="1285568" y="510286"/>
                <a:ext cx="329007" cy="132424"/>
              </a:xfrm>
              <a:custGeom>
                <a:avLst/>
                <a:gdLst/>
                <a:ahLst/>
                <a:cxnLst>
                  <a:cxn ang="0">
                    <a:pos x="186" y="4"/>
                  </a:cxn>
                  <a:cxn ang="0">
                    <a:pos x="182" y="4"/>
                  </a:cxn>
                  <a:cxn ang="0">
                    <a:pos x="175" y="2"/>
                  </a:cxn>
                  <a:cxn ang="0">
                    <a:pos x="163" y="0"/>
                  </a:cxn>
                  <a:cxn ang="0">
                    <a:pos x="151" y="0"/>
                  </a:cxn>
                  <a:cxn ang="0">
                    <a:pos x="144" y="0"/>
                  </a:cxn>
                  <a:cxn ang="0">
                    <a:pos x="136" y="0"/>
                  </a:cxn>
                  <a:cxn ang="0">
                    <a:pos x="124" y="0"/>
                  </a:cxn>
                  <a:cxn ang="0">
                    <a:pos x="116" y="0"/>
                  </a:cxn>
                  <a:cxn ang="0">
                    <a:pos x="109" y="0"/>
                  </a:cxn>
                  <a:cxn ang="0">
                    <a:pos x="97" y="0"/>
                  </a:cxn>
                  <a:cxn ang="0">
                    <a:pos x="89" y="0"/>
                  </a:cxn>
                  <a:cxn ang="0">
                    <a:pos x="82" y="0"/>
                  </a:cxn>
                  <a:cxn ang="0">
                    <a:pos x="70" y="0"/>
                  </a:cxn>
                  <a:cxn ang="0">
                    <a:pos x="62" y="2"/>
                  </a:cxn>
                  <a:cxn ang="0">
                    <a:pos x="51" y="4"/>
                  </a:cxn>
                  <a:cxn ang="0">
                    <a:pos x="43" y="5"/>
                  </a:cxn>
                  <a:cxn ang="0">
                    <a:pos x="27" y="9"/>
                  </a:cxn>
                  <a:cxn ang="0">
                    <a:pos x="16" y="17"/>
                  </a:cxn>
                  <a:cxn ang="0">
                    <a:pos x="12" y="20"/>
                  </a:cxn>
                  <a:cxn ang="0">
                    <a:pos x="8" y="26"/>
                  </a:cxn>
                  <a:cxn ang="0">
                    <a:pos x="4" y="30"/>
                  </a:cxn>
                  <a:cxn ang="0">
                    <a:pos x="4" y="37"/>
                  </a:cxn>
                  <a:cxn ang="0">
                    <a:pos x="0" y="43"/>
                  </a:cxn>
                  <a:cxn ang="0">
                    <a:pos x="4" y="51"/>
                  </a:cxn>
                  <a:cxn ang="0">
                    <a:pos x="4" y="54"/>
                  </a:cxn>
                  <a:cxn ang="0">
                    <a:pos x="4" y="58"/>
                  </a:cxn>
                  <a:cxn ang="0">
                    <a:pos x="8" y="64"/>
                  </a:cxn>
                  <a:cxn ang="0">
                    <a:pos x="12" y="67"/>
                  </a:cxn>
                  <a:cxn ang="0">
                    <a:pos x="12" y="75"/>
                  </a:cxn>
                  <a:cxn ang="0">
                    <a:pos x="20" y="82"/>
                  </a:cxn>
                  <a:cxn ang="0">
                    <a:pos x="27" y="88"/>
                  </a:cxn>
                  <a:cxn ang="0">
                    <a:pos x="35" y="94"/>
                  </a:cxn>
                  <a:cxn ang="0">
                    <a:pos x="47" y="97"/>
                  </a:cxn>
                  <a:cxn ang="0">
                    <a:pos x="55" y="99"/>
                  </a:cxn>
                  <a:cxn ang="0">
                    <a:pos x="66" y="103"/>
                  </a:cxn>
                  <a:cxn ang="0">
                    <a:pos x="82" y="105"/>
                  </a:cxn>
                  <a:cxn ang="0">
                    <a:pos x="89" y="105"/>
                  </a:cxn>
                  <a:cxn ang="0">
                    <a:pos x="105" y="107"/>
                  </a:cxn>
                  <a:cxn ang="0">
                    <a:pos x="116" y="105"/>
                  </a:cxn>
                  <a:cxn ang="0">
                    <a:pos x="132" y="105"/>
                  </a:cxn>
                  <a:cxn ang="0">
                    <a:pos x="147" y="103"/>
                  </a:cxn>
                  <a:cxn ang="0">
                    <a:pos x="163" y="101"/>
                  </a:cxn>
                  <a:cxn ang="0">
                    <a:pos x="175" y="99"/>
                  </a:cxn>
                  <a:cxn ang="0">
                    <a:pos x="190" y="97"/>
                  </a:cxn>
                  <a:cxn ang="0">
                    <a:pos x="205" y="94"/>
                  </a:cxn>
                  <a:cxn ang="0">
                    <a:pos x="217" y="90"/>
                  </a:cxn>
                  <a:cxn ang="0">
                    <a:pos x="233" y="86"/>
                  </a:cxn>
                  <a:cxn ang="0">
                    <a:pos x="248" y="84"/>
                  </a:cxn>
                  <a:cxn ang="0">
                    <a:pos x="260" y="81"/>
                  </a:cxn>
                  <a:cxn ang="0">
                    <a:pos x="271" y="77"/>
                  </a:cxn>
                  <a:cxn ang="0">
                    <a:pos x="283" y="73"/>
                  </a:cxn>
                  <a:cxn ang="0">
                    <a:pos x="294" y="71"/>
                  </a:cxn>
                  <a:cxn ang="0">
                    <a:pos x="302" y="67"/>
                  </a:cxn>
                  <a:cxn ang="0">
                    <a:pos x="314" y="64"/>
                  </a:cxn>
                  <a:cxn ang="0">
                    <a:pos x="318" y="62"/>
                  </a:cxn>
                  <a:cxn ang="0">
                    <a:pos x="325" y="60"/>
                  </a:cxn>
                  <a:cxn ang="0">
                    <a:pos x="337" y="56"/>
                  </a:cxn>
                  <a:cxn ang="0">
                    <a:pos x="341" y="56"/>
                  </a:cxn>
                  <a:cxn ang="0">
                    <a:pos x="186" y="4"/>
                  </a:cxn>
                  <a:cxn ang="0">
                    <a:pos x="186" y="4"/>
                  </a:cxn>
                </a:cxnLst>
                <a:rect l="0" t="0" r="r" b="b"/>
                <a:pathLst>
                  <a:path w="341" h="107">
                    <a:moveTo>
                      <a:pt x="186" y="4"/>
                    </a:moveTo>
                    <a:lnTo>
                      <a:pt x="182" y="4"/>
                    </a:lnTo>
                    <a:lnTo>
                      <a:pt x="175" y="2"/>
                    </a:lnTo>
                    <a:lnTo>
                      <a:pt x="163" y="0"/>
                    </a:lnTo>
                    <a:lnTo>
                      <a:pt x="151" y="0"/>
                    </a:lnTo>
                    <a:lnTo>
                      <a:pt x="144" y="0"/>
                    </a:lnTo>
                    <a:lnTo>
                      <a:pt x="136" y="0"/>
                    </a:lnTo>
                    <a:lnTo>
                      <a:pt x="124" y="0"/>
                    </a:lnTo>
                    <a:lnTo>
                      <a:pt x="116" y="0"/>
                    </a:lnTo>
                    <a:lnTo>
                      <a:pt x="109" y="0"/>
                    </a:lnTo>
                    <a:lnTo>
                      <a:pt x="97" y="0"/>
                    </a:lnTo>
                    <a:lnTo>
                      <a:pt x="89" y="0"/>
                    </a:lnTo>
                    <a:lnTo>
                      <a:pt x="82" y="0"/>
                    </a:lnTo>
                    <a:lnTo>
                      <a:pt x="70" y="0"/>
                    </a:lnTo>
                    <a:lnTo>
                      <a:pt x="62" y="2"/>
                    </a:lnTo>
                    <a:lnTo>
                      <a:pt x="51" y="4"/>
                    </a:lnTo>
                    <a:lnTo>
                      <a:pt x="43" y="5"/>
                    </a:lnTo>
                    <a:lnTo>
                      <a:pt x="27" y="9"/>
                    </a:lnTo>
                    <a:lnTo>
                      <a:pt x="16" y="17"/>
                    </a:lnTo>
                    <a:lnTo>
                      <a:pt x="12" y="20"/>
                    </a:lnTo>
                    <a:lnTo>
                      <a:pt x="8" y="26"/>
                    </a:lnTo>
                    <a:lnTo>
                      <a:pt x="4" y="30"/>
                    </a:lnTo>
                    <a:lnTo>
                      <a:pt x="4" y="37"/>
                    </a:lnTo>
                    <a:lnTo>
                      <a:pt x="0" y="43"/>
                    </a:lnTo>
                    <a:lnTo>
                      <a:pt x="4" y="51"/>
                    </a:lnTo>
                    <a:lnTo>
                      <a:pt x="4" y="54"/>
                    </a:lnTo>
                    <a:lnTo>
                      <a:pt x="4" y="58"/>
                    </a:lnTo>
                    <a:lnTo>
                      <a:pt x="8" y="64"/>
                    </a:lnTo>
                    <a:lnTo>
                      <a:pt x="12" y="67"/>
                    </a:lnTo>
                    <a:lnTo>
                      <a:pt x="12" y="75"/>
                    </a:lnTo>
                    <a:lnTo>
                      <a:pt x="20" y="82"/>
                    </a:lnTo>
                    <a:lnTo>
                      <a:pt x="27" y="88"/>
                    </a:lnTo>
                    <a:lnTo>
                      <a:pt x="35" y="94"/>
                    </a:lnTo>
                    <a:lnTo>
                      <a:pt x="47" y="97"/>
                    </a:lnTo>
                    <a:lnTo>
                      <a:pt x="55" y="99"/>
                    </a:lnTo>
                    <a:lnTo>
                      <a:pt x="66" y="103"/>
                    </a:lnTo>
                    <a:lnTo>
                      <a:pt x="82" y="105"/>
                    </a:lnTo>
                    <a:lnTo>
                      <a:pt x="89" y="105"/>
                    </a:lnTo>
                    <a:lnTo>
                      <a:pt x="105" y="107"/>
                    </a:lnTo>
                    <a:lnTo>
                      <a:pt x="116" y="105"/>
                    </a:lnTo>
                    <a:lnTo>
                      <a:pt x="132" y="105"/>
                    </a:lnTo>
                    <a:lnTo>
                      <a:pt x="147" y="103"/>
                    </a:lnTo>
                    <a:lnTo>
                      <a:pt x="163" y="101"/>
                    </a:lnTo>
                    <a:lnTo>
                      <a:pt x="175" y="99"/>
                    </a:lnTo>
                    <a:lnTo>
                      <a:pt x="190" y="97"/>
                    </a:lnTo>
                    <a:lnTo>
                      <a:pt x="205" y="94"/>
                    </a:lnTo>
                    <a:lnTo>
                      <a:pt x="217" y="90"/>
                    </a:lnTo>
                    <a:lnTo>
                      <a:pt x="233" y="86"/>
                    </a:lnTo>
                    <a:lnTo>
                      <a:pt x="248" y="84"/>
                    </a:lnTo>
                    <a:lnTo>
                      <a:pt x="260" y="81"/>
                    </a:lnTo>
                    <a:lnTo>
                      <a:pt x="271" y="77"/>
                    </a:lnTo>
                    <a:lnTo>
                      <a:pt x="283" y="73"/>
                    </a:lnTo>
                    <a:lnTo>
                      <a:pt x="294" y="71"/>
                    </a:lnTo>
                    <a:lnTo>
                      <a:pt x="302" y="67"/>
                    </a:lnTo>
                    <a:lnTo>
                      <a:pt x="314" y="64"/>
                    </a:lnTo>
                    <a:lnTo>
                      <a:pt x="318" y="62"/>
                    </a:lnTo>
                    <a:lnTo>
                      <a:pt x="325" y="60"/>
                    </a:lnTo>
                    <a:lnTo>
                      <a:pt x="337" y="56"/>
                    </a:lnTo>
                    <a:lnTo>
                      <a:pt x="341" y="56"/>
                    </a:lnTo>
                    <a:lnTo>
                      <a:pt x="186" y="4"/>
                    </a:lnTo>
                    <a:lnTo>
                      <a:pt x="186"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92" name="Freeform 131"/>
              <p:cNvSpPr>
                <a:spLocks/>
              </p:cNvSpPr>
              <p:nvPr/>
            </p:nvSpPr>
            <p:spPr bwMode="auto">
              <a:xfrm>
                <a:off x="2309253" y="714489"/>
                <a:ext cx="119639" cy="69306"/>
              </a:xfrm>
              <a:custGeom>
                <a:avLst/>
                <a:gdLst/>
                <a:ahLst/>
                <a:cxnLst>
                  <a:cxn ang="0">
                    <a:pos x="0" y="47"/>
                  </a:cxn>
                  <a:cxn ang="0">
                    <a:pos x="69" y="0"/>
                  </a:cxn>
                  <a:cxn ang="0">
                    <a:pos x="124" y="19"/>
                  </a:cxn>
                  <a:cxn ang="0">
                    <a:pos x="96" y="49"/>
                  </a:cxn>
                  <a:cxn ang="0">
                    <a:pos x="69" y="47"/>
                  </a:cxn>
                  <a:cxn ang="0">
                    <a:pos x="65" y="47"/>
                  </a:cxn>
                  <a:cxn ang="0">
                    <a:pos x="62" y="49"/>
                  </a:cxn>
                  <a:cxn ang="0">
                    <a:pos x="54" y="53"/>
                  </a:cxn>
                  <a:cxn ang="0">
                    <a:pos x="46" y="56"/>
                  </a:cxn>
                  <a:cxn ang="0">
                    <a:pos x="35" y="56"/>
                  </a:cxn>
                  <a:cxn ang="0">
                    <a:pos x="23" y="56"/>
                  </a:cxn>
                  <a:cxn ang="0">
                    <a:pos x="15" y="55"/>
                  </a:cxn>
                  <a:cxn ang="0">
                    <a:pos x="11" y="53"/>
                  </a:cxn>
                  <a:cxn ang="0">
                    <a:pos x="4" y="51"/>
                  </a:cxn>
                  <a:cxn ang="0">
                    <a:pos x="0" y="47"/>
                  </a:cxn>
                  <a:cxn ang="0">
                    <a:pos x="0" y="47"/>
                  </a:cxn>
                </a:cxnLst>
                <a:rect l="0" t="0" r="r" b="b"/>
                <a:pathLst>
                  <a:path w="124" h="56">
                    <a:moveTo>
                      <a:pt x="0" y="47"/>
                    </a:moveTo>
                    <a:lnTo>
                      <a:pt x="69" y="0"/>
                    </a:lnTo>
                    <a:lnTo>
                      <a:pt x="124" y="19"/>
                    </a:lnTo>
                    <a:lnTo>
                      <a:pt x="96" y="49"/>
                    </a:lnTo>
                    <a:lnTo>
                      <a:pt x="69" y="47"/>
                    </a:lnTo>
                    <a:lnTo>
                      <a:pt x="65" y="47"/>
                    </a:lnTo>
                    <a:lnTo>
                      <a:pt x="62" y="49"/>
                    </a:lnTo>
                    <a:lnTo>
                      <a:pt x="54" y="53"/>
                    </a:lnTo>
                    <a:lnTo>
                      <a:pt x="46" y="56"/>
                    </a:lnTo>
                    <a:lnTo>
                      <a:pt x="35" y="56"/>
                    </a:lnTo>
                    <a:lnTo>
                      <a:pt x="23" y="56"/>
                    </a:lnTo>
                    <a:lnTo>
                      <a:pt x="15" y="55"/>
                    </a:lnTo>
                    <a:lnTo>
                      <a:pt x="11" y="53"/>
                    </a:lnTo>
                    <a:lnTo>
                      <a:pt x="4" y="51"/>
                    </a:lnTo>
                    <a:lnTo>
                      <a:pt x="0" y="47"/>
                    </a:lnTo>
                    <a:lnTo>
                      <a:pt x="0" y="4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93" name="Freeform 135"/>
              <p:cNvSpPr>
                <a:spLocks/>
              </p:cNvSpPr>
              <p:nvPr/>
            </p:nvSpPr>
            <p:spPr bwMode="auto">
              <a:xfrm>
                <a:off x="1113828" y="629095"/>
                <a:ext cx="463118" cy="193066"/>
              </a:xfrm>
              <a:custGeom>
                <a:avLst/>
                <a:gdLst/>
                <a:ahLst/>
                <a:cxnLst>
                  <a:cxn ang="0">
                    <a:pos x="0" y="135"/>
                  </a:cxn>
                  <a:cxn ang="0">
                    <a:pos x="260" y="156"/>
                  </a:cxn>
                  <a:cxn ang="0">
                    <a:pos x="480" y="0"/>
                  </a:cxn>
                  <a:cxn ang="0">
                    <a:pos x="252" y="133"/>
                  </a:cxn>
                  <a:cxn ang="0">
                    <a:pos x="0" y="135"/>
                  </a:cxn>
                  <a:cxn ang="0">
                    <a:pos x="0" y="135"/>
                  </a:cxn>
                </a:cxnLst>
                <a:rect l="0" t="0" r="r" b="b"/>
                <a:pathLst>
                  <a:path w="480" h="156">
                    <a:moveTo>
                      <a:pt x="0" y="135"/>
                    </a:moveTo>
                    <a:lnTo>
                      <a:pt x="260" y="156"/>
                    </a:lnTo>
                    <a:lnTo>
                      <a:pt x="480" y="0"/>
                    </a:lnTo>
                    <a:lnTo>
                      <a:pt x="252" y="133"/>
                    </a:lnTo>
                    <a:lnTo>
                      <a:pt x="0" y="135"/>
                    </a:lnTo>
                    <a:lnTo>
                      <a:pt x="0" y="135"/>
                    </a:lnTo>
                    <a:close/>
                  </a:path>
                </a:pathLst>
              </a:custGeom>
              <a:solidFill>
                <a:srgbClr val="525C52"/>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94" name="Freeform 136"/>
              <p:cNvSpPr>
                <a:spLocks/>
              </p:cNvSpPr>
              <p:nvPr/>
            </p:nvSpPr>
            <p:spPr bwMode="auto">
              <a:xfrm>
                <a:off x="1166894" y="860526"/>
                <a:ext cx="320324" cy="102721"/>
              </a:xfrm>
              <a:custGeom>
                <a:avLst/>
                <a:gdLst/>
                <a:ahLst/>
                <a:cxnLst>
                  <a:cxn ang="0">
                    <a:pos x="0" y="0"/>
                  </a:cxn>
                  <a:cxn ang="0">
                    <a:pos x="11" y="0"/>
                  </a:cxn>
                  <a:cxn ang="0">
                    <a:pos x="23" y="0"/>
                  </a:cxn>
                  <a:cxn ang="0">
                    <a:pos x="46" y="0"/>
                  </a:cxn>
                  <a:cxn ang="0">
                    <a:pos x="69" y="0"/>
                  </a:cxn>
                  <a:cxn ang="0">
                    <a:pos x="96" y="2"/>
                  </a:cxn>
                  <a:cxn ang="0">
                    <a:pos x="127" y="4"/>
                  </a:cxn>
                  <a:cxn ang="0">
                    <a:pos x="158" y="4"/>
                  </a:cxn>
                  <a:cxn ang="0">
                    <a:pos x="189" y="6"/>
                  </a:cxn>
                  <a:cxn ang="0">
                    <a:pos x="220" y="8"/>
                  </a:cxn>
                  <a:cxn ang="0">
                    <a:pos x="251" y="8"/>
                  </a:cxn>
                  <a:cxn ang="0">
                    <a:pos x="274" y="10"/>
                  </a:cxn>
                  <a:cxn ang="0">
                    <a:pos x="294" y="12"/>
                  </a:cxn>
                  <a:cxn ang="0">
                    <a:pos x="317" y="12"/>
                  </a:cxn>
                  <a:cxn ang="0">
                    <a:pos x="321" y="16"/>
                  </a:cxn>
                  <a:cxn ang="0">
                    <a:pos x="328" y="23"/>
                  </a:cxn>
                  <a:cxn ang="0">
                    <a:pos x="328" y="32"/>
                  </a:cxn>
                  <a:cxn ang="0">
                    <a:pos x="332" y="42"/>
                  </a:cxn>
                  <a:cxn ang="0">
                    <a:pos x="328" y="53"/>
                  </a:cxn>
                  <a:cxn ang="0">
                    <a:pos x="325" y="64"/>
                  </a:cxn>
                  <a:cxn ang="0">
                    <a:pos x="309" y="76"/>
                  </a:cxn>
                  <a:cxn ang="0">
                    <a:pos x="286" y="81"/>
                  </a:cxn>
                  <a:cxn ang="0">
                    <a:pos x="267" y="83"/>
                  </a:cxn>
                  <a:cxn ang="0">
                    <a:pos x="255" y="78"/>
                  </a:cxn>
                  <a:cxn ang="0">
                    <a:pos x="247" y="70"/>
                  </a:cxn>
                  <a:cxn ang="0">
                    <a:pos x="243" y="59"/>
                  </a:cxn>
                  <a:cxn ang="0">
                    <a:pos x="243" y="46"/>
                  </a:cxn>
                  <a:cxn ang="0">
                    <a:pos x="251" y="34"/>
                  </a:cxn>
                  <a:cxn ang="0">
                    <a:pos x="259" y="25"/>
                  </a:cxn>
                  <a:cxn ang="0">
                    <a:pos x="263" y="23"/>
                  </a:cxn>
                  <a:cxn ang="0">
                    <a:pos x="243" y="21"/>
                  </a:cxn>
                  <a:cxn ang="0">
                    <a:pos x="224" y="21"/>
                  </a:cxn>
                  <a:cxn ang="0">
                    <a:pos x="205" y="19"/>
                  </a:cxn>
                  <a:cxn ang="0">
                    <a:pos x="185" y="17"/>
                  </a:cxn>
                  <a:cxn ang="0">
                    <a:pos x="166" y="16"/>
                  </a:cxn>
                  <a:cxn ang="0">
                    <a:pos x="143" y="16"/>
                  </a:cxn>
                  <a:cxn ang="0">
                    <a:pos x="119" y="14"/>
                  </a:cxn>
                  <a:cxn ang="0">
                    <a:pos x="96" y="12"/>
                  </a:cxn>
                  <a:cxn ang="0">
                    <a:pos x="77" y="10"/>
                  </a:cxn>
                  <a:cxn ang="0">
                    <a:pos x="58" y="8"/>
                  </a:cxn>
                  <a:cxn ang="0">
                    <a:pos x="38" y="6"/>
                  </a:cxn>
                  <a:cxn ang="0">
                    <a:pos x="19" y="4"/>
                  </a:cxn>
                  <a:cxn ang="0">
                    <a:pos x="7" y="4"/>
                  </a:cxn>
                </a:cxnLst>
                <a:rect l="0" t="0" r="r" b="b"/>
                <a:pathLst>
                  <a:path w="332" h="83">
                    <a:moveTo>
                      <a:pt x="7" y="4"/>
                    </a:moveTo>
                    <a:lnTo>
                      <a:pt x="0" y="0"/>
                    </a:lnTo>
                    <a:lnTo>
                      <a:pt x="7" y="0"/>
                    </a:lnTo>
                    <a:lnTo>
                      <a:pt x="11" y="0"/>
                    </a:lnTo>
                    <a:lnTo>
                      <a:pt x="15" y="0"/>
                    </a:lnTo>
                    <a:lnTo>
                      <a:pt x="23" y="0"/>
                    </a:lnTo>
                    <a:lnTo>
                      <a:pt x="34" y="0"/>
                    </a:lnTo>
                    <a:lnTo>
                      <a:pt x="46" y="0"/>
                    </a:lnTo>
                    <a:lnTo>
                      <a:pt x="54" y="0"/>
                    </a:lnTo>
                    <a:lnTo>
                      <a:pt x="69" y="0"/>
                    </a:lnTo>
                    <a:lnTo>
                      <a:pt x="81" y="2"/>
                    </a:lnTo>
                    <a:lnTo>
                      <a:pt x="96" y="2"/>
                    </a:lnTo>
                    <a:lnTo>
                      <a:pt x="112" y="2"/>
                    </a:lnTo>
                    <a:lnTo>
                      <a:pt x="127" y="4"/>
                    </a:lnTo>
                    <a:lnTo>
                      <a:pt x="143" y="4"/>
                    </a:lnTo>
                    <a:lnTo>
                      <a:pt x="158" y="4"/>
                    </a:lnTo>
                    <a:lnTo>
                      <a:pt x="174" y="6"/>
                    </a:lnTo>
                    <a:lnTo>
                      <a:pt x="189" y="6"/>
                    </a:lnTo>
                    <a:lnTo>
                      <a:pt x="205" y="8"/>
                    </a:lnTo>
                    <a:lnTo>
                      <a:pt x="220" y="8"/>
                    </a:lnTo>
                    <a:lnTo>
                      <a:pt x="236" y="8"/>
                    </a:lnTo>
                    <a:lnTo>
                      <a:pt x="251" y="8"/>
                    </a:lnTo>
                    <a:lnTo>
                      <a:pt x="263" y="10"/>
                    </a:lnTo>
                    <a:lnTo>
                      <a:pt x="274" y="10"/>
                    </a:lnTo>
                    <a:lnTo>
                      <a:pt x="286" y="12"/>
                    </a:lnTo>
                    <a:lnTo>
                      <a:pt x="294" y="12"/>
                    </a:lnTo>
                    <a:lnTo>
                      <a:pt x="301" y="12"/>
                    </a:lnTo>
                    <a:lnTo>
                      <a:pt x="317" y="12"/>
                    </a:lnTo>
                    <a:lnTo>
                      <a:pt x="321" y="14"/>
                    </a:lnTo>
                    <a:lnTo>
                      <a:pt x="321" y="16"/>
                    </a:lnTo>
                    <a:lnTo>
                      <a:pt x="325" y="21"/>
                    </a:lnTo>
                    <a:lnTo>
                      <a:pt x="328" y="23"/>
                    </a:lnTo>
                    <a:lnTo>
                      <a:pt x="328" y="29"/>
                    </a:lnTo>
                    <a:lnTo>
                      <a:pt x="328" y="32"/>
                    </a:lnTo>
                    <a:lnTo>
                      <a:pt x="332" y="38"/>
                    </a:lnTo>
                    <a:lnTo>
                      <a:pt x="332" y="42"/>
                    </a:lnTo>
                    <a:lnTo>
                      <a:pt x="332" y="49"/>
                    </a:lnTo>
                    <a:lnTo>
                      <a:pt x="328" y="53"/>
                    </a:lnTo>
                    <a:lnTo>
                      <a:pt x="328" y="59"/>
                    </a:lnTo>
                    <a:lnTo>
                      <a:pt x="325" y="64"/>
                    </a:lnTo>
                    <a:lnTo>
                      <a:pt x="321" y="70"/>
                    </a:lnTo>
                    <a:lnTo>
                      <a:pt x="309" y="76"/>
                    </a:lnTo>
                    <a:lnTo>
                      <a:pt x="301" y="79"/>
                    </a:lnTo>
                    <a:lnTo>
                      <a:pt x="286" y="81"/>
                    </a:lnTo>
                    <a:lnTo>
                      <a:pt x="278" y="83"/>
                    </a:lnTo>
                    <a:lnTo>
                      <a:pt x="267" y="83"/>
                    </a:lnTo>
                    <a:lnTo>
                      <a:pt x="263" y="81"/>
                    </a:lnTo>
                    <a:lnTo>
                      <a:pt x="255" y="78"/>
                    </a:lnTo>
                    <a:lnTo>
                      <a:pt x="251" y="74"/>
                    </a:lnTo>
                    <a:lnTo>
                      <a:pt x="247" y="70"/>
                    </a:lnTo>
                    <a:lnTo>
                      <a:pt x="247" y="64"/>
                    </a:lnTo>
                    <a:lnTo>
                      <a:pt x="243" y="59"/>
                    </a:lnTo>
                    <a:lnTo>
                      <a:pt x="243" y="51"/>
                    </a:lnTo>
                    <a:lnTo>
                      <a:pt x="243" y="46"/>
                    </a:lnTo>
                    <a:lnTo>
                      <a:pt x="247" y="40"/>
                    </a:lnTo>
                    <a:lnTo>
                      <a:pt x="251" y="34"/>
                    </a:lnTo>
                    <a:lnTo>
                      <a:pt x="255" y="31"/>
                    </a:lnTo>
                    <a:lnTo>
                      <a:pt x="259" y="25"/>
                    </a:lnTo>
                    <a:lnTo>
                      <a:pt x="267" y="23"/>
                    </a:lnTo>
                    <a:lnTo>
                      <a:pt x="263" y="23"/>
                    </a:lnTo>
                    <a:lnTo>
                      <a:pt x="255" y="23"/>
                    </a:lnTo>
                    <a:lnTo>
                      <a:pt x="243" y="21"/>
                    </a:lnTo>
                    <a:lnTo>
                      <a:pt x="232" y="21"/>
                    </a:lnTo>
                    <a:lnTo>
                      <a:pt x="224" y="21"/>
                    </a:lnTo>
                    <a:lnTo>
                      <a:pt x="212" y="19"/>
                    </a:lnTo>
                    <a:lnTo>
                      <a:pt x="205" y="19"/>
                    </a:lnTo>
                    <a:lnTo>
                      <a:pt x="197" y="19"/>
                    </a:lnTo>
                    <a:lnTo>
                      <a:pt x="185" y="17"/>
                    </a:lnTo>
                    <a:lnTo>
                      <a:pt x="178" y="17"/>
                    </a:lnTo>
                    <a:lnTo>
                      <a:pt x="166" y="16"/>
                    </a:lnTo>
                    <a:lnTo>
                      <a:pt x="154" y="16"/>
                    </a:lnTo>
                    <a:lnTo>
                      <a:pt x="143" y="16"/>
                    </a:lnTo>
                    <a:lnTo>
                      <a:pt x="131" y="14"/>
                    </a:lnTo>
                    <a:lnTo>
                      <a:pt x="119" y="14"/>
                    </a:lnTo>
                    <a:lnTo>
                      <a:pt x="108" y="12"/>
                    </a:lnTo>
                    <a:lnTo>
                      <a:pt x="96" y="12"/>
                    </a:lnTo>
                    <a:lnTo>
                      <a:pt x="89" y="12"/>
                    </a:lnTo>
                    <a:lnTo>
                      <a:pt x="77" y="10"/>
                    </a:lnTo>
                    <a:lnTo>
                      <a:pt x="69" y="10"/>
                    </a:lnTo>
                    <a:lnTo>
                      <a:pt x="58" y="8"/>
                    </a:lnTo>
                    <a:lnTo>
                      <a:pt x="50" y="8"/>
                    </a:lnTo>
                    <a:lnTo>
                      <a:pt x="38" y="6"/>
                    </a:lnTo>
                    <a:lnTo>
                      <a:pt x="34" y="6"/>
                    </a:lnTo>
                    <a:lnTo>
                      <a:pt x="19" y="4"/>
                    </a:lnTo>
                    <a:lnTo>
                      <a:pt x="7" y="4"/>
                    </a:lnTo>
                    <a:lnTo>
                      <a:pt x="7" y="4"/>
                    </a:lnTo>
                    <a:close/>
                  </a:path>
                </a:pathLst>
              </a:custGeom>
              <a:solidFill>
                <a:srgbClr val="85291C"/>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95" name="Freeform 137"/>
              <p:cNvSpPr>
                <a:spLocks/>
              </p:cNvSpPr>
              <p:nvPr/>
            </p:nvSpPr>
            <p:spPr bwMode="auto">
              <a:xfrm>
                <a:off x="1311619" y="1184777"/>
                <a:ext cx="168846" cy="320539"/>
              </a:xfrm>
              <a:custGeom>
                <a:avLst/>
                <a:gdLst/>
                <a:ahLst/>
                <a:cxnLst>
                  <a:cxn ang="0">
                    <a:pos x="113" y="2"/>
                  </a:cxn>
                  <a:cxn ang="0">
                    <a:pos x="109" y="7"/>
                  </a:cxn>
                  <a:cxn ang="0">
                    <a:pos x="109" y="17"/>
                  </a:cxn>
                  <a:cxn ang="0">
                    <a:pos x="105" y="26"/>
                  </a:cxn>
                  <a:cxn ang="0">
                    <a:pos x="101" y="39"/>
                  </a:cxn>
                  <a:cxn ang="0">
                    <a:pos x="97" y="54"/>
                  </a:cxn>
                  <a:cxn ang="0">
                    <a:pos x="93" y="64"/>
                  </a:cxn>
                  <a:cxn ang="0">
                    <a:pos x="89" y="71"/>
                  </a:cxn>
                  <a:cxn ang="0">
                    <a:pos x="86" y="80"/>
                  </a:cxn>
                  <a:cxn ang="0">
                    <a:pos x="86" y="92"/>
                  </a:cxn>
                  <a:cxn ang="0">
                    <a:pos x="82" y="101"/>
                  </a:cxn>
                  <a:cxn ang="0">
                    <a:pos x="74" y="110"/>
                  </a:cxn>
                  <a:cxn ang="0">
                    <a:pos x="70" y="122"/>
                  </a:cxn>
                  <a:cxn ang="0">
                    <a:pos x="66" y="133"/>
                  </a:cxn>
                  <a:cxn ang="0">
                    <a:pos x="62" y="142"/>
                  </a:cxn>
                  <a:cxn ang="0">
                    <a:pos x="59" y="156"/>
                  </a:cxn>
                  <a:cxn ang="0">
                    <a:pos x="55" y="167"/>
                  </a:cxn>
                  <a:cxn ang="0">
                    <a:pos x="47" y="178"/>
                  </a:cxn>
                  <a:cxn ang="0">
                    <a:pos x="39" y="189"/>
                  </a:cxn>
                  <a:cxn ang="0">
                    <a:pos x="35" y="201"/>
                  </a:cxn>
                  <a:cxn ang="0">
                    <a:pos x="28" y="212"/>
                  </a:cxn>
                  <a:cxn ang="0">
                    <a:pos x="24" y="223"/>
                  </a:cxn>
                  <a:cxn ang="0">
                    <a:pos x="16" y="234"/>
                  </a:cxn>
                  <a:cxn ang="0">
                    <a:pos x="8" y="246"/>
                  </a:cxn>
                  <a:cxn ang="0">
                    <a:pos x="0" y="259"/>
                  </a:cxn>
                  <a:cxn ang="0">
                    <a:pos x="12" y="250"/>
                  </a:cxn>
                  <a:cxn ang="0">
                    <a:pos x="20" y="242"/>
                  </a:cxn>
                  <a:cxn ang="0">
                    <a:pos x="28" y="233"/>
                  </a:cxn>
                  <a:cxn ang="0">
                    <a:pos x="39" y="221"/>
                  </a:cxn>
                  <a:cxn ang="0">
                    <a:pos x="47" y="210"/>
                  </a:cxn>
                  <a:cxn ang="0">
                    <a:pos x="59" y="199"/>
                  </a:cxn>
                  <a:cxn ang="0">
                    <a:pos x="70" y="186"/>
                  </a:cxn>
                  <a:cxn ang="0">
                    <a:pos x="82" y="172"/>
                  </a:cxn>
                  <a:cxn ang="0">
                    <a:pos x="89" y="157"/>
                  </a:cxn>
                  <a:cxn ang="0">
                    <a:pos x="101" y="144"/>
                  </a:cxn>
                  <a:cxn ang="0">
                    <a:pos x="113" y="129"/>
                  </a:cxn>
                  <a:cxn ang="0">
                    <a:pos x="120" y="116"/>
                  </a:cxn>
                  <a:cxn ang="0">
                    <a:pos x="128" y="103"/>
                  </a:cxn>
                  <a:cxn ang="0">
                    <a:pos x="136" y="90"/>
                  </a:cxn>
                  <a:cxn ang="0">
                    <a:pos x="140" y="77"/>
                  </a:cxn>
                  <a:cxn ang="0">
                    <a:pos x="148" y="65"/>
                  </a:cxn>
                  <a:cxn ang="0">
                    <a:pos x="151" y="54"/>
                  </a:cxn>
                  <a:cxn ang="0">
                    <a:pos x="155" y="47"/>
                  </a:cxn>
                  <a:cxn ang="0">
                    <a:pos x="159" y="33"/>
                  </a:cxn>
                  <a:cxn ang="0">
                    <a:pos x="167" y="20"/>
                  </a:cxn>
                  <a:cxn ang="0">
                    <a:pos x="171" y="9"/>
                  </a:cxn>
                  <a:cxn ang="0">
                    <a:pos x="171" y="2"/>
                  </a:cxn>
                  <a:cxn ang="0">
                    <a:pos x="175" y="0"/>
                  </a:cxn>
                </a:cxnLst>
                <a:rect l="0" t="0" r="r" b="b"/>
                <a:pathLst>
                  <a:path w="175" h="259">
                    <a:moveTo>
                      <a:pt x="175" y="0"/>
                    </a:moveTo>
                    <a:lnTo>
                      <a:pt x="113" y="2"/>
                    </a:lnTo>
                    <a:lnTo>
                      <a:pt x="109" y="3"/>
                    </a:lnTo>
                    <a:lnTo>
                      <a:pt x="109" y="7"/>
                    </a:lnTo>
                    <a:lnTo>
                      <a:pt x="109" y="11"/>
                    </a:lnTo>
                    <a:lnTo>
                      <a:pt x="109" y="17"/>
                    </a:lnTo>
                    <a:lnTo>
                      <a:pt x="105" y="20"/>
                    </a:lnTo>
                    <a:lnTo>
                      <a:pt x="105" y="26"/>
                    </a:lnTo>
                    <a:lnTo>
                      <a:pt x="101" y="32"/>
                    </a:lnTo>
                    <a:lnTo>
                      <a:pt x="101" y="39"/>
                    </a:lnTo>
                    <a:lnTo>
                      <a:pt x="97" y="47"/>
                    </a:lnTo>
                    <a:lnTo>
                      <a:pt x="97" y="54"/>
                    </a:lnTo>
                    <a:lnTo>
                      <a:pt x="93" y="60"/>
                    </a:lnTo>
                    <a:lnTo>
                      <a:pt x="93" y="64"/>
                    </a:lnTo>
                    <a:lnTo>
                      <a:pt x="89" y="67"/>
                    </a:lnTo>
                    <a:lnTo>
                      <a:pt x="89" y="71"/>
                    </a:lnTo>
                    <a:lnTo>
                      <a:pt x="89" y="77"/>
                    </a:lnTo>
                    <a:lnTo>
                      <a:pt x="86" y="80"/>
                    </a:lnTo>
                    <a:lnTo>
                      <a:pt x="86" y="86"/>
                    </a:lnTo>
                    <a:lnTo>
                      <a:pt x="86" y="92"/>
                    </a:lnTo>
                    <a:lnTo>
                      <a:pt x="82" y="95"/>
                    </a:lnTo>
                    <a:lnTo>
                      <a:pt x="82" y="101"/>
                    </a:lnTo>
                    <a:lnTo>
                      <a:pt x="78" y="107"/>
                    </a:lnTo>
                    <a:lnTo>
                      <a:pt x="74" y="110"/>
                    </a:lnTo>
                    <a:lnTo>
                      <a:pt x="74" y="116"/>
                    </a:lnTo>
                    <a:lnTo>
                      <a:pt x="70" y="122"/>
                    </a:lnTo>
                    <a:lnTo>
                      <a:pt x="70" y="127"/>
                    </a:lnTo>
                    <a:lnTo>
                      <a:pt x="66" y="133"/>
                    </a:lnTo>
                    <a:lnTo>
                      <a:pt x="62" y="137"/>
                    </a:lnTo>
                    <a:lnTo>
                      <a:pt x="62" y="142"/>
                    </a:lnTo>
                    <a:lnTo>
                      <a:pt x="59" y="148"/>
                    </a:lnTo>
                    <a:lnTo>
                      <a:pt x="59" y="156"/>
                    </a:lnTo>
                    <a:lnTo>
                      <a:pt x="55" y="159"/>
                    </a:lnTo>
                    <a:lnTo>
                      <a:pt x="55" y="167"/>
                    </a:lnTo>
                    <a:lnTo>
                      <a:pt x="51" y="172"/>
                    </a:lnTo>
                    <a:lnTo>
                      <a:pt x="47" y="178"/>
                    </a:lnTo>
                    <a:lnTo>
                      <a:pt x="43" y="182"/>
                    </a:lnTo>
                    <a:lnTo>
                      <a:pt x="39" y="189"/>
                    </a:lnTo>
                    <a:lnTo>
                      <a:pt x="39" y="193"/>
                    </a:lnTo>
                    <a:lnTo>
                      <a:pt x="35" y="201"/>
                    </a:lnTo>
                    <a:lnTo>
                      <a:pt x="31" y="206"/>
                    </a:lnTo>
                    <a:lnTo>
                      <a:pt x="28" y="212"/>
                    </a:lnTo>
                    <a:lnTo>
                      <a:pt x="24" y="218"/>
                    </a:lnTo>
                    <a:lnTo>
                      <a:pt x="24" y="223"/>
                    </a:lnTo>
                    <a:lnTo>
                      <a:pt x="20" y="229"/>
                    </a:lnTo>
                    <a:lnTo>
                      <a:pt x="16" y="234"/>
                    </a:lnTo>
                    <a:lnTo>
                      <a:pt x="12" y="240"/>
                    </a:lnTo>
                    <a:lnTo>
                      <a:pt x="8" y="246"/>
                    </a:lnTo>
                    <a:lnTo>
                      <a:pt x="4" y="251"/>
                    </a:lnTo>
                    <a:lnTo>
                      <a:pt x="0" y="259"/>
                    </a:lnTo>
                    <a:lnTo>
                      <a:pt x="8" y="255"/>
                    </a:lnTo>
                    <a:lnTo>
                      <a:pt x="12" y="250"/>
                    </a:lnTo>
                    <a:lnTo>
                      <a:pt x="12" y="246"/>
                    </a:lnTo>
                    <a:lnTo>
                      <a:pt x="20" y="242"/>
                    </a:lnTo>
                    <a:lnTo>
                      <a:pt x="24" y="236"/>
                    </a:lnTo>
                    <a:lnTo>
                      <a:pt x="28" y="233"/>
                    </a:lnTo>
                    <a:lnTo>
                      <a:pt x="31" y="227"/>
                    </a:lnTo>
                    <a:lnTo>
                      <a:pt x="39" y="221"/>
                    </a:lnTo>
                    <a:lnTo>
                      <a:pt x="43" y="216"/>
                    </a:lnTo>
                    <a:lnTo>
                      <a:pt x="47" y="210"/>
                    </a:lnTo>
                    <a:lnTo>
                      <a:pt x="55" y="204"/>
                    </a:lnTo>
                    <a:lnTo>
                      <a:pt x="59" y="199"/>
                    </a:lnTo>
                    <a:lnTo>
                      <a:pt x="62" y="191"/>
                    </a:lnTo>
                    <a:lnTo>
                      <a:pt x="70" y="186"/>
                    </a:lnTo>
                    <a:lnTo>
                      <a:pt x="74" y="178"/>
                    </a:lnTo>
                    <a:lnTo>
                      <a:pt x="82" y="172"/>
                    </a:lnTo>
                    <a:lnTo>
                      <a:pt x="86" y="165"/>
                    </a:lnTo>
                    <a:lnTo>
                      <a:pt x="89" y="157"/>
                    </a:lnTo>
                    <a:lnTo>
                      <a:pt x="97" y="150"/>
                    </a:lnTo>
                    <a:lnTo>
                      <a:pt x="101" y="144"/>
                    </a:lnTo>
                    <a:lnTo>
                      <a:pt x="109" y="137"/>
                    </a:lnTo>
                    <a:lnTo>
                      <a:pt x="113" y="129"/>
                    </a:lnTo>
                    <a:lnTo>
                      <a:pt x="117" y="124"/>
                    </a:lnTo>
                    <a:lnTo>
                      <a:pt x="120" y="116"/>
                    </a:lnTo>
                    <a:lnTo>
                      <a:pt x="128" y="110"/>
                    </a:lnTo>
                    <a:lnTo>
                      <a:pt x="128" y="103"/>
                    </a:lnTo>
                    <a:lnTo>
                      <a:pt x="132" y="95"/>
                    </a:lnTo>
                    <a:lnTo>
                      <a:pt x="136" y="90"/>
                    </a:lnTo>
                    <a:lnTo>
                      <a:pt x="140" y="82"/>
                    </a:lnTo>
                    <a:lnTo>
                      <a:pt x="140" y="77"/>
                    </a:lnTo>
                    <a:lnTo>
                      <a:pt x="144" y="71"/>
                    </a:lnTo>
                    <a:lnTo>
                      <a:pt x="148" y="65"/>
                    </a:lnTo>
                    <a:lnTo>
                      <a:pt x="151" y="60"/>
                    </a:lnTo>
                    <a:lnTo>
                      <a:pt x="151" y="54"/>
                    </a:lnTo>
                    <a:lnTo>
                      <a:pt x="151" y="50"/>
                    </a:lnTo>
                    <a:lnTo>
                      <a:pt x="155" y="47"/>
                    </a:lnTo>
                    <a:lnTo>
                      <a:pt x="159" y="41"/>
                    </a:lnTo>
                    <a:lnTo>
                      <a:pt x="159" y="33"/>
                    </a:lnTo>
                    <a:lnTo>
                      <a:pt x="163" y="26"/>
                    </a:lnTo>
                    <a:lnTo>
                      <a:pt x="167" y="20"/>
                    </a:lnTo>
                    <a:lnTo>
                      <a:pt x="167" y="15"/>
                    </a:lnTo>
                    <a:lnTo>
                      <a:pt x="171" y="9"/>
                    </a:lnTo>
                    <a:lnTo>
                      <a:pt x="171" y="7"/>
                    </a:lnTo>
                    <a:lnTo>
                      <a:pt x="171" y="2"/>
                    </a:lnTo>
                    <a:lnTo>
                      <a:pt x="175" y="0"/>
                    </a:lnTo>
                    <a:lnTo>
                      <a:pt x="175" y="0"/>
                    </a:lnTo>
                    <a:close/>
                  </a:path>
                </a:pathLst>
              </a:custGeom>
              <a:solidFill>
                <a:srgbClr val="525C52"/>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sp>
            <p:nvSpPr>
              <p:cNvPr id="296" name="Freeform 138"/>
              <p:cNvSpPr>
                <a:spLocks/>
              </p:cNvSpPr>
              <p:nvPr/>
            </p:nvSpPr>
            <p:spPr bwMode="auto">
              <a:xfrm>
                <a:off x="1652203" y="997900"/>
                <a:ext cx="421631" cy="274747"/>
              </a:xfrm>
              <a:custGeom>
                <a:avLst/>
                <a:gdLst/>
                <a:ahLst/>
                <a:cxnLst>
                  <a:cxn ang="0">
                    <a:pos x="3" y="0"/>
                  </a:cxn>
                  <a:cxn ang="0">
                    <a:pos x="23" y="0"/>
                  </a:cxn>
                  <a:cxn ang="0">
                    <a:pos x="42" y="2"/>
                  </a:cxn>
                  <a:cxn ang="0">
                    <a:pos x="69" y="4"/>
                  </a:cxn>
                  <a:cxn ang="0">
                    <a:pos x="100" y="6"/>
                  </a:cxn>
                  <a:cxn ang="0">
                    <a:pos x="131" y="8"/>
                  </a:cxn>
                  <a:cxn ang="0">
                    <a:pos x="158" y="10"/>
                  </a:cxn>
                  <a:cxn ang="0">
                    <a:pos x="178" y="13"/>
                  </a:cxn>
                  <a:cxn ang="0">
                    <a:pos x="197" y="13"/>
                  </a:cxn>
                  <a:cxn ang="0">
                    <a:pos x="212" y="17"/>
                  </a:cxn>
                  <a:cxn ang="0">
                    <a:pos x="232" y="19"/>
                  </a:cxn>
                  <a:cxn ang="0">
                    <a:pos x="251" y="21"/>
                  </a:cxn>
                  <a:cxn ang="0">
                    <a:pos x="267" y="25"/>
                  </a:cxn>
                  <a:cxn ang="0">
                    <a:pos x="286" y="29"/>
                  </a:cxn>
                  <a:cxn ang="0">
                    <a:pos x="309" y="34"/>
                  </a:cxn>
                  <a:cxn ang="0">
                    <a:pos x="344" y="42"/>
                  </a:cxn>
                  <a:cxn ang="0">
                    <a:pos x="367" y="51"/>
                  </a:cxn>
                  <a:cxn ang="0">
                    <a:pos x="390" y="62"/>
                  </a:cxn>
                  <a:cxn ang="0">
                    <a:pos x="410" y="75"/>
                  </a:cxn>
                  <a:cxn ang="0">
                    <a:pos x="418" y="87"/>
                  </a:cxn>
                  <a:cxn ang="0">
                    <a:pos x="425" y="100"/>
                  </a:cxn>
                  <a:cxn ang="0">
                    <a:pos x="429" y="113"/>
                  </a:cxn>
                  <a:cxn ang="0">
                    <a:pos x="433" y="126"/>
                  </a:cxn>
                  <a:cxn ang="0">
                    <a:pos x="437" y="139"/>
                  </a:cxn>
                  <a:cxn ang="0">
                    <a:pos x="437" y="151"/>
                  </a:cxn>
                  <a:cxn ang="0">
                    <a:pos x="437" y="162"/>
                  </a:cxn>
                  <a:cxn ang="0">
                    <a:pos x="433" y="173"/>
                  </a:cxn>
                  <a:cxn ang="0">
                    <a:pos x="429" y="183"/>
                  </a:cxn>
                  <a:cxn ang="0">
                    <a:pos x="429" y="192"/>
                  </a:cxn>
                  <a:cxn ang="0">
                    <a:pos x="425" y="201"/>
                  </a:cxn>
                  <a:cxn ang="0">
                    <a:pos x="418" y="215"/>
                  </a:cxn>
                  <a:cxn ang="0">
                    <a:pos x="414" y="220"/>
                  </a:cxn>
                  <a:cxn ang="0">
                    <a:pos x="387" y="79"/>
                  </a:cxn>
                  <a:cxn ang="0">
                    <a:pos x="0" y="0"/>
                  </a:cxn>
                </a:cxnLst>
                <a:rect l="0" t="0" r="r" b="b"/>
                <a:pathLst>
                  <a:path w="437" h="222">
                    <a:moveTo>
                      <a:pt x="0" y="0"/>
                    </a:moveTo>
                    <a:lnTo>
                      <a:pt x="3" y="0"/>
                    </a:lnTo>
                    <a:lnTo>
                      <a:pt x="11" y="0"/>
                    </a:lnTo>
                    <a:lnTo>
                      <a:pt x="23" y="0"/>
                    </a:lnTo>
                    <a:lnTo>
                      <a:pt x="31" y="0"/>
                    </a:lnTo>
                    <a:lnTo>
                      <a:pt x="42" y="2"/>
                    </a:lnTo>
                    <a:lnTo>
                      <a:pt x="58" y="4"/>
                    </a:lnTo>
                    <a:lnTo>
                      <a:pt x="69" y="4"/>
                    </a:lnTo>
                    <a:lnTo>
                      <a:pt x="85" y="4"/>
                    </a:lnTo>
                    <a:lnTo>
                      <a:pt x="100" y="6"/>
                    </a:lnTo>
                    <a:lnTo>
                      <a:pt x="116" y="8"/>
                    </a:lnTo>
                    <a:lnTo>
                      <a:pt x="131" y="8"/>
                    </a:lnTo>
                    <a:lnTo>
                      <a:pt x="151" y="10"/>
                    </a:lnTo>
                    <a:lnTo>
                      <a:pt x="158" y="10"/>
                    </a:lnTo>
                    <a:lnTo>
                      <a:pt x="170" y="12"/>
                    </a:lnTo>
                    <a:lnTo>
                      <a:pt x="178" y="13"/>
                    </a:lnTo>
                    <a:lnTo>
                      <a:pt x="189" y="13"/>
                    </a:lnTo>
                    <a:lnTo>
                      <a:pt x="197" y="13"/>
                    </a:lnTo>
                    <a:lnTo>
                      <a:pt x="205" y="15"/>
                    </a:lnTo>
                    <a:lnTo>
                      <a:pt x="212" y="17"/>
                    </a:lnTo>
                    <a:lnTo>
                      <a:pt x="224" y="17"/>
                    </a:lnTo>
                    <a:lnTo>
                      <a:pt x="232" y="19"/>
                    </a:lnTo>
                    <a:lnTo>
                      <a:pt x="240" y="21"/>
                    </a:lnTo>
                    <a:lnTo>
                      <a:pt x="251" y="21"/>
                    </a:lnTo>
                    <a:lnTo>
                      <a:pt x="259" y="23"/>
                    </a:lnTo>
                    <a:lnTo>
                      <a:pt x="267" y="25"/>
                    </a:lnTo>
                    <a:lnTo>
                      <a:pt x="278" y="27"/>
                    </a:lnTo>
                    <a:lnTo>
                      <a:pt x="286" y="29"/>
                    </a:lnTo>
                    <a:lnTo>
                      <a:pt x="294" y="30"/>
                    </a:lnTo>
                    <a:lnTo>
                      <a:pt x="309" y="34"/>
                    </a:lnTo>
                    <a:lnTo>
                      <a:pt x="329" y="38"/>
                    </a:lnTo>
                    <a:lnTo>
                      <a:pt x="344" y="42"/>
                    </a:lnTo>
                    <a:lnTo>
                      <a:pt x="356" y="47"/>
                    </a:lnTo>
                    <a:lnTo>
                      <a:pt x="367" y="51"/>
                    </a:lnTo>
                    <a:lnTo>
                      <a:pt x="383" y="59"/>
                    </a:lnTo>
                    <a:lnTo>
                      <a:pt x="390" y="62"/>
                    </a:lnTo>
                    <a:lnTo>
                      <a:pt x="402" y="68"/>
                    </a:lnTo>
                    <a:lnTo>
                      <a:pt x="410" y="75"/>
                    </a:lnTo>
                    <a:lnTo>
                      <a:pt x="414" y="81"/>
                    </a:lnTo>
                    <a:lnTo>
                      <a:pt x="418" y="87"/>
                    </a:lnTo>
                    <a:lnTo>
                      <a:pt x="421" y="94"/>
                    </a:lnTo>
                    <a:lnTo>
                      <a:pt x="425" y="100"/>
                    </a:lnTo>
                    <a:lnTo>
                      <a:pt x="429" y="107"/>
                    </a:lnTo>
                    <a:lnTo>
                      <a:pt x="429" y="113"/>
                    </a:lnTo>
                    <a:lnTo>
                      <a:pt x="433" y="121"/>
                    </a:lnTo>
                    <a:lnTo>
                      <a:pt x="433" y="126"/>
                    </a:lnTo>
                    <a:lnTo>
                      <a:pt x="437" y="134"/>
                    </a:lnTo>
                    <a:lnTo>
                      <a:pt x="437" y="139"/>
                    </a:lnTo>
                    <a:lnTo>
                      <a:pt x="437" y="145"/>
                    </a:lnTo>
                    <a:lnTo>
                      <a:pt x="437" y="151"/>
                    </a:lnTo>
                    <a:lnTo>
                      <a:pt x="437" y="156"/>
                    </a:lnTo>
                    <a:lnTo>
                      <a:pt x="437" y="162"/>
                    </a:lnTo>
                    <a:lnTo>
                      <a:pt x="437" y="168"/>
                    </a:lnTo>
                    <a:lnTo>
                      <a:pt x="433" y="173"/>
                    </a:lnTo>
                    <a:lnTo>
                      <a:pt x="433" y="179"/>
                    </a:lnTo>
                    <a:lnTo>
                      <a:pt x="429" y="183"/>
                    </a:lnTo>
                    <a:lnTo>
                      <a:pt x="429" y="186"/>
                    </a:lnTo>
                    <a:lnTo>
                      <a:pt x="429" y="192"/>
                    </a:lnTo>
                    <a:lnTo>
                      <a:pt x="429" y="196"/>
                    </a:lnTo>
                    <a:lnTo>
                      <a:pt x="425" y="201"/>
                    </a:lnTo>
                    <a:lnTo>
                      <a:pt x="421" y="209"/>
                    </a:lnTo>
                    <a:lnTo>
                      <a:pt x="418" y="215"/>
                    </a:lnTo>
                    <a:lnTo>
                      <a:pt x="418" y="218"/>
                    </a:lnTo>
                    <a:lnTo>
                      <a:pt x="414" y="220"/>
                    </a:lnTo>
                    <a:lnTo>
                      <a:pt x="414" y="222"/>
                    </a:lnTo>
                    <a:lnTo>
                      <a:pt x="387" y="79"/>
                    </a:lnTo>
                    <a:lnTo>
                      <a:pt x="0" y="0"/>
                    </a:lnTo>
                    <a:lnTo>
                      <a:pt x="0" y="0"/>
                    </a:lnTo>
                    <a:close/>
                  </a:path>
                </a:pathLst>
              </a:custGeom>
              <a:solidFill>
                <a:srgbClr val="404740"/>
              </a:solidFill>
              <a:ln w="9525">
                <a:noFill/>
                <a:round/>
                <a:headEnd/>
                <a:tailEnd/>
              </a:ln>
            </p:spPr>
            <p:txBody>
              <a:bodyPr vert="horz" wrap="square" lIns="91440" tIns="45720" rIns="91440" bIns="45720" numCol="1" anchor="t" anchorCtr="0" compatLnSpc="1">
                <a:prstTxWarp prst="textNoShape">
                  <a:avLst/>
                </a:prstTxWarp>
              </a:bodyPr>
              <a:lstStyle/>
              <a:p>
                <a:endParaRPr lang="ms-MY"/>
              </a:p>
            </p:txBody>
          </p:sp>
        </p:grpSp>
        <p:grpSp>
          <p:nvGrpSpPr>
            <p:cNvPr id="4" name="Group 141"/>
            <p:cNvGrpSpPr/>
            <p:nvPr/>
          </p:nvGrpSpPr>
          <p:grpSpPr>
            <a:xfrm>
              <a:off x="1161475" y="3892352"/>
              <a:ext cx="2214578" cy="536780"/>
              <a:chOff x="1142976" y="4035228"/>
              <a:chExt cx="2214578" cy="536780"/>
            </a:xfrm>
            <a:scene3d>
              <a:camera prst="isometricOffAxis2Left"/>
              <a:lightRig rig="threePt" dir="t"/>
            </a:scene3d>
          </p:grpSpPr>
          <p:sp>
            <p:nvSpPr>
              <p:cNvPr id="282" name="Rounded Rectangle 281"/>
              <p:cNvSpPr/>
              <p:nvPr/>
            </p:nvSpPr>
            <p:spPr>
              <a:xfrm>
                <a:off x="1142976" y="4071942"/>
                <a:ext cx="2214578" cy="500066"/>
              </a:xfrm>
              <a:prstGeom prst="roundRect">
                <a:avLst/>
              </a:prstGeom>
              <a:solidFill>
                <a:srgbClr val="FFCC66"/>
              </a:solidFill>
              <a:sp3d>
                <a:bevelT w="114300" prst="hardEdge"/>
              </a:sp3d>
            </p:spPr>
            <p:style>
              <a:lnRef idx="3">
                <a:schemeClr val="lt1"/>
              </a:lnRef>
              <a:fillRef idx="1">
                <a:schemeClr val="accent6"/>
              </a:fillRef>
              <a:effectRef idx="1">
                <a:schemeClr val="accent6"/>
              </a:effectRef>
              <a:fontRef idx="minor">
                <a:schemeClr val="lt1"/>
              </a:fontRef>
            </p:style>
            <p:txBody>
              <a:bodyPr rtlCol="0" anchor="ctr"/>
              <a:lstStyle/>
              <a:p>
                <a:pPr algn="ctr"/>
                <a:endParaRPr lang="ms-MY"/>
              </a:p>
            </p:txBody>
          </p:sp>
          <p:sp>
            <p:nvSpPr>
              <p:cNvPr id="283" name="TextBox 282"/>
              <p:cNvSpPr txBox="1"/>
              <p:nvPr/>
            </p:nvSpPr>
            <p:spPr>
              <a:xfrm>
                <a:off x="1380439" y="4035228"/>
                <a:ext cx="1928826" cy="523220"/>
              </a:xfrm>
              <a:prstGeom prst="rect">
                <a:avLst/>
              </a:prstGeom>
              <a:noFill/>
            </p:spPr>
            <p:txBody>
              <a:bodyPr wrap="square" rtlCol="0">
                <a:spAutoFit/>
              </a:bodyPr>
              <a:lstStyle/>
              <a:p>
                <a:r>
                  <a:rPr lang="en-US" sz="2800" dirty="0" smtClean="0"/>
                  <a:t>Knowledge</a:t>
                </a:r>
                <a:endParaRPr lang="ms-MY" sz="2800" dirty="0"/>
              </a:p>
            </p:txBody>
          </p:sp>
        </p:grpSp>
        <p:grpSp>
          <p:nvGrpSpPr>
            <p:cNvPr id="5" name="Group 145"/>
            <p:cNvGrpSpPr/>
            <p:nvPr/>
          </p:nvGrpSpPr>
          <p:grpSpPr>
            <a:xfrm>
              <a:off x="1714480" y="3475025"/>
              <a:ext cx="2928958" cy="954107"/>
              <a:chOff x="1643042" y="3606600"/>
              <a:chExt cx="2928958" cy="954107"/>
            </a:xfrm>
          </p:grpSpPr>
          <p:sp>
            <p:nvSpPr>
              <p:cNvPr id="280" name="Rounded Rectangle 279"/>
              <p:cNvSpPr/>
              <p:nvPr/>
            </p:nvSpPr>
            <p:spPr>
              <a:xfrm>
                <a:off x="1643042" y="3643314"/>
                <a:ext cx="2928958" cy="500066"/>
              </a:xfrm>
              <a:prstGeom prst="roundRect">
                <a:avLst/>
              </a:prstGeom>
              <a:solidFill>
                <a:srgbClr val="FFCC66"/>
              </a:solidFill>
              <a:scene3d>
                <a:camera prst="isometricOffAxis2Left"/>
                <a:lightRig rig="threePt" dir="t"/>
              </a:scene3d>
              <a:sp3d>
                <a:bevelT w="114300" prst="hardEdge"/>
              </a:sp3d>
            </p:spPr>
            <p:style>
              <a:lnRef idx="3">
                <a:schemeClr val="lt1"/>
              </a:lnRef>
              <a:fillRef idx="1">
                <a:schemeClr val="accent6"/>
              </a:fillRef>
              <a:effectRef idx="1">
                <a:schemeClr val="accent6"/>
              </a:effectRef>
              <a:fontRef idx="minor">
                <a:schemeClr val="lt1"/>
              </a:fontRef>
            </p:style>
            <p:txBody>
              <a:bodyPr rtlCol="0" anchor="ctr"/>
              <a:lstStyle/>
              <a:p>
                <a:pPr algn="ctr"/>
                <a:endParaRPr lang="ms-MY"/>
              </a:p>
            </p:txBody>
          </p:sp>
          <p:sp>
            <p:nvSpPr>
              <p:cNvPr id="281" name="TextBox 280"/>
              <p:cNvSpPr txBox="1"/>
              <p:nvPr/>
            </p:nvSpPr>
            <p:spPr>
              <a:xfrm>
                <a:off x="1857356" y="3606600"/>
                <a:ext cx="2551028" cy="954107"/>
              </a:xfrm>
              <a:prstGeom prst="rect">
                <a:avLst/>
              </a:prstGeom>
              <a:noFill/>
              <a:scene3d>
                <a:camera prst="isometricOffAxis2Left"/>
                <a:lightRig rig="threePt" dir="t"/>
              </a:scene3d>
            </p:spPr>
            <p:txBody>
              <a:bodyPr wrap="square" rtlCol="0">
                <a:spAutoFit/>
              </a:bodyPr>
              <a:lstStyle/>
              <a:p>
                <a:r>
                  <a:rPr lang="en-US" sz="2800" dirty="0" smtClean="0"/>
                  <a:t>Comprehension</a:t>
                </a:r>
                <a:endParaRPr lang="ms-MY" sz="2800" dirty="0"/>
              </a:p>
            </p:txBody>
          </p:sp>
        </p:grpSp>
        <p:grpSp>
          <p:nvGrpSpPr>
            <p:cNvPr id="6" name="Group 158"/>
            <p:cNvGrpSpPr/>
            <p:nvPr/>
          </p:nvGrpSpPr>
          <p:grpSpPr>
            <a:xfrm>
              <a:off x="2733111" y="3048656"/>
              <a:ext cx="2765905" cy="523220"/>
              <a:chOff x="642910" y="495721"/>
              <a:chExt cx="2765905" cy="523220"/>
            </a:xfrm>
          </p:grpSpPr>
          <p:sp>
            <p:nvSpPr>
              <p:cNvPr id="278" name="Rounded Rectangle 277"/>
              <p:cNvSpPr/>
              <p:nvPr/>
            </p:nvSpPr>
            <p:spPr>
              <a:xfrm>
                <a:off x="642910" y="500042"/>
                <a:ext cx="2286016" cy="500066"/>
              </a:xfrm>
              <a:prstGeom prst="roundRect">
                <a:avLst/>
              </a:prstGeom>
              <a:solidFill>
                <a:srgbClr val="FFCC66"/>
              </a:solidFill>
              <a:scene3d>
                <a:camera prst="isometricOffAxis2Left"/>
                <a:lightRig rig="threePt" dir="t"/>
              </a:scene3d>
              <a:sp3d>
                <a:bevelT w="114300" prst="hardEdge"/>
              </a:sp3d>
            </p:spPr>
            <p:style>
              <a:lnRef idx="3">
                <a:schemeClr val="lt1"/>
              </a:lnRef>
              <a:fillRef idx="1">
                <a:schemeClr val="accent6"/>
              </a:fillRef>
              <a:effectRef idx="1">
                <a:schemeClr val="accent6"/>
              </a:effectRef>
              <a:fontRef idx="minor">
                <a:schemeClr val="lt1"/>
              </a:fontRef>
            </p:style>
            <p:txBody>
              <a:bodyPr rtlCol="0" anchor="ctr"/>
              <a:lstStyle/>
              <a:p>
                <a:pPr algn="ctr"/>
                <a:endParaRPr lang="ms-MY"/>
              </a:p>
            </p:txBody>
          </p:sp>
          <p:sp>
            <p:nvSpPr>
              <p:cNvPr id="279" name="TextBox 278"/>
              <p:cNvSpPr txBox="1"/>
              <p:nvPr/>
            </p:nvSpPr>
            <p:spPr>
              <a:xfrm>
                <a:off x="857787" y="495721"/>
                <a:ext cx="2551028" cy="523220"/>
              </a:xfrm>
              <a:prstGeom prst="rect">
                <a:avLst/>
              </a:prstGeom>
              <a:noFill/>
              <a:scene3d>
                <a:camera prst="isometricOffAxis2Left"/>
                <a:lightRig rig="threePt" dir="t"/>
              </a:scene3d>
            </p:spPr>
            <p:txBody>
              <a:bodyPr wrap="square" rtlCol="0">
                <a:spAutoFit/>
              </a:bodyPr>
              <a:lstStyle/>
              <a:p>
                <a:r>
                  <a:rPr lang="en-US" sz="2800" dirty="0" smtClean="0"/>
                  <a:t>Application</a:t>
                </a:r>
                <a:endParaRPr lang="ms-MY" sz="2800" dirty="0"/>
              </a:p>
            </p:txBody>
          </p:sp>
        </p:grpSp>
        <p:grpSp>
          <p:nvGrpSpPr>
            <p:cNvPr id="9" name="Group 157"/>
            <p:cNvGrpSpPr/>
            <p:nvPr/>
          </p:nvGrpSpPr>
          <p:grpSpPr>
            <a:xfrm>
              <a:off x="3590367" y="2607875"/>
              <a:ext cx="2775490" cy="535373"/>
              <a:chOff x="3643306" y="500042"/>
              <a:chExt cx="2775490" cy="535373"/>
            </a:xfrm>
          </p:grpSpPr>
          <p:sp>
            <p:nvSpPr>
              <p:cNvPr id="276" name="Rounded Rectangle 275"/>
              <p:cNvSpPr/>
              <p:nvPr/>
            </p:nvSpPr>
            <p:spPr>
              <a:xfrm>
                <a:off x="3643306" y="500042"/>
                <a:ext cx="1928826" cy="500066"/>
              </a:xfrm>
              <a:prstGeom prst="roundRect">
                <a:avLst/>
              </a:prstGeom>
              <a:scene3d>
                <a:camera prst="isometricOffAxis2Left"/>
                <a:lightRig rig="threePt" dir="t"/>
              </a:scene3d>
              <a:sp3d>
                <a:bevelT w="114300" prst="hardEdge"/>
              </a:sp3d>
            </p:spPr>
            <p:style>
              <a:lnRef idx="3">
                <a:schemeClr val="lt1"/>
              </a:lnRef>
              <a:fillRef idx="1">
                <a:schemeClr val="accent6"/>
              </a:fillRef>
              <a:effectRef idx="1">
                <a:schemeClr val="accent6"/>
              </a:effectRef>
              <a:fontRef idx="minor">
                <a:schemeClr val="lt1"/>
              </a:fontRef>
            </p:style>
            <p:txBody>
              <a:bodyPr rtlCol="0" anchor="ctr"/>
              <a:lstStyle/>
              <a:p>
                <a:pPr algn="ctr"/>
                <a:endParaRPr lang="ms-MY"/>
              </a:p>
            </p:txBody>
          </p:sp>
          <p:sp>
            <p:nvSpPr>
              <p:cNvPr id="277" name="TextBox 276"/>
              <p:cNvSpPr txBox="1"/>
              <p:nvPr/>
            </p:nvSpPr>
            <p:spPr>
              <a:xfrm>
                <a:off x="3867768" y="512195"/>
                <a:ext cx="2551028" cy="523220"/>
              </a:xfrm>
              <a:prstGeom prst="rect">
                <a:avLst/>
              </a:prstGeom>
              <a:noFill/>
              <a:scene3d>
                <a:camera prst="isometricOffAxis2Left"/>
                <a:lightRig rig="threePt" dir="t"/>
              </a:scene3d>
            </p:spPr>
            <p:txBody>
              <a:bodyPr wrap="square" rtlCol="0">
                <a:spAutoFit/>
              </a:bodyPr>
              <a:lstStyle/>
              <a:p>
                <a:r>
                  <a:rPr lang="en-US" sz="2800" dirty="0" smtClean="0"/>
                  <a:t>Analysis</a:t>
                </a:r>
                <a:endParaRPr lang="ms-MY" sz="2800" dirty="0"/>
              </a:p>
            </p:txBody>
          </p:sp>
        </p:grpSp>
        <p:grpSp>
          <p:nvGrpSpPr>
            <p:cNvPr id="10" name="Group 155"/>
            <p:cNvGrpSpPr/>
            <p:nvPr/>
          </p:nvGrpSpPr>
          <p:grpSpPr>
            <a:xfrm>
              <a:off x="4804813" y="2214554"/>
              <a:ext cx="2704052" cy="561036"/>
              <a:chOff x="5847736" y="5631425"/>
              <a:chExt cx="2704052" cy="561036"/>
            </a:xfrm>
          </p:grpSpPr>
          <p:sp>
            <p:nvSpPr>
              <p:cNvPr id="274" name="Rounded Rectangle 273"/>
              <p:cNvSpPr/>
              <p:nvPr/>
            </p:nvSpPr>
            <p:spPr>
              <a:xfrm>
                <a:off x="5847736" y="5631425"/>
                <a:ext cx="1928826" cy="500066"/>
              </a:xfrm>
              <a:prstGeom prst="roundRect">
                <a:avLst/>
              </a:prstGeom>
              <a:scene3d>
                <a:camera prst="isometricOffAxis2Left"/>
                <a:lightRig rig="threePt" dir="t"/>
              </a:scene3d>
              <a:sp3d>
                <a:bevelT w="114300" prst="hardEdge"/>
              </a:sp3d>
            </p:spPr>
            <p:style>
              <a:lnRef idx="3">
                <a:schemeClr val="lt1"/>
              </a:lnRef>
              <a:fillRef idx="1">
                <a:schemeClr val="accent6"/>
              </a:fillRef>
              <a:effectRef idx="1">
                <a:schemeClr val="accent6"/>
              </a:effectRef>
              <a:fontRef idx="minor">
                <a:schemeClr val="lt1"/>
              </a:fontRef>
            </p:style>
            <p:txBody>
              <a:bodyPr rtlCol="0" anchor="ctr"/>
              <a:lstStyle/>
              <a:p>
                <a:pPr algn="ctr"/>
                <a:endParaRPr lang="ms-MY"/>
              </a:p>
            </p:txBody>
          </p:sp>
          <p:sp>
            <p:nvSpPr>
              <p:cNvPr id="275" name="TextBox 274"/>
              <p:cNvSpPr txBox="1"/>
              <p:nvPr/>
            </p:nvSpPr>
            <p:spPr>
              <a:xfrm>
                <a:off x="6000760" y="5669241"/>
                <a:ext cx="2551028" cy="523220"/>
              </a:xfrm>
              <a:prstGeom prst="rect">
                <a:avLst/>
              </a:prstGeom>
              <a:noFill/>
              <a:scene3d>
                <a:camera prst="isometricOffAxis2Left"/>
                <a:lightRig rig="threePt" dir="t"/>
              </a:scene3d>
            </p:spPr>
            <p:txBody>
              <a:bodyPr wrap="square" rtlCol="0">
                <a:spAutoFit/>
              </a:bodyPr>
              <a:lstStyle/>
              <a:p>
                <a:r>
                  <a:rPr lang="en-US" sz="2800" dirty="0" smtClean="0"/>
                  <a:t>Synthesis</a:t>
                </a:r>
                <a:endParaRPr lang="ms-MY" sz="2800" dirty="0"/>
              </a:p>
            </p:txBody>
          </p:sp>
        </p:grpSp>
        <p:grpSp>
          <p:nvGrpSpPr>
            <p:cNvPr id="11" name="Group 156"/>
            <p:cNvGrpSpPr/>
            <p:nvPr/>
          </p:nvGrpSpPr>
          <p:grpSpPr>
            <a:xfrm>
              <a:off x="5519193" y="1796394"/>
              <a:ext cx="2632614" cy="561036"/>
              <a:chOff x="6276364" y="4534192"/>
              <a:chExt cx="2632614" cy="561036"/>
            </a:xfrm>
          </p:grpSpPr>
          <p:sp>
            <p:nvSpPr>
              <p:cNvPr id="272" name="Rounded Rectangle 271"/>
              <p:cNvSpPr/>
              <p:nvPr/>
            </p:nvSpPr>
            <p:spPr>
              <a:xfrm>
                <a:off x="6276364" y="4534192"/>
                <a:ext cx="1928826" cy="500066"/>
              </a:xfrm>
              <a:prstGeom prst="roundRect">
                <a:avLst/>
              </a:prstGeom>
              <a:scene3d>
                <a:camera prst="isometricOffAxis2Left"/>
                <a:lightRig rig="threePt" dir="t"/>
              </a:scene3d>
              <a:sp3d>
                <a:bevelT w="114300" prst="hardEdge"/>
              </a:sp3d>
            </p:spPr>
            <p:style>
              <a:lnRef idx="3">
                <a:schemeClr val="lt1"/>
              </a:lnRef>
              <a:fillRef idx="1">
                <a:schemeClr val="accent6"/>
              </a:fillRef>
              <a:effectRef idx="1">
                <a:schemeClr val="accent6"/>
              </a:effectRef>
              <a:fontRef idx="minor">
                <a:schemeClr val="lt1"/>
              </a:fontRef>
            </p:style>
            <p:txBody>
              <a:bodyPr rtlCol="0" anchor="ctr"/>
              <a:lstStyle/>
              <a:p>
                <a:pPr algn="ctr"/>
                <a:endParaRPr lang="ms-MY"/>
              </a:p>
            </p:txBody>
          </p:sp>
          <p:sp>
            <p:nvSpPr>
              <p:cNvPr id="273" name="TextBox 272"/>
              <p:cNvSpPr txBox="1"/>
              <p:nvPr/>
            </p:nvSpPr>
            <p:spPr>
              <a:xfrm>
                <a:off x="6357950" y="4572008"/>
                <a:ext cx="2551028" cy="523220"/>
              </a:xfrm>
              <a:prstGeom prst="rect">
                <a:avLst/>
              </a:prstGeom>
              <a:noFill/>
              <a:scene3d>
                <a:camera prst="isometricOffAxis2Left"/>
                <a:lightRig rig="threePt" dir="t"/>
              </a:scene3d>
            </p:spPr>
            <p:txBody>
              <a:bodyPr wrap="square" rtlCol="0">
                <a:spAutoFit/>
              </a:bodyPr>
              <a:lstStyle/>
              <a:p>
                <a:r>
                  <a:rPr lang="en-US" sz="2800" dirty="0" smtClean="0"/>
                  <a:t>Evaluation</a:t>
                </a:r>
                <a:endParaRPr lang="ms-MY" sz="2800" dirty="0"/>
              </a:p>
            </p:txBody>
          </p:sp>
        </p:grpSp>
        <p:sp>
          <p:nvSpPr>
            <p:cNvPr id="260" name="Cloud Callout 259"/>
            <p:cNvSpPr/>
            <p:nvPr/>
          </p:nvSpPr>
          <p:spPr>
            <a:xfrm rot="216583">
              <a:off x="3034775" y="4711941"/>
              <a:ext cx="1857388" cy="563979"/>
            </a:xfrm>
            <a:prstGeom prst="cloudCallout">
              <a:avLst>
                <a:gd name="adj1" fmla="val -68487"/>
                <a:gd name="adj2" fmla="val -57398"/>
              </a:avLst>
            </a:prstGeom>
            <a:solidFill>
              <a:schemeClr val="bg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61" name="TextBox 260"/>
            <p:cNvSpPr txBox="1"/>
            <p:nvPr/>
          </p:nvSpPr>
          <p:spPr>
            <a:xfrm>
              <a:off x="3161739" y="4774180"/>
              <a:ext cx="1643074" cy="369332"/>
            </a:xfrm>
            <a:prstGeom prst="rect">
              <a:avLst/>
            </a:prstGeom>
            <a:noFill/>
          </p:spPr>
          <p:txBody>
            <a:bodyPr wrap="square" rtlCol="0">
              <a:spAutoFit/>
            </a:bodyPr>
            <a:lstStyle/>
            <a:p>
              <a:r>
                <a:rPr lang="en-US" dirty="0" smtClean="0"/>
                <a:t>Remember ‘it’</a:t>
              </a:r>
              <a:endParaRPr lang="ms-MY" dirty="0"/>
            </a:p>
          </p:txBody>
        </p:sp>
        <p:sp>
          <p:nvSpPr>
            <p:cNvPr id="262" name="Cloud Callout 261"/>
            <p:cNvSpPr/>
            <p:nvPr/>
          </p:nvSpPr>
          <p:spPr>
            <a:xfrm rot="216583">
              <a:off x="4251807" y="4272648"/>
              <a:ext cx="1857388" cy="646164"/>
            </a:xfrm>
            <a:prstGeom prst="cloudCallout">
              <a:avLst>
                <a:gd name="adj1" fmla="val -68487"/>
                <a:gd name="adj2" fmla="val -57398"/>
              </a:avLst>
            </a:prstGeom>
            <a:solidFill>
              <a:schemeClr val="bg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63" name="TextBox 262"/>
            <p:cNvSpPr txBox="1"/>
            <p:nvPr/>
          </p:nvSpPr>
          <p:spPr>
            <a:xfrm>
              <a:off x="4376184" y="4286256"/>
              <a:ext cx="1643074" cy="646331"/>
            </a:xfrm>
            <a:prstGeom prst="rect">
              <a:avLst/>
            </a:prstGeom>
            <a:noFill/>
          </p:spPr>
          <p:txBody>
            <a:bodyPr wrap="square" rtlCol="0">
              <a:spAutoFit/>
            </a:bodyPr>
            <a:lstStyle/>
            <a:p>
              <a:pPr algn="ctr"/>
              <a:r>
                <a:rPr lang="en-US" dirty="0" smtClean="0"/>
                <a:t>What does ‘it’ mean?</a:t>
              </a:r>
              <a:endParaRPr lang="ms-MY" dirty="0"/>
            </a:p>
          </p:txBody>
        </p:sp>
        <p:sp>
          <p:nvSpPr>
            <p:cNvPr id="264" name="Cloud Callout 263"/>
            <p:cNvSpPr/>
            <p:nvPr/>
          </p:nvSpPr>
          <p:spPr>
            <a:xfrm rot="216583">
              <a:off x="4892570" y="3688308"/>
              <a:ext cx="1447058" cy="563979"/>
            </a:xfrm>
            <a:prstGeom prst="cloudCallout">
              <a:avLst>
                <a:gd name="adj1" fmla="val -68487"/>
                <a:gd name="adj2" fmla="val -57398"/>
              </a:avLst>
            </a:prstGeom>
            <a:solidFill>
              <a:schemeClr val="bg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65" name="TextBox 264"/>
            <p:cNvSpPr txBox="1"/>
            <p:nvPr/>
          </p:nvSpPr>
          <p:spPr>
            <a:xfrm>
              <a:off x="5122389" y="3763464"/>
              <a:ext cx="1643074" cy="369332"/>
            </a:xfrm>
            <a:prstGeom prst="rect">
              <a:avLst/>
            </a:prstGeom>
            <a:noFill/>
          </p:spPr>
          <p:txBody>
            <a:bodyPr wrap="square" rtlCol="0">
              <a:spAutoFit/>
            </a:bodyPr>
            <a:lstStyle/>
            <a:p>
              <a:r>
                <a:rPr lang="en-US" dirty="0" err="1" smtClean="0"/>
                <a:t>Using‘it</a:t>
              </a:r>
              <a:r>
                <a:rPr lang="en-US" dirty="0" smtClean="0"/>
                <a:t>’</a:t>
              </a:r>
              <a:endParaRPr lang="ms-MY" dirty="0"/>
            </a:p>
          </p:txBody>
        </p:sp>
        <p:sp>
          <p:nvSpPr>
            <p:cNvPr id="266" name="Cloud Callout 265"/>
            <p:cNvSpPr/>
            <p:nvPr/>
          </p:nvSpPr>
          <p:spPr>
            <a:xfrm rot="216583">
              <a:off x="5500694" y="3225072"/>
              <a:ext cx="1857388" cy="646164"/>
            </a:xfrm>
            <a:prstGeom prst="cloudCallout">
              <a:avLst>
                <a:gd name="adj1" fmla="val -68487"/>
                <a:gd name="adj2" fmla="val -57398"/>
              </a:avLst>
            </a:prstGeom>
            <a:solidFill>
              <a:schemeClr val="bg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67" name="TextBox 266"/>
            <p:cNvSpPr txBox="1"/>
            <p:nvPr/>
          </p:nvSpPr>
          <p:spPr>
            <a:xfrm>
              <a:off x="5625071" y="3238680"/>
              <a:ext cx="1643074" cy="646331"/>
            </a:xfrm>
            <a:prstGeom prst="rect">
              <a:avLst/>
            </a:prstGeom>
            <a:noFill/>
          </p:spPr>
          <p:txBody>
            <a:bodyPr wrap="square" rtlCol="0">
              <a:spAutoFit/>
            </a:bodyPr>
            <a:lstStyle/>
            <a:p>
              <a:pPr algn="ctr"/>
              <a:r>
                <a:rPr lang="en-US" dirty="0" smtClean="0"/>
                <a:t>How is ‘it’ structured?</a:t>
              </a:r>
              <a:endParaRPr lang="ms-MY" dirty="0"/>
            </a:p>
          </p:txBody>
        </p:sp>
        <p:sp>
          <p:nvSpPr>
            <p:cNvPr id="268" name="Cloud Callout 267"/>
            <p:cNvSpPr/>
            <p:nvPr/>
          </p:nvSpPr>
          <p:spPr>
            <a:xfrm rot="216583">
              <a:off x="6572264" y="2796444"/>
              <a:ext cx="1857388" cy="646164"/>
            </a:xfrm>
            <a:prstGeom prst="cloudCallout">
              <a:avLst>
                <a:gd name="adj1" fmla="val -68487"/>
                <a:gd name="adj2" fmla="val -57398"/>
              </a:avLst>
            </a:prstGeom>
            <a:solidFill>
              <a:schemeClr val="bg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69" name="TextBox 268"/>
            <p:cNvSpPr txBox="1"/>
            <p:nvPr/>
          </p:nvSpPr>
          <p:spPr>
            <a:xfrm>
              <a:off x="6696641" y="2810052"/>
              <a:ext cx="1643074" cy="646331"/>
            </a:xfrm>
            <a:prstGeom prst="rect">
              <a:avLst/>
            </a:prstGeom>
            <a:noFill/>
          </p:spPr>
          <p:txBody>
            <a:bodyPr wrap="square" rtlCol="0">
              <a:spAutoFit/>
            </a:bodyPr>
            <a:lstStyle/>
            <a:p>
              <a:pPr algn="ctr"/>
              <a:r>
                <a:rPr lang="en-US" dirty="0" smtClean="0"/>
                <a:t>What does ‘it’ relate?</a:t>
              </a:r>
              <a:endParaRPr lang="ms-MY" dirty="0"/>
            </a:p>
          </p:txBody>
        </p:sp>
        <p:sp>
          <p:nvSpPr>
            <p:cNvPr id="270" name="Cloud Callout 269"/>
            <p:cNvSpPr/>
            <p:nvPr/>
          </p:nvSpPr>
          <p:spPr>
            <a:xfrm rot="216583">
              <a:off x="7286612" y="2272383"/>
              <a:ext cx="1857388" cy="646164"/>
            </a:xfrm>
            <a:prstGeom prst="cloudCallout">
              <a:avLst>
                <a:gd name="adj1" fmla="val -46916"/>
                <a:gd name="adj2" fmla="val -70284"/>
              </a:avLst>
            </a:prstGeom>
            <a:solidFill>
              <a:schemeClr val="bg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71" name="TextBox 270"/>
            <p:cNvSpPr txBox="1"/>
            <p:nvPr/>
          </p:nvSpPr>
          <p:spPr>
            <a:xfrm>
              <a:off x="7448019" y="2282603"/>
              <a:ext cx="1643074" cy="646331"/>
            </a:xfrm>
            <a:prstGeom prst="rect">
              <a:avLst/>
            </a:prstGeom>
            <a:noFill/>
          </p:spPr>
          <p:txBody>
            <a:bodyPr wrap="square" rtlCol="0">
              <a:spAutoFit/>
            </a:bodyPr>
            <a:lstStyle/>
            <a:p>
              <a:pPr algn="ctr"/>
              <a:r>
                <a:rPr lang="en-US" dirty="0" smtClean="0"/>
                <a:t>Does ‘it’ have a value?</a:t>
              </a:r>
              <a:endParaRPr lang="ms-MY" dirty="0"/>
            </a:p>
          </p:txBody>
        </p:sp>
      </p:grpSp>
      <p:sp>
        <p:nvSpPr>
          <p:cNvPr id="297" name="TextBox 296"/>
          <p:cNvSpPr txBox="1"/>
          <p:nvPr/>
        </p:nvSpPr>
        <p:spPr>
          <a:xfrm rot="20035429">
            <a:off x="174729" y="3666020"/>
            <a:ext cx="3000396" cy="40011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LOWER LEVEL THINKING</a:t>
            </a:r>
            <a:endParaRPr lang="ms-MY"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298" name="TextBox 297"/>
          <p:cNvSpPr txBox="1"/>
          <p:nvPr/>
        </p:nvSpPr>
        <p:spPr>
          <a:xfrm rot="20035429">
            <a:off x="3028269" y="2282123"/>
            <a:ext cx="3000396" cy="40011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HIGHER LEVEL THINKING</a:t>
            </a:r>
            <a:endParaRPr lang="ms-MY"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02" name="Title 11"/>
          <p:cNvSpPr txBox="1">
            <a:spLocks/>
          </p:cNvSpPr>
          <p:nvPr/>
        </p:nvSpPr>
        <p:spPr>
          <a:xfrm>
            <a:off x="500034" y="21429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rgbClr val="C00000"/>
                </a:solidFill>
                <a:effectLst/>
                <a:uLnTx/>
                <a:uFillTx/>
                <a:latin typeface="Maiandra GD" pitchFamily="34" charset="0"/>
                <a:ea typeface="+mj-ea"/>
                <a:cs typeface="+mj-cs"/>
              </a:rPr>
              <a:t>Bloom Taxonomy</a:t>
            </a:r>
            <a:br>
              <a:rPr kumimoji="0" lang="en-US" sz="4400" b="0" i="0" u="none" strike="noStrike" kern="1200" cap="none" spc="0" normalizeH="0" baseline="0" noProof="0" dirty="0" smtClean="0">
                <a:ln>
                  <a:noFill/>
                </a:ln>
                <a:solidFill>
                  <a:srgbClr val="C00000"/>
                </a:solidFill>
                <a:effectLst/>
                <a:uLnTx/>
                <a:uFillTx/>
                <a:latin typeface="Maiandra GD" pitchFamily="34" charset="0"/>
                <a:ea typeface="+mj-ea"/>
                <a:cs typeface="+mj-cs"/>
              </a:rPr>
            </a:br>
            <a:r>
              <a:rPr kumimoji="0" lang="en-US" sz="2000" b="0" i="0" u="none" strike="noStrike" kern="1200" cap="none" spc="0" normalizeH="0" baseline="0" noProof="0" dirty="0" smtClean="0">
                <a:ln>
                  <a:noFill/>
                </a:ln>
                <a:solidFill>
                  <a:srgbClr val="C00000"/>
                </a:solidFill>
                <a:effectLst/>
                <a:uLnTx/>
                <a:uFillTx/>
                <a:latin typeface="Maiandra GD" pitchFamily="34" charset="0"/>
                <a:ea typeface="+mj-ea"/>
                <a:cs typeface="+mj-cs"/>
              </a:rPr>
              <a:t>(Cognitive domain)</a:t>
            </a:r>
            <a:endParaRPr kumimoji="0" lang="ms-MY" sz="2000" b="0" i="0" u="none" strike="noStrike" kern="1200" cap="none" spc="0" normalizeH="0" baseline="0" noProof="0" dirty="0">
              <a:ln>
                <a:noFill/>
              </a:ln>
              <a:solidFill>
                <a:srgbClr val="C00000"/>
              </a:solidFill>
              <a:effectLst>
                <a:outerShdw blurRad="50800" dist="38100" dir="16200000" rotWithShape="0">
                  <a:prstClr val="black">
                    <a:alpha val="40000"/>
                  </a:prstClr>
                </a:outerShdw>
              </a:effectLst>
              <a:uLnTx/>
              <a:uFillTx/>
              <a:latin typeface="Maiandra GD" pitchFamily="34" charset="0"/>
              <a:ea typeface="+mj-ea"/>
              <a:cs typeface="+mj-cs"/>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6" name="Diagram 155"/>
          <p:cNvGraphicFramePr/>
          <p:nvPr/>
        </p:nvGraphicFramePr>
        <p:xfrm>
          <a:off x="357158" y="2048524"/>
          <a:ext cx="7358114" cy="39608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7" name="TextBox 156"/>
          <p:cNvSpPr txBox="1"/>
          <p:nvPr/>
        </p:nvSpPr>
        <p:spPr>
          <a:xfrm>
            <a:off x="6357950" y="5691862"/>
            <a:ext cx="2428892" cy="523220"/>
          </a:xfrm>
          <a:prstGeom prst="rect">
            <a:avLst/>
          </a:prstGeom>
          <a:solidFill>
            <a:srgbClr val="C00000"/>
          </a:solidFill>
          <a:scene3d>
            <a:camera prst="orthographicFront"/>
            <a:lightRig rig="threePt" dir="t"/>
          </a:scene3d>
          <a:sp3d>
            <a:bevelT prst="convex"/>
          </a:sp3d>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2800" dirty="0" smtClean="0">
                <a:latin typeface="Agency FB" pitchFamily="34" charset="0"/>
              </a:rPr>
              <a:t>Lower level thinking</a:t>
            </a:r>
            <a:endParaRPr lang="ms-MY" sz="2800" dirty="0">
              <a:latin typeface="Agency FB" pitchFamily="34" charset="0"/>
            </a:endParaRPr>
          </a:p>
        </p:txBody>
      </p:sp>
      <p:sp>
        <p:nvSpPr>
          <p:cNvPr id="158" name="TextBox 157"/>
          <p:cNvSpPr txBox="1"/>
          <p:nvPr/>
        </p:nvSpPr>
        <p:spPr>
          <a:xfrm>
            <a:off x="6143636" y="2119962"/>
            <a:ext cx="2643206" cy="523220"/>
          </a:xfrm>
          <a:prstGeom prst="rect">
            <a:avLst/>
          </a:prstGeom>
          <a:solidFill>
            <a:srgbClr val="C00000"/>
          </a:solidFill>
          <a:scene3d>
            <a:camera prst="orthographicFront"/>
            <a:lightRig rig="threePt" dir="t"/>
          </a:scene3d>
          <a:sp3d>
            <a:bevelT prst="convex"/>
          </a:sp3d>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2800" dirty="0" smtClean="0">
                <a:latin typeface="Agency FB" pitchFamily="34" charset="0"/>
              </a:rPr>
              <a:t>Higher level thinking</a:t>
            </a:r>
            <a:endParaRPr lang="ms-MY" sz="2800" dirty="0">
              <a:latin typeface="Agency FB" pitchFamily="34" charset="0"/>
            </a:endParaRPr>
          </a:p>
        </p:txBody>
      </p:sp>
      <p:cxnSp>
        <p:nvCxnSpPr>
          <p:cNvPr id="160" name="Straight Arrow Connector 159"/>
          <p:cNvCxnSpPr>
            <a:stCxn id="157" idx="0"/>
          </p:cNvCxnSpPr>
          <p:nvPr/>
        </p:nvCxnSpPr>
        <p:spPr>
          <a:xfrm rot="5400000" flipH="1" flipV="1">
            <a:off x="6072198" y="4191664"/>
            <a:ext cx="3000396" cy="1588"/>
          </a:xfrm>
          <a:prstGeom prst="straightConnector1">
            <a:avLst/>
          </a:prstGeom>
          <a:ln w="57150">
            <a:solidFill>
              <a:srgbClr val="FFC000"/>
            </a:solidFill>
            <a:tailEnd type="arrow"/>
          </a:ln>
          <a:effectLst>
            <a:outerShdw blurRad="50800" dist="38100" dir="2700000" algn="tl" rotWithShape="0">
              <a:prstClr val="black">
                <a:alpha val="40000"/>
              </a:prstClr>
            </a:outerShdw>
          </a:effectLst>
          <a:scene3d>
            <a:camera prst="orthographicFront"/>
            <a:lightRig rig="threePt" dir="t"/>
          </a:scene3d>
          <a:sp3d>
            <a:bevelT prst="angle"/>
          </a:sp3d>
        </p:spPr>
        <p:style>
          <a:lnRef idx="1">
            <a:schemeClr val="accent1"/>
          </a:lnRef>
          <a:fillRef idx="0">
            <a:schemeClr val="accent1"/>
          </a:fillRef>
          <a:effectRef idx="0">
            <a:schemeClr val="accent1"/>
          </a:effectRef>
          <a:fontRef idx="minor">
            <a:schemeClr val="tx1"/>
          </a:fontRef>
        </p:style>
      </p:cxnSp>
      <p:sp>
        <p:nvSpPr>
          <p:cNvPr id="161" name="TextBox 160"/>
          <p:cNvSpPr txBox="1"/>
          <p:nvPr/>
        </p:nvSpPr>
        <p:spPr>
          <a:xfrm>
            <a:off x="428596" y="1691334"/>
            <a:ext cx="3143272" cy="1815882"/>
          </a:xfrm>
          <a:prstGeom prst="rect">
            <a:avLst/>
          </a:prstGeom>
          <a:noFill/>
        </p:spPr>
        <p:txBody>
          <a:bodyPr wrap="square" rtlCol="0">
            <a:spAutoFit/>
          </a:bodyPr>
          <a:lstStyle/>
          <a:p>
            <a:pPr marL="231775" indent="-231775">
              <a:buClr>
                <a:srgbClr val="C00000"/>
              </a:buClr>
            </a:pPr>
            <a:r>
              <a:rPr lang="en-US" sz="2800" dirty="0" smtClean="0">
                <a:solidFill>
                  <a:srgbClr val="7A0000"/>
                </a:solidFill>
                <a:latin typeface="Agency FB" pitchFamily="34" charset="0"/>
              </a:rPr>
              <a:t>Generating new ideas, being innovative, viewing things in different ways</a:t>
            </a:r>
          </a:p>
        </p:txBody>
      </p:sp>
      <p:sp>
        <p:nvSpPr>
          <p:cNvPr id="162" name="TextBox 161"/>
          <p:cNvSpPr txBox="1"/>
          <p:nvPr/>
        </p:nvSpPr>
        <p:spPr>
          <a:xfrm>
            <a:off x="2643174" y="1785926"/>
            <a:ext cx="928694" cy="1200329"/>
          </a:xfrm>
          <a:prstGeom prst="rect">
            <a:avLst/>
          </a:prstGeom>
          <a:noFill/>
          <a:effectLst>
            <a:glow rad="228600">
              <a:schemeClr val="accent6">
                <a:satMod val="175000"/>
                <a:alpha val="40000"/>
              </a:schemeClr>
            </a:glow>
          </a:effectLst>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7200" b="1" dirty="0" smtClean="0">
                <a:ln w="11430"/>
                <a:solidFill>
                  <a:srgbClr val="FFC000"/>
                </a:solidFill>
                <a:effectLst>
                  <a:outerShdw blurRad="50800" dist="39000" dir="5460000" algn="tl">
                    <a:srgbClr val="000000">
                      <a:alpha val="38000"/>
                    </a:srgbClr>
                  </a:outerShdw>
                </a:effectLst>
                <a:latin typeface="Wingdings 2" pitchFamily="18" charset="2"/>
                <a:sym typeface="Wingdings 3"/>
              </a:rPr>
              <a:t></a:t>
            </a:r>
            <a:endParaRPr lang="ms-MY" sz="7200" b="1" dirty="0">
              <a:ln w="11430"/>
              <a:solidFill>
                <a:srgbClr val="FFC000"/>
              </a:solidFill>
              <a:effectLst>
                <a:outerShdw blurRad="50800" dist="39000" dir="5460000" algn="tl">
                  <a:srgbClr val="000000">
                    <a:alpha val="38000"/>
                  </a:srgbClr>
                </a:outerShdw>
              </a:effectLst>
              <a:latin typeface="Wingdings 2" pitchFamily="18" charset="2"/>
            </a:endParaRPr>
          </a:p>
        </p:txBody>
      </p:sp>
      <p:sp>
        <p:nvSpPr>
          <p:cNvPr id="181" name="Title 11"/>
          <p:cNvSpPr txBox="1">
            <a:spLocks/>
          </p:cNvSpPr>
          <p:nvPr/>
        </p:nvSpPr>
        <p:spPr>
          <a:xfrm>
            <a:off x="142844" y="142860"/>
            <a:ext cx="8229600" cy="1143000"/>
          </a:xfrm>
          <a:prstGeom prst="rect">
            <a:avLst/>
          </a:prstGeom>
          <a:effectLst>
            <a:glow rad="101600">
              <a:schemeClr val="accent2">
                <a:satMod val="175000"/>
                <a:alpha val="40000"/>
              </a:schemeClr>
            </a:glow>
          </a:effectLst>
        </p:spPr>
        <p:style>
          <a:lnRef idx="2">
            <a:schemeClr val="accent6"/>
          </a:lnRef>
          <a:fillRef idx="1">
            <a:schemeClr val="lt1"/>
          </a:fillRef>
          <a:effectRef idx="0">
            <a:schemeClr val="accent6"/>
          </a:effectRef>
          <a:fontRef idx="minor">
            <a:schemeClr val="dk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rgbClr val="C00000"/>
                </a:solidFill>
                <a:effectLst/>
                <a:uLnTx/>
                <a:uFillTx/>
                <a:latin typeface="Maiandra GD" pitchFamily="34" charset="0"/>
                <a:ea typeface="+mj-ea"/>
                <a:cs typeface="+mj-cs"/>
              </a:rPr>
              <a:t>Bloom Taxonomy (revised)</a:t>
            </a:r>
            <a:endParaRPr kumimoji="0" lang="ms-MY" sz="4400" b="0" i="0" u="none" strike="noStrike" kern="1200" cap="none" spc="0" normalizeH="0" baseline="0" noProof="0" dirty="0">
              <a:ln>
                <a:noFill/>
              </a:ln>
              <a:solidFill>
                <a:srgbClr val="C00000"/>
              </a:solidFill>
              <a:effectLst>
                <a:outerShdw blurRad="50800" dist="38100" dir="16200000" rotWithShape="0">
                  <a:prstClr val="black">
                    <a:alpha val="40000"/>
                  </a:prstClr>
                </a:outerShdw>
              </a:effectLst>
              <a:uLnTx/>
              <a:uFillTx/>
              <a:latin typeface="Maiandra GD" pitchFamily="34" charset="0"/>
              <a:ea typeface="+mj-ea"/>
              <a:cs typeface="+mj-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Oval 189"/>
          <p:cNvSpPr/>
          <p:nvPr/>
        </p:nvSpPr>
        <p:spPr>
          <a:xfrm>
            <a:off x="-1428792" y="-214338"/>
            <a:ext cx="9068313" cy="7307865"/>
          </a:xfrm>
          <a:prstGeom prst="ellipse">
            <a:avLst/>
          </a:prstGeom>
          <a:solidFill>
            <a:schemeClr val="bg1">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grpSp>
        <p:nvGrpSpPr>
          <p:cNvPr id="2" name="Group 187"/>
          <p:cNvGrpSpPr/>
          <p:nvPr/>
        </p:nvGrpSpPr>
        <p:grpSpPr>
          <a:xfrm>
            <a:off x="-2857552" y="-357214"/>
            <a:ext cx="13573220" cy="7000924"/>
            <a:chOff x="-3143304" y="-357214"/>
            <a:chExt cx="13573220" cy="7000924"/>
          </a:xfrm>
        </p:grpSpPr>
        <p:graphicFrame>
          <p:nvGraphicFramePr>
            <p:cNvPr id="156" name="Diagram 155"/>
            <p:cNvGraphicFramePr/>
            <p:nvPr/>
          </p:nvGraphicFramePr>
          <p:xfrm>
            <a:off x="-3143304" y="-357214"/>
            <a:ext cx="13573220" cy="70009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8" name="TextBox 157"/>
            <p:cNvSpPr txBox="1"/>
            <p:nvPr/>
          </p:nvSpPr>
          <p:spPr>
            <a:xfrm>
              <a:off x="2000232" y="428604"/>
              <a:ext cx="1571636" cy="646331"/>
            </a:xfrm>
            <a:prstGeom prst="rect">
              <a:avLst/>
            </a:prstGeom>
            <a:noFill/>
          </p:spPr>
          <p:txBody>
            <a:bodyPr wrap="square" rtlCol="0">
              <a:spAutoFit/>
            </a:bodyPr>
            <a:lstStyle/>
            <a:p>
              <a:pPr lvl="0"/>
              <a:r>
                <a:rPr lang="en-US" b="1" dirty="0" smtClean="0">
                  <a:solidFill>
                    <a:srgbClr val="C00000"/>
                  </a:solidFill>
                </a:rPr>
                <a:t>Learning how to learn</a:t>
              </a:r>
              <a:endParaRPr lang="ms-MY" b="1" dirty="0" smtClean="0">
                <a:solidFill>
                  <a:srgbClr val="C00000"/>
                </a:solidFill>
              </a:endParaRPr>
            </a:p>
          </p:txBody>
        </p:sp>
        <p:sp>
          <p:nvSpPr>
            <p:cNvPr id="159" name="TextBox 158"/>
            <p:cNvSpPr txBox="1"/>
            <p:nvPr/>
          </p:nvSpPr>
          <p:spPr>
            <a:xfrm>
              <a:off x="1714480" y="1000108"/>
              <a:ext cx="2143140" cy="1569660"/>
            </a:xfrm>
            <a:prstGeom prst="rect">
              <a:avLst/>
            </a:prstGeom>
            <a:noFill/>
          </p:spPr>
          <p:txBody>
            <a:bodyPr wrap="square" rtlCol="0">
              <a:spAutoFit/>
            </a:bodyPr>
            <a:lstStyle/>
            <a:p>
              <a:pPr marL="82550" lvl="0" indent="-82550">
                <a:buFont typeface="Arial" pitchFamily="34" charset="0"/>
                <a:buChar char="•"/>
              </a:pPr>
              <a:r>
                <a:rPr lang="en-US" sz="1600" dirty="0" smtClean="0">
                  <a:solidFill>
                    <a:schemeClr val="bg1"/>
                  </a:solidFill>
                </a:rPr>
                <a:t>Becoming a better student</a:t>
              </a:r>
            </a:p>
            <a:p>
              <a:pPr marL="82550" lvl="0" indent="-82550">
                <a:buFont typeface="Arial" pitchFamily="34" charset="0"/>
                <a:buChar char="•"/>
              </a:pPr>
              <a:r>
                <a:rPr lang="en-US" sz="1600" dirty="0" smtClean="0">
                  <a:solidFill>
                    <a:schemeClr val="bg1"/>
                  </a:solidFill>
                </a:rPr>
                <a:t>Inquiring about a subject</a:t>
              </a:r>
            </a:p>
            <a:p>
              <a:pPr marL="82550" lvl="0" indent="-82550">
                <a:buFont typeface="Arial" pitchFamily="34" charset="0"/>
                <a:buChar char="•"/>
              </a:pPr>
              <a:r>
                <a:rPr lang="en-US" sz="1600" dirty="0" smtClean="0">
                  <a:solidFill>
                    <a:schemeClr val="bg1"/>
                  </a:solidFill>
                </a:rPr>
                <a:t>Self-directing learners</a:t>
              </a:r>
              <a:endParaRPr lang="ms-MY" sz="1600" dirty="0" smtClean="0">
                <a:solidFill>
                  <a:schemeClr val="bg1"/>
                </a:solidFill>
              </a:endParaRPr>
            </a:p>
          </p:txBody>
        </p:sp>
        <p:sp>
          <p:nvSpPr>
            <p:cNvPr id="160" name="TextBox 159"/>
            <p:cNvSpPr txBox="1"/>
            <p:nvPr/>
          </p:nvSpPr>
          <p:spPr>
            <a:xfrm>
              <a:off x="3786182" y="568091"/>
              <a:ext cx="1571636" cy="646331"/>
            </a:xfrm>
            <a:prstGeom prst="rect">
              <a:avLst/>
            </a:prstGeom>
            <a:noFill/>
          </p:spPr>
          <p:txBody>
            <a:bodyPr wrap="square" rtlCol="0">
              <a:spAutoFit/>
            </a:bodyPr>
            <a:lstStyle/>
            <a:p>
              <a:pPr lvl="0"/>
              <a:r>
                <a:rPr lang="en-US" b="1" dirty="0" smtClean="0">
                  <a:solidFill>
                    <a:srgbClr val="C00000"/>
                  </a:solidFill>
                </a:rPr>
                <a:t>Foundational Knowledge</a:t>
              </a:r>
              <a:endParaRPr lang="ms-MY" b="1" dirty="0" smtClean="0">
                <a:solidFill>
                  <a:srgbClr val="C00000"/>
                </a:solidFill>
              </a:endParaRPr>
            </a:p>
          </p:txBody>
        </p:sp>
        <p:sp>
          <p:nvSpPr>
            <p:cNvPr id="161" name="TextBox 160"/>
            <p:cNvSpPr txBox="1"/>
            <p:nvPr/>
          </p:nvSpPr>
          <p:spPr>
            <a:xfrm>
              <a:off x="3929058" y="1214422"/>
              <a:ext cx="2357454" cy="584775"/>
            </a:xfrm>
            <a:prstGeom prst="rect">
              <a:avLst/>
            </a:prstGeom>
            <a:noFill/>
          </p:spPr>
          <p:txBody>
            <a:bodyPr wrap="square" rtlCol="0">
              <a:spAutoFit/>
            </a:bodyPr>
            <a:lstStyle/>
            <a:p>
              <a:pPr lvl="0"/>
              <a:r>
                <a:rPr lang="en-US" sz="1600" dirty="0" smtClean="0">
                  <a:solidFill>
                    <a:schemeClr val="bg1"/>
                  </a:solidFill>
                </a:rPr>
                <a:t>Understanding &amp; remembering</a:t>
              </a:r>
              <a:endParaRPr lang="ms-MY" sz="1600" dirty="0" smtClean="0">
                <a:solidFill>
                  <a:schemeClr val="bg1"/>
                </a:solidFill>
              </a:endParaRPr>
            </a:p>
          </p:txBody>
        </p:sp>
        <p:sp>
          <p:nvSpPr>
            <p:cNvPr id="162" name="TextBox 161"/>
            <p:cNvSpPr txBox="1"/>
            <p:nvPr/>
          </p:nvSpPr>
          <p:spPr>
            <a:xfrm>
              <a:off x="4000496" y="1706865"/>
              <a:ext cx="2357454" cy="584775"/>
            </a:xfrm>
            <a:prstGeom prst="rect">
              <a:avLst/>
            </a:prstGeom>
            <a:noFill/>
          </p:spPr>
          <p:txBody>
            <a:bodyPr wrap="square" rtlCol="0">
              <a:spAutoFit/>
            </a:bodyPr>
            <a:lstStyle/>
            <a:p>
              <a:pPr marL="82550" lvl="0" indent="-82550">
                <a:buFont typeface="Arial" pitchFamily="34" charset="0"/>
                <a:buChar char="•"/>
              </a:pPr>
              <a:r>
                <a:rPr lang="en-US" sz="1600" dirty="0" smtClean="0">
                  <a:solidFill>
                    <a:schemeClr val="bg1"/>
                  </a:solidFill>
                </a:rPr>
                <a:t>Information</a:t>
              </a:r>
            </a:p>
            <a:p>
              <a:pPr marL="82550" lvl="0" indent="-82550">
                <a:buFont typeface="Arial" pitchFamily="34" charset="0"/>
                <a:buChar char="•"/>
              </a:pPr>
              <a:r>
                <a:rPr lang="en-US" sz="1600" dirty="0" smtClean="0">
                  <a:solidFill>
                    <a:schemeClr val="bg1"/>
                  </a:solidFill>
                </a:rPr>
                <a:t>Ideas</a:t>
              </a:r>
              <a:endParaRPr lang="ms-MY" sz="1600" dirty="0" smtClean="0">
                <a:solidFill>
                  <a:schemeClr val="bg1"/>
                </a:solidFill>
              </a:endParaRPr>
            </a:p>
          </p:txBody>
        </p:sp>
        <p:sp>
          <p:nvSpPr>
            <p:cNvPr id="163" name="TextBox 162"/>
            <p:cNvSpPr txBox="1"/>
            <p:nvPr/>
          </p:nvSpPr>
          <p:spPr>
            <a:xfrm>
              <a:off x="1000100" y="2428868"/>
              <a:ext cx="1571636" cy="369332"/>
            </a:xfrm>
            <a:prstGeom prst="rect">
              <a:avLst/>
            </a:prstGeom>
            <a:noFill/>
          </p:spPr>
          <p:txBody>
            <a:bodyPr wrap="square" rtlCol="0">
              <a:spAutoFit/>
            </a:bodyPr>
            <a:lstStyle/>
            <a:p>
              <a:pPr lvl="0"/>
              <a:r>
                <a:rPr lang="en-US" b="1" dirty="0" smtClean="0">
                  <a:solidFill>
                    <a:srgbClr val="C00000"/>
                  </a:solidFill>
                </a:rPr>
                <a:t>Caring</a:t>
              </a:r>
              <a:endParaRPr lang="ms-MY" b="1" dirty="0" smtClean="0">
                <a:solidFill>
                  <a:srgbClr val="C00000"/>
                </a:solidFill>
              </a:endParaRPr>
            </a:p>
          </p:txBody>
        </p:sp>
        <p:sp>
          <p:nvSpPr>
            <p:cNvPr id="176" name="TextBox 175"/>
            <p:cNvSpPr txBox="1"/>
            <p:nvPr/>
          </p:nvSpPr>
          <p:spPr>
            <a:xfrm>
              <a:off x="857224" y="3026631"/>
              <a:ext cx="2143140" cy="830997"/>
            </a:xfrm>
            <a:prstGeom prst="rect">
              <a:avLst/>
            </a:prstGeom>
            <a:noFill/>
          </p:spPr>
          <p:txBody>
            <a:bodyPr wrap="square" rtlCol="0">
              <a:spAutoFit/>
            </a:bodyPr>
            <a:lstStyle/>
            <a:p>
              <a:pPr marL="82550" lvl="0" indent="-82550">
                <a:buFont typeface="Arial" pitchFamily="34" charset="0"/>
                <a:buChar char="•"/>
              </a:pPr>
              <a:r>
                <a:rPr lang="en-US" sz="1600" dirty="0" smtClean="0">
                  <a:solidFill>
                    <a:schemeClr val="bg1"/>
                  </a:solidFill>
                </a:rPr>
                <a:t>Feelings</a:t>
              </a:r>
            </a:p>
            <a:p>
              <a:pPr marL="82550" lvl="0" indent="-82550">
                <a:buFont typeface="Arial" pitchFamily="34" charset="0"/>
                <a:buChar char="•"/>
              </a:pPr>
              <a:r>
                <a:rPr lang="en-US" sz="1600" dirty="0" smtClean="0">
                  <a:solidFill>
                    <a:schemeClr val="bg1"/>
                  </a:solidFill>
                </a:rPr>
                <a:t>Interests</a:t>
              </a:r>
            </a:p>
            <a:p>
              <a:pPr marL="82550" lvl="0" indent="-82550">
                <a:buFont typeface="Arial" pitchFamily="34" charset="0"/>
                <a:buChar char="•"/>
              </a:pPr>
              <a:r>
                <a:rPr lang="en-US" sz="1600" dirty="0" smtClean="0">
                  <a:solidFill>
                    <a:schemeClr val="bg1"/>
                  </a:solidFill>
                </a:rPr>
                <a:t>Values</a:t>
              </a:r>
              <a:endParaRPr lang="ms-MY" sz="1600" dirty="0" smtClean="0">
                <a:solidFill>
                  <a:schemeClr val="bg1"/>
                </a:solidFill>
              </a:endParaRPr>
            </a:p>
          </p:txBody>
        </p:sp>
        <p:sp>
          <p:nvSpPr>
            <p:cNvPr id="179" name="TextBox 178"/>
            <p:cNvSpPr txBox="1"/>
            <p:nvPr/>
          </p:nvSpPr>
          <p:spPr>
            <a:xfrm>
              <a:off x="714348" y="2733256"/>
              <a:ext cx="2357454" cy="338554"/>
            </a:xfrm>
            <a:prstGeom prst="rect">
              <a:avLst/>
            </a:prstGeom>
            <a:noFill/>
          </p:spPr>
          <p:txBody>
            <a:bodyPr wrap="square" rtlCol="0">
              <a:spAutoFit/>
            </a:bodyPr>
            <a:lstStyle/>
            <a:p>
              <a:pPr lvl="0"/>
              <a:r>
                <a:rPr lang="en-US" sz="1600" dirty="0" smtClean="0">
                  <a:solidFill>
                    <a:schemeClr val="bg1"/>
                  </a:solidFill>
                </a:rPr>
                <a:t>Developing new:</a:t>
              </a:r>
              <a:endParaRPr lang="ms-MY" sz="1600" dirty="0" smtClean="0">
                <a:solidFill>
                  <a:schemeClr val="bg1"/>
                </a:solidFill>
              </a:endParaRPr>
            </a:p>
          </p:txBody>
        </p:sp>
        <p:sp>
          <p:nvSpPr>
            <p:cNvPr id="180" name="TextBox 179"/>
            <p:cNvSpPr txBox="1"/>
            <p:nvPr/>
          </p:nvSpPr>
          <p:spPr>
            <a:xfrm>
              <a:off x="1928794" y="4139991"/>
              <a:ext cx="1785950" cy="646331"/>
            </a:xfrm>
            <a:prstGeom prst="rect">
              <a:avLst/>
            </a:prstGeom>
            <a:noFill/>
          </p:spPr>
          <p:txBody>
            <a:bodyPr wrap="square" rtlCol="0">
              <a:spAutoFit/>
            </a:bodyPr>
            <a:lstStyle/>
            <a:p>
              <a:pPr lvl="0" algn="ctr"/>
              <a:r>
                <a:rPr lang="en-US" b="1" dirty="0" smtClean="0">
                  <a:solidFill>
                    <a:srgbClr val="C00000"/>
                  </a:solidFill>
                </a:rPr>
                <a:t>Human dimension</a:t>
              </a:r>
              <a:endParaRPr lang="ms-MY" b="1" dirty="0" smtClean="0">
                <a:solidFill>
                  <a:srgbClr val="C00000"/>
                </a:solidFill>
              </a:endParaRPr>
            </a:p>
          </p:txBody>
        </p:sp>
        <p:sp>
          <p:nvSpPr>
            <p:cNvPr id="181" name="TextBox 180"/>
            <p:cNvSpPr txBox="1"/>
            <p:nvPr/>
          </p:nvSpPr>
          <p:spPr>
            <a:xfrm>
              <a:off x="1928794" y="5000636"/>
              <a:ext cx="2143140" cy="584775"/>
            </a:xfrm>
            <a:prstGeom prst="rect">
              <a:avLst/>
            </a:prstGeom>
            <a:noFill/>
          </p:spPr>
          <p:txBody>
            <a:bodyPr wrap="square" rtlCol="0">
              <a:spAutoFit/>
            </a:bodyPr>
            <a:lstStyle/>
            <a:p>
              <a:pPr marL="82550" lvl="0" indent="-82550">
                <a:buFont typeface="Arial" pitchFamily="34" charset="0"/>
                <a:buChar char="•"/>
              </a:pPr>
              <a:r>
                <a:rPr lang="en-US" sz="1600" dirty="0" smtClean="0">
                  <a:solidFill>
                    <a:schemeClr val="bg1"/>
                  </a:solidFill>
                </a:rPr>
                <a:t>Oneself</a:t>
              </a:r>
            </a:p>
            <a:p>
              <a:pPr marL="82550" lvl="0" indent="-82550">
                <a:buFont typeface="Arial" pitchFamily="34" charset="0"/>
                <a:buChar char="•"/>
              </a:pPr>
              <a:r>
                <a:rPr lang="en-US" sz="1600" dirty="0" smtClean="0">
                  <a:solidFill>
                    <a:schemeClr val="bg1"/>
                  </a:solidFill>
                </a:rPr>
                <a:t>Others</a:t>
              </a:r>
              <a:endParaRPr lang="ms-MY" sz="1600" dirty="0" smtClean="0">
                <a:solidFill>
                  <a:schemeClr val="bg1"/>
                </a:solidFill>
              </a:endParaRPr>
            </a:p>
          </p:txBody>
        </p:sp>
        <p:sp>
          <p:nvSpPr>
            <p:cNvPr id="182" name="TextBox 181"/>
            <p:cNvSpPr txBox="1"/>
            <p:nvPr/>
          </p:nvSpPr>
          <p:spPr>
            <a:xfrm>
              <a:off x="1785918" y="4707261"/>
              <a:ext cx="2357454" cy="338554"/>
            </a:xfrm>
            <a:prstGeom prst="rect">
              <a:avLst/>
            </a:prstGeom>
            <a:noFill/>
          </p:spPr>
          <p:txBody>
            <a:bodyPr wrap="square" rtlCol="0">
              <a:spAutoFit/>
            </a:bodyPr>
            <a:lstStyle/>
            <a:p>
              <a:pPr lvl="0"/>
              <a:r>
                <a:rPr lang="en-US" sz="1600" dirty="0" smtClean="0">
                  <a:solidFill>
                    <a:schemeClr val="bg1"/>
                  </a:solidFill>
                </a:rPr>
                <a:t>Learning about:</a:t>
              </a:r>
              <a:endParaRPr lang="ms-MY" sz="1600" dirty="0" smtClean="0">
                <a:solidFill>
                  <a:schemeClr val="bg1"/>
                </a:solidFill>
              </a:endParaRPr>
            </a:p>
          </p:txBody>
        </p:sp>
        <p:sp>
          <p:nvSpPr>
            <p:cNvPr id="183" name="TextBox 182"/>
            <p:cNvSpPr txBox="1"/>
            <p:nvPr/>
          </p:nvSpPr>
          <p:spPr>
            <a:xfrm>
              <a:off x="3571868" y="4139991"/>
              <a:ext cx="1785950" cy="369332"/>
            </a:xfrm>
            <a:prstGeom prst="rect">
              <a:avLst/>
            </a:prstGeom>
            <a:noFill/>
          </p:spPr>
          <p:txBody>
            <a:bodyPr wrap="square" rtlCol="0">
              <a:spAutoFit/>
            </a:bodyPr>
            <a:lstStyle/>
            <a:p>
              <a:pPr lvl="0" algn="ctr"/>
              <a:r>
                <a:rPr lang="en-US" b="1" dirty="0" smtClean="0">
                  <a:solidFill>
                    <a:srgbClr val="C00000"/>
                  </a:solidFill>
                </a:rPr>
                <a:t>Integration</a:t>
              </a:r>
              <a:endParaRPr lang="ms-MY" b="1" dirty="0" smtClean="0">
                <a:solidFill>
                  <a:srgbClr val="C00000"/>
                </a:solidFill>
              </a:endParaRPr>
            </a:p>
          </p:txBody>
        </p:sp>
        <p:sp>
          <p:nvSpPr>
            <p:cNvPr id="184" name="TextBox 183"/>
            <p:cNvSpPr txBox="1"/>
            <p:nvPr/>
          </p:nvSpPr>
          <p:spPr>
            <a:xfrm>
              <a:off x="3857620" y="4714884"/>
              <a:ext cx="2143140" cy="830997"/>
            </a:xfrm>
            <a:prstGeom prst="rect">
              <a:avLst/>
            </a:prstGeom>
            <a:noFill/>
          </p:spPr>
          <p:txBody>
            <a:bodyPr wrap="square" rtlCol="0">
              <a:spAutoFit/>
            </a:bodyPr>
            <a:lstStyle/>
            <a:p>
              <a:pPr marL="82550" lvl="0" indent="-82550">
                <a:buFont typeface="Arial" pitchFamily="34" charset="0"/>
                <a:buChar char="•"/>
              </a:pPr>
              <a:r>
                <a:rPr lang="en-US" sz="1600" dirty="0" smtClean="0">
                  <a:solidFill>
                    <a:schemeClr val="bg1"/>
                  </a:solidFill>
                </a:rPr>
                <a:t>Ideas</a:t>
              </a:r>
            </a:p>
            <a:p>
              <a:pPr marL="82550" lvl="0" indent="-82550">
                <a:buFont typeface="Arial" pitchFamily="34" charset="0"/>
                <a:buChar char="•"/>
              </a:pPr>
              <a:r>
                <a:rPr lang="en-US" sz="1600" dirty="0" smtClean="0">
                  <a:solidFill>
                    <a:schemeClr val="bg1"/>
                  </a:solidFill>
                </a:rPr>
                <a:t>People</a:t>
              </a:r>
            </a:p>
            <a:p>
              <a:pPr marL="82550" lvl="0" indent="-82550">
                <a:buFont typeface="Arial" pitchFamily="34" charset="0"/>
                <a:buChar char="•"/>
              </a:pPr>
              <a:r>
                <a:rPr lang="en-US" sz="1600" dirty="0" smtClean="0">
                  <a:solidFill>
                    <a:schemeClr val="bg1"/>
                  </a:solidFill>
                </a:rPr>
                <a:t>Realms of life</a:t>
              </a:r>
              <a:endParaRPr lang="ms-MY" sz="1600" dirty="0" smtClean="0">
                <a:solidFill>
                  <a:schemeClr val="bg1"/>
                </a:solidFill>
              </a:endParaRPr>
            </a:p>
          </p:txBody>
        </p:sp>
        <p:sp>
          <p:nvSpPr>
            <p:cNvPr id="185" name="TextBox 184"/>
            <p:cNvSpPr txBox="1"/>
            <p:nvPr/>
          </p:nvSpPr>
          <p:spPr>
            <a:xfrm>
              <a:off x="3857620" y="4429132"/>
              <a:ext cx="2357454" cy="338554"/>
            </a:xfrm>
            <a:prstGeom prst="rect">
              <a:avLst/>
            </a:prstGeom>
            <a:noFill/>
          </p:spPr>
          <p:txBody>
            <a:bodyPr wrap="square" rtlCol="0">
              <a:spAutoFit/>
            </a:bodyPr>
            <a:lstStyle/>
            <a:p>
              <a:pPr lvl="0"/>
              <a:r>
                <a:rPr lang="en-US" sz="1600" dirty="0" smtClean="0">
                  <a:solidFill>
                    <a:schemeClr val="bg1"/>
                  </a:solidFill>
                </a:rPr>
                <a:t>Connecting:</a:t>
              </a:r>
              <a:endParaRPr lang="ms-MY" sz="1600" dirty="0" smtClean="0">
                <a:solidFill>
                  <a:schemeClr val="bg1"/>
                </a:solidFill>
              </a:endParaRPr>
            </a:p>
          </p:txBody>
        </p:sp>
        <p:sp>
          <p:nvSpPr>
            <p:cNvPr id="186" name="TextBox 185"/>
            <p:cNvSpPr txBox="1"/>
            <p:nvPr/>
          </p:nvSpPr>
          <p:spPr>
            <a:xfrm>
              <a:off x="4786314" y="2428868"/>
              <a:ext cx="1785950" cy="369332"/>
            </a:xfrm>
            <a:prstGeom prst="rect">
              <a:avLst/>
            </a:prstGeom>
            <a:noFill/>
          </p:spPr>
          <p:txBody>
            <a:bodyPr wrap="square" rtlCol="0">
              <a:spAutoFit/>
            </a:bodyPr>
            <a:lstStyle/>
            <a:p>
              <a:pPr lvl="0" algn="ctr"/>
              <a:r>
                <a:rPr lang="en-US" b="1" dirty="0" smtClean="0">
                  <a:solidFill>
                    <a:srgbClr val="C00000"/>
                  </a:solidFill>
                </a:rPr>
                <a:t>Application</a:t>
              </a:r>
              <a:endParaRPr lang="ms-MY" b="1" dirty="0" smtClean="0">
                <a:solidFill>
                  <a:srgbClr val="C00000"/>
                </a:solidFill>
              </a:endParaRPr>
            </a:p>
          </p:txBody>
        </p:sp>
        <p:sp>
          <p:nvSpPr>
            <p:cNvPr id="187" name="TextBox 186"/>
            <p:cNvSpPr txBox="1"/>
            <p:nvPr/>
          </p:nvSpPr>
          <p:spPr>
            <a:xfrm>
              <a:off x="4714876" y="2786058"/>
              <a:ext cx="2208624" cy="1077218"/>
            </a:xfrm>
            <a:prstGeom prst="rect">
              <a:avLst/>
            </a:prstGeom>
            <a:noFill/>
          </p:spPr>
          <p:txBody>
            <a:bodyPr wrap="square" rtlCol="0">
              <a:spAutoFit/>
            </a:bodyPr>
            <a:lstStyle/>
            <a:p>
              <a:pPr marL="82550" lvl="0" indent="-82550">
                <a:buFont typeface="Arial" pitchFamily="34" charset="0"/>
                <a:buChar char="•"/>
              </a:pPr>
              <a:r>
                <a:rPr lang="en-US" sz="1600" dirty="0" smtClean="0">
                  <a:solidFill>
                    <a:schemeClr val="bg1"/>
                  </a:solidFill>
                </a:rPr>
                <a:t>Skills</a:t>
              </a:r>
            </a:p>
            <a:p>
              <a:pPr marL="82550" lvl="0" indent="-82550">
                <a:buFont typeface="Arial" pitchFamily="34" charset="0"/>
                <a:buChar char="•"/>
              </a:pPr>
              <a:r>
                <a:rPr lang="en-US" sz="1600" dirty="0" smtClean="0">
                  <a:solidFill>
                    <a:schemeClr val="bg1"/>
                  </a:solidFill>
                </a:rPr>
                <a:t>Thinking (critical &amp; practical thinking)</a:t>
              </a:r>
            </a:p>
            <a:p>
              <a:pPr marL="82550" lvl="0" indent="-82550">
                <a:buFont typeface="Arial" pitchFamily="34" charset="0"/>
                <a:buChar char="•"/>
              </a:pPr>
              <a:r>
                <a:rPr lang="en-US" sz="1600" dirty="0" smtClean="0">
                  <a:solidFill>
                    <a:schemeClr val="bg1"/>
                  </a:solidFill>
                </a:rPr>
                <a:t>Managing project</a:t>
              </a:r>
              <a:endParaRPr lang="ms-MY" sz="1600" dirty="0" smtClean="0">
                <a:solidFill>
                  <a:schemeClr val="bg1"/>
                </a:solidFill>
              </a:endParaRPr>
            </a:p>
          </p:txBody>
        </p:sp>
      </p:grpSp>
      <p:grpSp>
        <p:nvGrpSpPr>
          <p:cNvPr id="3" name="Group 193"/>
          <p:cNvGrpSpPr/>
          <p:nvPr/>
        </p:nvGrpSpPr>
        <p:grpSpPr>
          <a:xfrm rot="5400000">
            <a:off x="4143372" y="2428868"/>
            <a:ext cx="7572428" cy="1714512"/>
            <a:chOff x="571472" y="2285992"/>
            <a:chExt cx="7572428" cy="1714512"/>
          </a:xfrm>
        </p:grpSpPr>
        <p:pic>
          <p:nvPicPr>
            <p:cNvPr id="192" name="Picture 191" descr="oldpaperpapyrusscrollstock2.jpg"/>
            <p:cNvPicPr>
              <a:picLocks noChangeAspect="1"/>
            </p:cNvPicPr>
            <p:nvPr/>
          </p:nvPicPr>
          <p:blipFill>
            <a:blip r:embed="rId6" cstate="print">
              <a:clrChange>
                <a:clrFrom>
                  <a:srgbClr val="FFFFFF"/>
                </a:clrFrom>
                <a:clrTo>
                  <a:srgbClr val="FFFFFF">
                    <a:alpha val="0"/>
                  </a:srgbClr>
                </a:clrTo>
              </a:clrChange>
            </a:blip>
            <a:stretch>
              <a:fillRect/>
            </a:stretch>
          </p:blipFill>
          <p:spPr>
            <a:xfrm rot="16200000">
              <a:off x="3500430" y="-642966"/>
              <a:ext cx="1714512" cy="7572428"/>
            </a:xfrm>
            <a:prstGeom prst="rect">
              <a:avLst/>
            </a:prstGeom>
          </p:spPr>
        </p:pic>
        <p:sp>
          <p:nvSpPr>
            <p:cNvPr id="193" name="TextBox 192"/>
            <p:cNvSpPr txBox="1"/>
            <p:nvPr/>
          </p:nvSpPr>
          <p:spPr>
            <a:xfrm rot="40366">
              <a:off x="1242411" y="2679276"/>
              <a:ext cx="6153561" cy="954107"/>
            </a:xfrm>
            <a:prstGeom prst="rect">
              <a:avLst/>
            </a:prstGeom>
            <a:noFill/>
          </p:spPr>
          <p:txBody>
            <a:bodyPr wrap="square" rtlCol="0">
              <a:spAutoFit/>
            </a:bodyPr>
            <a:lstStyle/>
            <a:p>
              <a:pPr algn="ctr"/>
              <a:r>
                <a:rPr lang="en-MY" sz="2800" dirty="0" smtClean="0">
                  <a:solidFill>
                    <a:srgbClr val="7A0000"/>
                  </a:solidFill>
                  <a:effectLst>
                    <a:outerShdw blurRad="50800" dist="38100" dir="5400000" algn="t" rotWithShape="0">
                      <a:prstClr val="black">
                        <a:alpha val="40000"/>
                      </a:prstClr>
                    </a:outerShdw>
                  </a:effectLst>
                  <a:latin typeface="Year supply of fairy cakes" pitchFamily="2" charset="0"/>
                </a:rPr>
                <a:t>Taxonomy of </a:t>
              </a:r>
              <a:r>
                <a:rPr lang="en-MY" sz="2800" dirty="0" smtClean="0">
                  <a:solidFill>
                    <a:srgbClr val="FF0000"/>
                  </a:solidFill>
                  <a:effectLst>
                    <a:outerShdw blurRad="50800" dist="38100" dir="5400000" algn="t" rotWithShape="0">
                      <a:prstClr val="black">
                        <a:alpha val="40000"/>
                      </a:prstClr>
                    </a:outerShdw>
                  </a:effectLst>
                  <a:latin typeface="Year supply of fairy cakes" pitchFamily="2" charset="0"/>
                </a:rPr>
                <a:t>significant learning</a:t>
              </a:r>
              <a:endParaRPr lang="en-US" sz="2800" dirty="0" smtClean="0">
                <a:solidFill>
                  <a:srgbClr val="FF0000"/>
                </a:solidFill>
                <a:effectLst>
                  <a:outerShdw blurRad="50800" dist="38100" dir="5400000" algn="t" rotWithShape="0">
                    <a:prstClr val="black">
                      <a:alpha val="40000"/>
                    </a:prstClr>
                  </a:outerShdw>
                </a:effectLst>
                <a:latin typeface="Boopee" pitchFamily="2" charset="0"/>
              </a:endParaRPr>
            </a:p>
          </p:txBody>
        </p:sp>
      </p:grpSp>
      <p:sp>
        <p:nvSpPr>
          <p:cNvPr id="195" name="TextBox 194"/>
          <p:cNvSpPr txBox="1"/>
          <p:nvPr/>
        </p:nvSpPr>
        <p:spPr>
          <a:xfrm>
            <a:off x="214282" y="6572272"/>
            <a:ext cx="5000660" cy="276999"/>
          </a:xfrm>
          <a:prstGeom prst="rect">
            <a:avLst/>
          </a:prstGeom>
          <a:noFill/>
        </p:spPr>
        <p:txBody>
          <a:bodyPr wrap="square" rtlCol="0">
            <a:spAutoFit/>
          </a:bodyPr>
          <a:lstStyle/>
          <a:p>
            <a:r>
              <a:rPr lang="ms-MY" sz="1200" dirty="0" smtClean="0">
                <a:solidFill>
                  <a:schemeClr val="bg1">
                    <a:lumMod val="85000"/>
                  </a:schemeClr>
                </a:solidFill>
              </a:rPr>
              <a:t>Adapted from  Fink (2003), Creating Significant Learning Experiences.</a:t>
            </a:r>
            <a:endParaRPr lang="ms-MY" sz="1200" dirty="0">
              <a:solidFill>
                <a:schemeClr val="bg1">
                  <a:lumMod val="85000"/>
                </a:schemeClr>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29</a:t>
            </a:fld>
            <a:endParaRPr lang="en-MY"/>
          </a:p>
        </p:txBody>
      </p:sp>
      <p:sp>
        <p:nvSpPr>
          <p:cNvPr id="13" name="TextBox 12"/>
          <p:cNvSpPr txBox="1"/>
          <p:nvPr/>
        </p:nvSpPr>
        <p:spPr>
          <a:xfrm>
            <a:off x="785786" y="285728"/>
            <a:ext cx="7500990"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3600" dirty="0" smtClean="0">
                <a:latin typeface="Agency FB" pitchFamily="34" charset="0"/>
              </a:rPr>
              <a:t>Teaching-learning process for effective learning</a:t>
            </a:r>
            <a:endParaRPr lang="en-US" sz="3600" dirty="0">
              <a:latin typeface="Agency FB" pitchFamily="34" charset="0"/>
            </a:endParaRPr>
          </a:p>
        </p:txBody>
      </p:sp>
      <p:grpSp>
        <p:nvGrpSpPr>
          <p:cNvPr id="2" name="Group 46"/>
          <p:cNvGrpSpPr/>
          <p:nvPr/>
        </p:nvGrpSpPr>
        <p:grpSpPr>
          <a:xfrm>
            <a:off x="95003" y="1285860"/>
            <a:ext cx="8882742" cy="4727050"/>
            <a:chOff x="95003" y="1643050"/>
            <a:chExt cx="8882742" cy="4727050"/>
          </a:xfrm>
        </p:grpSpPr>
        <p:sp>
          <p:nvSpPr>
            <p:cNvPr id="43" name="Rounded Rectangle 42"/>
            <p:cNvSpPr/>
            <p:nvPr/>
          </p:nvSpPr>
          <p:spPr>
            <a:xfrm>
              <a:off x="95003" y="1643050"/>
              <a:ext cx="8882742" cy="4387360"/>
            </a:xfrm>
            <a:prstGeom prst="roundRect">
              <a:avLst/>
            </a:prstGeom>
            <a:solidFill>
              <a:schemeClr val="bg1">
                <a:lumMod val="95000"/>
              </a:schemeClr>
            </a:solidFill>
            <a:ln w="571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grpSp>
          <p:nvGrpSpPr>
            <p:cNvPr id="3" name="Group 41"/>
            <p:cNvGrpSpPr/>
            <p:nvPr/>
          </p:nvGrpSpPr>
          <p:grpSpPr>
            <a:xfrm>
              <a:off x="285720" y="1928802"/>
              <a:ext cx="8572528" cy="3631480"/>
              <a:chOff x="357158" y="1785926"/>
              <a:chExt cx="8572528" cy="3631480"/>
            </a:xfrm>
          </p:grpSpPr>
          <p:sp>
            <p:nvSpPr>
              <p:cNvPr id="10" name="Text Box 3"/>
              <p:cNvSpPr txBox="1">
                <a:spLocks noChangeArrowheads="1"/>
              </p:cNvSpPr>
              <p:nvPr/>
            </p:nvSpPr>
            <p:spPr bwMode="auto">
              <a:xfrm>
                <a:off x="357158" y="1785926"/>
                <a:ext cx="2571768" cy="1323439"/>
              </a:xfrm>
              <a:prstGeom prst="rect">
                <a:avLst/>
              </a:prstGeom>
              <a:ln>
                <a:headEnd/>
                <a:tailEnd/>
              </a:ln>
              <a:effectLst>
                <a:glow rad="2286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en-MY" sz="2000" dirty="0" smtClean="0">
                    <a:solidFill>
                      <a:srgbClr val="C00000"/>
                    </a:solidFill>
                    <a:latin typeface="Hypatia Sans Pro" pitchFamily="34" charset="0"/>
                  </a:rPr>
                  <a:t>Learner characteristics</a:t>
                </a:r>
              </a:p>
              <a:p>
                <a:pPr marL="173038" indent="-173038">
                  <a:buFont typeface="Arial" pitchFamily="34" charset="0"/>
                  <a:buChar char="•"/>
                </a:pPr>
                <a:r>
                  <a:rPr lang="en-MY" sz="2000" dirty="0" smtClean="0">
                    <a:latin typeface="Hypatia Sans Pro" pitchFamily="34" charset="0"/>
                  </a:rPr>
                  <a:t>Active &amp; strategic</a:t>
                </a:r>
              </a:p>
              <a:p>
                <a:pPr marL="173038" indent="-173038">
                  <a:buFont typeface="Arial" pitchFamily="34" charset="0"/>
                  <a:buChar char="•"/>
                </a:pPr>
                <a:r>
                  <a:rPr lang="en-MY" sz="2000" dirty="0" smtClean="0">
                    <a:latin typeface="Hypatia Sans Pro" pitchFamily="34" charset="0"/>
                  </a:rPr>
                  <a:t>Co-operative</a:t>
                </a:r>
              </a:p>
              <a:p>
                <a:pPr marL="173038" indent="-173038">
                  <a:buFont typeface="Arial" pitchFamily="34" charset="0"/>
                  <a:buChar char="•"/>
                </a:pPr>
                <a:r>
                  <a:rPr lang="en-MY" sz="2000" dirty="0" smtClean="0">
                    <a:latin typeface="Hypatia Sans Pro" pitchFamily="34" charset="0"/>
                  </a:rPr>
                  <a:t>Goal-setting</a:t>
                </a:r>
                <a:endParaRPr lang="en-GB" sz="2000" dirty="0">
                  <a:latin typeface="Hypatia Sans Pro" pitchFamily="34" charset="0"/>
                </a:endParaRPr>
              </a:p>
            </p:txBody>
          </p:sp>
          <p:sp>
            <p:nvSpPr>
              <p:cNvPr id="11" name="Text Box 3"/>
              <p:cNvSpPr txBox="1">
                <a:spLocks noChangeArrowheads="1"/>
              </p:cNvSpPr>
              <p:nvPr/>
            </p:nvSpPr>
            <p:spPr bwMode="auto">
              <a:xfrm>
                <a:off x="357158" y="3786190"/>
                <a:ext cx="2571768" cy="1631216"/>
              </a:xfrm>
              <a:prstGeom prst="rect">
                <a:avLst/>
              </a:prstGeom>
              <a:ln>
                <a:headEnd/>
                <a:tailEnd/>
              </a:ln>
              <a:effectLst>
                <a:glow rad="2286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en-MY" sz="2000" dirty="0" smtClean="0">
                    <a:solidFill>
                      <a:srgbClr val="C00000"/>
                    </a:solidFill>
                    <a:latin typeface="Hypatia Sans Pro" pitchFamily="34" charset="0"/>
                  </a:rPr>
                  <a:t>Teaching characteristics</a:t>
                </a:r>
              </a:p>
              <a:p>
                <a:pPr marL="173038" indent="-173038">
                  <a:buFont typeface="Arial" pitchFamily="34" charset="0"/>
                  <a:buChar char="•"/>
                </a:pPr>
                <a:r>
                  <a:rPr lang="en-MY" sz="2000" dirty="0" smtClean="0">
                    <a:latin typeface="Hypatia Sans Pro" pitchFamily="34" charset="0"/>
                  </a:rPr>
                  <a:t>Higher order &amp; affective goals</a:t>
                </a:r>
              </a:p>
              <a:p>
                <a:pPr marL="173038" indent="-173038">
                  <a:buFont typeface="Arial" pitchFamily="34" charset="0"/>
                  <a:buChar char="•"/>
                </a:pPr>
                <a:r>
                  <a:rPr lang="en-MY" sz="2000" dirty="0" smtClean="0">
                    <a:latin typeface="Hypatia Sans Pro" pitchFamily="34" charset="0"/>
                  </a:rPr>
                  <a:t>Self-assessment</a:t>
                </a:r>
              </a:p>
              <a:p>
                <a:pPr marL="173038" indent="-173038">
                  <a:buFont typeface="Arial" pitchFamily="34" charset="0"/>
                  <a:buChar char="•"/>
                </a:pPr>
                <a:r>
                  <a:rPr lang="en-MY" sz="2000" dirty="0" smtClean="0">
                    <a:latin typeface="Hypatia Sans Pro" pitchFamily="34" charset="0"/>
                  </a:rPr>
                  <a:t>Connects context</a:t>
                </a:r>
                <a:endParaRPr lang="en-GB" sz="2000" dirty="0">
                  <a:latin typeface="Hypatia Sans Pro" pitchFamily="34" charset="0"/>
                </a:endParaRPr>
              </a:p>
            </p:txBody>
          </p:sp>
          <p:sp>
            <p:nvSpPr>
              <p:cNvPr id="12" name="Text Box 3"/>
              <p:cNvSpPr txBox="1">
                <a:spLocks noChangeArrowheads="1"/>
              </p:cNvSpPr>
              <p:nvPr/>
            </p:nvSpPr>
            <p:spPr bwMode="auto">
              <a:xfrm>
                <a:off x="3357554" y="2357430"/>
                <a:ext cx="2571768" cy="2246769"/>
              </a:xfrm>
              <a:prstGeom prst="rect">
                <a:avLst/>
              </a:prstGeom>
              <a:ln>
                <a:headEnd/>
                <a:tailEnd/>
              </a:ln>
              <a:effectLst>
                <a:glow rad="2286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en-MY" sz="2000" dirty="0" smtClean="0">
                    <a:solidFill>
                      <a:srgbClr val="C00000"/>
                    </a:solidFill>
                    <a:latin typeface="Hypatia Sans Pro" pitchFamily="34" charset="0"/>
                  </a:rPr>
                  <a:t>Teaching-learning processes</a:t>
                </a:r>
              </a:p>
              <a:p>
                <a:pPr marL="173038" indent="-173038">
                  <a:buFont typeface="Arial" pitchFamily="34" charset="0"/>
                  <a:buChar char="•"/>
                </a:pPr>
                <a:r>
                  <a:rPr lang="en-MY" sz="2000" dirty="0" smtClean="0">
                    <a:latin typeface="Hypatia Sans Pro" pitchFamily="34" charset="0"/>
                  </a:rPr>
                  <a:t>Active</a:t>
                </a:r>
              </a:p>
              <a:p>
                <a:pPr marL="173038" indent="-173038">
                  <a:buFont typeface="Arial" pitchFamily="34" charset="0"/>
                  <a:buChar char="•"/>
                </a:pPr>
                <a:r>
                  <a:rPr lang="en-MY" sz="2000" dirty="0" smtClean="0">
                    <a:latin typeface="Hypatia Sans Pro" pitchFamily="34" charset="0"/>
                  </a:rPr>
                  <a:t>Collaborative</a:t>
                </a:r>
              </a:p>
              <a:p>
                <a:pPr marL="173038" indent="-173038">
                  <a:buFont typeface="Arial" pitchFamily="34" charset="0"/>
                  <a:buChar char="•"/>
                </a:pPr>
                <a:r>
                  <a:rPr lang="en-MY" sz="2000" dirty="0" smtClean="0">
                    <a:latin typeface="Hypatia Sans Pro" pitchFamily="34" charset="0"/>
                  </a:rPr>
                  <a:t>Learner responsibility</a:t>
                </a:r>
              </a:p>
              <a:p>
                <a:pPr marL="173038" indent="-173038">
                  <a:buFont typeface="Arial" pitchFamily="34" charset="0"/>
                  <a:buChar char="•"/>
                </a:pPr>
                <a:r>
                  <a:rPr lang="en-MY" sz="2000" dirty="0" smtClean="0">
                    <a:latin typeface="Hypatia Sans Pro" pitchFamily="34" charset="0"/>
                  </a:rPr>
                  <a:t>Learning about learning</a:t>
                </a:r>
                <a:endParaRPr lang="en-GB" sz="2000" dirty="0">
                  <a:latin typeface="Hypatia Sans Pro" pitchFamily="34" charset="0"/>
                </a:endParaRPr>
              </a:p>
            </p:txBody>
          </p:sp>
          <p:sp>
            <p:nvSpPr>
              <p:cNvPr id="15" name="Text Box 3"/>
              <p:cNvSpPr txBox="1">
                <a:spLocks noChangeArrowheads="1"/>
              </p:cNvSpPr>
              <p:nvPr/>
            </p:nvSpPr>
            <p:spPr bwMode="auto">
              <a:xfrm>
                <a:off x="6357918" y="2571744"/>
                <a:ext cx="2571768" cy="1631216"/>
              </a:xfrm>
              <a:prstGeom prst="rect">
                <a:avLst/>
              </a:prstGeom>
              <a:ln>
                <a:headEnd/>
                <a:tailEnd/>
              </a:ln>
              <a:effectLst>
                <a:glow rad="2286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en-MY" sz="2000" dirty="0" smtClean="0">
                    <a:solidFill>
                      <a:srgbClr val="C00000"/>
                    </a:solidFill>
                    <a:latin typeface="Hypatia Sans Pro" pitchFamily="34" charset="0"/>
                  </a:rPr>
                  <a:t>Outcomes</a:t>
                </a:r>
              </a:p>
              <a:p>
                <a:pPr marL="173038" indent="-173038">
                  <a:buFont typeface="Arial" pitchFamily="34" charset="0"/>
                  <a:buChar char="•"/>
                </a:pPr>
                <a:r>
                  <a:rPr lang="en-MY" sz="2000" dirty="0" smtClean="0">
                    <a:latin typeface="Hypatia Sans Pro" pitchFamily="34" charset="0"/>
                  </a:rPr>
                  <a:t>Knowledge &amp; skills</a:t>
                </a:r>
              </a:p>
              <a:p>
                <a:pPr marL="173038" indent="-173038">
                  <a:buFont typeface="Arial" pitchFamily="34" charset="0"/>
                  <a:buChar char="•"/>
                </a:pPr>
                <a:r>
                  <a:rPr lang="en-MY" sz="2000" dirty="0" smtClean="0">
                    <a:latin typeface="Hypatia Sans Pro" pitchFamily="34" charset="0"/>
                  </a:rPr>
                  <a:t>Positive emotions</a:t>
                </a:r>
              </a:p>
              <a:p>
                <a:pPr marL="173038" indent="-173038">
                  <a:buFont typeface="Arial" pitchFamily="34" charset="0"/>
                  <a:buChar char="•"/>
                </a:pPr>
                <a:r>
                  <a:rPr lang="en-MY" sz="2000" dirty="0" smtClean="0">
                    <a:latin typeface="Hypatia Sans Pro" pitchFamily="34" charset="0"/>
                  </a:rPr>
                  <a:t>Learning strategies</a:t>
                </a:r>
              </a:p>
              <a:p>
                <a:pPr marL="173038" indent="-173038">
                  <a:buFont typeface="Arial" pitchFamily="34" charset="0"/>
                  <a:buChar char="•"/>
                </a:pPr>
                <a:r>
                  <a:rPr lang="en-MY" sz="2000" dirty="0" smtClean="0">
                    <a:latin typeface="Hypatia Sans Pro" pitchFamily="34" charset="0"/>
                  </a:rPr>
                  <a:t>Enhanced self</a:t>
                </a:r>
                <a:endParaRPr lang="en-GB" sz="2000" dirty="0">
                  <a:latin typeface="Hypatia Sans Pro" pitchFamily="34" charset="0"/>
                </a:endParaRPr>
              </a:p>
            </p:txBody>
          </p:sp>
          <p:cxnSp>
            <p:nvCxnSpPr>
              <p:cNvPr id="17" name="Straight Arrow Connector 16"/>
              <p:cNvCxnSpPr>
                <a:endCxn id="10" idx="3"/>
              </p:cNvCxnSpPr>
              <p:nvPr/>
            </p:nvCxnSpPr>
            <p:spPr>
              <a:xfrm rot="10800000">
                <a:off x="2928926" y="2447646"/>
                <a:ext cx="428628" cy="338412"/>
              </a:xfrm>
              <a:prstGeom prst="straightConnector1">
                <a:avLst/>
              </a:prstGeom>
              <a:ln w="28575">
                <a:solidFill>
                  <a:schemeClr val="tx1"/>
                </a:solidFill>
                <a:tailEnd type="arrow"/>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0800000" flipV="1">
                <a:off x="2928926" y="4267478"/>
                <a:ext cx="428628" cy="161654"/>
              </a:xfrm>
              <a:prstGeom prst="straightConnector1">
                <a:avLst/>
              </a:prstGeom>
              <a:ln w="28575">
                <a:solidFill>
                  <a:schemeClr val="tx1"/>
                </a:solidFill>
                <a:tailEnd type="arrow"/>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10800000">
                <a:off x="5929322" y="3357562"/>
                <a:ext cx="428628" cy="1588"/>
              </a:xfrm>
              <a:prstGeom prst="straightConnector1">
                <a:avLst/>
              </a:prstGeom>
              <a:ln w="28575">
                <a:solidFill>
                  <a:schemeClr val="tx1"/>
                </a:solidFill>
                <a:tailEnd type="arrow"/>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10800000" flipH="1">
                <a:off x="5929322" y="3509962"/>
                <a:ext cx="428628" cy="1588"/>
              </a:xfrm>
              <a:prstGeom prst="straightConnector1">
                <a:avLst/>
              </a:prstGeom>
              <a:ln w="28575">
                <a:solidFill>
                  <a:schemeClr val="tx1"/>
                </a:solidFill>
                <a:tailEnd type="arrow"/>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2928926" y="2643182"/>
                <a:ext cx="428628" cy="357190"/>
              </a:xfrm>
              <a:prstGeom prst="straightConnector1">
                <a:avLst/>
              </a:prstGeom>
              <a:ln w="28575">
                <a:solidFill>
                  <a:schemeClr val="tx1"/>
                </a:solidFill>
                <a:tailEnd type="arrow"/>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2928926" y="4071942"/>
                <a:ext cx="500066" cy="214314"/>
              </a:xfrm>
              <a:prstGeom prst="straightConnector1">
                <a:avLst/>
              </a:prstGeom>
              <a:ln w="28575">
                <a:solidFill>
                  <a:schemeClr val="tx1"/>
                </a:solidFill>
                <a:tailEnd type="arrow"/>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2928926" y="2000240"/>
                <a:ext cx="5357850" cy="57150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2928926" y="1857364"/>
                <a:ext cx="5572164" cy="714380"/>
              </a:xfrm>
              <a:prstGeom prst="straightConnector1">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2928926" y="4214818"/>
                <a:ext cx="5572164" cy="928694"/>
              </a:xfrm>
              <a:prstGeom prst="straightConnector1">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2928926" y="4214818"/>
                <a:ext cx="5929354" cy="107157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44" name="TextBox 43"/>
            <p:cNvSpPr txBox="1"/>
            <p:nvPr/>
          </p:nvSpPr>
          <p:spPr>
            <a:xfrm>
              <a:off x="928662" y="5643578"/>
              <a:ext cx="6357982" cy="369332"/>
            </a:xfrm>
            <a:prstGeom prst="rect">
              <a:avLst/>
            </a:prstGeom>
            <a:noFill/>
          </p:spPr>
          <p:txBody>
            <a:bodyPr wrap="square" rtlCol="0">
              <a:spAutoFit/>
            </a:bodyPr>
            <a:lstStyle/>
            <a:p>
              <a:r>
                <a:rPr lang="en-US" dirty="0" smtClean="0"/>
                <a:t>Classroom context: collaborative, shared responsibility</a:t>
              </a:r>
              <a:endParaRPr lang="ms-MY" dirty="0"/>
            </a:p>
          </p:txBody>
        </p:sp>
        <p:sp>
          <p:nvSpPr>
            <p:cNvPr id="45" name="TextBox 44"/>
            <p:cNvSpPr txBox="1"/>
            <p:nvPr/>
          </p:nvSpPr>
          <p:spPr>
            <a:xfrm>
              <a:off x="928662" y="6000768"/>
              <a:ext cx="6357982" cy="369332"/>
            </a:xfrm>
            <a:prstGeom prst="rect">
              <a:avLst/>
            </a:prstGeom>
            <a:noFill/>
          </p:spPr>
          <p:txBody>
            <a:bodyPr wrap="square" rtlCol="0">
              <a:spAutoFit/>
            </a:bodyPr>
            <a:lstStyle/>
            <a:p>
              <a:r>
                <a:rPr lang="en-US" dirty="0" smtClean="0"/>
                <a:t>Well-linked to wider context (PTJ, learning organization)</a:t>
              </a:r>
              <a:endParaRPr lang="ms-MY" dirty="0"/>
            </a:p>
          </p:txBody>
        </p:sp>
      </p:grpSp>
      <p:sp>
        <p:nvSpPr>
          <p:cNvPr id="48" name="TextBox 47"/>
          <p:cNvSpPr txBox="1"/>
          <p:nvPr/>
        </p:nvSpPr>
        <p:spPr>
          <a:xfrm>
            <a:off x="428596" y="6324921"/>
            <a:ext cx="5715040" cy="461665"/>
          </a:xfrm>
          <a:prstGeom prst="rect">
            <a:avLst/>
          </a:prstGeom>
          <a:noFill/>
        </p:spPr>
        <p:txBody>
          <a:bodyPr wrap="square" rtlCol="0">
            <a:spAutoFit/>
          </a:bodyPr>
          <a:lstStyle/>
          <a:p>
            <a:r>
              <a:rPr lang="ms-MY" sz="1200" dirty="0" smtClean="0">
                <a:solidFill>
                  <a:schemeClr val="bg1">
                    <a:lumMod val="85000"/>
                  </a:schemeClr>
                </a:solidFill>
              </a:rPr>
              <a:t>Adapted from Watkins (2000), Learning About Learning.</a:t>
            </a:r>
          </a:p>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13"/>
          <p:cNvSpPr>
            <a:spLocks noGrp="1"/>
          </p:cNvSpPr>
          <p:nvPr>
            <p:ph type="ftr" sz="quarter" idx="11"/>
          </p:nvPr>
        </p:nvSpPr>
        <p:spPr>
          <a:xfrm>
            <a:off x="6248400" y="6429396"/>
            <a:ext cx="2895600" cy="476250"/>
          </a:xfrm>
        </p:spPr>
        <p:txBody>
          <a:bodyPr/>
          <a:lstStyle/>
          <a:p>
            <a:r>
              <a:rPr lang="en-MY" dirty="0" err="1" smtClean="0">
                <a:solidFill>
                  <a:schemeClr val="bg1">
                    <a:lumMod val="85000"/>
                  </a:schemeClr>
                </a:solidFill>
              </a:rPr>
              <a:t>Abd</a:t>
            </a:r>
            <a:r>
              <a:rPr lang="en-MY" dirty="0" smtClean="0">
                <a:solidFill>
                  <a:schemeClr val="bg1">
                    <a:lumMod val="85000"/>
                  </a:schemeClr>
                </a:solidFill>
              </a:rPr>
              <a:t> </a:t>
            </a:r>
            <a:r>
              <a:rPr lang="en-MY" dirty="0" err="1" smtClean="0">
                <a:solidFill>
                  <a:schemeClr val="bg1">
                    <a:lumMod val="85000"/>
                  </a:schemeClr>
                </a:solidFill>
              </a:rPr>
              <a:t>Karim</a:t>
            </a:r>
            <a:r>
              <a:rPr lang="en-MY" dirty="0" smtClean="0">
                <a:solidFill>
                  <a:schemeClr val="bg1">
                    <a:lumMod val="85000"/>
                  </a:schemeClr>
                </a:solidFill>
              </a:rPr>
              <a:t> Alias@2010</a:t>
            </a:r>
            <a:endParaRPr lang="en-MY" dirty="0">
              <a:solidFill>
                <a:schemeClr val="bg1">
                  <a:lumMod val="85000"/>
                </a:schemeClr>
              </a:solidFill>
            </a:endParaRPr>
          </a:p>
        </p:txBody>
      </p:sp>
      <p:sp>
        <p:nvSpPr>
          <p:cNvPr id="7" name="Slide Number Placeholder 6"/>
          <p:cNvSpPr>
            <a:spLocks noGrp="1"/>
          </p:cNvSpPr>
          <p:nvPr>
            <p:ph type="sldNum" sz="quarter" idx="12"/>
          </p:nvPr>
        </p:nvSpPr>
        <p:spPr/>
        <p:txBody>
          <a:bodyPr/>
          <a:lstStyle/>
          <a:p>
            <a:fld id="{2B76A767-77EC-4984-99C9-B0C1D6302BC3}" type="slidenum">
              <a:rPr lang="en-MY" smtClean="0"/>
              <a:pPr/>
              <a:t>3</a:t>
            </a:fld>
            <a:endParaRPr lang="en-MY" dirty="0"/>
          </a:p>
        </p:txBody>
      </p:sp>
      <p:grpSp>
        <p:nvGrpSpPr>
          <p:cNvPr id="2" name="Group 8"/>
          <p:cNvGrpSpPr/>
          <p:nvPr/>
        </p:nvGrpSpPr>
        <p:grpSpPr>
          <a:xfrm rot="264960">
            <a:off x="358518" y="1928318"/>
            <a:ext cx="8498314" cy="2498761"/>
            <a:chOff x="718093" y="2064129"/>
            <a:chExt cx="8498314" cy="2498761"/>
          </a:xfrm>
        </p:grpSpPr>
        <p:pic>
          <p:nvPicPr>
            <p:cNvPr id="13" name="Picture 12" descr="oldpaperpapyrusscrollstock2.jpg"/>
            <p:cNvPicPr>
              <a:picLocks noChangeAspect="1"/>
            </p:cNvPicPr>
            <p:nvPr/>
          </p:nvPicPr>
          <p:blipFill>
            <a:blip r:embed="rId3" cstate="print">
              <a:clrChange>
                <a:clrFrom>
                  <a:srgbClr val="FFFFFF"/>
                </a:clrFrom>
                <a:clrTo>
                  <a:srgbClr val="FFFFFF">
                    <a:alpha val="0"/>
                  </a:srgbClr>
                </a:clrTo>
              </a:clrChange>
            </a:blip>
            <a:stretch>
              <a:fillRect/>
            </a:stretch>
          </p:blipFill>
          <p:spPr>
            <a:xfrm rot="15813203">
              <a:off x="3717869" y="-935647"/>
              <a:ext cx="2498761" cy="8498314"/>
            </a:xfrm>
            <a:prstGeom prst="rect">
              <a:avLst/>
            </a:prstGeom>
          </p:spPr>
        </p:pic>
        <p:sp>
          <p:nvSpPr>
            <p:cNvPr id="14" name="TextBox 13"/>
            <p:cNvSpPr txBox="1"/>
            <p:nvPr/>
          </p:nvSpPr>
          <p:spPr>
            <a:xfrm rot="21253569">
              <a:off x="2073663" y="2412660"/>
              <a:ext cx="5929380" cy="1754326"/>
            </a:xfrm>
            <a:prstGeom prst="rect">
              <a:avLst/>
            </a:prstGeom>
            <a:noFill/>
          </p:spPr>
          <p:txBody>
            <a:bodyPr wrap="square" rtlCol="0">
              <a:spAutoFit/>
            </a:bodyPr>
            <a:lstStyle/>
            <a:p>
              <a:pPr algn="ctr"/>
              <a:r>
                <a:rPr lang="en-MY" sz="3600" dirty="0" smtClean="0">
                  <a:solidFill>
                    <a:srgbClr val="7A0000"/>
                  </a:solidFill>
                  <a:effectLst>
                    <a:outerShdw blurRad="50800" dist="38100" dir="5400000" algn="t" rotWithShape="0">
                      <a:prstClr val="black">
                        <a:alpha val="40000"/>
                      </a:prstClr>
                    </a:outerShdw>
                  </a:effectLst>
                  <a:latin typeface="Candy Round BTN Cond" pitchFamily="34" charset="0"/>
                </a:rPr>
                <a:t>“A great teacher is </a:t>
              </a:r>
              <a:r>
                <a:rPr lang="en-MY" sz="3600" dirty="0" smtClean="0">
                  <a:solidFill>
                    <a:srgbClr val="FF0000"/>
                  </a:solidFill>
                  <a:effectLst>
                    <a:outerShdw blurRad="50800" dist="38100" dir="5400000" algn="t" rotWithShape="0">
                      <a:prstClr val="black">
                        <a:alpha val="40000"/>
                      </a:prstClr>
                    </a:outerShdw>
                  </a:effectLst>
                  <a:latin typeface="Candy Round BTN Cond" pitchFamily="34" charset="0"/>
                </a:rPr>
                <a:t>never a finished product</a:t>
              </a:r>
              <a:r>
                <a:rPr lang="en-MY" sz="3600" dirty="0" smtClean="0">
                  <a:solidFill>
                    <a:srgbClr val="7A0000"/>
                  </a:solidFill>
                  <a:effectLst>
                    <a:outerShdw blurRad="50800" dist="38100" dir="5400000" algn="t" rotWithShape="0">
                      <a:prstClr val="black">
                        <a:alpha val="40000"/>
                      </a:prstClr>
                    </a:outerShdw>
                  </a:effectLst>
                  <a:latin typeface="Candy Round BTN Cond" pitchFamily="34" charset="0"/>
                </a:rPr>
                <a:t> but rather is always in the process of becoming” </a:t>
              </a:r>
              <a:endParaRPr lang="en-US" sz="3600" dirty="0" smtClean="0">
                <a:solidFill>
                  <a:srgbClr val="C00000"/>
                </a:solidFill>
                <a:effectLst>
                  <a:outerShdw blurRad="50800" dist="38100" dir="5400000" algn="t" rotWithShape="0">
                    <a:prstClr val="black">
                      <a:alpha val="40000"/>
                    </a:prstClr>
                  </a:outerShdw>
                </a:effectLst>
                <a:latin typeface="Candy Round BTN Cond"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1714480" y="2428868"/>
            <a:ext cx="6086460" cy="1714512"/>
          </a:xfrm>
        </p:spPr>
        <p:txBody>
          <a:bodyPr>
            <a:normAutofit fontScale="90000"/>
          </a:bodyPr>
          <a:lstStyle/>
          <a:p>
            <a:r>
              <a:rPr lang="en-US" altLang="zh-TW" dirty="0" smtClean="0">
                <a:solidFill>
                  <a:schemeClr val="tx1">
                    <a:lumMod val="85000"/>
                    <a:lumOff val="15000"/>
                  </a:schemeClr>
                </a:solidFill>
                <a:latin typeface="Hypatia Sans Pro" pitchFamily="34" charset="0"/>
                <a:ea typeface="新細明體" pitchFamily="18" charset="-120"/>
              </a:rPr>
              <a:t>A Changing Scenario of Teaching-Learning – </a:t>
            </a:r>
            <a:r>
              <a:rPr lang="en-US" altLang="zh-TW" dirty="0" smtClean="0">
                <a:solidFill>
                  <a:srgbClr val="C00000"/>
                </a:solidFill>
                <a:latin typeface="Hypatia Sans Pro" pitchFamily="34" charset="0"/>
                <a:ea typeface="新細明體" pitchFamily="18" charset="-120"/>
              </a:rPr>
              <a:t>a new paradigm</a:t>
            </a:r>
            <a:endParaRPr lang="ms-MY" dirty="0">
              <a:solidFill>
                <a:srgbClr val="C00000"/>
              </a:solidFill>
              <a:effectLst>
                <a:outerShdw blurRad="50800" dist="38100" dir="16200000" rotWithShape="0">
                  <a:prstClr val="black">
                    <a:alpha val="40000"/>
                  </a:prstClr>
                </a:outerShdw>
              </a:effectLst>
              <a:latin typeface="Year supply of fairy cakes" pitchFamily="2" charset="0"/>
            </a:endParaRPr>
          </a:p>
        </p:txBody>
      </p:sp>
      <p:sp>
        <p:nvSpPr>
          <p:cNvPr id="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1" name="TextBox 10"/>
          <p:cNvSpPr txBox="1"/>
          <p:nvPr/>
        </p:nvSpPr>
        <p:spPr>
          <a:xfrm>
            <a:off x="2643174"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1785918" y="285728"/>
            <a:ext cx="5715040" cy="1143000"/>
          </a:xfrm>
        </p:spPr>
        <p:txBody>
          <a:bodyPr>
            <a:noAutofit/>
          </a:bodyPr>
          <a:lstStyle/>
          <a:p>
            <a:r>
              <a:rPr lang="en-US" sz="3200" dirty="0" smtClean="0">
                <a:solidFill>
                  <a:srgbClr val="7A0000"/>
                </a:solidFill>
                <a:latin typeface="Maiandra GD" pitchFamily="34" charset="0"/>
              </a:rPr>
              <a:t>Typical approach when designing/planning a course (old paradigm)</a:t>
            </a:r>
            <a:endParaRPr lang="ms-MY" sz="3200" dirty="0">
              <a:solidFill>
                <a:srgbClr val="7A0000"/>
              </a:solidFill>
              <a:effectLst>
                <a:outerShdw blurRad="50800" dist="38100" dir="16200000" rotWithShape="0">
                  <a:prstClr val="black">
                    <a:alpha val="40000"/>
                  </a:prstClr>
                </a:outerShdw>
              </a:effectLst>
              <a:latin typeface="Maiandra GD" pitchFamily="34" charset="0"/>
            </a:endParaRPr>
          </a:p>
        </p:txBody>
      </p:sp>
      <p:sp>
        <p:nvSpPr>
          <p:cNvPr id="7" name="Footer Placeholder 13"/>
          <p:cNvSpPr>
            <a:spLocks noGrp="1"/>
          </p:cNvSpPr>
          <p:nvPr>
            <p:ph type="ftr" sz="quarter" idx="11"/>
          </p:nvPr>
        </p:nvSpPr>
        <p:spPr>
          <a:xfrm>
            <a:off x="6248400" y="6500834"/>
            <a:ext cx="2895600" cy="476250"/>
          </a:xfrm>
        </p:spPr>
        <p:txBody>
          <a:bodyPr/>
          <a:lstStyle/>
          <a:p>
            <a:r>
              <a:rPr lang="en-MY" dirty="0" err="1" smtClean="0">
                <a:solidFill>
                  <a:schemeClr val="tx1">
                    <a:lumMod val="85000"/>
                    <a:lumOff val="15000"/>
                  </a:schemeClr>
                </a:solidFill>
              </a:rPr>
              <a:t>Abd</a:t>
            </a:r>
            <a:r>
              <a:rPr lang="en-MY" dirty="0" smtClean="0">
                <a:solidFill>
                  <a:schemeClr val="tx1">
                    <a:lumMod val="85000"/>
                    <a:lumOff val="15000"/>
                  </a:schemeClr>
                </a:solidFill>
              </a:rPr>
              <a:t> </a:t>
            </a:r>
            <a:r>
              <a:rPr lang="en-MY" dirty="0" err="1" smtClean="0">
                <a:solidFill>
                  <a:schemeClr val="tx1">
                    <a:lumMod val="85000"/>
                    <a:lumOff val="15000"/>
                  </a:schemeClr>
                </a:solidFill>
              </a:rPr>
              <a:t>Karim</a:t>
            </a:r>
            <a:r>
              <a:rPr lang="en-MY" dirty="0" smtClean="0">
                <a:solidFill>
                  <a:schemeClr val="tx1">
                    <a:lumMod val="85000"/>
                    <a:lumOff val="15000"/>
                  </a:schemeClr>
                </a:solidFill>
              </a:rPr>
              <a:t> Alias@2010</a:t>
            </a:r>
            <a:endParaRPr lang="en-MY" dirty="0">
              <a:solidFill>
                <a:schemeClr val="tx1">
                  <a:lumMod val="85000"/>
                  <a:lumOff val="15000"/>
                </a:schemeClr>
              </a:solidFill>
            </a:endParaRPr>
          </a:p>
        </p:txBody>
      </p:sp>
      <p:sp>
        <p:nvSpPr>
          <p:cNvPr id="9" name="TextBox 8"/>
          <p:cNvSpPr txBox="1"/>
          <p:nvPr/>
        </p:nvSpPr>
        <p:spPr>
          <a:xfrm>
            <a:off x="2071670" y="1928802"/>
            <a:ext cx="5286412" cy="4001095"/>
          </a:xfrm>
          <a:prstGeom prst="rect">
            <a:avLst/>
          </a:prstGeom>
          <a:noFill/>
        </p:spPr>
        <p:txBody>
          <a:bodyPr wrap="square" rtlCol="0">
            <a:spAutoFit/>
          </a:bodyPr>
          <a:lstStyle/>
          <a:p>
            <a:pPr marL="179388" indent="-179388">
              <a:spcBef>
                <a:spcPts val="1200"/>
              </a:spcBef>
              <a:buClr>
                <a:srgbClr val="FF0000"/>
              </a:buClr>
              <a:buFont typeface="Arial" pitchFamily="34" charset="0"/>
              <a:buChar char="•"/>
            </a:pPr>
            <a:r>
              <a:rPr lang="en-MY" sz="2800" dirty="0" smtClean="0">
                <a:solidFill>
                  <a:srgbClr val="C00000"/>
                </a:solidFill>
                <a:latin typeface="Hypatia Sans Pro" pitchFamily="34" charset="0"/>
              </a:rPr>
              <a:t>How much </a:t>
            </a:r>
            <a:r>
              <a:rPr lang="en-MY" sz="2800" dirty="0" smtClean="0">
                <a:latin typeface="Hypatia Sans Pro" pitchFamily="34" charset="0"/>
              </a:rPr>
              <a:t>of this content I can cover?</a:t>
            </a:r>
          </a:p>
          <a:p>
            <a:pPr marL="179388" indent="-179388">
              <a:spcBef>
                <a:spcPts val="1200"/>
              </a:spcBef>
              <a:buClr>
                <a:srgbClr val="FF0000"/>
              </a:buClr>
              <a:buFont typeface="Arial" pitchFamily="34" charset="0"/>
              <a:buChar char="•"/>
            </a:pPr>
            <a:r>
              <a:rPr lang="en-MY" sz="2800" dirty="0" smtClean="0">
                <a:solidFill>
                  <a:srgbClr val="C00000"/>
                </a:solidFill>
                <a:latin typeface="Hypatia Sans Pro" pitchFamily="34" charset="0"/>
              </a:rPr>
              <a:t>How much time </a:t>
            </a:r>
            <a:r>
              <a:rPr lang="en-MY" sz="2800" dirty="0" smtClean="0">
                <a:latin typeface="Hypatia Sans Pro" pitchFamily="34" charset="0"/>
              </a:rPr>
              <a:t>do I have to cover it?</a:t>
            </a:r>
          </a:p>
          <a:p>
            <a:pPr marL="179388" indent="-179388">
              <a:spcBef>
                <a:spcPts val="1200"/>
              </a:spcBef>
              <a:buClr>
                <a:srgbClr val="FF0000"/>
              </a:buClr>
              <a:buFont typeface="Arial" pitchFamily="34" charset="0"/>
              <a:buChar char="•"/>
            </a:pPr>
            <a:r>
              <a:rPr lang="en-US" sz="2800" dirty="0" smtClean="0">
                <a:latin typeface="Hypatia Sans Pro" pitchFamily="34" charset="0"/>
              </a:rPr>
              <a:t>Should I emphasize </a:t>
            </a:r>
            <a:r>
              <a:rPr lang="en-US" sz="2800" dirty="0" smtClean="0">
                <a:solidFill>
                  <a:srgbClr val="C00000"/>
                </a:solidFill>
                <a:latin typeface="Hypatia Sans Pro" pitchFamily="34" charset="0"/>
              </a:rPr>
              <a:t>breadth</a:t>
            </a:r>
            <a:r>
              <a:rPr lang="en-US" sz="2800" dirty="0" smtClean="0">
                <a:latin typeface="Hypatia Sans Pro" pitchFamily="34" charset="0"/>
              </a:rPr>
              <a:t> or </a:t>
            </a:r>
            <a:r>
              <a:rPr lang="en-US" sz="2800" dirty="0" smtClean="0">
                <a:solidFill>
                  <a:srgbClr val="C00000"/>
                </a:solidFill>
                <a:latin typeface="Hypatia Sans Pro" pitchFamily="34" charset="0"/>
              </a:rPr>
              <a:t>depth</a:t>
            </a:r>
            <a:r>
              <a:rPr lang="en-US" sz="2800" dirty="0" smtClean="0">
                <a:latin typeface="Hypatia Sans Pro" pitchFamily="34" charset="0"/>
              </a:rPr>
              <a:t> of </a:t>
            </a:r>
            <a:r>
              <a:rPr lang="ms-MY" sz="2800" dirty="0" smtClean="0">
                <a:latin typeface="Hypatia Sans Pro" pitchFamily="34" charset="0"/>
              </a:rPr>
              <a:t>coverage?</a:t>
            </a:r>
          </a:p>
          <a:p>
            <a:pPr marL="179388" indent="-179388">
              <a:spcBef>
                <a:spcPts val="1200"/>
              </a:spcBef>
              <a:buClr>
                <a:srgbClr val="FF0000"/>
              </a:buClr>
              <a:buFont typeface="Arial" pitchFamily="34" charset="0"/>
              <a:buChar char="•"/>
            </a:pPr>
            <a:r>
              <a:rPr lang="en-US" sz="2800" dirty="0" smtClean="0">
                <a:solidFill>
                  <a:srgbClr val="C00000"/>
                </a:solidFill>
                <a:latin typeface="Hypatia Sans Pro" pitchFamily="34" charset="0"/>
              </a:rPr>
              <a:t>What materials </a:t>
            </a:r>
            <a:r>
              <a:rPr lang="en-US" sz="2800" dirty="0" smtClean="0">
                <a:latin typeface="Hypatia Sans Pro" pitchFamily="34" charset="0"/>
              </a:rPr>
              <a:t>will I need to teach the </a:t>
            </a:r>
            <a:r>
              <a:rPr lang="ms-MY" sz="2800" dirty="0" smtClean="0">
                <a:latin typeface="Hypatia Sans Pro" pitchFamily="34" charset="0"/>
              </a:rPr>
              <a:t>course?</a:t>
            </a:r>
            <a:endParaRPr lang="en-MY" sz="2800" dirty="0" smtClean="0">
              <a:latin typeface="Hypatia Sans Pro" pitchFamily="34" charset="0"/>
            </a:endParaRPr>
          </a:p>
        </p:txBody>
      </p:sp>
      <p:sp>
        <p:nvSpPr>
          <p:cNvPr id="10" name="TextBox 9"/>
          <p:cNvSpPr txBox="1"/>
          <p:nvPr/>
        </p:nvSpPr>
        <p:spPr>
          <a:xfrm>
            <a:off x="214282" y="6357958"/>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214678" y="571488"/>
            <a:ext cx="5715040" cy="1143000"/>
          </a:xfrm>
        </p:spPr>
        <p:txBody>
          <a:bodyPr>
            <a:noAutofit/>
          </a:bodyPr>
          <a:lstStyle/>
          <a:p>
            <a:r>
              <a:rPr lang="en-US" sz="3200" dirty="0" smtClean="0">
                <a:solidFill>
                  <a:srgbClr val="7A0000"/>
                </a:solidFill>
                <a:latin typeface="Maiandra GD" pitchFamily="34" charset="0"/>
              </a:rPr>
              <a:t>Designing/planning a course for student-centered learning (new paradigm)</a:t>
            </a:r>
            <a:endParaRPr lang="ms-MY" sz="3200" dirty="0">
              <a:solidFill>
                <a:srgbClr val="7A0000"/>
              </a:solidFill>
              <a:effectLst>
                <a:outerShdw blurRad="50800" dist="38100" dir="16200000" rotWithShape="0">
                  <a:prstClr val="black">
                    <a:alpha val="40000"/>
                  </a:prstClr>
                </a:outerShdw>
              </a:effectLst>
              <a:latin typeface="Maiandra GD" pitchFamily="34" charset="0"/>
            </a:endParaRPr>
          </a:p>
        </p:txBody>
      </p:sp>
      <p:sp>
        <p:nvSpPr>
          <p:cNvPr id="7" name="Footer Placeholder 13"/>
          <p:cNvSpPr>
            <a:spLocks noGrp="1"/>
          </p:cNvSpPr>
          <p:nvPr>
            <p:ph type="ftr" sz="quarter" idx="11"/>
          </p:nvPr>
        </p:nvSpPr>
        <p:spPr>
          <a:xfrm>
            <a:off x="6248400" y="6215082"/>
            <a:ext cx="2895600" cy="476250"/>
          </a:xfrm>
        </p:spPr>
        <p:txBody>
          <a:bodyPr/>
          <a:lstStyle/>
          <a:p>
            <a:r>
              <a:rPr lang="en-MY" dirty="0" err="1" smtClean="0">
                <a:solidFill>
                  <a:schemeClr val="tx1">
                    <a:lumMod val="85000"/>
                    <a:lumOff val="15000"/>
                  </a:schemeClr>
                </a:solidFill>
              </a:rPr>
              <a:t>Abd</a:t>
            </a:r>
            <a:r>
              <a:rPr lang="en-MY" dirty="0" smtClean="0">
                <a:solidFill>
                  <a:schemeClr val="tx1">
                    <a:lumMod val="85000"/>
                    <a:lumOff val="15000"/>
                  </a:schemeClr>
                </a:solidFill>
              </a:rPr>
              <a:t> </a:t>
            </a:r>
            <a:r>
              <a:rPr lang="en-MY" dirty="0" err="1" smtClean="0">
                <a:solidFill>
                  <a:schemeClr val="tx1">
                    <a:lumMod val="85000"/>
                    <a:lumOff val="15000"/>
                  </a:schemeClr>
                </a:solidFill>
              </a:rPr>
              <a:t>Karim</a:t>
            </a:r>
            <a:r>
              <a:rPr lang="en-MY" dirty="0" smtClean="0">
                <a:solidFill>
                  <a:schemeClr val="tx1">
                    <a:lumMod val="85000"/>
                    <a:lumOff val="15000"/>
                  </a:schemeClr>
                </a:solidFill>
              </a:rPr>
              <a:t> Alias@2010</a:t>
            </a:r>
            <a:endParaRPr lang="en-MY" dirty="0">
              <a:solidFill>
                <a:schemeClr val="tx1">
                  <a:lumMod val="85000"/>
                  <a:lumOff val="15000"/>
                </a:schemeClr>
              </a:solidFill>
            </a:endParaRPr>
          </a:p>
        </p:txBody>
      </p:sp>
      <p:sp>
        <p:nvSpPr>
          <p:cNvPr id="10" name="TextBox 9"/>
          <p:cNvSpPr txBox="1"/>
          <p:nvPr/>
        </p:nvSpPr>
        <p:spPr>
          <a:xfrm>
            <a:off x="214282" y="6143644"/>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
        <p:nvSpPr>
          <p:cNvPr id="14" name="TextBox 13"/>
          <p:cNvSpPr txBox="1"/>
          <p:nvPr/>
        </p:nvSpPr>
        <p:spPr>
          <a:xfrm>
            <a:off x="3500430" y="2240530"/>
            <a:ext cx="5214974" cy="2831544"/>
          </a:xfrm>
          <a:prstGeom prst="rect">
            <a:avLst/>
          </a:prstGeom>
          <a:noFill/>
        </p:spPr>
        <p:txBody>
          <a:bodyPr wrap="square" rtlCol="0">
            <a:spAutoFit/>
          </a:bodyPr>
          <a:lstStyle/>
          <a:p>
            <a:pPr marL="179388" indent="-179388">
              <a:spcBef>
                <a:spcPts val="1200"/>
              </a:spcBef>
              <a:buClr>
                <a:srgbClr val="FF0000"/>
              </a:buClr>
              <a:buFont typeface="Arial" pitchFamily="34" charset="0"/>
              <a:buChar char="•"/>
            </a:pPr>
            <a:r>
              <a:rPr lang="en-US" sz="2800" dirty="0" smtClean="0">
                <a:latin typeface="Hypatia Sans Pro" pitchFamily="34" charset="0"/>
              </a:rPr>
              <a:t>In what ways will students be </a:t>
            </a:r>
            <a:r>
              <a:rPr lang="en-US" sz="2800" dirty="0" smtClean="0">
                <a:solidFill>
                  <a:srgbClr val="C00000"/>
                </a:solidFill>
                <a:latin typeface="Hypatia Sans Pro" pitchFamily="34" charset="0"/>
              </a:rPr>
              <a:t>better thinkers </a:t>
            </a:r>
            <a:r>
              <a:rPr lang="en-US" sz="2800" dirty="0" smtClean="0">
                <a:latin typeface="Hypatia Sans Pro" pitchFamily="34" charset="0"/>
              </a:rPr>
              <a:t>when they finish the course</a:t>
            </a:r>
            <a:r>
              <a:rPr lang="en-MY" sz="2800" dirty="0" smtClean="0">
                <a:latin typeface="Hypatia Sans Pro" pitchFamily="34" charset="0"/>
              </a:rPr>
              <a:t>?</a:t>
            </a:r>
          </a:p>
          <a:p>
            <a:pPr marL="179388" indent="-179388">
              <a:spcBef>
                <a:spcPts val="1200"/>
              </a:spcBef>
              <a:buClr>
                <a:srgbClr val="FF0000"/>
              </a:buClr>
              <a:buFont typeface="Arial" pitchFamily="34" charset="0"/>
              <a:buChar char="•"/>
            </a:pPr>
            <a:r>
              <a:rPr lang="en-US" sz="2800" dirty="0" smtClean="0">
                <a:solidFill>
                  <a:srgbClr val="C00000"/>
                </a:solidFill>
                <a:latin typeface="Hypatia Sans Pro" pitchFamily="34" charset="0"/>
              </a:rPr>
              <a:t>What should students be able to do </a:t>
            </a:r>
            <a:r>
              <a:rPr lang="en-US" sz="2800" dirty="0" smtClean="0">
                <a:latin typeface="Hypatia Sans Pro" pitchFamily="34" charset="0"/>
              </a:rPr>
              <a:t>with the knowledge and skills gained in the course?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1643042" y="571480"/>
            <a:ext cx="5715040" cy="1143000"/>
          </a:xfrm>
        </p:spPr>
        <p:txBody>
          <a:bodyPr>
            <a:noAutofit/>
          </a:bodyPr>
          <a:lstStyle/>
          <a:p>
            <a:r>
              <a:rPr lang="en-US" sz="3200" dirty="0" smtClean="0">
                <a:solidFill>
                  <a:srgbClr val="7A0000"/>
                </a:solidFill>
                <a:latin typeface="Maiandra GD" pitchFamily="34" charset="0"/>
              </a:rPr>
              <a:t>Designing/planning a course for student-centered learning (new paradigm)</a:t>
            </a:r>
            <a:endParaRPr lang="ms-MY" sz="3200" dirty="0">
              <a:solidFill>
                <a:srgbClr val="7A0000"/>
              </a:solidFill>
              <a:effectLst>
                <a:outerShdw blurRad="50800" dist="38100" dir="16200000" rotWithShape="0">
                  <a:prstClr val="black">
                    <a:alpha val="40000"/>
                  </a:prstClr>
                </a:outerShdw>
              </a:effectLst>
              <a:latin typeface="Maiandra GD" pitchFamily="34" charset="0"/>
            </a:endParaRPr>
          </a:p>
        </p:txBody>
      </p:sp>
      <p:sp>
        <p:nvSpPr>
          <p:cNvPr id="7" name="Footer Placeholder 13"/>
          <p:cNvSpPr>
            <a:spLocks noGrp="1"/>
          </p:cNvSpPr>
          <p:nvPr>
            <p:ph type="ftr" sz="quarter" idx="11"/>
          </p:nvPr>
        </p:nvSpPr>
        <p:spPr>
          <a:xfrm>
            <a:off x="6248400" y="6381750"/>
            <a:ext cx="2895600" cy="476250"/>
          </a:xfrm>
        </p:spPr>
        <p:txBody>
          <a:bodyPr/>
          <a:lstStyle/>
          <a:p>
            <a:r>
              <a:rPr lang="en-MY" dirty="0" err="1" smtClean="0">
                <a:solidFill>
                  <a:schemeClr val="tx1">
                    <a:lumMod val="85000"/>
                    <a:lumOff val="15000"/>
                  </a:schemeClr>
                </a:solidFill>
              </a:rPr>
              <a:t>Abd</a:t>
            </a:r>
            <a:r>
              <a:rPr lang="en-MY" dirty="0" smtClean="0">
                <a:solidFill>
                  <a:schemeClr val="tx1">
                    <a:lumMod val="85000"/>
                    <a:lumOff val="15000"/>
                  </a:schemeClr>
                </a:solidFill>
              </a:rPr>
              <a:t> </a:t>
            </a:r>
            <a:r>
              <a:rPr lang="en-MY" dirty="0" err="1" smtClean="0">
                <a:solidFill>
                  <a:schemeClr val="tx1">
                    <a:lumMod val="85000"/>
                    <a:lumOff val="15000"/>
                  </a:schemeClr>
                </a:solidFill>
              </a:rPr>
              <a:t>Karim</a:t>
            </a:r>
            <a:r>
              <a:rPr lang="en-MY" dirty="0" smtClean="0">
                <a:solidFill>
                  <a:schemeClr val="tx1">
                    <a:lumMod val="85000"/>
                    <a:lumOff val="15000"/>
                  </a:schemeClr>
                </a:solidFill>
              </a:rPr>
              <a:t> Alias@2010</a:t>
            </a:r>
            <a:endParaRPr lang="en-MY" dirty="0">
              <a:solidFill>
                <a:schemeClr val="tx1">
                  <a:lumMod val="85000"/>
                  <a:lumOff val="15000"/>
                </a:schemeClr>
              </a:solidFill>
            </a:endParaRPr>
          </a:p>
        </p:txBody>
      </p:sp>
      <p:sp>
        <p:nvSpPr>
          <p:cNvPr id="10" name="TextBox 9"/>
          <p:cNvSpPr txBox="1"/>
          <p:nvPr/>
        </p:nvSpPr>
        <p:spPr>
          <a:xfrm>
            <a:off x="285720" y="6215082"/>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
        <p:nvSpPr>
          <p:cNvPr id="14" name="TextBox 13"/>
          <p:cNvSpPr txBox="1"/>
          <p:nvPr/>
        </p:nvSpPr>
        <p:spPr>
          <a:xfrm>
            <a:off x="2000232" y="2285992"/>
            <a:ext cx="5143536" cy="2831544"/>
          </a:xfrm>
          <a:prstGeom prst="rect">
            <a:avLst/>
          </a:prstGeom>
          <a:noFill/>
        </p:spPr>
        <p:txBody>
          <a:bodyPr wrap="square" rtlCol="0">
            <a:spAutoFit/>
          </a:bodyPr>
          <a:lstStyle/>
          <a:p>
            <a:pPr marL="179388" indent="-179388">
              <a:spcBef>
                <a:spcPts val="1200"/>
              </a:spcBef>
              <a:buClr>
                <a:srgbClr val="FF0000"/>
              </a:buClr>
              <a:buFont typeface="Arial" pitchFamily="34" charset="0"/>
              <a:buChar char="•"/>
            </a:pPr>
            <a:r>
              <a:rPr lang="en-US" sz="2800" dirty="0" smtClean="0">
                <a:latin typeface="Hypatia Sans Pro" pitchFamily="34" charset="0"/>
              </a:rPr>
              <a:t>What portions of the content are </a:t>
            </a:r>
            <a:r>
              <a:rPr lang="en-US" sz="2800" dirty="0" smtClean="0">
                <a:solidFill>
                  <a:srgbClr val="C00000"/>
                </a:solidFill>
                <a:latin typeface="Hypatia Sans Pro" pitchFamily="34" charset="0"/>
              </a:rPr>
              <a:t>most relevant </a:t>
            </a:r>
            <a:r>
              <a:rPr lang="en-US" sz="2800" dirty="0" smtClean="0">
                <a:latin typeface="Hypatia Sans Pro" pitchFamily="34" charset="0"/>
              </a:rPr>
              <a:t>to </a:t>
            </a:r>
            <a:r>
              <a:rPr lang="ms-MY" sz="2800" dirty="0" smtClean="0">
                <a:latin typeface="Hypatia Sans Pro" pitchFamily="34" charset="0"/>
              </a:rPr>
              <a:t>these learning goals?</a:t>
            </a:r>
          </a:p>
          <a:p>
            <a:pPr marL="179388" indent="-179388">
              <a:spcBef>
                <a:spcPts val="1200"/>
              </a:spcBef>
              <a:buClr>
                <a:srgbClr val="FF0000"/>
              </a:buClr>
              <a:buFont typeface="Arial" pitchFamily="34" charset="0"/>
              <a:buChar char="•"/>
            </a:pPr>
            <a:r>
              <a:rPr lang="en-US" sz="2800" dirty="0" smtClean="0">
                <a:solidFill>
                  <a:srgbClr val="C00000"/>
                </a:solidFill>
                <a:latin typeface="Hypatia Sans Pro" pitchFamily="34" charset="0"/>
              </a:rPr>
              <a:t>What kinds of tasks </a:t>
            </a:r>
            <a:r>
              <a:rPr lang="en-US" sz="2800" dirty="0" smtClean="0">
                <a:latin typeface="Hypatia Sans Pro" pitchFamily="34" charset="0"/>
              </a:rPr>
              <a:t>should students perform in order to achieve these goals?</a:t>
            </a:r>
            <a:endParaRPr lang="en-MY" sz="2800" dirty="0" smtClean="0">
              <a:latin typeface="Hypatia Sans Pro"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34</a:t>
            </a:fld>
            <a:endParaRPr lang="en-MY"/>
          </a:p>
        </p:txBody>
      </p:sp>
      <p:sp>
        <p:nvSpPr>
          <p:cNvPr id="18" name="TextBox 17"/>
          <p:cNvSpPr txBox="1"/>
          <p:nvPr/>
        </p:nvSpPr>
        <p:spPr>
          <a:xfrm>
            <a:off x="1214414" y="714356"/>
            <a:ext cx="7072362" cy="646331"/>
          </a:xfrm>
          <a:prstGeom prst="rect">
            <a:avLst/>
          </a:prstGeom>
          <a:noFill/>
        </p:spPr>
        <p:txBody>
          <a:bodyPr wrap="square" rtlCol="0">
            <a:spAutoFit/>
          </a:bodyPr>
          <a:lstStyle/>
          <a:p>
            <a:pPr>
              <a:buClr>
                <a:srgbClr val="C00000"/>
              </a:buClr>
            </a:pPr>
            <a:r>
              <a:rPr lang="en-US" sz="3600" dirty="0" smtClean="0">
                <a:solidFill>
                  <a:srgbClr val="7A0000"/>
                </a:solidFill>
                <a:latin typeface="Maiandra GD" pitchFamily="34" charset="0"/>
              </a:rPr>
              <a:t>Old paradigm – </a:t>
            </a:r>
            <a:r>
              <a:rPr lang="en-US" sz="3600" dirty="0" smtClean="0">
                <a:solidFill>
                  <a:srgbClr val="7A0000"/>
                </a:solidFill>
                <a:effectLst>
                  <a:glow rad="63500">
                    <a:schemeClr val="accent2">
                      <a:satMod val="175000"/>
                      <a:alpha val="40000"/>
                    </a:schemeClr>
                  </a:glow>
                </a:effectLst>
                <a:latin typeface="Maiandra GD" pitchFamily="34" charset="0"/>
              </a:rPr>
              <a:t>Teacher-</a:t>
            </a:r>
            <a:r>
              <a:rPr lang="en-US" sz="3600" dirty="0" err="1" smtClean="0">
                <a:solidFill>
                  <a:srgbClr val="7A0000"/>
                </a:solidFill>
                <a:effectLst>
                  <a:glow rad="63500">
                    <a:schemeClr val="accent2">
                      <a:satMod val="175000"/>
                      <a:alpha val="40000"/>
                    </a:schemeClr>
                  </a:glow>
                </a:effectLst>
                <a:latin typeface="Maiandra GD" pitchFamily="34" charset="0"/>
              </a:rPr>
              <a:t>centred</a:t>
            </a:r>
            <a:endParaRPr lang="en-US" sz="3600" dirty="0" smtClean="0">
              <a:solidFill>
                <a:srgbClr val="7A0000"/>
              </a:solidFill>
              <a:effectLst>
                <a:glow rad="63500">
                  <a:schemeClr val="accent2">
                    <a:satMod val="175000"/>
                    <a:alpha val="40000"/>
                  </a:schemeClr>
                </a:glow>
              </a:effectLst>
              <a:latin typeface="Maiandra GD" pitchFamily="34" charset="0"/>
            </a:endParaRPr>
          </a:p>
        </p:txBody>
      </p:sp>
      <p:sp>
        <p:nvSpPr>
          <p:cNvPr id="16" name="TextBox 15"/>
          <p:cNvSpPr txBox="1"/>
          <p:nvPr/>
        </p:nvSpPr>
        <p:spPr>
          <a:xfrm>
            <a:off x="857224"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9" name="Rectangle 3"/>
          <p:cNvSpPr txBox="1">
            <a:spLocks noChangeArrowheads="1"/>
          </p:cNvSpPr>
          <p:nvPr/>
        </p:nvSpPr>
        <p:spPr>
          <a:xfrm>
            <a:off x="2500298" y="1857364"/>
            <a:ext cx="4357718" cy="4429156"/>
          </a:xfrm>
          <a:prstGeom prst="rect">
            <a:avLst/>
          </a:prstGeom>
        </p:spPr>
        <p:txBody>
          <a:bodyPr vert="horz" lIns="91440" tIns="45720" rIns="91440" bIns="45720" rtlCol="0">
            <a:noAutofit/>
          </a:bodyPr>
          <a:lstStyle/>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kumimoji="0" lang="en-US" altLang="zh-TW" sz="2800" b="0" i="0" u="none" strike="noStrike" kern="1200" cap="none" spc="0" normalizeH="0" baseline="0" noProof="0" dirty="0" smtClean="0">
                <a:ln>
                  <a:noFill/>
                </a:ln>
                <a:solidFill>
                  <a:schemeClr val="bg1"/>
                </a:solidFill>
                <a:effectLst/>
                <a:uLnTx/>
                <a:uFillTx/>
                <a:latin typeface="Hypatia Sans Pro" pitchFamily="34" charset="0"/>
                <a:ea typeface="新細明體" pitchFamily="18" charset="-120"/>
                <a:cs typeface="+mn-cs"/>
              </a:rPr>
              <a:t>The teacher is viewed as the centre of all knowledge.</a:t>
            </a:r>
          </a:p>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lang="en-US" altLang="zh-TW" sz="2800" dirty="0" smtClean="0">
                <a:solidFill>
                  <a:schemeClr val="bg1"/>
                </a:solidFill>
                <a:latin typeface="Hypatia Sans Pro" pitchFamily="34" charset="0"/>
                <a:ea typeface="新細明體" pitchFamily="18" charset="-120"/>
              </a:rPr>
              <a:t>Everyone learns the same way.</a:t>
            </a:r>
          </a:p>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kumimoji="0" lang="en-US" altLang="zh-TW" sz="2800" b="0" i="0" u="none" strike="noStrike" kern="1200" cap="none" spc="0" normalizeH="0" baseline="0" noProof="0" dirty="0" smtClean="0">
                <a:ln>
                  <a:noFill/>
                </a:ln>
                <a:solidFill>
                  <a:schemeClr val="bg1"/>
                </a:solidFill>
                <a:effectLst/>
                <a:uLnTx/>
                <a:uFillTx/>
                <a:latin typeface="Hypatia Sans Pro" pitchFamily="34" charset="0"/>
                <a:ea typeface="新細明體" pitchFamily="18" charset="-120"/>
                <a:cs typeface="+mn-cs"/>
              </a:rPr>
              <a:t>The</a:t>
            </a:r>
            <a:r>
              <a:rPr kumimoji="0" lang="en-US" altLang="zh-TW" sz="2800" b="0" i="0" u="none" strike="noStrike" kern="1200" cap="none" spc="0" normalizeH="0" noProof="0" dirty="0" smtClean="0">
                <a:ln>
                  <a:noFill/>
                </a:ln>
                <a:solidFill>
                  <a:schemeClr val="bg1"/>
                </a:solidFill>
                <a:effectLst/>
                <a:uLnTx/>
                <a:uFillTx/>
                <a:latin typeface="Hypatia Sans Pro" pitchFamily="34" charset="0"/>
                <a:ea typeface="新細明體" pitchFamily="18" charset="-120"/>
                <a:cs typeface="+mn-cs"/>
              </a:rPr>
              <a:t> classroom is seen as the place where all knowledge disseminates.</a:t>
            </a:r>
            <a:endParaRPr kumimoji="0" lang="en-US" altLang="zh-TW" sz="2800" b="0" i="0" u="none" strike="noStrike" kern="1200" cap="none" spc="0" normalizeH="0" baseline="0" noProof="0" dirty="0">
              <a:ln>
                <a:noFill/>
              </a:ln>
              <a:solidFill>
                <a:schemeClr val="bg1"/>
              </a:solidFill>
              <a:effectLst/>
              <a:uLnTx/>
              <a:uFillTx/>
              <a:latin typeface="Hypatia Sans Pro" pitchFamily="34" charset="0"/>
              <a:ea typeface="新細明體" pitchFamily="18" charset="-120"/>
              <a:cs typeface="+mn-cs"/>
            </a:endParaRPr>
          </a:p>
        </p:txBody>
      </p:sp>
      <p:sp>
        <p:nvSpPr>
          <p:cNvPr id="23" name="TextBox 22"/>
          <p:cNvSpPr txBox="1"/>
          <p:nvPr/>
        </p:nvSpPr>
        <p:spPr>
          <a:xfrm>
            <a:off x="7858148" y="5072074"/>
            <a:ext cx="1143008" cy="1569660"/>
          </a:xfrm>
          <a:prstGeom prst="rect">
            <a:avLst/>
          </a:prstGeom>
          <a:noFill/>
          <a:effectLst>
            <a:glow rad="228600">
              <a:schemeClr val="accent6">
                <a:satMod val="175000"/>
                <a:alpha val="40000"/>
              </a:schemeClr>
            </a:glow>
          </a:effectLst>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9600" b="1" dirty="0" smtClean="0">
                <a:ln w="11430"/>
                <a:solidFill>
                  <a:srgbClr val="FFC000"/>
                </a:solidFill>
                <a:effectLst>
                  <a:outerShdw blurRad="50800" dist="39000" dir="5460000" algn="tl">
                    <a:srgbClr val="000000">
                      <a:alpha val="38000"/>
                    </a:srgbClr>
                  </a:outerShdw>
                </a:effectLst>
                <a:latin typeface="Wingdings 2" pitchFamily="18" charset="2"/>
                <a:sym typeface="Wingdings 3"/>
              </a:rPr>
              <a:t></a:t>
            </a:r>
            <a:endParaRPr lang="ms-MY" sz="9600" b="1" dirty="0">
              <a:ln w="11430"/>
              <a:solidFill>
                <a:srgbClr val="FFC000"/>
              </a:solidFill>
              <a:effectLst>
                <a:outerShdw blurRad="50800" dist="39000" dir="5460000" algn="tl">
                  <a:srgbClr val="000000">
                    <a:alpha val="38000"/>
                  </a:srgbClr>
                </a:outerShdw>
              </a:effectLst>
              <a:latin typeface="Wingdings 2" pitchFamily="18" charset="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35</a:t>
            </a:fld>
            <a:endParaRPr lang="en-MY"/>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tx1">
                    <a:lumMod val="85000"/>
                    <a:lumOff val="1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tx1">
                    <a:lumMod val="85000"/>
                    <a:lumOff val="1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tx1">
                    <a:lumMod val="85000"/>
                    <a:lumOff val="1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tx1">
                    <a:lumMod val="85000"/>
                    <a:lumOff val="1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sp>
        <p:nvSpPr>
          <p:cNvPr id="16" name="TextBox 15"/>
          <p:cNvSpPr txBox="1"/>
          <p:nvPr/>
        </p:nvSpPr>
        <p:spPr>
          <a:xfrm>
            <a:off x="214282" y="6643710"/>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
        <p:nvSpPr>
          <p:cNvPr id="10" name="Text Box 3"/>
          <p:cNvSpPr txBox="1">
            <a:spLocks noChangeArrowheads="1"/>
          </p:cNvSpPr>
          <p:nvPr/>
        </p:nvSpPr>
        <p:spPr bwMode="auto">
          <a:xfrm>
            <a:off x="928662" y="2398936"/>
            <a:ext cx="3571900" cy="1815882"/>
          </a:xfrm>
          <a:prstGeom prst="rect">
            <a:avLst/>
          </a:prstGeom>
          <a:ln>
            <a:headEnd/>
            <a:tailEnd/>
          </a:ln>
          <a:effectLst>
            <a:glow rad="1016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en-MY" sz="2800" dirty="0" smtClean="0">
                <a:latin typeface="Hypatia Sans Pro" pitchFamily="34" charset="0"/>
              </a:rPr>
              <a:t>Most lecturers </a:t>
            </a:r>
            <a:r>
              <a:rPr lang="en-MY" sz="2800" dirty="0" smtClean="0">
                <a:solidFill>
                  <a:srgbClr val="C00000"/>
                </a:solidFill>
                <a:latin typeface="Hypatia Sans Pro" pitchFamily="34" charset="0"/>
              </a:rPr>
              <a:t>do not have formal training </a:t>
            </a:r>
            <a:r>
              <a:rPr lang="en-MY" sz="2800" dirty="0" smtClean="0">
                <a:latin typeface="Hypatia Sans Pro" pitchFamily="34" charset="0"/>
              </a:rPr>
              <a:t>in pedagogy &amp; how to be effective teachers. </a:t>
            </a:r>
            <a:endParaRPr lang="en-GB" sz="2800" dirty="0">
              <a:latin typeface="Hypatia Sans Pro" pitchFamily="34" charset="0"/>
            </a:endParaRPr>
          </a:p>
        </p:txBody>
      </p:sp>
      <p:sp>
        <p:nvSpPr>
          <p:cNvPr id="19" name="Oval 18"/>
          <p:cNvSpPr/>
          <p:nvPr/>
        </p:nvSpPr>
        <p:spPr>
          <a:xfrm>
            <a:off x="2357422" y="-347690"/>
            <a:ext cx="4776822" cy="3276624"/>
          </a:xfrm>
          <a:prstGeom prst="ellipse">
            <a:avLst/>
          </a:prstGeom>
          <a:solidFill>
            <a:schemeClr val="bg1">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1" name="TextBox 10"/>
          <p:cNvSpPr txBox="1"/>
          <p:nvPr/>
        </p:nvSpPr>
        <p:spPr>
          <a:xfrm>
            <a:off x="3143240" y="642918"/>
            <a:ext cx="3357586" cy="1323439"/>
          </a:xfrm>
          <a:prstGeom prst="rect">
            <a:avLst/>
          </a:prstGeom>
          <a:noFill/>
        </p:spPr>
        <p:txBody>
          <a:bodyPr wrap="square" rtlCol="0">
            <a:spAutoFit/>
          </a:bodyPr>
          <a:lstStyle/>
          <a:p>
            <a:pPr algn="ctr"/>
            <a:r>
              <a:rPr lang="en-US" sz="4000" dirty="0" smtClean="0">
                <a:solidFill>
                  <a:srgbClr val="C00000"/>
                </a:solidFill>
                <a:latin typeface="Candy Round BTN Cond" pitchFamily="34" charset="0"/>
                <a:cs typeface="MV Boli" pitchFamily="2" charset="0"/>
              </a:rPr>
              <a:t>The conventional – the old paradigm </a:t>
            </a:r>
            <a:endParaRPr lang="ms-MY" sz="4000" dirty="0">
              <a:solidFill>
                <a:srgbClr val="C00000"/>
              </a:solidFill>
              <a:latin typeface="Candy Round BTN Cond" pitchFamily="34" charset="0"/>
              <a:cs typeface="MV Boli" pitchFamily="2" charset="0"/>
            </a:endParaRPr>
          </a:p>
        </p:txBody>
      </p:sp>
      <p:sp>
        <p:nvSpPr>
          <p:cNvPr id="12" name="Text Box 3"/>
          <p:cNvSpPr txBox="1">
            <a:spLocks noChangeArrowheads="1"/>
          </p:cNvSpPr>
          <p:nvPr/>
        </p:nvSpPr>
        <p:spPr bwMode="auto">
          <a:xfrm>
            <a:off x="3714744" y="4615773"/>
            <a:ext cx="4643470" cy="1384995"/>
          </a:xfrm>
          <a:prstGeom prst="rect">
            <a:avLst/>
          </a:prstGeom>
          <a:ln>
            <a:headEnd/>
            <a:tailEnd/>
          </a:ln>
          <a:effectLst>
            <a:glow rad="2286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en-MY" sz="2800" dirty="0" smtClean="0">
                <a:latin typeface="Hypatia Sans Pro" pitchFamily="34" charset="0"/>
              </a:rPr>
              <a:t>They teach the way they were taught </a:t>
            </a:r>
            <a:r>
              <a:rPr lang="en-MY" sz="2800" dirty="0" smtClean="0">
                <a:solidFill>
                  <a:srgbClr val="C00000"/>
                </a:solidFill>
                <a:latin typeface="Hypatia Sans Pro" pitchFamily="34" charset="0"/>
              </a:rPr>
              <a:t>– almost exclusively lecture-based</a:t>
            </a:r>
            <a:r>
              <a:rPr lang="en-MY" sz="2800" dirty="0" smtClean="0">
                <a:latin typeface="Hypatia Sans Pro" pitchFamily="34" charset="0"/>
              </a:rPr>
              <a:t>.</a:t>
            </a:r>
            <a:endParaRPr lang="en-GB" sz="2800" dirty="0">
              <a:latin typeface="Hypatia Sans Pro"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36</a:t>
            </a:fld>
            <a:endParaRPr lang="en-MY"/>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tx1">
                    <a:lumMod val="85000"/>
                    <a:lumOff val="1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tx1">
                    <a:lumMod val="85000"/>
                    <a:lumOff val="1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tx1">
                    <a:lumMod val="85000"/>
                    <a:lumOff val="1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tx1">
                    <a:lumMod val="85000"/>
                    <a:lumOff val="1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sp>
        <p:nvSpPr>
          <p:cNvPr id="16" name="TextBox 15"/>
          <p:cNvSpPr txBox="1"/>
          <p:nvPr/>
        </p:nvSpPr>
        <p:spPr>
          <a:xfrm>
            <a:off x="285720" y="6215082"/>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
        <p:nvSpPr>
          <p:cNvPr id="10" name="Text Box 3"/>
          <p:cNvSpPr txBox="1">
            <a:spLocks noChangeArrowheads="1"/>
          </p:cNvSpPr>
          <p:nvPr/>
        </p:nvSpPr>
        <p:spPr bwMode="auto">
          <a:xfrm>
            <a:off x="2643174" y="3143248"/>
            <a:ext cx="3571900" cy="1815882"/>
          </a:xfrm>
          <a:prstGeom prst="rect">
            <a:avLst/>
          </a:prstGeom>
          <a:ln>
            <a:headEnd/>
            <a:tailEnd/>
          </a:ln>
          <a:effectLst>
            <a:glow rad="1016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en-MY" sz="2800" dirty="0" smtClean="0">
                <a:solidFill>
                  <a:srgbClr val="C00000"/>
                </a:solidFill>
                <a:latin typeface="Hypatia Sans Pro" pitchFamily="34" charset="0"/>
              </a:rPr>
              <a:t>Passive lecture </a:t>
            </a:r>
            <a:r>
              <a:rPr lang="en-MY" sz="2800" dirty="0" smtClean="0">
                <a:latin typeface="Hypatia Sans Pro" pitchFamily="34" charset="0"/>
              </a:rPr>
              <a:t>format may not be as effective as desired in promoting student learning. </a:t>
            </a:r>
            <a:endParaRPr lang="en-GB" sz="2800" dirty="0">
              <a:latin typeface="Hypatia Sans Pro" pitchFamily="34" charset="0"/>
            </a:endParaRPr>
          </a:p>
        </p:txBody>
      </p:sp>
      <p:sp>
        <p:nvSpPr>
          <p:cNvPr id="11" name="TextBox 10"/>
          <p:cNvSpPr txBox="1"/>
          <p:nvPr/>
        </p:nvSpPr>
        <p:spPr>
          <a:xfrm>
            <a:off x="2643174" y="1500174"/>
            <a:ext cx="3357586" cy="707886"/>
          </a:xfrm>
          <a:prstGeom prst="rect">
            <a:avLst/>
          </a:prstGeom>
          <a:noFill/>
        </p:spPr>
        <p:txBody>
          <a:bodyPr wrap="square" rtlCol="0">
            <a:spAutoFit/>
          </a:bodyPr>
          <a:lstStyle/>
          <a:p>
            <a:pPr algn="ctr"/>
            <a:r>
              <a:rPr lang="en-US" sz="4000" dirty="0" smtClean="0">
                <a:solidFill>
                  <a:srgbClr val="C00000"/>
                </a:solidFill>
                <a:latin typeface="Candy Round BTN Cond" pitchFamily="34" charset="0"/>
                <a:cs typeface="MV Boli" pitchFamily="2" charset="0"/>
              </a:rPr>
              <a:t>Lecture-based delivery</a:t>
            </a:r>
            <a:endParaRPr lang="ms-MY" sz="4000" dirty="0">
              <a:solidFill>
                <a:srgbClr val="C00000"/>
              </a:solidFill>
              <a:latin typeface="Candy Round BTN Cond" pitchFamily="34" charset="0"/>
              <a:cs typeface="MV Boli" pitchFamily="2"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37</a:t>
            </a:fld>
            <a:endParaRPr lang="en-MY"/>
          </a:p>
        </p:txBody>
      </p:sp>
      <p:sp>
        <p:nvSpPr>
          <p:cNvPr id="15" name="Text Box 3"/>
          <p:cNvSpPr txBox="1">
            <a:spLocks noChangeArrowheads="1"/>
          </p:cNvSpPr>
          <p:nvPr/>
        </p:nvSpPr>
        <p:spPr bwMode="auto">
          <a:xfrm>
            <a:off x="2928926" y="1071546"/>
            <a:ext cx="3571900" cy="2893100"/>
          </a:xfrm>
          <a:prstGeom prst="rect">
            <a:avLst/>
          </a:prstGeom>
          <a:ln>
            <a:headEnd/>
            <a:tailEnd/>
          </a:ln>
          <a:effectLst>
            <a:glow rad="1016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en-MY" sz="2600" dirty="0" smtClean="0">
                <a:latin typeface="Hypatia Sans Pro" pitchFamily="34" charset="0"/>
              </a:rPr>
              <a:t>Teachers want their students to achieve </a:t>
            </a:r>
            <a:r>
              <a:rPr lang="en-MY" sz="2600" dirty="0" smtClean="0">
                <a:solidFill>
                  <a:srgbClr val="7A0000"/>
                </a:solidFill>
                <a:latin typeface="Hypatia Sans Pro" pitchFamily="34" charset="0"/>
              </a:rPr>
              <a:t>higher level of learning</a:t>
            </a:r>
            <a:r>
              <a:rPr lang="en-MY" sz="2600" dirty="0" smtClean="0">
                <a:latin typeface="Hypatia Sans Pro" pitchFamily="34" charset="0"/>
              </a:rPr>
              <a:t>, but they continue to use a form of teaching that is not effective at promoting such learning.</a:t>
            </a:r>
            <a:endParaRPr lang="en-GB" sz="2600" dirty="0">
              <a:latin typeface="Hypatia Sans Pro" pitchFamily="34" charset="0"/>
            </a:endParaRPr>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tx1">
                    <a:lumMod val="85000"/>
                    <a:lumOff val="1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tx1">
                    <a:lumMod val="85000"/>
                    <a:lumOff val="1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tx1">
                    <a:lumMod val="85000"/>
                    <a:lumOff val="1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tx1">
                    <a:lumMod val="85000"/>
                    <a:lumOff val="1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sp>
        <p:nvSpPr>
          <p:cNvPr id="16" name="TextBox 15"/>
          <p:cNvSpPr txBox="1"/>
          <p:nvPr/>
        </p:nvSpPr>
        <p:spPr>
          <a:xfrm>
            <a:off x="214282" y="6572272"/>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
        <p:nvSpPr>
          <p:cNvPr id="14" name="Text Box 3"/>
          <p:cNvSpPr txBox="1">
            <a:spLocks noChangeArrowheads="1"/>
          </p:cNvSpPr>
          <p:nvPr/>
        </p:nvSpPr>
        <p:spPr bwMode="auto">
          <a:xfrm>
            <a:off x="2571736" y="4500570"/>
            <a:ext cx="4643470" cy="1815882"/>
          </a:xfrm>
          <a:prstGeom prst="rect">
            <a:avLst/>
          </a:prstGeom>
          <a:ln>
            <a:headEnd/>
            <a:tailEnd/>
          </a:ln>
          <a:effectLst>
            <a:glow rad="2286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en-US" sz="2800" dirty="0" smtClean="0">
                <a:solidFill>
                  <a:srgbClr val="C00000"/>
                </a:solidFill>
              </a:rPr>
              <a:t>"</a:t>
            </a:r>
            <a:r>
              <a:rPr lang="en-US" sz="2800" dirty="0" smtClean="0">
                <a:solidFill>
                  <a:srgbClr val="C00000"/>
                </a:solidFill>
                <a:latin typeface="Agency FB" pitchFamily="34" charset="0"/>
              </a:rPr>
              <a:t>If we teach today's students as we taught yesterday's, we rob them of tomorrow</a:t>
            </a:r>
            <a:r>
              <a:rPr lang="en-US" sz="2800" dirty="0" smtClean="0">
                <a:solidFill>
                  <a:srgbClr val="C00000"/>
                </a:solidFill>
              </a:rPr>
              <a:t>”.</a:t>
            </a:r>
          </a:p>
          <a:p>
            <a:r>
              <a:rPr lang="en-US" sz="2800" dirty="0" smtClean="0">
                <a:latin typeface="Hypatia Sans Pro" pitchFamily="34" charset="0"/>
              </a:rPr>
              <a:t>- </a:t>
            </a:r>
            <a:r>
              <a:rPr lang="en-US" sz="2000" i="1" dirty="0" smtClean="0">
                <a:latin typeface="Hypatia Sans Pro" pitchFamily="34" charset="0"/>
              </a:rPr>
              <a:t>John Dewey</a:t>
            </a:r>
            <a:endParaRPr lang="en-GB" sz="2800" i="1" dirty="0">
              <a:latin typeface="Hypatia Sans Pro"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38</a:t>
            </a:fld>
            <a:endParaRPr lang="en-MY"/>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tx1">
                    <a:lumMod val="85000"/>
                    <a:lumOff val="1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tx1">
                    <a:lumMod val="85000"/>
                    <a:lumOff val="1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tx1">
                    <a:lumMod val="85000"/>
                    <a:lumOff val="1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tx1">
                    <a:lumMod val="85000"/>
                    <a:lumOff val="1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sp>
        <p:nvSpPr>
          <p:cNvPr id="16" name="TextBox 15"/>
          <p:cNvSpPr txBox="1"/>
          <p:nvPr/>
        </p:nvSpPr>
        <p:spPr>
          <a:xfrm>
            <a:off x="357158" y="6357958"/>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
        <p:nvSpPr>
          <p:cNvPr id="10" name="Text Box 3"/>
          <p:cNvSpPr txBox="1">
            <a:spLocks noChangeArrowheads="1"/>
          </p:cNvSpPr>
          <p:nvPr/>
        </p:nvSpPr>
        <p:spPr bwMode="auto">
          <a:xfrm>
            <a:off x="857224" y="2857496"/>
            <a:ext cx="7429552" cy="2339102"/>
          </a:xfrm>
          <a:prstGeom prst="rect">
            <a:avLst/>
          </a:prstGeom>
          <a:ln>
            <a:headEnd/>
            <a:tailEnd/>
          </a:ln>
          <a:effectLst>
            <a:glow rad="1016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en-US" sz="2600" dirty="0" smtClean="0"/>
              <a:t>“Teaching matters less than student learning. Lecturing is the main teaching mechanism in higher education, and I believe it shouldn’t be. Good teachers have to be </a:t>
            </a:r>
            <a:r>
              <a:rPr lang="en-US" sz="2600" dirty="0" smtClean="0">
                <a:solidFill>
                  <a:srgbClr val="C00000"/>
                </a:solidFill>
              </a:rPr>
              <a:t>good facilitators of learning strategies</a:t>
            </a:r>
            <a:r>
              <a:rPr lang="en-US" sz="2600" dirty="0" smtClean="0"/>
              <a:t>, not just experts in their field”. </a:t>
            </a:r>
          </a:p>
          <a:p>
            <a:r>
              <a:rPr lang="en-US" sz="1600" dirty="0" smtClean="0"/>
              <a:t>(Mark Freeman—UTS—Economics and Finance)</a:t>
            </a:r>
          </a:p>
        </p:txBody>
      </p:sp>
      <p:sp>
        <p:nvSpPr>
          <p:cNvPr id="11" name="TextBox 10"/>
          <p:cNvSpPr txBox="1"/>
          <p:nvPr/>
        </p:nvSpPr>
        <p:spPr>
          <a:xfrm>
            <a:off x="2643174" y="928670"/>
            <a:ext cx="3357586" cy="1323439"/>
          </a:xfrm>
          <a:prstGeom prst="rect">
            <a:avLst/>
          </a:prstGeom>
          <a:noFill/>
        </p:spPr>
        <p:txBody>
          <a:bodyPr wrap="square" rtlCol="0">
            <a:spAutoFit/>
          </a:bodyPr>
          <a:lstStyle/>
          <a:p>
            <a:pPr algn="ctr"/>
            <a:r>
              <a:rPr lang="en-US" sz="4000" b="1" dirty="0" smtClean="0">
                <a:solidFill>
                  <a:srgbClr val="C00000"/>
                </a:solidFill>
                <a:latin typeface="Boopee" pitchFamily="2" charset="0"/>
                <a:cs typeface="MV Boli" pitchFamily="2" charset="0"/>
              </a:rPr>
              <a:t>Teacher as facilitator</a:t>
            </a:r>
            <a:endParaRPr lang="ms-MY" sz="4000" b="1" dirty="0">
              <a:solidFill>
                <a:srgbClr val="C00000"/>
              </a:solidFill>
              <a:latin typeface="Boopee" pitchFamily="2" charset="0"/>
              <a:cs typeface="MV Boli" pitchFamily="2" charset="0"/>
            </a:endParaRPr>
          </a:p>
        </p:txBody>
      </p:sp>
      <p:sp>
        <p:nvSpPr>
          <p:cNvPr id="12" name="TextBox 11"/>
          <p:cNvSpPr txBox="1"/>
          <p:nvPr/>
        </p:nvSpPr>
        <p:spPr>
          <a:xfrm>
            <a:off x="8000992" y="5288340"/>
            <a:ext cx="1143008" cy="1569660"/>
          </a:xfrm>
          <a:prstGeom prst="rect">
            <a:avLst/>
          </a:prstGeom>
          <a:noFill/>
          <a:effectLst>
            <a:glow rad="228600">
              <a:schemeClr val="accent6">
                <a:satMod val="175000"/>
                <a:alpha val="40000"/>
              </a:schemeClr>
            </a:glow>
          </a:effectLst>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9600" b="1" dirty="0" smtClean="0">
                <a:ln w="11430"/>
                <a:solidFill>
                  <a:srgbClr val="FFC000"/>
                </a:solidFill>
                <a:effectLst>
                  <a:outerShdw blurRad="50800" dist="39000" dir="5460000" algn="tl">
                    <a:srgbClr val="000000">
                      <a:alpha val="38000"/>
                    </a:srgbClr>
                  </a:outerShdw>
                </a:effectLst>
                <a:latin typeface="Wingdings 2" pitchFamily="18" charset="2"/>
                <a:sym typeface="Wingdings 3"/>
              </a:rPr>
              <a:t></a:t>
            </a:r>
            <a:endParaRPr lang="ms-MY" sz="9600" b="1" dirty="0">
              <a:ln w="11430"/>
              <a:solidFill>
                <a:srgbClr val="FFC000"/>
              </a:solidFill>
              <a:effectLst>
                <a:outerShdw blurRad="50800" dist="39000" dir="5460000" algn="tl">
                  <a:srgbClr val="000000">
                    <a:alpha val="38000"/>
                  </a:srgbClr>
                </a:outerShdw>
              </a:effectLst>
              <a:latin typeface="Wingdings 2" pitchFamily="18" charset="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571472" y="215593"/>
            <a:ext cx="8001056" cy="6428117"/>
          </a:xfrm>
          <a:prstGeom prst="ellipse">
            <a:avLst/>
          </a:prstGeom>
          <a:solidFill>
            <a:schemeClr val="bg1">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8" name="Footer Placeholder 13"/>
          <p:cNvSpPr>
            <a:spLocks noGrp="1"/>
          </p:cNvSpPr>
          <p:nvPr>
            <p:ph type="ftr" sz="quarter" idx="11"/>
          </p:nvPr>
        </p:nvSpPr>
        <p:spPr>
          <a:xfrm>
            <a:off x="5605490" y="6453212"/>
            <a:ext cx="2895600" cy="476250"/>
          </a:xfrm>
        </p:spPr>
        <p:txBody>
          <a:bodyPr/>
          <a:lstStyle/>
          <a:p>
            <a:r>
              <a:rPr lang="en-MY" dirty="0" err="1" smtClean="0">
                <a:solidFill>
                  <a:schemeClr val="bg1">
                    <a:lumMod val="95000"/>
                  </a:schemeClr>
                </a:solidFill>
              </a:rPr>
              <a:t>Abd</a:t>
            </a:r>
            <a:r>
              <a:rPr lang="en-MY" dirty="0" smtClean="0">
                <a:solidFill>
                  <a:schemeClr val="bg1">
                    <a:lumMod val="95000"/>
                  </a:schemeClr>
                </a:solidFill>
              </a:rPr>
              <a:t> </a:t>
            </a:r>
            <a:r>
              <a:rPr lang="en-MY" dirty="0" err="1" smtClean="0">
                <a:solidFill>
                  <a:schemeClr val="bg1">
                    <a:lumMod val="95000"/>
                  </a:schemeClr>
                </a:solidFill>
              </a:rPr>
              <a:t>Karim</a:t>
            </a:r>
            <a:r>
              <a:rPr lang="en-MY" dirty="0" smtClean="0">
                <a:solidFill>
                  <a:schemeClr val="bg1">
                    <a:lumMod val="95000"/>
                  </a:schemeClr>
                </a:solidFill>
              </a:rPr>
              <a:t> Alias@2010</a:t>
            </a:r>
            <a:endParaRPr lang="en-MY" dirty="0">
              <a:solidFill>
                <a:schemeClr val="bg1">
                  <a:lumMod val="95000"/>
                </a:schemeClr>
              </a:solidFill>
            </a:endParaRPr>
          </a:p>
        </p:txBody>
      </p:sp>
      <p:sp>
        <p:nvSpPr>
          <p:cNvPr id="13" name="Slide Number Placeholder 12"/>
          <p:cNvSpPr>
            <a:spLocks noGrp="1"/>
          </p:cNvSpPr>
          <p:nvPr>
            <p:ph type="sldNum" sz="quarter" idx="12"/>
          </p:nvPr>
        </p:nvSpPr>
        <p:spPr>
          <a:xfrm>
            <a:off x="6944477" y="6296519"/>
            <a:ext cx="2133600" cy="476250"/>
          </a:xfrm>
        </p:spPr>
        <p:txBody>
          <a:bodyPr/>
          <a:lstStyle/>
          <a:p>
            <a:fld id="{2B76A767-77EC-4984-99C9-B0C1D6302BC3}" type="slidenum">
              <a:rPr lang="en-MY" smtClean="0">
                <a:solidFill>
                  <a:schemeClr val="bg1">
                    <a:lumMod val="75000"/>
                  </a:schemeClr>
                </a:solidFill>
              </a:rPr>
              <a:pPr/>
              <a:t>39</a:t>
            </a:fld>
            <a:endParaRPr lang="en-MY" dirty="0">
              <a:solidFill>
                <a:schemeClr val="bg1">
                  <a:lumMod val="75000"/>
                </a:schemeClr>
              </a:solidFill>
            </a:endParaRPr>
          </a:p>
        </p:txBody>
      </p:sp>
      <p:pic>
        <p:nvPicPr>
          <p:cNvPr id="15" name="Picture 14" descr="walking_in_snow_.jpg"/>
          <p:cNvPicPr>
            <a:picLocks noChangeAspect="1"/>
          </p:cNvPicPr>
          <p:nvPr/>
        </p:nvPicPr>
        <p:blipFill>
          <a:blip r:embed="rId3" cstate="print"/>
          <a:stretch>
            <a:fillRect/>
          </a:stretch>
        </p:blipFill>
        <p:spPr>
          <a:xfrm>
            <a:off x="1285852" y="785794"/>
            <a:ext cx="6500858" cy="48756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7" name="Picture 16" descr="im not a teacher.jpg"/>
          <p:cNvPicPr>
            <a:picLocks noChangeAspect="1"/>
          </p:cNvPicPr>
          <p:nvPr/>
        </p:nvPicPr>
        <p:blipFill>
          <a:blip r:embed="rId4" cstate="print"/>
          <a:stretch>
            <a:fillRect/>
          </a:stretch>
        </p:blipFill>
        <p:spPr>
          <a:xfrm rot="21160452">
            <a:off x="1686484" y="5088327"/>
            <a:ext cx="5925312" cy="10607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9" name="Picture 18" descr="point the scenic attractio.jpg"/>
          <p:cNvPicPr>
            <a:picLocks noChangeAspect="1"/>
          </p:cNvPicPr>
          <p:nvPr/>
        </p:nvPicPr>
        <p:blipFill>
          <a:blip r:embed="rId5" cstate="print"/>
          <a:stretch>
            <a:fillRect/>
          </a:stretch>
        </p:blipFill>
        <p:spPr>
          <a:xfrm rot="21324448">
            <a:off x="961088" y="4633677"/>
            <a:ext cx="6937248" cy="10881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TextBox 10"/>
          <p:cNvSpPr txBox="1"/>
          <p:nvPr/>
        </p:nvSpPr>
        <p:spPr>
          <a:xfrm>
            <a:off x="142844" y="6581001"/>
            <a:ext cx="3714776"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right)">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1071538" y="71414"/>
            <a:ext cx="7358114" cy="1143000"/>
          </a:xfrm>
        </p:spPr>
        <p:txBody>
          <a:bodyPr>
            <a:normAutofit/>
          </a:bodyPr>
          <a:lstStyle/>
          <a:p>
            <a:r>
              <a:rPr lang="en-US" sz="3600" dirty="0" smtClean="0">
                <a:latin typeface="Maiandra GD" pitchFamily="34" charset="0"/>
              </a:rPr>
              <a:t>Let’s listen to students’ grouses</a:t>
            </a:r>
            <a:endParaRPr lang="ms-MY" sz="3600" dirty="0">
              <a:solidFill>
                <a:srgbClr val="660066"/>
              </a:solidFill>
              <a:effectLst>
                <a:outerShdw blurRad="50800" dist="38100" dir="16200000" rotWithShape="0">
                  <a:prstClr val="black">
                    <a:alpha val="40000"/>
                  </a:prstClr>
                </a:outerShdw>
              </a:effectLst>
              <a:latin typeface="Maiandra GD" pitchFamily="34" charset="0"/>
            </a:endParaRPr>
          </a:p>
        </p:txBody>
      </p:sp>
      <p:sp>
        <p:nvSpPr>
          <p:cNvPr id="17" name="Footer Placeholder 13"/>
          <p:cNvSpPr>
            <a:spLocks noGrp="1"/>
          </p:cNvSpPr>
          <p:nvPr>
            <p:ph type="ftr" sz="quarter" idx="11"/>
          </p:nvPr>
        </p:nvSpPr>
        <p:spPr>
          <a:xfrm>
            <a:off x="6248400" y="6500834"/>
            <a:ext cx="2895600" cy="476250"/>
          </a:xfrm>
        </p:spPr>
        <p:txBody>
          <a:bodyPr/>
          <a:lstStyle/>
          <a:p>
            <a:r>
              <a:rPr lang="en-MY" dirty="0" err="1" smtClean="0">
                <a:solidFill>
                  <a:schemeClr val="bg1">
                    <a:lumMod val="85000"/>
                  </a:schemeClr>
                </a:solidFill>
              </a:rPr>
              <a:t>Abd</a:t>
            </a:r>
            <a:r>
              <a:rPr lang="en-MY" dirty="0" smtClean="0">
                <a:solidFill>
                  <a:schemeClr val="bg1">
                    <a:lumMod val="85000"/>
                  </a:schemeClr>
                </a:solidFill>
              </a:rPr>
              <a:t> </a:t>
            </a:r>
            <a:r>
              <a:rPr lang="en-MY" dirty="0" err="1" smtClean="0">
                <a:solidFill>
                  <a:schemeClr val="bg1">
                    <a:lumMod val="85000"/>
                  </a:schemeClr>
                </a:solidFill>
              </a:rPr>
              <a:t>Karim</a:t>
            </a:r>
            <a:r>
              <a:rPr lang="en-MY" dirty="0" smtClean="0">
                <a:solidFill>
                  <a:schemeClr val="bg1">
                    <a:lumMod val="85000"/>
                  </a:schemeClr>
                </a:solidFill>
              </a:rPr>
              <a:t> Alias@2010</a:t>
            </a:r>
            <a:endParaRPr lang="en-MY" dirty="0">
              <a:solidFill>
                <a:schemeClr val="bg1">
                  <a:lumMod val="85000"/>
                </a:schemeClr>
              </a:solidFill>
            </a:endParaRPr>
          </a:p>
        </p:txBody>
      </p:sp>
      <p:sp>
        <p:nvSpPr>
          <p:cNvPr id="14" name="TextBox 13"/>
          <p:cNvSpPr txBox="1"/>
          <p:nvPr/>
        </p:nvSpPr>
        <p:spPr>
          <a:xfrm>
            <a:off x="3786182" y="3643314"/>
            <a:ext cx="5000660" cy="1323439"/>
          </a:xfrm>
          <a:prstGeom prst="rect">
            <a:avLst/>
          </a:prstGeom>
          <a:noFill/>
        </p:spPr>
        <p:txBody>
          <a:bodyPr wrap="square" rtlCol="0">
            <a:spAutoFit/>
          </a:bodyPr>
          <a:lstStyle/>
          <a:p>
            <a:pPr algn="ctr"/>
            <a:r>
              <a:rPr lang="en-US" sz="4000" dirty="0" smtClean="0">
                <a:solidFill>
                  <a:srgbClr val="7A0000"/>
                </a:solidFill>
                <a:latin typeface="Candy Round BTN Cond" pitchFamily="34" charset="0"/>
                <a:cs typeface="MV Boli" pitchFamily="2" charset="0"/>
              </a:rPr>
              <a:t>“I don’t understand most of the lecture stuff”</a:t>
            </a:r>
          </a:p>
        </p:txBody>
      </p:sp>
      <p:sp>
        <p:nvSpPr>
          <p:cNvPr id="13" name="TextBox 12"/>
          <p:cNvSpPr txBox="1"/>
          <p:nvPr/>
        </p:nvSpPr>
        <p:spPr>
          <a:xfrm>
            <a:off x="4143340" y="5000636"/>
            <a:ext cx="5000660" cy="1323439"/>
          </a:xfrm>
          <a:prstGeom prst="rect">
            <a:avLst/>
          </a:prstGeom>
          <a:noFill/>
        </p:spPr>
        <p:txBody>
          <a:bodyPr wrap="square" rtlCol="0">
            <a:spAutoFit/>
          </a:bodyPr>
          <a:lstStyle/>
          <a:p>
            <a:pPr algn="ctr"/>
            <a:r>
              <a:rPr lang="en-US" sz="4000" dirty="0" smtClean="0">
                <a:solidFill>
                  <a:srgbClr val="7A0000"/>
                </a:solidFill>
                <a:latin typeface="Candy Round BTN Cond" pitchFamily="34" charset="0"/>
                <a:cs typeface="MV Boli" pitchFamily="2" charset="0"/>
              </a:rPr>
              <a:t>“The course is not interesting – dead boring!”</a:t>
            </a:r>
          </a:p>
        </p:txBody>
      </p:sp>
      <p:sp>
        <p:nvSpPr>
          <p:cNvPr id="20" name="TextBox 19"/>
          <p:cNvSpPr txBox="1"/>
          <p:nvPr/>
        </p:nvSpPr>
        <p:spPr>
          <a:xfrm>
            <a:off x="1857356" y="2391313"/>
            <a:ext cx="5000660" cy="1323439"/>
          </a:xfrm>
          <a:prstGeom prst="rect">
            <a:avLst/>
          </a:prstGeom>
          <a:noFill/>
        </p:spPr>
        <p:txBody>
          <a:bodyPr wrap="square" rtlCol="0">
            <a:spAutoFit/>
          </a:bodyPr>
          <a:lstStyle/>
          <a:p>
            <a:pPr algn="ctr"/>
            <a:r>
              <a:rPr lang="en-US" sz="4000" dirty="0" smtClean="0">
                <a:solidFill>
                  <a:srgbClr val="7A0000"/>
                </a:solidFill>
                <a:latin typeface="Candy Round BTN Cond" pitchFamily="34" charset="0"/>
                <a:cs typeface="MV Boli" pitchFamily="2" charset="0"/>
              </a:rPr>
              <a:t>“I don’t see the significance of what I learn in the course”</a:t>
            </a:r>
          </a:p>
        </p:txBody>
      </p:sp>
      <p:sp>
        <p:nvSpPr>
          <p:cNvPr id="21" name="TextBox 20"/>
          <p:cNvSpPr txBox="1"/>
          <p:nvPr/>
        </p:nvSpPr>
        <p:spPr>
          <a:xfrm>
            <a:off x="3571836" y="1071546"/>
            <a:ext cx="5572164" cy="1323439"/>
          </a:xfrm>
          <a:prstGeom prst="rect">
            <a:avLst/>
          </a:prstGeom>
          <a:noFill/>
        </p:spPr>
        <p:txBody>
          <a:bodyPr wrap="square" rtlCol="0">
            <a:spAutoFit/>
          </a:bodyPr>
          <a:lstStyle/>
          <a:p>
            <a:pPr algn="ctr"/>
            <a:r>
              <a:rPr lang="en-US" sz="4000" dirty="0" smtClean="0">
                <a:solidFill>
                  <a:srgbClr val="7A0000"/>
                </a:solidFill>
                <a:latin typeface="Candy Round BTN Cond" pitchFamily="34" charset="0"/>
                <a:cs typeface="MV Boli" pitchFamily="2" charset="0"/>
              </a:rPr>
              <a:t>“I just memorize the facts to enable me to answer the question ”</a:t>
            </a:r>
          </a:p>
        </p:txBody>
      </p:sp>
      <p:sp>
        <p:nvSpPr>
          <p:cNvPr id="22" name="TextBox 21"/>
          <p:cNvSpPr txBox="1"/>
          <p:nvPr/>
        </p:nvSpPr>
        <p:spPr>
          <a:xfrm>
            <a:off x="214282" y="6572272"/>
            <a:ext cx="3714776"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20" grpId="0"/>
      <p:bldP spid="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13"/>
          <p:cNvSpPr>
            <a:spLocks noGrp="1"/>
          </p:cNvSpPr>
          <p:nvPr>
            <p:ph type="ftr" sz="quarter" idx="11"/>
          </p:nvPr>
        </p:nvSpPr>
        <p:spPr>
          <a:xfrm>
            <a:off x="5891242" y="6453212"/>
            <a:ext cx="2895600" cy="476250"/>
          </a:xfrm>
        </p:spPr>
        <p:txBody>
          <a:bodyPr/>
          <a:lstStyle/>
          <a:p>
            <a:r>
              <a:rPr lang="en-MY" dirty="0" err="1" smtClean="0">
                <a:solidFill>
                  <a:schemeClr val="tx1">
                    <a:lumMod val="75000"/>
                    <a:lumOff val="25000"/>
                  </a:schemeClr>
                </a:solidFill>
              </a:rPr>
              <a:t>Abd</a:t>
            </a:r>
            <a:r>
              <a:rPr lang="en-MY" dirty="0" smtClean="0">
                <a:solidFill>
                  <a:schemeClr val="tx1">
                    <a:lumMod val="75000"/>
                    <a:lumOff val="25000"/>
                  </a:schemeClr>
                </a:solidFill>
              </a:rPr>
              <a:t> </a:t>
            </a:r>
            <a:r>
              <a:rPr lang="en-MY" dirty="0" err="1" smtClean="0">
                <a:solidFill>
                  <a:schemeClr val="tx1">
                    <a:lumMod val="75000"/>
                    <a:lumOff val="25000"/>
                  </a:schemeClr>
                </a:solidFill>
              </a:rPr>
              <a:t>Karim</a:t>
            </a:r>
            <a:r>
              <a:rPr lang="en-MY" dirty="0" smtClean="0">
                <a:solidFill>
                  <a:schemeClr val="tx1">
                    <a:lumMod val="75000"/>
                    <a:lumOff val="25000"/>
                  </a:schemeClr>
                </a:solidFill>
              </a:rPr>
              <a:t> Alias@2010</a:t>
            </a:r>
            <a:endParaRPr lang="en-MY" dirty="0">
              <a:solidFill>
                <a:schemeClr val="tx1">
                  <a:lumMod val="75000"/>
                  <a:lumOff val="25000"/>
                </a:schemeClr>
              </a:solidFill>
            </a:endParaRPr>
          </a:p>
        </p:txBody>
      </p:sp>
      <p:sp>
        <p:nvSpPr>
          <p:cNvPr id="13" name="Slide Number Placeholder 12"/>
          <p:cNvSpPr>
            <a:spLocks noGrp="1"/>
          </p:cNvSpPr>
          <p:nvPr>
            <p:ph type="sldNum" sz="quarter" idx="12"/>
          </p:nvPr>
        </p:nvSpPr>
        <p:spPr>
          <a:xfrm>
            <a:off x="6944477" y="6296519"/>
            <a:ext cx="2133600" cy="476250"/>
          </a:xfrm>
        </p:spPr>
        <p:txBody>
          <a:bodyPr/>
          <a:lstStyle/>
          <a:p>
            <a:fld id="{2B76A767-77EC-4984-99C9-B0C1D6302BC3}" type="slidenum">
              <a:rPr lang="en-MY" smtClean="0">
                <a:solidFill>
                  <a:schemeClr val="bg1">
                    <a:lumMod val="75000"/>
                  </a:schemeClr>
                </a:solidFill>
              </a:rPr>
              <a:pPr/>
              <a:t>40</a:t>
            </a:fld>
            <a:endParaRPr lang="en-MY" dirty="0">
              <a:solidFill>
                <a:schemeClr val="bg1">
                  <a:lumMod val="75000"/>
                </a:schemeClr>
              </a:solidFill>
            </a:endParaRPr>
          </a:p>
        </p:txBody>
      </p:sp>
      <p:sp>
        <p:nvSpPr>
          <p:cNvPr id="8" name="TextBox 7"/>
          <p:cNvSpPr txBox="1"/>
          <p:nvPr/>
        </p:nvSpPr>
        <p:spPr>
          <a:xfrm>
            <a:off x="2571736" y="3143248"/>
            <a:ext cx="4214842" cy="584775"/>
          </a:xfrm>
          <a:prstGeom prst="rect">
            <a:avLst/>
          </a:prstGeom>
          <a:noFill/>
        </p:spPr>
        <p:txBody>
          <a:bodyPr wrap="square" rtlCol="0">
            <a:spAutoFit/>
          </a:bodyPr>
          <a:lstStyle/>
          <a:p>
            <a:r>
              <a:rPr lang="en-US" sz="3200" dirty="0" smtClean="0">
                <a:latin typeface="Agency FB" pitchFamily="34" charset="0"/>
              </a:rPr>
              <a:t>A teacher can only point; </a:t>
            </a:r>
            <a:endParaRPr lang="en-US" sz="3200" dirty="0">
              <a:latin typeface="Agency FB" pitchFamily="34" charset="0"/>
            </a:endParaRPr>
          </a:p>
        </p:txBody>
      </p:sp>
      <p:sp>
        <p:nvSpPr>
          <p:cNvPr id="9" name="TextBox 8"/>
          <p:cNvSpPr txBox="1"/>
          <p:nvPr/>
        </p:nvSpPr>
        <p:spPr>
          <a:xfrm>
            <a:off x="1142976" y="4286256"/>
            <a:ext cx="6878466" cy="584775"/>
          </a:xfrm>
          <a:prstGeom prst="rect">
            <a:avLst/>
          </a:prstGeom>
          <a:noFill/>
        </p:spPr>
        <p:txBody>
          <a:bodyPr wrap="square" rtlCol="0">
            <a:spAutoFit/>
          </a:bodyPr>
          <a:lstStyle/>
          <a:p>
            <a:r>
              <a:rPr lang="en-US" sz="3200" dirty="0" smtClean="0">
                <a:latin typeface="Agency FB" pitchFamily="34" charset="0"/>
              </a:rPr>
              <a:t>learning </a:t>
            </a:r>
            <a:r>
              <a:rPr lang="en-US" sz="2800" dirty="0" smtClean="0">
                <a:solidFill>
                  <a:schemeClr val="tx1">
                    <a:lumMod val="75000"/>
                    <a:lumOff val="25000"/>
                  </a:schemeClr>
                </a:solidFill>
                <a:latin typeface="Corbel" pitchFamily="34" charset="0"/>
              </a:rPr>
              <a:t>&amp;</a:t>
            </a:r>
            <a:r>
              <a:rPr lang="en-US" sz="3200" dirty="0" smtClean="0">
                <a:latin typeface="Agency FB" pitchFamily="34" charset="0"/>
              </a:rPr>
              <a:t> exploring is done entirely by the student</a:t>
            </a:r>
            <a:endParaRPr lang="en-US" sz="3200" dirty="0">
              <a:latin typeface="Agency FB" pitchFamily="34" charset="0"/>
            </a:endParaRPr>
          </a:p>
        </p:txBody>
      </p:sp>
      <p:sp>
        <p:nvSpPr>
          <p:cNvPr id="10" name="TextBox 9"/>
          <p:cNvSpPr txBox="1"/>
          <p:nvPr/>
        </p:nvSpPr>
        <p:spPr>
          <a:xfrm>
            <a:off x="1643042" y="1357298"/>
            <a:ext cx="5857948" cy="584775"/>
          </a:xfrm>
          <a:prstGeom prst="rect">
            <a:avLst/>
          </a:prstGeom>
          <a:solidFill>
            <a:schemeClr val="bg1">
              <a:lumMod val="85000"/>
            </a:schemeClr>
          </a:solidFill>
        </p:spPr>
        <p:txBody>
          <a:bodyPr wrap="square" rtlCol="0">
            <a:spAutoFit/>
          </a:bodyPr>
          <a:lstStyle/>
          <a:p>
            <a:pPr algn="ctr"/>
            <a:r>
              <a:rPr lang="en-US" sz="3200" dirty="0" smtClean="0">
                <a:latin typeface="Agency FB" pitchFamily="34" charset="0"/>
              </a:rPr>
              <a:t>Vast knowledge to be explored…</a:t>
            </a:r>
            <a:endParaRPr lang="en-US" sz="3200" dirty="0">
              <a:latin typeface="Agency FB" pitchFamily="34" charset="0"/>
            </a:endParaRPr>
          </a:p>
        </p:txBody>
      </p:sp>
      <p:sp>
        <p:nvSpPr>
          <p:cNvPr id="11" name="TextBox 10"/>
          <p:cNvSpPr txBox="1"/>
          <p:nvPr/>
        </p:nvSpPr>
        <p:spPr>
          <a:xfrm>
            <a:off x="0" y="6581001"/>
            <a:ext cx="5715040" cy="276999"/>
          </a:xfrm>
          <a:prstGeom prst="rect">
            <a:avLst/>
          </a:prstGeom>
          <a:noFill/>
        </p:spPr>
        <p:txBody>
          <a:bodyPr wrap="square" rtlCol="0">
            <a:spAutoFit/>
          </a:bodyPr>
          <a:lstStyle/>
          <a:p>
            <a:r>
              <a:rPr lang="ms-MY" sz="1200" dirty="0" smtClean="0">
                <a:solidFill>
                  <a:schemeClr val="tx1">
                    <a:lumMod val="75000"/>
                    <a:lumOff val="25000"/>
                  </a:schemeClr>
                </a:solidFill>
              </a:rPr>
              <a:t>Image source: http:// sciencebhakta.wordpress.com</a:t>
            </a:r>
            <a:endParaRPr lang="ms-MY" sz="1200" dirty="0">
              <a:solidFill>
                <a:schemeClr val="tx1">
                  <a:lumMod val="75000"/>
                  <a:lumOff val="2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7"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8">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9">
                                            <p:txEl>
                                              <p:pRg st="0" end="0"/>
                                            </p:txEl>
                                          </p:spTgt>
                                        </p:tgtEl>
                                        <p:attrNameLst>
                                          <p:attrName>style.visibility</p:attrName>
                                        </p:attrNameLst>
                                      </p:cBhvr>
                                      <p:to>
                                        <p:strVal val="visible"/>
                                      </p:to>
                                    </p:set>
                                    <p:anim calcmode="discrete" valueType="clr">
                                      <p:cBhvr override="childStyle">
                                        <p:cTn id="14" dur="80"/>
                                        <p:tgtEl>
                                          <p:spTgt spid="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41</a:t>
            </a:fld>
            <a:endParaRPr lang="en-MY"/>
          </a:p>
        </p:txBody>
      </p:sp>
      <p:sp>
        <p:nvSpPr>
          <p:cNvPr id="18" name="TextBox 17"/>
          <p:cNvSpPr txBox="1"/>
          <p:nvPr/>
        </p:nvSpPr>
        <p:spPr>
          <a:xfrm>
            <a:off x="285720" y="571480"/>
            <a:ext cx="8501122" cy="646331"/>
          </a:xfrm>
          <a:prstGeom prst="rect">
            <a:avLst/>
          </a:prstGeom>
          <a:noFill/>
        </p:spPr>
        <p:txBody>
          <a:bodyPr wrap="square" rtlCol="0">
            <a:spAutoFit/>
          </a:bodyPr>
          <a:lstStyle/>
          <a:p>
            <a:pPr>
              <a:buClr>
                <a:srgbClr val="C00000"/>
              </a:buClr>
            </a:pPr>
            <a:r>
              <a:rPr lang="en-US" sz="3600" dirty="0" smtClean="0">
                <a:solidFill>
                  <a:srgbClr val="7A0000"/>
                </a:solidFill>
                <a:latin typeface="Maiandra GD" pitchFamily="34" charset="0"/>
              </a:rPr>
              <a:t>New paradigm – </a:t>
            </a:r>
            <a:r>
              <a:rPr lang="en-US" sz="3600" dirty="0" smtClean="0">
                <a:solidFill>
                  <a:srgbClr val="7A0000"/>
                </a:solidFill>
                <a:effectLst>
                  <a:glow rad="63500">
                    <a:schemeClr val="accent2">
                      <a:satMod val="175000"/>
                      <a:alpha val="40000"/>
                    </a:schemeClr>
                  </a:glow>
                </a:effectLst>
                <a:latin typeface="Maiandra GD" pitchFamily="34" charset="0"/>
              </a:rPr>
              <a:t>Student/Learner-</a:t>
            </a:r>
            <a:r>
              <a:rPr lang="en-US" sz="3600" dirty="0" err="1" smtClean="0">
                <a:solidFill>
                  <a:srgbClr val="7A0000"/>
                </a:solidFill>
                <a:effectLst>
                  <a:glow rad="63500">
                    <a:schemeClr val="accent2">
                      <a:satMod val="175000"/>
                      <a:alpha val="40000"/>
                    </a:schemeClr>
                  </a:glow>
                </a:effectLst>
                <a:latin typeface="Maiandra GD" pitchFamily="34" charset="0"/>
              </a:rPr>
              <a:t>centred</a:t>
            </a:r>
            <a:endParaRPr lang="en-US" sz="3600" dirty="0" smtClean="0">
              <a:solidFill>
                <a:srgbClr val="7A0000"/>
              </a:solidFill>
              <a:effectLst>
                <a:glow rad="63500">
                  <a:schemeClr val="accent2">
                    <a:satMod val="175000"/>
                    <a:alpha val="40000"/>
                  </a:schemeClr>
                </a:glow>
              </a:effectLst>
              <a:latin typeface="Maiandra GD" pitchFamily="34" charset="0"/>
            </a:endParaRPr>
          </a:p>
        </p:txBody>
      </p:sp>
      <p:sp>
        <p:nvSpPr>
          <p:cNvPr id="16" name="TextBox 15"/>
          <p:cNvSpPr txBox="1"/>
          <p:nvPr/>
        </p:nvSpPr>
        <p:spPr>
          <a:xfrm>
            <a:off x="857224"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9" name="Rectangle 3"/>
          <p:cNvSpPr txBox="1">
            <a:spLocks noChangeArrowheads="1"/>
          </p:cNvSpPr>
          <p:nvPr/>
        </p:nvSpPr>
        <p:spPr>
          <a:xfrm>
            <a:off x="2285984" y="1643050"/>
            <a:ext cx="4929222" cy="4429156"/>
          </a:xfrm>
          <a:prstGeom prst="rect">
            <a:avLst/>
          </a:prstGeom>
        </p:spPr>
        <p:txBody>
          <a:bodyPr vert="horz" lIns="91440" tIns="45720" rIns="91440" bIns="45720" rtlCol="0">
            <a:noAutofit/>
          </a:bodyPr>
          <a:lstStyle/>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kumimoji="0" lang="en-US" altLang="zh-TW" sz="28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The learner is viewed as a </a:t>
            </a:r>
            <a:r>
              <a:rPr kumimoji="0" lang="en-US" altLang="zh-TW" sz="2800" b="0" i="0" u="none" strike="noStrike" kern="1200" cap="none" spc="0" normalizeH="0" baseline="0" noProof="0" dirty="0" smtClean="0">
                <a:ln>
                  <a:noFill/>
                </a:ln>
                <a:solidFill>
                  <a:srgbClr val="C00000"/>
                </a:solidFill>
                <a:effectLst/>
                <a:uLnTx/>
                <a:uFillTx/>
                <a:latin typeface="Hypatia Sans Pro" pitchFamily="34" charset="0"/>
                <a:ea typeface="新細明體" pitchFamily="18" charset="-120"/>
                <a:cs typeface="+mn-cs"/>
              </a:rPr>
              <a:t>knowledge seeker</a:t>
            </a:r>
            <a:r>
              <a:rPr lang="en-US" altLang="zh-TW" sz="2800" dirty="0" smtClean="0">
                <a:solidFill>
                  <a:schemeClr val="tx1">
                    <a:lumMod val="85000"/>
                    <a:lumOff val="15000"/>
                  </a:schemeClr>
                </a:solidFill>
                <a:latin typeface="Hypatia Sans Pro" pitchFamily="34" charset="0"/>
                <a:ea typeface="新細明體" pitchFamily="18" charset="-120"/>
              </a:rPr>
              <a:t> – they are responsible for their own learning.</a:t>
            </a:r>
            <a:endParaRPr kumimoji="0" lang="en-US" altLang="zh-TW" sz="28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endParaRPr>
          </a:p>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lang="en-US" altLang="zh-TW" sz="2800" dirty="0" smtClean="0">
                <a:solidFill>
                  <a:schemeClr val="tx1">
                    <a:lumMod val="85000"/>
                    <a:lumOff val="15000"/>
                  </a:schemeClr>
                </a:solidFill>
                <a:latin typeface="Hypatia Sans Pro" pitchFamily="34" charset="0"/>
                <a:ea typeface="新細明體" pitchFamily="18" charset="-120"/>
              </a:rPr>
              <a:t>Online/offline services enable greater access to the total set of knowledge &amp; resources.</a:t>
            </a:r>
          </a:p>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kumimoji="0" lang="en-US" altLang="zh-TW" sz="28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On-demand</a:t>
            </a:r>
            <a:r>
              <a:rPr kumimoji="0" lang="en-US" altLang="zh-TW" sz="2800" b="0" i="0" u="none" strike="noStrike" kern="1200" cap="none" spc="0" normalizeH="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 learning</a:t>
            </a:r>
            <a:endParaRPr kumimoji="0" lang="en-US" altLang="zh-TW" sz="2800" b="0" i="0" u="none" strike="noStrike" kern="1200" cap="none" spc="0" normalizeH="0" baseline="0" noProof="0" dirty="0">
              <a:ln>
                <a:noFill/>
              </a:ln>
              <a:solidFill>
                <a:schemeClr val="tx1">
                  <a:lumMod val="85000"/>
                  <a:lumOff val="15000"/>
                </a:schemeClr>
              </a:solidFill>
              <a:effectLst/>
              <a:uLnTx/>
              <a:uFillTx/>
              <a:latin typeface="Hypatia Sans Pro" pitchFamily="34" charset="0"/>
              <a:ea typeface="新細明體" pitchFamily="18" charset="-120"/>
              <a:cs typeface="+mn-cs"/>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42</a:t>
            </a:fld>
            <a:endParaRPr lang="en-MY"/>
          </a:p>
        </p:txBody>
      </p:sp>
      <p:sp>
        <p:nvSpPr>
          <p:cNvPr id="15" name="Oval 14"/>
          <p:cNvSpPr/>
          <p:nvPr/>
        </p:nvSpPr>
        <p:spPr>
          <a:xfrm>
            <a:off x="-214346" y="-214338"/>
            <a:ext cx="9715568" cy="3000396"/>
          </a:xfrm>
          <a:prstGeom prst="ellipse">
            <a:avLst/>
          </a:prstGeom>
          <a:solidFill>
            <a:schemeClr val="bg1">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20" name="Oval 19"/>
          <p:cNvSpPr/>
          <p:nvPr/>
        </p:nvSpPr>
        <p:spPr>
          <a:xfrm>
            <a:off x="2928893" y="785794"/>
            <a:ext cx="6215107" cy="5286412"/>
          </a:xfrm>
          <a:prstGeom prst="ellipse">
            <a:avLst/>
          </a:prstGeom>
          <a:solidFill>
            <a:schemeClr val="bg1">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6" name="TextBox 25"/>
          <p:cNvSpPr txBox="1"/>
          <p:nvPr/>
        </p:nvSpPr>
        <p:spPr>
          <a:xfrm>
            <a:off x="285720" y="571480"/>
            <a:ext cx="8501122" cy="646331"/>
          </a:xfrm>
          <a:prstGeom prst="rect">
            <a:avLst/>
          </a:prstGeom>
          <a:noFill/>
        </p:spPr>
        <p:txBody>
          <a:bodyPr wrap="square" rtlCol="0">
            <a:spAutoFit/>
          </a:bodyPr>
          <a:lstStyle/>
          <a:p>
            <a:pPr>
              <a:buClr>
                <a:srgbClr val="C00000"/>
              </a:buClr>
            </a:pPr>
            <a:r>
              <a:rPr lang="en-US" sz="3600" dirty="0" smtClean="0">
                <a:solidFill>
                  <a:srgbClr val="7A0000"/>
                </a:solidFill>
                <a:latin typeface="Maiandra GD" pitchFamily="34" charset="0"/>
              </a:rPr>
              <a:t>New paradigm – </a:t>
            </a:r>
            <a:r>
              <a:rPr lang="en-US" sz="3600" dirty="0" smtClean="0">
                <a:solidFill>
                  <a:srgbClr val="7A0000"/>
                </a:solidFill>
                <a:effectLst>
                  <a:glow rad="63500">
                    <a:schemeClr val="accent2">
                      <a:satMod val="175000"/>
                      <a:alpha val="40000"/>
                    </a:schemeClr>
                  </a:glow>
                </a:effectLst>
                <a:latin typeface="Maiandra GD" pitchFamily="34" charset="0"/>
              </a:rPr>
              <a:t>Student/Learner-</a:t>
            </a:r>
            <a:r>
              <a:rPr lang="en-US" sz="3600" dirty="0" err="1" smtClean="0">
                <a:solidFill>
                  <a:srgbClr val="7A0000"/>
                </a:solidFill>
                <a:effectLst>
                  <a:glow rad="63500">
                    <a:schemeClr val="accent2">
                      <a:satMod val="175000"/>
                      <a:alpha val="40000"/>
                    </a:schemeClr>
                  </a:glow>
                </a:effectLst>
                <a:latin typeface="Maiandra GD" pitchFamily="34" charset="0"/>
              </a:rPr>
              <a:t>centred</a:t>
            </a:r>
            <a:endParaRPr lang="en-US" sz="3600" dirty="0" smtClean="0">
              <a:solidFill>
                <a:srgbClr val="7A0000"/>
              </a:solidFill>
              <a:effectLst>
                <a:glow rad="63500">
                  <a:schemeClr val="accent2">
                    <a:satMod val="175000"/>
                    <a:alpha val="40000"/>
                  </a:schemeClr>
                </a:glow>
              </a:effectLst>
              <a:latin typeface="Maiandra GD" pitchFamily="34" charset="0"/>
            </a:endParaRPr>
          </a:p>
        </p:txBody>
      </p:sp>
      <p:sp>
        <p:nvSpPr>
          <p:cNvPr id="12" name="TextBox 11"/>
          <p:cNvSpPr txBox="1"/>
          <p:nvPr/>
        </p:nvSpPr>
        <p:spPr>
          <a:xfrm>
            <a:off x="3214678" y="1428736"/>
            <a:ext cx="2714644"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dirty="0" smtClean="0"/>
              <a:t>Teaching Approach</a:t>
            </a:r>
            <a:endParaRPr lang="ms-MY" dirty="0"/>
          </a:p>
        </p:txBody>
      </p:sp>
      <p:grpSp>
        <p:nvGrpSpPr>
          <p:cNvPr id="2" name="Group 46"/>
          <p:cNvGrpSpPr/>
          <p:nvPr/>
        </p:nvGrpSpPr>
        <p:grpSpPr>
          <a:xfrm>
            <a:off x="214282" y="1798069"/>
            <a:ext cx="4357718" cy="4286279"/>
            <a:chOff x="214282" y="1798069"/>
            <a:chExt cx="4357718" cy="4286279"/>
          </a:xfrm>
        </p:grpSpPr>
        <p:sp>
          <p:nvSpPr>
            <p:cNvPr id="18" name="TextBox 17"/>
            <p:cNvSpPr txBox="1"/>
            <p:nvPr/>
          </p:nvSpPr>
          <p:spPr>
            <a:xfrm>
              <a:off x="214282" y="2143116"/>
              <a:ext cx="1785950" cy="369332"/>
            </a:xfrm>
            <a:prstGeom prst="rect">
              <a:avLst/>
            </a:prstGeom>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dirty="0" smtClean="0"/>
                <a:t>Teacher</a:t>
              </a:r>
              <a:endParaRPr lang="ms-MY" dirty="0"/>
            </a:p>
          </p:txBody>
        </p:sp>
        <p:sp>
          <p:nvSpPr>
            <p:cNvPr id="19" name="TextBox 18"/>
            <p:cNvSpPr txBox="1"/>
            <p:nvPr/>
          </p:nvSpPr>
          <p:spPr>
            <a:xfrm>
              <a:off x="214282" y="2746696"/>
              <a:ext cx="1785950" cy="369332"/>
            </a:xfrm>
            <a:prstGeom prst="rect">
              <a:avLst/>
            </a:prstGeom>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dirty="0" smtClean="0"/>
                <a:t>New roles</a:t>
              </a:r>
              <a:endParaRPr lang="ms-MY" dirty="0"/>
            </a:p>
          </p:txBody>
        </p:sp>
        <p:sp>
          <p:nvSpPr>
            <p:cNvPr id="21" name="TextBox 20"/>
            <p:cNvSpPr txBox="1"/>
            <p:nvPr/>
          </p:nvSpPr>
          <p:spPr>
            <a:xfrm>
              <a:off x="214282" y="3350276"/>
              <a:ext cx="1785950" cy="369332"/>
            </a:xfrm>
            <a:prstGeom prst="rect">
              <a:avLst/>
            </a:prstGeom>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dirty="0" smtClean="0"/>
                <a:t>Less lecture</a:t>
              </a:r>
              <a:endParaRPr lang="ms-MY" dirty="0"/>
            </a:p>
          </p:txBody>
        </p:sp>
        <p:sp>
          <p:nvSpPr>
            <p:cNvPr id="22" name="TextBox 21"/>
            <p:cNvSpPr txBox="1"/>
            <p:nvPr/>
          </p:nvSpPr>
          <p:spPr>
            <a:xfrm>
              <a:off x="214282" y="3953856"/>
              <a:ext cx="1785950" cy="646331"/>
            </a:xfrm>
            <a:prstGeom prst="rect">
              <a:avLst/>
            </a:prstGeom>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dirty="0" smtClean="0"/>
                <a:t>More a facilitator</a:t>
              </a:r>
              <a:endParaRPr lang="ms-MY" dirty="0"/>
            </a:p>
          </p:txBody>
        </p:sp>
        <p:sp>
          <p:nvSpPr>
            <p:cNvPr id="23" name="TextBox 22"/>
            <p:cNvSpPr txBox="1"/>
            <p:nvPr/>
          </p:nvSpPr>
          <p:spPr>
            <a:xfrm>
              <a:off x="214282" y="4834435"/>
              <a:ext cx="1785950" cy="646331"/>
            </a:xfrm>
            <a:prstGeom prst="rect">
              <a:avLst/>
            </a:prstGeom>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dirty="0" smtClean="0"/>
                <a:t>More assessment</a:t>
              </a:r>
              <a:endParaRPr lang="ms-MY" dirty="0"/>
            </a:p>
          </p:txBody>
        </p:sp>
        <p:sp>
          <p:nvSpPr>
            <p:cNvPr id="24" name="TextBox 23"/>
            <p:cNvSpPr txBox="1"/>
            <p:nvPr/>
          </p:nvSpPr>
          <p:spPr>
            <a:xfrm>
              <a:off x="214282" y="5715016"/>
              <a:ext cx="1785950" cy="369332"/>
            </a:xfrm>
            <a:prstGeom prst="rect">
              <a:avLst/>
            </a:prstGeom>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dirty="0" smtClean="0"/>
                <a:t>More feedback</a:t>
              </a:r>
              <a:endParaRPr lang="ms-MY" dirty="0"/>
            </a:p>
          </p:txBody>
        </p:sp>
        <p:sp>
          <p:nvSpPr>
            <p:cNvPr id="27" name="TextBox 26"/>
            <p:cNvSpPr txBox="1"/>
            <p:nvPr/>
          </p:nvSpPr>
          <p:spPr>
            <a:xfrm>
              <a:off x="2214546" y="2428868"/>
              <a:ext cx="1785950" cy="646331"/>
            </a:xfrm>
            <a:prstGeom prst="rect">
              <a:avLst/>
            </a:prstGeom>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dirty="0" smtClean="0"/>
                <a:t>New responsibilities</a:t>
              </a:r>
              <a:endParaRPr lang="ms-MY" dirty="0"/>
            </a:p>
          </p:txBody>
        </p:sp>
        <p:sp>
          <p:nvSpPr>
            <p:cNvPr id="28" name="TextBox 27"/>
            <p:cNvSpPr txBox="1"/>
            <p:nvPr/>
          </p:nvSpPr>
          <p:spPr>
            <a:xfrm>
              <a:off x="2214546" y="3357562"/>
              <a:ext cx="1785950" cy="646331"/>
            </a:xfrm>
            <a:prstGeom prst="rect">
              <a:avLst/>
            </a:prstGeom>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dirty="0" smtClean="0"/>
                <a:t>Share power in the classroom</a:t>
              </a:r>
              <a:endParaRPr lang="ms-MY" dirty="0"/>
            </a:p>
          </p:txBody>
        </p:sp>
        <p:sp>
          <p:nvSpPr>
            <p:cNvPr id="29" name="TextBox 28"/>
            <p:cNvSpPr txBox="1"/>
            <p:nvPr/>
          </p:nvSpPr>
          <p:spPr>
            <a:xfrm>
              <a:off x="2428860" y="4214818"/>
              <a:ext cx="1785950" cy="923330"/>
            </a:xfrm>
            <a:prstGeom prst="rect">
              <a:avLst/>
            </a:prstGeom>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dirty="0" smtClean="0"/>
                <a:t>Give rationales for learning activities</a:t>
              </a:r>
              <a:endParaRPr lang="ms-MY" dirty="0"/>
            </a:p>
          </p:txBody>
        </p:sp>
        <p:sp>
          <p:nvSpPr>
            <p:cNvPr id="30" name="TextBox 29"/>
            <p:cNvSpPr txBox="1"/>
            <p:nvPr/>
          </p:nvSpPr>
          <p:spPr>
            <a:xfrm>
              <a:off x="2643174" y="5354437"/>
              <a:ext cx="1785950" cy="646331"/>
            </a:xfrm>
            <a:prstGeom prst="rect">
              <a:avLst/>
            </a:prstGeom>
            <a:effectLst>
              <a:outerShdw blurRad="63500" sx="102000" sy="102000" algn="ct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dirty="0" smtClean="0"/>
                <a:t>Give learning choices</a:t>
              </a:r>
              <a:endParaRPr lang="ms-MY" dirty="0"/>
            </a:p>
          </p:txBody>
        </p:sp>
        <p:cxnSp>
          <p:nvCxnSpPr>
            <p:cNvPr id="46" name="Straight Arrow Connector 45"/>
            <p:cNvCxnSpPr>
              <a:stCxn id="12" idx="2"/>
              <a:endCxn id="18" idx="0"/>
            </p:cNvCxnSpPr>
            <p:nvPr/>
          </p:nvCxnSpPr>
          <p:spPr>
            <a:xfrm rot="5400000">
              <a:off x="2667105" y="238221"/>
              <a:ext cx="345048" cy="3464743"/>
            </a:xfrm>
            <a:prstGeom prst="straightConnector1">
              <a:avLst/>
            </a:prstGeom>
            <a:ln w="28575">
              <a:solidFill>
                <a:schemeClr val="bg2">
                  <a:lumMod val="1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18" idx="2"/>
              <a:endCxn id="19" idx="0"/>
            </p:cNvCxnSpPr>
            <p:nvPr/>
          </p:nvCxnSpPr>
          <p:spPr>
            <a:xfrm rot="5400000">
              <a:off x="990133" y="2629572"/>
              <a:ext cx="234248"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19" idx="2"/>
              <a:endCxn id="21" idx="0"/>
            </p:cNvCxnSpPr>
            <p:nvPr/>
          </p:nvCxnSpPr>
          <p:spPr>
            <a:xfrm rot="5400000">
              <a:off x="990133" y="3233152"/>
              <a:ext cx="234248"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21" idx="2"/>
              <a:endCxn id="22" idx="0"/>
            </p:cNvCxnSpPr>
            <p:nvPr/>
          </p:nvCxnSpPr>
          <p:spPr>
            <a:xfrm rot="5400000">
              <a:off x="990133" y="3836732"/>
              <a:ext cx="234248"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22" idx="2"/>
              <a:endCxn id="23" idx="0"/>
            </p:cNvCxnSpPr>
            <p:nvPr/>
          </p:nvCxnSpPr>
          <p:spPr>
            <a:xfrm rot="5400000">
              <a:off x="990133" y="4717311"/>
              <a:ext cx="234248"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23" idx="2"/>
              <a:endCxn id="24" idx="0"/>
            </p:cNvCxnSpPr>
            <p:nvPr/>
          </p:nvCxnSpPr>
          <p:spPr>
            <a:xfrm rot="5400000">
              <a:off x="990132" y="5597891"/>
              <a:ext cx="23425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18" idx="3"/>
              <a:endCxn id="27" idx="0"/>
            </p:cNvCxnSpPr>
            <p:nvPr/>
          </p:nvCxnSpPr>
          <p:spPr>
            <a:xfrm>
              <a:off x="2000232" y="2327782"/>
              <a:ext cx="1107289" cy="10108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27" idx="2"/>
              <a:endCxn id="28" idx="0"/>
            </p:cNvCxnSpPr>
            <p:nvPr/>
          </p:nvCxnSpPr>
          <p:spPr>
            <a:xfrm rot="5400000">
              <a:off x="2966340" y="3216380"/>
              <a:ext cx="282363"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7" name="Shape 66"/>
            <p:cNvCxnSpPr>
              <a:stCxn id="27" idx="3"/>
            </p:cNvCxnSpPr>
            <p:nvPr/>
          </p:nvCxnSpPr>
          <p:spPr>
            <a:xfrm>
              <a:off x="4000496" y="2752034"/>
              <a:ext cx="214314" cy="1462784"/>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3" name="Shape 72"/>
            <p:cNvCxnSpPr>
              <a:stCxn id="27" idx="3"/>
            </p:cNvCxnSpPr>
            <p:nvPr/>
          </p:nvCxnSpPr>
          <p:spPr>
            <a:xfrm>
              <a:off x="4000496" y="2752034"/>
              <a:ext cx="428628" cy="2605792"/>
            </a:xfrm>
            <a:prstGeom prst="bentConnector2">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3" name="Group 47"/>
          <p:cNvGrpSpPr/>
          <p:nvPr/>
        </p:nvGrpSpPr>
        <p:grpSpPr>
          <a:xfrm>
            <a:off x="4571999" y="1798068"/>
            <a:ext cx="4357687" cy="3911584"/>
            <a:chOff x="4571999" y="1798068"/>
            <a:chExt cx="4357687" cy="3911584"/>
          </a:xfrm>
        </p:grpSpPr>
        <p:sp>
          <p:nvSpPr>
            <p:cNvPr id="31" name="TextBox 30"/>
            <p:cNvSpPr txBox="1"/>
            <p:nvPr/>
          </p:nvSpPr>
          <p:spPr>
            <a:xfrm>
              <a:off x="5214942" y="2143116"/>
              <a:ext cx="1785950" cy="369332"/>
            </a:xfrm>
            <a:prstGeom prst="rect">
              <a:avLst/>
            </a:prstGeom>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smtClean="0"/>
                <a:t>Student</a:t>
              </a:r>
              <a:endParaRPr lang="ms-MY" dirty="0"/>
            </a:p>
          </p:txBody>
        </p:sp>
        <p:sp>
          <p:nvSpPr>
            <p:cNvPr id="34" name="TextBox 33"/>
            <p:cNvSpPr txBox="1"/>
            <p:nvPr/>
          </p:nvSpPr>
          <p:spPr>
            <a:xfrm>
              <a:off x="5214942" y="2714620"/>
              <a:ext cx="1785950" cy="369332"/>
            </a:xfrm>
            <a:prstGeom prst="rect">
              <a:avLst/>
            </a:prstGeom>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smtClean="0"/>
                <a:t>New roles</a:t>
              </a:r>
              <a:endParaRPr lang="ms-MY" dirty="0"/>
            </a:p>
          </p:txBody>
        </p:sp>
        <p:sp>
          <p:nvSpPr>
            <p:cNvPr id="35" name="TextBox 34"/>
            <p:cNvSpPr txBox="1"/>
            <p:nvPr/>
          </p:nvSpPr>
          <p:spPr>
            <a:xfrm>
              <a:off x="5214942" y="3286124"/>
              <a:ext cx="1785950" cy="646331"/>
            </a:xfrm>
            <a:prstGeom prst="rect">
              <a:avLst/>
            </a:prstGeom>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smtClean="0"/>
                <a:t>Learn on one’s own</a:t>
              </a:r>
              <a:endParaRPr lang="ms-MY" dirty="0"/>
            </a:p>
          </p:txBody>
        </p:sp>
        <p:sp>
          <p:nvSpPr>
            <p:cNvPr id="36" name="TextBox 35"/>
            <p:cNvSpPr txBox="1"/>
            <p:nvPr/>
          </p:nvSpPr>
          <p:spPr>
            <a:xfrm>
              <a:off x="5214942" y="4139991"/>
              <a:ext cx="1785950" cy="369332"/>
            </a:xfrm>
            <a:prstGeom prst="rect">
              <a:avLst/>
            </a:prstGeom>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smtClean="0"/>
                <a:t>Teach others</a:t>
              </a:r>
              <a:endParaRPr lang="ms-MY" dirty="0"/>
            </a:p>
          </p:txBody>
        </p:sp>
        <p:sp>
          <p:nvSpPr>
            <p:cNvPr id="37" name="TextBox 36"/>
            <p:cNvSpPr txBox="1"/>
            <p:nvPr/>
          </p:nvSpPr>
          <p:spPr>
            <a:xfrm>
              <a:off x="5214942" y="4786322"/>
              <a:ext cx="1785950" cy="923330"/>
            </a:xfrm>
            <a:prstGeom prst="rect">
              <a:avLst/>
            </a:prstGeom>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smtClean="0"/>
                <a:t>Find &amp; evaluate information on one’s own</a:t>
              </a:r>
              <a:endParaRPr lang="ms-MY" dirty="0"/>
            </a:p>
          </p:txBody>
        </p:sp>
        <p:sp>
          <p:nvSpPr>
            <p:cNvPr id="38" name="TextBox 37"/>
            <p:cNvSpPr txBox="1"/>
            <p:nvPr/>
          </p:nvSpPr>
          <p:spPr>
            <a:xfrm>
              <a:off x="7143736" y="2711231"/>
              <a:ext cx="1785950" cy="646331"/>
            </a:xfrm>
            <a:prstGeom prst="rect">
              <a:avLst/>
            </a:prstGeom>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smtClean="0"/>
                <a:t>New responsibilities</a:t>
              </a:r>
              <a:endParaRPr lang="ms-MY" dirty="0"/>
            </a:p>
          </p:txBody>
        </p:sp>
        <p:sp>
          <p:nvSpPr>
            <p:cNvPr id="39" name="TextBox 38"/>
            <p:cNvSpPr txBox="1"/>
            <p:nvPr/>
          </p:nvSpPr>
          <p:spPr>
            <a:xfrm>
              <a:off x="7143736" y="3571876"/>
              <a:ext cx="1785950" cy="646331"/>
            </a:xfrm>
            <a:prstGeom prst="rect">
              <a:avLst/>
            </a:prstGeom>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smtClean="0"/>
                <a:t>Make learning choices</a:t>
              </a:r>
              <a:endParaRPr lang="ms-MY" dirty="0"/>
            </a:p>
          </p:txBody>
        </p:sp>
        <p:sp>
          <p:nvSpPr>
            <p:cNvPr id="40" name="TextBox 39"/>
            <p:cNvSpPr txBox="1"/>
            <p:nvPr/>
          </p:nvSpPr>
          <p:spPr>
            <a:xfrm>
              <a:off x="7143736" y="4432521"/>
              <a:ext cx="1785950" cy="646331"/>
            </a:xfrm>
            <a:prstGeom prst="rect">
              <a:avLst/>
            </a:prstGeom>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smtClean="0"/>
                <a:t>Share power with teacher</a:t>
              </a:r>
              <a:endParaRPr lang="ms-MY" dirty="0"/>
            </a:p>
          </p:txBody>
        </p:sp>
        <p:cxnSp>
          <p:nvCxnSpPr>
            <p:cNvPr id="44" name="Straight Arrow Connector 43"/>
            <p:cNvCxnSpPr>
              <a:stCxn id="12" idx="2"/>
              <a:endCxn id="31" idx="0"/>
            </p:cNvCxnSpPr>
            <p:nvPr/>
          </p:nvCxnSpPr>
          <p:spPr>
            <a:xfrm rot="16200000" flipH="1">
              <a:off x="5167434" y="1202633"/>
              <a:ext cx="345048" cy="1535917"/>
            </a:xfrm>
            <a:prstGeom prst="straightConnector1">
              <a:avLst/>
            </a:prstGeom>
            <a:ln w="28575">
              <a:solidFill>
                <a:schemeClr val="bg2">
                  <a:lumMod val="1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stCxn id="31" idx="2"/>
              <a:endCxn id="34" idx="0"/>
            </p:cNvCxnSpPr>
            <p:nvPr/>
          </p:nvCxnSpPr>
          <p:spPr>
            <a:xfrm rot="5400000">
              <a:off x="6006831" y="2613534"/>
              <a:ext cx="202172" cy="1588"/>
            </a:xfrm>
            <a:prstGeom prst="straightConnector1">
              <a:avLst/>
            </a:prstGeom>
            <a:ln w="19050">
              <a:solidFill>
                <a:schemeClr val="bg2">
                  <a:lumMod val="1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a:stCxn id="34" idx="2"/>
              <a:endCxn id="35" idx="0"/>
            </p:cNvCxnSpPr>
            <p:nvPr/>
          </p:nvCxnSpPr>
          <p:spPr>
            <a:xfrm rot="5400000">
              <a:off x="6006831" y="3185038"/>
              <a:ext cx="202172" cy="1588"/>
            </a:xfrm>
            <a:prstGeom prst="straightConnector1">
              <a:avLst/>
            </a:prstGeom>
            <a:ln w="19050">
              <a:solidFill>
                <a:schemeClr val="bg2">
                  <a:lumMod val="1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a:stCxn id="35" idx="2"/>
              <a:endCxn id="36" idx="0"/>
            </p:cNvCxnSpPr>
            <p:nvPr/>
          </p:nvCxnSpPr>
          <p:spPr>
            <a:xfrm rot="5400000">
              <a:off x="6004149" y="4036223"/>
              <a:ext cx="207536" cy="1588"/>
            </a:xfrm>
            <a:prstGeom prst="straightConnector1">
              <a:avLst/>
            </a:prstGeom>
            <a:ln w="19050">
              <a:solidFill>
                <a:schemeClr val="bg2">
                  <a:lumMod val="1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a:stCxn id="36" idx="2"/>
              <a:endCxn id="37" idx="0"/>
            </p:cNvCxnSpPr>
            <p:nvPr/>
          </p:nvCxnSpPr>
          <p:spPr>
            <a:xfrm rot="5400000">
              <a:off x="5969418" y="4647822"/>
              <a:ext cx="276999" cy="1588"/>
            </a:xfrm>
            <a:prstGeom prst="straightConnector1">
              <a:avLst/>
            </a:prstGeom>
            <a:ln w="19050">
              <a:solidFill>
                <a:schemeClr val="bg2">
                  <a:lumMod val="1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3" name="Shape 82"/>
            <p:cNvCxnSpPr>
              <a:stCxn id="31" idx="3"/>
              <a:endCxn id="38" idx="0"/>
            </p:cNvCxnSpPr>
            <p:nvPr/>
          </p:nvCxnSpPr>
          <p:spPr>
            <a:xfrm>
              <a:off x="7000892" y="2327782"/>
              <a:ext cx="1035819" cy="383449"/>
            </a:xfrm>
            <a:prstGeom prst="bentConnector2">
              <a:avLst/>
            </a:prstGeom>
            <a:ln w="19050">
              <a:solidFill>
                <a:schemeClr val="bg2">
                  <a:lumMod val="1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a:stCxn id="38" idx="2"/>
              <a:endCxn id="39" idx="0"/>
            </p:cNvCxnSpPr>
            <p:nvPr/>
          </p:nvCxnSpPr>
          <p:spPr>
            <a:xfrm rot="5400000">
              <a:off x="7929554" y="3464719"/>
              <a:ext cx="214314" cy="1588"/>
            </a:xfrm>
            <a:prstGeom prst="straightConnector1">
              <a:avLst/>
            </a:prstGeom>
            <a:ln w="19050">
              <a:solidFill>
                <a:schemeClr val="bg2">
                  <a:lumMod val="1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a:stCxn id="39" idx="2"/>
              <a:endCxn id="40" idx="0"/>
            </p:cNvCxnSpPr>
            <p:nvPr/>
          </p:nvCxnSpPr>
          <p:spPr>
            <a:xfrm rot="5400000">
              <a:off x="7929554" y="4325364"/>
              <a:ext cx="214314" cy="1588"/>
            </a:xfrm>
            <a:prstGeom prst="straightConnector1">
              <a:avLst/>
            </a:prstGeom>
            <a:ln w="19050">
              <a:solidFill>
                <a:schemeClr val="bg2">
                  <a:lumMod val="10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4" name="Group 29"/>
          <p:cNvGrpSpPr/>
          <p:nvPr/>
        </p:nvGrpSpPr>
        <p:grpSpPr>
          <a:xfrm rot="396710">
            <a:off x="260033" y="1589864"/>
            <a:ext cx="8517931" cy="5008743"/>
            <a:chOff x="446027" y="1458565"/>
            <a:chExt cx="8052050" cy="5008743"/>
          </a:xfrm>
        </p:grpSpPr>
        <p:pic>
          <p:nvPicPr>
            <p:cNvPr id="52" name="Picture 51" descr="oldpaperpapyrusscrollstock2.jpg"/>
            <p:cNvPicPr>
              <a:picLocks noChangeAspect="1"/>
            </p:cNvPicPr>
            <p:nvPr/>
          </p:nvPicPr>
          <p:blipFill>
            <a:blip r:embed="rId3" cstate="print">
              <a:clrChange>
                <a:clrFrom>
                  <a:srgbClr val="FFFFFF"/>
                </a:clrFrom>
                <a:clrTo>
                  <a:srgbClr val="FFFFFF">
                    <a:alpha val="0"/>
                  </a:srgbClr>
                </a:clrTo>
              </a:clrChange>
            </a:blip>
            <a:stretch>
              <a:fillRect/>
            </a:stretch>
          </p:blipFill>
          <p:spPr>
            <a:xfrm rot="15813203">
              <a:off x="2084303" y="-179711"/>
              <a:ext cx="4775497" cy="8052050"/>
            </a:xfrm>
            <a:prstGeom prst="rect">
              <a:avLst/>
            </a:prstGeom>
          </p:spPr>
        </p:pic>
        <p:sp>
          <p:nvSpPr>
            <p:cNvPr id="54" name="TextBox 53"/>
            <p:cNvSpPr txBox="1"/>
            <p:nvPr/>
          </p:nvSpPr>
          <p:spPr>
            <a:xfrm rot="21253569">
              <a:off x="1671089" y="1758327"/>
              <a:ext cx="5765344" cy="4708981"/>
            </a:xfrm>
            <a:prstGeom prst="rect">
              <a:avLst/>
            </a:prstGeom>
            <a:noFill/>
          </p:spPr>
          <p:txBody>
            <a:bodyPr wrap="square" rtlCol="0">
              <a:spAutoFit/>
            </a:bodyPr>
            <a:lstStyle/>
            <a:p>
              <a:r>
                <a:rPr lang="en-US" sz="4000" dirty="0" smtClean="0">
                  <a:solidFill>
                    <a:sysClr val="windowText" lastClr="000000"/>
                  </a:solidFill>
                  <a:effectLst>
                    <a:outerShdw blurRad="50800" dist="38100" dir="5400000" algn="t" rotWithShape="0">
                      <a:prstClr val="black">
                        <a:alpha val="40000"/>
                      </a:prstClr>
                    </a:outerShdw>
                  </a:effectLst>
                  <a:latin typeface="Boopee" pitchFamily="2" charset="0"/>
                </a:rPr>
                <a:t>“</a:t>
              </a:r>
              <a:r>
                <a:rPr lang="en-US" sz="2800" dirty="0" smtClean="0">
                  <a:solidFill>
                    <a:srgbClr val="C00000"/>
                  </a:solidFill>
                  <a:latin typeface="Hypatia Sans Pro" pitchFamily="34" charset="0"/>
                </a:rPr>
                <a:t>The meaning of knowing has shifted from being able to remember and repeat information to being able to find and use it…helping students develop the intellectual tools and learning strategies needed to acquire the knowledge necessary to think productively</a:t>
              </a:r>
              <a:r>
                <a:rPr lang="en-MY" sz="4000" dirty="0" smtClean="0">
                  <a:effectLst>
                    <a:outerShdw blurRad="50800" dist="38100" dir="5400000" algn="t" rotWithShape="0">
                      <a:prstClr val="black">
                        <a:alpha val="40000"/>
                      </a:prstClr>
                    </a:outerShdw>
                  </a:effectLst>
                  <a:latin typeface="Boopee" pitchFamily="2" charset="0"/>
                </a:rPr>
                <a:t>“</a:t>
              </a:r>
            </a:p>
            <a:p>
              <a:r>
                <a:rPr lang="en-MY" sz="4000" dirty="0" smtClean="0">
                  <a:effectLst>
                    <a:outerShdw blurRad="50800" dist="38100" dir="5400000" algn="t" rotWithShape="0">
                      <a:prstClr val="black">
                        <a:alpha val="40000"/>
                      </a:prstClr>
                    </a:outerShdw>
                  </a:effectLst>
                  <a:latin typeface="Boopee" pitchFamily="2" charset="0"/>
                </a:rPr>
                <a:t>- Nobel laureate Herbert Simon</a:t>
              </a:r>
              <a:br>
                <a:rPr lang="en-MY" sz="4000" dirty="0" smtClean="0">
                  <a:effectLst>
                    <a:outerShdw blurRad="50800" dist="38100" dir="5400000" algn="t" rotWithShape="0">
                      <a:prstClr val="black">
                        <a:alpha val="40000"/>
                      </a:prstClr>
                    </a:outerShdw>
                  </a:effectLst>
                  <a:latin typeface="Boopee" pitchFamily="2" charset="0"/>
                </a:rPr>
              </a:br>
              <a:endParaRPr lang="en-US" sz="4000" dirty="0" smtClean="0">
                <a:solidFill>
                  <a:srgbClr val="C00000"/>
                </a:solidFill>
                <a:effectLst>
                  <a:outerShdw blurRad="50800" dist="38100" dir="5400000" algn="t" rotWithShape="0">
                    <a:prstClr val="black">
                      <a:alpha val="40000"/>
                    </a:prstClr>
                  </a:outerShdw>
                </a:effectLst>
                <a:latin typeface="Boopee" pitchFamily="2"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43</a:t>
            </a:fld>
            <a:endParaRPr lang="en-MY"/>
          </a:p>
        </p:txBody>
      </p:sp>
      <p:sp>
        <p:nvSpPr>
          <p:cNvPr id="18" name="TextBox 17"/>
          <p:cNvSpPr txBox="1"/>
          <p:nvPr/>
        </p:nvSpPr>
        <p:spPr>
          <a:xfrm>
            <a:off x="500034" y="428604"/>
            <a:ext cx="8501122" cy="646331"/>
          </a:xfrm>
          <a:prstGeom prst="rect">
            <a:avLst/>
          </a:prstGeom>
          <a:noFill/>
        </p:spPr>
        <p:txBody>
          <a:bodyPr wrap="square" rtlCol="0">
            <a:spAutoFit/>
          </a:bodyPr>
          <a:lstStyle/>
          <a:p>
            <a:pPr>
              <a:buClr>
                <a:srgbClr val="C00000"/>
              </a:buClr>
            </a:pPr>
            <a:r>
              <a:rPr lang="en-US" sz="3600" dirty="0" smtClean="0">
                <a:solidFill>
                  <a:srgbClr val="7A0000"/>
                </a:solidFill>
                <a:latin typeface="Maiandra GD" pitchFamily="34" charset="0"/>
              </a:rPr>
              <a:t>Advantages of </a:t>
            </a:r>
            <a:r>
              <a:rPr lang="en-US" sz="3600" dirty="0" smtClean="0">
                <a:solidFill>
                  <a:srgbClr val="7A0000"/>
                </a:solidFill>
                <a:effectLst/>
                <a:latin typeface="Maiandra GD" pitchFamily="34" charset="0"/>
              </a:rPr>
              <a:t>Learner-</a:t>
            </a:r>
            <a:r>
              <a:rPr lang="en-US" sz="3600" dirty="0" err="1" smtClean="0">
                <a:solidFill>
                  <a:srgbClr val="7A0000"/>
                </a:solidFill>
                <a:effectLst/>
                <a:latin typeface="Maiandra GD" pitchFamily="34" charset="0"/>
              </a:rPr>
              <a:t>centred</a:t>
            </a:r>
            <a:r>
              <a:rPr lang="en-US" sz="3600" dirty="0" smtClean="0">
                <a:solidFill>
                  <a:srgbClr val="7A0000"/>
                </a:solidFill>
                <a:effectLst/>
                <a:latin typeface="Maiandra GD" pitchFamily="34" charset="0"/>
              </a:rPr>
              <a:t> Teaching</a:t>
            </a:r>
          </a:p>
        </p:txBody>
      </p:sp>
      <p:sp>
        <p:nvSpPr>
          <p:cNvPr id="16" name="TextBox 15"/>
          <p:cNvSpPr txBox="1"/>
          <p:nvPr/>
        </p:nvSpPr>
        <p:spPr>
          <a:xfrm>
            <a:off x="857224"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9" name="Rectangle 3"/>
          <p:cNvSpPr txBox="1">
            <a:spLocks noChangeArrowheads="1"/>
          </p:cNvSpPr>
          <p:nvPr/>
        </p:nvSpPr>
        <p:spPr>
          <a:xfrm>
            <a:off x="2428860" y="1500174"/>
            <a:ext cx="4929222" cy="4429156"/>
          </a:xfrm>
          <a:prstGeom prst="rect">
            <a:avLst/>
          </a:prstGeom>
        </p:spPr>
        <p:txBody>
          <a:bodyPr vert="horz" lIns="91440" tIns="45720" rIns="91440" bIns="45720" rtlCol="0">
            <a:noAutofit/>
          </a:bodyPr>
          <a:lstStyle/>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kumimoji="0" lang="en-US" altLang="zh-TW" sz="26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Students engage in discovery learning;</a:t>
            </a:r>
          </a:p>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lang="en-US" altLang="zh-TW" sz="2600" dirty="0" smtClean="0">
                <a:solidFill>
                  <a:schemeClr val="tx1">
                    <a:lumMod val="85000"/>
                    <a:lumOff val="15000"/>
                  </a:schemeClr>
                </a:solidFill>
                <a:latin typeface="Hypatia Sans Pro" pitchFamily="34" charset="0"/>
                <a:ea typeface="新細明體" pitchFamily="18" charset="-120"/>
              </a:rPr>
              <a:t>Evaluate own and others’ learning (find out how they learn best);</a:t>
            </a:r>
            <a:endParaRPr kumimoji="0" lang="en-US" altLang="zh-TW" sz="26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endParaRPr>
          </a:p>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lang="en-US" altLang="zh-TW" sz="2600" dirty="0" smtClean="0">
                <a:solidFill>
                  <a:schemeClr val="tx1">
                    <a:lumMod val="85000"/>
                    <a:lumOff val="15000"/>
                  </a:schemeClr>
                </a:solidFill>
                <a:latin typeface="Hypatia Sans Pro" pitchFamily="34" charset="0"/>
                <a:ea typeface="新細明體" pitchFamily="18" charset="-120"/>
              </a:rPr>
              <a:t>Learn to collaborate with others</a:t>
            </a:r>
          </a:p>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kumimoji="0" lang="en-US" altLang="zh-TW" sz="26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Learn</a:t>
            </a:r>
            <a:r>
              <a:rPr kumimoji="0" lang="en-US" altLang="zh-TW" sz="2600" b="0" i="0" u="none" strike="noStrike" kern="1200" cap="none" spc="0" normalizeH="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 new how-to-learn skills &amp; strategies;</a:t>
            </a:r>
          </a:p>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lang="en-US" altLang="zh-TW" sz="2600" dirty="0" smtClean="0">
                <a:solidFill>
                  <a:schemeClr val="tx1">
                    <a:lumMod val="85000"/>
                    <a:lumOff val="15000"/>
                  </a:schemeClr>
                </a:solidFill>
                <a:latin typeface="Hypatia Sans Pro" pitchFamily="34" charset="0"/>
                <a:ea typeface="新細明體" pitchFamily="18" charset="-120"/>
              </a:rPr>
              <a:t>Solve authentic problems</a:t>
            </a:r>
            <a:endParaRPr kumimoji="0" lang="en-US" altLang="zh-TW" sz="2600" b="0" i="0" u="none" strike="noStrike" kern="1200" cap="none" spc="0" normalizeH="0" noProof="0" dirty="0" smtClean="0">
              <a:ln>
                <a:noFill/>
              </a:ln>
              <a:solidFill>
                <a:schemeClr val="tx1">
                  <a:lumMod val="85000"/>
                  <a:lumOff val="15000"/>
                </a:schemeClr>
              </a:solidFill>
              <a:effectLst/>
              <a:uLnTx/>
              <a:uFillTx/>
              <a:latin typeface="Hypatia Sans Pro" pitchFamily="34" charset="0"/>
              <a:ea typeface="新細明體" pitchFamily="18" charset="-120"/>
              <a:cs typeface="+mn-cs"/>
            </a:endParaRPr>
          </a:p>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lang="en-US" altLang="zh-TW" sz="2600" baseline="0" dirty="0" smtClean="0">
                <a:solidFill>
                  <a:schemeClr val="tx1">
                    <a:lumMod val="85000"/>
                    <a:lumOff val="15000"/>
                  </a:schemeClr>
                </a:solidFill>
                <a:latin typeface="Hypatia Sans Pro" pitchFamily="34" charset="0"/>
                <a:ea typeface="新細明體" pitchFamily="18" charset="-120"/>
              </a:rPr>
              <a:t>Engage in reflections</a:t>
            </a:r>
            <a:endParaRPr kumimoji="0" lang="en-US" altLang="zh-TW" sz="2600" b="0" i="0" u="none" strike="noStrike" kern="1200" cap="none" spc="0" normalizeH="0" baseline="0" noProof="0" dirty="0">
              <a:ln>
                <a:noFill/>
              </a:ln>
              <a:solidFill>
                <a:schemeClr val="tx1">
                  <a:lumMod val="85000"/>
                  <a:lumOff val="15000"/>
                </a:schemeClr>
              </a:solidFill>
              <a:effectLst/>
              <a:uLnTx/>
              <a:uFillTx/>
              <a:latin typeface="Hypatia Sans Pro" pitchFamily="34" charset="0"/>
              <a:ea typeface="新細明體" pitchFamily="18" charset="-120"/>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wipe(left)">
                                      <p:cBhvr>
                                        <p:cTn id="7" dur="500"/>
                                        <p:tgtEl>
                                          <p:spTgt spid="19">
                                            <p:txEl>
                                              <p:pRg st="0" end="0"/>
                                            </p:txEl>
                                          </p:spTgt>
                                        </p:tgtEl>
                                      </p:cBhvr>
                                    </p:animEffect>
                                  </p:childTnLst>
                                  <p:subTnLst>
                                    <p:animClr>
                                      <p:cBhvr override="childStyle">
                                        <p:cTn dur="1" fill="hold" display="0" masterRel="nextClick" afterEffect="1"/>
                                        <p:tgtEl>
                                          <p:spTgt spid="19">
                                            <p:txEl>
                                              <p:pRg st="0" end="0"/>
                                            </p:txEl>
                                          </p:spTgt>
                                        </p:tgtEl>
                                        <p:attrNameLst>
                                          <p:attrName>ppt_c</p:attrName>
                                        </p:attrNameLst>
                                      </p:cBhvr>
                                      <p:to>
                                        <a:srgbClr val="5F5F5F"/>
                                      </p:to>
                                    </p:animClr>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wipe(left)">
                                      <p:cBhvr>
                                        <p:cTn id="12" dur="500"/>
                                        <p:tgtEl>
                                          <p:spTgt spid="19">
                                            <p:txEl>
                                              <p:pRg st="1" end="1"/>
                                            </p:txEl>
                                          </p:spTgt>
                                        </p:tgtEl>
                                      </p:cBhvr>
                                    </p:animEffect>
                                  </p:childTnLst>
                                  <p:subTnLst>
                                    <p:animClr>
                                      <p:cBhvr override="childStyle">
                                        <p:cTn dur="1" fill="hold" display="0" masterRel="nextClick" afterEffect="1"/>
                                        <p:tgtEl>
                                          <p:spTgt spid="19">
                                            <p:txEl>
                                              <p:pRg st="1" end="1"/>
                                            </p:txEl>
                                          </p:spTgt>
                                        </p:tgtEl>
                                        <p:attrNameLst>
                                          <p:attrName>ppt_c</p:attrName>
                                        </p:attrNameLst>
                                      </p:cBhvr>
                                      <p:to>
                                        <a:srgbClr val="5F5F5F"/>
                                      </p:to>
                                    </p:animClr>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xEl>
                                              <p:pRg st="2" end="2"/>
                                            </p:txEl>
                                          </p:spTgt>
                                        </p:tgtEl>
                                        <p:attrNameLst>
                                          <p:attrName>style.visibility</p:attrName>
                                        </p:attrNameLst>
                                      </p:cBhvr>
                                      <p:to>
                                        <p:strVal val="visible"/>
                                      </p:to>
                                    </p:set>
                                    <p:animEffect transition="in" filter="wipe(left)">
                                      <p:cBhvr>
                                        <p:cTn id="17" dur="500"/>
                                        <p:tgtEl>
                                          <p:spTgt spid="19">
                                            <p:txEl>
                                              <p:pRg st="2" end="2"/>
                                            </p:txEl>
                                          </p:spTgt>
                                        </p:tgtEl>
                                      </p:cBhvr>
                                    </p:animEffect>
                                  </p:childTnLst>
                                  <p:subTnLst>
                                    <p:animClr>
                                      <p:cBhvr override="childStyle">
                                        <p:cTn dur="1" fill="hold" display="0" masterRel="nextClick" afterEffect="1"/>
                                        <p:tgtEl>
                                          <p:spTgt spid="19">
                                            <p:txEl>
                                              <p:pRg st="2" end="2"/>
                                            </p:txEl>
                                          </p:spTgt>
                                        </p:tgtEl>
                                        <p:attrNameLst>
                                          <p:attrName>ppt_c</p:attrName>
                                        </p:attrNameLst>
                                      </p:cBhvr>
                                      <p:to>
                                        <a:srgbClr val="5F5F5F"/>
                                      </p:to>
                                    </p:animClr>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
                                            <p:txEl>
                                              <p:pRg st="3" end="3"/>
                                            </p:txEl>
                                          </p:spTgt>
                                        </p:tgtEl>
                                        <p:attrNameLst>
                                          <p:attrName>style.visibility</p:attrName>
                                        </p:attrNameLst>
                                      </p:cBhvr>
                                      <p:to>
                                        <p:strVal val="visible"/>
                                      </p:to>
                                    </p:set>
                                    <p:animEffect transition="in" filter="wipe(left)">
                                      <p:cBhvr>
                                        <p:cTn id="22" dur="500"/>
                                        <p:tgtEl>
                                          <p:spTgt spid="19">
                                            <p:txEl>
                                              <p:pRg st="3" end="3"/>
                                            </p:txEl>
                                          </p:spTgt>
                                        </p:tgtEl>
                                      </p:cBhvr>
                                    </p:animEffect>
                                  </p:childTnLst>
                                  <p:subTnLst>
                                    <p:animClr>
                                      <p:cBhvr override="childStyle">
                                        <p:cTn dur="1" fill="hold" display="0" masterRel="nextClick" afterEffect="1"/>
                                        <p:tgtEl>
                                          <p:spTgt spid="19">
                                            <p:txEl>
                                              <p:pRg st="3" end="3"/>
                                            </p:txEl>
                                          </p:spTgt>
                                        </p:tgtEl>
                                        <p:attrNameLst>
                                          <p:attrName>ppt_c</p:attrName>
                                        </p:attrNameLst>
                                      </p:cBhvr>
                                      <p:to>
                                        <a:srgbClr val="5F5F5F"/>
                                      </p:to>
                                    </p:animClr>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
                                            <p:txEl>
                                              <p:pRg st="4" end="4"/>
                                            </p:txEl>
                                          </p:spTgt>
                                        </p:tgtEl>
                                        <p:attrNameLst>
                                          <p:attrName>style.visibility</p:attrName>
                                        </p:attrNameLst>
                                      </p:cBhvr>
                                      <p:to>
                                        <p:strVal val="visible"/>
                                      </p:to>
                                    </p:set>
                                    <p:animEffect transition="in" filter="wipe(left)">
                                      <p:cBhvr>
                                        <p:cTn id="27" dur="500"/>
                                        <p:tgtEl>
                                          <p:spTgt spid="19">
                                            <p:txEl>
                                              <p:pRg st="4" end="4"/>
                                            </p:txEl>
                                          </p:spTgt>
                                        </p:tgtEl>
                                      </p:cBhvr>
                                    </p:animEffect>
                                  </p:childTnLst>
                                  <p:subTnLst>
                                    <p:animClr>
                                      <p:cBhvr override="childStyle">
                                        <p:cTn dur="1" fill="hold" display="0" masterRel="nextClick" afterEffect="1"/>
                                        <p:tgtEl>
                                          <p:spTgt spid="19">
                                            <p:txEl>
                                              <p:pRg st="4" end="4"/>
                                            </p:txEl>
                                          </p:spTgt>
                                        </p:tgtEl>
                                        <p:attrNameLst>
                                          <p:attrName>ppt_c</p:attrName>
                                        </p:attrNameLst>
                                      </p:cBhvr>
                                      <p:to>
                                        <a:srgbClr val="5F5F5F"/>
                                      </p:to>
                                    </p:animClr>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
                                            <p:txEl>
                                              <p:pRg st="5" end="5"/>
                                            </p:txEl>
                                          </p:spTgt>
                                        </p:tgtEl>
                                        <p:attrNameLst>
                                          <p:attrName>style.visibility</p:attrName>
                                        </p:attrNameLst>
                                      </p:cBhvr>
                                      <p:to>
                                        <p:strVal val="visible"/>
                                      </p:to>
                                    </p:set>
                                    <p:animEffect transition="in" filter="wipe(left)">
                                      <p:cBhvr>
                                        <p:cTn id="32" dur="500"/>
                                        <p:tgtEl>
                                          <p:spTgt spid="19">
                                            <p:txEl>
                                              <p:pRg st="5" end="5"/>
                                            </p:txEl>
                                          </p:spTgt>
                                        </p:tgtEl>
                                      </p:cBhvr>
                                    </p:animEffect>
                                  </p:childTnLst>
                                  <p:subTnLst>
                                    <p:animClr>
                                      <p:cBhvr override="childStyle">
                                        <p:cTn dur="1" fill="hold" display="0" masterRel="nextClick" afterEffect="1"/>
                                        <p:tgtEl>
                                          <p:spTgt spid="19">
                                            <p:txEl>
                                              <p:pRg st="5" end="5"/>
                                            </p:txEl>
                                          </p:spTgt>
                                        </p:tgtEl>
                                        <p:attrNameLst>
                                          <p:attrName>ppt_c</p:attrName>
                                        </p:attrNameLst>
                                      </p:cBhvr>
                                      <p:to>
                                        <a:srgbClr val="5F5F5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44</a:t>
            </a:fld>
            <a:endParaRPr lang="en-MY"/>
          </a:p>
        </p:txBody>
      </p:sp>
      <p:sp>
        <p:nvSpPr>
          <p:cNvPr id="18" name="TextBox 17"/>
          <p:cNvSpPr txBox="1"/>
          <p:nvPr/>
        </p:nvSpPr>
        <p:spPr>
          <a:xfrm>
            <a:off x="2786050" y="571480"/>
            <a:ext cx="4000528" cy="646331"/>
          </a:xfrm>
          <a:prstGeom prst="rect">
            <a:avLst/>
          </a:prstGeom>
          <a:noFill/>
        </p:spPr>
        <p:txBody>
          <a:bodyPr wrap="square" rtlCol="0">
            <a:spAutoFit/>
          </a:bodyPr>
          <a:lstStyle/>
          <a:p>
            <a:pPr>
              <a:buClr>
                <a:srgbClr val="C00000"/>
              </a:buClr>
            </a:pPr>
            <a:r>
              <a:rPr lang="en-US" sz="3600" dirty="0" smtClean="0">
                <a:solidFill>
                  <a:srgbClr val="7A0000"/>
                </a:solidFill>
                <a:latin typeface="Maiandra GD" pitchFamily="34" charset="0"/>
              </a:rPr>
              <a:t>Issues to consider</a:t>
            </a:r>
            <a:endParaRPr lang="en-US" sz="3600" dirty="0" smtClean="0">
              <a:solidFill>
                <a:srgbClr val="7A0000"/>
              </a:solidFill>
              <a:effectLst>
                <a:glow rad="63500">
                  <a:schemeClr val="accent2">
                    <a:satMod val="175000"/>
                    <a:alpha val="40000"/>
                  </a:schemeClr>
                </a:glow>
              </a:effectLst>
              <a:latin typeface="Maiandra GD" pitchFamily="34" charset="0"/>
            </a:endParaRPr>
          </a:p>
        </p:txBody>
      </p:sp>
      <p:sp>
        <p:nvSpPr>
          <p:cNvPr id="16" name="TextBox 15"/>
          <p:cNvSpPr txBox="1"/>
          <p:nvPr/>
        </p:nvSpPr>
        <p:spPr>
          <a:xfrm>
            <a:off x="857224"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23" name="Rectangle 3"/>
          <p:cNvSpPr txBox="1">
            <a:spLocks noChangeArrowheads="1"/>
          </p:cNvSpPr>
          <p:nvPr/>
        </p:nvSpPr>
        <p:spPr>
          <a:xfrm>
            <a:off x="2285984" y="1785926"/>
            <a:ext cx="5214974" cy="2643206"/>
          </a:xfrm>
          <a:prstGeom prst="rect">
            <a:avLst/>
          </a:prstGeom>
        </p:spPr>
        <p:txBody>
          <a:bodyPr vert="horz" lIns="91440" tIns="45720" rIns="91440" bIns="45720" rtlCol="0">
            <a:noAutofit/>
          </a:bodyPr>
          <a:lstStyle/>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kumimoji="0" lang="en-US" altLang="zh-TW" sz="28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Are our students ready for learner-centered approach?</a:t>
            </a:r>
          </a:p>
          <a:p>
            <a:pPr marL="177800" lvl="0" indent="-177800">
              <a:lnSpc>
                <a:spcPct val="90000"/>
              </a:lnSpc>
              <a:spcBef>
                <a:spcPts val="1200"/>
              </a:spcBef>
              <a:buClr>
                <a:srgbClr val="FF0000"/>
              </a:buClr>
              <a:buFont typeface="Arial" pitchFamily="34" charset="0"/>
              <a:buChar char="•"/>
              <a:defRPr/>
            </a:pPr>
            <a:r>
              <a:rPr lang="en-US" altLang="zh-TW" sz="2800" dirty="0" smtClean="0">
                <a:solidFill>
                  <a:schemeClr val="tx1">
                    <a:lumMod val="85000"/>
                    <a:lumOff val="15000"/>
                  </a:schemeClr>
                </a:solidFill>
                <a:latin typeface="Hypatia Sans Pro" pitchFamily="34" charset="0"/>
                <a:ea typeface="新細明體" pitchFamily="18" charset="-120"/>
              </a:rPr>
              <a:t>Are our teachers ready to adopt learner-centered approach &amp; design/conduct a course that make effective use of it?</a:t>
            </a:r>
          </a:p>
          <a:p>
            <a:pPr marL="177800" lvl="0" indent="-177800">
              <a:lnSpc>
                <a:spcPct val="90000"/>
              </a:lnSpc>
              <a:spcBef>
                <a:spcPts val="1200"/>
              </a:spcBef>
              <a:buClr>
                <a:srgbClr val="FF0000"/>
              </a:buClr>
              <a:buFont typeface="Arial" pitchFamily="34" charset="0"/>
              <a:buChar char="•"/>
              <a:defRPr/>
            </a:pPr>
            <a:r>
              <a:rPr kumimoji="0" lang="en-US" altLang="zh-TW" sz="28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Do teachers understand how students</a:t>
            </a:r>
            <a:r>
              <a:rPr kumimoji="0" lang="en-US" altLang="zh-TW" sz="2800" b="0" i="0" u="none" strike="noStrike" kern="1200" cap="none" spc="0" normalizeH="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 (adults) learn?</a:t>
            </a:r>
            <a:endParaRPr kumimoji="0" lang="en-US" altLang="zh-TW" sz="28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wipe(left)">
                                      <p:cBhvr>
                                        <p:cTn id="7" dur="500"/>
                                        <p:tgtEl>
                                          <p:spTgt spid="23">
                                            <p:txEl>
                                              <p:pRg st="0" end="0"/>
                                            </p:txEl>
                                          </p:spTgt>
                                        </p:tgtEl>
                                      </p:cBhvr>
                                    </p:animEffect>
                                  </p:childTnLst>
                                  <p:subTnLst>
                                    <p:animClr>
                                      <p:cBhvr override="childStyle">
                                        <p:cTn dur="1" fill="hold" display="0" masterRel="nextClick" afterEffect="1"/>
                                        <p:tgtEl>
                                          <p:spTgt spid="23">
                                            <p:txEl>
                                              <p:pRg st="0" end="0"/>
                                            </p:txEl>
                                          </p:spTgt>
                                        </p:tgtEl>
                                        <p:attrNameLst>
                                          <p:attrName>ppt_c</p:attrName>
                                        </p:attrNameLst>
                                      </p:cBhvr>
                                      <p:to>
                                        <a:srgbClr val="5F5F5F"/>
                                      </p:to>
                                    </p:animClr>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
                                            <p:txEl>
                                              <p:pRg st="1" end="1"/>
                                            </p:txEl>
                                          </p:spTgt>
                                        </p:tgtEl>
                                        <p:attrNameLst>
                                          <p:attrName>style.visibility</p:attrName>
                                        </p:attrNameLst>
                                      </p:cBhvr>
                                      <p:to>
                                        <p:strVal val="visible"/>
                                      </p:to>
                                    </p:set>
                                    <p:animEffect transition="in" filter="wipe(left)">
                                      <p:cBhvr>
                                        <p:cTn id="12" dur="500"/>
                                        <p:tgtEl>
                                          <p:spTgt spid="23">
                                            <p:txEl>
                                              <p:pRg st="1" end="1"/>
                                            </p:txEl>
                                          </p:spTgt>
                                        </p:tgtEl>
                                      </p:cBhvr>
                                    </p:animEffect>
                                  </p:childTnLst>
                                  <p:subTnLst>
                                    <p:animClr>
                                      <p:cBhvr override="childStyle">
                                        <p:cTn dur="1" fill="hold" display="0" masterRel="nextClick" afterEffect="1"/>
                                        <p:tgtEl>
                                          <p:spTgt spid="23">
                                            <p:txEl>
                                              <p:pRg st="1" end="1"/>
                                            </p:txEl>
                                          </p:spTgt>
                                        </p:tgtEl>
                                        <p:attrNameLst>
                                          <p:attrName>ppt_c</p:attrName>
                                        </p:attrNameLst>
                                      </p:cBhvr>
                                      <p:to>
                                        <a:srgbClr val="5F5F5F"/>
                                      </p:to>
                                    </p:animClr>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3">
                                            <p:txEl>
                                              <p:pRg st="2" end="2"/>
                                            </p:txEl>
                                          </p:spTgt>
                                        </p:tgtEl>
                                        <p:attrNameLst>
                                          <p:attrName>style.visibility</p:attrName>
                                        </p:attrNameLst>
                                      </p:cBhvr>
                                      <p:to>
                                        <p:strVal val="visible"/>
                                      </p:to>
                                    </p:set>
                                    <p:animEffect transition="in" filter="wipe(left)">
                                      <p:cBhvr>
                                        <p:cTn id="17" dur="500"/>
                                        <p:tgtEl>
                                          <p:spTgt spid="23">
                                            <p:txEl>
                                              <p:pRg st="2" end="2"/>
                                            </p:txEl>
                                          </p:spTgt>
                                        </p:tgtEl>
                                      </p:cBhvr>
                                    </p:animEffect>
                                  </p:childTnLst>
                                  <p:subTnLst>
                                    <p:animClr>
                                      <p:cBhvr override="childStyle">
                                        <p:cTn dur="1" fill="hold" display="0" masterRel="nextClick" afterEffect="1"/>
                                        <p:tgtEl>
                                          <p:spTgt spid="23">
                                            <p:txEl>
                                              <p:pRg st="2" end="2"/>
                                            </p:txEl>
                                          </p:spTgt>
                                        </p:tgtEl>
                                        <p:attrNameLst>
                                          <p:attrName>ppt_c</p:attrName>
                                        </p:attrNameLst>
                                      </p:cBhvr>
                                      <p:to>
                                        <a:srgbClr val="5F5F5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45</a:t>
            </a:fld>
            <a:endParaRPr lang="en-MY"/>
          </a:p>
        </p:txBody>
      </p:sp>
      <p:sp>
        <p:nvSpPr>
          <p:cNvPr id="18" name="TextBox 17"/>
          <p:cNvSpPr txBox="1"/>
          <p:nvPr/>
        </p:nvSpPr>
        <p:spPr>
          <a:xfrm>
            <a:off x="2357422" y="642918"/>
            <a:ext cx="4929222" cy="646331"/>
          </a:xfrm>
          <a:prstGeom prst="rect">
            <a:avLst/>
          </a:prstGeom>
          <a:noFill/>
        </p:spPr>
        <p:txBody>
          <a:bodyPr wrap="square" rtlCol="0">
            <a:spAutoFit/>
          </a:bodyPr>
          <a:lstStyle/>
          <a:p>
            <a:pPr>
              <a:buClr>
                <a:srgbClr val="C00000"/>
              </a:buClr>
            </a:pPr>
            <a:r>
              <a:rPr lang="en-US" sz="3600" dirty="0" smtClean="0">
                <a:solidFill>
                  <a:srgbClr val="7A0000"/>
                </a:solidFill>
                <a:latin typeface="Maiandra GD" pitchFamily="34" charset="0"/>
              </a:rPr>
              <a:t>Students’ expectation</a:t>
            </a:r>
            <a:endParaRPr lang="en-US" sz="3600" dirty="0" smtClean="0">
              <a:solidFill>
                <a:srgbClr val="7A0000"/>
              </a:solidFill>
              <a:effectLst>
                <a:glow rad="63500">
                  <a:schemeClr val="accent2">
                    <a:satMod val="175000"/>
                    <a:alpha val="40000"/>
                  </a:schemeClr>
                </a:glow>
              </a:effectLst>
              <a:latin typeface="Maiandra GD" pitchFamily="34" charset="0"/>
            </a:endParaRPr>
          </a:p>
        </p:txBody>
      </p:sp>
      <p:sp>
        <p:nvSpPr>
          <p:cNvPr id="16" name="TextBox 15"/>
          <p:cNvSpPr txBox="1"/>
          <p:nvPr/>
        </p:nvSpPr>
        <p:spPr>
          <a:xfrm>
            <a:off x="857224"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9" name="Rectangle 3"/>
          <p:cNvSpPr txBox="1">
            <a:spLocks noChangeArrowheads="1"/>
          </p:cNvSpPr>
          <p:nvPr/>
        </p:nvSpPr>
        <p:spPr>
          <a:xfrm>
            <a:off x="2000232" y="1714488"/>
            <a:ext cx="5643602" cy="3214710"/>
          </a:xfrm>
          <a:prstGeom prst="rect">
            <a:avLst/>
          </a:prstGeom>
        </p:spPr>
        <p:txBody>
          <a:bodyPr vert="horz" lIns="91440" tIns="45720" rIns="91440" bIns="45720" rtlCol="0">
            <a:noAutofit/>
          </a:bodyPr>
          <a:lstStyle/>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kumimoji="0" lang="en-US" altLang="zh-TW" sz="28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Teacher</a:t>
            </a:r>
            <a:r>
              <a:rPr kumimoji="0" lang="en-US" altLang="zh-TW" sz="2800" b="0" i="0" u="none" strike="noStrike" kern="1200" cap="none" spc="0" normalizeH="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 does most of the talking</a:t>
            </a:r>
          </a:p>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lang="en-US" altLang="zh-TW" sz="2800" dirty="0" smtClean="0">
                <a:solidFill>
                  <a:schemeClr val="tx1">
                    <a:lumMod val="85000"/>
                    <a:lumOff val="15000"/>
                  </a:schemeClr>
                </a:solidFill>
                <a:latin typeface="Hypatia Sans Pro" pitchFamily="34" charset="0"/>
                <a:ea typeface="新細明體" pitchFamily="18" charset="-120"/>
              </a:rPr>
              <a:t>Teacher provides tons of notes;</a:t>
            </a:r>
          </a:p>
          <a:p>
            <a:pPr marL="177800" indent="-177800">
              <a:lnSpc>
                <a:spcPct val="90000"/>
              </a:lnSpc>
              <a:spcBef>
                <a:spcPts val="1200"/>
              </a:spcBef>
              <a:buClr>
                <a:srgbClr val="FF0000"/>
              </a:buClr>
              <a:buFont typeface="Arial" pitchFamily="34" charset="0"/>
              <a:buChar char="•"/>
              <a:defRPr/>
            </a:pPr>
            <a:r>
              <a:rPr lang="en-US" altLang="zh-TW" sz="2800" dirty="0" smtClean="0">
                <a:solidFill>
                  <a:schemeClr val="tx1">
                    <a:lumMod val="85000"/>
                    <a:lumOff val="15000"/>
                  </a:schemeClr>
                </a:solidFill>
                <a:latin typeface="Hypatia Sans Pro" pitchFamily="34" charset="0"/>
                <a:ea typeface="新細明體" pitchFamily="18" charset="-120"/>
              </a:rPr>
              <a:t>Textbook contains a great deal of learning (test) material;</a:t>
            </a:r>
          </a:p>
          <a:p>
            <a:pPr marL="177800" marR="0" lvl="0" indent="-177800" algn="l" defTabSz="914400" rtl="0" eaLnBrk="1" fontAlgn="auto" latinLnBrk="0" hangingPunct="1">
              <a:lnSpc>
                <a:spcPct val="90000"/>
              </a:lnSpc>
              <a:spcBef>
                <a:spcPts val="1200"/>
              </a:spcBef>
              <a:spcAft>
                <a:spcPts val="0"/>
              </a:spcAft>
              <a:buClr>
                <a:srgbClr val="FF0000"/>
              </a:buClr>
              <a:buSzTx/>
              <a:buFont typeface="Arial" pitchFamily="34" charset="0"/>
              <a:buChar char="•"/>
              <a:tabLst/>
              <a:defRPr/>
            </a:pPr>
            <a:r>
              <a:rPr kumimoji="0" lang="en-US" altLang="zh-TW" sz="28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Skills such as listening, note</a:t>
            </a:r>
            <a:r>
              <a:rPr kumimoji="0" lang="en-US" altLang="zh-TW" sz="2800" b="0" i="0" u="none" strike="noStrike" kern="1200" cap="none" spc="0" normalizeH="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 </a:t>
            </a:r>
            <a:r>
              <a:rPr kumimoji="0" lang="en-US" altLang="zh-TW" sz="28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taking, highlighting, organizing, summarizing, outlining,</a:t>
            </a:r>
            <a:r>
              <a:rPr kumimoji="0" lang="en-US" altLang="zh-TW" sz="2800" b="0" i="0" u="none" strike="noStrike" kern="1200" cap="none" spc="0" normalizeH="0" noProof="0" dirty="0" smtClean="0">
                <a:ln>
                  <a:noFill/>
                </a:ln>
                <a:solidFill>
                  <a:schemeClr val="tx1">
                    <a:lumMod val="85000"/>
                    <a:lumOff val="15000"/>
                  </a:schemeClr>
                </a:solidFill>
                <a:effectLst/>
                <a:uLnTx/>
                <a:uFillTx/>
                <a:latin typeface="Hypatia Sans Pro" pitchFamily="34" charset="0"/>
                <a:ea typeface="新細明體" pitchFamily="18" charset="-120"/>
                <a:cs typeface="+mn-cs"/>
              </a:rPr>
              <a:t> &amp; memorizing are sufficient.</a:t>
            </a:r>
            <a:endParaRPr kumimoji="0" lang="en-US" altLang="zh-TW" sz="28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wipe(left)">
                                      <p:cBhvr>
                                        <p:cTn id="7" dur="500"/>
                                        <p:tgtEl>
                                          <p:spTgt spid="19">
                                            <p:txEl>
                                              <p:pRg st="0" end="0"/>
                                            </p:txEl>
                                          </p:spTgt>
                                        </p:tgtEl>
                                      </p:cBhvr>
                                    </p:animEffect>
                                  </p:childTnLst>
                                  <p:subTnLst>
                                    <p:animClr>
                                      <p:cBhvr override="childStyle">
                                        <p:cTn dur="1" fill="hold" display="0" masterRel="nextClick" afterEffect="1"/>
                                        <p:tgtEl>
                                          <p:spTgt spid="19">
                                            <p:txEl>
                                              <p:pRg st="0" end="0"/>
                                            </p:txEl>
                                          </p:spTgt>
                                        </p:tgtEl>
                                        <p:attrNameLst>
                                          <p:attrName>ppt_c</p:attrName>
                                        </p:attrNameLst>
                                      </p:cBhvr>
                                      <p:to>
                                        <a:srgbClr val="5F5F5F"/>
                                      </p:to>
                                    </p:animClr>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wipe(left)">
                                      <p:cBhvr>
                                        <p:cTn id="12" dur="500"/>
                                        <p:tgtEl>
                                          <p:spTgt spid="19">
                                            <p:txEl>
                                              <p:pRg st="1" end="1"/>
                                            </p:txEl>
                                          </p:spTgt>
                                        </p:tgtEl>
                                      </p:cBhvr>
                                    </p:animEffect>
                                  </p:childTnLst>
                                  <p:subTnLst>
                                    <p:animClr>
                                      <p:cBhvr override="childStyle">
                                        <p:cTn dur="1" fill="hold" display="0" masterRel="nextClick" afterEffect="1"/>
                                        <p:tgtEl>
                                          <p:spTgt spid="19">
                                            <p:txEl>
                                              <p:pRg st="1" end="1"/>
                                            </p:txEl>
                                          </p:spTgt>
                                        </p:tgtEl>
                                        <p:attrNameLst>
                                          <p:attrName>ppt_c</p:attrName>
                                        </p:attrNameLst>
                                      </p:cBhvr>
                                      <p:to>
                                        <a:srgbClr val="5F5F5F"/>
                                      </p:to>
                                    </p:animClr>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xEl>
                                              <p:pRg st="2" end="2"/>
                                            </p:txEl>
                                          </p:spTgt>
                                        </p:tgtEl>
                                        <p:attrNameLst>
                                          <p:attrName>style.visibility</p:attrName>
                                        </p:attrNameLst>
                                      </p:cBhvr>
                                      <p:to>
                                        <p:strVal val="visible"/>
                                      </p:to>
                                    </p:set>
                                    <p:animEffect transition="in" filter="wipe(left)">
                                      <p:cBhvr>
                                        <p:cTn id="17" dur="500"/>
                                        <p:tgtEl>
                                          <p:spTgt spid="19">
                                            <p:txEl>
                                              <p:pRg st="2" end="2"/>
                                            </p:txEl>
                                          </p:spTgt>
                                        </p:tgtEl>
                                      </p:cBhvr>
                                    </p:animEffect>
                                  </p:childTnLst>
                                  <p:subTnLst>
                                    <p:animClr>
                                      <p:cBhvr override="childStyle">
                                        <p:cTn dur="1" fill="hold" display="0" masterRel="nextClick" afterEffect="1"/>
                                        <p:tgtEl>
                                          <p:spTgt spid="19">
                                            <p:txEl>
                                              <p:pRg st="2" end="2"/>
                                            </p:txEl>
                                          </p:spTgt>
                                        </p:tgtEl>
                                        <p:attrNameLst>
                                          <p:attrName>ppt_c</p:attrName>
                                        </p:attrNameLst>
                                      </p:cBhvr>
                                      <p:to>
                                        <a:srgbClr val="5F5F5F"/>
                                      </p:to>
                                    </p:animClr>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
                                            <p:txEl>
                                              <p:pRg st="3" end="3"/>
                                            </p:txEl>
                                          </p:spTgt>
                                        </p:tgtEl>
                                        <p:attrNameLst>
                                          <p:attrName>style.visibility</p:attrName>
                                        </p:attrNameLst>
                                      </p:cBhvr>
                                      <p:to>
                                        <p:strVal val="visible"/>
                                      </p:to>
                                    </p:set>
                                    <p:animEffect transition="in" filter="wipe(left)">
                                      <p:cBhvr>
                                        <p:cTn id="22" dur="500"/>
                                        <p:tgtEl>
                                          <p:spTgt spid="19">
                                            <p:txEl>
                                              <p:pRg st="3" end="3"/>
                                            </p:txEl>
                                          </p:spTgt>
                                        </p:tgtEl>
                                      </p:cBhvr>
                                    </p:animEffect>
                                  </p:childTnLst>
                                  <p:subTnLst>
                                    <p:animClr>
                                      <p:cBhvr override="childStyle">
                                        <p:cTn dur="1" fill="hold" display="0" masterRel="nextClick" afterEffect="1"/>
                                        <p:tgtEl>
                                          <p:spTgt spid="19">
                                            <p:txEl>
                                              <p:pRg st="3" end="3"/>
                                            </p:txEl>
                                          </p:spTgt>
                                        </p:tgtEl>
                                        <p:attrNameLst>
                                          <p:attrName>ppt_c</p:attrName>
                                        </p:attrNameLst>
                                      </p:cBhvr>
                                      <p:to>
                                        <a:srgbClr val="5F5F5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46</a:t>
            </a:fld>
            <a:endParaRPr lang="en-MY"/>
          </a:p>
        </p:txBody>
      </p:sp>
      <p:sp>
        <p:nvSpPr>
          <p:cNvPr id="18" name="TextBox 17"/>
          <p:cNvSpPr txBox="1"/>
          <p:nvPr/>
        </p:nvSpPr>
        <p:spPr>
          <a:xfrm>
            <a:off x="2643174" y="642918"/>
            <a:ext cx="4929222" cy="646331"/>
          </a:xfrm>
          <a:prstGeom prst="rect">
            <a:avLst/>
          </a:prstGeom>
          <a:noFill/>
        </p:spPr>
        <p:txBody>
          <a:bodyPr wrap="square" rtlCol="0">
            <a:spAutoFit/>
          </a:bodyPr>
          <a:lstStyle/>
          <a:p>
            <a:pPr>
              <a:buClr>
                <a:srgbClr val="C00000"/>
              </a:buClr>
            </a:pPr>
            <a:r>
              <a:rPr lang="en-US" sz="3600" dirty="0" smtClean="0">
                <a:solidFill>
                  <a:srgbClr val="7A0000"/>
                </a:solidFill>
                <a:latin typeface="Maiandra GD" pitchFamily="34" charset="0"/>
              </a:rPr>
              <a:t>A Painful Odyssey</a:t>
            </a:r>
            <a:endParaRPr lang="en-US" sz="3600" dirty="0" smtClean="0">
              <a:solidFill>
                <a:srgbClr val="7A0000"/>
              </a:solidFill>
              <a:effectLst>
                <a:glow rad="63500">
                  <a:schemeClr val="accent2">
                    <a:satMod val="175000"/>
                    <a:alpha val="40000"/>
                  </a:schemeClr>
                </a:glow>
              </a:effectLst>
              <a:latin typeface="Maiandra GD" pitchFamily="34" charset="0"/>
            </a:endParaRPr>
          </a:p>
        </p:txBody>
      </p:sp>
      <p:sp>
        <p:nvSpPr>
          <p:cNvPr id="16" name="TextBox 15"/>
          <p:cNvSpPr txBox="1"/>
          <p:nvPr/>
        </p:nvSpPr>
        <p:spPr>
          <a:xfrm>
            <a:off x="857224"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9" name="Rectangle 3"/>
          <p:cNvSpPr txBox="1">
            <a:spLocks noChangeArrowheads="1"/>
          </p:cNvSpPr>
          <p:nvPr/>
        </p:nvSpPr>
        <p:spPr>
          <a:xfrm>
            <a:off x="1857356" y="1571612"/>
            <a:ext cx="5643602" cy="4714908"/>
          </a:xfrm>
          <a:prstGeom prst="rect">
            <a:avLst/>
          </a:prstGeom>
        </p:spPr>
        <p:txBody>
          <a:bodyPr vert="horz" lIns="91440" tIns="45720" rIns="91440" bIns="45720" rtlCol="0">
            <a:noAutofit/>
          </a:bodyPr>
          <a:lstStyle/>
          <a:p>
            <a:pPr marL="177800" lvl="0" indent="-177800">
              <a:lnSpc>
                <a:spcPct val="90000"/>
              </a:lnSpc>
              <a:spcBef>
                <a:spcPts val="1200"/>
              </a:spcBef>
              <a:buClr>
                <a:srgbClr val="FF0000"/>
              </a:buClr>
              <a:buFont typeface="Arial" pitchFamily="34" charset="0"/>
              <a:buChar char="•"/>
              <a:defRPr/>
            </a:pPr>
            <a:r>
              <a:rPr kumimoji="0" lang="en-US" altLang="zh-TW" sz="2400" b="0" i="0" u="none" strike="noStrike" kern="1200" cap="none" spc="0" normalizeH="0" baseline="0" noProof="0" dirty="0" smtClean="0">
                <a:ln>
                  <a:noFill/>
                </a:ln>
                <a:solidFill>
                  <a:srgbClr val="C00000"/>
                </a:solidFill>
                <a:effectLst/>
                <a:uLnTx/>
                <a:uFillTx/>
                <a:latin typeface="Hypatia Sans Pro" pitchFamily="34" charset="0"/>
                <a:ea typeface="新細明體" pitchFamily="18" charset="-120"/>
              </a:rPr>
              <a:t>Shock</a:t>
            </a:r>
            <a:r>
              <a:rPr kumimoji="0" lang="en-US" altLang="zh-TW" sz="24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rPr>
              <a:t> – “</a:t>
            </a:r>
            <a:r>
              <a:rPr lang="en-US" sz="2400" i="1" dirty="0" smtClean="0">
                <a:latin typeface="Hypatia Sans Pro" pitchFamily="34" charset="0"/>
              </a:rPr>
              <a:t>She can't be serious about this</a:t>
            </a:r>
            <a:r>
              <a:rPr lang="en-US" sz="2400" dirty="0" smtClean="0">
                <a:latin typeface="Hypatia Sans Pro" pitchFamily="34" charset="0"/>
              </a:rPr>
              <a:t>!”</a:t>
            </a:r>
          </a:p>
          <a:p>
            <a:pPr marL="177800" lvl="0" indent="-177800">
              <a:lnSpc>
                <a:spcPct val="90000"/>
              </a:lnSpc>
              <a:spcBef>
                <a:spcPts val="1200"/>
              </a:spcBef>
              <a:buClr>
                <a:srgbClr val="FF0000"/>
              </a:buClr>
              <a:buFont typeface="Arial" pitchFamily="34" charset="0"/>
              <a:buChar char="•"/>
              <a:defRPr/>
            </a:pPr>
            <a:r>
              <a:rPr kumimoji="0" lang="en-US" altLang="zh-TW" sz="2400" b="0" i="0" u="none" strike="noStrike" kern="1200" cap="none" spc="0" normalizeH="0" baseline="0" noProof="0" dirty="0" smtClean="0">
                <a:ln>
                  <a:noFill/>
                </a:ln>
                <a:solidFill>
                  <a:srgbClr val="C00000"/>
                </a:solidFill>
                <a:effectLst/>
                <a:uLnTx/>
                <a:uFillTx/>
                <a:latin typeface="Hypatia Sans Pro" pitchFamily="34" charset="0"/>
                <a:ea typeface="新細明體" pitchFamily="18" charset="-120"/>
              </a:rPr>
              <a:t>Strong emotion </a:t>
            </a:r>
            <a:r>
              <a:rPr kumimoji="0" lang="en-US" altLang="zh-TW" sz="24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rPr>
              <a:t>– “</a:t>
            </a:r>
            <a:r>
              <a:rPr lang="en-US" sz="2400" i="1" dirty="0" smtClean="0">
                <a:latin typeface="Hypatia Sans Pro" pitchFamily="34" charset="0"/>
              </a:rPr>
              <a:t>I can't do it-I'd better drop the course and take it next semester</a:t>
            </a:r>
            <a:r>
              <a:rPr lang="en-US" sz="2400" dirty="0" smtClean="0">
                <a:latin typeface="Hypatia Sans Pro" pitchFamily="34" charset="0"/>
              </a:rPr>
              <a:t>”</a:t>
            </a:r>
          </a:p>
          <a:p>
            <a:pPr marL="177800" lvl="0" indent="-177800">
              <a:lnSpc>
                <a:spcPct val="90000"/>
              </a:lnSpc>
              <a:spcBef>
                <a:spcPts val="1200"/>
              </a:spcBef>
              <a:buClr>
                <a:srgbClr val="FF0000"/>
              </a:buClr>
              <a:buFont typeface="Arial" pitchFamily="34" charset="0"/>
              <a:buChar char="•"/>
              <a:defRPr/>
            </a:pPr>
            <a:r>
              <a:rPr lang="en-US" sz="2400" dirty="0" smtClean="0">
                <a:solidFill>
                  <a:srgbClr val="C00000"/>
                </a:solidFill>
                <a:latin typeface="Hypatia Sans Pro" pitchFamily="34" charset="0"/>
              </a:rPr>
              <a:t>Resistance &amp; withdrawal </a:t>
            </a:r>
            <a:r>
              <a:rPr lang="en-US" sz="2400" dirty="0" smtClean="0">
                <a:latin typeface="Hypatia Sans Pro" pitchFamily="34" charset="0"/>
              </a:rPr>
              <a:t>– “</a:t>
            </a:r>
            <a:r>
              <a:rPr lang="en-US" sz="2400" i="1" dirty="0" smtClean="0">
                <a:latin typeface="Hypatia Sans Pro" pitchFamily="34" charset="0"/>
              </a:rPr>
              <a:t>I'm not going to play her dumb games-I don't care if she fails me</a:t>
            </a:r>
            <a:r>
              <a:rPr lang="en-US" sz="2400" dirty="0" smtClean="0">
                <a:latin typeface="Hypatia Sans Pro" pitchFamily="34" charset="0"/>
              </a:rPr>
              <a:t>”.</a:t>
            </a:r>
          </a:p>
          <a:p>
            <a:pPr marL="177800" lvl="0" indent="-177800">
              <a:lnSpc>
                <a:spcPct val="90000"/>
              </a:lnSpc>
              <a:spcBef>
                <a:spcPts val="1200"/>
              </a:spcBef>
              <a:buClr>
                <a:srgbClr val="FF0000"/>
              </a:buClr>
              <a:buFont typeface="Arial" pitchFamily="34" charset="0"/>
              <a:buChar char="•"/>
              <a:defRPr/>
            </a:pPr>
            <a:r>
              <a:rPr lang="en-US" sz="2400" dirty="0" smtClean="0">
                <a:solidFill>
                  <a:srgbClr val="C00000"/>
                </a:solidFill>
                <a:latin typeface="Hypatia Sans Pro" pitchFamily="34" charset="0"/>
              </a:rPr>
              <a:t>Surrender &amp; acceptance </a:t>
            </a:r>
            <a:r>
              <a:rPr lang="en-US" sz="2400" dirty="0" smtClean="0">
                <a:latin typeface="Hypatia Sans Pro" pitchFamily="34" charset="0"/>
              </a:rPr>
              <a:t>– “</a:t>
            </a:r>
            <a:r>
              <a:rPr lang="en-US" sz="2400" i="1" dirty="0" smtClean="0">
                <a:latin typeface="Hypatia Sans Pro" pitchFamily="34" charset="0"/>
              </a:rPr>
              <a:t>OK, I think it's stupid but I'm stuck with it and I might as well give it a shot</a:t>
            </a:r>
            <a:r>
              <a:rPr lang="en-US" sz="2400" dirty="0" smtClean="0">
                <a:latin typeface="Hypatia Sans Pro" pitchFamily="34" charset="0"/>
              </a:rPr>
              <a:t>”</a:t>
            </a:r>
          </a:p>
          <a:p>
            <a:pPr marL="177800" lvl="0" indent="-177800">
              <a:lnSpc>
                <a:spcPct val="90000"/>
              </a:lnSpc>
              <a:spcBef>
                <a:spcPts val="1200"/>
              </a:spcBef>
              <a:buClr>
                <a:srgbClr val="FF0000"/>
              </a:buClr>
              <a:buFont typeface="Arial" pitchFamily="34" charset="0"/>
              <a:buChar char="•"/>
              <a:defRPr/>
            </a:pPr>
            <a:r>
              <a:rPr lang="en-US" sz="2400" dirty="0" smtClean="0">
                <a:solidFill>
                  <a:srgbClr val="C00000"/>
                </a:solidFill>
                <a:latin typeface="Hypatia Sans Pro" pitchFamily="34" charset="0"/>
              </a:rPr>
              <a:t>Return &amp; confidence </a:t>
            </a:r>
            <a:r>
              <a:rPr lang="en-US" sz="2400" dirty="0" smtClean="0">
                <a:latin typeface="Hypatia Sans Pro" pitchFamily="34" charset="0"/>
              </a:rPr>
              <a:t>– “</a:t>
            </a:r>
            <a:r>
              <a:rPr lang="en-US" sz="2400" i="1" dirty="0" smtClean="0">
                <a:latin typeface="Hypatia Sans Pro" pitchFamily="34" charset="0"/>
              </a:rPr>
              <a:t>Hey, I may be able to pull this off after all-I think it's starting to work</a:t>
            </a:r>
            <a:r>
              <a:rPr lang="en-US" sz="2400" dirty="0" smtClean="0">
                <a:latin typeface="Hypatia Sans Pro" pitchFamily="34" charset="0"/>
              </a:rPr>
              <a:t>”</a:t>
            </a:r>
          </a:p>
          <a:p>
            <a:pPr marL="177800" lvl="0" indent="-177800">
              <a:lnSpc>
                <a:spcPct val="90000"/>
              </a:lnSpc>
              <a:spcBef>
                <a:spcPts val="1200"/>
              </a:spcBef>
              <a:buClr>
                <a:srgbClr val="FF0000"/>
              </a:buClr>
              <a:buFont typeface="Arial" pitchFamily="34" charset="0"/>
              <a:buChar char="•"/>
              <a:defRPr/>
            </a:pPr>
            <a:endParaRPr kumimoji="0" lang="en-US" altLang="zh-TW" sz="2400" b="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wipe(left)">
                                      <p:cBhvr>
                                        <p:cTn id="7" dur="500"/>
                                        <p:tgtEl>
                                          <p:spTgt spid="19">
                                            <p:txEl>
                                              <p:pRg st="0" end="0"/>
                                            </p:txEl>
                                          </p:spTgt>
                                        </p:tgtEl>
                                      </p:cBhvr>
                                    </p:animEffect>
                                  </p:childTnLst>
                                  <p:subTnLst>
                                    <p:animClr>
                                      <p:cBhvr override="childStyle">
                                        <p:cTn dur="1" fill="hold" display="0" masterRel="nextClick" afterEffect="1"/>
                                        <p:tgtEl>
                                          <p:spTgt spid="19">
                                            <p:txEl>
                                              <p:pRg st="0" end="0"/>
                                            </p:txEl>
                                          </p:spTgt>
                                        </p:tgtEl>
                                        <p:attrNameLst>
                                          <p:attrName>ppt_c</p:attrName>
                                        </p:attrNameLst>
                                      </p:cBhvr>
                                      <p:to>
                                        <a:srgbClr val="5F5F5F"/>
                                      </p:to>
                                    </p:animClr>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wipe(left)">
                                      <p:cBhvr>
                                        <p:cTn id="12" dur="500"/>
                                        <p:tgtEl>
                                          <p:spTgt spid="19">
                                            <p:txEl>
                                              <p:pRg st="1" end="1"/>
                                            </p:txEl>
                                          </p:spTgt>
                                        </p:tgtEl>
                                      </p:cBhvr>
                                    </p:animEffect>
                                  </p:childTnLst>
                                  <p:subTnLst>
                                    <p:animClr>
                                      <p:cBhvr override="childStyle">
                                        <p:cTn dur="1" fill="hold" display="0" masterRel="nextClick" afterEffect="1"/>
                                        <p:tgtEl>
                                          <p:spTgt spid="19">
                                            <p:txEl>
                                              <p:pRg st="1" end="1"/>
                                            </p:txEl>
                                          </p:spTgt>
                                        </p:tgtEl>
                                        <p:attrNameLst>
                                          <p:attrName>ppt_c</p:attrName>
                                        </p:attrNameLst>
                                      </p:cBhvr>
                                      <p:to>
                                        <a:srgbClr val="5F5F5F"/>
                                      </p:to>
                                    </p:animClr>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xEl>
                                              <p:pRg st="2" end="2"/>
                                            </p:txEl>
                                          </p:spTgt>
                                        </p:tgtEl>
                                        <p:attrNameLst>
                                          <p:attrName>style.visibility</p:attrName>
                                        </p:attrNameLst>
                                      </p:cBhvr>
                                      <p:to>
                                        <p:strVal val="visible"/>
                                      </p:to>
                                    </p:set>
                                    <p:animEffect transition="in" filter="wipe(left)">
                                      <p:cBhvr>
                                        <p:cTn id="17" dur="500"/>
                                        <p:tgtEl>
                                          <p:spTgt spid="19">
                                            <p:txEl>
                                              <p:pRg st="2" end="2"/>
                                            </p:txEl>
                                          </p:spTgt>
                                        </p:tgtEl>
                                      </p:cBhvr>
                                    </p:animEffect>
                                  </p:childTnLst>
                                  <p:subTnLst>
                                    <p:animClr>
                                      <p:cBhvr override="childStyle">
                                        <p:cTn dur="1" fill="hold" display="0" masterRel="nextClick" afterEffect="1"/>
                                        <p:tgtEl>
                                          <p:spTgt spid="19">
                                            <p:txEl>
                                              <p:pRg st="2" end="2"/>
                                            </p:txEl>
                                          </p:spTgt>
                                        </p:tgtEl>
                                        <p:attrNameLst>
                                          <p:attrName>ppt_c</p:attrName>
                                        </p:attrNameLst>
                                      </p:cBhvr>
                                      <p:to>
                                        <a:srgbClr val="5F5F5F"/>
                                      </p:to>
                                    </p:animClr>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
                                            <p:txEl>
                                              <p:pRg st="3" end="3"/>
                                            </p:txEl>
                                          </p:spTgt>
                                        </p:tgtEl>
                                        <p:attrNameLst>
                                          <p:attrName>style.visibility</p:attrName>
                                        </p:attrNameLst>
                                      </p:cBhvr>
                                      <p:to>
                                        <p:strVal val="visible"/>
                                      </p:to>
                                    </p:set>
                                    <p:animEffect transition="in" filter="wipe(left)">
                                      <p:cBhvr>
                                        <p:cTn id="22" dur="500"/>
                                        <p:tgtEl>
                                          <p:spTgt spid="19">
                                            <p:txEl>
                                              <p:pRg st="3" end="3"/>
                                            </p:txEl>
                                          </p:spTgt>
                                        </p:tgtEl>
                                      </p:cBhvr>
                                    </p:animEffect>
                                  </p:childTnLst>
                                  <p:subTnLst>
                                    <p:animClr>
                                      <p:cBhvr override="childStyle">
                                        <p:cTn dur="1" fill="hold" display="0" masterRel="nextClick" afterEffect="1"/>
                                        <p:tgtEl>
                                          <p:spTgt spid="19">
                                            <p:txEl>
                                              <p:pRg st="3" end="3"/>
                                            </p:txEl>
                                          </p:spTgt>
                                        </p:tgtEl>
                                        <p:attrNameLst>
                                          <p:attrName>ppt_c</p:attrName>
                                        </p:attrNameLst>
                                      </p:cBhvr>
                                      <p:to>
                                        <a:srgbClr val="5F5F5F"/>
                                      </p:to>
                                    </p:animClr>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
                                            <p:txEl>
                                              <p:pRg st="4" end="4"/>
                                            </p:txEl>
                                          </p:spTgt>
                                        </p:tgtEl>
                                        <p:attrNameLst>
                                          <p:attrName>style.visibility</p:attrName>
                                        </p:attrNameLst>
                                      </p:cBhvr>
                                      <p:to>
                                        <p:strVal val="visible"/>
                                      </p:to>
                                    </p:set>
                                    <p:animEffect transition="in" filter="wipe(left)">
                                      <p:cBhvr>
                                        <p:cTn id="27" dur="500"/>
                                        <p:tgtEl>
                                          <p:spTgt spid="19">
                                            <p:txEl>
                                              <p:pRg st="4" end="4"/>
                                            </p:txEl>
                                          </p:spTgt>
                                        </p:tgtEl>
                                      </p:cBhvr>
                                    </p:animEffect>
                                  </p:childTnLst>
                                  <p:subTnLst>
                                    <p:animClr>
                                      <p:cBhvr override="childStyle">
                                        <p:cTn dur="1" fill="hold" display="0" masterRel="nextClick" afterEffect="1"/>
                                        <p:tgtEl>
                                          <p:spTgt spid="19">
                                            <p:txEl>
                                              <p:pRg st="4" end="4"/>
                                            </p:txEl>
                                          </p:spTgt>
                                        </p:tgtEl>
                                        <p:attrNameLst>
                                          <p:attrName>ppt_c</p:attrName>
                                        </p:attrNameLst>
                                      </p:cBhvr>
                                      <p:to>
                                        <a:srgbClr val="5F5F5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47</a:t>
            </a:fld>
            <a:endParaRPr lang="en-MY"/>
          </a:p>
        </p:txBody>
      </p:sp>
      <p:sp>
        <p:nvSpPr>
          <p:cNvPr id="18" name="TextBox 17"/>
          <p:cNvSpPr txBox="1"/>
          <p:nvPr/>
        </p:nvSpPr>
        <p:spPr>
          <a:xfrm>
            <a:off x="2643174" y="642918"/>
            <a:ext cx="4929222" cy="646331"/>
          </a:xfrm>
          <a:prstGeom prst="rect">
            <a:avLst/>
          </a:prstGeom>
          <a:noFill/>
        </p:spPr>
        <p:txBody>
          <a:bodyPr wrap="square" rtlCol="0">
            <a:spAutoFit/>
          </a:bodyPr>
          <a:lstStyle/>
          <a:p>
            <a:pPr>
              <a:buClr>
                <a:srgbClr val="C00000"/>
              </a:buClr>
            </a:pPr>
            <a:r>
              <a:rPr lang="en-US" sz="3600" dirty="0" smtClean="0">
                <a:solidFill>
                  <a:srgbClr val="7A0000"/>
                </a:solidFill>
                <a:latin typeface="Maiandra GD" pitchFamily="34" charset="0"/>
              </a:rPr>
              <a:t>Teacher concerns</a:t>
            </a:r>
            <a:endParaRPr lang="en-US" sz="3600" dirty="0" smtClean="0">
              <a:solidFill>
                <a:srgbClr val="7A0000"/>
              </a:solidFill>
              <a:effectLst>
                <a:glow rad="63500">
                  <a:schemeClr val="accent2">
                    <a:satMod val="175000"/>
                    <a:alpha val="40000"/>
                  </a:schemeClr>
                </a:glow>
              </a:effectLst>
              <a:latin typeface="Maiandra GD" pitchFamily="34" charset="0"/>
            </a:endParaRPr>
          </a:p>
        </p:txBody>
      </p:sp>
      <p:sp>
        <p:nvSpPr>
          <p:cNvPr id="16" name="TextBox 15"/>
          <p:cNvSpPr txBox="1"/>
          <p:nvPr/>
        </p:nvSpPr>
        <p:spPr>
          <a:xfrm>
            <a:off x="857224"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9" name="Rectangle 3"/>
          <p:cNvSpPr txBox="1">
            <a:spLocks noChangeArrowheads="1"/>
          </p:cNvSpPr>
          <p:nvPr/>
        </p:nvSpPr>
        <p:spPr>
          <a:xfrm>
            <a:off x="2071670" y="1428736"/>
            <a:ext cx="5643602" cy="4714908"/>
          </a:xfrm>
          <a:prstGeom prst="rect">
            <a:avLst/>
          </a:prstGeom>
        </p:spPr>
        <p:txBody>
          <a:bodyPr vert="horz" lIns="91440" tIns="45720" rIns="91440" bIns="45720" rtlCol="0">
            <a:noAutofit/>
          </a:bodyPr>
          <a:lstStyle/>
          <a:p>
            <a:pPr marL="177800" lvl="0" indent="-177800">
              <a:lnSpc>
                <a:spcPct val="90000"/>
              </a:lnSpc>
              <a:spcBef>
                <a:spcPts val="1200"/>
              </a:spcBef>
              <a:buClr>
                <a:srgbClr val="FF0000"/>
              </a:buClr>
              <a:buFont typeface="Arial" pitchFamily="34" charset="0"/>
              <a:buChar char="•"/>
              <a:defRPr/>
            </a:pPr>
            <a:r>
              <a:rPr kumimoji="0" lang="en-US" altLang="zh-TW" sz="2400" i="0" u="none" strike="noStrike" kern="1200" cap="none" spc="0" normalizeH="0" baseline="0" noProof="0" dirty="0" smtClean="0">
                <a:ln>
                  <a:noFill/>
                </a:ln>
                <a:effectLst/>
                <a:uLnTx/>
                <a:uFillTx/>
                <a:latin typeface="Hypatia Sans Pro" pitchFamily="34" charset="0"/>
                <a:ea typeface="新細明體" pitchFamily="18" charset="-120"/>
              </a:rPr>
              <a:t>“</a:t>
            </a:r>
            <a:r>
              <a:rPr lang="en-US" sz="2400" i="1" dirty="0" smtClean="0">
                <a:latin typeface="Hypatia Sans Pro" pitchFamily="34" charset="0"/>
              </a:rPr>
              <a:t>If I spend time in class on active learning exercises, I'll never get through the syllabus</a:t>
            </a:r>
            <a:r>
              <a:rPr lang="en-US" sz="2400" dirty="0" smtClean="0">
                <a:latin typeface="Hypatia Sans Pro" pitchFamily="34" charset="0"/>
              </a:rPr>
              <a:t>”.</a:t>
            </a:r>
          </a:p>
          <a:p>
            <a:pPr marL="177800" lvl="0" indent="-177800">
              <a:lnSpc>
                <a:spcPct val="90000"/>
              </a:lnSpc>
              <a:spcBef>
                <a:spcPts val="1200"/>
              </a:spcBef>
              <a:buClr>
                <a:srgbClr val="FF0000"/>
              </a:buClr>
              <a:buFont typeface="Arial" pitchFamily="34" charset="0"/>
              <a:buChar char="•"/>
              <a:defRPr/>
            </a:pPr>
            <a:r>
              <a:rPr lang="en-US" sz="2400" dirty="0" smtClean="0">
                <a:latin typeface="Hypatia Sans Pro" pitchFamily="34" charset="0"/>
              </a:rPr>
              <a:t>“</a:t>
            </a:r>
            <a:r>
              <a:rPr lang="en-US" sz="2400" i="1" dirty="0" smtClean="0">
                <a:latin typeface="Hypatia Sans Pro" pitchFamily="34" charset="0"/>
              </a:rPr>
              <a:t>If I don't lecture I'll lose control of the class</a:t>
            </a:r>
            <a:r>
              <a:rPr lang="en-US" sz="2400" dirty="0" smtClean="0">
                <a:latin typeface="Hypatia Sans Pro" pitchFamily="34" charset="0"/>
              </a:rPr>
              <a:t>”.</a:t>
            </a:r>
          </a:p>
          <a:p>
            <a:pPr marL="177800" lvl="0" indent="-177800">
              <a:lnSpc>
                <a:spcPct val="90000"/>
              </a:lnSpc>
              <a:spcBef>
                <a:spcPts val="1200"/>
              </a:spcBef>
              <a:buClr>
                <a:srgbClr val="FF0000"/>
              </a:buClr>
              <a:buFont typeface="Arial" pitchFamily="34" charset="0"/>
              <a:buChar char="•"/>
              <a:defRPr/>
            </a:pPr>
            <a:r>
              <a:rPr lang="en-US" sz="2400" dirty="0" smtClean="0">
                <a:latin typeface="Hypatia Sans Pro" pitchFamily="34" charset="0"/>
              </a:rPr>
              <a:t>“</a:t>
            </a:r>
            <a:r>
              <a:rPr lang="en-US" sz="2400" i="1" dirty="0" smtClean="0">
                <a:latin typeface="Hypatia Sans Pro" pitchFamily="34" charset="0"/>
              </a:rPr>
              <a:t>I assign readings but they are unable to understand the material independently</a:t>
            </a:r>
            <a:r>
              <a:rPr lang="en-US" sz="2400" dirty="0" smtClean="0">
                <a:latin typeface="Hypatia Sans Pro" pitchFamily="34" charset="0"/>
              </a:rPr>
              <a:t>”.</a:t>
            </a:r>
          </a:p>
          <a:p>
            <a:pPr marL="177800" lvl="0" indent="-177800">
              <a:lnSpc>
                <a:spcPct val="90000"/>
              </a:lnSpc>
              <a:spcBef>
                <a:spcPts val="1200"/>
              </a:spcBef>
              <a:buClr>
                <a:srgbClr val="FF0000"/>
              </a:buClr>
              <a:buFont typeface="Arial" pitchFamily="34" charset="0"/>
              <a:buChar char="•"/>
              <a:defRPr/>
            </a:pPr>
            <a:r>
              <a:rPr lang="en-US" sz="2400" dirty="0" smtClean="0">
                <a:latin typeface="Hypatia Sans Pro" pitchFamily="34" charset="0"/>
              </a:rPr>
              <a:t>“</a:t>
            </a:r>
            <a:r>
              <a:rPr lang="en-US" sz="2400" i="1" dirty="0" smtClean="0">
                <a:latin typeface="Hypatia Sans Pro" pitchFamily="34" charset="0"/>
              </a:rPr>
              <a:t>Some of my students just don't seem to get what I'm asking them to do</a:t>
            </a:r>
            <a:r>
              <a:rPr lang="en-US" sz="2400" dirty="0" smtClean="0">
                <a:latin typeface="Hypatia Sans Pro" pitchFamily="34" charset="0"/>
              </a:rPr>
              <a:t>”.</a:t>
            </a:r>
          </a:p>
          <a:p>
            <a:pPr marL="177800" lvl="0" indent="-177800">
              <a:lnSpc>
                <a:spcPct val="90000"/>
              </a:lnSpc>
              <a:spcBef>
                <a:spcPts val="1200"/>
              </a:spcBef>
              <a:buClr>
                <a:srgbClr val="FF0000"/>
              </a:buClr>
              <a:buFont typeface="Arial" pitchFamily="34" charset="0"/>
              <a:buChar char="•"/>
              <a:defRPr/>
            </a:pPr>
            <a:r>
              <a:rPr lang="en-US" sz="2400" dirty="0" smtClean="0">
                <a:latin typeface="Hypatia Sans Pro" pitchFamily="34" charset="0"/>
              </a:rPr>
              <a:t>“</a:t>
            </a:r>
            <a:r>
              <a:rPr lang="en-US" sz="2400" i="1" dirty="0" smtClean="0">
                <a:latin typeface="Hypatia Sans Pro" pitchFamily="34" charset="0"/>
              </a:rPr>
              <a:t>When I tried active learning in one of my classes, many of the students hated it. Some refused to cooperate</a:t>
            </a:r>
            <a:r>
              <a:rPr lang="en-US" sz="2400" dirty="0" smtClean="0">
                <a:latin typeface="Hypatia Sans Pro" pitchFamily="34" charset="0"/>
              </a:rPr>
              <a:t>”.</a:t>
            </a:r>
          </a:p>
          <a:p>
            <a:pPr marL="177800" lvl="0" indent="-177800">
              <a:lnSpc>
                <a:spcPct val="90000"/>
              </a:lnSpc>
              <a:spcBef>
                <a:spcPts val="1200"/>
              </a:spcBef>
              <a:buClr>
                <a:srgbClr val="FF0000"/>
              </a:buClr>
              <a:buFont typeface="Arial" pitchFamily="34" charset="0"/>
              <a:buChar char="•"/>
              <a:defRPr/>
            </a:pPr>
            <a:endParaRPr kumimoji="0" lang="en-US" altLang="zh-TW" sz="2400" i="0" u="none" strike="noStrike" kern="1200" cap="none" spc="0" normalizeH="0" baseline="0" noProof="0" dirty="0" smtClean="0">
              <a:ln>
                <a:noFill/>
              </a:ln>
              <a:solidFill>
                <a:schemeClr val="tx1">
                  <a:lumMod val="85000"/>
                  <a:lumOff val="15000"/>
                </a:schemeClr>
              </a:solidFill>
              <a:effectLst/>
              <a:uLnTx/>
              <a:uFillTx/>
              <a:latin typeface="Hypatia Sans Pro" pitchFamily="34" charset="0"/>
              <a:ea typeface="新細明體" pitchFamily="18"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wipe(left)">
                                      <p:cBhvr>
                                        <p:cTn id="7" dur="500"/>
                                        <p:tgtEl>
                                          <p:spTgt spid="19">
                                            <p:txEl>
                                              <p:pRg st="0" end="0"/>
                                            </p:txEl>
                                          </p:spTgt>
                                        </p:tgtEl>
                                      </p:cBhvr>
                                    </p:animEffect>
                                  </p:childTnLst>
                                  <p:subTnLst>
                                    <p:animClr>
                                      <p:cBhvr override="childStyle">
                                        <p:cTn dur="1" fill="hold" display="0" masterRel="nextClick" afterEffect="1"/>
                                        <p:tgtEl>
                                          <p:spTgt spid="19">
                                            <p:txEl>
                                              <p:pRg st="0" end="0"/>
                                            </p:txEl>
                                          </p:spTgt>
                                        </p:tgtEl>
                                        <p:attrNameLst>
                                          <p:attrName>ppt_c</p:attrName>
                                        </p:attrNameLst>
                                      </p:cBhvr>
                                      <p:to>
                                        <a:srgbClr val="5F5F5F"/>
                                      </p:to>
                                    </p:animClr>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wipe(left)">
                                      <p:cBhvr>
                                        <p:cTn id="12" dur="500"/>
                                        <p:tgtEl>
                                          <p:spTgt spid="19">
                                            <p:txEl>
                                              <p:pRg st="1" end="1"/>
                                            </p:txEl>
                                          </p:spTgt>
                                        </p:tgtEl>
                                      </p:cBhvr>
                                    </p:animEffect>
                                  </p:childTnLst>
                                  <p:subTnLst>
                                    <p:animClr>
                                      <p:cBhvr override="childStyle">
                                        <p:cTn dur="1" fill="hold" display="0" masterRel="nextClick" afterEffect="1"/>
                                        <p:tgtEl>
                                          <p:spTgt spid="19">
                                            <p:txEl>
                                              <p:pRg st="1" end="1"/>
                                            </p:txEl>
                                          </p:spTgt>
                                        </p:tgtEl>
                                        <p:attrNameLst>
                                          <p:attrName>ppt_c</p:attrName>
                                        </p:attrNameLst>
                                      </p:cBhvr>
                                      <p:to>
                                        <a:srgbClr val="5F5F5F"/>
                                      </p:to>
                                    </p:animClr>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xEl>
                                              <p:pRg st="2" end="2"/>
                                            </p:txEl>
                                          </p:spTgt>
                                        </p:tgtEl>
                                        <p:attrNameLst>
                                          <p:attrName>style.visibility</p:attrName>
                                        </p:attrNameLst>
                                      </p:cBhvr>
                                      <p:to>
                                        <p:strVal val="visible"/>
                                      </p:to>
                                    </p:set>
                                    <p:animEffect transition="in" filter="wipe(left)">
                                      <p:cBhvr>
                                        <p:cTn id="17" dur="500"/>
                                        <p:tgtEl>
                                          <p:spTgt spid="19">
                                            <p:txEl>
                                              <p:pRg st="2" end="2"/>
                                            </p:txEl>
                                          </p:spTgt>
                                        </p:tgtEl>
                                      </p:cBhvr>
                                    </p:animEffect>
                                  </p:childTnLst>
                                  <p:subTnLst>
                                    <p:animClr>
                                      <p:cBhvr override="childStyle">
                                        <p:cTn dur="1" fill="hold" display="0" masterRel="nextClick" afterEffect="1"/>
                                        <p:tgtEl>
                                          <p:spTgt spid="19">
                                            <p:txEl>
                                              <p:pRg st="2" end="2"/>
                                            </p:txEl>
                                          </p:spTgt>
                                        </p:tgtEl>
                                        <p:attrNameLst>
                                          <p:attrName>ppt_c</p:attrName>
                                        </p:attrNameLst>
                                      </p:cBhvr>
                                      <p:to>
                                        <a:srgbClr val="5F5F5F"/>
                                      </p:to>
                                    </p:animClr>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
                                            <p:txEl>
                                              <p:pRg st="3" end="3"/>
                                            </p:txEl>
                                          </p:spTgt>
                                        </p:tgtEl>
                                        <p:attrNameLst>
                                          <p:attrName>style.visibility</p:attrName>
                                        </p:attrNameLst>
                                      </p:cBhvr>
                                      <p:to>
                                        <p:strVal val="visible"/>
                                      </p:to>
                                    </p:set>
                                    <p:animEffect transition="in" filter="wipe(left)">
                                      <p:cBhvr>
                                        <p:cTn id="22" dur="500"/>
                                        <p:tgtEl>
                                          <p:spTgt spid="19">
                                            <p:txEl>
                                              <p:pRg st="3" end="3"/>
                                            </p:txEl>
                                          </p:spTgt>
                                        </p:tgtEl>
                                      </p:cBhvr>
                                    </p:animEffect>
                                  </p:childTnLst>
                                  <p:subTnLst>
                                    <p:animClr>
                                      <p:cBhvr override="childStyle">
                                        <p:cTn dur="1" fill="hold" display="0" masterRel="nextClick" afterEffect="1"/>
                                        <p:tgtEl>
                                          <p:spTgt spid="19">
                                            <p:txEl>
                                              <p:pRg st="3" end="3"/>
                                            </p:txEl>
                                          </p:spTgt>
                                        </p:tgtEl>
                                        <p:attrNameLst>
                                          <p:attrName>ppt_c</p:attrName>
                                        </p:attrNameLst>
                                      </p:cBhvr>
                                      <p:to>
                                        <a:srgbClr val="5F5F5F"/>
                                      </p:to>
                                    </p:animClr>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
                                            <p:txEl>
                                              <p:pRg st="4" end="4"/>
                                            </p:txEl>
                                          </p:spTgt>
                                        </p:tgtEl>
                                        <p:attrNameLst>
                                          <p:attrName>style.visibility</p:attrName>
                                        </p:attrNameLst>
                                      </p:cBhvr>
                                      <p:to>
                                        <p:strVal val="visible"/>
                                      </p:to>
                                    </p:set>
                                    <p:animEffect transition="in" filter="wipe(left)">
                                      <p:cBhvr>
                                        <p:cTn id="27" dur="500"/>
                                        <p:tgtEl>
                                          <p:spTgt spid="19">
                                            <p:txEl>
                                              <p:pRg st="4" end="4"/>
                                            </p:txEl>
                                          </p:spTgt>
                                        </p:tgtEl>
                                      </p:cBhvr>
                                    </p:animEffect>
                                  </p:childTnLst>
                                  <p:subTnLst>
                                    <p:animClr>
                                      <p:cBhvr override="childStyle">
                                        <p:cTn dur="1" fill="hold" display="0" masterRel="nextClick" afterEffect="1"/>
                                        <p:tgtEl>
                                          <p:spTgt spid="19">
                                            <p:txEl>
                                              <p:pRg st="4" end="4"/>
                                            </p:txEl>
                                          </p:spTgt>
                                        </p:tgtEl>
                                        <p:attrNameLst>
                                          <p:attrName>ppt_c</p:attrName>
                                        </p:attrNameLst>
                                      </p:cBhvr>
                                      <p:to>
                                        <a:srgbClr val="5F5F5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48</a:t>
            </a:fld>
            <a:endParaRPr lang="en-MY"/>
          </a:p>
        </p:txBody>
      </p:sp>
      <p:sp>
        <p:nvSpPr>
          <p:cNvPr id="13" name="Oval 12"/>
          <p:cNvSpPr/>
          <p:nvPr/>
        </p:nvSpPr>
        <p:spPr>
          <a:xfrm>
            <a:off x="-285784" y="428604"/>
            <a:ext cx="10144228" cy="6000768"/>
          </a:xfrm>
          <a:prstGeom prst="ellipse">
            <a:avLst/>
          </a:prstGeom>
          <a:solidFill>
            <a:schemeClr val="bg1">
              <a:alpha val="42000"/>
            </a:schemeClr>
          </a:solidFill>
          <a:ln>
            <a:noFill/>
          </a:ln>
          <a:effectLst>
            <a:outerShdw dist="50800" dir="5400000" sx="1000" sy="1000" algn="ctr" rotWithShape="0">
              <a:srgbClr val="000000">
                <a:alpha val="43137"/>
              </a:srgb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8" name="TextBox 17"/>
          <p:cNvSpPr txBox="1"/>
          <p:nvPr/>
        </p:nvSpPr>
        <p:spPr>
          <a:xfrm>
            <a:off x="285720" y="639529"/>
            <a:ext cx="8501122"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buClr>
                <a:srgbClr val="C00000"/>
              </a:buClr>
            </a:pPr>
            <a:r>
              <a:rPr lang="en-US" sz="3600" dirty="0" smtClean="0">
                <a:solidFill>
                  <a:srgbClr val="7A0000"/>
                </a:solidFill>
                <a:effectLst/>
                <a:latin typeface="Maiandra GD" pitchFamily="34" charset="0"/>
              </a:rPr>
              <a:t>Learner-centered Teaching – HOW TO</a:t>
            </a:r>
          </a:p>
        </p:txBody>
      </p:sp>
      <p:sp>
        <p:nvSpPr>
          <p:cNvPr id="16" name="TextBox 15"/>
          <p:cNvSpPr txBox="1"/>
          <p:nvPr/>
        </p:nvSpPr>
        <p:spPr>
          <a:xfrm>
            <a:off x="857224"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pic>
        <p:nvPicPr>
          <p:cNvPr id="6147" name="Picture 3"/>
          <p:cNvPicPr>
            <a:picLocks noChangeAspect="1" noChangeArrowheads="1"/>
          </p:cNvPicPr>
          <p:nvPr/>
        </p:nvPicPr>
        <p:blipFill>
          <a:blip r:embed="rId3" cstate="print"/>
          <a:srcRect/>
          <a:stretch>
            <a:fillRect/>
          </a:stretch>
        </p:blipFill>
        <p:spPr bwMode="auto">
          <a:xfrm rot="699228">
            <a:off x="3371724" y="1989687"/>
            <a:ext cx="2344940" cy="3208864"/>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49</a:t>
            </a:fld>
            <a:endParaRPr lang="en-MY"/>
          </a:p>
        </p:txBody>
      </p:sp>
      <p:sp>
        <p:nvSpPr>
          <p:cNvPr id="18" name="TextBox 17"/>
          <p:cNvSpPr txBox="1"/>
          <p:nvPr/>
        </p:nvSpPr>
        <p:spPr>
          <a:xfrm>
            <a:off x="500034" y="428604"/>
            <a:ext cx="8072462"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buClr>
                <a:srgbClr val="C00000"/>
              </a:buClr>
            </a:pPr>
            <a:r>
              <a:rPr lang="en-US" sz="3600" dirty="0" smtClean="0">
                <a:solidFill>
                  <a:srgbClr val="7A0000"/>
                </a:solidFill>
                <a:latin typeface="Maiandra GD" pitchFamily="34" charset="0"/>
              </a:rPr>
              <a:t>What is Active Learning?</a:t>
            </a:r>
            <a:endParaRPr lang="en-US" sz="3600" dirty="0" smtClean="0">
              <a:solidFill>
                <a:srgbClr val="7A0000"/>
              </a:solidFill>
              <a:effectLst/>
              <a:latin typeface="Maiandra GD" pitchFamily="34" charset="0"/>
            </a:endParaRPr>
          </a:p>
        </p:txBody>
      </p:sp>
      <p:sp>
        <p:nvSpPr>
          <p:cNvPr id="16" name="TextBox 15"/>
          <p:cNvSpPr txBox="1"/>
          <p:nvPr/>
        </p:nvSpPr>
        <p:spPr>
          <a:xfrm>
            <a:off x="857224"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9" name="Rectangle 3"/>
          <p:cNvSpPr txBox="1">
            <a:spLocks noChangeArrowheads="1"/>
          </p:cNvSpPr>
          <p:nvPr/>
        </p:nvSpPr>
        <p:spPr>
          <a:xfrm>
            <a:off x="2143108" y="1643050"/>
            <a:ext cx="5072098" cy="4429156"/>
          </a:xfrm>
          <a:prstGeom prst="rect">
            <a:avLst/>
          </a:prstGeom>
        </p:spPr>
        <p:txBody>
          <a:bodyPr vert="horz" lIns="91440" tIns="45720" rIns="91440" bIns="45720" rtlCol="0">
            <a:noAutofit/>
          </a:bodyPr>
          <a:lstStyle/>
          <a:p>
            <a:pPr marL="177800" lvl="0" indent="-177800">
              <a:lnSpc>
                <a:spcPct val="90000"/>
              </a:lnSpc>
              <a:spcBef>
                <a:spcPts val="1200"/>
              </a:spcBef>
              <a:buClr>
                <a:srgbClr val="FF0000"/>
              </a:buClr>
              <a:buFont typeface="Arial" pitchFamily="34" charset="0"/>
              <a:buChar char="•"/>
              <a:defRPr/>
            </a:pPr>
            <a:r>
              <a:rPr lang="en-US" sz="2800" dirty="0" smtClean="0">
                <a:latin typeface="Hypatia Sans Pro" pitchFamily="34" charset="0"/>
              </a:rPr>
              <a:t>Activities that engage students in doing something besides listening to a lecture and taking notes to help them learn and apply course material;</a:t>
            </a:r>
          </a:p>
          <a:p>
            <a:pPr marL="177800" lvl="0" indent="-177800">
              <a:lnSpc>
                <a:spcPct val="90000"/>
              </a:lnSpc>
              <a:spcBef>
                <a:spcPts val="1200"/>
              </a:spcBef>
              <a:buClr>
                <a:srgbClr val="FF0000"/>
              </a:buClr>
              <a:buFont typeface="Arial" pitchFamily="34" charset="0"/>
              <a:buChar char="•"/>
              <a:defRPr/>
            </a:pPr>
            <a:r>
              <a:rPr lang="en-US" sz="2800" dirty="0" smtClean="0">
                <a:latin typeface="Hypatia Sans Pro" pitchFamily="34" charset="0"/>
              </a:rPr>
              <a:t>Students may be talking or listening to one another, writing, reading, or reflecting individually.</a:t>
            </a:r>
            <a:endParaRPr kumimoji="0" lang="en-US" altLang="zh-TW" sz="2600" b="0" i="0" u="none" strike="noStrike" kern="1200" cap="none" spc="0" normalizeH="0" baseline="0" noProof="0" dirty="0">
              <a:ln>
                <a:noFill/>
              </a:ln>
              <a:solidFill>
                <a:schemeClr val="tx1">
                  <a:lumMod val="85000"/>
                  <a:lumOff val="15000"/>
                </a:schemeClr>
              </a:solidFill>
              <a:effectLst/>
              <a:uLnTx/>
              <a:uFillTx/>
              <a:latin typeface="Hypatia Sans Pro" pitchFamily="34" charset="0"/>
              <a:ea typeface="新細明體" pitchFamily="18"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wipe(left)">
                                      <p:cBhvr>
                                        <p:cTn id="7" dur="500"/>
                                        <p:tgtEl>
                                          <p:spTgt spid="19">
                                            <p:txEl>
                                              <p:pRg st="0" end="0"/>
                                            </p:txEl>
                                          </p:spTgt>
                                        </p:tgtEl>
                                      </p:cBhvr>
                                    </p:animEffect>
                                  </p:childTnLst>
                                  <p:subTnLst>
                                    <p:animClr>
                                      <p:cBhvr override="childStyle">
                                        <p:cTn dur="1" fill="hold" display="0" masterRel="nextClick" afterEffect="1"/>
                                        <p:tgtEl>
                                          <p:spTgt spid="19">
                                            <p:txEl>
                                              <p:pRg st="0" end="0"/>
                                            </p:txEl>
                                          </p:spTgt>
                                        </p:tgtEl>
                                        <p:attrNameLst>
                                          <p:attrName>ppt_c</p:attrName>
                                        </p:attrNameLst>
                                      </p:cBhvr>
                                      <p:to>
                                        <a:srgbClr val="5F5F5F"/>
                                      </p:to>
                                    </p:animClr>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wipe(left)">
                                      <p:cBhvr>
                                        <p:cTn id="12" dur="500"/>
                                        <p:tgtEl>
                                          <p:spTgt spid="19">
                                            <p:txEl>
                                              <p:pRg st="1" end="1"/>
                                            </p:txEl>
                                          </p:spTgt>
                                        </p:tgtEl>
                                      </p:cBhvr>
                                    </p:animEffect>
                                  </p:childTnLst>
                                  <p:subTnLst>
                                    <p:animClr>
                                      <p:cBhvr override="childStyle">
                                        <p:cTn dur="1" fill="hold" display="0" masterRel="nextClick" afterEffect="1"/>
                                        <p:tgtEl>
                                          <p:spTgt spid="19">
                                            <p:txEl>
                                              <p:pRg st="1" end="1"/>
                                            </p:txEl>
                                          </p:spTgt>
                                        </p:tgtEl>
                                        <p:attrNameLst>
                                          <p:attrName>ppt_c</p:attrName>
                                        </p:attrNameLst>
                                      </p:cBhvr>
                                      <p:to>
                                        <a:srgbClr val="5F5F5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3357554" y="2857496"/>
            <a:ext cx="5000660" cy="923330"/>
          </a:xfrm>
          <a:prstGeom prst="rect">
            <a:avLst/>
          </a:prstGeom>
          <a:noFill/>
        </p:spPr>
        <p:txBody>
          <a:bodyPr wrap="square" rtlCol="0">
            <a:spAutoFit/>
          </a:bodyPr>
          <a:lstStyle/>
          <a:p>
            <a:pPr algn="ctr"/>
            <a:r>
              <a:rPr lang="en-US" sz="5400" dirty="0" smtClean="0">
                <a:solidFill>
                  <a:srgbClr val="7A0000"/>
                </a:solidFill>
                <a:latin typeface="Candy Round BTN Cond" pitchFamily="34" charset="0"/>
                <a:cs typeface="MV Boli" pitchFamily="2" charset="0"/>
              </a:rPr>
              <a:t>“I give up”</a:t>
            </a:r>
          </a:p>
        </p:txBody>
      </p:sp>
      <p:sp>
        <p:nvSpPr>
          <p:cNvPr id="15" name="Title 11"/>
          <p:cNvSpPr>
            <a:spLocks noGrp="1"/>
          </p:cNvSpPr>
          <p:nvPr>
            <p:ph type="title"/>
          </p:nvPr>
        </p:nvSpPr>
        <p:spPr>
          <a:xfrm>
            <a:off x="1071538" y="71414"/>
            <a:ext cx="7358114" cy="1143000"/>
          </a:xfrm>
        </p:spPr>
        <p:txBody>
          <a:bodyPr>
            <a:normAutofit/>
          </a:bodyPr>
          <a:lstStyle/>
          <a:p>
            <a:r>
              <a:rPr lang="en-US" sz="3600" dirty="0" smtClean="0">
                <a:latin typeface="Maiandra GD" pitchFamily="34" charset="0"/>
              </a:rPr>
              <a:t>Let’s listen to students’ grouses</a:t>
            </a:r>
            <a:endParaRPr lang="ms-MY" sz="3600" dirty="0">
              <a:solidFill>
                <a:srgbClr val="660066"/>
              </a:solidFill>
              <a:effectLst>
                <a:outerShdw blurRad="50800" dist="38100" dir="16200000" rotWithShape="0">
                  <a:prstClr val="black">
                    <a:alpha val="40000"/>
                  </a:prstClr>
                </a:outerShdw>
              </a:effectLst>
              <a:latin typeface="Maiandra GD" pitchFamily="34" charset="0"/>
            </a:endParaRPr>
          </a:p>
        </p:txBody>
      </p:sp>
      <p:sp>
        <p:nvSpPr>
          <p:cNvPr id="17" name="Footer Placeholder 13"/>
          <p:cNvSpPr>
            <a:spLocks noGrp="1"/>
          </p:cNvSpPr>
          <p:nvPr>
            <p:ph type="ftr" sz="quarter" idx="11"/>
          </p:nvPr>
        </p:nvSpPr>
        <p:spPr>
          <a:xfrm>
            <a:off x="6248400" y="6500834"/>
            <a:ext cx="2895600" cy="476250"/>
          </a:xfrm>
        </p:spPr>
        <p:txBody>
          <a:bodyPr/>
          <a:lstStyle/>
          <a:p>
            <a:r>
              <a:rPr lang="en-MY" dirty="0" err="1" smtClean="0">
                <a:solidFill>
                  <a:schemeClr val="bg1">
                    <a:lumMod val="85000"/>
                  </a:schemeClr>
                </a:solidFill>
              </a:rPr>
              <a:t>Abd</a:t>
            </a:r>
            <a:r>
              <a:rPr lang="en-MY" dirty="0" smtClean="0">
                <a:solidFill>
                  <a:schemeClr val="bg1">
                    <a:lumMod val="85000"/>
                  </a:schemeClr>
                </a:solidFill>
              </a:rPr>
              <a:t> </a:t>
            </a:r>
            <a:r>
              <a:rPr lang="en-MY" dirty="0" err="1" smtClean="0">
                <a:solidFill>
                  <a:schemeClr val="bg1">
                    <a:lumMod val="85000"/>
                  </a:schemeClr>
                </a:solidFill>
              </a:rPr>
              <a:t>Karim</a:t>
            </a:r>
            <a:r>
              <a:rPr lang="en-MY" dirty="0" smtClean="0">
                <a:solidFill>
                  <a:schemeClr val="bg1">
                    <a:lumMod val="85000"/>
                  </a:schemeClr>
                </a:solidFill>
              </a:rPr>
              <a:t> Alias@2010</a:t>
            </a:r>
            <a:endParaRPr lang="en-MY" dirty="0">
              <a:solidFill>
                <a:schemeClr val="bg1">
                  <a:lumMod val="85000"/>
                </a:schemeClr>
              </a:solidFill>
            </a:endParaRPr>
          </a:p>
        </p:txBody>
      </p:sp>
      <p:sp>
        <p:nvSpPr>
          <p:cNvPr id="12" name="TextBox 11"/>
          <p:cNvSpPr txBox="1"/>
          <p:nvPr/>
        </p:nvSpPr>
        <p:spPr>
          <a:xfrm>
            <a:off x="214282" y="6572272"/>
            <a:ext cx="3714776"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30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14"/>
                                        </p:tgtEl>
                                        <p:attrNameLst>
                                          <p:attrName>fillcolor</p:attrName>
                                        </p:attrNameLst>
                                      </p:cBhvr>
                                      <p:tavLst>
                                        <p:tav tm="0">
                                          <p:val>
                                            <p:clrVal>
                                              <a:schemeClr val="accent2"/>
                                            </p:clrVal>
                                          </p:val>
                                        </p:tav>
                                        <p:tav tm="50000">
                                          <p:val>
                                            <p:clrVal>
                                              <a:schemeClr val="hlink"/>
                                            </p:clrVal>
                                          </p:val>
                                        </p:tav>
                                      </p:tavLst>
                                    </p:anim>
                                    <p:set>
                                      <p:cBhvr>
                                        <p:cTn id="9" dur="30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50</a:t>
            </a:fld>
            <a:endParaRPr lang="en-MY"/>
          </a:p>
        </p:txBody>
      </p:sp>
      <p:sp>
        <p:nvSpPr>
          <p:cNvPr id="18" name="TextBox 17"/>
          <p:cNvSpPr txBox="1"/>
          <p:nvPr/>
        </p:nvSpPr>
        <p:spPr>
          <a:xfrm>
            <a:off x="1500166" y="428604"/>
            <a:ext cx="6143668"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buClr>
                <a:srgbClr val="C00000"/>
              </a:buClr>
            </a:pPr>
            <a:r>
              <a:rPr lang="en-US" sz="3600" dirty="0" smtClean="0">
                <a:solidFill>
                  <a:srgbClr val="7A0000"/>
                </a:solidFill>
                <a:latin typeface="Maiandra GD" pitchFamily="34" charset="0"/>
              </a:rPr>
              <a:t>Why Active Learning?</a:t>
            </a:r>
            <a:endParaRPr lang="en-US" sz="3600" dirty="0" smtClean="0">
              <a:solidFill>
                <a:srgbClr val="7A0000"/>
              </a:solidFill>
              <a:effectLst/>
              <a:latin typeface="Maiandra GD" pitchFamily="34" charset="0"/>
            </a:endParaRPr>
          </a:p>
        </p:txBody>
      </p:sp>
      <p:sp>
        <p:nvSpPr>
          <p:cNvPr id="16" name="TextBox 15"/>
          <p:cNvSpPr txBox="1"/>
          <p:nvPr/>
        </p:nvSpPr>
        <p:spPr>
          <a:xfrm>
            <a:off x="857224"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22" name="Rectangle 3"/>
          <p:cNvSpPr txBox="1">
            <a:spLocks noChangeArrowheads="1"/>
          </p:cNvSpPr>
          <p:nvPr/>
        </p:nvSpPr>
        <p:spPr>
          <a:xfrm>
            <a:off x="1571604" y="1928802"/>
            <a:ext cx="6143668" cy="3357587"/>
          </a:xfrm>
          <a:prstGeom prst="rect">
            <a:avLst/>
          </a:prstGeom>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smtClean="0">
                <a:ln>
                  <a:noFill/>
                </a:ln>
                <a:effectLst/>
                <a:uLnTx/>
                <a:uFillTx/>
                <a:latin typeface="Hypatia Sans Pro" pitchFamily="34" charset="0"/>
              </a:rPr>
              <a:t>What I </a:t>
            </a:r>
            <a:r>
              <a:rPr kumimoji="0" lang="en-US" sz="2400" b="1" i="0" u="none" strike="noStrike" kern="1200" cap="none" spc="0" normalizeH="0" baseline="0" noProof="0" dirty="0" smtClean="0">
                <a:ln>
                  <a:noFill/>
                </a:ln>
                <a:solidFill>
                  <a:srgbClr val="C00000"/>
                </a:solidFill>
                <a:effectLst/>
                <a:uLnTx/>
                <a:uFillTx/>
                <a:latin typeface="Hypatia Sans Pro" pitchFamily="34" charset="0"/>
              </a:rPr>
              <a:t>hear</a:t>
            </a:r>
            <a:r>
              <a:rPr kumimoji="0" lang="en-US" sz="2400" b="0" i="0" u="none" strike="noStrike" kern="1200" cap="none" spc="0" normalizeH="0" baseline="0" noProof="0" dirty="0" smtClean="0">
                <a:ln>
                  <a:noFill/>
                </a:ln>
                <a:effectLst/>
                <a:uLnTx/>
                <a:uFillTx/>
                <a:latin typeface="Hypatia Sans Pro" pitchFamily="34" charset="0"/>
              </a:rPr>
              <a:t>, I forget.</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smtClean="0">
                <a:ln>
                  <a:noFill/>
                </a:ln>
                <a:effectLst/>
                <a:uLnTx/>
                <a:uFillTx/>
                <a:latin typeface="Hypatia Sans Pro" pitchFamily="34" charset="0"/>
              </a:rPr>
              <a:t>What I hear and </a:t>
            </a:r>
            <a:r>
              <a:rPr kumimoji="0" lang="en-US" sz="2400" b="1" i="0" u="none" strike="noStrike" kern="1200" cap="none" spc="0" normalizeH="0" baseline="0" noProof="0" dirty="0" smtClean="0">
                <a:ln>
                  <a:noFill/>
                </a:ln>
                <a:solidFill>
                  <a:srgbClr val="C00000"/>
                </a:solidFill>
                <a:effectLst/>
                <a:uLnTx/>
                <a:uFillTx/>
                <a:latin typeface="Hypatia Sans Pro" pitchFamily="34" charset="0"/>
              </a:rPr>
              <a:t>see</a:t>
            </a:r>
            <a:r>
              <a:rPr kumimoji="0" lang="en-US" sz="2400" b="0" i="0" u="none" strike="noStrike" kern="1200" cap="none" spc="0" normalizeH="0" baseline="0" noProof="0" dirty="0" smtClean="0">
                <a:ln>
                  <a:noFill/>
                </a:ln>
                <a:effectLst/>
                <a:uLnTx/>
                <a:uFillTx/>
                <a:latin typeface="Hypatia Sans Pro" pitchFamily="34" charset="0"/>
              </a:rPr>
              <a:t>, I remember a little.</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smtClean="0">
                <a:ln>
                  <a:noFill/>
                </a:ln>
                <a:effectLst/>
                <a:uLnTx/>
                <a:uFillTx/>
                <a:latin typeface="Hypatia Sans Pro" pitchFamily="34" charset="0"/>
              </a:rPr>
              <a:t>What I hear, see, and </a:t>
            </a:r>
            <a:r>
              <a:rPr kumimoji="0" lang="en-US" sz="2400" b="1" i="0" u="none" strike="noStrike" kern="1200" cap="none" spc="0" normalizeH="0" baseline="0" noProof="0" dirty="0" smtClean="0">
                <a:ln>
                  <a:noFill/>
                </a:ln>
                <a:solidFill>
                  <a:srgbClr val="C00000"/>
                </a:solidFill>
                <a:effectLst/>
                <a:uLnTx/>
                <a:uFillTx/>
                <a:latin typeface="Hypatia Sans Pro" pitchFamily="34" charset="0"/>
              </a:rPr>
              <a:t>ask questions about or discuss</a:t>
            </a:r>
            <a:r>
              <a:rPr kumimoji="0" lang="en-US" sz="2400" b="0" i="0" u="none" strike="noStrike" kern="1200" cap="none" spc="0" normalizeH="0" baseline="0" noProof="0" dirty="0" smtClean="0">
                <a:ln>
                  <a:noFill/>
                </a:ln>
                <a:effectLst/>
                <a:uLnTx/>
                <a:uFillTx/>
                <a:latin typeface="Hypatia Sans Pro" pitchFamily="34" charset="0"/>
              </a:rPr>
              <a:t> with someone else, I begin to understand.</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smtClean="0">
                <a:ln>
                  <a:noFill/>
                </a:ln>
                <a:effectLst/>
                <a:uLnTx/>
                <a:uFillTx/>
                <a:latin typeface="Hypatia Sans Pro" pitchFamily="34" charset="0"/>
              </a:rPr>
              <a:t>What I hear, see, discuss and </a:t>
            </a:r>
            <a:r>
              <a:rPr kumimoji="0" lang="en-US" sz="2400" b="1" i="0" u="none" strike="noStrike" kern="1200" cap="none" spc="0" normalizeH="0" baseline="0" noProof="0" dirty="0" smtClean="0">
                <a:ln>
                  <a:noFill/>
                </a:ln>
                <a:solidFill>
                  <a:srgbClr val="C00000"/>
                </a:solidFill>
                <a:effectLst/>
                <a:uLnTx/>
                <a:uFillTx/>
                <a:latin typeface="Hypatia Sans Pro" pitchFamily="34" charset="0"/>
              </a:rPr>
              <a:t>do</a:t>
            </a:r>
            <a:r>
              <a:rPr kumimoji="0" lang="en-US" sz="2400" b="0" i="0" u="none" strike="noStrike" kern="1200" cap="none" spc="0" normalizeH="0" baseline="0" noProof="0" dirty="0" smtClean="0">
                <a:ln>
                  <a:noFill/>
                </a:ln>
                <a:effectLst/>
                <a:uLnTx/>
                <a:uFillTx/>
                <a:latin typeface="Hypatia Sans Pro" pitchFamily="34" charset="0"/>
              </a:rPr>
              <a:t>, I acquire knowledge and skill.</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smtClean="0">
                <a:ln>
                  <a:noFill/>
                </a:ln>
                <a:effectLst/>
                <a:uLnTx/>
                <a:uFillTx/>
                <a:latin typeface="Hypatia Sans Pro" pitchFamily="34" charset="0"/>
              </a:rPr>
              <a:t>What </a:t>
            </a:r>
            <a:r>
              <a:rPr kumimoji="0" lang="en-US" sz="2400" b="0" i="0" u="none" strike="noStrike" kern="1200" cap="none" spc="0" normalizeH="0" baseline="0" noProof="0" dirty="0" smtClean="0">
                <a:ln>
                  <a:noFill/>
                </a:ln>
                <a:solidFill>
                  <a:srgbClr val="C00000"/>
                </a:solidFill>
                <a:effectLst/>
                <a:uLnTx/>
                <a:uFillTx/>
                <a:latin typeface="Hypatia Sans Pro" pitchFamily="34" charset="0"/>
              </a:rPr>
              <a:t>I </a:t>
            </a:r>
            <a:r>
              <a:rPr kumimoji="0" lang="en-US" sz="2400" b="1" i="0" u="none" strike="noStrike" kern="1200" cap="none" spc="0" normalizeH="0" baseline="0" noProof="0" dirty="0" smtClean="0">
                <a:ln>
                  <a:noFill/>
                </a:ln>
                <a:solidFill>
                  <a:srgbClr val="C00000"/>
                </a:solidFill>
                <a:effectLst/>
                <a:uLnTx/>
                <a:uFillTx/>
                <a:latin typeface="Hypatia Sans Pro" pitchFamily="34" charset="0"/>
              </a:rPr>
              <a:t>teach</a:t>
            </a:r>
            <a:r>
              <a:rPr kumimoji="0" lang="en-US" sz="2400" b="0" i="0" u="none" strike="noStrike" kern="1200" cap="none" spc="0" normalizeH="0" baseline="0" noProof="0" dirty="0" smtClean="0">
                <a:ln>
                  <a:noFill/>
                </a:ln>
                <a:solidFill>
                  <a:srgbClr val="C00000"/>
                </a:solidFill>
                <a:effectLst/>
                <a:uLnTx/>
                <a:uFillTx/>
                <a:latin typeface="Hypatia Sans Pro" pitchFamily="34" charset="0"/>
              </a:rPr>
              <a:t> </a:t>
            </a:r>
            <a:r>
              <a:rPr kumimoji="0" lang="en-US" sz="2400" b="0" i="0" u="none" strike="noStrike" kern="1200" cap="none" spc="0" normalizeH="0" baseline="0" noProof="0" dirty="0" smtClean="0">
                <a:ln>
                  <a:noFill/>
                </a:ln>
                <a:effectLst/>
                <a:uLnTx/>
                <a:uFillTx/>
                <a:latin typeface="Hypatia Sans Pro" pitchFamily="34" charset="0"/>
              </a:rPr>
              <a:t>to another, I master.</a:t>
            </a:r>
          </a:p>
          <a:p>
            <a:pPr algn="ctr">
              <a:spcBef>
                <a:spcPct val="20000"/>
              </a:spcBef>
            </a:pPr>
            <a:r>
              <a:rPr lang="en-US" sz="2400" i="1" dirty="0" err="1" smtClean="0">
                <a:solidFill>
                  <a:srgbClr val="C00000"/>
                </a:solidFill>
                <a:latin typeface="Hypatia Sans Pro" pitchFamily="34" charset="0"/>
              </a:rPr>
              <a:t>Silberman</a:t>
            </a:r>
            <a:r>
              <a:rPr lang="en-US" sz="2400" i="1" dirty="0" smtClean="0">
                <a:solidFill>
                  <a:srgbClr val="C00000"/>
                </a:solidFill>
                <a:latin typeface="Hypatia Sans Pro" pitchFamily="34" charset="0"/>
              </a:rPr>
              <a:t> (1996):</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smtClean="0">
                <a:ln>
                  <a:noFill/>
                </a:ln>
                <a:solidFill>
                  <a:schemeClr val="tx1">
                    <a:tint val="75000"/>
                  </a:schemeClr>
                </a:solidFill>
                <a:effectLst/>
                <a:uLnTx/>
                <a:uFillTx/>
                <a:latin typeface="Hypatia Sans Pro" pitchFamily="34" charset="0"/>
              </a:rPr>
              <a:t>  </a:t>
            </a:r>
            <a:endParaRPr kumimoji="0" lang="en-US" sz="2400" b="0" i="0" u="none" strike="noStrike" kern="1200" cap="none" spc="0" normalizeH="0" baseline="0" noProof="0" dirty="0">
              <a:ln>
                <a:noFill/>
              </a:ln>
              <a:solidFill>
                <a:schemeClr val="tx1">
                  <a:tint val="75000"/>
                </a:schemeClr>
              </a:solidFill>
              <a:effectLst/>
              <a:uLnTx/>
              <a:uFillTx/>
              <a:latin typeface="Hypatia Sans Pro"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51</a:t>
            </a:fld>
            <a:endParaRPr lang="en-MY"/>
          </a:p>
        </p:txBody>
      </p:sp>
      <p:sp>
        <p:nvSpPr>
          <p:cNvPr id="15" name="Oval 14"/>
          <p:cNvSpPr/>
          <p:nvPr/>
        </p:nvSpPr>
        <p:spPr>
          <a:xfrm>
            <a:off x="0" y="-214338"/>
            <a:ext cx="9715568" cy="3000396"/>
          </a:xfrm>
          <a:prstGeom prst="ellipse">
            <a:avLst/>
          </a:prstGeom>
          <a:solidFill>
            <a:schemeClr val="bg1">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8" name="TextBox 17"/>
          <p:cNvSpPr txBox="1"/>
          <p:nvPr/>
        </p:nvSpPr>
        <p:spPr>
          <a:xfrm>
            <a:off x="500034" y="428604"/>
            <a:ext cx="8072462"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buClr>
                <a:srgbClr val="C00000"/>
              </a:buClr>
            </a:pPr>
            <a:r>
              <a:rPr lang="en-US" sz="3600" dirty="0" smtClean="0">
                <a:solidFill>
                  <a:srgbClr val="7A0000"/>
                </a:solidFill>
                <a:latin typeface="Maiandra GD" pitchFamily="34" charset="0"/>
              </a:rPr>
              <a:t>What is Active Learning?</a:t>
            </a:r>
            <a:endParaRPr lang="en-US" sz="3600" dirty="0" smtClean="0">
              <a:solidFill>
                <a:srgbClr val="7A0000"/>
              </a:solidFill>
              <a:effectLst/>
              <a:latin typeface="Maiandra GD" pitchFamily="34" charset="0"/>
            </a:endParaRPr>
          </a:p>
        </p:txBody>
      </p:sp>
      <p:sp>
        <p:nvSpPr>
          <p:cNvPr id="16" name="TextBox 15"/>
          <p:cNvSpPr txBox="1"/>
          <p:nvPr/>
        </p:nvSpPr>
        <p:spPr>
          <a:xfrm>
            <a:off x="857224"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9" name="Rectangle 3"/>
          <p:cNvSpPr txBox="1">
            <a:spLocks noChangeArrowheads="1"/>
          </p:cNvSpPr>
          <p:nvPr/>
        </p:nvSpPr>
        <p:spPr>
          <a:xfrm>
            <a:off x="1714480" y="1571612"/>
            <a:ext cx="5072098" cy="5286388"/>
          </a:xfrm>
          <a:prstGeom prst="rect">
            <a:avLst/>
          </a:prstGeom>
        </p:spPr>
        <p:txBody>
          <a:bodyPr vert="horz" lIns="91440" tIns="45720" rIns="91440" bIns="45720" rtlCol="0">
            <a:noAutofit/>
          </a:bodyPr>
          <a:lstStyle/>
          <a:p>
            <a:pPr marL="177800" lvl="0" indent="-177800">
              <a:lnSpc>
                <a:spcPct val="90000"/>
              </a:lnSpc>
              <a:spcBef>
                <a:spcPts val="1200"/>
              </a:spcBef>
              <a:buClr>
                <a:srgbClr val="FF0000"/>
              </a:buClr>
              <a:buFont typeface="Arial" pitchFamily="34" charset="0"/>
              <a:buChar char="•"/>
              <a:defRPr/>
            </a:pPr>
            <a:r>
              <a:rPr lang="en-US" sz="2400" dirty="0" smtClean="0">
                <a:latin typeface="Hypatia Sans Pro" pitchFamily="34" charset="0"/>
              </a:rPr>
              <a:t>Seeing and hearing is not enough</a:t>
            </a:r>
          </a:p>
          <a:p>
            <a:pPr marL="177800" lvl="0" indent="-177800">
              <a:lnSpc>
                <a:spcPct val="90000"/>
              </a:lnSpc>
              <a:spcBef>
                <a:spcPts val="1200"/>
              </a:spcBef>
              <a:buClr>
                <a:srgbClr val="FF0000"/>
              </a:buClr>
              <a:buFont typeface="Arial" pitchFamily="34" charset="0"/>
              <a:buChar char="•"/>
              <a:defRPr/>
            </a:pPr>
            <a:r>
              <a:rPr lang="en-US" sz="2400" dirty="0" smtClean="0">
                <a:latin typeface="Hypatia Sans Pro" pitchFamily="34" charset="0"/>
              </a:rPr>
              <a:t>Brain does not function as audio or visual tape recorder</a:t>
            </a:r>
          </a:p>
          <a:p>
            <a:pPr marL="177800" lvl="0" indent="-177800">
              <a:lnSpc>
                <a:spcPct val="90000"/>
              </a:lnSpc>
              <a:spcBef>
                <a:spcPts val="1200"/>
              </a:spcBef>
              <a:buClr>
                <a:srgbClr val="FF0000"/>
              </a:buClr>
              <a:buFont typeface="Arial" pitchFamily="34" charset="0"/>
              <a:buChar char="•"/>
              <a:defRPr/>
            </a:pPr>
            <a:r>
              <a:rPr lang="en-US" sz="2400" dirty="0" smtClean="0">
                <a:latin typeface="Hypatia Sans Pro" pitchFamily="34" charset="0"/>
              </a:rPr>
              <a:t>Incoming information is being </a:t>
            </a:r>
            <a:r>
              <a:rPr lang="en-US" sz="2400" b="1" i="1" dirty="0" smtClean="0">
                <a:solidFill>
                  <a:srgbClr val="C00000"/>
                </a:solidFill>
                <a:latin typeface="Hypatia Sans Pro" pitchFamily="34" charset="0"/>
              </a:rPr>
              <a:t>processed</a:t>
            </a:r>
            <a:r>
              <a:rPr lang="en-US" sz="2400" dirty="0" smtClean="0">
                <a:latin typeface="Hypatia Sans Pro" pitchFamily="34" charset="0"/>
              </a:rPr>
              <a:t>; i.e., the brain is asking questions:</a:t>
            </a:r>
          </a:p>
          <a:p>
            <a:pPr marL="635000" lvl="1" indent="-177800">
              <a:lnSpc>
                <a:spcPct val="90000"/>
              </a:lnSpc>
              <a:spcBef>
                <a:spcPts val="1200"/>
              </a:spcBef>
              <a:buClr>
                <a:srgbClr val="FF0000"/>
              </a:buClr>
              <a:buFont typeface="Arial" pitchFamily="34" charset="0"/>
              <a:buChar char="•"/>
              <a:defRPr/>
            </a:pPr>
            <a:r>
              <a:rPr lang="en-US" sz="2400" i="1" dirty="0" smtClean="0">
                <a:latin typeface="Hypatia Sans Pro" pitchFamily="34" charset="0"/>
              </a:rPr>
              <a:t>Have I heard or seen this information before?</a:t>
            </a:r>
          </a:p>
          <a:p>
            <a:pPr marL="635000" lvl="1" indent="-177800">
              <a:lnSpc>
                <a:spcPct val="90000"/>
              </a:lnSpc>
              <a:spcBef>
                <a:spcPts val="1200"/>
              </a:spcBef>
              <a:buClr>
                <a:srgbClr val="FF0000"/>
              </a:buClr>
              <a:buFont typeface="Arial" pitchFamily="34" charset="0"/>
              <a:buChar char="•"/>
              <a:defRPr/>
            </a:pPr>
            <a:r>
              <a:rPr lang="en-US" sz="2400" i="1" dirty="0" smtClean="0">
                <a:latin typeface="Hypatia Sans Pro" pitchFamily="34" charset="0"/>
              </a:rPr>
              <a:t>Where does this information fit in?  What can I do with it?</a:t>
            </a:r>
          </a:p>
          <a:p>
            <a:pPr marL="635000" lvl="1" indent="-177800">
              <a:lnSpc>
                <a:spcPct val="90000"/>
              </a:lnSpc>
              <a:spcBef>
                <a:spcPts val="1200"/>
              </a:spcBef>
              <a:buClr>
                <a:srgbClr val="FF0000"/>
              </a:buClr>
              <a:buFont typeface="Arial" pitchFamily="34" charset="0"/>
              <a:buChar char="•"/>
              <a:defRPr/>
            </a:pPr>
            <a:r>
              <a:rPr lang="en-US" sz="2400" i="1" dirty="0" smtClean="0">
                <a:latin typeface="Hypatia Sans Pro" pitchFamily="34" charset="0"/>
              </a:rPr>
              <a:t>Can I assume that this is the same idea that I had yesterday or last month?</a:t>
            </a:r>
          </a:p>
          <a:p>
            <a:pPr marL="177800" lvl="0" indent="-177800">
              <a:lnSpc>
                <a:spcPct val="90000"/>
              </a:lnSpc>
              <a:spcBef>
                <a:spcPts val="1200"/>
              </a:spcBef>
              <a:buClr>
                <a:srgbClr val="FF0000"/>
              </a:buClr>
              <a:buFont typeface="Arial" pitchFamily="34" charset="0"/>
              <a:buChar char="•"/>
              <a:defRPr/>
            </a:pPr>
            <a:endParaRPr kumimoji="0" lang="en-US" altLang="zh-TW" sz="2400" b="0" i="0" u="none" strike="noStrike" kern="1200" cap="none" spc="0" normalizeH="0" baseline="0" noProof="0" dirty="0">
              <a:ln>
                <a:noFill/>
              </a:ln>
              <a:effectLst/>
              <a:uLnTx/>
              <a:uFillTx/>
              <a:latin typeface="Hypatia Sans Pro" pitchFamily="34" charset="0"/>
              <a:ea typeface="新細明體" pitchFamily="18"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wipe(left)">
                                      <p:cBhvr>
                                        <p:cTn id="7" dur="500"/>
                                        <p:tgtEl>
                                          <p:spTgt spid="19">
                                            <p:txEl>
                                              <p:pRg st="0" end="0"/>
                                            </p:txEl>
                                          </p:spTgt>
                                        </p:tgtEl>
                                      </p:cBhvr>
                                    </p:animEffect>
                                  </p:childTnLst>
                                  <p:subTnLst>
                                    <p:animClr>
                                      <p:cBhvr override="childStyle">
                                        <p:cTn dur="1" fill="hold" display="0" masterRel="nextClick" afterEffect="1"/>
                                        <p:tgtEl>
                                          <p:spTgt spid="19">
                                            <p:txEl>
                                              <p:pRg st="0" end="0"/>
                                            </p:txEl>
                                          </p:spTgt>
                                        </p:tgtEl>
                                        <p:attrNameLst>
                                          <p:attrName>ppt_c</p:attrName>
                                        </p:attrNameLst>
                                      </p:cBhvr>
                                      <p:to>
                                        <a:srgbClr val="5F5F5F"/>
                                      </p:to>
                                    </p:animClr>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wipe(left)">
                                      <p:cBhvr>
                                        <p:cTn id="12" dur="500"/>
                                        <p:tgtEl>
                                          <p:spTgt spid="19">
                                            <p:txEl>
                                              <p:pRg st="1" end="1"/>
                                            </p:txEl>
                                          </p:spTgt>
                                        </p:tgtEl>
                                      </p:cBhvr>
                                    </p:animEffect>
                                  </p:childTnLst>
                                  <p:subTnLst>
                                    <p:animClr>
                                      <p:cBhvr override="childStyle">
                                        <p:cTn dur="1" fill="hold" display="0" masterRel="nextClick" afterEffect="1"/>
                                        <p:tgtEl>
                                          <p:spTgt spid="19">
                                            <p:txEl>
                                              <p:pRg st="1" end="1"/>
                                            </p:txEl>
                                          </p:spTgt>
                                        </p:tgtEl>
                                        <p:attrNameLst>
                                          <p:attrName>ppt_c</p:attrName>
                                        </p:attrNameLst>
                                      </p:cBhvr>
                                      <p:to>
                                        <a:srgbClr val="5F5F5F"/>
                                      </p:to>
                                    </p:animClr>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xEl>
                                              <p:pRg st="2" end="2"/>
                                            </p:txEl>
                                          </p:spTgt>
                                        </p:tgtEl>
                                        <p:attrNameLst>
                                          <p:attrName>style.visibility</p:attrName>
                                        </p:attrNameLst>
                                      </p:cBhvr>
                                      <p:to>
                                        <p:strVal val="visible"/>
                                      </p:to>
                                    </p:set>
                                    <p:animEffect transition="in" filter="wipe(left)">
                                      <p:cBhvr>
                                        <p:cTn id="17" dur="500"/>
                                        <p:tgtEl>
                                          <p:spTgt spid="19">
                                            <p:txEl>
                                              <p:pRg st="2" end="2"/>
                                            </p:txEl>
                                          </p:spTgt>
                                        </p:tgtEl>
                                      </p:cBhvr>
                                    </p:animEffect>
                                  </p:childTnLst>
                                  <p:subTnLst>
                                    <p:animClr>
                                      <p:cBhvr override="childStyle">
                                        <p:cTn dur="1" fill="hold" display="0" masterRel="nextClick" afterEffect="1"/>
                                        <p:tgtEl>
                                          <p:spTgt spid="19">
                                            <p:txEl>
                                              <p:pRg st="2" end="2"/>
                                            </p:txEl>
                                          </p:spTgt>
                                        </p:tgtEl>
                                        <p:attrNameLst>
                                          <p:attrName>ppt_c</p:attrName>
                                        </p:attrNameLst>
                                      </p:cBhvr>
                                      <p:to>
                                        <a:srgbClr val="5F5F5F"/>
                                      </p:to>
                                    </p:animClr>
                                  </p:subTnLst>
                                </p:cTn>
                              </p:par>
                              <p:par>
                                <p:cTn id="18" presetID="22" presetClass="entr" presetSubtype="8" fill="hold" grpId="0" nodeType="withEffect">
                                  <p:stCondLst>
                                    <p:cond delay="0"/>
                                  </p:stCondLst>
                                  <p:childTnLst>
                                    <p:set>
                                      <p:cBhvr>
                                        <p:cTn id="19" dur="1" fill="hold">
                                          <p:stCondLst>
                                            <p:cond delay="0"/>
                                          </p:stCondLst>
                                        </p:cTn>
                                        <p:tgtEl>
                                          <p:spTgt spid="19">
                                            <p:txEl>
                                              <p:pRg st="3" end="3"/>
                                            </p:txEl>
                                          </p:spTgt>
                                        </p:tgtEl>
                                        <p:attrNameLst>
                                          <p:attrName>style.visibility</p:attrName>
                                        </p:attrNameLst>
                                      </p:cBhvr>
                                      <p:to>
                                        <p:strVal val="visible"/>
                                      </p:to>
                                    </p:set>
                                    <p:animEffect transition="in" filter="wipe(left)">
                                      <p:cBhvr>
                                        <p:cTn id="20" dur="500"/>
                                        <p:tgtEl>
                                          <p:spTgt spid="19">
                                            <p:txEl>
                                              <p:pRg st="3" end="3"/>
                                            </p:txEl>
                                          </p:spTgt>
                                        </p:tgtEl>
                                      </p:cBhvr>
                                    </p:animEffect>
                                  </p:childTnLst>
                                  <p:subTnLst>
                                    <p:animClr>
                                      <p:cBhvr override="childStyle">
                                        <p:cTn dur="1" fill="hold" display="0" masterRel="nextClick" afterEffect="1"/>
                                        <p:tgtEl>
                                          <p:spTgt spid="19">
                                            <p:txEl>
                                              <p:pRg st="3" end="3"/>
                                            </p:txEl>
                                          </p:spTgt>
                                        </p:tgtEl>
                                        <p:attrNameLst>
                                          <p:attrName>ppt_c</p:attrName>
                                        </p:attrNameLst>
                                      </p:cBhvr>
                                      <p:to>
                                        <a:srgbClr val="5F5F5F"/>
                                      </p:to>
                                    </p:animClr>
                                  </p:subTnLst>
                                </p:cTn>
                              </p:par>
                              <p:par>
                                <p:cTn id="21" presetID="22" presetClass="entr" presetSubtype="8" fill="hold" grpId="0" nodeType="withEffect">
                                  <p:stCondLst>
                                    <p:cond delay="0"/>
                                  </p:stCondLst>
                                  <p:childTnLst>
                                    <p:set>
                                      <p:cBhvr>
                                        <p:cTn id="22" dur="1" fill="hold">
                                          <p:stCondLst>
                                            <p:cond delay="0"/>
                                          </p:stCondLst>
                                        </p:cTn>
                                        <p:tgtEl>
                                          <p:spTgt spid="19">
                                            <p:txEl>
                                              <p:pRg st="4" end="4"/>
                                            </p:txEl>
                                          </p:spTgt>
                                        </p:tgtEl>
                                        <p:attrNameLst>
                                          <p:attrName>style.visibility</p:attrName>
                                        </p:attrNameLst>
                                      </p:cBhvr>
                                      <p:to>
                                        <p:strVal val="visible"/>
                                      </p:to>
                                    </p:set>
                                    <p:animEffect transition="in" filter="wipe(left)">
                                      <p:cBhvr>
                                        <p:cTn id="23" dur="500"/>
                                        <p:tgtEl>
                                          <p:spTgt spid="19">
                                            <p:txEl>
                                              <p:pRg st="4" end="4"/>
                                            </p:txEl>
                                          </p:spTgt>
                                        </p:tgtEl>
                                      </p:cBhvr>
                                    </p:animEffect>
                                  </p:childTnLst>
                                  <p:subTnLst>
                                    <p:animClr>
                                      <p:cBhvr override="childStyle">
                                        <p:cTn dur="1" fill="hold" display="0" masterRel="nextClick" afterEffect="1"/>
                                        <p:tgtEl>
                                          <p:spTgt spid="19">
                                            <p:txEl>
                                              <p:pRg st="4" end="4"/>
                                            </p:txEl>
                                          </p:spTgt>
                                        </p:tgtEl>
                                        <p:attrNameLst>
                                          <p:attrName>ppt_c</p:attrName>
                                        </p:attrNameLst>
                                      </p:cBhvr>
                                      <p:to>
                                        <a:srgbClr val="5F5F5F"/>
                                      </p:to>
                                    </p:animClr>
                                  </p:subTnLst>
                                </p:cTn>
                              </p:par>
                              <p:par>
                                <p:cTn id="24" presetID="22" presetClass="entr" presetSubtype="8" fill="hold" grpId="0" nodeType="withEffect">
                                  <p:stCondLst>
                                    <p:cond delay="0"/>
                                  </p:stCondLst>
                                  <p:childTnLst>
                                    <p:set>
                                      <p:cBhvr>
                                        <p:cTn id="25" dur="1" fill="hold">
                                          <p:stCondLst>
                                            <p:cond delay="0"/>
                                          </p:stCondLst>
                                        </p:cTn>
                                        <p:tgtEl>
                                          <p:spTgt spid="19">
                                            <p:txEl>
                                              <p:pRg st="5" end="5"/>
                                            </p:txEl>
                                          </p:spTgt>
                                        </p:tgtEl>
                                        <p:attrNameLst>
                                          <p:attrName>style.visibility</p:attrName>
                                        </p:attrNameLst>
                                      </p:cBhvr>
                                      <p:to>
                                        <p:strVal val="visible"/>
                                      </p:to>
                                    </p:set>
                                    <p:animEffect transition="in" filter="wipe(left)">
                                      <p:cBhvr>
                                        <p:cTn id="26" dur="500"/>
                                        <p:tgtEl>
                                          <p:spTgt spid="19">
                                            <p:txEl>
                                              <p:pRg st="5" end="5"/>
                                            </p:txEl>
                                          </p:spTgt>
                                        </p:tgtEl>
                                      </p:cBhvr>
                                    </p:animEffect>
                                  </p:childTnLst>
                                  <p:subTnLst>
                                    <p:animClr>
                                      <p:cBhvr override="childStyle">
                                        <p:cTn dur="1" fill="hold" display="0" masterRel="nextClick" afterEffect="1"/>
                                        <p:tgtEl>
                                          <p:spTgt spid="19">
                                            <p:txEl>
                                              <p:pRg st="5" end="5"/>
                                            </p:txEl>
                                          </p:spTgt>
                                        </p:tgtEl>
                                        <p:attrNameLst>
                                          <p:attrName>ppt_c</p:attrName>
                                        </p:attrNameLst>
                                      </p:cBhvr>
                                      <p:to>
                                        <a:srgbClr val="5F5F5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52</a:t>
            </a:fld>
            <a:endParaRPr lang="en-MY"/>
          </a:p>
        </p:txBody>
      </p:sp>
      <p:sp>
        <p:nvSpPr>
          <p:cNvPr id="18" name="TextBox 17"/>
          <p:cNvSpPr txBox="1"/>
          <p:nvPr/>
        </p:nvSpPr>
        <p:spPr>
          <a:xfrm>
            <a:off x="714348" y="428604"/>
            <a:ext cx="7643866"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buClr>
                <a:srgbClr val="C00000"/>
              </a:buClr>
            </a:pPr>
            <a:r>
              <a:rPr lang="en-US" sz="3600" dirty="0" smtClean="0">
                <a:solidFill>
                  <a:srgbClr val="7A0000"/>
                </a:solidFill>
                <a:latin typeface="Maiandra GD" pitchFamily="34" charset="0"/>
              </a:rPr>
              <a:t>10 Methods to Get Participation</a:t>
            </a:r>
            <a:endParaRPr lang="en-US" sz="3600" dirty="0" smtClean="0">
              <a:solidFill>
                <a:srgbClr val="7A0000"/>
              </a:solidFill>
              <a:effectLst/>
              <a:latin typeface="Maiandra GD" pitchFamily="34" charset="0"/>
            </a:endParaRPr>
          </a:p>
        </p:txBody>
      </p:sp>
      <p:sp>
        <p:nvSpPr>
          <p:cNvPr id="16" name="TextBox 15"/>
          <p:cNvSpPr txBox="1"/>
          <p:nvPr/>
        </p:nvSpPr>
        <p:spPr>
          <a:xfrm>
            <a:off x="857224"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22" name="Rectangle 3"/>
          <p:cNvSpPr txBox="1">
            <a:spLocks noChangeArrowheads="1"/>
          </p:cNvSpPr>
          <p:nvPr/>
        </p:nvSpPr>
        <p:spPr>
          <a:xfrm>
            <a:off x="1500166" y="1357298"/>
            <a:ext cx="6157927" cy="4525962"/>
          </a:xfrm>
          <a:prstGeom prst="rect">
            <a:avLst/>
          </a:prstGeom>
        </p:spPr>
        <p:txBody>
          <a:bodyPr vert="horz" lIns="91440" tIns="45720" rIns="91440" bIns="45720" rtlCol="0">
            <a:noAutofit/>
          </a:bodyPr>
          <a:lstStyle/>
          <a:p>
            <a:pPr marL="457200" marR="0" lvl="0" indent="-457200" defTabSz="914400" rtl="0" eaLnBrk="1" fontAlgn="auto" latinLnBrk="0" hangingPunct="1">
              <a:lnSpc>
                <a:spcPct val="100000"/>
              </a:lnSpc>
              <a:spcBef>
                <a:spcPct val="20000"/>
              </a:spcBef>
              <a:spcAft>
                <a:spcPts val="0"/>
              </a:spcAft>
              <a:buClrTx/>
              <a:buSzTx/>
              <a:buFontTx/>
              <a:buAutoNum type="arabicPeriod"/>
              <a:tabLst/>
              <a:defRPr/>
            </a:pPr>
            <a:r>
              <a:rPr kumimoji="0" lang="en-US" sz="2400" b="0" i="1" u="none" strike="noStrike" kern="1200" cap="none" spc="0" normalizeH="0" baseline="0" noProof="0" dirty="0" smtClean="0">
                <a:ln>
                  <a:noFill/>
                </a:ln>
                <a:solidFill>
                  <a:srgbClr val="C00000"/>
                </a:solidFill>
                <a:effectLst/>
                <a:uLnTx/>
                <a:uFillTx/>
                <a:latin typeface="Hypatia Sans Pro" pitchFamily="34" charset="0"/>
              </a:rPr>
              <a:t>Open Discussion</a:t>
            </a:r>
            <a:r>
              <a:rPr kumimoji="0" lang="en-US" sz="2400" b="0" i="0" u="none" strike="noStrike" kern="1200" cap="none" spc="0" normalizeH="0" baseline="0" noProof="0" dirty="0" smtClean="0">
                <a:ln>
                  <a:noFill/>
                </a:ln>
                <a:solidFill>
                  <a:srgbClr val="C00000"/>
                </a:solidFill>
                <a:effectLst/>
                <a:uLnTx/>
                <a:uFillTx/>
                <a:latin typeface="Hypatia Sans Pro" pitchFamily="34" charset="0"/>
              </a:rPr>
              <a:t> </a:t>
            </a:r>
            <a:r>
              <a:rPr kumimoji="0" lang="en-US" sz="2400" b="0" i="0" u="none" strike="noStrike" kern="1200" cap="none" spc="0" normalizeH="0" baseline="0" noProof="0" dirty="0" smtClean="0">
                <a:ln>
                  <a:noFill/>
                </a:ln>
                <a:effectLst/>
                <a:uLnTx/>
                <a:uFillTx/>
                <a:latin typeface="Hypatia Sans Pro" pitchFamily="34" charset="0"/>
              </a:rPr>
              <a:t>– not simply “Are there any questions?”</a:t>
            </a:r>
          </a:p>
          <a:p>
            <a:pPr marL="457200" marR="0" lvl="0" indent="-457200" defTabSz="914400" rtl="0" eaLnBrk="1" fontAlgn="auto" latinLnBrk="0" hangingPunct="1">
              <a:lnSpc>
                <a:spcPct val="100000"/>
              </a:lnSpc>
              <a:spcBef>
                <a:spcPct val="20000"/>
              </a:spcBef>
              <a:spcAft>
                <a:spcPts val="0"/>
              </a:spcAft>
              <a:buClrTx/>
              <a:buSzTx/>
              <a:buFontTx/>
              <a:buAutoNum type="arabicPeriod"/>
              <a:tabLst/>
              <a:defRPr/>
            </a:pPr>
            <a:r>
              <a:rPr kumimoji="0" lang="en-US" sz="2400" b="0" i="1" u="none" strike="noStrike" kern="1200" cap="none" spc="0" normalizeH="0" baseline="0" noProof="0" dirty="0" smtClean="0">
                <a:ln>
                  <a:noFill/>
                </a:ln>
                <a:solidFill>
                  <a:srgbClr val="C00000"/>
                </a:solidFill>
                <a:effectLst/>
                <a:uLnTx/>
                <a:uFillTx/>
                <a:latin typeface="Hypatia Sans Pro" pitchFamily="34" charset="0"/>
              </a:rPr>
              <a:t>Response Cards </a:t>
            </a:r>
            <a:r>
              <a:rPr kumimoji="0" lang="en-US" sz="2400" b="0" i="0" u="none" strike="noStrike" kern="1200" cap="none" spc="0" normalizeH="0" baseline="0" noProof="0" dirty="0" smtClean="0">
                <a:ln>
                  <a:noFill/>
                </a:ln>
                <a:effectLst/>
                <a:uLnTx/>
                <a:uFillTx/>
                <a:latin typeface="Hypatia Sans Pro" pitchFamily="34" charset="0"/>
              </a:rPr>
              <a:t>– answers to posed questions on submitted index cards (more anonymity) </a:t>
            </a:r>
          </a:p>
          <a:p>
            <a:pPr marL="457200" marR="0" lvl="0" indent="-457200" defTabSz="914400" rtl="0" eaLnBrk="1" fontAlgn="auto" latinLnBrk="0" hangingPunct="1">
              <a:lnSpc>
                <a:spcPct val="100000"/>
              </a:lnSpc>
              <a:spcBef>
                <a:spcPct val="20000"/>
              </a:spcBef>
              <a:spcAft>
                <a:spcPts val="0"/>
              </a:spcAft>
              <a:buClrTx/>
              <a:buSzTx/>
              <a:buFontTx/>
              <a:buAutoNum type="arabicPeriod"/>
              <a:tabLst/>
              <a:defRPr/>
            </a:pPr>
            <a:r>
              <a:rPr kumimoji="0" lang="en-US" sz="2400" b="0" i="1" u="none" strike="noStrike" kern="1200" cap="none" spc="0" normalizeH="0" baseline="0" noProof="0" dirty="0" smtClean="0">
                <a:ln>
                  <a:noFill/>
                </a:ln>
                <a:solidFill>
                  <a:srgbClr val="C00000"/>
                </a:solidFill>
                <a:effectLst/>
                <a:uLnTx/>
                <a:uFillTx/>
                <a:latin typeface="Hypatia Sans Pro" pitchFamily="34" charset="0"/>
              </a:rPr>
              <a:t>Polling</a:t>
            </a:r>
            <a:r>
              <a:rPr kumimoji="0" lang="en-US" sz="2400" b="0" i="0" u="none" strike="noStrike" kern="1200" cap="none" spc="0" normalizeH="0" baseline="0" noProof="0" dirty="0" smtClean="0">
                <a:ln>
                  <a:noFill/>
                </a:ln>
                <a:effectLst/>
                <a:uLnTx/>
                <a:uFillTx/>
                <a:latin typeface="Hypatia Sans Pro" pitchFamily="34" charset="0"/>
              </a:rPr>
              <a:t> – a short survey that is passed out and tallied to focus discussion</a:t>
            </a:r>
          </a:p>
          <a:p>
            <a:pPr marL="457200" marR="0" lvl="0" indent="-457200" defTabSz="914400" rtl="0" eaLnBrk="1" fontAlgn="auto" latinLnBrk="0" hangingPunct="1">
              <a:lnSpc>
                <a:spcPct val="100000"/>
              </a:lnSpc>
              <a:spcBef>
                <a:spcPct val="20000"/>
              </a:spcBef>
              <a:spcAft>
                <a:spcPts val="0"/>
              </a:spcAft>
              <a:buClrTx/>
              <a:buSzTx/>
              <a:buFontTx/>
              <a:buAutoNum type="arabicPeriod"/>
              <a:tabLst/>
              <a:defRPr/>
            </a:pPr>
            <a:r>
              <a:rPr kumimoji="0" lang="en-US" sz="2400" b="0" i="1" u="none" strike="noStrike" kern="1200" cap="none" spc="0" normalizeH="0" baseline="0" noProof="0" dirty="0" smtClean="0">
                <a:ln>
                  <a:noFill/>
                </a:ln>
                <a:solidFill>
                  <a:srgbClr val="C00000"/>
                </a:solidFill>
                <a:effectLst/>
                <a:uLnTx/>
                <a:uFillTx/>
                <a:latin typeface="Hypatia Sans Pro" pitchFamily="34" charset="0"/>
              </a:rPr>
              <a:t>Subgroup Discussions</a:t>
            </a:r>
            <a:r>
              <a:rPr kumimoji="0" lang="en-US" sz="2400" b="0" i="0" u="none" strike="noStrike" kern="1200" cap="none" spc="0" normalizeH="0" baseline="0" noProof="0" dirty="0" smtClean="0">
                <a:ln>
                  <a:noFill/>
                </a:ln>
                <a:solidFill>
                  <a:srgbClr val="C00000"/>
                </a:solidFill>
                <a:effectLst/>
                <a:uLnTx/>
                <a:uFillTx/>
                <a:latin typeface="Hypatia Sans Pro" pitchFamily="34" charset="0"/>
              </a:rPr>
              <a:t> </a:t>
            </a:r>
            <a:r>
              <a:rPr kumimoji="0" lang="en-US" sz="2400" b="0" i="0" u="none" strike="noStrike" kern="1200" cap="none" spc="0" normalizeH="0" baseline="0" noProof="0" dirty="0" smtClean="0">
                <a:ln>
                  <a:noFill/>
                </a:ln>
                <a:effectLst/>
                <a:uLnTx/>
                <a:uFillTx/>
                <a:latin typeface="Hypatia Sans Pro" pitchFamily="34" charset="0"/>
              </a:rPr>
              <a:t>– share and record information; develop questions and promote further consideration</a:t>
            </a:r>
          </a:p>
          <a:p>
            <a:pPr marL="457200" marR="0" lvl="0" indent="-457200" defTabSz="914400" rtl="0" eaLnBrk="1" fontAlgn="auto" latinLnBrk="0" hangingPunct="1">
              <a:lnSpc>
                <a:spcPct val="100000"/>
              </a:lnSpc>
              <a:spcBef>
                <a:spcPct val="20000"/>
              </a:spcBef>
              <a:spcAft>
                <a:spcPts val="0"/>
              </a:spcAft>
              <a:buClrTx/>
              <a:buSzTx/>
              <a:buFontTx/>
              <a:buAutoNum type="arabicPeriod"/>
              <a:tabLst/>
              <a:defRPr/>
            </a:pPr>
            <a:r>
              <a:rPr kumimoji="0" lang="en-US" sz="2400" b="0" i="1" u="none" strike="noStrike" kern="1200" cap="none" spc="0" normalizeH="0" baseline="0" noProof="0" dirty="0" smtClean="0">
                <a:ln>
                  <a:noFill/>
                </a:ln>
                <a:solidFill>
                  <a:srgbClr val="C00000"/>
                </a:solidFill>
                <a:effectLst/>
                <a:uLnTx/>
                <a:uFillTx/>
                <a:latin typeface="Hypatia Sans Pro" pitchFamily="34" charset="0"/>
              </a:rPr>
              <a:t>Learning Partners</a:t>
            </a:r>
            <a:r>
              <a:rPr kumimoji="0" lang="en-US" sz="2400" b="0" i="0" u="none" strike="noStrike" kern="1200" cap="none" spc="0" normalizeH="0" baseline="0" noProof="0" dirty="0" smtClean="0">
                <a:ln>
                  <a:noFill/>
                </a:ln>
                <a:solidFill>
                  <a:srgbClr val="C00000"/>
                </a:solidFill>
                <a:effectLst/>
                <a:uLnTx/>
                <a:uFillTx/>
                <a:latin typeface="Hypatia Sans Pro" pitchFamily="34" charset="0"/>
              </a:rPr>
              <a:t> </a:t>
            </a:r>
            <a:r>
              <a:rPr kumimoji="0" lang="en-US" sz="2400" b="0" i="0" u="none" strike="noStrike" kern="1200" cap="none" spc="0" normalizeH="0" baseline="0" noProof="0" dirty="0" smtClean="0">
                <a:ln>
                  <a:noFill/>
                </a:ln>
                <a:effectLst/>
                <a:uLnTx/>
                <a:uFillTx/>
                <a:latin typeface="Hypatia Sans Pro" pitchFamily="34" charset="0"/>
              </a:rPr>
              <a:t>– work on tasks or discuss key questions with the student next to them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wipe(left)">
                                      <p:cBhvr>
                                        <p:cTn id="7" dur="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
                                            <p:txEl>
                                              <p:pRg st="1" end="1"/>
                                            </p:txEl>
                                          </p:spTgt>
                                        </p:tgtEl>
                                        <p:attrNameLst>
                                          <p:attrName>style.visibility</p:attrName>
                                        </p:attrNameLst>
                                      </p:cBhvr>
                                      <p:to>
                                        <p:strVal val="visible"/>
                                      </p:to>
                                    </p:set>
                                    <p:animEffect transition="in" filter="wipe(left)">
                                      <p:cBhvr>
                                        <p:cTn id="12" dur="500"/>
                                        <p:tgtEl>
                                          <p:spTgt spid="2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
                                            <p:txEl>
                                              <p:pRg st="2" end="2"/>
                                            </p:txEl>
                                          </p:spTgt>
                                        </p:tgtEl>
                                        <p:attrNameLst>
                                          <p:attrName>style.visibility</p:attrName>
                                        </p:attrNameLst>
                                      </p:cBhvr>
                                      <p:to>
                                        <p:strVal val="visible"/>
                                      </p:to>
                                    </p:set>
                                    <p:animEffect transition="in" filter="wipe(left)">
                                      <p:cBhvr>
                                        <p:cTn id="17" dur="500"/>
                                        <p:tgtEl>
                                          <p:spTgt spid="2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
                                            <p:txEl>
                                              <p:pRg st="3" end="3"/>
                                            </p:txEl>
                                          </p:spTgt>
                                        </p:tgtEl>
                                        <p:attrNameLst>
                                          <p:attrName>style.visibility</p:attrName>
                                        </p:attrNameLst>
                                      </p:cBhvr>
                                      <p:to>
                                        <p:strVal val="visible"/>
                                      </p:to>
                                    </p:set>
                                    <p:animEffect transition="in" filter="wipe(left)">
                                      <p:cBhvr>
                                        <p:cTn id="22" dur="500"/>
                                        <p:tgtEl>
                                          <p:spTgt spid="2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
                                            <p:txEl>
                                              <p:pRg st="4" end="4"/>
                                            </p:txEl>
                                          </p:spTgt>
                                        </p:tgtEl>
                                        <p:attrNameLst>
                                          <p:attrName>style.visibility</p:attrName>
                                        </p:attrNameLst>
                                      </p:cBhvr>
                                      <p:to>
                                        <p:strVal val="visible"/>
                                      </p:to>
                                    </p:set>
                                    <p:animEffect transition="in" filter="wipe(left)">
                                      <p:cBhvr>
                                        <p:cTn id="27" dur="500"/>
                                        <p:tgtEl>
                                          <p:spTgt spid="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53</a:t>
            </a:fld>
            <a:endParaRPr lang="en-MY"/>
          </a:p>
        </p:txBody>
      </p:sp>
      <p:sp>
        <p:nvSpPr>
          <p:cNvPr id="18" name="TextBox 17"/>
          <p:cNvSpPr txBox="1"/>
          <p:nvPr/>
        </p:nvSpPr>
        <p:spPr>
          <a:xfrm>
            <a:off x="857224" y="428604"/>
            <a:ext cx="7429520"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buClr>
                <a:srgbClr val="C00000"/>
              </a:buClr>
            </a:pPr>
            <a:r>
              <a:rPr lang="en-US" sz="3600" dirty="0" smtClean="0">
                <a:solidFill>
                  <a:srgbClr val="7A0000"/>
                </a:solidFill>
                <a:latin typeface="Maiandra GD" pitchFamily="34" charset="0"/>
              </a:rPr>
              <a:t>10 Methods to get Participation</a:t>
            </a:r>
            <a:endParaRPr lang="en-US" sz="3600" dirty="0" smtClean="0">
              <a:solidFill>
                <a:srgbClr val="7A0000"/>
              </a:solidFill>
              <a:effectLst/>
              <a:latin typeface="Maiandra GD" pitchFamily="34" charset="0"/>
            </a:endParaRPr>
          </a:p>
        </p:txBody>
      </p:sp>
      <p:sp>
        <p:nvSpPr>
          <p:cNvPr id="16" name="TextBox 15"/>
          <p:cNvSpPr txBox="1"/>
          <p:nvPr/>
        </p:nvSpPr>
        <p:spPr>
          <a:xfrm>
            <a:off x="857224"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1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22" name="Rectangle 3"/>
          <p:cNvSpPr txBox="1">
            <a:spLocks noChangeArrowheads="1"/>
          </p:cNvSpPr>
          <p:nvPr/>
        </p:nvSpPr>
        <p:spPr>
          <a:xfrm>
            <a:off x="1643042" y="1571612"/>
            <a:ext cx="6157927" cy="4525962"/>
          </a:xfrm>
          <a:prstGeom prst="rect">
            <a:avLst/>
          </a:prstGeom>
        </p:spPr>
        <p:txBody>
          <a:bodyPr vert="horz" lIns="91440" tIns="45720" rIns="91440" bIns="45720" rtlCol="0">
            <a:noAutofit/>
          </a:bodyPr>
          <a:lstStyle/>
          <a:p>
            <a:pPr marL="457200" marR="0" lvl="0" indent="-457200" defTabSz="914400" rtl="0" eaLnBrk="1" fontAlgn="auto" latinLnBrk="0" hangingPunct="1">
              <a:lnSpc>
                <a:spcPct val="100000"/>
              </a:lnSpc>
              <a:spcBef>
                <a:spcPct val="20000"/>
              </a:spcBef>
              <a:spcAft>
                <a:spcPts val="0"/>
              </a:spcAft>
              <a:buClrTx/>
              <a:buSzTx/>
              <a:buFont typeface="+mj-lt"/>
              <a:buAutoNum type="arabicPeriod" startAt="6"/>
              <a:tabLst/>
              <a:defRPr/>
            </a:pPr>
            <a:r>
              <a:rPr kumimoji="0" lang="en-US" sz="2400" b="0" i="1" u="none" strike="noStrike" kern="1200" cap="none" spc="0" normalizeH="0" baseline="0" noProof="0" dirty="0" smtClean="0">
                <a:ln>
                  <a:noFill/>
                </a:ln>
                <a:solidFill>
                  <a:srgbClr val="C00000"/>
                </a:solidFill>
                <a:effectLst/>
                <a:uLnTx/>
                <a:uFillTx/>
                <a:latin typeface="Hypatia Sans Pro" pitchFamily="34" charset="0"/>
              </a:rPr>
              <a:t>Whips</a:t>
            </a:r>
            <a:r>
              <a:rPr kumimoji="0" lang="en-US" sz="2400" b="0" i="0" u="none" strike="noStrike" kern="1200" cap="none" spc="0" normalizeH="0" baseline="0" noProof="0" dirty="0" smtClean="0">
                <a:ln>
                  <a:noFill/>
                </a:ln>
                <a:effectLst/>
                <a:uLnTx/>
                <a:uFillTx/>
                <a:latin typeface="Hypatia Sans Pro" pitchFamily="34" charset="0"/>
              </a:rPr>
              <a:t> – go around group and obtain short answers to key questions</a:t>
            </a:r>
          </a:p>
          <a:p>
            <a:pPr marL="457200" marR="0" lvl="0" indent="-457200" defTabSz="914400" rtl="0" eaLnBrk="1" fontAlgn="auto" latinLnBrk="0" hangingPunct="1">
              <a:lnSpc>
                <a:spcPct val="100000"/>
              </a:lnSpc>
              <a:spcBef>
                <a:spcPct val="20000"/>
              </a:spcBef>
              <a:spcAft>
                <a:spcPts val="0"/>
              </a:spcAft>
              <a:buClrTx/>
              <a:buSzTx/>
              <a:buFont typeface="+mj-lt"/>
              <a:buAutoNum type="arabicPeriod" startAt="6"/>
              <a:tabLst/>
              <a:defRPr/>
            </a:pPr>
            <a:r>
              <a:rPr kumimoji="0" lang="en-US" sz="2400" b="0" i="1" u="none" strike="noStrike" kern="1200" cap="none" spc="0" normalizeH="0" baseline="0" noProof="0" dirty="0" smtClean="0">
                <a:ln>
                  <a:noFill/>
                </a:ln>
                <a:solidFill>
                  <a:srgbClr val="C00000"/>
                </a:solidFill>
                <a:effectLst/>
                <a:uLnTx/>
                <a:uFillTx/>
                <a:latin typeface="Hypatia Sans Pro" pitchFamily="34" charset="0"/>
              </a:rPr>
              <a:t>Panels</a:t>
            </a:r>
            <a:r>
              <a:rPr kumimoji="0" lang="en-US" sz="2400" b="0" i="0" u="none" strike="noStrike" kern="1200" cap="none" spc="0" normalizeH="0" baseline="0" noProof="0" dirty="0" smtClean="0">
                <a:ln>
                  <a:noFill/>
                </a:ln>
                <a:effectLst/>
                <a:uLnTx/>
                <a:uFillTx/>
                <a:latin typeface="Hypatia Sans Pro" pitchFamily="34" charset="0"/>
              </a:rPr>
              <a:t> – small group of students may present views in front of entire class</a:t>
            </a:r>
          </a:p>
          <a:p>
            <a:pPr marL="457200" marR="0" lvl="0" indent="-457200" defTabSz="914400" rtl="0" eaLnBrk="1" fontAlgn="auto" latinLnBrk="0" hangingPunct="1">
              <a:lnSpc>
                <a:spcPct val="100000"/>
              </a:lnSpc>
              <a:spcBef>
                <a:spcPct val="20000"/>
              </a:spcBef>
              <a:spcAft>
                <a:spcPts val="0"/>
              </a:spcAft>
              <a:buClrTx/>
              <a:buSzTx/>
              <a:buFont typeface="+mj-lt"/>
              <a:buAutoNum type="arabicPeriod" startAt="6"/>
              <a:tabLst/>
              <a:defRPr/>
            </a:pPr>
            <a:r>
              <a:rPr kumimoji="0" lang="en-US" sz="2400" b="0" i="1" u="none" strike="noStrike" kern="1200" cap="none" spc="0" normalizeH="0" baseline="0" noProof="0" dirty="0" smtClean="0">
                <a:ln>
                  <a:noFill/>
                </a:ln>
                <a:solidFill>
                  <a:srgbClr val="C00000"/>
                </a:solidFill>
                <a:effectLst/>
                <a:uLnTx/>
                <a:uFillTx/>
                <a:latin typeface="Hypatia Sans Pro" pitchFamily="34" charset="0"/>
              </a:rPr>
              <a:t>Fishbowl</a:t>
            </a:r>
            <a:r>
              <a:rPr kumimoji="0" lang="en-US" sz="2400" b="0" i="0" u="none" strike="noStrike" kern="1200" cap="none" spc="0" normalizeH="0" baseline="0" noProof="0" dirty="0" smtClean="0">
                <a:ln>
                  <a:noFill/>
                </a:ln>
                <a:effectLst/>
                <a:uLnTx/>
                <a:uFillTx/>
                <a:latin typeface="Hypatia Sans Pro" pitchFamily="34" charset="0"/>
              </a:rPr>
              <a:t> – discussion circle with remainder of class listening in.</a:t>
            </a:r>
          </a:p>
          <a:p>
            <a:pPr marL="457200" marR="0" lvl="0" indent="-457200" defTabSz="914400" rtl="0" eaLnBrk="1" fontAlgn="auto" latinLnBrk="0" hangingPunct="1">
              <a:lnSpc>
                <a:spcPct val="100000"/>
              </a:lnSpc>
              <a:spcBef>
                <a:spcPct val="20000"/>
              </a:spcBef>
              <a:spcAft>
                <a:spcPts val="0"/>
              </a:spcAft>
              <a:buClrTx/>
              <a:buSzTx/>
              <a:buFont typeface="+mj-lt"/>
              <a:buAutoNum type="arabicPeriod" startAt="6"/>
              <a:tabLst/>
              <a:defRPr/>
            </a:pPr>
            <a:r>
              <a:rPr kumimoji="0" lang="en-US" sz="2400" b="0" i="1" u="none" strike="noStrike" kern="1200" cap="none" spc="0" normalizeH="0" baseline="0" noProof="0" dirty="0" smtClean="0">
                <a:ln>
                  <a:noFill/>
                </a:ln>
                <a:solidFill>
                  <a:srgbClr val="C00000"/>
                </a:solidFill>
                <a:effectLst/>
                <a:uLnTx/>
                <a:uFillTx/>
                <a:latin typeface="Hypatia Sans Pro" pitchFamily="34" charset="0"/>
              </a:rPr>
              <a:t>Games</a:t>
            </a:r>
            <a:r>
              <a:rPr kumimoji="0" lang="en-US" sz="2400" b="0" i="0" u="none" strike="noStrike" kern="1200" cap="none" spc="0" normalizeH="0" baseline="0" noProof="0" dirty="0" smtClean="0">
                <a:ln>
                  <a:noFill/>
                </a:ln>
                <a:effectLst/>
                <a:uLnTx/>
                <a:uFillTx/>
                <a:latin typeface="Hypatia Sans Pro" pitchFamily="34" charset="0"/>
              </a:rPr>
              <a:t> – Family Feud, Jeopardy, Millionaire</a:t>
            </a:r>
          </a:p>
          <a:p>
            <a:pPr marL="457200" marR="0" lvl="0" indent="-457200" defTabSz="914400" rtl="0" eaLnBrk="1" fontAlgn="auto" latinLnBrk="0" hangingPunct="1">
              <a:lnSpc>
                <a:spcPct val="100000"/>
              </a:lnSpc>
              <a:spcBef>
                <a:spcPct val="20000"/>
              </a:spcBef>
              <a:spcAft>
                <a:spcPts val="0"/>
              </a:spcAft>
              <a:buClrTx/>
              <a:buSzTx/>
              <a:buFont typeface="+mj-lt"/>
              <a:buAutoNum type="arabicPeriod" startAt="6"/>
              <a:tabLst/>
              <a:defRPr/>
            </a:pPr>
            <a:r>
              <a:rPr kumimoji="0" lang="en-US" sz="2400" b="0" i="1" u="none" strike="noStrike" kern="1200" cap="none" spc="0" normalizeH="0" baseline="0" noProof="0" dirty="0" smtClean="0">
                <a:ln>
                  <a:noFill/>
                </a:ln>
                <a:solidFill>
                  <a:srgbClr val="C00000"/>
                </a:solidFill>
                <a:effectLst/>
                <a:uLnTx/>
                <a:uFillTx/>
                <a:latin typeface="Hypatia Sans Pro" pitchFamily="34" charset="0"/>
              </a:rPr>
              <a:t>Calling on the Next Speaker </a:t>
            </a:r>
            <a:r>
              <a:rPr kumimoji="0" lang="en-US" sz="2400" b="0" i="0" u="none" strike="noStrike" kern="1200" cap="none" spc="0" normalizeH="0" baseline="0" noProof="0" dirty="0" smtClean="0">
                <a:ln>
                  <a:noFill/>
                </a:ln>
                <a:effectLst/>
                <a:uLnTx/>
                <a:uFillTx/>
                <a:latin typeface="Hypatia Sans Pro" pitchFamily="34" charset="0"/>
              </a:rPr>
              <a:t>– student view sharing and calling on next student</a:t>
            </a:r>
            <a:endParaRPr kumimoji="0" lang="en-US" sz="2400" b="0" i="0" u="none" strike="noStrike" kern="1200" cap="none" spc="0" normalizeH="0" baseline="0" noProof="0" dirty="0">
              <a:ln>
                <a:noFill/>
              </a:ln>
              <a:effectLst/>
              <a:uLnTx/>
              <a:uFillTx/>
              <a:latin typeface="Hypatia Sans Pro"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wipe(left)">
                                      <p:cBhvr>
                                        <p:cTn id="7" dur="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
                                            <p:txEl>
                                              <p:pRg st="1" end="1"/>
                                            </p:txEl>
                                          </p:spTgt>
                                        </p:tgtEl>
                                        <p:attrNameLst>
                                          <p:attrName>style.visibility</p:attrName>
                                        </p:attrNameLst>
                                      </p:cBhvr>
                                      <p:to>
                                        <p:strVal val="visible"/>
                                      </p:to>
                                    </p:set>
                                    <p:animEffect transition="in" filter="wipe(left)">
                                      <p:cBhvr>
                                        <p:cTn id="12" dur="500"/>
                                        <p:tgtEl>
                                          <p:spTgt spid="2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
                                            <p:txEl>
                                              <p:pRg st="2" end="2"/>
                                            </p:txEl>
                                          </p:spTgt>
                                        </p:tgtEl>
                                        <p:attrNameLst>
                                          <p:attrName>style.visibility</p:attrName>
                                        </p:attrNameLst>
                                      </p:cBhvr>
                                      <p:to>
                                        <p:strVal val="visible"/>
                                      </p:to>
                                    </p:set>
                                    <p:animEffect transition="in" filter="wipe(left)">
                                      <p:cBhvr>
                                        <p:cTn id="17" dur="500"/>
                                        <p:tgtEl>
                                          <p:spTgt spid="2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
                                            <p:txEl>
                                              <p:pRg st="3" end="3"/>
                                            </p:txEl>
                                          </p:spTgt>
                                        </p:tgtEl>
                                        <p:attrNameLst>
                                          <p:attrName>style.visibility</p:attrName>
                                        </p:attrNameLst>
                                      </p:cBhvr>
                                      <p:to>
                                        <p:strVal val="visible"/>
                                      </p:to>
                                    </p:set>
                                    <p:animEffect transition="in" filter="wipe(left)">
                                      <p:cBhvr>
                                        <p:cTn id="22" dur="500"/>
                                        <p:tgtEl>
                                          <p:spTgt spid="2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
                                            <p:txEl>
                                              <p:pRg st="4" end="4"/>
                                            </p:txEl>
                                          </p:spTgt>
                                        </p:tgtEl>
                                        <p:attrNameLst>
                                          <p:attrName>style.visibility</p:attrName>
                                        </p:attrNameLst>
                                      </p:cBhvr>
                                      <p:to>
                                        <p:strVal val="visible"/>
                                      </p:to>
                                    </p:set>
                                    <p:animEffect transition="in" filter="wipe(left)">
                                      <p:cBhvr>
                                        <p:cTn id="27" dur="500"/>
                                        <p:tgtEl>
                                          <p:spTgt spid="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p:cNvSpPr/>
          <p:nvPr/>
        </p:nvSpPr>
        <p:spPr>
          <a:xfrm>
            <a:off x="285720" y="0"/>
            <a:ext cx="8858280" cy="2143140"/>
          </a:xfrm>
          <a:prstGeom prst="ellipse">
            <a:avLst/>
          </a:prstGeom>
          <a:solidFill>
            <a:schemeClr val="bg1">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1" name="TextBox 10"/>
          <p:cNvSpPr txBox="1"/>
          <p:nvPr/>
        </p:nvSpPr>
        <p:spPr>
          <a:xfrm>
            <a:off x="2000232" y="285728"/>
            <a:ext cx="5286412"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3600" dirty="0" smtClean="0">
                <a:latin typeface="Agency FB" pitchFamily="34" charset="0"/>
              </a:rPr>
              <a:t>Learning Design</a:t>
            </a:r>
            <a:endParaRPr lang="en-US" sz="3600" dirty="0">
              <a:latin typeface="Agency FB" pitchFamily="34" charset="0"/>
            </a:endParaRPr>
          </a:p>
        </p:txBody>
      </p:sp>
      <p:sp>
        <p:nvSpPr>
          <p:cNvPr id="12" name="TextBox 11"/>
          <p:cNvSpPr txBox="1"/>
          <p:nvPr/>
        </p:nvSpPr>
        <p:spPr>
          <a:xfrm rot="579630">
            <a:off x="1855849" y="1657756"/>
            <a:ext cx="6404317" cy="523220"/>
          </a:xfrm>
          <a:prstGeom prst="rect">
            <a:avLst/>
          </a:prstGeom>
          <a:ln>
            <a:noFill/>
          </a:ln>
          <a:effectLst/>
          <a:scene3d>
            <a:camera prst="perspectiveHeroicExtremeRightFacing"/>
            <a:lightRig rig="threePt" dir="t"/>
          </a:scene3d>
        </p:spPr>
        <p:style>
          <a:lnRef idx="2">
            <a:schemeClr val="accent6"/>
          </a:lnRef>
          <a:fillRef idx="1">
            <a:schemeClr val="lt1"/>
          </a:fillRef>
          <a:effectRef idx="0">
            <a:schemeClr val="accent6"/>
          </a:effectRef>
          <a:fontRef idx="minor">
            <a:schemeClr val="dk1"/>
          </a:fontRef>
        </p:style>
        <p:txBody>
          <a:bodyPr wrap="none" rtlCol="0">
            <a:spAutoFit/>
          </a:bodyPr>
          <a:lstStyle/>
          <a:p>
            <a:r>
              <a:rPr lang="en-US" sz="2800" dirty="0" smtClean="0">
                <a:ln>
                  <a:solidFill>
                    <a:schemeClr val="accent2">
                      <a:lumMod val="75000"/>
                    </a:schemeClr>
                  </a:solidFill>
                </a:ln>
                <a:latin typeface="Agency FB" pitchFamily="34" charset="0"/>
              </a:rPr>
              <a:t>Sequence of appropriate activities to promote learning</a:t>
            </a:r>
            <a:endParaRPr lang="en-US" sz="2800" dirty="0">
              <a:ln>
                <a:solidFill>
                  <a:schemeClr val="accent2">
                    <a:lumMod val="75000"/>
                  </a:schemeClr>
                </a:solidFill>
              </a:ln>
              <a:latin typeface="Agency FB" pitchFamily="34" charset="0"/>
            </a:endParaRPr>
          </a:p>
        </p:txBody>
      </p:sp>
      <p:sp>
        <p:nvSpPr>
          <p:cNvPr id="19" name="TextBox 18"/>
          <p:cNvSpPr txBox="1"/>
          <p:nvPr/>
        </p:nvSpPr>
        <p:spPr>
          <a:xfrm>
            <a:off x="1142976" y="2214554"/>
            <a:ext cx="7715304" cy="3416320"/>
          </a:xfrm>
          <a:prstGeom prst="rect">
            <a:avLst/>
          </a:prstGeom>
          <a:effectLst>
            <a:outerShdw blurRad="40000" dist="23000" dir="5400000" rotWithShape="0">
              <a:srgbClr val="000000">
                <a:alpha val="35000"/>
              </a:srgbClr>
            </a:outerShdw>
            <a:reflection blurRad="6350" stA="50000" endA="275" endPos="40000" dist="101600" dir="5400000" sy="-100000" algn="bl" rotWithShape="0"/>
          </a:effectLst>
          <a:scene3d>
            <a:camera prst="perspectiveContrastingRightFacing"/>
            <a:lightRig rig="threePt" dir="t">
              <a:rot lat="0" lon="0" rev="1200000"/>
            </a:lightRig>
          </a:scene3d>
          <a:sp3d>
            <a:bevelT w="63500" h="25400"/>
          </a:sp3d>
        </p:spPr>
        <p:style>
          <a:lnRef idx="0">
            <a:schemeClr val="accent3"/>
          </a:lnRef>
          <a:fillRef idx="3">
            <a:schemeClr val="accent3"/>
          </a:fillRef>
          <a:effectRef idx="3">
            <a:schemeClr val="accent3"/>
          </a:effectRef>
          <a:fontRef idx="minor">
            <a:schemeClr val="lt1"/>
          </a:fontRef>
        </p:style>
        <p:txBody>
          <a:bodyPr wrap="square" rtlCol="0">
            <a:spAutoFit/>
          </a:bodyPr>
          <a:lstStyle/>
          <a:p>
            <a:pPr marL="361950">
              <a:tabLst>
                <a:tab pos="4481513" algn="l"/>
              </a:tabLst>
            </a:pPr>
            <a:r>
              <a:rPr lang="en-US" sz="2400" dirty="0" smtClean="0">
                <a:solidFill>
                  <a:schemeClr val="tx1">
                    <a:lumMod val="95000"/>
                    <a:lumOff val="5000"/>
                  </a:schemeClr>
                </a:solidFill>
                <a:latin typeface="Candara" pitchFamily="34" charset="0"/>
              </a:rPr>
              <a:t>Lectures	Forum</a:t>
            </a:r>
          </a:p>
          <a:p>
            <a:pPr marL="361950">
              <a:tabLst>
                <a:tab pos="4481513" algn="l"/>
              </a:tabLst>
            </a:pPr>
            <a:r>
              <a:rPr lang="en-US" sz="2400" dirty="0" smtClean="0">
                <a:solidFill>
                  <a:schemeClr val="tx1">
                    <a:lumMod val="95000"/>
                    <a:lumOff val="5000"/>
                  </a:schemeClr>
                </a:solidFill>
                <a:latin typeface="Candara" pitchFamily="34" charset="0"/>
              </a:rPr>
              <a:t>Discussion	Quiz</a:t>
            </a:r>
          </a:p>
          <a:p>
            <a:pPr marL="361950">
              <a:tabLst>
                <a:tab pos="4481513" algn="l"/>
              </a:tabLst>
            </a:pPr>
            <a:r>
              <a:rPr lang="en-US" sz="2400" dirty="0" smtClean="0">
                <a:solidFill>
                  <a:schemeClr val="tx1">
                    <a:lumMod val="95000"/>
                    <a:lumOff val="5000"/>
                  </a:schemeClr>
                </a:solidFill>
                <a:latin typeface="Candara" pitchFamily="34" charset="0"/>
              </a:rPr>
              <a:t>Problem-based learning	Role play</a:t>
            </a:r>
          </a:p>
          <a:p>
            <a:pPr marL="361950">
              <a:tabLst>
                <a:tab pos="4481513" algn="l"/>
              </a:tabLst>
            </a:pPr>
            <a:r>
              <a:rPr lang="en-US" sz="2400" dirty="0" smtClean="0">
                <a:solidFill>
                  <a:schemeClr val="tx1">
                    <a:lumMod val="95000"/>
                    <a:lumOff val="5000"/>
                  </a:schemeClr>
                </a:solidFill>
                <a:latin typeface="Candara" pitchFamily="34" charset="0"/>
              </a:rPr>
              <a:t>Project-based learning	3-D Virtual world</a:t>
            </a:r>
          </a:p>
          <a:p>
            <a:pPr marL="361950">
              <a:tabLst>
                <a:tab pos="4481513" algn="l"/>
              </a:tabLst>
            </a:pPr>
            <a:r>
              <a:rPr lang="en-US" sz="2400" dirty="0" smtClean="0">
                <a:solidFill>
                  <a:schemeClr val="tx1">
                    <a:lumMod val="95000"/>
                    <a:lumOff val="5000"/>
                  </a:schemeClr>
                </a:solidFill>
                <a:latin typeface="Candara" pitchFamily="34" charset="0"/>
              </a:rPr>
              <a:t>Scenario-based learning	Mobile learning</a:t>
            </a:r>
          </a:p>
          <a:p>
            <a:pPr marL="361950">
              <a:tabLst>
                <a:tab pos="4481513" algn="l"/>
              </a:tabLst>
            </a:pPr>
            <a:r>
              <a:rPr lang="en-US" sz="2400" dirty="0" smtClean="0">
                <a:solidFill>
                  <a:schemeClr val="tx1">
                    <a:lumMod val="95000"/>
                    <a:lumOff val="5000"/>
                  </a:schemeClr>
                </a:solidFill>
                <a:latin typeface="Candara" pitchFamily="34" charset="0"/>
              </a:rPr>
              <a:t>Co-operative learning	Game-based learning</a:t>
            </a:r>
          </a:p>
          <a:p>
            <a:pPr marL="361950">
              <a:tabLst>
                <a:tab pos="4481513" algn="l"/>
              </a:tabLst>
            </a:pPr>
            <a:r>
              <a:rPr lang="en-US" sz="2400" dirty="0" smtClean="0">
                <a:solidFill>
                  <a:schemeClr val="tx1">
                    <a:lumMod val="95000"/>
                    <a:lumOff val="5000"/>
                  </a:schemeClr>
                </a:solidFill>
                <a:latin typeface="Candara" pitchFamily="34" charset="0"/>
              </a:rPr>
              <a:t>Inquiry-based learning	Web-based learning</a:t>
            </a:r>
          </a:p>
          <a:p>
            <a:pPr marL="361950">
              <a:tabLst>
                <a:tab pos="4481513" algn="l"/>
              </a:tabLst>
            </a:pPr>
            <a:r>
              <a:rPr lang="en-US" sz="2400" dirty="0" smtClean="0">
                <a:solidFill>
                  <a:schemeClr val="tx1">
                    <a:lumMod val="95000"/>
                    <a:lumOff val="5000"/>
                  </a:schemeClr>
                </a:solidFill>
                <a:latin typeface="Candara" pitchFamily="34" charset="0"/>
              </a:rPr>
              <a:t>Debates	Experiential learning</a:t>
            </a:r>
          </a:p>
          <a:p>
            <a:pPr marL="361950">
              <a:tabLst>
                <a:tab pos="4481513" algn="l"/>
              </a:tabLst>
            </a:pPr>
            <a:r>
              <a:rPr lang="en-US" sz="2400" dirty="0" smtClean="0">
                <a:solidFill>
                  <a:schemeClr val="tx1">
                    <a:lumMod val="95000"/>
                    <a:lumOff val="5000"/>
                  </a:schemeClr>
                </a:solidFill>
                <a:latin typeface="Candara" pitchFamily="34" charset="0"/>
              </a:rPr>
              <a:t>Simulations	Experiments</a:t>
            </a:r>
            <a:endParaRPr lang="ms-MY" sz="2400" dirty="0">
              <a:solidFill>
                <a:schemeClr val="tx1">
                  <a:lumMod val="95000"/>
                  <a:lumOff val="5000"/>
                </a:schemeClr>
              </a:solidFill>
              <a:latin typeface="Candara"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p:cNvSpPr/>
          <p:nvPr/>
        </p:nvSpPr>
        <p:spPr>
          <a:xfrm>
            <a:off x="285720" y="0"/>
            <a:ext cx="8858280" cy="2143140"/>
          </a:xfrm>
          <a:prstGeom prst="ellipse">
            <a:avLst/>
          </a:prstGeom>
          <a:solidFill>
            <a:schemeClr val="bg1">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1" name="TextBox 10"/>
          <p:cNvSpPr txBox="1"/>
          <p:nvPr/>
        </p:nvSpPr>
        <p:spPr>
          <a:xfrm>
            <a:off x="2000232" y="285728"/>
            <a:ext cx="5286412"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3600" dirty="0" smtClean="0">
                <a:latin typeface="Agency FB" pitchFamily="34" charset="0"/>
              </a:rPr>
              <a:t>Learning Design</a:t>
            </a:r>
            <a:endParaRPr lang="en-US" sz="3600" dirty="0">
              <a:latin typeface="Agency FB" pitchFamily="34" charset="0"/>
            </a:endParaRPr>
          </a:p>
        </p:txBody>
      </p:sp>
      <p:sp>
        <p:nvSpPr>
          <p:cNvPr id="27" name="TextBox 26"/>
          <p:cNvSpPr txBox="1"/>
          <p:nvPr/>
        </p:nvSpPr>
        <p:spPr>
          <a:xfrm>
            <a:off x="2285984" y="1571612"/>
            <a:ext cx="5072098" cy="830997"/>
          </a:xfrm>
          <a:prstGeom prst="rect">
            <a:avLst/>
          </a:prstGeom>
          <a:noFill/>
          <a:ln>
            <a:noFill/>
          </a:ln>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2400" dirty="0" smtClean="0">
                <a:solidFill>
                  <a:srgbClr val="C00000"/>
                </a:solidFill>
                <a:latin typeface="Candara" pitchFamily="34" charset="0"/>
              </a:rPr>
              <a:t>Sequence of appropriate activities to promote learning</a:t>
            </a:r>
            <a:endParaRPr lang="en-US" sz="2400" dirty="0">
              <a:solidFill>
                <a:srgbClr val="C00000"/>
              </a:solidFill>
              <a:latin typeface="Candara" pitchFamily="34" charset="0"/>
            </a:endParaRPr>
          </a:p>
        </p:txBody>
      </p:sp>
      <p:pic>
        <p:nvPicPr>
          <p:cNvPr id="28" name="Picture 9" descr="C:\Users\AKA\Pictures\E-LEARNING\e-learning2.jpg"/>
          <p:cNvPicPr>
            <a:picLocks noChangeAspect="1" noChangeArrowheads="1"/>
          </p:cNvPicPr>
          <p:nvPr/>
        </p:nvPicPr>
        <p:blipFill>
          <a:blip r:embed="rId2" cstate="print"/>
          <a:stretch>
            <a:fillRect/>
          </a:stretch>
        </p:blipFill>
        <p:spPr bwMode="auto">
          <a:xfrm>
            <a:off x="2285984" y="4143380"/>
            <a:ext cx="2246299" cy="1428760"/>
          </a:xfrm>
          <a:prstGeom prst="ellipse">
            <a:avLst/>
          </a:prstGeom>
          <a:ln>
            <a:noFill/>
          </a:ln>
          <a:effectLst>
            <a:softEdge rad="112500"/>
          </a:effectLst>
        </p:spPr>
      </p:pic>
      <p:pic>
        <p:nvPicPr>
          <p:cNvPr id="29" name="Picture 2"/>
          <p:cNvPicPr>
            <a:picLocks noChangeAspect="1" noChangeArrowheads="1"/>
          </p:cNvPicPr>
          <p:nvPr/>
        </p:nvPicPr>
        <p:blipFill>
          <a:blip r:embed="rId3" cstate="print"/>
          <a:stretch>
            <a:fillRect/>
          </a:stretch>
        </p:blipFill>
        <p:spPr bwMode="auto">
          <a:xfrm>
            <a:off x="357158" y="4000504"/>
            <a:ext cx="1961434" cy="1575852"/>
          </a:xfrm>
          <a:prstGeom prst="ellipse">
            <a:avLst/>
          </a:prstGeom>
          <a:ln>
            <a:noFill/>
          </a:ln>
          <a:effectLst>
            <a:softEdge rad="112500"/>
          </a:effectLst>
        </p:spPr>
      </p:pic>
      <p:pic>
        <p:nvPicPr>
          <p:cNvPr id="30" name="Picture 2"/>
          <p:cNvPicPr>
            <a:picLocks noChangeAspect="1" noChangeArrowheads="1"/>
          </p:cNvPicPr>
          <p:nvPr/>
        </p:nvPicPr>
        <p:blipFill>
          <a:blip r:embed="rId4" cstate="print"/>
          <a:srcRect l="36384" t="11701" b="9732"/>
          <a:stretch>
            <a:fillRect/>
          </a:stretch>
        </p:blipFill>
        <p:spPr bwMode="auto">
          <a:xfrm flipH="1">
            <a:off x="6357950" y="4000504"/>
            <a:ext cx="2061357" cy="1699729"/>
          </a:xfrm>
          <a:prstGeom prst="ellipse">
            <a:avLst/>
          </a:prstGeom>
          <a:ln>
            <a:noFill/>
          </a:ln>
          <a:effectLst>
            <a:softEdge rad="112500"/>
          </a:effectLst>
        </p:spPr>
      </p:pic>
      <p:pic>
        <p:nvPicPr>
          <p:cNvPr id="31" name="Picture 3" descr="G:\My Pictures\RESEARCH\Materials_Science__amp__Eng-3.jpg"/>
          <p:cNvPicPr>
            <a:picLocks noChangeAspect="1" noChangeArrowheads="1"/>
          </p:cNvPicPr>
          <p:nvPr/>
        </p:nvPicPr>
        <p:blipFill>
          <a:blip r:embed="rId5" cstate="print"/>
          <a:srcRect t="12943" b="17248"/>
          <a:stretch>
            <a:fillRect/>
          </a:stretch>
        </p:blipFill>
        <p:spPr bwMode="auto">
          <a:xfrm>
            <a:off x="4500562" y="3929066"/>
            <a:ext cx="2031488" cy="1850713"/>
          </a:xfrm>
          <a:prstGeom prst="ellipse">
            <a:avLst/>
          </a:prstGeom>
          <a:ln>
            <a:noFill/>
          </a:ln>
          <a:effectLst>
            <a:softEdge rad="112500"/>
          </a:effectLst>
        </p:spPr>
      </p:pic>
      <p:sp>
        <p:nvSpPr>
          <p:cNvPr id="32" name="Right Arrow 31"/>
          <p:cNvSpPr/>
          <p:nvPr/>
        </p:nvSpPr>
        <p:spPr>
          <a:xfrm>
            <a:off x="2214546" y="4643446"/>
            <a:ext cx="428628" cy="428628"/>
          </a:xfrm>
          <a:prstGeom prst="rightArrow">
            <a:avLst/>
          </a:prstGeom>
          <a:solidFill>
            <a:schemeClr val="accent6">
              <a:lumMod val="50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3" name="Right Arrow 32"/>
          <p:cNvSpPr/>
          <p:nvPr/>
        </p:nvSpPr>
        <p:spPr>
          <a:xfrm>
            <a:off x="4357686" y="4643446"/>
            <a:ext cx="428628" cy="428628"/>
          </a:xfrm>
          <a:prstGeom prst="rightArrow">
            <a:avLst/>
          </a:prstGeom>
          <a:solidFill>
            <a:schemeClr val="accent6">
              <a:lumMod val="50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4" name="Right Arrow 33"/>
          <p:cNvSpPr/>
          <p:nvPr/>
        </p:nvSpPr>
        <p:spPr>
          <a:xfrm>
            <a:off x="6429388" y="4643446"/>
            <a:ext cx="428628" cy="428628"/>
          </a:xfrm>
          <a:prstGeom prst="rightArrow">
            <a:avLst/>
          </a:prstGeom>
          <a:solidFill>
            <a:schemeClr val="accent6">
              <a:lumMod val="50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p:cNvSpPr/>
          <p:nvPr/>
        </p:nvSpPr>
        <p:spPr>
          <a:xfrm>
            <a:off x="285720" y="0"/>
            <a:ext cx="8858280" cy="2143140"/>
          </a:xfrm>
          <a:prstGeom prst="ellipse">
            <a:avLst/>
          </a:prstGeom>
          <a:solidFill>
            <a:schemeClr val="bg1">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7" name="Oval 16"/>
          <p:cNvSpPr/>
          <p:nvPr/>
        </p:nvSpPr>
        <p:spPr>
          <a:xfrm>
            <a:off x="214314" y="215593"/>
            <a:ext cx="8501090" cy="6877934"/>
          </a:xfrm>
          <a:prstGeom prst="ellipse">
            <a:avLst/>
          </a:prstGeom>
          <a:solidFill>
            <a:schemeClr val="bg1">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1" name="TextBox 10"/>
          <p:cNvSpPr txBox="1"/>
          <p:nvPr/>
        </p:nvSpPr>
        <p:spPr>
          <a:xfrm>
            <a:off x="2000232" y="285728"/>
            <a:ext cx="5286412"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3600" dirty="0" smtClean="0">
                <a:latin typeface="Agency FB" pitchFamily="34" charset="0"/>
              </a:rPr>
              <a:t>Learning Design</a:t>
            </a:r>
            <a:endParaRPr lang="en-US" sz="3600" dirty="0">
              <a:latin typeface="Agency FB" pitchFamily="34" charset="0"/>
            </a:endParaRPr>
          </a:p>
        </p:txBody>
      </p:sp>
      <p:pic>
        <p:nvPicPr>
          <p:cNvPr id="1026" name="Picture 2"/>
          <p:cNvPicPr>
            <a:picLocks noChangeAspect="1" noChangeArrowheads="1"/>
          </p:cNvPicPr>
          <p:nvPr/>
        </p:nvPicPr>
        <p:blipFill>
          <a:blip r:embed="rId2" cstate="print"/>
          <a:srcRect/>
          <a:stretch>
            <a:fillRect/>
          </a:stretch>
        </p:blipFill>
        <p:spPr bwMode="auto">
          <a:xfrm>
            <a:off x="785786" y="1285860"/>
            <a:ext cx="7553325" cy="5019675"/>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6"/>
          <p:cNvSpPr/>
          <p:nvPr/>
        </p:nvSpPr>
        <p:spPr>
          <a:xfrm>
            <a:off x="214314" y="215593"/>
            <a:ext cx="8501090" cy="6877934"/>
          </a:xfrm>
          <a:prstGeom prst="ellipse">
            <a:avLst/>
          </a:prstGeom>
          <a:solidFill>
            <a:schemeClr val="bg1">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
        <p:nvSpPr>
          <p:cNvPr id="11" name="TextBox 10"/>
          <p:cNvSpPr txBox="1"/>
          <p:nvPr/>
        </p:nvSpPr>
        <p:spPr>
          <a:xfrm>
            <a:off x="2000232" y="285728"/>
            <a:ext cx="5286412" cy="64633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3600" dirty="0" smtClean="0">
                <a:latin typeface="Agency FB" pitchFamily="34" charset="0"/>
              </a:rPr>
              <a:t>Learning Design</a:t>
            </a:r>
            <a:endParaRPr lang="en-US" sz="3600" dirty="0">
              <a:latin typeface="Agency FB" pitchFamily="34" charset="0"/>
            </a:endParaRPr>
          </a:p>
        </p:txBody>
      </p:sp>
      <p:pic>
        <p:nvPicPr>
          <p:cNvPr id="8" name="Picture 3"/>
          <p:cNvPicPr>
            <a:picLocks noChangeAspect="1" noChangeArrowheads="1"/>
          </p:cNvPicPr>
          <p:nvPr/>
        </p:nvPicPr>
        <p:blipFill>
          <a:blip r:embed="rId2" cstate="print"/>
          <a:srcRect/>
          <a:stretch>
            <a:fillRect/>
          </a:stretch>
        </p:blipFill>
        <p:spPr bwMode="auto">
          <a:xfrm>
            <a:off x="457200" y="1831995"/>
            <a:ext cx="8229600" cy="4525963"/>
          </a:xfrm>
          <a:prstGeom prst="rect">
            <a:avLst/>
          </a:prstGeom>
          <a:ln>
            <a:noFill/>
          </a:ln>
          <a:effectLst>
            <a:outerShdw blurRad="190500" algn="tl" rotWithShape="0">
              <a:srgbClr val="000000">
                <a:alpha val="70000"/>
              </a:srgbClr>
            </a:outerShdw>
          </a:effectLst>
        </p:spPr>
      </p:pic>
      <p:sp>
        <p:nvSpPr>
          <p:cNvPr id="9" name="TextBox 8"/>
          <p:cNvSpPr txBox="1"/>
          <p:nvPr/>
        </p:nvSpPr>
        <p:spPr>
          <a:xfrm>
            <a:off x="1928794" y="1214422"/>
            <a:ext cx="5072098" cy="461665"/>
          </a:xfrm>
          <a:prstGeom prst="rect">
            <a:avLst/>
          </a:prstGeom>
          <a:noFill/>
          <a:ln>
            <a:noFill/>
          </a:ln>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2400" dirty="0" smtClean="0">
                <a:solidFill>
                  <a:srgbClr val="C00000"/>
                </a:solidFill>
                <a:latin typeface="Candara" pitchFamily="34" charset="0"/>
              </a:rPr>
              <a:t>Sequence learning activities</a:t>
            </a:r>
            <a:endParaRPr lang="en-US" sz="2400" dirty="0">
              <a:solidFill>
                <a:srgbClr val="C00000"/>
              </a:solidFill>
              <a:latin typeface="Candara"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642910" y="214290"/>
            <a:ext cx="5572164" cy="1143000"/>
          </a:xfrm>
        </p:spPr>
        <p:txBody>
          <a:bodyPr>
            <a:noAutofit/>
          </a:bodyPr>
          <a:lstStyle/>
          <a:p>
            <a:r>
              <a:rPr lang="en-US" sz="3200" dirty="0" smtClean="0">
                <a:solidFill>
                  <a:srgbClr val="7A0000"/>
                </a:solidFill>
                <a:latin typeface="Maiandra GD" pitchFamily="34" charset="0"/>
              </a:rPr>
              <a:t>Characteristics of significant learning experiences</a:t>
            </a:r>
            <a:endParaRPr lang="ms-MY" sz="3200" dirty="0">
              <a:solidFill>
                <a:srgbClr val="7A0000"/>
              </a:solidFill>
              <a:effectLst>
                <a:outerShdw blurRad="50800" dist="38100" dir="16200000" rotWithShape="0">
                  <a:prstClr val="black">
                    <a:alpha val="40000"/>
                  </a:prstClr>
                </a:outerShdw>
              </a:effectLst>
              <a:latin typeface="Maiandra GD" pitchFamily="34" charset="0"/>
            </a:endParaRPr>
          </a:p>
        </p:txBody>
      </p:sp>
      <p:sp>
        <p:nvSpPr>
          <p:cNvPr id="14" name="Footer Placeholder 13"/>
          <p:cNvSpPr>
            <a:spLocks noGrp="1"/>
          </p:cNvSpPr>
          <p:nvPr>
            <p:ph type="ftr" sz="quarter" idx="11"/>
          </p:nvPr>
        </p:nvSpPr>
        <p:spPr>
          <a:xfrm>
            <a:off x="6248400" y="6215082"/>
            <a:ext cx="2895600" cy="476250"/>
          </a:xfrm>
        </p:spPr>
        <p:txBody>
          <a:bodyPr/>
          <a:lstStyle/>
          <a:p>
            <a:r>
              <a:rPr lang="en-MY" dirty="0" err="1" smtClean="0">
                <a:solidFill>
                  <a:schemeClr val="tx1">
                    <a:lumMod val="85000"/>
                    <a:lumOff val="15000"/>
                  </a:schemeClr>
                </a:solidFill>
              </a:rPr>
              <a:t>Abd</a:t>
            </a:r>
            <a:r>
              <a:rPr lang="en-MY" dirty="0" smtClean="0">
                <a:solidFill>
                  <a:schemeClr val="tx1">
                    <a:lumMod val="85000"/>
                    <a:lumOff val="15000"/>
                  </a:schemeClr>
                </a:solidFill>
              </a:rPr>
              <a:t> </a:t>
            </a:r>
            <a:r>
              <a:rPr lang="en-MY" dirty="0" err="1" smtClean="0">
                <a:solidFill>
                  <a:schemeClr val="tx1">
                    <a:lumMod val="85000"/>
                    <a:lumOff val="15000"/>
                  </a:schemeClr>
                </a:solidFill>
              </a:rPr>
              <a:t>Karim</a:t>
            </a:r>
            <a:r>
              <a:rPr lang="en-MY" dirty="0" smtClean="0">
                <a:solidFill>
                  <a:schemeClr val="tx1">
                    <a:lumMod val="85000"/>
                    <a:lumOff val="15000"/>
                  </a:schemeClr>
                </a:solidFill>
              </a:rPr>
              <a:t> Alias@2010</a:t>
            </a:r>
            <a:endParaRPr lang="en-MY" dirty="0">
              <a:solidFill>
                <a:schemeClr val="tx1">
                  <a:lumMod val="85000"/>
                  <a:lumOff val="15000"/>
                </a:schemeClr>
              </a:solidFill>
            </a:endParaRPr>
          </a:p>
        </p:txBody>
      </p:sp>
      <p:sp>
        <p:nvSpPr>
          <p:cNvPr id="17" name="TextBox 16"/>
          <p:cNvSpPr txBox="1"/>
          <p:nvPr/>
        </p:nvSpPr>
        <p:spPr>
          <a:xfrm>
            <a:off x="3214678" y="2000240"/>
            <a:ext cx="1357322" cy="58477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3200" dirty="0" smtClean="0">
                <a:latin typeface="Agency FB" pitchFamily="34" charset="0"/>
              </a:rPr>
              <a:t>Process:</a:t>
            </a:r>
            <a:endParaRPr lang="en-MY" sz="3200" dirty="0">
              <a:latin typeface="Agency FB" pitchFamily="34" charset="0"/>
            </a:endParaRPr>
          </a:p>
        </p:txBody>
      </p:sp>
      <p:sp>
        <p:nvSpPr>
          <p:cNvPr id="19" name="TextBox 18"/>
          <p:cNvSpPr txBox="1"/>
          <p:nvPr/>
        </p:nvSpPr>
        <p:spPr>
          <a:xfrm>
            <a:off x="2214546" y="2786058"/>
            <a:ext cx="4429156" cy="1969770"/>
          </a:xfrm>
          <a:prstGeom prst="rect">
            <a:avLst/>
          </a:prstGeom>
          <a:noFill/>
        </p:spPr>
        <p:txBody>
          <a:bodyPr wrap="square" rtlCol="0">
            <a:spAutoFit/>
          </a:bodyPr>
          <a:lstStyle/>
          <a:p>
            <a:pPr marL="179388" indent="-179388">
              <a:spcBef>
                <a:spcPts val="1200"/>
              </a:spcBef>
              <a:buFont typeface="Arial" pitchFamily="34" charset="0"/>
              <a:buChar char="•"/>
            </a:pPr>
            <a:r>
              <a:rPr lang="en-MY" sz="2800" i="1" dirty="0" smtClean="0">
                <a:solidFill>
                  <a:srgbClr val="C00000"/>
                </a:solidFill>
                <a:latin typeface="Hypatia Sans Pro" pitchFamily="34" charset="0"/>
              </a:rPr>
              <a:t>Engaged</a:t>
            </a:r>
            <a:r>
              <a:rPr lang="en-MY" sz="2800" i="1" dirty="0" smtClean="0">
                <a:latin typeface="Hypatia Sans Pro" pitchFamily="34" charset="0"/>
              </a:rPr>
              <a:t>: </a:t>
            </a:r>
            <a:r>
              <a:rPr lang="en-MY" sz="2800" dirty="0" smtClean="0">
                <a:latin typeface="Hypatia Sans Pro" pitchFamily="34" charset="0"/>
              </a:rPr>
              <a:t>Students are engaged in their learning.</a:t>
            </a:r>
          </a:p>
          <a:p>
            <a:pPr marL="179388" indent="-179388">
              <a:spcBef>
                <a:spcPts val="1200"/>
              </a:spcBef>
              <a:buFont typeface="Arial" pitchFamily="34" charset="0"/>
              <a:buChar char="•"/>
            </a:pPr>
            <a:r>
              <a:rPr lang="en-MY" sz="2800" i="1" dirty="0" smtClean="0">
                <a:solidFill>
                  <a:srgbClr val="C00000"/>
                </a:solidFill>
                <a:latin typeface="Hypatia Sans Pro" pitchFamily="34" charset="0"/>
              </a:rPr>
              <a:t>High energy</a:t>
            </a:r>
            <a:r>
              <a:rPr lang="en-MY" sz="2800" i="1" dirty="0" smtClean="0">
                <a:latin typeface="Hypatia Sans Pro" pitchFamily="34" charset="0"/>
              </a:rPr>
              <a:t>: </a:t>
            </a:r>
            <a:r>
              <a:rPr lang="en-MY" sz="2800" dirty="0" smtClean="0">
                <a:latin typeface="Hypatia Sans Pro" pitchFamily="34" charset="0"/>
              </a:rPr>
              <a:t>Class has a high energy level.</a:t>
            </a:r>
            <a:endParaRPr lang="en-MY" sz="2800" dirty="0">
              <a:latin typeface="Hypatia Sans Pro" pitchFamily="34" charset="0"/>
            </a:endParaRPr>
          </a:p>
        </p:txBody>
      </p:sp>
      <p:sp>
        <p:nvSpPr>
          <p:cNvPr id="15" name="TextBox 14"/>
          <p:cNvSpPr txBox="1"/>
          <p:nvPr/>
        </p:nvSpPr>
        <p:spPr>
          <a:xfrm>
            <a:off x="214282" y="5509455"/>
            <a:ext cx="5000660" cy="276999"/>
          </a:xfrm>
          <a:prstGeom prst="rect">
            <a:avLst/>
          </a:prstGeom>
          <a:noFill/>
        </p:spPr>
        <p:txBody>
          <a:bodyPr wrap="square" rtlCol="0">
            <a:spAutoFit/>
          </a:bodyPr>
          <a:lstStyle/>
          <a:p>
            <a:r>
              <a:rPr lang="ms-MY" sz="1200" dirty="0" smtClean="0">
                <a:solidFill>
                  <a:schemeClr val="tx1">
                    <a:lumMod val="85000"/>
                    <a:lumOff val="15000"/>
                  </a:schemeClr>
                </a:solidFill>
              </a:rPr>
              <a:t>Adapted from  Fink (2003), Creating Significant LearningExperiences.</a:t>
            </a:r>
            <a:endParaRPr lang="ms-MY" sz="1200" dirty="0">
              <a:solidFill>
                <a:schemeClr val="tx1">
                  <a:lumMod val="85000"/>
                  <a:lumOff val="15000"/>
                </a:schemeClr>
              </a:solidFill>
            </a:endParaRPr>
          </a:p>
        </p:txBody>
      </p:sp>
      <p:sp>
        <p:nvSpPr>
          <p:cNvPr id="16" name="TextBox 15"/>
          <p:cNvSpPr txBox="1"/>
          <p:nvPr/>
        </p:nvSpPr>
        <p:spPr>
          <a:xfrm>
            <a:off x="214282" y="5786454"/>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42844" y="1785926"/>
            <a:ext cx="9001156" cy="3929090"/>
          </a:xfrm>
          <a:prstGeom prst="rect">
            <a:avLst/>
          </a:prstGeom>
          <a:solidFill>
            <a:schemeClr val="bg1">
              <a:lumMod val="95000"/>
              <a:alpha val="57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2" name="Title 11"/>
          <p:cNvSpPr>
            <a:spLocks noGrp="1"/>
          </p:cNvSpPr>
          <p:nvPr>
            <p:ph type="title"/>
          </p:nvPr>
        </p:nvSpPr>
        <p:spPr>
          <a:xfrm>
            <a:off x="571472" y="357166"/>
            <a:ext cx="5572164" cy="1143000"/>
          </a:xfrm>
        </p:spPr>
        <p:txBody>
          <a:bodyPr>
            <a:noAutofit/>
          </a:bodyPr>
          <a:lstStyle/>
          <a:p>
            <a:r>
              <a:rPr lang="en-US" sz="3200" dirty="0" smtClean="0">
                <a:solidFill>
                  <a:srgbClr val="7A0000"/>
                </a:solidFill>
                <a:latin typeface="Maiandra GD" pitchFamily="34" charset="0"/>
              </a:rPr>
              <a:t>Characteristics of significant learning experiences</a:t>
            </a:r>
            <a:endParaRPr lang="ms-MY" sz="3200" dirty="0">
              <a:solidFill>
                <a:srgbClr val="7A0000"/>
              </a:solidFill>
              <a:effectLst>
                <a:outerShdw blurRad="50800" dist="38100" dir="16200000" rotWithShape="0">
                  <a:prstClr val="black">
                    <a:alpha val="40000"/>
                  </a:prstClr>
                </a:outerShdw>
              </a:effectLst>
              <a:latin typeface="Maiandra GD" pitchFamily="34" charset="0"/>
            </a:endParaRPr>
          </a:p>
        </p:txBody>
      </p:sp>
      <p:sp>
        <p:nvSpPr>
          <p:cNvPr id="14" name="Footer Placeholder 13"/>
          <p:cNvSpPr>
            <a:spLocks noGrp="1"/>
          </p:cNvSpPr>
          <p:nvPr>
            <p:ph type="ftr" sz="quarter" idx="11"/>
          </p:nvPr>
        </p:nvSpPr>
        <p:spPr>
          <a:xfrm>
            <a:off x="6248400" y="6500834"/>
            <a:ext cx="2895600" cy="476250"/>
          </a:xfrm>
        </p:spPr>
        <p:txBody>
          <a:bodyPr/>
          <a:lstStyle/>
          <a:p>
            <a:r>
              <a:rPr lang="en-MY" dirty="0" err="1" smtClean="0">
                <a:solidFill>
                  <a:schemeClr val="tx1">
                    <a:lumMod val="85000"/>
                    <a:lumOff val="15000"/>
                  </a:schemeClr>
                </a:solidFill>
              </a:rPr>
              <a:t>Abd</a:t>
            </a:r>
            <a:r>
              <a:rPr lang="en-MY" dirty="0" smtClean="0">
                <a:solidFill>
                  <a:schemeClr val="tx1">
                    <a:lumMod val="85000"/>
                    <a:lumOff val="15000"/>
                  </a:schemeClr>
                </a:solidFill>
              </a:rPr>
              <a:t> </a:t>
            </a:r>
            <a:r>
              <a:rPr lang="en-MY" dirty="0" err="1" smtClean="0">
                <a:solidFill>
                  <a:schemeClr val="tx1">
                    <a:lumMod val="85000"/>
                    <a:lumOff val="15000"/>
                  </a:schemeClr>
                </a:solidFill>
              </a:rPr>
              <a:t>Karim</a:t>
            </a:r>
            <a:r>
              <a:rPr lang="en-MY" dirty="0" smtClean="0">
                <a:solidFill>
                  <a:schemeClr val="tx1">
                    <a:lumMod val="85000"/>
                    <a:lumOff val="15000"/>
                  </a:schemeClr>
                </a:solidFill>
              </a:rPr>
              <a:t> Alias@2010</a:t>
            </a:r>
            <a:endParaRPr lang="en-MY" dirty="0">
              <a:solidFill>
                <a:schemeClr val="tx1">
                  <a:lumMod val="85000"/>
                  <a:lumOff val="15000"/>
                </a:schemeClr>
              </a:solidFill>
            </a:endParaRPr>
          </a:p>
        </p:txBody>
      </p:sp>
      <p:sp>
        <p:nvSpPr>
          <p:cNvPr id="17" name="TextBox 16"/>
          <p:cNvSpPr txBox="1"/>
          <p:nvPr/>
        </p:nvSpPr>
        <p:spPr>
          <a:xfrm>
            <a:off x="3214678" y="1928802"/>
            <a:ext cx="3500462" cy="58477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3200" dirty="0" smtClean="0">
                <a:latin typeface="Agency FB" pitchFamily="34" charset="0"/>
              </a:rPr>
              <a:t>Results, impact, outcome:</a:t>
            </a:r>
            <a:endParaRPr lang="en-MY" sz="3200" dirty="0">
              <a:latin typeface="Agency FB" pitchFamily="34" charset="0"/>
            </a:endParaRPr>
          </a:p>
        </p:txBody>
      </p:sp>
      <p:sp>
        <p:nvSpPr>
          <p:cNvPr id="11" name="TextBox 10"/>
          <p:cNvSpPr txBox="1"/>
          <p:nvPr/>
        </p:nvSpPr>
        <p:spPr>
          <a:xfrm>
            <a:off x="1928794" y="2643182"/>
            <a:ext cx="5500726" cy="3200876"/>
          </a:xfrm>
          <a:prstGeom prst="rect">
            <a:avLst/>
          </a:prstGeom>
          <a:noFill/>
        </p:spPr>
        <p:txBody>
          <a:bodyPr wrap="square" rtlCol="0">
            <a:spAutoFit/>
          </a:bodyPr>
          <a:lstStyle/>
          <a:p>
            <a:pPr marL="179388" indent="-179388">
              <a:spcBef>
                <a:spcPts val="1200"/>
              </a:spcBef>
              <a:buFont typeface="Arial" pitchFamily="34" charset="0"/>
              <a:buChar char="•"/>
            </a:pPr>
            <a:r>
              <a:rPr lang="en-MY" sz="2400" i="1" dirty="0" smtClean="0">
                <a:solidFill>
                  <a:srgbClr val="C00000"/>
                </a:solidFill>
                <a:latin typeface="Hypatia Sans Pro" pitchFamily="34" charset="0"/>
              </a:rPr>
              <a:t>Significant and lasting change</a:t>
            </a:r>
            <a:r>
              <a:rPr lang="en-MY" sz="2400" i="1" dirty="0" smtClean="0">
                <a:latin typeface="Hypatia Sans Pro" pitchFamily="34" charset="0"/>
              </a:rPr>
              <a:t>: </a:t>
            </a:r>
            <a:r>
              <a:rPr lang="en-MY" sz="2400" dirty="0" smtClean="0">
                <a:latin typeface="Hypatia Sans Pro" pitchFamily="34" charset="0"/>
              </a:rPr>
              <a:t>Changes that continue after the course is over and even after the students have graduated.</a:t>
            </a:r>
          </a:p>
          <a:p>
            <a:pPr marL="179388" indent="-179388">
              <a:spcBef>
                <a:spcPts val="1200"/>
              </a:spcBef>
              <a:buFont typeface="Arial" pitchFamily="34" charset="0"/>
              <a:buChar char="•"/>
            </a:pPr>
            <a:r>
              <a:rPr lang="en-MY" sz="2400" i="1" dirty="0" smtClean="0">
                <a:solidFill>
                  <a:srgbClr val="C00000"/>
                </a:solidFill>
                <a:latin typeface="Hypatia Sans Pro" pitchFamily="34" charset="0"/>
              </a:rPr>
              <a:t>Value in life</a:t>
            </a:r>
            <a:r>
              <a:rPr lang="en-MY" sz="2400" i="1" dirty="0" smtClean="0">
                <a:latin typeface="Hypatia Sans Pro" pitchFamily="34" charset="0"/>
              </a:rPr>
              <a:t>: </a:t>
            </a:r>
            <a:r>
              <a:rPr lang="en-MY" sz="2400" dirty="0" smtClean="0">
                <a:latin typeface="Hypatia Sans Pro" pitchFamily="34" charset="0"/>
              </a:rPr>
              <a:t>What the students learn has a high potential for being of value in their lives after the course is over, by enhancing their individual lives (career, family, society).</a:t>
            </a:r>
            <a:endParaRPr lang="en-MY" sz="2400" dirty="0">
              <a:latin typeface="Hypatia Sans Pro" pitchFamily="34" charset="0"/>
            </a:endParaRPr>
          </a:p>
        </p:txBody>
      </p:sp>
      <p:sp>
        <p:nvSpPr>
          <p:cNvPr id="15" name="TextBox 14"/>
          <p:cNvSpPr txBox="1"/>
          <p:nvPr/>
        </p:nvSpPr>
        <p:spPr>
          <a:xfrm>
            <a:off x="214282" y="6429396"/>
            <a:ext cx="5000660" cy="276999"/>
          </a:xfrm>
          <a:prstGeom prst="rect">
            <a:avLst/>
          </a:prstGeom>
          <a:noFill/>
        </p:spPr>
        <p:txBody>
          <a:bodyPr wrap="square" rtlCol="0">
            <a:spAutoFit/>
          </a:bodyPr>
          <a:lstStyle/>
          <a:p>
            <a:r>
              <a:rPr lang="ms-MY" sz="1200" dirty="0" smtClean="0">
                <a:solidFill>
                  <a:schemeClr val="tx1">
                    <a:lumMod val="85000"/>
                    <a:lumOff val="15000"/>
                  </a:schemeClr>
                </a:solidFill>
              </a:rPr>
              <a:t>Adapted from  Fink (2003), Creating Significant Learning Experiences.</a:t>
            </a:r>
            <a:endParaRPr lang="ms-MY" sz="1200" dirty="0">
              <a:solidFill>
                <a:schemeClr val="tx1">
                  <a:lumMod val="85000"/>
                  <a:lumOff val="15000"/>
                </a:schemeClr>
              </a:solidFill>
            </a:endParaRPr>
          </a:p>
        </p:txBody>
      </p:sp>
      <p:sp>
        <p:nvSpPr>
          <p:cNvPr id="16" name="TextBox 15"/>
          <p:cNvSpPr txBox="1"/>
          <p:nvPr/>
        </p:nvSpPr>
        <p:spPr>
          <a:xfrm>
            <a:off x="214282" y="6581001"/>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1928794" y="142852"/>
            <a:ext cx="5572164" cy="1143000"/>
          </a:xfrm>
        </p:spPr>
        <p:txBody>
          <a:bodyPr>
            <a:normAutofit/>
          </a:bodyPr>
          <a:lstStyle/>
          <a:p>
            <a:r>
              <a:rPr lang="en-US" sz="3600" dirty="0" smtClean="0">
                <a:latin typeface="Maiandra GD" pitchFamily="34" charset="0"/>
              </a:rPr>
              <a:t>Listen also to teachers’ side</a:t>
            </a:r>
            <a:endParaRPr lang="ms-MY" sz="3600" dirty="0">
              <a:solidFill>
                <a:srgbClr val="660066"/>
              </a:solidFill>
              <a:effectLst>
                <a:outerShdw blurRad="50800" dist="38100" dir="16200000" rotWithShape="0">
                  <a:prstClr val="black">
                    <a:alpha val="40000"/>
                  </a:prstClr>
                </a:outerShdw>
              </a:effectLst>
              <a:latin typeface="Maiandra GD" pitchFamily="34" charset="0"/>
            </a:endParaRPr>
          </a:p>
        </p:txBody>
      </p:sp>
      <p:sp>
        <p:nvSpPr>
          <p:cNvPr id="17" name="Footer Placeholder 13"/>
          <p:cNvSpPr>
            <a:spLocks noGrp="1"/>
          </p:cNvSpPr>
          <p:nvPr>
            <p:ph type="ftr" sz="quarter" idx="11"/>
          </p:nvPr>
        </p:nvSpPr>
        <p:spPr>
          <a:xfrm>
            <a:off x="6248400" y="6500834"/>
            <a:ext cx="2895600" cy="476250"/>
          </a:xfrm>
        </p:spPr>
        <p:txBody>
          <a:bodyPr/>
          <a:lstStyle/>
          <a:p>
            <a:r>
              <a:rPr lang="en-MY" dirty="0" err="1" smtClean="0">
                <a:solidFill>
                  <a:schemeClr val="tx1">
                    <a:lumMod val="85000"/>
                    <a:lumOff val="15000"/>
                  </a:schemeClr>
                </a:solidFill>
              </a:rPr>
              <a:t>Abd</a:t>
            </a:r>
            <a:r>
              <a:rPr lang="en-MY" dirty="0" smtClean="0">
                <a:solidFill>
                  <a:schemeClr val="tx1">
                    <a:lumMod val="85000"/>
                    <a:lumOff val="15000"/>
                  </a:schemeClr>
                </a:solidFill>
              </a:rPr>
              <a:t> </a:t>
            </a:r>
            <a:r>
              <a:rPr lang="en-MY" dirty="0" err="1" smtClean="0">
                <a:solidFill>
                  <a:schemeClr val="tx1">
                    <a:lumMod val="85000"/>
                    <a:lumOff val="15000"/>
                  </a:schemeClr>
                </a:solidFill>
              </a:rPr>
              <a:t>Karim</a:t>
            </a:r>
            <a:r>
              <a:rPr lang="en-MY" dirty="0" smtClean="0">
                <a:solidFill>
                  <a:schemeClr val="tx1">
                    <a:lumMod val="85000"/>
                    <a:lumOff val="15000"/>
                  </a:schemeClr>
                </a:solidFill>
              </a:rPr>
              <a:t> Alias@2010</a:t>
            </a:r>
            <a:endParaRPr lang="en-MY" dirty="0">
              <a:solidFill>
                <a:schemeClr val="tx1">
                  <a:lumMod val="85000"/>
                  <a:lumOff val="15000"/>
                </a:schemeClr>
              </a:solidFill>
            </a:endParaRPr>
          </a:p>
        </p:txBody>
      </p:sp>
      <p:sp>
        <p:nvSpPr>
          <p:cNvPr id="14" name="TextBox 13"/>
          <p:cNvSpPr txBox="1"/>
          <p:nvPr/>
        </p:nvSpPr>
        <p:spPr>
          <a:xfrm>
            <a:off x="3929058" y="2714620"/>
            <a:ext cx="5214942" cy="1323439"/>
          </a:xfrm>
          <a:prstGeom prst="rect">
            <a:avLst/>
          </a:prstGeom>
          <a:noFill/>
        </p:spPr>
        <p:txBody>
          <a:bodyPr wrap="square" rtlCol="0">
            <a:spAutoFit/>
          </a:bodyPr>
          <a:lstStyle/>
          <a:p>
            <a:pPr algn="ctr"/>
            <a:r>
              <a:rPr lang="en-US" sz="4000" dirty="0" smtClean="0">
                <a:solidFill>
                  <a:schemeClr val="tx1">
                    <a:lumMod val="85000"/>
                    <a:lumOff val="15000"/>
                  </a:schemeClr>
                </a:solidFill>
                <a:latin typeface="Candy Round BTN Cond" pitchFamily="34" charset="0"/>
                <a:cs typeface="MV Boli" pitchFamily="2" charset="0"/>
              </a:rPr>
              <a:t>“Students focus on grades rather than on learning”</a:t>
            </a:r>
          </a:p>
        </p:txBody>
      </p:sp>
      <p:sp>
        <p:nvSpPr>
          <p:cNvPr id="11" name="TextBox 10"/>
          <p:cNvSpPr txBox="1"/>
          <p:nvPr/>
        </p:nvSpPr>
        <p:spPr>
          <a:xfrm>
            <a:off x="4071934" y="3929066"/>
            <a:ext cx="4643470" cy="1323439"/>
          </a:xfrm>
          <a:prstGeom prst="rect">
            <a:avLst/>
          </a:prstGeom>
          <a:noFill/>
        </p:spPr>
        <p:txBody>
          <a:bodyPr wrap="square" rtlCol="0">
            <a:spAutoFit/>
          </a:bodyPr>
          <a:lstStyle/>
          <a:p>
            <a:pPr algn="ctr"/>
            <a:r>
              <a:rPr lang="en-US" sz="4000" dirty="0" smtClean="0">
                <a:solidFill>
                  <a:srgbClr val="C00000"/>
                </a:solidFill>
                <a:latin typeface="Candy Round BTN Cond" pitchFamily="34" charset="0"/>
                <a:cs typeface="MV Boli" pitchFamily="2" charset="0"/>
              </a:rPr>
              <a:t>“They expect me to spoon feed them!”</a:t>
            </a:r>
          </a:p>
        </p:txBody>
      </p:sp>
      <p:sp>
        <p:nvSpPr>
          <p:cNvPr id="15" name="TextBox 14"/>
          <p:cNvSpPr txBox="1"/>
          <p:nvPr/>
        </p:nvSpPr>
        <p:spPr>
          <a:xfrm>
            <a:off x="4286248" y="5214950"/>
            <a:ext cx="4643470" cy="1323439"/>
          </a:xfrm>
          <a:prstGeom prst="rect">
            <a:avLst/>
          </a:prstGeom>
          <a:noFill/>
        </p:spPr>
        <p:txBody>
          <a:bodyPr wrap="square" rtlCol="0">
            <a:spAutoFit/>
          </a:bodyPr>
          <a:lstStyle/>
          <a:p>
            <a:pPr algn="ctr"/>
            <a:r>
              <a:rPr lang="en-US" sz="4000" dirty="0" smtClean="0">
                <a:solidFill>
                  <a:srgbClr val="C00000"/>
                </a:solidFill>
                <a:latin typeface="Candy Round BTN Cond" pitchFamily="34" charset="0"/>
                <a:cs typeface="MV Boli" pitchFamily="2" charset="0"/>
              </a:rPr>
              <a:t>“Don’t you think we </a:t>
            </a:r>
            <a:r>
              <a:rPr lang="en-US" sz="4000" dirty="0" err="1" smtClean="0">
                <a:solidFill>
                  <a:srgbClr val="C00000"/>
                </a:solidFill>
                <a:latin typeface="Candy Round BTN Cond" pitchFamily="34" charset="0"/>
                <a:cs typeface="MV Boli" pitchFamily="2" charset="0"/>
              </a:rPr>
              <a:t>overteach</a:t>
            </a:r>
            <a:r>
              <a:rPr lang="en-US" sz="4000" dirty="0" smtClean="0">
                <a:solidFill>
                  <a:srgbClr val="C00000"/>
                </a:solidFill>
                <a:latin typeface="Candy Round BTN Cond" pitchFamily="34" charset="0"/>
                <a:cs typeface="MV Boli" pitchFamily="2" charset="0"/>
              </a:rPr>
              <a:t> the students?”</a:t>
            </a:r>
          </a:p>
        </p:txBody>
      </p:sp>
      <p:sp>
        <p:nvSpPr>
          <p:cNvPr id="16" name="TextBox 15"/>
          <p:cNvSpPr txBox="1"/>
          <p:nvPr/>
        </p:nvSpPr>
        <p:spPr>
          <a:xfrm>
            <a:off x="4214810" y="1000108"/>
            <a:ext cx="4643470" cy="1938992"/>
          </a:xfrm>
          <a:prstGeom prst="rect">
            <a:avLst/>
          </a:prstGeom>
          <a:noFill/>
        </p:spPr>
        <p:txBody>
          <a:bodyPr wrap="square" rtlCol="0">
            <a:spAutoFit/>
          </a:bodyPr>
          <a:lstStyle/>
          <a:p>
            <a:pPr algn="ctr"/>
            <a:r>
              <a:rPr lang="en-US" sz="4000" dirty="0" smtClean="0">
                <a:solidFill>
                  <a:schemeClr val="accent2">
                    <a:lumMod val="75000"/>
                  </a:schemeClr>
                </a:solidFill>
                <a:latin typeface="Candy Round BTN Cond" pitchFamily="34" charset="0"/>
                <a:cs typeface="MV Boli" pitchFamily="2" charset="0"/>
              </a:rPr>
              <a:t>“The students are passive - difficult to get them involved in discussion”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p:bldP spid="15" grpId="0"/>
      <p:bldP spid="1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1000100" y="1000108"/>
            <a:ext cx="7072362" cy="1928826"/>
          </a:xfrm>
        </p:spPr>
        <p:txBody>
          <a:bodyPr>
            <a:normAutofit fontScale="90000"/>
          </a:bodyPr>
          <a:lstStyle/>
          <a:p>
            <a:pPr>
              <a:lnSpc>
                <a:spcPct val="150000"/>
              </a:lnSpc>
            </a:pPr>
            <a:r>
              <a:rPr lang="en-US" dirty="0" smtClean="0">
                <a:solidFill>
                  <a:srgbClr val="FF3300"/>
                </a:solidFill>
                <a:effectLst>
                  <a:outerShdw blurRad="50800" dist="38100" dir="16200000" rotWithShape="0">
                    <a:prstClr val="black">
                      <a:alpha val="40000"/>
                    </a:prstClr>
                  </a:outerShdw>
                </a:effectLst>
                <a:latin typeface="Year supply of fairy cakes" pitchFamily="2" charset="0"/>
              </a:rPr>
              <a:t>Teaching with the brain in mind</a:t>
            </a:r>
            <a:endParaRPr lang="ms-MY" dirty="0">
              <a:solidFill>
                <a:srgbClr val="FF3300"/>
              </a:solidFill>
              <a:effectLst>
                <a:outerShdw blurRad="50800" dist="38100" dir="16200000" rotWithShape="0">
                  <a:prstClr val="black">
                    <a:alpha val="40000"/>
                  </a:prstClr>
                </a:outerShdw>
              </a:effectLst>
              <a:latin typeface="Year supply of fairy cakes" pitchFamily="2" charset="0"/>
            </a:endParaRPr>
          </a:p>
        </p:txBody>
      </p:sp>
      <p:sp>
        <p:nvSpPr>
          <p:cNvPr id="7" name="Footer Placeholder 13"/>
          <p:cNvSpPr txBox="1">
            <a:spLocks/>
          </p:cNvSpPr>
          <p:nvPr/>
        </p:nvSpPr>
        <p:spPr>
          <a:xfrm>
            <a:off x="6248400"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pic>
        <p:nvPicPr>
          <p:cNvPr id="13" name="Picture 12" descr="minds of the future.jpg"/>
          <p:cNvPicPr>
            <a:picLocks noChangeAspect="1"/>
          </p:cNvPicPr>
          <p:nvPr/>
        </p:nvPicPr>
        <p:blipFill>
          <a:blip r:embed="rId2" cstate="print"/>
          <a:stretch>
            <a:fillRect/>
          </a:stretch>
        </p:blipFill>
        <p:spPr>
          <a:xfrm rot="20852754">
            <a:off x="581730" y="3391781"/>
            <a:ext cx="1965324" cy="2959825"/>
          </a:xfrm>
          <a:prstGeom prst="rect">
            <a:avLst/>
          </a:prstGeom>
          <a:effectLst>
            <a:outerShdw blurRad="50800" dist="38100" dir="16200000" rotWithShape="0">
              <a:prstClr val="black">
                <a:alpha val="40000"/>
              </a:prstClr>
            </a:outerShdw>
          </a:effectLst>
        </p:spPr>
      </p:pic>
      <p:pic>
        <p:nvPicPr>
          <p:cNvPr id="1026" name="Picture 2"/>
          <p:cNvPicPr>
            <a:picLocks noChangeAspect="1" noChangeArrowheads="1"/>
          </p:cNvPicPr>
          <p:nvPr/>
        </p:nvPicPr>
        <p:blipFill>
          <a:blip r:embed="rId3" cstate="print"/>
          <a:srcRect/>
          <a:stretch>
            <a:fillRect/>
          </a:stretch>
        </p:blipFill>
        <p:spPr bwMode="auto">
          <a:xfrm rot="20856409">
            <a:off x="2182596" y="3550199"/>
            <a:ext cx="2076450" cy="2590800"/>
          </a:xfrm>
          <a:prstGeom prst="rect">
            <a:avLst/>
          </a:prstGeom>
          <a:noFill/>
          <a:ln w="9525">
            <a:noFill/>
            <a:miter lim="800000"/>
            <a:headEnd/>
            <a:tailEnd/>
          </a:ln>
          <a:effectLst>
            <a:outerShdw blurRad="50800" dist="38100" dir="16200000" rotWithShape="0">
              <a:prstClr val="black">
                <a:alpha val="40000"/>
              </a:prstClr>
            </a:outerShdw>
          </a:effectLst>
        </p:spPr>
      </p:pic>
      <p:pic>
        <p:nvPicPr>
          <p:cNvPr id="1031" name="Picture 7"/>
          <p:cNvPicPr>
            <a:picLocks noChangeAspect="1" noChangeArrowheads="1"/>
          </p:cNvPicPr>
          <p:nvPr/>
        </p:nvPicPr>
        <p:blipFill>
          <a:blip r:embed="rId4" cstate="print"/>
          <a:srcRect/>
          <a:stretch>
            <a:fillRect/>
          </a:stretch>
        </p:blipFill>
        <p:spPr bwMode="auto">
          <a:xfrm rot="20907988">
            <a:off x="3542097" y="3442177"/>
            <a:ext cx="1838327" cy="2746212"/>
          </a:xfrm>
          <a:prstGeom prst="rect">
            <a:avLst/>
          </a:prstGeom>
          <a:noFill/>
          <a:ln w="9525">
            <a:noFill/>
            <a:miter lim="800000"/>
            <a:headEnd/>
            <a:tailEnd/>
          </a:ln>
        </p:spPr>
      </p:pic>
      <p:pic>
        <p:nvPicPr>
          <p:cNvPr id="1029" name="Picture 5"/>
          <p:cNvPicPr>
            <a:picLocks noChangeAspect="1" noChangeArrowheads="1"/>
          </p:cNvPicPr>
          <p:nvPr/>
        </p:nvPicPr>
        <p:blipFill>
          <a:blip r:embed="rId5" cstate="print"/>
          <a:srcRect/>
          <a:stretch>
            <a:fillRect/>
          </a:stretch>
        </p:blipFill>
        <p:spPr bwMode="auto">
          <a:xfrm rot="20900572">
            <a:off x="5330465" y="3511636"/>
            <a:ext cx="1804988" cy="2742193"/>
          </a:xfrm>
          <a:prstGeom prst="rect">
            <a:avLst/>
          </a:prstGeom>
          <a:noFill/>
          <a:ln w="9525">
            <a:noFill/>
            <a:miter lim="800000"/>
            <a:headEnd/>
            <a:tailEnd/>
          </a:ln>
        </p:spPr>
      </p:pic>
      <p:pic>
        <p:nvPicPr>
          <p:cNvPr id="1030" name="Picture 6"/>
          <p:cNvPicPr>
            <a:picLocks noChangeAspect="1" noChangeArrowheads="1"/>
          </p:cNvPicPr>
          <p:nvPr/>
        </p:nvPicPr>
        <p:blipFill>
          <a:blip r:embed="rId6" cstate="print"/>
          <a:srcRect/>
          <a:stretch>
            <a:fillRect/>
          </a:stretch>
        </p:blipFill>
        <p:spPr bwMode="auto">
          <a:xfrm rot="20861013">
            <a:off x="6857994" y="3524478"/>
            <a:ext cx="1866559" cy="2794820"/>
          </a:xfrm>
          <a:prstGeom prst="rect">
            <a:avLst/>
          </a:prstGeom>
          <a:noFill/>
          <a:ln w="9525">
            <a:noFill/>
            <a:miter lim="800000"/>
            <a:headEnd/>
            <a:tailEnd/>
          </a:ln>
        </p:spPr>
      </p:pic>
      <p:sp>
        <p:nvSpPr>
          <p:cNvPr id="14" name="TextBox 13"/>
          <p:cNvSpPr txBox="1"/>
          <p:nvPr/>
        </p:nvSpPr>
        <p:spPr>
          <a:xfrm>
            <a:off x="214282" y="6581001"/>
            <a:ext cx="3714776" cy="276999"/>
          </a:xfrm>
          <a:prstGeom prst="rect">
            <a:avLst/>
          </a:prstGeom>
          <a:noFill/>
        </p:spPr>
        <p:txBody>
          <a:bodyPr wrap="square" rtlCol="0">
            <a:spAutoFit/>
          </a:bodyPr>
          <a:lstStyle/>
          <a:p>
            <a:r>
              <a:rPr lang="ms-MY" sz="1200" dirty="0" smtClean="0">
                <a:solidFill>
                  <a:schemeClr val="bg1">
                    <a:lumMod val="85000"/>
                  </a:schemeClr>
                </a:solidFill>
              </a:rPr>
              <a:t>Image source: www.amazon.com </a:t>
            </a:r>
            <a:endParaRPr lang="ms-MY" sz="1200" dirty="0">
              <a:solidFill>
                <a:schemeClr val="bg1">
                  <a:lumMod val="85000"/>
                </a:schemeClr>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28860" y="285728"/>
            <a:ext cx="4500594" cy="1143000"/>
          </a:xfrm>
        </p:spPr>
        <p:style>
          <a:lnRef idx="2">
            <a:schemeClr val="accent6"/>
          </a:lnRef>
          <a:fillRef idx="1">
            <a:schemeClr val="lt1"/>
          </a:fillRef>
          <a:effectRef idx="0">
            <a:schemeClr val="accent6"/>
          </a:effectRef>
          <a:fontRef idx="minor">
            <a:schemeClr val="dk1"/>
          </a:fontRef>
        </p:style>
        <p:txBody>
          <a:bodyPr>
            <a:noAutofit/>
          </a:bodyPr>
          <a:lstStyle/>
          <a:p>
            <a:r>
              <a:rPr lang="en-US" sz="3600" dirty="0" smtClean="0">
                <a:solidFill>
                  <a:srgbClr val="7A0000"/>
                </a:solidFill>
                <a:latin typeface="Maiandra GD" pitchFamily="34" charset="0"/>
              </a:rPr>
              <a:t>Brain-based learning</a:t>
            </a:r>
            <a:endParaRPr lang="ms-MY" sz="3600" dirty="0">
              <a:solidFill>
                <a:srgbClr val="7A0000"/>
              </a:solidFill>
              <a:effectLst>
                <a:outerShdw blurRad="50800" dist="38100" dir="16200000" rotWithShape="0">
                  <a:prstClr val="black">
                    <a:alpha val="40000"/>
                  </a:prstClr>
                </a:outerShdw>
              </a:effectLst>
              <a:latin typeface="Maiandra GD" pitchFamily="34" charset="0"/>
            </a:endParaRPr>
          </a:p>
        </p:txBody>
      </p:sp>
      <p:sp>
        <p:nvSpPr>
          <p:cNvPr id="14" name="Footer Placeholder 13"/>
          <p:cNvSpPr>
            <a:spLocks noGrp="1"/>
          </p:cNvSpPr>
          <p:nvPr>
            <p:ph type="ftr" sz="quarter" idx="11"/>
          </p:nvPr>
        </p:nvSpPr>
        <p:spPr>
          <a:xfrm>
            <a:off x="6248400" y="6429396"/>
            <a:ext cx="2895600" cy="476250"/>
          </a:xfrm>
        </p:spPr>
        <p:txBody>
          <a:bodyPr/>
          <a:lstStyle/>
          <a:p>
            <a:r>
              <a:rPr lang="en-MY" dirty="0" err="1" smtClean="0">
                <a:solidFill>
                  <a:schemeClr val="bg1">
                    <a:lumMod val="85000"/>
                  </a:schemeClr>
                </a:solidFill>
              </a:rPr>
              <a:t>Abd</a:t>
            </a:r>
            <a:r>
              <a:rPr lang="en-MY" dirty="0" smtClean="0">
                <a:solidFill>
                  <a:schemeClr val="bg1">
                    <a:lumMod val="85000"/>
                  </a:schemeClr>
                </a:solidFill>
              </a:rPr>
              <a:t> </a:t>
            </a:r>
            <a:r>
              <a:rPr lang="en-MY" dirty="0" err="1" smtClean="0">
                <a:solidFill>
                  <a:schemeClr val="bg1">
                    <a:lumMod val="85000"/>
                  </a:schemeClr>
                </a:solidFill>
              </a:rPr>
              <a:t>Karim</a:t>
            </a:r>
            <a:r>
              <a:rPr lang="en-MY" dirty="0" smtClean="0">
                <a:solidFill>
                  <a:schemeClr val="bg1">
                    <a:lumMod val="85000"/>
                  </a:schemeClr>
                </a:solidFill>
              </a:rPr>
              <a:t> Alias@2010</a:t>
            </a:r>
            <a:endParaRPr lang="en-MY" dirty="0">
              <a:solidFill>
                <a:schemeClr val="bg1">
                  <a:lumMod val="85000"/>
                </a:schemeClr>
              </a:solidFill>
            </a:endParaRPr>
          </a:p>
        </p:txBody>
      </p:sp>
      <p:sp>
        <p:nvSpPr>
          <p:cNvPr id="16" name="TextBox 15"/>
          <p:cNvSpPr txBox="1"/>
          <p:nvPr/>
        </p:nvSpPr>
        <p:spPr>
          <a:xfrm>
            <a:off x="-500098" y="6509587"/>
            <a:ext cx="4929222" cy="276999"/>
          </a:xfrm>
          <a:prstGeom prst="rect">
            <a:avLst/>
          </a:prstGeom>
          <a:noFill/>
        </p:spPr>
        <p:txBody>
          <a:bodyPr wrap="square" rtlCol="0">
            <a:spAutoFit/>
          </a:bodyPr>
          <a:lstStyle/>
          <a:p>
            <a:r>
              <a:rPr lang="ms-MY" sz="1200" dirty="0" smtClean="0">
                <a:solidFill>
                  <a:schemeClr val="bg1">
                    <a:lumMod val="85000"/>
                  </a:schemeClr>
                </a:solidFill>
              </a:rPr>
              <a:t>Image source: http://science.howstuffworks.com/thinking-cap.htm/</a:t>
            </a:r>
            <a:endParaRPr lang="ms-MY" sz="1200" dirty="0">
              <a:solidFill>
                <a:schemeClr val="bg1">
                  <a:lumMod val="85000"/>
                </a:schemeClr>
              </a:solidFill>
            </a:endParaRPr>
          </a:p>
        </p:txBody>
      </p:sp>
      <p:sp>
        <p:nvSpPr>
          <p:cNvPr id="10" name="TextBox 9"/>
          <p:cNvSpPr txBox="1"/>
          <p:nvPr/>
        </p:nvSpPr>
        <p:spPr>
          <a:xfrm>
            <a:off x="2500298" y="1714488"/>
            <a:ext cx="4429156" cy="3108543"/>
          </a:xfrm>
          <a:prstGeom prst="rect">
            <a:avLst/>
          </a:prstGeom>
          <a:noFill/>
        </p:spPr>
        <p:txBody>
          <a:bodyPr wrap="square" rtlCol="0">
            <a:spAutoFit/>
          </a:bodyPr>
          <a:lstStyle/>
          <a:p>
            <a:r>
              <a:rPr lang="en-US" sz="2800" i="1" dirty="0" smtClean="0">
                <a:solidFill>
                  <a:srgbClr val="C00000"/>
                </a:solidFill>
                <a:latin typeface="Hypatia Sans Pro" pitchFamily="34" charset="0"/>
              </a:rPr>
              <a:t>All learning involves the brain. </a:t>
            </a:r>
          </a:p>
          <a:p>
            <a:endParaRPr lang="en-US" sz="2800" i="1" dirty="0" smtClean="0">
              <a:latin typeface="Hypatia Sans Pro" pitchFamily="34" charset="0"/>
            </a:endParaRPr>
          </a:p>
          <a:p>
            <a:r>
              <a:rPr lang="en-US" sz="2800" dirty="0" smtClean="0">
                <a:latin typeface="Hypatia Sans Pro" pitchFamily="34" charset="0"/>
              </a:rPr>
              <a:t>The more we can understand how the brain naturally works, the better we can structure educational practices to align with that functionality.</a:t>
            </a:r>
            <a:endParaRPr lang="ms-MY" sz="2800" dirty="0">
              <a:latin typeface="Hypatia Sans Pro" pitchFamily="34"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28860" y="285728"/>
            <a:ext cx="4500594" cy="1143000"/>
          </a:xfrm>
        </p:spPr>
        <p:style>
          <a:lnRef idx="2">
            <a:schemeClr val="accent6"/>
          </a:lnRef>
          <a:fillRef idx="1">
            <a:schemeClr val="lt1"/>
          </a:fillRef>
          <a:effectRef idx="0">
            <a:schemeClr val="accent6"/>
          </a:effectRef>
          <a:fontRef idx="minor">
            <a:schemeClr val="dk1"/>
          </a:fontRef>
        </p:style>
        <p:txBody>
          <a:bodyPr>
            <a:noAutofit/>
          </a:bodyPr>
          <a:lstStyle/>
          <a:p>
            <a:r>
              <a:rPr lang="en-US" sz="3600" dirty="0" smtClean="0">
                <a:solidFill>
                  <a:srgbClr val="7A0000"/>
                </a:solidFill>
                <a:latin typeface="Maiandra GD" pitchFamily="34" charset="0"/>
              </a:rPr>
              <a:t>Brain-based learning</a:t>
            </a:r>
            <a:endParaRPr lang="ms-MY" sz="3600" dirty="0">
              <a:solidFill>
                <a:srgbClr val="7A0000"/>
              </a:solidFill>
              <a:effectLst>
                <a:outerShdw blurRad="50800" dist="38100" dir="16200000" rotWithShape="0">
                  <a:prstClr val="black">
                    <a:alpha val="40000"/>
                  </a:prstClr>
                </a:outerShdw>
              </a:effectLst>
              <a:latin typeface="Maiandra GD" pitchFamily="34" charset="0"/>
            </a:endParaRPr>
          </a:p>
        </p:txBody>
      </p:sp>
      <p:sp>
        <p:nvSpPr>
          <p:cNvPr id="14" name="Footer Placeholder 13"/>
          <p:cNvSpPr>
            <a:spLocks noGrp="1"/>
          </p:cNvSpPr>
          <p:nvPr>
            <p:ph type="ftr" sz="quarter" idx="11"/>
          </p:nvPr>
        </p:nvSpPr>
        <p:spPr>
          <a:xfrm>
            <a:off x="6248400" y="6429396"/>
            <a:ext cx="2895600" cy="476250"/>
          </a:xfrm>
        </p:spPr>
        <p:txBody>
          <a:bodyPr/>
          <a:lstStyle/>
          <a:p>
            <a:r>
              <a:rPr lang="en-MY" dirty="0" err="1" smtClean="0">
                <a:solidFill>
                  <a:schemeClr val="bg1">
                    <a:lumMod val="85000"/>
                  </a:schemeClr>
                </a:solidFill>
              </a:rPr>
              <a:t>Abd</a:t>
            </a:r>
            <a:r>
              <a:rPr lang="en-MY" dirty="0" smtClean="0">
                <a:solidFill>
                  <a:schemeClr val="bg1">
                    <a:lumMod val="85000"/>
                  </a:schemeClr>
                </a:solidFill>
              </a:rPr>
              <a:t> </a:t>
            </a:r>
            <a:r>
              <a:rPr lang="en-MY" dirty="0" err="1" smtClean="0">
                <a:solidFill>
                  <a:schemeClr val="bg1">
                    <a:lumMod val="85000"/>
                  </a:schemeClr>
                </a:solidFill>
              </a:rPr>
              <a:t>Karim</a:t>
            </a:r>
            <a:r>
              <a:rPr lang="en-MY" dirty="0" smtClean="0">
                <a:solidFill>
                  <a:schemeClr val="bg1">
                    <a:lumMod val="85000"/>
                  </a:schemeClr>
                </a:solidFill>
              </a:rPr>
              <a:t> Alias@2010</a:t>
            </a:r>
            <a:endParaRPr lang="en-MY" dirty="0">
              <a:solidFill>
                <a:schemeClr val="bg1">
                  <a:lumMod val="85000"/>
                </a:schemeClr>
              </a:solidFill>
            </a:endParaRPr>
          </a:p>
        </p:txBody>
      </p:sp>
      <p:sp>
        <p:nvSpPr>
          <p:cNvPr id="16" name="TextBox 15"/>
          <p:cNvSpPr txBox="1"/>
          <p:nvPr/>
        </p:nvSpPr>
        <p:spPr>
          <a:xfrm>
            <a:off x="-500098" y="6509587"/>
            <a:ext cx="4929222" cy="276999"/>
          </a:xfrm>
          <a:prstGeom prst="rect">
            <a:avLst/>
          </a:prstGeom>
          <a:noFill/>
        </p:spPr>
        <p:txBody>
          <a:bodyPr wrap="square" rtlCol="0">
            <a:spAutoFit/>
          </a:bodyPr>
          <a:lstStyle/>
          <a:p>
            <a:r>
              <a:rPr lang="ms-MY" sz="1200" dirty="0" smtClean="0">
                <a:solidFill>
                  <a:schemeClr val="bg1">
                    <a:lumMod val="85000"/>
                  </a:schemeClr>
                </a:solidFill>
              </a:rPr>
              <a:t>Image source: http://science.howstuffworks.com/thinking-cap.htm/</a:t>
            </a:r>
            <a:endParaRPr lang="ms-MY" sz="1200" dirty="0">
              <a:solidFill>
                <a:schemeClr val="bg1">
                  <a:lumMod val="85000"/>
                </a:schemeClr>
              </a:solidFill>
            </a:endParaRPr>
          </a:p>
        </p:txBody>
      </p:sp>
      <p:sp>
        <p:nvSpPr>
          <p:cNvPr id="10" name="TextBox 9"/>
          <p:cNvSpPr txBox="1"/>
          <p:nvPr/>
        </p:nvSpPr>
        <p:spPr>
          <a:xfrm>
            <a:off x="2500298" y="1965790"/>
            <a:ext cx="4429156" cy="2677656"/>
          </a:xfrm>
          <a:prstGeom prst="rect">
            <a:avLst/>
          </a:prstGeom>
          <a:noFill/>
        </p:spPr>
        <p:txBody>
          <a:bodyPr wrap="square" rtlCol="0">
            <a:spAutoFit/>
          </a:bodyPr>
          <a:lstStyle/>
          <a:p>
            <a:r>
              <a:rPr lang="en-US" sz="2800" dirty="0" smtClean="0">
                <a:latin typeface="Hypatia Sans Pro" pitchFamily="34" charset="0"/>
              </a:rPr>
              <a:t>The theory is based on the structure &amp; function of the human brain. As long as the brain is not prohibited from fulfilling its normal processes, learning will occur.</a:t>
            </a:r>
            <a:endParaRPr lang="ms-MY" sz="2800" dirty="0">
              <a:latin typeface="Hypatia Sans Pro"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28860" y="285728"/>
            <a:ext cx="4500594" cy="1143000"/>
          </a:xfrm>
        </p:spPr>
        <p:style>
          <a:lnRef idx="2">
            <a:schemeClr val="accent6"/>
          </a:lnRef>
          <a:fillRef idx="1">
            <a:schemeClr val="lt1"/>
          </a:fillRef>
          <a:effectRef idx="0">
            <a:schemeClr val="accent6"/>
          </a:effectRef>
          <a:fontRef idx="minor">
            <a:schemeClr val="dk1"/>
          </a:fontRef>
        </p:style>
        <p:txBody>
          <a:bodyPr>
            <a:noAutofit/>
          </a:bodyPr>
          <a:lstStyle/>
          <a:p>
            <a:r>
              <a:rPr lang="en-US" sz="3600" dirty="0" smtClean="0">
                <a:solidFill>
                  <a:srgbClr val="7A0000"/>
                </a:solidFill>
                <a:latin typeface="Maiandra GD" pitchFamily="34" charset="0"/>
              </a:rPr>
              <a:t>Brain-based learning</a:t>
            </a:r>
            <a:endParaRPr lang="ms-MY" sz="3600" dirty="0">
              <a:solidFill>
                <a:srgbClr val="7A0000"/>
              </a:solidFill>
              <a:effectLst>
                <a:outerShdw blurRad="50800" dist="38100" dir="16200000" rotWithShape="0">
                  <a:prstClr val="black">
                    <a:alpha val="40000"/>
                  </a:prstClr>
                </a:outerShdw>
              </a:effectLst>
              <a:latin typeface="Maiandra GD" pitchFamily="34" charset="0"/>
            </a:endParaRPr>
          </a:p>
        </p:txBody>
      </p:sp>
      <p:sp>
        <p:nvSpPr>
          <p:cNvPr id="14" name="Footer Placeholder 13"/>
          <p:cNvSpPr>
            <a:spLocks noGrp="1"/>
          </p:cNvSpPr>
          <p:nvPr>
            <p:ph type="ftr" sz="quarter" idx="11"/>
          </p:nvPr>
        </p:nvSpPr>
        <p:spPr>
          <a:xfrm>
            <a:off x="6248400" y="6429396"/>
            <a:ext cx="2895600" cy="476250"/>
          </a:xfrm>
        </p:spPr>
        <p:txBody>
          <a:bodyPr/>
          <a:lstStyle/>
          <a:p>
            <a:r>
              <a:rPr lang="en-MY" dirty="0" err="1" smtClean="0">
                <a:solidFill>
                  <a:schemeClr val="bg1">
                    <a:lumMod val="85000"/>
                  </a:schemeClr>
                </a:solidFill>
              </a:rPr>
              <a:t>Abd</a:t>
            </a:r>
            <a:r>
              <a:rPr lang="en-MY" dirty="0" smtClean="0">
                <a:solidFill>
                  <a:schemeClr val="bg1">
                    <a:lumMod val="85000"/>
                  </a:schemeClr>
                </a:solidFill>
              </a:rPr>
              <a:t> </a:t>
            </a:r>
            <a:r>
              <a:rPr lang="en-MY" dirty="0" err="1" smtClean="0">
                <a:solidFill>
                  <a:schemeClr val="bg1">
                    <a:lumMod val="85000"/>
                  </a:schemeClr>
                </a:solidFill>
              </a:rPr>
              <a:t>Karim</a:t>
            </a:r>
            <a:r>
              <a:rPr lang="en-MY" dirty="0" smtClean="0">
                <a:solidFill>
                  <a:schemeClr val="bg1">
                    <a:lumMod val="85000"/>
                  </a:schemeClr>
                </a:solidFill>
              </a:rPr>
              <a:t> Alias@2010</a:t>
            </a:r>
            <a:endParaRPr lang="en-MY" dirty="0">
              <a:solidFill>
                <a:schemeClr val="bg1">
                  <a:lumMod val="85000"/>
                </a:schemeClr>
              </a:solidFill>
            </a:endParaRPr>
          </a:p>
        </p:txBody>
      </p:sp>
      <p:sp>
        <p:nvSpPr>
          <p:cNvPr id="16" name="TextBox 15"/>
          <p:cNvSpPr txBox="1"/>
          <p:nvPr/>
        </p:nvSpPr>
        <p:spPr>
          <a:xfrm>
            <a:off x="-500098" y="6509587"/>
            <a:ext cx="4929222" cy="276999"/>
          </a:xfrm>
          <a:prstGeom prst="rect">
            <a:avLst/>
          </a:prstGeom>
          <a:noFill/>
        </p:spPr>
        <p:txBody>
          <a:bodyPr wrap="square" rtlCol="0">
            <a:spAutoFit/>
          </a:bodyPr>
          <a:lstStyle/>
          <a:p>
            <a:r>
              <a:rPr lang="ms-MY" sz="1200" dirty="0" smtClean="0">
                <a:solidFill>
                  <a:schemeClr val="bg1">
                    <a:lumMod val="85000"/>
                  </a:schemeClr>
                </a:solidFill>
              </a:rPr>
              <a:t>Image source: http://science.howstuffworks.com/thinking-cap.htm/</a:t>
            </a:r>
            <a:endParaRPr lang="ms-MY" sz="1200" dirty="0">
              <a:solidFill>
                <a:schemeClr val="bg1">
                  <a:lumMod val="85000"/>
                </a:schemeClr>
              </a:solidFill>
            </a:endParaRPr>
          </a:p>
        </p:txBody>
      </p:sp>
      <p:sp>
        <p:nvSpPr>
          <p:cNvPr id="10" name="TextBox 9"/>
          <p:cNvSpPr txBox="1"/>
          <p:nvPr/>
        </p:nvSpPr>
        <p:spPr>
          <a:xfrm>
            <a:off x="2500298" y="1785926"/>
            <a:ext cx="4429156" cy="2246769"/>
          </a:xfrm>
          <a:prstGeom prst="rect">
            <a:avLst/>
          </a:prstGeom>
          <a:noFill/>
        </p:spPr>
        <p:txBody>
          <a:bodyPr wrap="square" rtlCol="0">
            <a:spAutoFit/>
          </a:bodyPr>
          <a:lstStyle/>
          <a:p>
            <a:r>
              <a:rPr lang="en-US" sz="2800" dirty="0" smtClean="0">
                <a:latin typeface="Hypatia Sans Pro" pitchFamily="34" charset="0"/>
              </a:rPr>
              <a:t>“There is no such thing as an unmotivated student. There are, however, students in unmotivated states”.</a:t>
            </a:r>
          </a:p>
          <a:p>
            <a:r>
              <a:rPr lang="en-US" sz="2800" dirty="0" smtClean="0">
                <a:latin typeface="Hypatia Sans Pro" pitchFamily="34" charset="0"/>
              </a:rPr>
              <a:t>- </a:t>
            </a:r>
            <a:r>
              <a:rPr lang="en-US" sz="2000" dirty="0" smtClean="0">
                <a:solidFill>
                  <a:srgbClr val="7A0000"/>
                </a:solidFill>
                <a:latin typeface="Hypatia Sans Pro" pitchFamily="34" charset="0"/>
              </a:rPr>
              <a:t>Eric Jensen</a:t>
            </a:r>
            <a:endParaRPr lang="ms-MY" sz="2800" dirty="0">
              <a:solidFill>
                <a:srgbClr val="7A0000"/>
              </a:solidFill>
              <a:latin typeface="Hypatia Sans Pro"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28860" y="285728"/>
            <a:ext cx="4500594" cy="1143000"/>
          </a:xfrm>
        </p:spPr>
        <p:style>
          <a:lnRef idx="2">
            <a:schemeClr val="accent6"/>
          </a:lnRef>
          <a:fillRef idx="1">
            <a:schemeClr val="lt1"/>
          </a:fillRef>
          <a:effectRef idx="0">
            <a:schemeClr val="accent6"/>
          </a:effectRef>
          <a:fontRef idx="minor">
            <a:schemeClr val="dk1"/>
          </a:fontRef>
        </p:style>
        <p:txBody>
          <a:bodyPr>
            <a:noAutofit/>
          </a:bodyPr>
          <a:lstStyle/>
          <a:p>
            <a:r>
              <a:rPr lang="en-US" sz="3600" dirty="0" smtClean="0">
                <a:solidFill>
                  <a:srgbClr val="7A0000"/>
                </a:solidFill>
                <a:latin typeface="Maiandra GD" pitchFamily="34" charset="0"/>
              </a:rPr>
              <a:t>Brain-based learning</a:t>
            </a:r>
            <a:endParaRPr lang="ms-MY" sz="3600" dirty="0">
              <a:solidFill>
                <a:srgbClr val="7A0000"/>
              </a:solidFill>
              <a:effectLst>
                <a:outerShdw blurRad="50800" dist="38100" dir="16200000" rotWithShape="0">
                  <a:prstClr val="black">
                    <a:alpha val="40000"/>
                  </a:prstClr>
                </a:outerShdw>
              </a:effectLst>
              <a:latin typeface="Maiandra GD" pitchFamily="34" charset="0"/>
            </a:endParaRPr>
          </a:p>
        </p:txBody>
      </p:sp>
      <p:sp>
        <p:nvSpPr>
          <p:cNvPr id="14" name="Footer Placeholder 13"/>
          <p:cNvSpPr>
            <a:spLocks noGrp="1"/>
          </p:cNvSpPr>
          <p:nvPr>
            <p:ph type="ftr" sz="quarter" idx="11"/>
          </p:nvPr>
        </p:nvSpPr>
        <p:spPr>
          <a:xfrm>
            <a:off x="6248400" y="6429396"/>
            <a:ext cx="2895600" cy="476250"/>
          </a:xfrm>
        </p:spPr>
        <p:txBody>
          <a:bodyPr/>
          <a:lstStyle/>
          <a:p>
            <a:r>
              <a:rPr lang="en-MY" dirty="0" err="1" smtClean="0">
                <a:solidFill>
                  <a:schemeClr val="bg1">
                    <a:lumMod val="85000"/>
                  </a:schemeClr>
                </a:solidFill>
              </a:rPr>
              <a:t>Abd</a:t>
            </a:r>
            <a:r>
              <a:rPr lang="en-MY" dirty="0" smtClean="0">
                <a:solidFill>
                  <a:schemeClr val="bg1">
                    <a:lumMod val="85000"/>
                  </a:schemeClr>
                </a:solidFill>
              </a:rPr>
              <a:t> </a:t>
            </a:r>
            <a:r>
              <a:rPr lang="en-MY" dirty="0" err="1" smtClean="0">
                <a:solidFill>
                  <a:schemeClr val="bg1">
                    <a:lumMod val="85000"/>
                  </a:schemeClr>
                </a:solidFill>
              </a:rPr>
              <a:t>Karim</a:t>
            </a:r>
            <a:r>
              <a:rPr lang="en-MY" dirty="0" smtClean="0">
                <a:solidFill>
                  <a:schemeClr val="bg1">
                    <a:lumMod val="85000"/>
                  </a:schemeClr>
                </a:solidFill>
              </a:rPr>
              <a:t> Alias@2010</a:t>
            </a:r>
            <a:endParaRPr lang="en-MY" dirty="0">
              <a:solidFill>
                <a:schemeClr val="bg1">
                  <a:lumMod val="85000"/>
                </a:schemeClr>
              </a:solidFill>
            </a:endParaRPr>
          </a:p>
        </p:txBody>
      </p:sp>
      <p:sp>
        <p:nvSpPr>
          <p:cNvPr id="16" name="TextBox 15"/>
          <p:cNvSpPr txBox="1"/>
          <p:nvPr/>
        </p:nvSpPr>
        <p:spPr>
          <a:xfrm>
            <a:off x="-500098" y="6509587"/>
            <a:ext cx="4929222" cy="276999"/>
          </a:xfrm>
          <a:prstGeom prst="rect">
            <a:avLst/>
          </a:prstGeom>
          <a:noFill/>
        </p:spPr>
        <p:txBody>
          <a:bodyPr wrap="square" rtlCol="0">
            <a:spAutoFit/>
          </a:bodyPr>
          <a:lstStyle/>
          <a:p>
            <a:r>
              <a:rPr lang="ms-MY" sz="1200" dirty="0" smtClean="0">
                <a:solidFill>
                  <a:schemeClr val="bg1">
                    <a:lumMod val="85000"/>
                  </a:schemeClr>
                </a:solidFill>
              </a:rPr>
              <a:t>Image source: http://science.howstuffworks.com/thinking-cap.htm/</a:t>
            </a:r>
            <a:endParaRPr lang="ms-MY" sz="1200" dirty="0">
              <a:solidFill>
                <a:schemeClr val="bg1">
                  <a:lumMod val="85000"/>
                </a:schemeClr>
              </a:solidFill>
            </a:endParaRPr>
          </a:p>
        </p:txBody>
      </p:sp>
      <p:grpSp>
        <p:nvGrpSpPr>
          <p:cNvPr id="2" name="Group 26"/>
          <p:cNvGrpSpPr/>
          <p:nvPr/>
        </p:nvGrpSpPr>
        <p:grpSpPr>
          <a:xfrm>
            <a:off x="3786182" y="1928802"/>
            <a:ext cx="3357586" cy="3708282"/>
            <a:chOff x="3143240" y="1928802"/>
            <a:chExt cx="3357586" cy="3708282"/>
          </a:xfrm>
        </p:grpSpPr>
        <p:sp>
          <p:nvSpPr>
            <p:cNvPr id="13" name="TextBox 12"/>
            <p:cNvSpPr txBox="1"/>
            <p:nvPr/>
          </p:nvSpPr>
          <p:spPr>
            <a:xfrm>
              <a:off x="3464711" y="1928802"/>
              <a:ext cx="1857388" cy="707886"/>
            </a:xfrm>
            <a:prstGeom prst="rect">
              <a:avLst/>
            </a:prstGeom>
            <a:noFill/>
          </p:spPr>
          <p:txBody>
            <a:bodyPr wrap="square" rtlCol="0">
              <a:spAutoFit/>
            </a:bodyPr>
            <a:lstStyle/>
            <a:p>
              <a:r>
                <a:rPr lang="en-US" sz="4000" dirty="0" smtClean="0">
                  <a:latin typeface="Agency FB" pitchFamily="34" charset="0"/>
                </a:rPr>
                <a:t>Emotion</a:t>
              </a:r>
              <a:endParaRPr lang="ms-MY" sz="4000" dirty="0">
                <a:latin typeface="Agency FB" pitchFamily="34" charset="0"/>
              </a:endParaRPr>
            </a:p>
          </p:txBody>
        </p:sp>
        <p:sp>
          <p:nvSpPr>
            <p:cNvPr id="19" name="TextBox 18"/>
            <p:cNvSpPr txBox="1"/>
            <p:nvPr/>
          </p:nvSpPr>
          <p:spPr>
            <a:xfrm>
              <a:off x="3464711" y="2928934"/>
              <a:ext cx="1857388" cy="707886"/>
            </a:xfrm>
            <a:prstGeom prst="rect">
              <a:avLst/>
            </a:prstGeom>
            <a:noFill/>
          </p:spPr>
          <p:txBody>
            <a:bodyPr wrap="square" rtlCol="0">
              <a:spAutoFit/>
            </a:bodyPr>
            <a:lstStyle/>
            <a:p>
              <a:r>
                <a:rPr lang="en-US" sz="4000" dirty="0" smtClean="0">
                  <a:latin typeface="Agency FB" pitchFamily="34" charset="0"/>
                </a:rPr>
                <a:t>Attention</a:t>
              </a:r>
              <a:endParaRPr lang="ms-MY" sz="4000" dirty="0">
                <a:latin typeface="Agency FB" pitchFamily="34" charset="0"/>
              </a:endParaRPr>
            </a:p>
          </p:txBody>
        </p:sp>
        <p:sp>
          <p:nvSpPr>
            <p:cNvPr id="20" name="TextBox 19"/>
            <p:cNvSpPr txBox="1"/>
            <p:nvPr/>
          </p:nvSpPr>
          <p:spPr>
            <a:xfrm>
              <a:off x="3464711" y="3929066"/>
              <a:ext cx="1857388" cy="707886"/>
            </a:xfrm>
            <a:prstGeom prst="rect">
              <a:avLst/>
            </a:prstGeom>
            <a:noFill/>
          </p:spPr>
          <p:txBody>
            <a:bodyPr wrap="square" rtlCol="0">
              <a:spAutoFit/>
            </a:bodyPr>
            <a:lstStyle/>
            <a:p>
              <a:r>
                <a:rPr lang="en-US" sz="4000" dirty="0" smtClean="0">
                  <a:solidFill>
                    <a:srgbClr val="C00000"/>
                  </a:solidFill>
                  <a:latin typeface="Agency FB" pitchFamily="34" charset="0"/>
                </a:rPr>
                <a:t>Learning</a:t>
              </a:r>
              <a:endParaRPr lang="ms-MY" sz="4000" dirty="0">
                <a:solidFill>
                  <a:srgbClr val="C00000"/>
                </a:solidFill>
                <a:latin typeface="Agency FB" pitchFamily="34" charset="0"/>
              </a:endParaRPr>
            </a:p>
          </p:txBody>
        </p:sp>
        <p:sp>
          <p:nvSpPr>
            <p:cNvPr id="21" name="TextBox 20"/>
            <p:cNvSpPr txBox="1"/>
            <p:nvPr/>
          </p:nvSpPr>
          <p:spPr>
            <a:xfrm>
              <a:off x="3143240" y="4929198"/>
              <a:ext cx="2286016" cy="707886"/>
            </a:xfrm>
            <a:prstGeom prst="rect">
              <a:avLst/>
            </a:prstGeom>
            <a:noFill/>
          </p:spPr>
          <p:txBody>
            <a:bodyPr wrap="square" rtlCol="0">
              <a:spAutoFit/>
            </a:bodyPr>
            <a:lstStyle/>
            <a:p>
              <a:pPr algn="ctr"/>
              <a:r>
                <a:rPr lang="en-US" sz="4000" dirty="0" smtClean="0">
                  <a:latin typeface="Agency FB" pitchFamily="34" charset="0"/>
                </a:rPr>
                <a:t>Performance</a:t>
              </a:r>
              <a:endParaRPr lang="ms-MY" sz="4000" dirty="0">
                <a:latin typeface="Agency FB" pitchFamily="34" charset="0"/>
              </a:endParaRPr>
            </a:p>
          </p:txBody>
        </p:sp>
        <p:sp>
          <p:nvSpPr>
            <p:cNvPr id="22" name="Right Arrow 21"/>
            <p:cNvSpPr/>
            <p:nvPr/>
          </p:nvSpPr>
          <p:spPr>
            <a:xfrm rot="5400000">
              <a:off x="3929058" y="2571744"/>
              <a:ext cx="571504" cy="571504"/>
            </a:xfrm>
            <a:prstGeom prst="rightArrow">
              <a:avLst/>
            </a:prstGeom>
            <a:solidFill>
              <a:schemeClr val="accent6">
                <a:lumMod val="50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3" name="Right Arrow 22"/>
            <p:cNvSpPr/>
            <p:nvPr/>
          </p:nvSpPr>
          <p:spPr>
            <a:xfrm rot="5400000">
              <a:off x="3929058" y="3571876"/>
              <a:ext cx="571504" cy="571504"/>
            </a:xfrm>
            <a:prstGeom prst="rightArrow">
              <a:avLst/>
            </a:prstGeom>
            <a:solidFill>
              <a:schemeClr val="accent6">
                <a:lumMod val="50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4" name="Right Arrow 23"/>
            <p:cNvSpPr/>
            <p:nvPr/>
          </p:nvSpPr>
          <p:spPr>
            <a:xfrm rot="5400000">
              <a:off x="3929058" y="4572008"/>
              <a:ext cx="571504" cy="571504"/>
            </a:xfrm>
            <a:prstGeom prst="rightArrow">
              <a:avLst/>
            </a:prstGeom>
            <a:solidFill>
              <a:schemeClr val="accent6">
                <a:lumMod val="50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5" name="TextBox 24"/>
            <p:cNvSpPr txBox="1"/>
            <p:nvPr/>
          </p:nvSpPr>
          <p:spPr>
            <a:xfrm>
              <a:off x="4572000" y="2571744"/>
              <a:ext cx="1928826" cy="461665"/>
            </a:xfrm>
            <a:prstGeom prst="rect">
              <a:avLst/>
            </a:prstGeom>
            <a:noFill/>
          </p:spPr>
          <p:txBody>
            <a:bodyPr wrap="square" rtlCol="0">
              <a:spAutoFit/>
            </a:bodyPr>
            <a:lstStyle/>
            <a:p>
              <a:r>
                <a:rPr lang="en-US" sz="2400" i="1" dirty="0" smtClean="0">
                  <a:solidFill>
                    <a:schemeClr val="bg2">
                      <a:lumMod val="25000"/>
                    </a:schemeClr>
                  </a:solidFill>
                  <a:latin typeface="Candara" pitchFamily="34" charset="0"/>
                </a:rPr>
                <a:t>drives</a:t>
              </a:r>
              <a:endParaRPr lang="ms-MY" sz="2400" i="1" dirty="0">
                <a:solidFill>
                  <a:schemeClr val="bg2">
                    <a:lumMod val="25000"/>
                  </a:schemeClr>
                </a:solidFill>
                <a:latin typeface="Candara" pitchFamily="34" charset="0"/>
              </a:endParaRPr>
            </a:p>
          </p:txBody>
        </p:sp>
        <p:sp>
          <p:nvSpPr>
            <p:cNvPr id="28" name="TextBox 27"/>
            <p:cNvSpPr txBox="1"/>
            <p:nvPr/>
          </p:nvSpPr>
          <p:spPr>
            <a:xfrm>
              <a:off x="4572000" y="3571876"/>
              <a:ext cx="1928826" cy="461665"/>
            </a:xfrm>
            <a:prstGeom prst="rect">
              <a:avLst/>
            </a:prstGeom>
            <a:noFill/>
          </p:spPr>
          <p:txBody>
            <a:bodyPr wrap="square" rtlCol="0">
              <a:spAutoFit/>
            </a:bodyPr>
            <a:lstStyle/>
            <a:p>
              <a:r>
                <a:rPr lang="en-US" sz="2400" i="1" dirty="0" smtClean="0">
                  <a:solidFill>
                    <a:schemeClr val="bg2">
                      <a:lumMod val="25000"/>
                    </a:schemeClr>
                  </a:solidFill>
                  <a:latin typeface="Candara" pitchFamily="34" charset="0"/>
                </a:rPr>
                <a:t>drives</a:t>
              </a:r>
              <a:endParaRPr lang="ms-MY" sz="2400" i="1" dirty="0">
                <a:solidFill>
                  <a:schemeClr val="bg2">
                    <a:lumMod val="25000"/>
                  </a:schemeClr>
                </a:solidFill>
                <a:latin typeface="Candara" pitchFamily="34" charset="0"/>
              </a:endParaRPr>
            </a:p>
          </p:txBody>
        </p:sp>
        <p:sp>
          <p:nvSpPr>
            <p:cNvPr id="29" name="TextBox 28"/>
            <p:cNvSpPr txBox="1"/>
            <p:nvPr/>
          </p:nvSpPr>
          <p:spPr>
            <a:xfrm>
              <a:off x="4572000" y="4643446"/>
              <a:ext cx="1928826" cy="461665"/>
            </a:xfrm>
            <a:prstGeom prst="rect">
              <a:avLst/>
            </a:prstGeom>
            <a:noFill/>
          </p:spPr>
          <p:txBody>
            <a:bodyPr wrap="square" rtlCol="0">
              <a:spAutoFit/>
            </a:bodyPr>
            <a:lstStyle/>
            <a:p>
              <a:r>
                <a:rPr lang="en-US" sz="2400" i="1" dirty="0" smtClean="0">
                  <a:solidFill>
                    <a:schemeClr val="bg2">
                      <a:lumMod val="25000"/>
                    </a:schemeClr>
                  </a:solidFill>
                  <a:latin typeface="Candara" pitchFamily="34" charset="0"/>
                </a:rPr>
                <a:t>drives</a:t>
              </a:r>
              <a:endParaRPr lang="ms-MY" sz="2400" i="1" dirty="0">
                <a:solidFill>
                  <a:schemeClr val="bg2">
                    <a:lumMod val="25000"/>
                  </a:schemeClr>
                </a:solidFill>
                <a:latin typeface="Candara" pitchFamily="34" charset="0"/>
              </a:endParaRPr>
            </a:p>
          </p:txBody>
        </p:sp>
      </p:gr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428860" y="285728"/>
            <a:ext cx="4500594" cy="1143000"/>
          </a:xfrm>
        </p:spPr>
        <p:txBody>
          <a:bodyPr>
            <a:noAutofit/>
          </a:bodyPr>
          <a:lstStyle/>
          <a:p>
            <a:r>
              <a:rPr lang="en-US" sz="3200" dirty="0" smtClean="0">
                <a:solidFill>
                  <a:srgbClr val="7A0000"/>
                </a:solidFill>
                <a:latin typeface="Maiandra GD" pitchFamily="34" charset="0"/>
              </a:rPr>
              <a:t>5 Minds of the Future</a:t>
            </a:r>
            <a:endParaRPr lang="ms-MY" sz="3200" dirty="0">
              <a:solidFill>
                <a:srgbClr val="7A0000"/>
              </a:solidFill>
              <a:effectLst>
                <a:outerShdw blurRad="50800" dist="38100" dir="16200000" rotWithShape="0">
                  <a:prstClr val="black">
                    <a:alpha val="40000"/>
                  </a:prstClr>
                </a:outerShdw>
              </a:effectLst>
              <a:latin typeface="Maiandra GD" pitchFamily="34" charset="0"/>
            </a:endParaRPr>
          </a:p>
        </p:txBody>
      </p:sp>
      <p:sp>
        <p:nvSpPr>
          <p:cNvPr id="14" name="Footer Placeholder 13"/>
          <p:cNvSpPr>
            <a:spLocks noGrp="1"/>
          </p:cNvSpPr>
          <p:nvPr>
            <p:ph type="ftr" sz="quarter" idx="11"/>
          </p:nvPr>
        </p:nvSpPr>
        <p:spPr>
          <a:xfrm>
            <a:off x="6248400" y="6500834"/>
            <a:ext cx="2895600" cy="476250"/>
          </a:xfrm>
        </p:spPr>
        <p:txBody>
          <a:bodyPr/>
          <a:lstStyle/>
          <a:p>
            <a:r>
              <a:rPr lang="en-MY" dirty="0" err="1" smtClean="0">
                <a:solidFill>
                  <a:schemeClr val="tx1">
                    <a:lumMod val="85000"/>
                    <a:lumOff val="15000"/>
                  </a:schemeClr>
                </a:solidFill>
              </a:rPr>
              <a:t>Abd</a:t>
            </a:r>
            <a:r>
              <a:rPr lang="en-MY" dirty="0" smtClean="0">
                <a:solidFill>
                  <a:schemeClr val="tx1">
                    <a:lumMod val="85000"/>
                    <a:lumOff val="15000"/>
                  </a:schemeClr>
                </a:solidFill>
              </a:rPr>
              <a:t> </a:t>
            </a:r>
            <a:r>
              <a:rPr lang="en-MY" dirty="0" err="1" smtClean="0">
                <a:solidFill>
                  <a:schemeClr val="tx1">
                    <a:lumMod val="85000"/>
                    <a:lumOff val="15000"/>
                  </a:schemeClr>
                </a:solidFill>
              </a:rPr>
              <a:t>Karim</a:t>
            </a:r>
            <a:r>
              <a:rPr lang="en-MY" dirty="0" smtClean="0">
                <a:solidFill>
                  <a:schemeClr val="tx1">
                    <a:lumMod val="85000"/>
                    <a:lumOff val="15000"/>
                  </a:schemeClr>
                </a:solidFill>
              </a:rPr>
              <a:t> Alias@2010</a:t>
            </a:r>
            <a:endParaRPr lang="en-MY" dirty="0">
              <a:solidFill>
                <a:schemeClr val="tx1">
                  <a:lumMod val="85000"/>
                  <a:lumOff val="15000"/>
                </a:schemeClr>
              </a:solidFill>
            </a:endParaRPr>
          </a:p>
        </p:txBody>
      </p:sp>
      <p:sp>
        <p:nvSpPr>
          <p:cNvPr id="16" name="TextBox 15"/>
          <p:cNvSpPr txBox="1"/>
          <p:nvPr/>
        </p:nvSpPr>
        <p:spPr>
          <a:xfrm>
            <a:off x="214282" y="6581001"/>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a:t>
            </a:r>
            <a:r>
              <a:rPr lang="ms-MY" sz="1200" dirty="0" smtClean="0"/>
              <a:t>isaiahlim.wordpress.com </a:t>
            </a:r>
            <a:endParaRPr lang="ms-MY" sz="1200" dirty="0">
              <a:solidFill>
                <a:schemeClr val="tx1">
                  <a:lumMod val="85000"/>
                  <a:lumOff val="15000"/>
                </a:schemeClr>
              </a:solidFill>
            </a:endParaRPr>
          </a:p>
        </p:txBody>
      </p:sp>
      <p:pic>
        <p:nvPicPr>
          <p:cNvPr id="18" name="Picture 17" descr="5minds.gif"/>
          <p:cNvPicPr>
            <a:picLocks noChangeAspect="1"/>
          </p:cNvPicPr>
          <p:nvPr/>
        </p:nvPicPr>
        <p:blipFill>
          <a:blip r:embed="rId2" cstate="print"/>
          <a:stretch>
            <a:fillRect/>
          </a:stretch>
        </p:blipFill>
        <p:spPr>
          <a:xfrm>
            <a:off x="1000125" y="1424006"/>
            <a:ext cx="7143750" cy="4648200"/>
          </a:xfrm>
          <a:prstGeom prst="rect">
            <a:avLst/>
          </a:prstGeom>
          <a:ln w="88900" cap="sq" cmpd="thickThin">
            <a:solidFill>
              <a:srgbClr val="000000"/>
            </a:solidFill>
            <a:prstDash val="solid"/>
            <a:miter lim="800000"/>
          </a:ln>
          <a:effectLst>
            <a:innerShdw blurRad="76200">
              <a:srgbClr val="000000"/>
            </a:innerShdw>
          </a:effectLst>
        </p:spPr>
      </p:pic>
      <p:sp>
        <p:nvSpPr>
          <p:cNvPr id="21" name="TextBox 20"/>
          <p:cNvSpPr txBox="1"/>
          <p:nvPr/>
        </p:nvSpPr>
        <p:spPr>
          <a:xfrm>
            <a:off x="1571604" y="2786058"/>
            <a:ext cx="6500858" cy="1384995"/>
          </a:xfrm>
          <a:prstGeom prst="rect">
            <a:avLst/>
          </a:prstGeom>
          <a:effectLst>
            <a:glow rad="2286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sz="2800" dirty="0" smtClean="0"/>
              <a:t>‘Key competencies’ which young learners and the society need in the 21</a:t>
            </a:r>
            <a:r>
              <a:rPr lang="en-GB" sz="2800" baseline="30000" dirty="0" smtClean="0"/>
              <a:t>st</a:t>
            </a:r>
            <a:r>
              <a:rPr lang="en-GB" sz="2800" dirty="0" smtClean="0"/>
              <a:t> century going forward.</a:t>
            </a:r>
            <a:endParaRPr lang="ms-MY"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214546" y="214290"/>
            <a:ext cx="4500594" cy="1143000"/>
          </a:xfrm>
        </p:spPr>
        <p:txBody>
          <a:bodyPr>
            <a:noAutofit/>
          </a:bodyPr>
          <a:lstStyle/>
          <a:p>
            <a:r>
              <a:rPr lang="en-US" sz="3200" dirty="0" smtClean="0">
                <a:solidFill>
                  <a:srgbClr val="7A0000"/>
                </a:solidFill>
                <a:latin typeface="Maiandra GD" pitchFamily="34" charset="0"/>
              </a:rPr>
              <a:t>5 Minds of the Future</a:t>
            </a:r>
            <a:endParaRPr lang="ms-MY" sz="3200" dirty="0">
              <a:solidFill>
                <a:srgbClr val="7A0000"/>
              </a:solidFill>
              <a:effectLst>
                <a:outerShdw blurRad="50800" dist="38100" dir="16200000" rotWithShape="0">
                  <a:prstClr val="black">
                    <a:alpha val="40000"/>
                  </a:prstClr>
                </a:outerShdw>
              </a:effectLst>
              <a:latin typeface="Maiandra GD" pitchFamily="34" charset="0"/>
            </a:endParaRPr>
          </a:p>
        </p:txBody>
      </p:sp>
      <p:sp>
        <p:nvSpPr>
          <p:cNvPr id="14" name="Footer Placeholder 13"/>
          <p:cNvSpPr>
            <a:spLocks noGrp="1"/>
          </p:cNvSpPr>
          <p:nvPr>
            <p:ph type="ftr" sz="quarter" idx="11"/>
          </p:nvPr>
        </p:nvSpPr>
        <p:spPr>
          <a:xfrm>
            <a:off x="6248400" y="6500834"/>
            <a:ext cx="2895600" cy="476250"/>
          </a:xfrm>
        </p:spPr>
        <p:txBody>
          <a:bodyPr/>
          <a:lstStyle/>
          <a:p>
            <a:r>
              <a:rPr lang="en-MY" dirty="0" err="1" smtClean="0">
                <a:solidFill>
                  <a:schemeClr val="tx1">
                    <a:lumMod val="85000"/>
                    <a:lumOff val="15000"/>
                  </a:schemeClr>
                </a:solidFill>
              </a:rPr>
              <a:t>Abd</a:t>
            </a:r>
            <a:r>
              <a:rPr lang="en-MY" dirty="0" smtClean="0">
                <a:solidFill>
                  <a:schemeClr val="tx1">
                    <a:lumMod val="85000"/>
                    <a:lumOff val="15000"/>
                  </a:schemeClr>
                </a:solidFill>
              </a:rPr>
              <a:t> </a:t>
            </a:r>
            <a:r>
              <a:rPr lang="en-MY" dirty="0" err="1" smtClean="0">
                <a:solidFill>
                  <a:schemeClr val="tx1">
                    <a:lumMod val="85000"/>
                    <a:lumOff val="15000"/>
                  </a:schemeClr>
                </a:solidFill>
              </a:rPr>
              <a:t>Karim</a:t>
            </a:r>
            <a:r>
              <a:rPr lang="en-MY" dirty="0" smtClean="0">
                <a:solidFill>
                  <a:schemeClr val="tx1">
                    <a:lumMod val="85000"/>
                    <a:lumOff val="15000"/>
                  </a:schemeClr>
                </a:solidFill>
              </a:rPr>
              <a:t> Alias@2010</a:t>
            </a:r>
            <a:endParaRPr lang="en-MY" dirty="0">
              <a:solidFill>
                <a:schemeClr val="tx1">
                  <a:lumMod val="85000"/>
                  <a:lumOff val="15000"/>
                </a:schemeClr>
              </a:solidFill>
            </a:endParaRPr>
          </a:p>
        </p:txBody>
      </p:sp>
      <p:sp>
        <p:nvSpPr>
          <p:cNvPr id="16" name="TextBox 15"/>
          <p:cNvSpPr txBox="1"/>
          <p:nvPr/>
        </p:nvSpPr>
        <p:spPr>
          <a:xfrm>
            <a:off x="285720" y="6581001"/>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a:t>
            </a:r>
            <a:r>
              <a:rPr lang="ms-MY" sz="1200" dirty="0" smtClean="0"/>
              <a:t>magazine.deltadallas.com </a:t>
            </a:r>
            <a:endParaRPr lang="ms-MY" sz="1200" dirty="0">
              <a:solidFill>
                <a:schemeClr val="tx1">
                  <a:lumMod val="85000"/>
                  <a:lumOff val="15000"/>
                </a:schemeClr>
              </a:solidFill>
            </a:endParaRPr>
          </a:p>
        </p:txBody>
      </p:sp>
      <p:graphicFrame>
        <p:nvGraphicFramePr>
          <p:cNvPr id="11" name="Table 10"/>
          <p:cNvGraphicFramePr>
            <a:graphicFrameLocks noGrp="1"/>
          </p:cNvGraphicFramePr>
          <p:nvPr/>
        </p:nvGraphicFramePr>
        <p:xfrm>
          <a:off x="857224" y="1214422"/>
          <a:ext cx="7429552" cy="5120640"/>
        </p:xfrm>
        <a:graphic>
          <a:graphicData uri="http://schemas.openxmlformats.org/drawingml/2006/table">
            <a:tbl>
              <a:tblPr firstRow="1" bandRow="1">
                <a:effectLst>
                  <a:outerShdw blurRad="50800" dist="38100" dir="2700000" algn="tl" rotWithShape="0">
                    <a:prstClr val="black">
                      <a:alpha val="40000"/>
                    </a:prstClr>
                  </a:outerShdw>
                </a:effectLst>
                <a:tableStyleId>{93296810-A885-4BE3-A3E7-6D5BEEA58F35}</a:tableStyleId>
              </a:tblPr>
              <a:tblGrid>
                <a:gridCol w="1935852"/>
                <a:gridCol w="5493700"/>
              </a:tblGrid>
              <a:tr h="370840">
                <a:tc>
                  <a:txBody>
                    <a:bodyPr/>
                    <a:lstStyle/>
                    <a:p>
                      <a:pPr algn="ctr"/>
                      <a:r>
                        <a:rPr lang="en-US" sz="2000" b="1" dirty="0" smtClean="0">
                          <a:solidFill>
                            <a:schemeClr val="tx1"/>
                          </a:solidFill>
                          <a:latin typeface="Arial Narrow" pitchFamily="34" charset="0"/>
                        </a:rPr>
                        <a:t>5 minds</a:t>
                      </a:r>
                      <a:endParaRPr lang="ms-MY" sz="2000" b="1" dirty="0">
                        <a:solidFill>
                          <a:schemeClr val="tx1"/>
                        </a:solidFill>
                        <a:latin typeface="Arial Narrow" pitchFamily="34" charset="0"/>
                      </a:endParaRPr>
                    </a:p>
                  </a:txBody>
                  <a:tcPr/>
                </a:tc>
                <a:tc>
                  <a:txBody>
                    <a:bodyPr/>
                    <a:lstStyle/>
                    <a:p>
                      <a:pPr algn="ctr"/>
                      <a:r>
                        <a:rPr lang="en-US" sz="2000" b="1" dirty="0" smtClean="0">
                          <a:solidFill>
                            <a:schemeClr val="tx1"/>
                          </a:solidFill>
                          <a:latin typeface="Arial Narrow" pitchFamily="34" charset="0"/>
                        </a:rPr>
                        <a:t>Characteristics</a:t>
                      </a:r>
                      <a:endParaRPr lang="ms-MY" sz="2000" b="1" dirty="0">
                        <a:solidFill>
                          <a:schemeClr val="tx1"/>
                        </a:solidFill>
                        <a:latin typeface="Arial Narrow" pitchFamily="34" charset="0"/>
                      </a:endParaRPr>
                    </a:p>
                  </a:txBody>
                  <a:tcPr/>
                </a:tc>
              </a:tr>
              <a:tr h="370840">
                <a:tc>
                  <a:txBody>
                    <a:bodyPr/>
                    <a:lstStyle/>
                    <a:p>
                      <a:r>
                        <a:rPr lang="ms-MY" sz="2000" b="1" i="0" kern="1200" dirty="0" smtClean="0">
                          <a:solidFill>
                            <a:schemeClr val="dk1"/>
                          </a:solidFill>
                          <a:latin typeface="Arial Narrow" pitchFamily="34" charset="0"/>
                          <a:ea typeface="+mn-ea"/>
                          <a:cs typeface="+mn-cs"/>
                        </a:rPr>
                        <a:t>Disciplined mind</a:t>
                      </a:r>
                      <a:endParaRPr lang="ms-MY" sz="2000" dirty="0">
                        <a:latin typeface="Arial Narrow" pitchFamily="34" charset="0"/>
                      </a:endParaRPr>
                    </a:p>
                  </a:txBody>
                  <a:tcPr/>
                </a:tc>
                <a:tc>
                  <a:txBody>
                    <a:bodyPr/>
                    <a:lstStyle/>
                    <a:p>
                      <a:r>
                        <a:rPr lang="en-US" sz="2000" b="0" i="0" kern="1200" dirty="0" smtClean="0">
                          <a:solidFill>
                            <a:schemeClr val="dk1"/>
                          </a:solidFill>
                          <a:latin typeface="Hypatia Sans Pro" pitchFamily="34" charset="0"/>
                          <a:ea typeface="+mn-ea"/>
                          <a:cs typeface="+mn-cs"/>
                        </a:rPr>
                        <a:t>Mastery of at least one way of thinking and the utilization of a scientific inquiry approach to solving problems in any area.</a:t>
                      </a:r>
                      <a:endParaRPr lang="ms-MY" sz="2000" b="0" dirty="0">
                        <a:latin typeface="Hypatia Sans Pro" pitchFamily="34" charset="0"/>
                      </a:endParaRPr>
                    </a:p>
                  </a:txBody>
                  <a:tcPr/>
                </a:tc>
              </a:tr>
              <a:tr h="370840">
                <a:tc>
                  <a:txBody>
                    <a:bodyPr/>
                    <a:lstStyle/>
                    <a:p>
                      <a:r>
                        <a:rPr lang="en-US" sz="2000" b="1" i="0" kern="1200" dirty="0" smtClean="0">
                          <a:solidFill>
                            <a:schemeClr val="dk1"/>
                          </a:solidFill>
                          <a:latin typeface="Arial Narrow" pitchFamily="34" charset="0"/>
                          <a:ea typeface="+mn-ea"/>
                          <a:cs typeface="+mn-cs"/>
                        </a:rPr>
                        <a:t>Synthesizing mind</a:t>
                      </a:r>
                      <a:r>
                        <a:rPr lang="en-US" sz="2000" b="0" i="0" kern="1200" dirty="0" smtClean="0">
                          <a:solidFill>
                            <a:schemeClr val="dk1"/>
                          </a:solidFill>
                          <a:latin typeface="Arial Narrow" pitchFamily="34" charset="0"/>
                          <a:ea typeface="+mn-ea"/>
                          <a:cs typeface="+mn-cs"/>
                        </a:rPr>
                        <a:t> </a:t>
                      </a:r>
                      <a:endParaRPr lang="ms-MY" sz="2000" dirty="0">
                        <a:latin typeface="Arial Narrow" pitchFamily="34" charset="0"/>
                      </a:endParaRPr>
                    </a:p>
                  </a:txBody>
                  <a:tcPr/>
                </a:tc>
                <a:tc>
                  <a:txBody>
                    <a:bodyPr/>
                    <a:lstStyle/>
                    <a:p>
                      <a:r>
                        <a:rPr lang="en-US" sz="2000" b="0" i="0" kern="1200" dirty="0" smtClean="0">
                          <a:solidFill>
                            <a:schemeClr val="dk1"/>
                          </a:solidFill>
                          <a:latin typeface="Hypatia Sans Pro" pitchFamily="34" charset="0"/>
                          <a:ea typeface="+mn-ea"/>
                          <a:cs typeface="+mn-cs"/>
                        </a:rPr>
                        <a:t>A mind able to gather information from disparate sources and put ideas together in ways that makes sense to the learner -  a skill basic to innovative leadership.</a:t>
                      </a:r>
                      <a:endParaRPr lang="ms-MY" sz="2000" b="0" dirty="0">
                        <a:latin typeface="Hypatia Sans Pro" pitchFamily="34" charset="0"/>
                      </a:endParaRPr>
                    </a:p>
                  </a:txBody>
                  <a:tcPr/>
                </a:tc>
              </a:tr>
              <a:tr h="370840">
                <a:tc>
                  <a:txBody>
                    <a:bodyPr/>
                    <a:lstStyle/>
                    <a:p>
                      <a:r>
                        <a:rPr lang="en-US" sz="2000" b="1" i="0" kern="1200" dirty="0" smtClean="0">
                          <a:solidFill>
                            <a:schemeClr val="dk1"/>
                          </a:solidFill>
                          <a:latin typeface="Arial Narrow" pitchFamily="34" charset="0"/>
                          <a:ea typeface="+mn-ea"/>
                          <a:cs typeface="+mn-cs"/>
                        </a:rPr>
                        <a:t>Creative mind</a:t>
                      </a:r>
                      <a:endParaRPr lang="ms-MY" sz="2000" dirty="0">
                        <a:latin typeface="Arial Narrow" pitchFamily="34" charset="0"/>
                      </a:endParaRPr>
                    </a:p>
                  </a:txBody>
                  <a:tcPr/>
                </a:tc>
                <a:tc>
                  <a:txBody>
                    <a:bodyPr/>
                    <a:lstStyle/>
                    <a:p>
                      <a:r>
                        <a:rPr lang="en-US" sz="2000" b="0" i="0" kern="1200" dirty="0" smtClean="0">
                          <a:solidFill>
                            <a:schemeClr val="dk1"/>
                          </a:solidFill>
                          <a:latin typeface="Hypatia Sans Pro" pitchFamily="34" charset="0"/>
                          <a:ea typeface="+mn-ea"/>
                          <a:cs typeface="+mn-cs"/>
                        </a:rPr>
                        <a:t>A mind capable of breaking new ground, developing new ideas and asking new questions.</a:t>
                      </a:r>
                      <a:endParaRPr lang="ms-MY" sz="2000" b="0" dirty="0">
                        <a:latin typeface="Hypatia Sans Pro" pitchFamily="34" charset="0"/>
                      </a:endParaRPr>
                    </a:p>
                  </a:txBody>
                  <a:tcPr/>
                </a:tc>
              </a:tr>
              <a:tr h="370840">
                <a:tc>
                  <a:txBody>
                    <a:bodyPr/>
                    <a:lstStyle/>
                    <a:p>
                      <a:r>
                        <a:rPr lang="en-US" sz="2000" b="1" i="0" kern="1200" dirty="0" smtClean="0">
                          <a:solidFill>
                            <a:schemeClr val="dk1"/>
                          </a:solidFill>
                          <a:latin typeface="Arial Narrow" pitchFamily="34" charset="0"/>
                          <a:ea typeface="+mn-ea"/>
                          <a:cs typeface="+mn-cs"/>
                        </a:rPr>
                        <a:t>Respectful mind</a:t>
                      </a:r>
                      <a:r>
                        <a:rPr lang="en-US" sz="2000" b="0" i="0" kern="1200" dirty="0" smtClean="0">
                          <a:solidFill>
                            <a:schemeClr val="dk1"/>
                          </a:solidFill>
                          <a:latin typeface="Arial Narrow" pitchFamily="34" charset="0"/>
                          <a:ea typeface="+mn-ea"/>
                          <a:cs typeface="+mn-cs"/>
                        </a:rPr>
                        <a:t> </a:t>
                      </a:r>
                      <a:endParaRPr lang="ms-MY" sz="2000" dirty="0">
                        <a:latin typeface="Arial Narrow" pitchFamily="34" charset="0"/>
                      </a:endParaRPr>
                    </a:p>
                  </a:txBody>
                  <a:tcPr/>
                </a:tc>
                <a:tc>
                  <a:txBody>
                    <a:bodyPr/>
                    <a:lstStyle/>
                    <a:p>
                      <a:r>
                        <a:rPr lang="en-US" sz="2000" b="0" i="0" kern="1200" dirty="0" smtClean="0">
                          <a:solidFill>
                            <a:schemeClr val="dk1"/>
                          </a:solidFill>
                          <a:latin typeface="Hypatia Sans Pro" pitchFamily="34" charset="0"/>
                          <a:ea typeface="+mn-ea"/>
                          <a:cs typeface="+mn-cs"/>
                        </a:rPr>
                        <a:t>A mind that recognizes differences between individuals, groups and cultures.</a:t>
                      </a:r>
                      <a:endParaRPr lang="ms-MY" sz="2000" b="0" dirty="0">
                        <a:latin typeface="Hypatia Sans Pro" pitchFamily="34" charset="0"/>
                      </a:endParaRPr>
                    </a:p>
                  </a:txBody>
                  <a:tcPr/>
                </a:tc>
              </a:tr>
              <a:tr h="370840">
                <a:tc>
                  <a:txBody>
                    <a:bodyPr/>
                    <a:lstStyle/>
                    <a:p>
                      <a:r>
                        <a:rPr lang="ms-MY" sz="2000" b="1" i="0" kern="1200" dirty="0" smtClean="0">
                          <a:solidFill>
                            <a:schemeClr val="dk1"/>
                          </a:solidFill>
                          <a:latin typeface="Arial Narrow" pitchFamily="34" charset="0"/>
                          <a:ea typeface="+mn-ea"/>
                          <a:cs typeface="+mn-cs"/>
                        </a:rPr>
                        <a:t>Ethical mind</a:t>
                      </a:r>
                      <a:endParaRPr lang="ms-MY" sz="2000" dirty="0">
                        <a:latin typeface="Arial Narrow" pitchFamily="34" charset="0"/>
                      </a:endParaRPr>
                    </a:p>
                  </a:txBody>
                  <a:tcPr/>
                </a:tc>
                <a:tc>
                  <a:txBody>
                    <a:bodyPr/>
                    <a:lstStyle/>
                    <a:p>
                      <a:r>
                        <a:rPr lang="en-US" sz="2000" b="0" i="0" kern="1200" dirty="0" smtClean="0">
                          <a:solidFill>
                            <a:schemeClr val="dk1"/>
                          </a:solidFill>
                          <a:latin typeface="Hypatia Sans Pro" pitchFamily="34" charset="0"/>
                          <a:ea typeface="+mn-ea"/>
                          <a:cs typeface="+mn-cs"/>
                        </a:rPr>
                        <a:t> Takes into account the 'common good' of the wider community particularly under challenging situations or dilemmas.</a:t>
                      </a:r>
                      <a:endParaRPr lang="ms-MY" sz="2000" b="0" dirty="0">
                        <a:latin typeface="Hypatia Sans Pro" pitchFamily="34" charset="0"/>
                      </a:endParaRPr>
                    </a:p>
                  </a:txBody>
                  <a:tcPr/>
                </a:tc>
              </a:tr>
            </a:tbl>
          </a:graphicData>
        </a:graphic>
      </p:graphicFrame>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285852" y="1214422"/>
            <a:ext cx="6929486" cy="3571900"/>
          </a:xfrm>
          <a:prstGeom prst="rect">
            <a:avLst/>
          </a:prstGeom>
          <a:solidFill>
            <a:schemeClr val="bg1">
              <a:lumMod val="95000"/>
              <a:alpha val="57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4" name="TextBox 23"/>
          <p:cNvSpPr txBox="1"/>
          <p:nvPr/>
        </p:nvSpPr>
        <p:spPr>
          <a:xfrm>
            <a:off x="2071670" y="2071678"/>
            <a:ext cx="4929222" cy="1323439"/>
          </a:xfrm>
          <a:prstGeom prst="rect">
            <a:avLst/>
          </a:prstGeom>
          <a:noFill/>
        </p:spPr>
        <p:txBody>
          <a:bodyPr wrap="square" rtlCol="0">
            <a:spAutoFit/>
          </a:bodyPr>
          <a:lstStyle/>
          <a:p>
            <a:pPr algn="ctr"/>
            <a:r>
              <a:rPr lang="en-US" sz="4000" b="1" dirty="0" smtClean="0">
                <a:solidFill>
                  <a:srgbClr val="7A0000"/>
                </a:solidFill>
                <a:effectLst>
                  <a:glow rad="101600">
                    <a:schemeClr val="accent6">
                      <a:satMod val="175000"/>
                      <a:alpha val="40000"/>
                    </a:schemeClr>
                  </a:glow>
                </a:effectLst>
                <a:latin typeface="Boopee" pitchFamily="2" charset="0"/>
                <a:cs typeface="MV Boli" pitchFamily="2" charset="0"/>
              </a:rPr>
              <a:t>Leveraging Digital Culture to Enhance Learning</a:t>
            </a:r>
            <a:endParaRPr lang="ms-MY" sz="4000" b="1" dirty="0">
              <a:solidFill>
                <a:srgbClr val="C00000"/>
              </a:solidFill>
              <a:latin typeface="Boopee" pitchFamily="2" charset="0"/>
              <a:cs typeface="MV Boli" pitchFamily="2" charset="0"/>
            </a:endParaRPr>
          </a:p>
        </p:txBody>
      </p:sp>
      <p:sp>
        <p:nvSpPr>
          <p:cNvPr id="32" name="TextBox 31"/>
          <p:cNvSpPr txBox="1"/>
          <p:nvPr/>
        </p:nvSpPr>
        <p:spPr>
          <a:xfrm>
            <a:off x="214282" y="6581001"/>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pic>
        <p:nvPicPr>
          <p:cNvPr id="10" name="Picture 9" descr="link.png">
            <a:hlinkClick r:id="rId2" action="ppaction://hlinkfile"/>
          </p:cNvPr>
          <p:cNvPicPr>
            <a:picLocks noChangeAspect="1"/>
          </p:cNvPicPr>
          <p:nvPr/>
        </p:nvPicPr>
        <p:blipFill>
          <a:blip r:embed="rId3" cstate="print"/>
          <a:stretch>
            <a:fillRect/>
          </a:stretch>
        </p:blipFill>
        <p:spPr>
          <a:xfrm>
            <a:off x="7929586" y="2571744"/>
            <a:ext cx="571504" cy="571504"/>
          </a:xfrm>
          <a:prstGeom prst="rect">
            <a:avLst/>
          </a:prstGeo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3"/>
          <p:cNvSpPr>
            <a:spLocks noGrp="1"/>
          </p:cNvSpPr>
          <p:nvPr>
            <p:ph type="ftr" sz="quarter" idx="11"/>
          </p:nvPr>
        </p:nvSpPr>
        <p:spPr>
          <a:xfrm>
            <a:off x="6248400" y="6500834"/>
            <a:ext cx="2895600" cy="476250"/>
          </a:xfrm>
        </p:spPr>
        <p:txBody>
          <a:bodyPr/>
          <a:lstStyle/>
          <a:p>
            <a:r>
              <a:rPr lang="en-MY" dirty="0" err="1" smtClean="0">
                <a:solidFill>
                  <a:schemeClr val="tx1">
                    <a:lumMod val="85000"/>
                    <a:lumOff val="15000"/>
                  </a:schemeClr>
                </a:solidFill>
              </a:rPr>
              <a:t>Abd</a:t>
            </a:r>
            <a:r>
              <a:rPr lang="en-MY" dirty="0" smtClean="0">
                <a:solidFill>
                  <a:schemeClr val="tx1">
                    <a:lumMod val="85000"/>
                    <a:lumOff val="15000"/>
                  </a:schemeClr>
                </a:solidFill>
              </a:rPr>
              <a:t> </a:t>
            </a:r>
            <a:r>
              <a:rPr lang="en-MY" dirty="0" err="1" smtClean="0">
                <a:solidFill>
                  <a:schemeClr val="tx1">
                    <a:lumMod val="85000"/>
                    <a:lumOff val="15000"/>
                  </a:schemeClr>
                </a:solidFill>
              </a:rPr>
              <a:t>Karim</a:t>
            </a:r>
            <a:r>
              <a:rPr lang="en-MY" dirty="0" smtClean="0">
                <a:solidFill>
                  <a:schemeClr val="tx1">
                    <a:lumMod val="85000"/>
                    <a:lumOff val="15000"/>
                  </a:schemeClr>
                </a:solidFill>
              </a:rPr>
              <a:t> Alias@2010</a:t>
            </a:r>
            <a:endParaRPr lang="en-MY" dirty="0">
              <a:solidFill>
                <a:schemeClr val="tx1">
                  <a:lumMod val="85000"/>
                  <a:lumOff val="15000"/>
                </a:schemeClr>
              </a:solidFill>
            </a:endParaRPr>
          </a:p>
        </p:txBody>
      </p:sp>
      <p:sp>
        <p:nvSpPr>
          <p:cNvPr id="7" name="Slide Number Placeholder 6"/>
          <p:cNvSpPr>
            <a:spLocks noGrp="1"/>
          </p:cNvSpPr>
          <p:nvPr>
            <p:ph type="sldNum" sz="quarter" idx="12"/>
          </p:nvPr>
        </p:nvSpPr>
        <p:spPr/>
        <p:txBody>
          <a:bodyPr/>
          <a:lstStyle/>
          <a:p>
            <a:fld id="{2B76A767-77EC-4984-99C9-B0C1D6302BC3}" type="slidenum">
              <a:rPr lang="en-MY" smtClean="0"/>
              <a:pPr/>
              <a:t>68</a:t>
            </a:fld>
            <a:endParaRPr lang="en-MY"/>
          </a:p>
        </p:txBody>
      </p:sp>
      <p:sp>
        <p:nvSpPr>
          <p:cNvPr id="18" name="TextBox 17"/>
          <p:cNvSpPr txBox="1"/>
          <p:nvPr/>
        </p:nvSpPr>
        <p:spPr>
          <a:xfrm>
            <a:off x="1071538" y="714356"/>
            <a:ext cx="7429552" cy="1200329"/>
          </a:xfrm>
          <a:prstGeom prst="rect">
            <a:avLst/>
          </a:prstGeom>
          <a:noFill/>
        </p:spPr>
        <p:txBody>
          <a:bodyPr wrap="square" rtlCol="0">
            <a:spAutoFit/>
          </a:bodyPr>
          <a:lstStyle/>
          <a:p>
            <a:pPr>
              <a:buClr>
                <a:srgbClr val="C00000"/>
              </a:buClr>
            </a:pPr>
            <a:r>
              <a:rPr lang="en-US" sz="3600" dirty="0" smtClean="0">
                <a:solidFill>
                  <a:srgbClr val="C00000"/>
                </a:solidFill>
                <a:latin typeface="Maiandra GD" pitchFamily="34" charset="0"/>
              </a:rPr>
              <a:t>Our 21</a:t>
            </a:r>
            <a:r>
              <a:rPr lang="en-US" sz="3600" baseline="30000" dirty="0" smtClean="0">
                <a:solidFill>
                  <a:srgbClr val="C00000"/>
                </a:solidFill>
                <a:latin typeface="Maiandra GD" pitchFamily="34" charset="0"/>
              </a:rPr>
              <a:t>st</a:t>
            </a:r>
            <a:r>
              <a:rPr lang="en-US" sz="3600" dirty="0" smtClean="0">
                <a:solidFill>
                  <a:srgbClr val="C00000"/>
                </a:solidFill>
                <a:latin typeface="Maiandra GD" pitchFamily="34" charset="0"/>
              </a:rPr>
              <a:t> century learners</a:t>
            </a:r>
            <a:r>
              <a:rPr lang="en-US" sz="3600" dirty="0" smtClean="0">
                <a:solidFill>
                  <a:sysClr val="windowText" lastClr="000000"/>
                </a:solidFill>
                <a:latin typeface="Maiandra GD" pitchFamily="34" charset="0"/>
              </a:rPr>
              <a:t>– the digital natives</a:t>
            </a:r>
            <a:endParaRPr lang="en-US" sz="3600" dirty="0">
              <a:solidFill>
                <a:sysClr val="windowText" lastClr="000000"/>
              </a:solidFill>
              <a:latin typeface="Maiandra GD" pitchFamily="34" charset="0"/>
            </a:endParaRPr>
          </a:p>
        </p:txBody>
      </p:sp>
      <p:sp>
        <p:nvSpPr>
          <p:cNvPr id="13" name="Oval 12"/>
          <p:cNvSpPr/>
          <p:nvPr/>
        </p:nvSpPr>
        <p:spPr>
          <a:xfrm>
            <a:off x="214282" y="714356"/>
            <a:ext cx="8286808" cy="5715016"/>
          </a:xfrm>
          <a:prstGeom prst="ellipse">
            <a:avLst/>
          </a:prstGeom>
          <a:solidFill>
            <a:schemeClr val="bg1">
              <a:alpha val="42000"/>
            </a:schemeClr>
          </a:solidFill>
          <a:ln>
            <a:noFill/>
          </a:ln>
          <a:effectLst>
            <a:outerShdw dist="50800" dir="5400000" sx="1000" sy="1000" algn="ctr" rotWithShape="0">
              <a:srgbClr val="000000">
                <a:alpha val="43137"/>
              </a:srgb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2" name="TextBox 11"/>
          <p:cNvSpPr txBox="1"/>
          <p:nvPr/>
        </p:nvSpPr>
        <p:spPr>
          <a:xfrm>
            <a:off x="500034" y="3786190"/>
            <a:ext cx="7572428" cy="1384995"/>
          </a:xfrm>
          <a:prstGeom prst="rect">
            <a:avLst/>
          </a:prstGeom>
          <a:noFill/>
        </p:spPr>
        <p:txBody>
          <a:bodyPr wrap="square" rtlCol="0">
            <a:spAutoFit/>
          </a:bodyPr>
          <a:lstStyle/>
          <a:p>
            <a:r>
              <a:rPr lang="en-MY" sz="2800" dirty="0" smtClean="0">
                <a:latin typeface="Hypatia Sans Pro" pitchFamily="34" charset="0"/>
              </a:rPr>
              <a:t>As the first generation of the 21st century, the Gen Z kids have not known a world without broadband and wireless Internet.</a:t>
            </a:r>
            <a:endParaRPr lang="en-MY" sz="2800" dirty="0">
              <a:latin typeface="Hypatia Sans Pro" pitchFamily="34" charset="0"/>
            </a:endParaRPr>
          </a:p>
        </p:txBody>
      </p:sp>
      <p:sp>
        <p:nvSpPr>
          <p:cNvPr id="11" name="TextBox 10"/>
          <p:cNvSpPr txBox="1"/>
          <p:nvPr/>
        </p:nvSpPr>
        <p:spPr>
          <a:xfrm>
            <a:off x="857224" y="3143248"/>
            <a:ext cx="7858180" cy="523220"/>
          </a:xfrm>
          <a:prstGeom prst="rect">
            <a:avLst/>
          </a:prstGeom>
          <a:noFill/>
        </p:spPr>
        <p:txBody>
          <a:bodyPr wrap="square" rtlCol="0">
            <a:spAutoFit/>
          </a:bodyPr>
          <a:lstStyle/>
          <a:p>
            <a:r>
              <a:rPr lang="en-MY" sz="2800" dirty="0" smtClean="0">
                <a:latin typeface="Hypatia Sans Pro" pitchFamily="34" charset="0"/>
              </a:rPr>
              <a:t>Gen Z-</a:t>
            </a:r>
            <a:r>
              <a:rPr lang="en-MY" sz="2800" dirty="0" err="1" smtClean="0">
                <a:latin typeface="Hypatia Sans Pro" pitchFamily="34" charset="0"/>
              </a:rPr>
              <a:t>ers</a:t>
            </a:r>
            <a:r>
              <a:rPr lang="en-MY" sz="2800" dirty="0" smtClean="0">
                <a:latin typeface="Hypatia Sans Pro" pitchFamily="34" charset="0"/>
              </a:rPr>
              <a:t> let their fingers do the walking…</a:t>
            </a:r>
            <a:endParaRPr lang="en-MY" sz="2800" dirty="0">
              <a:latin typeface="Hypatia Sans Pro" pitchFamily="34" charset="0"/>
            </a:endParaRPr>
          </a:p>
        </p:txBody>
      </p:sp>
      <p:sp>
        <p:nvSpPr>
          <p:cNvPr id="14" name="TextBox 13"/>
          <p:cNvSpPr txBox="1"/>
          <p:nvPr/>
        </p:nvSpPr>
        <p:spPr>
          <a:xfrm>
            <a:off x="214282" y="6581001"/>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a:xfrm>
            <a:off x="214282" y="1142984"/>
            <a:ext cx="8286808" cy="5715016"/>
          </a:xfrm>
          <a:prstGeom prst="ellipse">
            <a:avLst/>
          </a:prstGeom>
          <a:solidFill>
            <a:schemeClr val="bg1">
              <a:alpha val="42000"/>
            </a:schemeClr>
          </a:solidFill>
          <a:ln>
            <a:noFill/>
          </a:ln>
          <a:effectLst>
            <a:outerShdw dist="50800" dir="5400000" sx="1000" sy="1000" algn="ctr" rotWithShape="0">
              <a:srgbClr val="000000">
                <a:alpha val="43137"/>
              </a:srgb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3" name="Footer Placeholder 13"/>
          <p:cNvSpPr>
            <a:spLocks noGrp="1"/>
          </p:cNvSpPr>
          <p:nvPr>
            <p:ph type="ftr" sz="quarter" idx="11"/>
          </p:nvPr>
        </p:nvSpPr>
        <p:spPr>
          <a:xfrm>
            <a:off x="6248400" y="6500834"/>
            <a:ext cx="2895600" cy="476250"/>
          </a:xfrm>
        </p:spPr>
        <p:txBody>
          <a:bodyPr/>
          <a:lstStyle/>
          <a:p>
            <a:r>
              <a:rPr lang="en-MY" dirty="0" err="1" smtClean="0">
                <a:solidFill>
                  <a:schemeClr val="tx1">
                    <a:lumMod val="85000"/>
                    <a:lumOff val="15000"/>
                  </a:schemeClr>
                </a:solidFill>
              </a:rPr>
              <a:t>Abd</a:t>
            </a:r>
            <a:r>
              <a:rPr lang="en-MY" dirty="0" smtClean="0">
                <a:solidFill>
                  <a:schemeClr val="tx1">
                    <a:lumMod val="85000"/>
                    <a:lumOff val="15000"/>
                  </a:schemeClr>
                </a:solidFill>
              </a:rPr>
              <a:t> </a:t>
            </a:r>
            <a:r>
              <a:rPr lang="en-MY" dirty="0" err="1" smtClean="0">
                <a:solidFill>
                  <a:schemeClr val="tx1">
                    <a:lumMod val="85000"/>
                    <a:lumOff val="15000"/>
                  </a:schemeClr>
                </a:solidFill>
              </a:rPr>
              <a:t>Karim</a:t>
            </a:r>
            <a:r>
              <a:rPr lang="en-MY" dirty="0" smtClean="0">
                <a:solidFill>
                  <a:schemeClr val="tx1">
                    <a:lumMod val="85000"/>
                    <a:lumOff val="15000"/>
                  </a:schemeClr>
                </a:solidFill>
              </a:rPr>
              <a:t> Alias@2010</a:t>
            </a:r>
            <a:endParaRPr lang="en-MY" dirty="0">
              <a:solidFill>
                <a:schemeClr val="tx1">
                  <a:lumMod val="85000"/>
                  <a:lumOff val="15000"/>
                </a:schemeClr>
              </a:solidFill>
            </a:endParaRPr>
          </a:p>
        </p:txBody>
      </p:sp>
      <p:sp>
        <p:nvSpPr>
          <p:cNvPr id="7" name="Slide Number Placeholder 6"/>
          <p:cNvSpPr>
            <a:spLocks noGrp="1"/>
          </p:cNvSpPr>
          <p:nvPr>
            <p:ph type="sldNum" sz="quarter" idx="12"/>
          </p:nvPr>
        </p:nvSpPr>
        <p:spPr/>
        <p:txBody>
          <a:bodyPr/>
          <a:lstStyle/>
          <a:p>
            <a:fld id="{2B76A767-77EC-4984-99C9-B0C1D6302BC3}" type="slidenum">
              <a:rPr lang="en-MY" smtClean="0"/>
              <a:pPr/>
              <a:t>69</a:t>
            </a:fld>
            <a:endParaRPr lang="en-MY"/>
          </a:p>
        </p:txBody>
      </p:sp>
      <p:sp>
        <p:nvSpPr>
          <p:cNvPr id="18" name="TextBox 17"/>
          <p:cNvSpPr txBox="1"/>
          <p:nvPr/>
        </p:nvSpPr>
        <p:spPr>
          <a:xfrm>
            <a:off x="2928926" y="714356"/>
            <a:ext cx="4786314" cy="646331"/>
          </a:xfrm>
          <a:prstGeom prst="rect">
            <a:avLst/>
          </a:prstGeom>
          <a:noFill/>
        </p:spPr>
        <p:txBody>
          <a:bodyPr wrap="square" rtlCol="0">
            <a:spAutoFit/>
          </a:bodyPr>
          <a:lstStyle/>
          <a:p>
            <a:pPr marL="231775" indent="-231775">
              <a:buClr>
                <a:srgbClr val="C00000"/>
              </a:buClr>
            </a:pPr>
            <a:r>
              <a:rPr lang="en-US" sz="3600" dirty="0" smtClean="0">
                <a:solidFill>
                  <a:sysClr val="windowText" lastClr="000000"/>
                </a:solidFill>
                <a:latin typeface="Maiandra GD" pitchFamily="34" charset="0"/>
              </a:rPr>
              <a:t>Digital natives</a:t>
            </a:r>
            <a:endParaRPr lang="en-US" sz="3600" dirty="0">
              <a:solidFill>
                <a:sysClr val="windowText" lastClr="000000"/>
              </a:solidFill>
              <a:latin typeface="Maiandra GD" pitchFamily="34" charset="0"/>
            </a:endParaRPr>
          </a:p>
        </p:txBody>
      </p:sp>
      <p:sp>
        <p:nvSpPr>
          <p:cNvPr id="12" name="TextBox 11"/>
          <p:cNvSpPr txBox="1"/>
          <p:nvPr/>
        </p:nvSpPr>
        <p:spPr>
          <a:xfrm>
            <a:off x="785786" y="3000372"/>
            <a:ext cx="7572428" cy="1200329"/>
          </a:xfrm>
          <a:prstGeom prst="rect">
            <a:avLst/>
          </a:prstGeom>
          <a:noFill/>
        </p:spPr>
        <p:txBody>
          <a:bodyPr wrap="square" rtlCol="0">
            <a:spAutoFit/>
          </a:bodyPr>
          <a:lstStyle/>
          <a:p>
            <a:r>
              <a:rPr lang="en-MY" sz="2400" dirty="0" smtClean="0">
                <a:latin typeface="Hypatia Sans Pro" pitchFamily="34" charset="0"/>
              </a:rPr>
              <a:t>The Australian Bureau of Statistics (ABS) estimates that around </a:t>
            </a:r>
            <a:r>
              <a:rPr lang="en-MY" sz="2400" dirty="0" smtClean="0">
                <a:solidFill>
                  <a:srgbClr val="C00000"/>
                </a:solidFill>
                <a:latin typeface="Hypatia Sans Pro" pitchFamily="34" charset="0"/>
              </a:rPr>
              <a:t>95 per cent of kids use a computer regularly </a:t>
            </a:r>
            <a:r>
              <a:rPr lang="en-MY" sz="2400" dirty="0" smtClean="0">
                <a:latin typeface="Hypatia Sans Pro" pitchFamily="34" charset="0"/>
              </a:rPr>
              <a:t>and that at least </a:t>
            </a:r>
            <a:r>
              <a:rPr lang="en-MY" sz="2400" dirty="0" smtClean="0">
                <a:solidFill>
                  <a:srgbClr val="C00000"/>
                </a:solidFill>
                <a:latin typeface="Hypatia Sans Pro" pitchFamily="34" charset="0"/>
              </a:rPr>
              <a:t>64 per cent of them access the Internet</a:t>
            </a:r>
            <a:r>
              <a:rPr lang="en-MY" sz="2400" dirty="0" smtClean="0">
                <a:latin typeface="Hypatia Sans Pro" pitchFamily="34" charset="0"/>
              </a:rPr>
              <a:t>.</a:t>
            </a:r>
            <a:endParaRPr lang="en-MY" sz="2400" dirty="0">
              <a:latin typeface="Hypatia Sans Pro" pitchFamily="34" charset="0"/>
            </a:endParaRPr>
          </a:p>
        </p:txBody>
      </p:sp>
      <p:sp>
        <p:nvSpPr>
          <p:cNvPr id="10" name="TextBox 9"/>
          <p:cNvSpPr txBox="1"/>
          <p:nvPr/>
        </p:nvSpPr>
        <p:spPr>
          <a:xfrm>
            <a:off x="214282" y="6581001"/>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1928794" y="142852"/>
            <a:ext cx="5572164" cy="1143000"/>
          </a:xfrm>
        </p:spPr>
        <p:txBody>
          <a:bodyPr>
            <a:normAutofit/>
          </a:bodyPr>
          <a:lstStyle/>
          <a:p>
            <a:r>
              <a:rPr lang="en-US" dirty="0" smtClean="0">
                <a:latin typeface="Maiandra GD" pitchFamily="34" charset="0"/>
              </a:rPr>
              <a:t>Teacher concern </a:t>
            </a:r>
            <a:endParaRPr lang="ms-MY" dirty="0">
              <a:solidFill>
                <a:srgbClr val="660066"/>
              </a:solidFill>
              <a:effectLst>
                <a:outerShdw blurRad="50800" dist="38100" dir="16200000" rotWithShape="0">
                  <a:prstClr val="black">
                    <a:alpha val="40000"/>
                  </a:prstClr>
                </a:outerShdw>
              </a:effectLst>
              <a:latin typeface="Maiandra GD" pitchFamily="34" charset="0"/>
            </a:endParaRPr>
          </a:p>
        </p:txBody>
      </p:sp>
      <p:sp>
        <p:nvSpPr>
          <p:cNvPr id="17" name="Footer Placeholder 13"/>
          <p:cNvSpPr>
            <a:spLocks noGrp="1"/>
          </p:cNvSpPr>
          <p:nvPr>
            <p:ph type="ftr" sz="quarter" idx="11"/>
          </p:nvPr>
        </p:nvSpPr>
        <p:spPr>
          <a:xfrm>
            <a:off x="6248400" y="6143644"/>
            <a:ext cx="2895600" cy="476250"/>
          </a:xfrm>
        </p:spPr>
        <p:txBody>
          <a:bodyPr/>
          <a:lstStyle/>
          <a:p>
            <a:r>
              <a:rPr lang="en-MY" dirty="0" err="1" smtClean="0">
                <a:solidFill>
                  <a:schemeClr val="tx1">
                    <a:lumMod val="85000"/>
                    <a:lumOff val="15000"/>
                  </a:schemeClr>
                </a:solidFill>
              </a:rPr>
              <a:t>Abd</a:t>
            </a:r>
            <a:r>
              <a:rPr lang="en-MY" dirty="0" smtClean="0">
                <a:solidFill>
                  <a:schemeClr val="tx1">
                    <a:lumMod val="85000"/>
                    <a:lumOff val="15000"/>
                  </a:schemeClr>
                </a:solidFill>
              </a:rPr>
              <a:t> </a:t>
            </a:r>
            <a:r>
              <a:rPr lang="en-MY" dirty="0" err="1" smtClean="0">
                <a:solidFill>
                  <a:schemeClr val="tx1">
                    <a:lumMod val="85000"/>
                    <a:lumOff val="15000"/>
                  </a:schemeClr>
                </a:solidFill>
              </a:rPr>
              <a:t>Karim</a:t>
            </a:r>
            <a:r>
              <a:rPr lang="en-MY" dirty="0" smtClean="0">
                <a:solidFill>
                  <a:schemeClr val="tx1">
                    <a:lumMod val="85000"/>
                    <a:lumOff val="15000"/>
                  </a:schemeClr>
                </a:solidFill>
              </a:rPr>
              <a:t> Alias@2010</a:t>
            </a:r>
            <a:endParaRPr lang="en-MY" dirty="0">
              <a:solidFill>
                <a:schemeClr val="tx1">
                  <a:lumMod val="85000"/>
                  <a:lumOff val="15000"/>
                </a:schemeClr>
              </a:solidFill>
            </a:endParaRPr>
          </a:p>
        </p:txBody>
      </p:sp>
      <p:sp>
        <p:nvSpPr>
          <p:cNvPr id="14" name="TextBox 13"/>
          <p:cNvSpPr txBox="1"/>
          <p:nvPr/>
        </p:nvSpPr>
        <p:spPr>
          <a:xfrm>
            <a:off x="1714480" y="2285992"/>
            <a:ext cx="6143636" cy="707886"/>
          </a:xfrm>
          <a:prstGeom prst="rect">
            <a:avLst/>
          </a:prstGeom>
          <a:noFill/>
        </p:spPr>
        <p:txBody>
          <a:bodyPr wrap="square" rtlCol="0">
            <a:spAutoFit/>
          </a:bodyPr>
          <a:lstStyle/>
          <a:p>
            <a:pPr algn="ctr"/>
            <a:r>
              <a:rPr lang="en-US" sz="4000" dirty="0" smtClean="0">
                <a:solidFill>
                  <a:srgbClr val="7A0000"/>
                </a:solidFill>
                <a:latin typeface="Candy Round BTN Cond" pitchFamily="34" charset="0"/>
                <a:cs typeface="MV Boli" pitchFamily="2" charset="0"/>
              </a:rPr>
              <a:t>“I give up…I have lost the joy in teaching”</a:t>
            </a:r>
            <a:endParaRPr lang="ms-MY" sz="4000" dirty="0">
              <a:solidFill>
                <a:srgbClr val="7A0000"/>
              </a:solidFill>
              <a:latin typeface="Candy Round BTN Cond" pitchFamily="34" charset="0"/>
              <a:cs typeface="MV Boli" pitchFamily="2" charset="0"/>
            </a:endParaRPr>
          </a:p>
        </p:txBody>
      </p:sp>
      <p:sp>
        <p:nvSpPr>
          <p:cNvPr id="9" name="TextBox 8"/>
          <p:cNvSpPr txBox="1"/>
          <p:nvPr/>
        </p:nvSpPr>
        <p:spPr>
          <a:xfrm>
            <a:off x="214282" y="6286520"/>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rot="10800000">
            <a:off x="-3" y="0"/>
            <a:ext cx="9144001" cy="7215214"/>
          </a:xfrm>
          <a:prstGeom prst="rect">
            <a:avLst/>
          </a:prstGeom>
          <a:noFill/>
          <a:ln w="9525">
            <a:noFill/>
            <a:miter lim="800000"/>
            <a:headEnd/>
            <a:tailEnd/>
          </a:ln>
        </p:spPr>
      </p:pic>
      <p:sp>
        <p:nvSpPr>
          <p:cNvPr id="9" name="Footer Placeholder 13"/>
          <p:cNvSpPr>
            <a:spLocks noGrp="1"/>
          </p:cNvSpPr>
          <p:nvPr>
            <p:ph type="ftr" sz="quarter" idx="11"/>
          </p:nvPr>
        </p:nvSpPr>
        <p:spPr>
          <a:xfrm>
            <a:off x="6248400" y="6810402"/>
            <a:ext cx="2895600" cy="476250"/>
          </a:xfrm>
        </p:spPr>
        <p:txBody>
          <a:bodyPr/>
          <a:lstStyle/>
          <a:p>
            <a:r>
              <a:rPr lang="en-MY" dirty="0" err="1" smtClean="0">
                <a:solidFill>
                  <a:schemeClr val="tx1">
                    <a:lumMod val="85000"/>
                    <a:lumOff val="15000"/>
                  </a:schemeClr>
                </a:solidFill>
              </a:rPr>
              <a:t>Abd</a:t>
            </a:r>
            <a:r>
              <a:rPr lang="en-MY" dirty="0" smtClean="0">
                <a:solidFill>
                  <a:schemeClr val="tx1">
                    <a:lumMod val="85000"/>
                    <a:lumOff val="15000"/>
                  </a:schemeClr>
                </a:solidFill>
              </a:rPr>
              <a:t> </a:t>
            </a:r>
            <a:r>
              <a:rPr lang="en-MY" dirty="0" err="1" smtClean="0">
                <a:solidFill>
                  <a:schemeClr val="tx1">
                    <a:lumMod val="85000"/>
                    <a:lumOff val="15000"/>
                  </a:schemeClr>
                </a:solidFill>
              </a:rPr>
              <a:t>Karim</a:t>
            </a:r>
            <a:r>
              <a:rPr lang="en-MY" dirty="0" smtClean="0">
                <a:solidFill>
                  <a:schemeClr val="tx1">
                    <a:lumMod val="85000"/>
                    <a:lumOff val="15000"/>
                  </a:schemeClr>
                </a:solidFill>
              </a:rPr>
              <a:t> Alias@2010</a:t>
            </a:r>
            <a:endParaRPr lang="en-MY" dirty="0">
              <a:solidFill>
                <a:schemeClr val="tx1">
                  <a:lumMod val="85000"/>
                  <a:lumOff val="15000"/>
                </a:schemeClr>
              </a:solidFill>
            </a:endParaRPr>
          </a:p>
        </p:txBody>
      </p:sp>
      <p:sp>
        <p:nvSpPr>
          <p:cNvPr id="7" name="Slide Number Placeholder 6"/>
          <p:cNvSpPr>
            <a:spLocks noGrp="1"/>
          </p:cNvSpPr>
          <p:nvPr>
            <p:ph type="sldNum" sz="quarter" idx="12"/>
          </p:nvPr>
        </p:nvSpPr>
        <p:spPr/>
        <p:txBody>
          <a:bodyPr/>
          <a:lstStyle/>
          <a:p>
            <a:fld id="{2B76A767-77EC-4984-99C9-B0C1D6302BC3}" type="slidenum">
              <a:rPr lang="en-MY" smtClean="0"/>
              <a:pPr/>
              <a:t>70</a:t>
            </a:fld>
            <a:endParaRPr lang="en-MY"/>
          </a:p>
        </p:txBody>
      </p:sp>
      <p:sp>
        <p:nvSpPr>
          <p:cNvPr id="18" name="TextBox 17"/>
          <p:cNvSpPr txBox="1"/>
          <p:nvPr/>
        </p:nvSpPr>
        <p:spPr>
          <a:xfrm>
            <a:off x="928662" y="857232"/>
            <a:ext cx="6357950" cy="646331"/>
          </a:xfrm>
          <a:prstGeom prst="rect">
            <a:avLst/>
          </a:prstGeom>
          <a:noFill/>
        </p:spPr>
        <p:txBody>
          <a:bodyPr wrap="square" rtlCol="0">
            <a:spAutoFit/>
          </a:bodyPr>
          <a:lstStyle/>
          <a:p>
            <a:pPr marL="231775" indent="-231775">
              <a:buClr>
                <a:srgbClr val="C00000"/>
              </a:buClr>
            </a:pPr>
            <a:r>
              <a:rPr lang="en-US" sz="3600" dirty="0" smtClean="0">
                <a:solidFill>
                  <a:srgbClr val="C00000"/>
                </a:solidFill>
                <a:latin typeface="Bell Gothic Std Light" pitchFamily="34" charset="0"/>
              </a:rPr>
              <a:t>Communicating information</a:t>
            </a:r>
            <a:endParaRPr lang="en-US" sz="3600" dirty="0">
              <a:solidFill>
                <a:srgbClr val="C00000"/>
              </a:solidFill>
              <a:latin typeface="Bell Gothic Std Light" pitchFamily="34" charset="0"/>
            </a:endParaRPr>
          </a:p>
        </p:txBody>
      </p:sp>
      <p:pic>
        <p:nvPicPr>
          <p:cNvPr id="10" name="Picture 9" descr="Apple_mobile_learning.png"/>
          <p:cNvPicPr>
            <a:picLocks noChangeAspect="1"/>
          </p:cNvPicPr>
          <p:nvPr/>
        </p:nvPicPr>
        <p:blipFill>
          <a:blip r:embed="rId4" cstate="print"/>
          <a:stretch>
            <a:fillRect/>
          </a:stretch>
        </p:blipFill>
        <p:spPr>
          <a:xfrm>
            <a:off x="0" y="398019"/>
            <a:ext cx="9144000" cy="6061962"/>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13"/>
          <p:cNvSpPr>
            <a:spLocks noGrp="1"/>
          </p:cNvSpPr>
          <p:nvPr>
            <p:ph type="ftr" sz="quarter" idx="11"/>
          </p:nvPr>
        </p:nvSpPr>
        <p:spPr>
          <a:xfrm>
            <a:off x="6248400" y="6500834"/>
            <a:ext cx="2895600" cy="476250"/>
          </a:xfrm>
        </p:spPr>
        <p:txBody>
          <a:bodyPr/>
          <a:lstStyle/>
          <a:p>
            <a:r>
              <a:rPr lang="en-MY" dirty="0" err="1" smtClean="0">
                <a:solidFill>
                  <a:schemeClr val="tx1">
                    <a:lumMod val="85000"/>
                    <a:lumOff val="15000"/>
                  </a:schemeClr>
                </a:solidFill>
              </a:rPr>
              <a:t>Abd</a:t>
            </a:r>
            <a:r>
              <a:rPr lang="en-MY" dirty="0" smtClean="0">
                <a:solidFill>
                  <a:schemeClr val="tx1">
                    <a:lumMod val="85000"/>
                    <a:lumOff val="15000"/>
                  </a:schemeClr>
                </a:solidFill>
              </a:rPr>
              <a:t> </a:t>
            </a:r>
            <a:r>
              <a:rPr lang="en-MY" dirty="0" err="1" smtClean="0">
                <a:solidFill>
                  <a:schemeClr val="tx1">
                    <a:lumMod val="85000"/>
                    <a:lumOff val="15000"/>
                  </a:schemeClr>
                </a:solidFill>
              </a:rPr>
              <a:t>Karim</a:t>
            </a:r>
            <a:r>
              <a:rPr lang="en-MY" dirty="0" smtClean="0">
                <a:solidFill>
                  <a:schemeClr val="tx1">
                    <a:lumMod val="85000"/>
                    <a:lumOff val="15000"/>
                  </a:schemeClr>
                </a:solidFill>
              </a:rPr>
              <a:t> Alias@2010</a:t>
            </a:r>
            <a:endParaRPr lang="en-MY" dirty="0">
              <a:solidFill>
                <a:schemeClr val="tx1">
                  <a:lumMod val="85000"/>
                  <a:lumOff val="15000"/>
                </a:schemeClr>
              </a:solidFill>
            </a:endParaRPr>
          </a:p>
        </p:txBody>
      </p:sp>
      <p:sp>
        <p:nvSpPr>
          <p:cNvPr id="7" name="Slide Number Placeholder 6"/>
          <p:cNvSpPr>
            <a:spLocks noGrp="1"/>
          </p:cNvSpPr>
          <p:nvPr>
            <p:ph type="sldNum" sz="quarter" idx="12"/>
          </p:nvPr>
        </p:nvSpPr>
        <p:spPr/>
        <p:txBody>
          <a:bodyPr/>
          <a:lstStyle/>
          <a:p>
            <a:fld id="{2B76A767-77EC-4984-99C9-B0C1D6302BC3}" type="slidenum">
              <a:rPr lang="en-MY" smtClean="0"/>
              <a:pPr/>
              <a:t>71</a:t>
            </a:fld>
            <a:endParaRPr lang="en-MY"/>
          </a:p>
        </p:txBody>
      </p:sp>
      <p:sp>
        <p:nvSpPr>
          <p:cNvPr id="12" name="TextBox 11">
            <a:hlinkClick r:id="rId3" action="ppaction://hlinkfile"/>
          </p:cNvPr>
          <p:cNvSpPr txBox="1"/>
          <p:nvPr/>
        </p:nvSpPr>
        <p:spPr>
          <a:xfrm>
            <a:off x="1357290" y="2571744"/>
            <a:ext cx="6357950" cy="1323439"/>
          </a:xfrm>
          <a:prstGeom prst="rect">
            <a:avLst/>
          </a:prstGeom>
          <a:noFill/>
        </p:spPr>
        <p:txBody>
          <a:bodyPr wrap="square" rtlCol="0">
            <a:spAutoFit/>
          </a:bodyPr>
          <a:lstStyle/>
          <a:p>
            <a:pPr marL="231775" indent="-231775">
              <a:buClr>
                <a:srgbClr val="C00000"/>
              </a:buClr>
            </a:pPr>
            <a:r>
              <a:rPr lang="en-US" sz="4000" dirty="0" smtClean="0">
                <a:solidFill>
                  <a:srgbClr val="C00000"/>
                </a:solidFill>
                <a:latin typeface="Boopee" pitchFamily="2" charset="0"/>
              </a:rPr>
              <a:t>Connect with your students in ways they already love</a:t>
            </a:r>
            <a:endParaRPr lang="en-US" sz="4000" dirty="0">
              <a:solidFill>
                <a:srgbClr val="C00000"/>
              </a:solidFill>
              <a:latin typeface="Boopee"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857224" y="2357430"/>
            <a:ext cx="7500990" cy="1323439"/>
          </a:xfrm>
          <a:prstGeom prst="rect">
            <a:avLst/>
          </a:prstGeom>
          <a:noFill/>
        </p:spPr>
        <p:txBody>
          <a:bodyPr wrap="square" rtlCol="0">
            <a:spAutoFit/>
          </a:bodyPr>
          <a:lstStyle/>
          <a:p>
            <a:pPr algn="ctr"/>
            <a:r>
              <a:rPr lang="en-US" sz="4000" b="1" dirty="0" smtClean="0">
                <a:solidFill>
                  <a:srgbClr val="460000"/>
                </a:solidFill>
                <a:latin typeface="Boopee" pitchFamily="2" charset="0"/>
                <a:cs typeface="MV Boli" pitchFamily="2" charset="0"/>
              </a:rPr>
              <a:t>Learning shouldn’t be confined in a classroom – </a:t>
            </a:r>
            <a:r>
              <a:rPr lang="en-US" sz="4000" b="1" dirty="0" smtClean="0">
                <a:solidFill>
                  <a:srgbClr val="7A0000"/>
                </a:solidFill>
                <a:latin typeface="Boopee" pitchFamily="2" charset="0"/>
                <a:cs typeface="MV Boli" pitchFamily="2" charset="0"/>
              </a:rPr>
              <a:t>learn anywhere, anytime, 24/7</a:t>
            </a:r>
            <a:endParaRPr lang="ms-MY" sz="4000" b="1" dirty="0">
              <a:solidFill>
                <a:srgbClr val="7A0000"/>
              </a:solidFill>
              <a:latin typeface="Boopee" pitchFamily="2" charset="0"/>
              <a:cs typeface="MV Boli" pitchFamily="2" charset="0"/>
            </a:endParaRPr>
          </a:p>
        </p:txBody>
      </p:sp>
      <p:sp>
        <p:nvSpPr>
          <p:cNvPr id="15" name="Footer Placeholder 13"/>
          <p:cNvSpPr>
            <a:spLocks noGrp="1"/>
          </p:cNvSpPr>
          <p:nvPr>
            <p:ph type="ftr" sz="quarter" idx="11"/>
          </p:nvPr>
        </p:nvSpPr>
        <p:spPr>
          <a:xfrm>
            <a:off x="6248400" y="6500834"/>
            <a:ext cx="2895600" cy="476250"/>
          </a:xfrm>
        </p:spPr>
        <p:txBody>
          <a:bodyPr/>
          <a:lstStyle/>
          <a:p>
            <a:r>
              <a:rPr lang="en-MY" dirty="0" err="1" smtClean="0">
                <a:solidFill>
                  <a:schemeClr val="tx1">
                    <a:lumMod val="85000"/>
                    <a:lumOff val="15000"/>
                  </a:schemeClr>
                </a:solidFill>
              </a:rPr>
              <a:t>Abd</a:t>
            </a:r>
            <a:r>
              <a:rPr lang="en-MY" dirty="0" smtClean="0">
                <a:solidFill>
                  <a:schemeClr val="tx1">
                    <a:lumMod val="85000"/>
                    <a:lumOff val="15000"/>
                  </a:schemeClr>
                </a:solidFill>
              </a:rPr>
              <a:t> </a:t>
            </a:r>
            <a:r>
              <a:rPr lang="en-MY" dirty="0" err="1" smtClean="0">
                <a:solidFill>
                  <a:schemeClr val="tx1">
                    <a:lumMod val="85000"/>
                    <a:lumOff val="15000"/>
                  </a:schemeClr>
                </a:solidFill>
              </a:rPr>
              <a:t>Karim</a:t>
            </a:r>
            <a:r>
              <a:rPr lang="en-MY" dirty="0" smtClean="0">
                <a:solidFill>
                  <a:schemeClr val="tx1">
                    <a:lumMod val="85000"/>
                    <a:lumOff val="15000"/>
                  </a:schemeClr>
                </a:solidFill>
              </a:rPr>
              <a:t> Alias@2010</a:t>
            </a:r>
            <a:endParaRPr lang="en-MY" dirty="0">
              <a:solidFill>
                <a:schemeClr val="tx1">
                  <a:lumMod val="85000"/>
                  <a:lumOff val="15000"/>
                </a:schemeClr>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142976" y="2714620"/>
            <a:ext cx="6929486" cy="1323439"/>
          </a:xfrm>
          <a:prstGeom prst="rect">
            <a:avLst/>
          </a:prstGeom>
          <a:noFill/>
        </p:spPr>
        <p:txBody>
          <a:bodyPr wrap="square" rtlCol="0">
            <a:spAutoFit/>
          </a:bodyPr>
          <a:lstStyle/>
          <a:p>
            <a:pPr algn="ctr"/>
            <a:r>
              <a:rPr lang="en-US" sz="4000" b="1" dirty="0" smtClean="0">
                <a:solidFill>
                  <a:srgbClr val="7A0000"/>
                </a:solidFill>
                <a:latin typeface="Boopee" pitchFamily="2" charset="0"/>
                <a:cs typeface="MV Boli" pitchFamily="2" charset="0"/>
              </a:rPr>
              <a:t>Learn anywhere, anytime</a:t>
            </a:r>
            <a:r>
              <a:rPr lang="en-US" sz="4000" b="1" dirty="0" smtClean="0">
                <a:solidFill>
                  <a:srgbClr val="C00000"/>
                </a:solidFill>
                <a:latin typeface="Boopee" pitchFamily="2" charset="0"/>
                <a:cs typeface="MV Boli" pitchFamily="2" charset="0"/>
              </a:rPr>
              <a:t>…information at fingertips</a:t>
            </a:r>
            <a:endParaRPr lang="ms-MY" sz="4000" b="1" dirty="0">
              <a:solidFill>
                <a:srgbClr val="C00000"/>
              </a:solidFill>
              <a:latin typeface="Boopee" pitchFamily="2" charset="0"/>
              <a:cs typeface="MV Boli" pitchFamily="2" charset="0"/>
            </a:endParaRPr>
          </a:p>
        </p:txBody>
      </p:sp>
      <p:sp>
        <p:nvSpPr>
          <p:cNvPr id="21" name="TextBox 20"/>
          <p:cNvSpPr txBox="1"/>
          <p:nvPr/>
        </p:nvSpPr>
        <p:spPr>
          <a:xfrm>
            <a:off x="214282" y="6581001"/>
            <a:ext cx="3714776" cy="276999"/>
          </a:xfrm>
          <a:prstGeom prst="rect">
            <a:avLst/>
          </a:prstGeom>
          <a:noFill/>
        </p:spPr>
        <p:txBody>
          <a:bodyPr wrap="square" rtlCol="0">
            <a:spAutoFit/>
          </a:bodyPr>
          <a:lstStyle/>
          <a:p>
            <a:r>
              <a:rPr lang="ms-MY" sz="1200" dirty="0" smtClean="0">
                <a:solidFill>
                  <a:schemeClr val="bg1">
                    <a:lumMod val="75000"/>
                  </a:schemeClr>
                </a:solidFill>
              </a:rPr>
              <a:t>Image source: http://office.microsoft.com/en-us/clipart/</a:t>
            </a:r>
            <a:endParaRPr lang="ms-MY" sz="1200" dirty="0">
              <a:solidFill>
                <a:schemeClr val="bg1">
                  <a:lumMod val="75000"/>
                </a:schemeClr>
              </a:solidFill>
            </a:endParaRPr>
          </a:p>
        </p:txBody>
      </p:sp>
      <p:sp>
        <p:nvSpPr>
          <p:cNvPr id="22" name="Footer Placeholder 13"/>
          <p:cNvSpPr>
            <a:spLocks noGrp="1"/>
          </p:cNvSpPr>
          <p:nvPr>
            <p:ph type="ftr" sz="quarter" idx="11"/>
          </p:nvPr>
        </p:nvSpPr>
        <p:spPr>
          <a:xfrm>
            <a:off x="6248400" y="6500834"/>
            <a:ext cx="2895600" cy="476250"/>
          </a:xfrm>
        </p:spPr>
        <p:txBody>
          <a:bodyPr/>
          <a:lstStyle/>
          <a:p>
            <a:r>
              <a:rPr lang="en-MY" dirty="0" err="1" smtClean="0">
                <a:solidFill>
                  <a:schemeClr val="bg1">
                    <a:lumMod val="85000"/>
                  </a:schemeClr>
                </a:solidFill>
              </a:rPr>
              <a:t>Abd</a:t>
            </a:r>
            <a:r>
              <a:rPr lang="en-MY" dirty="0" smtClean="0">
                <a:solidFill>
                  <a:schemeClr val="bg1">
                    <a:lumMod val="85000"/>
                  </a:schemeClr>
                </a:solidFill>
              </a:rPr>
              <a:t> </a:t>
            </a:r>
            <a:r>
              <a:rPr lang="en-MY" dirty="0" err="1" smtClean="0">
                <a:solidFill>
                  <a:schemeClr val="bg1">
                    <a:lumMod val="85000"/>
                  </a:schemeClr>
                </a:solidFill>
              </a:rPr>
              <a:t>Karim</a:t>
            </a:r>
            <a:r>
              <a:rPr lang="en-MY" dirty="0" smtClean="0">
                <a:solidFill>
                  <a:schemeClr val="bg1">
                    <a:lumMod val="85000"/>
                  </a:schemeClr>
                </a:solidFill>
              </a:rPr>
              <a:t> Alias@2010</a:t>
            </a:r>
            <a:endParaRPr lang="en-MY" dirty="0">
              <a:solidFill>
                <a:schemeClr val="bg1">
                  <a:lumMod val="85000"/>
                </a:schemeClr>
              </a:solidFill>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2B76A767-77EC-4984-99C9-B0C1D6302BC3}" type="slidenum">
              <a:rPr lang="en-MY" smtClean="0"/>
              <a:pPr/>
              <a:t>74</a:t>
            </a:fld>
            <a:endParaRPr lang="en-MY"/>
          </a:p>
        </p:txBody>
      </p:sp>
      <p:pic>
        <p:nvPicPr>
          <p:cNvPr id="10" name="Picture 9" descr="teacher3.jpg"/>
          <p:cNvPicPr>
            <a:picLocks noChangeAspect="1"/>
          </p:cNvPicPr>
          <p:nvPr/>
        </p:nvPicPr>
        <p:blipFill>
          <a:blip r:embed="rId3" cstate="print"/>
          <a:stretch>
            <a:fillRect/>
          </a:stretch>
        </p:blipFill>
        <p:spPr>
          <a:xfrm rot="21074826">
            <a:off x="454542" y="1244494"/>
            <a:ext cx="3419401" cy="3419401"/>
          </a:xfrm>
          <a:prstGeom prst="snip1Rect">
            <a:avLst/>
          </a:prstGeom>
          <a:effectLst>
            <a:outerShdw blurRad="63500" sx="102000" sy="102000" algn="ctr" rotWithShape="0">
              <a:prstClr val="black">
                <a:alpha val="40000"/>
              </a:prstClr>
            </a:outerShdw>
          </a:effectLst>
        </p:spPr>
      </p:pic>
      <p:sp>
        <p:nvSpPr>
          <p:cNvPr id="14" name="TextBox 13"/>
          <p:cNvSpPr txBox="1"/>
          <p:nvPr/>
        </p:nvSpPr>
        <p:spPr>
          <a:xfrm>
            <a:off x="1785918" y="4748767"/>
            <a:ext cx="5572164" cy="1323439"/>
          </a:xfrm>
          <a:prstGeom prst="rect">
            <a:avLst/>
          </a:prstGeom>
          <a:solidFill>
            <a:schemeClr val="bg1">
              <a:lumMod val="95000"/>
            </a:schemeClr>
          </a:solidFill>
          <a:effectLst>
            <a:glow rad="63500">
              <a:schemeClr val="accent1">
                <a:satMod val="175000"/>
                <a:alpha val="40000"/>
              </a:schemeClr>
            </a:glow>
          </a:effectLst>
        </p:spPr>
        <p:txBody>
          <a:bodyPr wrap="square" rtlCol="0">
            <a:spAutoFit/>
          </a:bodyPr>
          <a:lstStyle/>
          <a:p>
            <a:r>
              <a:rPr lang="en-US" sz="4000" dirty="0" smtClean="0">
                <a:solidFill>
                  <a:schemeClr val="accent2">
                    <a:lumMod val="50000"/>
                  </a:schemeClr>
                </a:solidFill>
                <a:latin typeface="Boopee" pitchFamily="2" charset="0"/>
              </a:rPr>
              <a:t>Leverage technology (ICT) to improve learning outcomes…</a:t>
            </a:r>
            <a:endParaRPr lang="en-US" sz="4000" dirty="0">
              <a:solidFill>
                <a:schemeClr val="accent2">
                  <a:lumMod val="50000"/>
                </a:schemeClr>
              </a:solidFill>
              <a:latin typeface="Boopee" pitchFamily="2" charset="0"/>
            </a:endParaRPr>
          </a:p>
        </p:txBody>
      </p:sp>
      <p:pic>
        <p:nvPicPr>
          <p:cNvPr id="11" name="Picture 3"/>
          <p:cNvPicPr>
            <a:picLocks noChangeAspect="1" noChangeArrowheads="1"/>
          </p:cNvPicPr>
          <p:nvPr/>
        </p:nvPicPr>
        <p:blipFill>
          <a:blip r:embed="rId4" cstate="print"/>
          <a:srcRect l="14616" t="6851" b="17783"/>
          <a:stretch>
            <a:fillRect/>
          </a:stretch>
        </p:blipFill>
        <p:spPr bwMode="auto">
          <a:xfrm>
            <a:off x="5143504" y="1857364"/>
            <a:ext cx="3714744" cy="218593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2" name="Right Arrow 11"/>
          <p:cNvSpPr/>
          <p:nvPr/>
        </p:nvSpPr>
        <p:spPr>
          <a:xfrm>
            <a:off x="4000496" y="2290118"/>
            <a:ext cx="928694" cy="1000132"/>
          </a:xfrm>
          <a:prstGeom prst="rightArrow">
            <a:avLst/>
          </a:prstGeom>
          <a:solidFill>
            <a:schemeClr val="accent6">
              <a:lumMod val="50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5" name="TextBox 14"/>
          <p:cNvSpPr txBox="1"/>
          <p:nvPr/>
        </p:nvSpPr>
        <p:spPr>
          <a:xfrm>
            <a:off x="214282" y="6572272"/>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
        <p:nvSpPr>
          <p:cNvPr id="16" name="Footer Placeholder 13"/>
          <p:cNvSpPr txBox="1">
            <a:spLocks/>
          </p:cNvSpPr>
          <p:nvPr/>
        </p:nvSpPr>
        <p:spPr>
          <a:xfrm>
            <a:off x="6248400" y="6810402"/>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tx1">
                    <a:lumMod val="85000"/>
                    <a:lumOff val="1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tx1">
                    <a:lumMod val="85000"/>
                    <a:lumOff val="1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tx1">
                    <a:lumMod val="85000"/>
                    <a:lumOff val="1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tx1">
                    <a:lumMod val="85000"/>
                    <a:lumOff val="1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sp>
        <p:nvSpPr>
          <p:cNvPr id="17" name="TextBox 16"/>
          <p:cNvSpPr txBox="1"/>
          <p:nvPr/>
        </p:nvSpPr>
        <p:spPr>
          <a:xfrm>
            <a:off x="1500166" y="4857760"/>
            <a:ext cx="6143668" cy="1384995"/>
          </a:xfrm>
          <a:prstGeom prst="rect">
            <a:avLst/>
          </a:prstGeom>
          <a:effectLst>
            <a:glow rad="2286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dirty="0" smtClean="0">
                <a:solidFill>
                  <a:schemeClr val="tx1">
                    <a:lumMod val="75000"/>
                    <a:lumOff val="25000"/>
                  </a:schemeClr>
                </a:solidFill>
                <a:latin typeface="Hypatia Sans Pro" pitchFamily="34" charset="0"/>
              </a:rPr>
              <a:t>We need to start </a:t>
            </a:r>
            <a:r>
              <a:rPr lang="en-US" sz="2800" dirty="0" smtClean="0">
                <a:solidFill>
                  <a:srgbClr val="C00000"/>
                </a:solidFill>
                <a:latin typeface="Hypatia Sans Pro" pitchFamily="34" charset="0"/>
              </a:rPr>
              <a:t>redesigning our learning environments </a:t>
            </a:r>
            <a:r>
              <a:rPr lang="en-US" sz="2800" dirty="0" smtClean="0">
                <a:solidFill>
                  <a:schemeClr val="tx1">
                    <a:lumMod val="75000"/>
                    <a:lumOff val="25000"/>
                  </a:schemeClr>
                </a:solidFill>
                <a:latin typeface="Hypatia Sans Pro" pitchFamily="34" charset="0"/>
              </a:rPr>
              <a:t>to address, leverage, and </a:t>
            </a:r>
            <a:r>
              <a:rPr lang="en-US" sz="2800" dirty="0" smtClean="0">
                <a:solidFill>
                  <a:srgbClr val="C00000"/>
                </a:solidFill>
                <a:latin typeface="Hypatia Sans Pro" pitchFamily="34" charset="0"/>
              </a:rPr>
              <a:t>harness the new media environment</a:t>
            </a:r>
            <a:r>
              <a:rPr lang="en-US" sz="2800" dirty="0" smtClean="0">
                <a:solidFill>
                  <a:schemeClr val="tx1">
                    <a:lumMod val="75000"/>
                    <a:lumOff val="25000"/>
                  </a:schemeClr>
                </a:solidFill>
                <a:latin typeface="Hypatia Sans Pro" pitchFamily="34" charset="0"/>
              </a:rPr>
              <a:t>.</a:t>
            </a:r>
            <a:endParaRPr lang="ms-MY" sz="2800" dirty="0">
              <a:solidFill>
                <a:schemeClr val="tx1">
                  <a:lumMod val="75000"/>
                  <a:lumOff val="25000"/>
                </a:schemeClr>
              </a:solidFill>
              <a:latin typeface="Hypatia Sans Pro" pitchFamily="34" charset="0"/>
            </a:endParaRPr>
          </a:p>
        </p:txBody>
      </p:sp>
      <p:sp>
        <p:nvSpPr>
          <p:cNvPr id="18" name="TextBox 17"/>
          <p:cNvSpPr txBox="1"/>
          <p:nvPr/>
        </p:nvSpPr>
        <p:spPr>
          <a:xfrm>
            <a:off x="1500166" y="4399200"/>
            <a:ext cx="6143668" cy="1815882"/>
          </a:xfrm>
          <a:prstGeom prst="rect">
            <a:avLst/>
          </a:prstGeom>
          <a:effectLst>
            <a:glow rad="2286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dirty="0" smtClean="0">
                <a:latin typeface="Hypatia Sans Pro" pitchFamily="34" charset="0"/>
              </a:rPr>
              <a:t>How can traditional modes of classroom instruction engage and inspire students when life outside the classroom </a:t>
            </a:r>
            <a:r>
              <a:rPr lang="ms-MY" sz="2800" dirty="0" smtClean="0">
                <a:latin typeface="Hypatia Sans Pro" pitchFamily="34" charset="0"/>
              </a:rPr>
              <a:t>has changed so dramatically</a:t>
            </a:r>
            <a:r>
              <a:rPr lang="en-US" sz="2800" dirty="0" smtClean="0">
                <a:solidFill>
                  <a:schemeClr val="tx1">
                    <a:lumMod val="75000"/>
                    <a:lumOff val="25000"/>
                  </a:schemeClr>
                </a:solidFill>
                <a:latin typeface="Hypatia Sans Pro" pitchFamily="34" charset="0"/>
              </a:rPr>
              <a:t>?</a:t>
            </a:r>
            <a:endParaRPr lang="ms-MY" sz="2800" dirty="0">
              <a:solidFill>
                <a:schemeClr val="tx1">
                  <a:lumMod val="75000"/>
                  <a:lumOff val="25000"/>
                </a:schemeClr>
              </a:solidFill>
              <a:latin typeface="Hypatia Sans Pro"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8"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1142976" y="428604"/>
            <a:ext cx="6929486" cy="707886"/>
          </a:xfrm>
          <a:prstGeom prst="rect">
            <a:avLst/>
          </a:prstGeom>
          <a:noFill/>
        </p:spPr>
        <p:txBody>
          <a:bodyPr wrap="square" rtlCol="0">
            <a:spAutoFit/>
          </a:bodyPr>
          <a:lstStyle/>
          <a:p>
            <a:pPr algn="ctr"/>
            <a:r>
              <a:rPr lang="en-US" sz="4000" b="1" dirty="0" smtClean="0">
                <a:solidFill>
                  <a:srgbClr val="C00000"/>
                </a:solidFill>
                <a:latin typeface="Boopee" pitchFamily="2" charset="0"/>
                <a:cs typeface="MV Boli" pitchFamily="2" charset="0"/>
              </a:rPr>
              <a:t>Diversify forms </a:t>
            </a:r>
            <a:r>
              <a:rPr lang="en-US" sz="4000" b="1" dirty="0" smtClean="0">
                <a:solidFill>
                  <a:srgbClr val="C00000"/>
                </a:solidFill>
                <a:latin typeface="Boopee" pitchFamily="2" charset="0"/>
                <a:cs typeface="Times New Roman" pitchFamily="18" charset="0"/>
              </a:rPr>
              <a:t>of </a:t>
            </a:r>
            <a:r>
              <a:rPr lang="en-US" sz="4000" b="1" dirty="0" smtClean="0">
                <a:solidFill>
                  <a:srgbClr val="C00000"/>
                </a:solidFill>
                <a:latin typeface="Boopee" pitchFamily="2" charset="0"/>
                <a:cs typeface="MV Boli" pitchFamily="2" charset="0"/>
              </a:rPr>
              <a:t>knowledge</a:t>
            </a:r>
            <a:r>
              <a:rPr lang="en-US" sz="4000" b="1" dirty="0" smtClean="0">
                <a:solidFill>
                  <a:srgbClr val="C00000"/>
                </a:solidFill>
                <a:latin typeface="Boopee" pitchFamily="2" charset="0"/>
                <a:cs typeface="Times New Roman" pitchFamily="18" charset="0"/>
              </a:rPr>
              <a:t> delivery</a:t>
            </a:r>
            <a:endParaRPr lang="ms-MY" sz="4000" b="1" dirty="0">
              <a:solidFill>
                <a:srgbClr val="C00000"/>
              </a:solidFill>
              <a:latin typeface="Boopee" pitchFamily="2" charset="0"/>
              <a:cs typeface="MV Boli" pitchFamily="2" charset="0"/>
            </a:endParaRPr>
          </a:p>
        </p:txBody>
      </p:sp>
      <p:sp>
        <p:nvSpPr>
          <p:cNvPr id="31" name="TextBox 30"/>
          <p:cNvSpPr txBox="1"/>
          <p:nvPr/>
        </p:nvSpPr>
        <p:spPr>
          <a:xfrm rot="21253569">
            <a:off x="2146832" y="1890011"/>
            <a:ext cx="5069511" cy="3170099"/>
          </a:xfrm>
          <a:prstGeom prst="rect">
            <a:avLst/>
          </a:prstGeom>
          <a:noFill/>
        </p:spPr>
        <p:txBody>
          <a:bodyPr wrap="square" rtlCol="0">
            <a:spAutoFit/>
          </a:bodyPr>
          <a:lstStyle/>
          <a:p>
            <a:r>
              <a:rPr lang="en-US" sz="4000" dirty="0" smtClean="0">
                <a:solidFill>
                  <a:sysClr val="windowText" lastClr="000000"/>
                </a:solidFill>
                <a:effectLst>
                  <a:outerShdw blurRad="50800" dist="38100" dir="5400000" algn="t" rotWithShape="0">
                    <a:prstClr val="black">
                      <a:alpha val="40000"/>
                    </a:prstClr>
                  </a:outerShdw>
                </a:effectLst>
                <a:latin typeface="Boopee" pitchFamily="2" charset="0"/>
              </a:rPr>
              <a:t>“</a:t>
            </a:r>
            <a:r>
              <a:rPr lang="en-MY" sz="4000" dirty="0" smtClean="0">
                <a:solidFill>
                  <a:srgbClr val="7A0000"/>
                </a:solidFill>
                <a:effectLst>
                  <a:outerShdw blurRad="50800" dist="38100" dir="5400000" algn="t" rotWithShape="0">
                    <a:prstClr val="black">
                      <a:alpha val="40000"/>
                    </a:prstClr>
                  </a:outerShdw>
                </a:effectLst>
                <a:latin typeface="Boopee" pitchFamily="2" charset="0"/>
              </a:rPr>
              <a:t>It is the supreme art of the teacher to awaken joy in creative expression and knowledge</a:t>
            </a:r>
            <a:r>
              <a:rPr lang="en-MY" sz="4000" dirty="0" smtClean="0">
                <a:effectLst>
                  <a:outerShdw blurRad="50800" dist="38100" dir="5400000" algn="t" rotWithShape="0">
                    <a:prstClr val="black">
                      <a:alpha val="40000"/>
                    </a:prstClr>
                  </a:outerShdw>
                </a:effectLst>
                <a:latin typeface="Boopee" pitchFamily="2" charset="0"/>
              </a:rPr>
              <a:t>“</a:t>
            </a:r>
            <a:br>
              <a:rPr lang="en-MY" sz="4000" dirty="0" smtClean="0">
                <a:effectLst>
                  <a:outerShdw blurRad="50800" dist="38100" dir="5400000" algn="t" rotWithShape="0">
                    <a:prstClr val="black">
                      <a:alpha val="40000"/>
                    </a:prstClr>
                  </a:outerShdw>
                </a:effectLst>
                <a:latin typeface="Boopee" pitchFamily="2" charset="0"/>
              </a:rPr>
            </a:br>
            <a:r>
              <a:rPr lang="en-MY" sz="4000" dirty="0" smtClean="0">
                <a:effectLst>
                  <a:outerShdw blurRad="50800" dist="38100" dir="5400000" algn="t" rotWithShape="0">
                    <a:prstClr val="black">
                      <a:alpha val="40000"/>
                    </a:prstClr>
                  </a:outerShdw>
                </a:effectLst>
                <a:latin typeface="Boopee" pitchFamily="2" charset="0"/>
              </a:rPr>
              <a:t>—Albert Einstein</a:t>
            </a:r>
            <a:endParaRPr lang="en-US" sz="4000" dirty="0" smtClean="0">
              <a:solidFill>
                <a:srgbClr val="C00000"/>
              </a:solidFill>
              <a:effectLst>
                <a:outerShdw blurRad="50800" dist="38100" dir="5400000" algn="t" rotWithShape="0">
                  <a:prstClr val="black">
                    <a:alpha val="40000"/>
                  </a:prstClr>
                </a:outerShdw>
              </a:effectLst>
              <a:latin typeface="Boopee" pitchFamily="2" charset="0"/>
            </a:endParaRPr>
          </a:p>
        </p:txBody>
      </p:sp>
      <p:sp>
        <p:nvSpPr>
          <p:cNvPr id="32" name="TextBox 31"/>
          <p:cNvSpPr txBox="1"/>
          <p:nvPr/>
        </p:nvSpPr>
        <p:spPr>
          <a:xfrm>
            <a:off x="214282" y="6581001"/>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571604" y="1857364"/>
            <a:ext cx="4786314" cy="707886"/>
          </a:xfrm>
          <a:prstGeom prst="rect">
            <a:avLst/>
          </a:prstGeom>
          <a:noFill/>
        </p:spPr>
        <p:txBody>
          <a:bodyPr wrap="square" rtlCol="0">
            <a:spAutoFit/>
          </a:bodyPr>
          <a:lstStyle/>
          <a:p>
            <a:pPr marL="231775" indent="-231775">
              <a:buClr>
                <a:srgbClr val="C00000"/>
              </a:buClr>
            </a:pPr>
            <a:r>
              <a:rPr lang="en-US" sz="4000" b="1" dirty="0" smtClean="0">
                <a:solidFill>
                  <a:srgbClr val="C00000"/>
                </a:solidFill>
                <a:latin typeface="Boopee" pitchFamily="2" charset="0"/>
              </a:rPr>
              <a:t>These are merely tools…</a:t>
            </a:r>
          </a:p>
        </p:txBody>
      </p:sp>
      <p:sp>
        <p:nvSpPr>
          <p:cNvPr id="13" name="TextBox 12"/>
          <p:cNvSpPr txBox="1"/>
          <p:nvPr/>
        </p:nvSpPr>
        <p:spPr>
          <a:xfrm>
            <a:off x="214282" y="6581001"/>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
        <p:nvSpPr>
          <p:cNvPr id="14" name="Footer Placeholder 13"/>
          <p:cNvSpPr>
            <a:spLocks noGrp="1"/>
          </p:cNvSpPr>
          <p:nvPr>
            <p:ph type="ftr" sz="quarter" idx="11"/>
          </p:nvPr>
        </p:nvSpPr>
        <p:spPr>
          <a:xfrm>
            <a:off x="6248400" y="6500834"/>
            <a:ext cx="2895600" cy="476250"/>
          </a:xfrm>
        </p:spPr>
        <p:txBody>
          <a:bodyPr/>
          <a:lstStyle/>
          <a:p>
            <a:r>
              <a:rPr lang="en-MY" dirty="0" err="1" smtClean="0">
                <a:solidFill>
                  <a:schemeClr val="tx1">
                    <a:lumMod val="85000"/>
                    <a:lumOff val="15000"/>
                  </a:schemeClr>
                </a:solidFill>
              </a:rPr>
              <a:t>Abd</a:t>
            </a:r>
            <a:r>
              <a:rPr lang="en-MY" dirty="0" smtClean="0">
                <a:solidFill>
                  <a:schemeClr val="tx1">
                    <a:lumMod val="85000"/>
                    <a:lumOff val="15000"/>
                  </a:schemeClr>
                </a:solidFill>
              </a:rPr>
              <a:t> </a:t>
            </a:r>
            <a:r>
              <a:rPr lang="en-MY" dirty="0" err="1" smtClean="0">
                <a:solidFill>
                  <a:schemeClr val="tx1">
                    <a:lumMod val="85000"/>
                    <a:lumOff val="15000"/>
                  </a:schemeClr>
                </a:solidFill>
              </a:rPr>
              <a:t>Karim</a:t>
            </a:r>
            <a:r>
              <a:rPr lang="en-MY" dirty="0" smtClean="0">
                <a:solidFill>
                  <a:schemeClr val="tx1">
                    <a:lumMod val="85000"/>
                    <a:lumOff val="15000"/>
                  </a:schemeClr>
                </a:solidFill>
              </a:rPr>
              <a:t> Alias@2010</a:t>
            </a:r>
            <a:endParaRPr lang="en-MY" dirty="0">
              <a:solidFill>
                <a:schemeClr val="tx1">
                  <a:lumMod val="85000"/>
                  <a:lumOff val="15000"/>
                </a:schemeClr>
              </a:solidFill>
            </a:endParaRPr>
          </a:p>
        </p:txBody>
      </p:sp>
      <p:sp>
        <p:nvSpPr>
          <p:cNvPr id="15" name="TextBox 14"/>
          <p:cNvSpPr txBox="1"/>
          <p:nvPr/>
        </p:nvSpPr>
        <p:spPr>
          <a:xfrm>
            <a:off x="1428728" y="2643182"/>
            <a:ext cx="5857884" cy="707886"/>
          </a:xfrm>
          <a:prstGeom prst="rect">
            <a:avLst/>
          </a:prstGeom>
          <a:noFill/>
        </p:spPr>
        <p:txBody>
          <a:bodyPr wrap="square" rtlCol="0">
            <a:spAutoFit/>
          </a:bodyPr>
          <a:lstStyle/>
          <a:p>
            <a:pPr marL="231775" indent="-231775">
              <a:buClr>
                <a:srgbClr val="C00000"/>
              </a:buClr>
            </a:pPr>
            <a:r>
              <a:rPr lang="en-US" sz="4000" b="1" dirty="0" smtClean="0">
                <a:solidFill>
                  <a:srgbClr val="7A0000"/>
                </a:solidFill>
                <a:latin typeface="Boopee" pitchFamily="2" charset="0"/>
              </a:rPr>
              <a:t>More important is </a:t>
            </a:r>
            <a:r>
              <a:rPr lang="en-US" sz="4000" b="1" dirty="0" smtClean="0">
                <a:solidFill>
                  <a:srgbClr val="FF0000"/>
                </a:solidFill>
                <a:latin typeface="Boopee" pitchFamily="2" charset="0"/>
              </a:rPr>
              <a:t>the content</a:t>
            </a:r>
            <a:r>
              <a:rPr lang="en-US" sz="4000" b="1" dirty="0" smtClean="0">
                <a:solidFill>
                  <a:srgbClr val="7A0000"/>
                </a:solidFill>
                <a:latin typeface="Boopee" pitchFamily="2" charset="0"/>
              </a:rPr>
              <a:t>…</a:t>
            </a:r>
            <a:endParaRPr lang="en-US" sz="4000" b="1" dirty="0">
              <a:solidFill>
                <a:srgbClr val="7A0000"/>
              </a:solidFill>
              <a:latin typeface="Boopee" pitchFamily="2" charset="0"/>
            </a:endParaRPr>
          </a:p>
        </p:txBody>
      </p:sp>
      <p:sp>
        <p:nvSpPr>
          <p:cNvPr id="16" name="TextBox 15"/>
          <p:cNvSpPr txBox="1"/>
          <p:nvPr/>
        </p:nvSpPr>
        <p:spPr>
          <a:xfrm>
            <a:off x="1785918" y="3500438"/>
            <a:ext cx="5214974" cy="1323439"/>
          </a:xfrm>
          <a:prstGeom prst="rect">
            <a:avLst/>
          </a:prstGeom>
          <a:noFill/>
        </p:spPr>
        <p:txBody>
          <a:bodyPr wrap="square" rtlCol="0">
            <a:spAutoFit/>
          </a:bodyPr>
          <a:lstStyle/>
          <a:p>
            <a:pPr marL="231775" indent="-231775">
              <a:buClr>
                <a:srgbClr val="C00000"/>
              </a:buClr>
            </a:pPr>
            <a:r>
              <a:rPr lang="en-US" sz="4000" b="1" dirty="0" smtClean="0">
                <a:solidFill>
                  <a:srgbClr val="7A0000"/>
                </a:solidFill>
                <a:latin typeface="Boopee" pitchFamily="2" charset="0"/>
              </a:rPr>
              <a:t>Utmost important is the </a:t>
            </a:r>
            <a:r>
              <a:rPr lang="en-US" sz="4000" b="1" dirty="0" smtClean="0">
                <a:solidFill>
                  <a:srgbClr val="C00000"/>
                </a:solidFill>
                <a:latin typeface="Boopee" pitchFamily="2" charset="0"/>
              </a:rPr>
              <a:t>LEARNING</a:t>
            </a:r>
            <a:r>
              <a:rPr lang="en-US" sz="4000" b="1" dirty="0" smtClean="0">
                <a:solidFill>
                  <a:srgbClr val="7A0000"/>
                </a:solidFill>
                <a:latin typeface="Boopee" pitchFamily="2" charset="0"/>
              </a:rPr>
              <a:t>…</a:t>
            </a:r>
            <a:endParaRPr lang="en-US" sz="4000" b="1" dirty="0">
              <a:solidFill>
                <a:srgbClr val="7A0000"/>
              </a:solidFill>
              <a:latin typeface="Boopee"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5"/>
                                        </p:tgtEl>
                                        <p:attrNameLst>
                                          <p:attrName>style.visibility</p:attrName>
                                        </p:attrNameLst>
                                      </p:cBhvr>
                                      <p:to>
                                        <p:strVal val="visible"/>
                                      </p:to>
                                    </p:set>
                                    <p:anim calcmode="discrete" valueType="clr">
                                      <p:cBhvr override="childStyle">
                                        <p:cTn id="14"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5"/>
                                        </p:tgtEl>
                                        <p:attrNameLst>
                                          <p:attrName>fillcolor</p:attrName>
                                        </p:attrNameLst>
                                      </p:cBhvr>
                                      <p:tavLst>
                                        <p:tav tm="0">
                                          <p:val>
                                            <p:clrVal>
                                              <a:schemeClr val="accent2"/>
                                            </p:clrVal>
                                          </p:val>
                                        </p:tav>
                                        <p:tav tm="50000">
                                          <p:val>
                                            <p:clrVal>
                                              <a:schemeClr val="hlink"/>
                                            </p:clrVal>
                                          </p:val>
                                        </p:tav>
                                      </p:tavLst>
                                    </p:anim>
                                    <p:set>
                                      <p:cBhvr>
                                        <p:cTn id="16" dur="80"/>
                                        <p:tgtEl>
                                          <p:spTgt spid="15"/>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16"/>
                                        </p:tgtEl>
                                        <p:attrNameLst>
                                          <p:attrName>style.visibility</p:attrName>
                                        </p:attrNameLst>
                                      </p:cBhvr>
                                      <p:to>
                                        <p:strVal val="visible"/>
                                      </p:to>
                                    </p:set>
                                    <p:anim calcmode="discrete" valueType="clr">
                                      <p:cBhvr override="childStyle">
                                        <p:cTn id="21"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6"/>
                                        </p:tgtEl>
                                        <p:attrNameLst>
                                          <p:attrName>fillcolor</p:attrName>
                                        </p:attrNameLst>
                                      </p:cBhvr>
                                      <p:tavLst>
                                        <p:tav tm="0">
                                          <p:val>
                                            <p:clrVal>
                                              <a:schemeClr val="accent2"/>
                                            </p:clrVal>
                                          </p:val>
                                        </p:tav>
                                        <p:tav tm="50000">
                                          <p:val>
                                            <p:clrVal>
                                              <a:schemeClr val="hlink"/>
                                            </p:clrVal>
                                          </p:val>
                                        </p:tav>
                                      </p:tavLst>
                                    </p:anim>
                                    <p:set>
                                      <p:cBhvr>
                                        <p:cTn id="23" dur="80"/>
                                        <p:tgtEl>
                                          <p:spTgt spid="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5" grpId="0"/>
      <p:bldP spid="16"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3"/>
          <p:cNvSpPr>
            <a:spLocks noGrp="1"/>
          </p:cNvSpPr>
          <p:nvPr>
            <p:ph type="ftr" sz="quarter" idx="11"/>
          </p:nvPr>
        </p:nvSpPr>
        <p:spPr>
          <a:xfrm>
            <a:off x="3119968" y="6449988"/>
            <a:ext cx="2895600" cy="476250"/>
          </a:xfrm>
        </p:spPr>
        <p:txBody>
          <a:bodyPr/>
          <a:lstStyle/>
          <a:p>
            <a:r>
              <a:rPr lang="en-MY" dirty="0" err="1" smtClean="0">
                <a:solidFill>
                  <a:schemeClr val="bg1">
                    <a:lumMod val="50000"/>
                  </a:schemeClr>
                </a:solidFill>
              </a:rPr>
              <a:t>Abd</a:t>
            </a:r>
            <a:r>
              <a:rPr lang="en-MY" dirty="0" smtClean="0">
                <a:solidFill>
                  <a:schemeClr val="bg1">
                    <a:lumMod val="50000"/>
                  </a:schemeClr>
                </a:solidFill>
              </a:rPr>
              <a:t> </a:t>
            </a:r>
            <a:r>
              <a:rPr lang="en-MY" dirty="0" err="1" smtClean="0">
                <a:solidFill>
                  <a:schemeClr val="bg1">
                    <a:lumMod val="50000"/>
                  </a:schemeClr>
                </a:solidFill>
              </a:rPr>
              <a:t>Karim</a:t>
            </a:r>
            <a:r>
              <a:rPr lang="en-MY" dirty="0" smtClean="0">
                <a:solidFill>
                  <a:schemeClr val="bg1">
                    <a:lumMod val="50000"/>
                  </a:schemeClr>
                </a:solidFill>
              </a:rPr>
              <a:t> Alias@2009</a:t>
            </a:r>
            <a:endParaRPr lang="en-MY" dirty="0">
              <a:solidFill>
                <a:schemeClr val="bg1">
                  <a:lumMod val="50000"/>
                </a:schemeClr>
              </a:solidFill>
            </a:endParaRPr>
          </a:p>
        </p:txBody>
      </p:sp>
      <p:sp>
        <p:nvSpPr>
          <p:cNvPr id="13" name="Slide Number Placeholder 12"/>
          <p:cNvSpPr>
            <a:spLocks noGrp="1"/>
          </p:cNvSpPr>
          <p:nvPr>
            <p:ph type="sldNum" sz="quarter" idx="12"/>
          </p:nvPr>
        </p:nvSpPr>
        <p:spPr>
          <a:xfrm>
            <a:off x="6944477" y="6296519"/>
            <a:ext cx="2133600" cy="476250"/>
          </a:xfrm>
        </p:spPr>
        <p:txBody>
          <a:bodyPr/>
          <a:lstStyle/>
          <a:p>
            <a:fld id="{2B76A767-77EC-4984-99C9-B0C1D6302BC3}" type="slidenum">
              <a:rPr lang="en-MY" smtClean="0">
                <a:solidFill>
                  <a:schemeClr val="bg1">
                    <a:lumMod val="75000"/>
                  </a:schemeClr>
                </a:solidFill>
              </a:rPr>
              <a:pPr/>
              <a:t>77</a:t>
            </a:fld>
            <a:endParaRPr lang="en-MY" dirty="0">
              <a:solidFill>
                <a:schemeClr val="bg1">
                  <a:lumMod val="75000"/>
                </a:schemeClr>
              </a:solidFill>
            </a:endParaRPr>
          </a:p>
        </p:txBody>
      </p:sp>
      <p:pic>
        <p:nvPicPr>
          <p:cNvPr id="11" name="Picture 10" descr="highlight teaching approach.jpg"/>
          <p:cNvPicPr>
            <a:picLocks noChangeAspect="1"/>
          </p:cNvPicPr>
          <p:nvPr/>
        </p:nvPicPr>
        <p:blipFill>
          <a:blip r:embed="rId3" cstate="print"/>
          <a:stretch>
            <a:fillRect/>
          </a:stretch>
        </p:blipFill>
        <p:spPr>
          <a:xfrm>
            <a:off x="1428728" y="428604"/>
            <a:ext cx="6123432" cy="719328"/>
          </a:xfrm>
          <a:prstGeom prst="rect">
            <a:avLst/>
          </a:prstGeom>
        </p:spPr>
      </p:pic>
      <p:pic>
        <p:nvPicPr>
          <p:cNvPr id="15" name="Picture 14" descr="structured lecture.jpg"/>
          <p:cNvPicPr>
            <a:picLocks noChangeAspect="1"/>
          </p:cNvPicPr>
          <p:nvPr/>
        </p:nvPicPr>
        <p:blipFill>
          <a:blip r:embed="rId4" cstate="print"/>
          <a:stretch>
            <a:fillRect/>
          </a:stretch>
        </p:blipFill>
        <p:spPr>
          <a:xfrm>
            <a:off x="1357290" y="3000372"/>
            <a:ext cx="3752088" cy="8961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 name="Picture 15" descr="concept-principles.jpg">
            <a:hlinkClick r:id="rId5" action="ppaction://hlinkfile"/>
          </p:cNvPr>
          <p:cNvPicPr>
            <a:picLocks noChangeAspect="1"/>
          </p:cNvPicPr>
          <p:nvPr/>
        </p:nvPicPr>
        <p:blipFill>
          <a:blip r:embed="rId6" cstate="print"/>
          <a:stretch>
            <a:fillRect/>
          </a:stretch>
        </p:blipFill>
        <p:spPr>
          <a:xfrm>
            <a:off x="714348" y="4071942"/>
            <a:ext cx="3828288" cy="8961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8" name="Picture 17" descr="practical examples.jpg"/>
          <p:cNvPicPr>
            <a:picLocks noChangeAspect="1"/>
          </p:cNvPicPr>
          <p:nvPr/>
        </p:nvPicPr>
        <p:blipFill>
          <a:blip r:embed="rId7" cstate="print"/>
          <a:stretch>
            <a:fillRect/>
          </a:stretch>
        </p:blipFill>
        <p:spPr>
          <a:xfrm>
            <a:off x="3071802" y="5143512"/>
            <a:ext cx="3828288" cy="8961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 name="Picture 19" descr="advanced preparation.jpg">
            <a:hlinkClick r:id="rId8" action="ppaction://hlinkpres?slideindex=1&amp;slidetitle="/>
          </p:cNvPr>
          <p:cNvPicPr>
            <a:picLocks noChangeAspect="1"/>
          </p:cNvPicPr>
          <p:nvPr/>
        </p:nvPicPr>
        <p:blipFill>
          <a:blip r:embed="rId9" cstate="print"/>
          <a:stretch>
            <a:fillRect/>
          </a:stretch>
        </p:blipFill>
        <p:spPr>
          <a:xfrm>
            <a:off x="1000100" y="1928802"/>
            <a:ext cx="3828288" cy="8961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3"/>
          <p:cNvSpPr>
            <a:spLocks noGrp="1"/>
          </p:cNvSpPr>
          <p:nvPr>
            <p:ph type="ftr" sz="quarter" idx="11"/>
          </p:nvPr>
        </p:nvSpPr>
        <p:spPr>
          <a:xfrm>
            <a:off x="3077102" y="6463050"/>
            <a:ext cx="2895600" cy="476250"/>
          </a:xfrm>
        </p:spPr>
        <p:txBody>
          <a:bodyPr/>
          <a:lstStyle/>
          <a:p>
            <a:r>
              <a:rPr lang="en-MY" dirty="0" err="1" smtClean="0">
                <a:solidFill>
                  <a:schemeClr val="bg1">
                    <a:lumMod val="50000"/>
                  </a:schemeClr>
                </a:solidFill>
              </a:rPr>
              <a:t>Abd</a:t>
            </a:r>
            <a:r>
              <a:rPr lang="en-MY" dirty="0" smtClean="0">
                <a:solidFill>
                  <a:schemeClr val="bg1">
                    <a:lumMod val="50000"/>
                  </a:schemeClr>
                </a:solidFill>
              </a:rPr>
              <a:t> </a:t>
            </a:r>
            <a:r>
              <a:rPr lang="en-MY" dirty="0" err="1" smtClean="0">
                <a:solidFill>
                  <a:schemeClr val="bg1">
                    <a:lumMod val="50000"/>
                  </a:schemeClr>
                </a:solidFill>
              </a:rPr>
              <a:t>Karim</a:t>
            </a:r>
            <a:r>
              <a:rPr lang="en-MY" dirty="0" smtClean="0">
                <a:solidFill>
                  <a:schemeClr val="bg1">
                    <a:lumMod val="50000"/>
                  </a:schemeClr>
                </a:solidFill>
              </a:rPr>
              <a:t> Alias@2009</a:t>
            </a:r>
            <a:endParaRPr lang="en-MY" dirty="0">
              <a:solidFill>
                <a:schemeClr val="bg1">
                  <a:lumMod val="50000"/>
                </a:schemeClr>
              </a:solidFill>
            </a:endParaRPr>
          </a:p>
        </p:txBody>
      </p:sp>
      <p:sp>
        <p:nvSpPr>
          <p:cNvPr id="13" name="Slide Number Placeholder 12"/>
          <p:cNvSpPr>
            <a:spLocks noGrp="1"/>
          </p:cNvSpPr>
          <p:nvPr>
            <p:ph type="sldNum" sz="quarter" idx="12"/>
          </p:nvPr>
        </p:nvSpPr>
        <p:spPr>
          <a:xfrm>
            <a:off x="6944477" y="6296519"/>
            <a:ext cx="2133600" cy="476250"/>
          </a:xfrm>
        </p:spPr>
        <p:txBody>
          <a:bodyPr/>
          <a:lstStyle/>
          <a:p>
            <a:fld id="{2B76A767-77EC-4984-99C9-B0C1D6302BC3}" type="slidenum">
              <a:rPr lang="en-MY" smtClean="0">
                <a:solidFill>
                  <a:schemeClr val="bg1">
                    <a:lumMod val="75000"/>
                  </a:schemeClr>
                </a:solidFill>
              </a:rPr>
              <a:pPr/>
              <a:t>78</a:t>
            </a:fld>
            <a:endParaRPr lang="en-MY" dirty="0">
              <a:solidFill>
                <a:schemeClr val="bg1">
                  <a:lumMod val="75000"/>
                </a:schemeClr>
              </a:solidFill>
            </a:endParaRPr>
          </a:p>
        </p:txBody>
      </p:sp>
      <p:pic>
        <p:nvPicPr>
          <p:cNvPr id="11" name="Picture 10" descr="highlight teaching approach.jpg"/>
          <p:cNvPicPr>
            <a:picLocks noChangeAspect="1"/>
          </p:cNvPicPr>
          <p:nvPr/>
        </p:nvPicPr>
        <p:blipFill>
          <a:blip r:embed="rId3" cstate="print"/>
          <a:stretch>
            <a:fillRect/>
          </a:stretch>
        </p:blipFill>
        <p:spPr>
          <a:xfrm>
            <a:off x="1428728" y="428604"/>
            <a:ext cx="6123432" cy="719328"/>
          </a:xfrm>
          <a:prstGeom prst="rect">
            <a:avLst/>
          </a:prstGeom>
        </p:spPr>
      </p:pic>
      <p:pic>
        <p:nvPicPr>
          <p:cNvPr id="21" name="Picture 20" descr="learning by doing.jpg">
            <a:hlinkClick r:id="rId4" action="ppaction://hlinkpres?slideindex=1&amp;slidetitle="/>
          </p:cNvPr>
          <p:cNvPicPr>
            <a:picLocks noChangeAspect="1"/>
          </p:cNvPicPr>
          <p:nvPr/>
        </p:nvPicPr>
        <p:blipFill>
          <a:blip r:embed="rId5" cstate="print"/>
          <a:stretch>
            <a:fillRect/>
          </a:stretch>
        </p:blipFill>
        <p:spPr>
          <a:xfrm>
            <a:off x="928661" y="2000240"/>
            <a:ext cx="3828288" cy="8961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9" name="Picture 18" descr="hands-on approach.jpg">
            <a:hlinkClick r:id="rId6" action="ppaction://hlinkpres?slideindex=1&amp;slidetitle="/>
          </p:cNvPr>
          <p:cNvPicPr>
            <a:picLocks noChangeAspect="1"/>
          </p:cNvPicPr>
          <p:nvPr/>
        </p:nvPicPr>
        <p:blipFill>
          <a:blip r:embed="rId7" cstate="print"/>
          <a:stretch>
            <a:fillRect/>
          </a:stretch>
        </p:blipFill>
        <p:spPr>
          <a:xfrm>
            <a:off x="1347936" y="3031806"/>
            <a:ext cx="3828288" cy="8961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2" name="Picture 21" descr="seeing is believing.jpg"/>
          <p:cNvPicPr>
            <a:picLocks noChangeAspect="1"/>
          </p:cNvPicPr>
          <p:nvPr/>
        </p:nvPicPr>
        <p:blipFill>
          <a:blip r:embed="rId8" cstate="print"/>
          <a:stretch>
            <a:fillRect/>
          </a:stretch>
        </p:blipFill>
        <p:spPr>
          <a:xfrm>
            <a:off x="1845124" y="4044993"/>
            <a:ext cx="3828288" cy="8961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 name="Picture 23" descr="learning beyond classroom.jpg">
            <a:hlinkClick r:id="rId9" action="ppaction://hlinkpres?slideindex=1&amp;slidetitle="/>
          </p:cNvPr>
          <p:cNvPicPr>
            <a:picLocks noChangeAspect="1"/>
          </p:cNvPicPr>
          <p:nvPr/>
        </p:nvPicPr>
        <p:blipFill>
          <a:blip r:embed="rId10" cstate="print"/>
          <a:stretch>
            <a:fillRect/>
          </a:stretch>
        </p:blipFill>
        <p:spPr>
          <a:xfrm>
            <a:off x="2213330" y="5083898"/>
            <a:ext cx="4983480" cy="8961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3"/>
          <p:cNvSpPr>
            <a:spLocks noGrp="1"/>
          </p:cNvSpPr>
          <p:nvPr>
            <p:ph type="ftr" sz="quarter" idx="11"/>
          </p:nvPr>
        </p:nvSpPr>
        <p:spPr>
          <a:xfrm>
            <a:off x="3122014" y="6449988"/>
            <a:ext cx="2895600" cy="476250"/>
          </a:xfrm>
        </p:spPr>
        <p:txBody>
          <a:bodyPr/>
          <a:lstStyle/>
          <a:p>
            <a:r>
              <a:rPr lang="en-MY" dirty="0" err="1" smtClean="0">
                <a:solidFill>
                  <a:schemeClr val="bg1">
                    <a:lumMod val="50000"/>
                  </a:schemeClr>
                </a:solidFill>
              </a:rPr>
              <a:t>Abd</a:t>
            </a:r>
            <a:r>
              <a:rPr lang="en-MY" dirty="0" smtClean="0">
                <a:solidFill>
                  <a:schemeClr val="bg1">
                    <a:lumMod val="50000"/>
                  </a:schemeClr>
                </a:solidFill>
              </a:rPr>
              <a:t> </a:t>
            </a:r>
            <a:r>
              <a:rPr lang="en-MY" dirty="0" err="1" smtClean="0">
                <a:solidFill>
                  <a:schemeClr val="bg1">
                    <a:lumMod val="50000"/>
                  </a:schemeClr>
                </a:solidFill>
              </a:rPr>
              <a:t>Karim</a:t>
            </a:r>
            <a:r>
              <a:rPr lang="en-MY" dirty="0" smtClean="0">
                <a:solidFill>
                  <a:schemeClr val="bg1">
                    <a:lumMod val="50000"/>
                  </a:schemeClr>
                </a:solidFill>
              </a:rPr>
              <a:t> Alias@2009</a:t>
            </a:r>
            <a:endParaRPr lang="en-MY" dirty="0">
              <a:solidFill>
                <a:schemeClr val="bg1">
                  <a:lumMod val="50000"/>
                </a:schemeClr>
              </a:solidFill>
            </a:endParaRPr>
          </a:p>
        </p:txBody>
      </p:sp>
      <p:sp>
        <p:nvSpPr>
          <p:cNvPr id="13" name="Slide Number Placeholder 12"/>
          <p:cNvSpPr>
            <a:spLocks noGrp="1"/>
          </p:cNvSpPr>
          <p:nvPr>
            <p:ph type="sldNum" sz="quarter" idx="12"/>
          </p:nvPr>
        </p:nvSpPr>
        <p:spPr>
          <a:xfrm>
            <a:off x="6944477" y="6296519"/>
            <a:ext cx="2133600" cy="476250"/>
          </a:xfrm>
        </p:spPr>
        <p:txBody>
          <a:bodyPr/>
          <a:lstStyle/>
          <a:p>
            <a:fld id="{2B76A767-77EC-4984-99C9-B0C1D6302BC3}" type="slidenum">
              <a:rPr lang="en-MY" smtClean="0">
                <a:solidFill>
                  <a:schemeClr val="bg1">
                    <a:lumMod val="75000"/>
                  </a:schemeClr>
                </a:solidFill>
              </a:rPr>
              <a:pPr/>
              <a:t>79</a:t>
            </a:fld>
            <a:endParaRPr lang="en-MY" dirty="0">
              <a:solidFill>
                <a:schemeClr val="bg1">
                  <a:lumMod val="75000"/>
                </a:schemeClr>
              </a:solidFill>
            </a:endParaRPr>
          </a:p>
        </p:txBody>
      </p:sp>
      <p:pic>
        <p:nvPicPr>
          <p:cNvPr id="11" name="Picture 10" descr="highlight teaching approach.jpg"/>
          <p:cNvPicPr>
            <a:picLocks noChangeAspect="1"/>
          </p:cNvPicPr>
          <p:nvPr/>
        </p:nvPicPr>
        <p:blipFill>
          <a:blip r:embed="rId3" cstate="print"/>
          <a:stretch>
            <a:fillRect/>
          </a:stretch>
        </p:blipFill>
        <p:spPr>
          <a:xfrm>
            <a:off x="1428728" y="285728"/>
            <a:ext cx="6123432" cy="719328"/>
          </a:xfrm>
          <a:prstGeom prst="rect">
            <a:avLst/>
          </a:prstGeom>
        </p:spPr>
      </p:pic>
      <p:pic>
        <p:nvPicPr>
          <p:cNvPr id="15" name="Picture 14" descr="bring factory to classroom.jpg">
            <a:hlinkClick r:id="rId4" action="ppaction://hlinkfile"/>
          </p:cNvPr>
          <p:cNvPicPr>
            <a:picLocks noChangeAspect="1"/>
          </p:cNvPicPr>
          <p:nvPr/>
        </p:nvPicPr>
        <p:blipFill>
          <a:blip r:embed="rId5" cstate="print"/>
          <a:stretch>
            <a:fillRect/>
          </a:stretch>
        </p:blipFill>
        <p:spPr>
          <a:xfrm>
            <a:off x="1857356" y="1500174"/>
            <a:ext cx="6470904" cy="5943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 name="Picture 15" descr="promote active learning.jpg">
            <a:hlinkClick r:id="rId6" action="ppaction://hlinkpres?slideindex=1&amp;slidetitle="/>
          </p:cNvPr>
          <p:cNvPicPr>
            <a:picLocks noChangeAspect="1"/>
          </p:cNvPicPr>
          <p:nvPr/>
        </p:nvPicPr>
        <p:blipFill>
          <a:blip r:embed="rId7" cstate="print"/>
          <a:stretch>
            <a:fillRect/>
          </a:stretch>
        </p:blipFill>
        <p:spPr>
          <a:xfrm>
            <a:off x="4136018" y="2280692"/>
            <a:ext cx="3968496" cy="8961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7" name="Picture 16" descr="utilise current technology.jpg">
            <a:hlinkClick r:id="rId8" action="ppaction://hlinkfile"/>
          </p:cNvPr>
          <p:cNvPicPr>
            <a:picLocks noChangeAspect="1"/>
          </p:cNvPicPr>
          <p:nvPr/>
        </p:nvPicPr>
        <p:blipFill>
          <a:blip r:embed="rId9" cstate="print"/>
          <a:stretch>
            <a:fillRect/>
          </a:stretch>
        </p:blipFill>
        <p:spPr>
          <a:xfrm>
            <a:off x="1830000" y="3385726"/>
            <a:ext cx="6184392" cy="8961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8" name="Picture 17" descr="learn while having fun.jpg">
            <a:hlinkClick r:id="rId10" action="ppaction://hlinkpres?slideindex=1&amp;slidetitle="/>
          </p:cNvPr>
          <p:cNvPicPr>
            <a:picLocks noChangeAspect="1"/>
          </p:cNvPicPr>
          <p:nvPr/>
        </p:nvPicPr>
        <p:blipFill>
          <a:blip r:embed="rId11" cstate="print"/>
          <a:stretch>
            <a:fillRect/>
          </a:stretch>
        </p:blipFill>
        <p:spPr>
          <a:xfrm>
            <a:off x="3805369" y="4486692"/>
            <a:ext cx="3995928" cy="8961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9" name="Picture 18" descr="use stories and anecdotes.jpg">
            <a:hlinkClick r:id="rId12" action="ppaction://hlinkpres?slideindex=1&amp;slidetitle="/>
          </p:cNvPr>
          <p:cNvPicPr>
            <a:picLocks noChangeAspect="1"/>
          </p:cNvPicPr>
          <p:nvPr/>
        </p:nvPicPr>
        <p:blipFill>
          <a:blip r:embed="rId13" cstate="print"/>
          <a:stretch>
            <a:fillRect/>
          </a:stretch>
        </p:blipFill>
        <p:spPr>
          <a:xfrm>
            <a:off x="3142425" y="5571325"/>
            <a:ext cx="4722813" cy="4967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642910" y="-357214"/>
            <a:ext cx="8501090" cy="2143140"/>
          </a:xfrm>
          <a:prstGeom prst="ellipse">
            <a:avLst/>
          </a:prstGeom>
          <a:solidFill>
            <a:schemeClr val="bg1">
              <a:alpha val="81000"/>
            </a:schemeClr>
          </a:solidFill>
          <a:ln>
            <a:noFill/>
          </a:ln>
          <a:effectLst>
            <a:outerShdw dist="50800" dir="5400000" sx="1000" sy="1000" algn="ctr" rotWithShape="0">
              <a:srgbClr val="000000">
                <a:alpha val="43137"/>
              </a:srgbClr>
            </a:outerShdw>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 name="TextBox 9"/>
          <p:cNvSpPr txBox="1"/>
          <p:nvPr/>
        </p:nvSpPr>
        <p:spPr>
          <a:xfrm>
            <a:off x="2214578" y="428604"/>
            <a:ext cx="5857884" cy="707886"/>
          </a:xfrm>
          <a:prstGeom prst="rect">
            <a:avLst/>
          </a:prstGeom>
          <a:noFill/>
        </p:spPr>
        <p:txBody>
          <a:bodyPr wrap="square" rtlCol="0">
            <a:spAutoFit/>
          </a:bodyPr>
          <a:lstStyle/>
          <a:p>
            <a:pPr marL="231775" indent="-231775">
              <a:buClr>
                <a:srgbClr val="C00000"/>
              </a:buClr>
            </a:pPr>
            <a:r>
              <a:rPr lang="en-US" sz="4000" b="1" dirty="0" smtClean="0">
                <a:solidFill>
                  <a:srgbClr val="C00000"/>
                </a:solidFill>
                <a:latin typeface="Boopee" pitchFamily="2" charset="0"/>
              </a:rPr>
              <a:t>Traditional classroom setting</a:t>
            </a:r>
            <a:endParaRPr lang="en-US" sz="4000" b="1" dirty="0">
              <a:solidFill>
                <a:srgbClr val="C00000"/>
              </a:solidFill>
              <a:latin typeface="Boopee" pitchFamily="2" charset="0"/>
            </a:endParaRPr>
          </a:p>
        </p:txBody>
      </p:sp>
      <p:pic>
        <p:nvPicPr>
          <p:cNvPr id="14" name="Picture 2"/>
          <p:cNvPicPr>
            <a:picLocks noChangeAspect="1" noChangeArrowheads="1"/>
          </p:cNvPicPr>
          <p:nvPr/>
        </p:nvPicPr>
        <p:blipFill>
          <a:blip r:embed="rId3" cstate="print"/>
          <a:srcRect l="36384" t="11701" b="9732"/>
          <a:stretch>
            <a:fillRect/>
          </a:stretch>
        </p:blipFill>
        <p:spPr bwMode="auto">
          <a:xfrm rot="21117633" flipH="1">
            <a:off x="285720" y="4143380"/>
            <a:ext cx="2772381" cy="228601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123" name="Picture 3"/>
          <p:cNvPicPr>
            <a:picLocks noChangeAspect="1" noChangeArrowheads="1"/>
          </p:cNvPicPr>
          <p:nvPr/>
        </p:nvPicPr>
        <p:blipFill>
          <a:blip r:embed="rId4" cstate="print"/>
          <a:srcRect l="30236" t="3174" r="7977" b="1619"/>
          <a:stretch>
            <a:fillRect/>
          </a:stretch>
        </p:blipFill>
        <p:spPr bwMode="auto">
          <a:xfrm rot="21109974" flipH="1">
            <a:off x="642910" y="1142984"/>
            <a:ext cx="2070512" cy="264320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128" name="Picture 8"/>
          <p:cNvPicPr>
            <a:picLocks noChangeAspect="1" noChangeArrowheads="1"/>
          </p:cNvPicPr>
          <p:nvPr/>
        </p:nvPicPr>
        <p:blipFill>
          <a:blip r:embed="rId5" cstate="print"/>
          <a:srcRect l="15625" r="7812" b="10902"/>
          <a:stretch>
            <a:fillRect/>
          </a:stretch>
        </p:blipFill>
        <p:spPr bwMode="auto">
          <a:xfrm rot="21328127">
            <a:off x="5006029" y="2458637"/>
            <a:ext cx="2643206" cy="20498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 name="TextBox 17"/>
          <p:cNvSpPr txBox="1"/>
          <p:nvPr/>
        </p:nvSpPr>
        <p:spPr>
          <a:xfrm>
            <a:off x="2143108" y="1428736"/>
            <a:ext cx="1214446" cy="58477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marL="231775" indent="-231775">
              <a:buClr>
                <a:srgbClr val="C00000"/>
              </a:buClr>
            </a:pPr>
            <a:r>
              <a:rPr lang="en-US" sz="3200" b="1" dirty="0" smtClean="0">
                <a:solidFill>
                  <a:srgbClr val="FF0000"/>
                </a:solidFill>
                <a:latin typeface="Boopee" pitchFamily="2" charset="0"/>
              </a:rPr>
              <a:t>Teacher</a:t>
            </a:r>
            <a:endParaRPr lang="en-US" sz="3200" b="1" dirty="0">
              <a:solidFill>
                <a:srgbClr val="FF0000"/>
              </a:solidFill>
              <a:latin typeface="Boopee" pitchFamily="2" charset="0"/>
            </a:endParaRPr>
          </a:p>
        </p:txBody>
      </p:sp>
      <p:sp>
        <p:nvSpPr>
          <p:cNvPr id="19" name="TextBox 18"/>
          <p:cNvSpPr txBox="1"/>
          <p:nvPr/>
        </p:nvSpPr>
        <p:spPr>
          <a:xfrm>
            <a:off x="2071670" y="3643314"/>
            <a:ext cx="1714512" cy="58477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marL="231775" indent="-231775">
              <a:buClr>
                <a:srgbClr val="C00000"/>
              </a:buClr>
            </a:pPr>
            <a:r>
              <a:rPr lang="en-US" sz="3200" b="1" dirty="0" smtClean="0">
                <a:solidFill>
                  <a:srgbClr val="FF0000"/>
                </a:solidFill>
                <a:latin typeface="Boopee" pitchFamily="2" charset="0"/>
              </a:rPr>
              <a:t>Students</a:t>
            </a:r>
            <a:endParaRPr lang="en-US" sz="3200" b="1" dirty="0">
              <a:solidFill>
                <a:srgbClr val="FF0000"/>
              </a:solidFill>
              <a:latin typeface="Boopee" pitchFamily="2" charset="0"/>
            </a:endParaRPr>
          </a:p>
        </p:txBody>
      </p:sp>
      <p:sp>
        <p:nvSpPr>
          <p:cNvPr id="20" name="TextBox 19"/>
          <p:cNvSpPr txBox="1"/>
          <p:nvPr/>
        </p:nvSpPr>
        <p:spPr>
          <a:xfrm>
            <a:off x="4500562" y="1142984"/>
            <a:ext cx="4071966" cy="1077218"/>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marL="231775" indent="-231775">
              <a:buClr>
                <a:srgbClr val="C00000"/>
              </a:buClr>
            </a:pPr>
            <a:r>
              <a:rPr lang="en-US" sz="3200" b="1" dirty="0" smtClean="0">
                <a:solidFill>
                  <a:srgbClr val="FF0000"/>
                </a:solidFill>
                <a:latin typeface="Boopee" pitchFamily="2" charset="0"/>
              </a:rPr>
              <a:t>Modes/medium of delivery + </a:t>
            </a:r>
            <a:r>
              <a:rPr lang="en-US" sz="3200" b="1" dirty="0" smtClean="0">
                <a:solidFill>
                  <a:srgbClr val="800000"/>
                </a:solidFill>
                <a:latin typeface="Boopee" pitchFamily="2" charset="0"/>
              </a:rPr>
              <a:t>course design/curriculum</a:t>
            </a:r>
            <a:endParaRPr lang="en-US" sz="3200" b="1" dirty="0">
              <a:solidFill>
                <a:srgbClr val="800000"/>
              </a:solidFill>
              <a:latin typeface="Boopee" pitchFamily="2" charset="0"/>
            </a:endParaRPr>
          </a:p>
        </p:txBody>
      </p:sp>
      <p:sp>
        <p:nvSpPr>
          <p:cNvPr id="21" name="TextBox 20"/>
          <p:cNvSpPr txBox="1"/>
          <p:nvPr/>
        </p:nvSpPr>
        <p:spPr>
          <a:xfrm>
            <a:off x="2643174" y="6581025"/>
            <a:ext cx="5715040" cy="276999"/>
          </a:xfrm>
          <a:prstGeom prst="rect">
            <a:avLst/>
          </a:prstGeom>
          <a:noFill/>
        </p:spPr>
        <p:txBody>
          <a:bodyPr wrap="square" rtlCol="0">
            <a:spAutoFit/>
          </a:bodyPr>
          <a:lstStyle/>
          <a:p>
            <a:r>
              <a:rPr lang="ms-MY" sz="1200" dirty="0" smtClean="0">
                <a:solidFill>
                  <a:schemeClr val="bg1">
                    <a:lumMod val="85000"/>
                  </a:schemeClr>
                </a:solidFill>
              </a:rPr>
              <a:t>Image source: http://office.microsoft.com/en-us/clipart/</a:t>
            </a:r>
            <a:endParaRPr lang="ms-MY" sz="1200" dirty="0">
              <a:solidFill>
                <a:schemeClr val="bg1">
                  <a:lumMod val="85000"/>
                </a:schemeClr>
              </a:solidFill>
            </a:endParaRPr>
          </a:p>
        </p:txBody>
      </p:sp>
      <p:sp>
        <p:nvSpPr>
          <p:cNvPr id="22" name="Footer Placeholder 13"/>
          <p:cNvSpPr txBox="1">
            <a:spLocks/>
          </p:cNvSpPr>
          <p:nvPr/>
        </p:nvSpPr>
        <p:spPr>
          <a:xfrm>
            <a:off x="6462746" y="6500834"/>
            <a:ext cx="2895600" cy="476250"/>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Abd</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t>
            </a:r>
            <a:r>
              <a:rPr kumimoji="0" lang="en-MY" sz="1200" b="0" i="0" u="none" strike="noStrike" kern="1200" cap="none" spc="0" normalizeH="0" baseline="0" noProof="0" dirty="0" err="1" smtClean="0">
                <a:ln>
                  <a:noFill/>
                </a:ln>
                <a:solidFill>
                  <a:schemeClr val="bg1">
                    <a:lumMod val="85000"/>
                  </a:schemeClr>
                </a:solidFill>
                <a:effectLst/>
                <a:uLnTx/>
                <a:uFillTx/>
                <a:latin typeface="+mn-lt"/>
                <a:ea typeface="+mn-ea"/>
                <a:cs typeface="+mn-cs"/>
              </a:rPr>
              <a:t>Karim</a:t>
            </a:r>
            <a:r>
              <a:rPr kumimoji="0" lang="en-MY" sz="1200" b="0" i="0" u="none" strike="noStrike" kern="1200" cap="none" spc="0" normalizeH="0" baseline="0" noProof="0" dirty="0" smtClean="0">
                <a:ln>
                  <a:noFill/>
                </a:ln>
                <a:solidFill>
                  <a:schemeClr val="bg1">
                    <a:lumMod val="85000"/>
                  </a:schemeClr>
                </a:solidFill>
                <a:effectLst/>
                <a:uLnTx/>
                <a:uFillTx/>
                <a:latin typeface="+mn-lt"/>
                <a:ea typeface="+mn-ea"/>
                <a:cs typeface="+mn-cs"/>
              </a:rPr>
              <a:t> Alias@2010</a:t>
            </a:r>
            <a:endParaRPr kumimoji="0" lang="en-MY" sz="1200" b="0" i="0" u="none" strike="noStrike" kern="1200" cap="none" spc="0" normalizeH="0" baseline="0" noProof="0" dirty="0">
              <a:ln>
                <a:noFill/>
              </a:ln>
              <a:solidFill>
                <a:schemeClr val="bg1">
                  <a:lumMod val="85000"/>
                </a:schemeClr>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9"/>
                                        </p:tgtEl>
                                        <p:attrNameLst>
                                          <p:attrName>style.visibility</p:attrName>
                                        </p:attrNameLst>
                                      </p:cBhvr>
                                      <p:to>
                                        <p:strVal val="visible"/>
                                      </p:to>
                                    </p:set>
                                    <p:anim calcmode="discrete" valueType="clr">
                                      <p:cBhvr override="childStyle">
                                        <p:cTn id="14" dur="80"/>
                                        <p:tgtEl>
                                          <p:spTgt spid="19"/>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9"/>
                                        </p:tgtEl>
                                        <p:attrNameLst>
                                          <p:attrName>fillcolor</p:attrName>
                                        </p:attrNameLst>
                                      </p:cBhvr>
                                      <p:tavLst>
                                        <p:tav tm="0">
                                          <p:val>
                                            <p:clrVal>
                                              <a:schemeClr val="accent2"/>
                                            </p:clrVal>
                                          </p:val>
                                        </p:tav>
                                        <p:tav tm="50000">
                                          <p:val>
                                            <p:clrVal>
                                              <a:schemeClr val="hlink"/>
                                            </p:clrVal>
                                          </p:val>
                                        </p:tav>
                                      </p:tavLst>
                                    </p:anim>
                                    <p:set>
                                      <p:cBhvr>
                                        <p:cTn id="16" dur="80"/>
                                        <p:tgtEl>
                                          <p:spTgt spid="19"/>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20"/>
                                        </p:tgtEl>
                                        <p:attrNameLst>
                                          <p:attrName>style.visibility</p:attrName>
                                        </p:attrNameLst>
                                      </p:cBhvr>
                                      <p:to>
                                        <p:strVal val="visible"/>
                                      </p:to>
                                    </p:set>
                                    <p:anim calcmode="discrete" valueType="clr">
                                      <p:cBhvr override="childStyle">
                                        <p:cTn id="21" dur="80"/>
                                        <p:tgtEl>
                                          <p:spTgt spid="20"/>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0"/>
                                        </p:tgtEl>
                                        <p:attrNameLst>
                                          <p:attrName>fillcolor</p:attrName>
                                        </p:attrNameLst>
                                      </p:cBhvr>
                                      <p:tavLst>
                                        <p:tav tm="0">
                                          <p:val>
                                            <p:clrVal>
                                              <a:schemeClr val="accent2"/>
                                            </p:clrVal>
                                          </p:val>
                                        </p:tav>
                                        <p:tav tm="50000">
                                          <p:val>
                                            <p:clrVal>
                                              <a:schemeClr val="hlink"/>
                                            </p:clrVal>
                                          </p:val>
                                        </p:tav>
                                      </p:tavLst>
                                    </p:anim>
                                    <p:set>
                                      <p:cBhvr>
                                        <p:cTn id="23" dur="80"/>
                                        <p:tgtEl>
                                          <p:spTgt spid="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13"/>
          <p:cNvSpPr>
            <a:spLocks noGrp="1"/>
          </p:cNvSpPr>
          <p:nvPr>
            <p:ph type="ftr" sz="quarter" idx="11"/>
          </p:nvPr>
        </p:nvSpPr>
        <p:spPr>
          <a:xfrm>
            <a:off x="3138339" y="6367957"/>
            <a:ext cx="2895600" cy="476250"/>
          </a:xfrm>
        </p:spPr>
        <p:txBody>
          <a:bodyPr/>
          <a:lstStyle/>
          <a:p>
            <a:r>
              <a:rPr lang="en-MY" dirty="0" err="1" smtClean="0">
                <a:solidFill>
                  <a:schemeClr val="bg1">
                    <a:lumMod val="50000"/>
                  </a:schemeClr>
                </a:solidFill>
              </a:rPr>
              <a:t>Abd</a:t>
            </a:r>
            <a:r>
              <a:rPr lang="en-MY" dirty="0" smtClean="0">
                <a:solidFill>
                  <a:schemeClr val="bg1">
                    <a:lumMod val="50000"/>
                  </a:schemeClr>
                </a:solidFill>
              </a:rPr>
              <a:t> </a:t>
            </a:r>
            <a:r>
              <a:rPr lang="en-MY" dirty="0" err="1" smtClean="0">
                <a:solidFill>
                  <a:schemeClr val="bg1">
                    <a:lumMod val="50000"/>
                  </a:schemeClr>
                </a:solidFill>
              </a:rPr>
              <a:t>Karim</a:t>
            </a:r>
            <a:r>
              <a:rPr lang="en-MY" dirty="0" smtClean="0">
                <a:solidFill>
                  <a:schemeClr val="bg1">
                    <a:lumMod val="50000"/>
                  </a:schemeClr>
                </a:solidFill>
              </a:rPr>
              <a:t> Alias@2009</a:t>
            </a:r>
            <a:endParaRPr lang="en-MY" dirty="0">
              <a:solidFill>
                <a:schemeClr val="bg1">
                  <a:lumMod val="50000"/>
                </a:schemeClr>
              </a:solidFill>
            </a:endParaRPr>
          </a:p>
        </p:txBody>
      </p:sp>
      <p:sp>
        <p:nvSpPr>
          <p:cNvPr id="13" name="Slide Number Placeholder 12"/>
          <p:cNvSpPr>
            <a:spLocks noGrp="1"/>
          </p:cNvSpPr>
          <p:nvPr>
            <p:ph type="sldNum" sz="quarter" idx="12"/>
          </p:nvPr>
        </p:nvSpPr>
        <p:spPr>
          <a:xfrm>
            <a:off x="6944477" y="6296519"/>
            <a:ext cx="2133600" cy="476250"/>
          </a:xfrm>
        </p:spPr>
        <p:txBody>
          <a:bodyPr/>
          <a:lstStyle/>
          <a:p>
            <a:fld id="{2B76A767-77EC-4984-99C9-B0C1D6302BC3}" type="slidenum">
              <a:rPr lang="en-MY" smtClean="0">
                <a:solidFill>
                  <a:schemeClr val="bg1">
                    <a:lumMod val="75000"/>
                  </a:schemeClr>
                </a:solidFill>
              </a:rPr>
              <a:pPr/>
              <a:t>80</a:t>
            </a:fld>
            <a:endParaRPr lang="en-MY" dirty="0">
              <a:solidFill>
                <a:schemeClr val="bg1">
                  <a:lumMod val="75000"/>
                </a:schemeClr>
              </a:solidFill>
            </a:endParaRPr>
          </a:p>
        </p:txBody>
      </p:sp>
      <p:sp>
        <p:nvSpPr>
          <p:cNvPr id="10" name="TextBox 9"/>
          <p:cNvSpPr txBox="1"/>
          <p:nvPr/>
        </p:nvSpPr>
        <p:spPr>
          <a:xfrm>
            <a:off x="1785918" y="1785926"/>
            <a:ext cx="5643570" cy="2862322"/>
          </a:xfrm>
          <a:prstGeom prst="rect">
            <a:avLst/>
          </a:prstGeom>
          <a:solidFill>
            <a:schemeClr val="accent2">
              <a:lumMod val="20000"/>
              <a:lumOff val="80000"/>
            </a:schemeClr>
          </a:solidFill>
        </p:spPr>
        <p:txBody>
          <a:bodyPr wrap="square" rtlCol="0">
            <a:spAutoFit/>
          </a:bodyPr>
          <a:lstStyle/>
          <a:p>
            <a:pPr marL="463550" algn="ctr"/>
            <a:r>
              <a:rPr lang="en-US" sz="3000" dirty="0" smtClean="0">
                <a:solidFill>
                  <a:schemeClr val="bg1"/>
                </a:solidFill>
                <a:latin typeface="Agency FB" pitchFamily="34" charset="0"/>
              </a:rPr>
              <a:t>Teaching </a:t>
            </a:r>
            <a:r>
              <a:rPr lang="en-US" sz="2800" dirty="0" smtClean="0">
                <a:solidFill>
                  <a:schemeClr val="bg1"/>
                </a:solidFill>
                <a:latin typeface="Corbel" pitchFamily="34" charset="0"/>
              </a:rPr>
              <a:t>&amp;</a:t>
            </a:r>
            <a:r>
              <a:rPr lang="en-US" sz="3000" dirty="0" smtClean="0">
                <a:solidFill>
                  <a:schemeClr val="bg1"/>
                </a:solidFill>
                <a:latin typeface="Agency FB" pitchFamily="34" charset="0"/>
              </a:rPr>
              <a:t> research should go hand-in-hand. The best way to teach a subject is to be intimately involved in it. The resulting experience yields an invaluable perspective that the students really appreciate.</a:t>
            </a:r>
            <a:endParaRPr lang="en-US" sz="3000" dirty="0">
              <a:solidFill>
                <a:schemeClr val="bg1"/>
              </a:solidFill>
              <a:latin typeface="Agency FB" pitchFamily="34" charset="0"/>
            </a:endParaRPr>
          </a:p>
        </p:txBody>
      </p:sp>
      <p:pic>
        <p:nvPicPr>
          <p:cNvPr id="17" name="Picture 16" descr="excel in teaching n research.jpg"/>
          <p:cNvPicPr>
            <a:picLocks noChangeAspect="1"/>
          </p:cNvPicPr>
          <p:nvPr/>
        </p:nvPicPr>
        <p:blipFill>
          <a:blip r:embed="rId3" cstate="print"/>
          <a:stretch>
            <a:fillRect/>
          </a:stretch>
        </p:blipFill>
        <p:spPr>
          <a:xfrm>
            <a:off x="2000232" y="428604"/>
            <a:ext cx="5294376" cy="701040"/>
          </a:xfrm>
          <a:prstGeom prst="rect">
            <a:avLst/>
          </a:prstGeom>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214282" y="6581001"/>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pic>
        <p:nvPicPr>
          <p:cNvPr id="3075" name="Picture 3"/>
          <p:cNvPicPr>
            <a:picLocks noChangeAspect="1" noChangeArrowheads="1"/>
          </p:cNvPicPr>
          <p:nvPr/>
        </p:nvPicPr>
        <p:blipFill>
          <a:blip r:embed="rId2" cstate="print"/>
          <a:srcRect/>
          <a:stretch>
            <a:fillRect/>
          </a:stretch>
        </p:blipFill>
        <p:spPr bwMode="auto">
          <a:xfrm rot="336493">
            <a:off x="5490063" y="2571098"/>
            <a:ext cx="1609254" cy="2450543"/>
          </a:xfrm>
          <a:prstGeom prst="rect">
            <a:avLst/>
          </a:prstGeom>
          <a:noFill/>
          <a:ln w="9525">
            <a:noFill/>
            <a:miter lim="800000"/>
            <a:headEnd/>
            <a:tailEnd/>
          </a:ln>
          <a:effectLst>
            <a:outerShdw blurRad="50800" dist="38100" dir="18900000" algn="bl" rotWithShape="0">
              <a:prstClr val="black">
                <a:alpha val="40000"/>
              </a:prstClr>
            </a:outerShdw>
          </a:effectLst>
        </p:spPr>
      </p:pic>
      <p:pic>
        <p:nvPicPr>
          <p:cNvPr id="3" name="Picture 2"/>
          <p:cNvPicPr>
            <a:picLocks noChangeAspect="1" noChangeArrowheads="1"/>
          </p:cNvPicPr>
          <p:nvPr/>
        </p:nvPicPr>
        <p:blipFill>
          <a:blip r:embed="rId3" cstate="print"/>
          <a:srcRect/>
          <a:stretch>
            <a:fillRect/>
          </a:stretch>
        </p:blipFill>
        <p:spPr bwMode="auto">
          <a:xfrm rot="331259">
            <a:off x="1887421" y="2577152"/>
            <a:ext cx="1714512" cy="2427749"/>
          </a:xfrm>
          <a:prstGeom prst="rect">
            <a:avLst/>
          </a:prstGeom>
          <a:noFill/>
          <a:ln w="9525">
            <a:noFill/>
            <a:miter lim="800000"/>
            <a:headEnd/>
            <a:tailEnd/>
          </a:ln>
          <a:effectLst>
            <a:outerShdw blurRad="50800" dist="38100" dir="18900000" algn="bl" rotWithShape="0">
              <a:prstClr val="black">
                <a:alpha val="40000"/>
              </a:prstClr>
            </a:outerShdw>
          </a:effectLst>
        </p:spPr>
      </p:pic>
      <p:pic>
        <p:nvPicPr>
          <p:cNvPr id="11" name="Picture 3"/>
          <p:cNvPicPr>
            <a:picLocks noChangeAspect="1" noChangeArrowheads="1"/>
          </p:cNvPicPr>
          <p:nvPr/>
        </p:nvPicPr>
        <p:blipFill>
          <a:blip r:embed="rId4" cstate="print"/>
          <a:srcRect/>
          <a:stretch>
            <a:fillRect/>
          </a:stretch>
        </p:blipFill>
        <p:spPr bwMode="auto">
          <a:xfrm rot="370314">
            <a:off x="3760058" y="2597792"/>
            <a:ext cx="1600195" cy="2258159"/>
          </a:xfrm>
          <a:prstGeom prst="rect">
            <a:avLst/>
          </a:prstGeom>
          <a:ln w="88900" cap="sq" cmpd="thickThin">
            <a:solidFill>
              <a:srgbClr val="000000"/>
            </a:solidFill>
            <a:prstDash val="solid"/>
            <a:miter lim="800000"/>
          </a:ln>
          <a:effectLst>
            <a:innerShdw blurRad="76200">
              <a:srgbClr val="000000"/>
            </a:innerShdw>
          </a:effectLst>
        </p:spPr>
      </p:pic>
      <p:sp>
        <p:nvSpPr>
          <p:cNvPr id="18" name="TextBox 17"/>
          <p:cNvSpPr txBox="1"/>
          <p:nvPr/>
        </p:nvSpPr>
        <p:spPr>
          <a:xfrm>
            <a:off x="3286116" y="357166"/>
            <a:ext cx="3000396" cy="646331"/>
          </a:xfrm>
          <a:prstGeom prst="rect">
            <a:avLst/>
          </a:prstGeom>
          <a:noFill/>
        </p:spPr>
        <p:txBody>
          <a:bodyPr wrap="square" rtlCol="0">
            <a:spAutoFit/>
          </a:bodyPr>
          <a:lstStyle/>
          <a:p>
            <a:r>
              <a:rPr lang="en-US" sz="3600" dirty="0" smtClean="0">
                <a:solidFill>
                  <a:srgbClr val="C00000"/>
                </a:solidFill>
                <a:latin typeface="Hypatia Sans Pro" pitchFamily="34" charset="0"/>
              </a:rPr>
              <a:t>Learn more…</a:t>
            </a:r>
            <a:endParaRPr lang="ms-MY" sz="3600" dirty="0">
              <a:solidFill>
                <a:srgbClr val="C00000"/>
              </a:solidFill>
              <a:latin typeface="Hypatia Sans Pro" pitchFamily="34"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13"/>
          <p:cNvSpPr>
            <a:spLocks noGrp="1"/>
          </p:cNvSpPr>
          <p:nvPr>
            <p:ph type="ftr" sz="quarter" idx="11"/>
          </p:nvPr>
        </p:nvSpPr>
        <p:spPr>
          <a:xfrm>
            <a:off x="6248400" y="6738964"/>
            <a:ext cx="2895600" cy="476250"/>
          </a:xfrm>
        </p:spPr>
        <p:txBody>
          <a:bodyPr/>
          <a:lstStyle/>
          <a:p>
            <a:r>
              <a:rPr lang="en-MY" dirty="0" err="1" smtClean="0">
                <a:solidFill>
                  <a:schemeClr val="bg1">
                    <a:lumMod val="50000"/>
                  </a:schemeClr>
                </a:solidFill>
              </a:rPr>
              <a:t>Abd</a:t>
            </a:r>
            <a:r>
              <a:rPr lang="en-MY" dirty="0" smtClean="0">
                <a:solidFill>
                  <a:schemeClr val="bg1">
                    <a:lumMod val="50000"/>
                  </a:schemeClr>
                </a:solidFill>
              </a:rPr>
              <a:t> </a:t>
            </a:r>
            <a:r>
              <a:rPr lang="en-MY" dirty="0" err="1" smtClean="0">
                <a:solidFill>
                  <a:schemeClr val="bg1">
                    <a:lumMod val="50000"/>
                  </a:schemeClr>
                </a:solidFill>
              </a:rPr>
              <a:t>Karim</a:t>
            </a:r>
            <a:r>
              <a:rPr lang="en-MY" dirty="0" smtClean="0">
                <a:solidFill>
                  <a:schemeClr val="bg1">
                    <a:lumMod val="50000"/>
                  </a:schemeClr>
                </a:solidFill>
              </a:rPr>
              <a:t> Alias@2010</a:t>
            </a:r>
            <a:endParaRPr lang="en-MY" dirty="0">
              <a:solidFill>
                <a:schemeClr val="bg1">
                  <a:lumMod val="50000"/>
                </a:schemeClr>
              </a:solidFill>
            </a:endParaRPr>
          </a:p>
        </p:txBody>
      </p:sp>
      <p:sp>
        <p:nvSpPr>
          <p:cNvPr id="7" name="Slide Number Placeholder 6"/>
          <p:cNvSpPr>
            <a:spLocks noGrp="1"/>
          </p:cNvSpPr>
          <p:nvPr>
            <p:ph type="sldNum" sz="quarter" idx="12"/>
          </p:nvPr>
        </p:nvSpPr>
        <p:spPr/>
        <p:txBody>
          <a:bodyPr/>
          <a:lstStyle/>
          <a:p>
            <a:fld id="{2B76A767-77EC-4984-99C9-B0C1D6302BC3}" type="slidenum">
              <a:rPr lang="en-MY" smtClean="0"/>
              <a:pPr/>
              <a:t>82</a:t>
            </a:fld>
            <a:endParaRPr lang="en-MY"/>
          </a:p>
        </p:txBody>
      </p:sp>
      <p:pic>
        <p:nvPicPr>
          <p:cNvPr id="10" name="Picture 9" descr="teacher3.jpg"/>
          <p:cNvPicPr>
            <a:picLocks noChangeAspect="1"/>
          </p:cNvPicPr>
          <p:nvPr/>
        </p:nvPicPr>
        <p:blipFill>
          <a:blip r:embed="rId3" cstate="print"/>
          <a:stretch>
            <a:fillRect/>
          </a:stretch>
        </p:blipFill>
        <p:spPr>
          <a:xfrm rot="21074826">
            <a:off x="2382857" y="969929"/>
            <a:ext cx="4565771" cy="3500424"/>
          </a:xfrm>
          <a:prstGeom prst="snip1Rect">
            <a:avLst/>
          </a:prstGeom>
          <a:effectLst>
            <a:outerShdw blurRad="63500" sx="102000" sy="102000" algn="ctr" rotWithShape="0">
              <a:prstClr val="black">
                <a:alpha val="40000"/>
              </a:prstClr>
            </a:outerShdw>
          </a:effectLst>
        </p:spPr>
      </p:pic>
      <p:sp>
        <p:nvSpPr>
          <p:cNvPr id="13" name="TextBox 12"/>
          <p:cNvSpPr txBox="1"/>
          <p:nvPr/>
        </p:nvSpPr>
        <p:spPr>
          <a:xfrm>
            <a:off x="857224" y="5643578"/>
            <a:ext cx="8001056" cy="646331"/>
          </a:xfrm>
          <a:prstGeom prst="rect">
            <a:avLst/>
          </a:prstGeom>
          <a:solidFill>
            <a:schemeClr val="bg1">
              <a:lumMod val="95000"/>
            </a:schemeClr>
          </a:solidFill>
        </p:spPr>
        <p:txBody>
          <a:bodyPr wrap="square" rtlCol="0">
            <a:spAutoFit/>
          </a:bodyPr>
          <a:lstStyle/>
          <a:p>
            <a:r>
              <a:rPr lang="en-US" sz="3600" dirty="0" smtClean="0">
                <a:latin typeface="Agency FB" pitchFamily="34" charset="0"/>
              </a:rPr>
              <a:t>As I teach how to learn, I learn to teach better…</a:t>
            </a:r>
            <a:endParaRPr lang="en-US" sz="3600" dirty="0">
              <a:latin typeface="Agency FB" pitchFamily="34" charset="0"/>
            </a:endParaRPr>
          </a:p>
        </p:txBody>
      </p:sp>
      <p:sp>
        <p:nvSpPr>
          <p:cNvPr id="14" name="TextBox 13"/>
          <p:cNvSpPr txBox="1"/>
          <p:nvPr/>
        </p:nvSpPr>
        <p:spPr>
          <a:xfrm>
            <a:off x="571472" y="5072074"/>
            <a:ext cx="4643469" cy="646331"/>
          </a:xfrm>
          <a:prstGeom prst="rect">
            <a:avLst/>
          </a:prstGeom>
          <a:solidFill>
            <a:schemeClr val="bg1">
              <a:lumMod val="95000"/>
            </a:schemeClr>
          </a:solidFill>
        </p:spPr>
        <p:txBody>
          <a:bodyPr wrap="square" rtlCol="0">
            <a:spAutoFit/>
          </a:bodyPr>
          <a:lstStyle/>
          <a:p>
            <a:r>
              <a:rPr lang="en-US" sz="3600" dirty="0" smtClean="0">
                <a:latin typeface="Agency FB" pitchFamily="34" charset="0"/>
              </a:rPr>
              <a:t>Some things I have learned…</a:t>
            </a:r>
            <a:endParaRPr lang="en-US" sz="3600" dirty="0">
              <a:latin typeface="Agency FB"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4">
                                            <p:txEl>
                                              <p:pRg st="0" end="0"/>
                                            </p:txEl>
                                          </p:spTgt>
                                        </p:tgtEl>
                                        <p:attrNameLst>
                                          <p:attrName>style.visibility</p:attrName>
                                        </p:attrNameLst>
                                      </p:cBhvr>
                                      <p:to>
                                        <p:strVal val="visible"/>
                                      </p:to>
                                    </p:set>
                                    <p:anim calcmode="discrete" valueType="clr">
                                      <p:cBhvr override="childStyle">
                                        <p:cTn id="7" dur="80"/>
                                        <p:tgtEl>
                                          <p:spTgt spid="1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4">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3">
                                            <p:txEl>
                                              <p:pRg st="0" end="0"/>
                                            </p:txEl>
                                          </p:spTgt>
                                        </p:tgtEl>
                                        <p:attrNameLst>
                                          <p:attrName>style.visibility</p:attrName>
                                        </p:attrNameLst>
                                      </p:cBhvr>
                                      <p:to>
                                        <p:strVal val="visible"/>
                                      </p:to>
                                    </p:set>
                                    <p:anim calcmode="discrete" valueType="clr">
                                      <p:cBhvr override="childStyle">
                                        <p:cTn id="14" dur="80"/>
                                        <p:tgtEl>
                                          <p:spTgt spid="1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3">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1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857488" y="357174"/>
            <a:ext cx="6429420" cy="1143000"/>
          </a:xfrm>
        </p:spPr>
        <p:txBody>
          <a:bodyPr>
            <a:normAutofit/>
          </a:bodyPr>
          <a:lstStyle/>
          <a:p>
            <a:r>
              <a:rPr lang="en-US" dirty="0" smtClean="0">
                <a:solidFill>
                  <a:srgbClr val="7A0000"/>
                </a:solidFill>
                <a:latin typeface="Maiandra GD" pitchFamily="34" charset="0"/>
              </a:rPr>
              <a:t>In a nutshell…</a:t>
            </a:r>
            <a:endParaRPr lang="ms-MY" dirty="0">
              <a:solidFill>
                <a:srgbClr val="7A0000"/>
              </a:solidFill>
              <a:effectLst>
                <a:outerShdw blurRad="50800" dist="38100" dir="16200000" rotWithShape="0">
                  <a:prstClr val="black">
                    <a:alpha val="40000"/>
                  </a:prstClr>
                </a:outerShdw>
              </a:effectLst>
              <a:latin typeface="Maiandra GD" pitchFamily="34" charset="0"/>
            </a:endParaRPr>
          </a:p>
        </p:txBody>
      </p:sp>
      <p:sp>
        <p:nvSpPr>
          <p:cNvPr id="7" name="Footer Placeholder 13"/>
          <p:cNvSpPr>
            <a:spLocks noGrp="1"/>
          </p:cNvSpPr>
          <p:nvPr>
            <p:ph type="ftr" sz="quarter" idx="11"/>
          </p:nvPr>
        </p:nvSpPr>
        <p:spPr>
          <a:xfrm>
            <a:off x="6248400" y="6143644"/>
            <a:ext cx="2895600" cy="476250"/>
          </a:xfrm>
        </p:spPr>
        <p:txBody>
          <a:bodyPr/>
          <a:lstStyle/>
          <a:p>
            <a:r>
              <a:rPr lang="en-MY" dirty="0" err="1" smtClean="0">
                <a:solidFill>
                  <a:schemeClr val="tx1">
                    <a:lumMod val="85000"/>
                    <a:lumOff val="15000"/>
                  </a:schemeClr>
                </a:solidFill>
              </a:rPr>
              <a:t>Abd</a:t>
            </a:r>
            <a:r>
              <a:rPr lang="en-MY" dirty="0" smtClean="0">
                <a:solidFill>
                  <a:schemeClr val="tx1">
                    <a:lumMod val="85000"/>
                    <a:lumOff val="15000"/>
                  </a:schemeClr>
                </a:solidFill>
              </a:rPr>
              <a:t> </a:t>
            </a:r>
            <a:r>
              <a:rPr lang="en-MY" dirty="0" err="1" smtClean="0">
                <a:solidFill>
                  <a:schemeClr val="tx1">
                    <a:lumMod val="85000"/>
                    <a:lumOff val="15000"/>
                  </a:schemeClr>
                </a:solidFill>
              </a:rPr>
              <a:t>Karim</a:t>
            </a:r>
            <a:r>
              <a:rPr lang="en-MY" dirty="0" smtClean="0">
                <a:solidFill>
                  <a:schemeClr val="tx1">
                    <a:lumMod val="85000"/>
                    <a:lumOff val="15000"/>
                  </a:schemeClr>
                </a:solidFill>
              </a:rPr>
              <a:t> Alias@2010</a:t>
            </a:r>
            <a:endParaRPr lang="en-MY" dirty="0">
              <a:solidFill>
                <a:schemeClr val="tx1">
                  <a:lumMod val="85000"/>
                  <a:lumOff val="15000"/>
                </a:schemeClr>
              </a:solidFill>
            </a:endParaRPr>
          </a:p>
        </p:txBody>
      </p:sp>
      <p:sp>
        <p:nvSpPr>
          <p:cNvPr id="9" name="TextBox 8"/>
          <p:cNvSpPr txBox="1"/>
          <p:nvPr/>
        </p:nvSpPr>
        <p:spPr>
          <a:xfrm>
            <a:off x="3428992" y="1571612"/>
            <a:ext cx="5500726" cy="4001095"/>
          </a:xfrm>
          <a:prstGeom prst="rect">
            <a:avLst/>
          </a:prstGeom>
          <a:noFill/>
        </p:spPr>
        <p:txBody>
          <a:bodyPr wrap="square" rtlCol="0">
            <a:spAutoFit/>
          </a:bodyPr>
          <a:lstStyle/>
          <a:p>
            <a:pPr marL="179388" indent="-179388">
              <a:spcBef>
                <a:spcPts val="1200"/>
              </a:spcBef>
              <a:buClr>
                <a:srgbClr val="FF0000"/>
              </a:buClr>
              <a:buFont typeface="Arial" pitchFamily="34" charset="0"/>
              <a:buChar char="•"/>
            </a:pPr>
            <a:r>
              <a:rPr lang="en-MY" sz="2800" dirty="0" smtClean="0">
                <a:latin typeface="Hypatia Sans Pro" pitchFamily="34" charset="0"/>
              </a:rPr>
              <a:t>Have teachers who </a:t>
            </a:r>
            <a:r>
              <a:rPr lang="en-MY" sz="2800" i="1" dirty="0" smtClean="0">
                <a:solidFill>
                  <a:srgbClr val="C00000"/>
                </a:solidFill>
                <a:latin typeface="Hypatia Sans Pro" pitchFamily="34" charset="0"/>
              </a:rPr>
              <a:t>care</a:t>
            </a:r>
            <a:r>
              <a:rPr lang="en-MY" sz="2800" dirty="0" smtClean="0">
                <a:latin typeface="Hypatia Sans Pro" pitchFamily="34" charset="0"/>
              </a:rPr>
              <a:t> – about the subject, their students, and about teaching and learning.</a:t>
            </a:r>
          </a:p>
          <a:p>
            <a:pPr marL="179388" indent="-179388">
              <a:spcBef>
                <a:spcPts val="1200"/>
              </a:spcBef>
              <a:buClr>
                <a:srgbClr val="FF0000"/>
              </a:buClr>
              <a:buFont typeface="Arial" pitchFamily="34" charset="0"/>
              <a:buChar char="•"/>
            </a:pPr>
            <a:r>
              <a:rPr lang="en-MY" sz="2800" dirty="0" smtClean="0">
                <a:latin typeface="Hypatia Sans Pro" pitchFamily="34" charset="0"/>
              </a:rPr>
              <a:t>Have teachers who </a:t>
            </a:r>
            <a:r>
              <a:rPr lang="en-MY" sz="2800" i="1" dirty="0" smtClean="0">
                <a:solidFill>
                  <a:srgbClr val="C00000"/>
                </a:solidFill>
                <a:latin typeface="Hypatia Sans Pro" pitchFamily="34" charset="0"/>
              </a:rPr>
              <a:t>interact well</a:t>
            </a:r>
            <a:r>
              <a:rPr lang="en-MY" sz="2800" dirty="0" smtClean="0">
                <a:latin typeface="Hypatia Sans Pro" pitchFamily="34" charset="0"/>
              </a:rPr>
              <a:t> with students.</a:t>
            </a:r>
          </a:p>
          <a:p>
            <a:pPr marL="179388" indent="-179388">
              <a:spcBef>
                <a:spcPts val="1200"/>
              </a:spcBef>
              <a:buClr>
                <a:srgbClr val="FF0000"/>
              </a:buClr>
              <a:buFont typeface="Arial" pitchFamily="34" charset="0"/>
              <a:buChar char="•"/>
            </a:pPr>
            <a:r>
              <a:rPr lang="en-MY" sz="2800" dirty="0" smtClean="0">
                <a:latin typeface="Hypatia Sans Pro" pitchFamily="34" charset="0"/>
              </a:rPr>
              <a:t>Use </a:t>
            </a:r>
            <a:r>
              <a:rPr lang="en-MY" sz="2800" i="1" dirty="0" smtClean="0">
                <a:solidFill>
                  <a:srgbClr val="C00000"/>
                </a:solidFill>
                <a:latin typeface="Hypatia Sans Pro" pitchFamily="34" charset="0"/>
              </a:rPr>
              <a:t>active</a:t>
            </a:r>
            <a:r>
              <a:rPr lang="en-MY" sz="2800" dirty="0" smtClean="0">
                <a:latin typeface="Hypatia Sans Pro" pitchFamily="34" charset="0"/>
              </a:rPr>
              <a:t> forms of learning.</a:t>
            </a:r>
          </a:p>
          <a:p>
            <a:pPr marL="179388" indent="-179388">
              <a:spcBef>
                <a:spcPts val="1200"/>
              </a:spcBef>
              <a:buClr>
                <a:srgbClr val="FF0000"/>
              </a:buClr>
              <a:buFont typeface="Arial" pitchFamily="34" charset="0"/>
              <a:buChar char="•"/>
            </a:pPr>
            <a:r>
              <a:rPr lang="en-MY" sz="2800" dirty="0" smtClean="0">
                <a:latin typeface="Hypatia Sans Pro" pitchFamily="34" charset="0"/>
              </a:rPr>
              <a:t>Have a good system of feedback, assessment, and grading.</a:t>
            </a:r>
          </a:p>
        </p:txBody>
      </p:sp>
      <p:sp>
        <p:nvSpPr>
          <p:cNvPr id="10" name="TextBox 9"/>
          <p:cNvSpPr txBox="1"/>
          <p:nvPr/>
        </p:nvSpPr>
        <p:spPr>
          <a:xfrm>
            <a:off x="214282" y="6357958"/>
            <a:ext cx="3714776" cy="276999"/>
          </a:xfrm>
          <a:prstGeom prst="rect">
            <a:avLst/>
          </a:prstGeom>
          <a:noFill/>
        </p:spPr>
        <p:txBody>
          <a:bodyPr wrap="square" rtlCol="0">
            <a:spAutoFit/>
          </a:bodyPr>
          <a:lstStyle/>
          <a:p>
            <a:r>
              <a:rPr lang="ms-MY" sz="1200" dirty="0" smtClean="0">
                <a:solidFill>
                  <a:schemeClr val="tx1">
                    <a:lumMod val="85000"/>
                    <a:lumOff val="15000"/>
                  </a:schemeClr>
                </a:solidFill>
              </a:rPr>
              <a:t>Image source: http://office.microsoft.com/en-us/clipart/</a:t>
            </a:r>
            <a:endParaRPr lang="ms-MY" sz="1200" dirty="0">
              <a:solidFill>
                <a:schemeClr val="tx1">
                  <a:lumMod val="85000"/>
                  <a:lumOff val="15000"/>
                </a:schemeClr>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665</TotalTime>
  <Words>4133</Words>
  <Application>Microsoft Office PowerPoint</Application>
  <PresentationFormat>On-screen Show (4:3)</PresentationFormat>
  <Paragraphs>609</Paragraphs>
  <Slides>82</Slides>
  <Notes>41</Notes>
  <HiddenSlides>0</HiddenSlides>
  <MMClips>0</MMClips>
  <ScaleCrop>false</ScaleCrop>
  <HeadingPairs>
    <vt:vector size="4" baseType="variant">
      <vt:variant>
        <vt:lpstr>Theme</vt:lpstr>
      </vt:variant>
      <vt:variant>
        <vt:i4>1</vt:i4>
      </vt:variant>
      <vt:variant>
        <vt:lpstr>Slide Titles</vt:lpstr>
      </vt:variant>
      <vt:variant>
        <vt:i4>82</vt:i4>
      </vt:variant>
    </vt:vector>
  </HeadingPairs>
  <TitlesOfParts>
    <vt:vector size="83" baseType="lpstr">
      <vt:lpstr>Apex</vt:lpstr>
      <vt:lpstr>Achieving Excellence in Teaching &amp; Learning</vt:lpstr>
      <vt:lpstr>Talk Outline</vt:lpstr>
      <vt:lpstr>Slide 3</vt:lpstr>
      <vt:lpstr>Let’s listen to students’ grouses</vt:lpstr>
      <vt:lpstr>Let’s listen to students’ grouses</vt:lpstr>
      <vt:lpstr>Listen also to teachers’ side</vt:lpstr>
      <vt:lpstr>Teacher concern </vt:lpstr>
      <vt:lpstr>Slide 8</vt:lpstr>
      <vt:lpstr>In a nutshell…</vt:lpstr>
      <vt:lpstr>Attributes of Great Teachers</vt:lpstr>
      <vt:lpstr>Slide 11</vt:lpstr>
      <vt:lpstr>A Passion for Teaching</vt:lpstr>
      <vt:lpstr>Challenges</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A Changing Scenario of Teaching-Learning – a new paradigm</vt:lpstr>
      <vt:lpstr>Typical approach when designing/planning a course (old paradigm)</vt:lpstr>
      <vt:lpstr>Designing/planning a course for student-centered learning (new paradigm)</vt:lpstr>
      <vt:lpstr>Designing/planning a course for student-centered learning (new paradigm)</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Characteristics of significant learning experiences</vt:lpstr>
      <vt:lpstr>Characteristics of significant learning experiences</vt:lpstr>
      <vt:lpstr>Teaching with the brain in mind</vt:lpstr>
      <vt:lpstr>Brain-based learning</vt:lpstr>
      <vt:lpstr>Brain-based learning</vt:lpstr>
      <vt:lpstr>Brain-based learning</vt:lpstr>
      <vt:lpstr>Brain-based learning</vt:lpstr>
      <vt:lpstr>5 Minds of the Future</vt:lpstr>
      <vt:lpstr>5 Minds of the Future</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AKA</dc:creator>
  <cp:lastModifiedBy>user</cp:lastModifiedBy>
  <cp:revision>53</cp:revision>
  <dcterms:created xsi:type="dcterms:W3CDTF">2010-05-24T08:11:42Z</dcterms:created>
  <dcterms:modified xsi:type="dcterms:W3CDTF">2010-08-09T02:28:46Z</dcterms:modified>
</cp:coreProperties>
</file>