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4" r:id="rId3"/>
    <p:sldId id="257" r:id="rId4"/>
    <p:sldId id="258" r:id="rId5"/>
    <p:sldId id="259" r:id="rId6"/>
    <p:sldId id="260" r:id="rId7"/>
    <p:sldId id="264" r:id="rId8"/>
    <p:sldId id="278" r:id="rId9"/>
    <p:sldId id="279" r:id="rId10"/>
    <p:sldId id="280" r:id="rId11"/>
    <p:sldId id="281" r:id="rId12"/>
    <p:sldId id="273" r:id="rId13"/>
    <p:sldId id="267" r:id="rId14"/>
    <p:sldId id="276" r:id="rId15"/>
    <p:sldId id="268" r:id="rId16"/>
    <p:sldId id="270" r:id="rId17"/>
    <p:sldId id="271" r:id="rId18"/>
    <p:sldId id="272" r:id="rId19"/>
    <p:sldId id="275" r:id="rId20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FB46F-A9FB-4C27-AA35-6596367F371A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678F9-9F9A-432D-8592-16D6449F2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39B81-DD3D-4B47-AB7E-1C73495BBAE2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E388B-30E4-4758-AED7-892C893F3E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E388B-30E4-4758-AED7-892C893F3E1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A8BF-CC48-4449-A279-D2C328EC76BB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CFD6-5D7D-4A0C-98A1-B05AE934A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A8BF-CC48-4449-A279-D2C328EC76BB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CFD6-5D7D-4A0C-98A1-B05AE934A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A8BF-CC48-4449-A279-D2C328EC76BB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CFD6-5D7D-4A0C-98A1-B05AE934A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A8BF-CC48-4449-A279-D2C328EC76BB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CFD6-5D7D-4A0C-98A1-B05AE934A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A8BF-CC48-4449-A279-D2C328EC76BB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CFD6-5D7D-4A0C-98A1-B05AE934A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A8BF-CC48-4449-A279-D2C328EC76BB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CFD6-5D7D-4A0C-98A1-B05AE934A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A8BF-CC48-4449-A279-D2C328EC76BB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CFD6-5D7D-4A0C-98A1-B05AE934A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A8BF-CC48-4449-A279-D2C328EC76BB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CFD6-5D7D-4A0C-98A1-B05AE934A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A8BF-CC48-4449-A279-D2C328EC76BB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CFD6-5D7D-4A0C-98A1-B05AE934A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A8BF-CC48-4449-A279-D2C328EC76BB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CFD6-5D7D-4A0C-98A1-B05AE934A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A8BF-CC48-4449-A279-D2C328EC76BB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CFD6-5D7D-4A0C-98A1-B05AE934A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7A8BF-CC48-4449-A279-D2C328EC76BB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CFD6-5D7D-4A0C-98A1-B05AE934A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7772400" cy="93345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quare721 BdEx BT" pitchFamily="34" charset="0"/>
              </a:rPr>
              <a:t>BENGKEL PENERBITAN MODUL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BdEx BT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" y="914400"/>
            <a:ext cx="5638800" cy="990600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endParaRPr lang="en-US" sz="2400" dirty="0" smtClean="0">
              <a:ln w="18415" cmpd="sng">
                <a:noFill/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quare721 Dm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2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quare721 Dm" pitchFamily="2" charset="0"/>
              </a:rPr>
              <a:t>Disediakan</a:t>
            </a:r>
            <a:r>
              <a:rPr lang="en-US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quare721 Dm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quare721 Dm" pitchFamily="2" charset="0"/>
              </a:rPr>
              <a:t>oleh</a:t>
            </a:r>
            <a:r>
              <a:rPr lang="en-US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quare721 Dm" pitchFamily="2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2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quare721 Dm" pitchFamily="2" charset="0"/>
              </a:rPr>
              <a:t>Penerbit</a:t>
            </a:r>
            <a:r>
              <a:rPr lang="en-US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quare721 Dm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quare721 Dm" pitchFamily="2" charset="0"/>
              </a:rPr>
              <a:t>Universiti</a:t>
            </a:r>
            <a:r>
              <a:rPr lang="en-US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quare721 Dm" pitchFamily="2" charset="0"/>
              </a:rPr>
              <a:t>, </a:t>
            </a:r>
            <a:r>
              <a:rPr lang="en-US" sz="2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quare721 Dm" pitchFamily="2" charset="0"/>
              </a:rPr>
              <a:t>UTeM</a:t>
            </a:r>
            <a:endParaRPr lang="en-US" sz="24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quare721 Dm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1430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PENGGUNAAN SIMBOL DAN UNIT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66800" y="1600200"/>
            <a:ext cx="3770313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Haruslah tepat menggunakan </a:t>
            </a:r>
            <a:r>
              <a:rPr kumimoji="0" lang="en-US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 unit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Contohnya: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Simbol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	Mg</a:t>
            </a:r>
            <a:r>
              <a:rPr kumimoji="0" lang="en-US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2+   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en-US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superscripts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and </a:t>
            </a:r>
            <a:r>
              <a:rPr kumimoji="0" lang="en-US" b="0" i="0" u="none" strike="noStrike" kern="1200" cap="none" spc="0" normalizeH="0" baseline="-2500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subscript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</a:t>
            </a:r>
            <a:r>
              <a:rPr kumimoji="0" lang="en-US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 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 bukannya F</a:t>
            </a:r>
            <a:r>
              <a:rPr kumimoji="0" lang="en-US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-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3000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Simbol darab x bukannya x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Group 57"/>
          <p:cNvGraphicFramePr>
            <a:graphicFrameLocks noGrp="1"/>
          </p:cNvGraphicFramePr>
          <p:nvPr>
            <p:ph sz="half" idx="4294967295"/>
          </p:nvPr>
        </p:nvGraphicFramePr>
        <p:xfrm>
          <a:off x="4648200" y="2057400"/>
          <a:ext cx="4267200" cy="2286000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Betul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Kurang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tepat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 kg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moldm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mol dm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RM3000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RM 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Line 61"/>
          <p:cNvSpPr>
            <a:spLocks noChangeShapeType="1"/>
          </p:cNvSpPr>
          <p:nvPr/>
        </p:nvSpPr>
        <p:spPr bwMode="auto">
          <a:xfrm flipH="1" flipV="1">
            <a:off x="5791200" y="3200400"/>
            <a:ext cx="685800" cy="1752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ext Box 62"/>
          <p:cNvSpPr txBox="1">
            <a:spLocks noChangeArrowheads="1"/>
          </p:cNvSpPr>
          <p:nvPr/>
        </p:nvSpPr>
        <p:spPr bwMode="auto">
          <a:xfrm>
            <a:off x="5867400" y="4953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Single space</a:t>
            </a:r>
          </a:p>
        </p:txBody>
      </p:sp>
      <p:sp>
        <p:nvSpPr>
          <p:cNvPr id="26" name="Line 63"/>
          <p:cNvSpPr>
            <a:spLocks noChangeShapeType="1"/>
          </p:cNvSpPr>
          <p:nvPr/>
        </p:nvSpPr>
        <p:spPr bwMode="auto">
          <a:xfrm flipV="1">
            <a:off x="6781800" y="3733800"/>
            <a:ext cx="990600" cy="1143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Line 64"/>
          <p:cNvSpPr>
            <a:spLocks noChangeShapeType="1"/>
          </p:cNvSpPr>
          <p:nvPr/>
        </p:nvSpPr>
        <p:spPr bwMode="auto">
          <a:xfrm flipV="1">
            <a:off x="7391400" y="4191000"/>
            <a:ext cx="381000" cy="838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924800" cy="11430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PENGGUNAAN PEMBOLEH UBAH/VARIABEL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90600" y="1752601"/>
            <a:ext cx="7693025" cy="114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Semua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pemboleh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ubah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biasanya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italic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Contohnya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	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</a:t>
            </a:r>
            <a:r>
              <a:rPr kumimoji="0" lang="en-US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initial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</a:t>
            </a:r>
            <a:r>
              <a:rPr kumimoji="0" lang="en-US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initial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</a:t>
            </a:r>
            <a:r>
              <a:rPr kumimoji="0" lang="en-US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final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</a:t>
            </a:r>
            <a:r>
              <a:rPr kumimoji="0" lang="en-US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final</a:t>
            </a:r>
            <a:endParaRPr kumimoji="0" lang="en-US" b="0" i="0" u="none" strike="noStrike" kern="1200" cap="none" spc="0" normalizeH="0" baseline="-25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059668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PENGGUNAAN SINGKATAN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3505200"/>
            <a:ext cx="7693025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Seragamkan penggunaan singkatan/unit: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Contohnya: 25 gram  atau 25 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	1.0 M  atau 1.0 molarity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	82 m/s  atau 82 m s</a:t>
            </a:r>
            <a:r>
              <a:rPr kumimoji="0" lang="en-US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−1</a:t>
            </a: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399" y="1981200"/>
          <a:ext cx="7239001" cy="2637036"/>
        </p:xfrm>
        <a:graphic>
          <a:graphicData uri="http://schemas.openxmlformats.org/drawingml/2006/table">
            <a:tbl>
              <a:tblPr/>
              <a:tblGrid>
                <a:gridCol w="1876928"/>
                <a:gridCol w="769019"/>
                <a:gridCol w="886327"/>
                <a:gridCol w="1016669"/>
                <a:gridCol w="1042738"/>
                <a:gridCol w="1647320"/>
              </a:tblGrid>
              <a:tr h="2278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FAKULTI/ PTJ/ BAHAN ILMIAH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KARYA ASLI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MONOGRAF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MODUL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PROSIDING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JUMLAH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FKEKK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FKE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FKM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FKP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FTMK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FPTT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PBPI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PPP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CRIM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LUAR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JUMLAH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52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1295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STATISTIK PENERBITAN BUKU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UTeM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2010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143000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PEMASARAN</a:t>
            </a:r>
          </a:p>
          <a:p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Sasaran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Pasaran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penerbitan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buku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ilmiah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sasaran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pasaran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kalangan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pelajar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IPTA/IPTS  lain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samping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pasaran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umum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penerbitan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modul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sasaran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utama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pelajar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kerana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penerbitan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modul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memenuhi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matlamat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keperluan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pelajar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mengikut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subjek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066801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v-SE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Kadar diskaun bagi buku terbitan Universiti adalah seperti berikut:</a:t>
            </a:r>
            <a:endParaRPr lang="en-US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1905000"/>
          <a:ext cx="7315200" cy="2697480"/>
        </p:xfrm>
        <a:graphic>
          <a:graphicData uri="http://schemas.openxmlformats.org/drawingml/2006/table">
            <a:tbl>
              <a:tblPr/>
              <a:tblGrid>
                <a:gridCol w="2887580"/>
                <a:gridCol w="2065420"/>
                <a:gridCol w="23622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Kategori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Pembeli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Kadar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Diskaun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Catatan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 /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Jumlah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Naskhah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yang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dibeli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Pembeli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secara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tunggal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/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Pelajar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15%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 – 15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naskhah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Semasa Tarikan Pelanggan bagi acara-acara tertentu (Pameran Buku)*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20%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"/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Diskaun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hanya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sehingga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tarikh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ditetapkan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oleh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Penerbit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Universiti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Pelanggan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Pukal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/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Pembekal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20%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  &lt;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naskah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30%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&gt; 6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naskah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Pensyarah dan Staf Universiti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30%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naskah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atau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lebih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Pengedar yang memetrai perjanjian dengan Penerbit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40%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Tertakluk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kepada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perjanjian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ditandatangani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Buku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terbitan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sebelum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tahun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2004 </a:t>
                      </a:r>
                      <a:endParaRPr lang="en-US" sz="1200" dirty="0" smtClean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tiada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daya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pasaran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)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70%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atau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dijadikan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hadiah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/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sumbangan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14400" y="1066800"/>
            <a:ext cx="594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Pemberian honorarium/saguhati: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632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ms-MY" sz="16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Honorarium kepada Penulis adalah sebanyak RM2.00 bagi senaskah modul.  Tiada royalti diberikan.  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ms-MY" sz="16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ms-MY" sz="16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Penulis perlu mengemukakan tuntutan honorarium modul. Tuntuan ini adalah di bawah tanggungjawab Penulis.</a:t>
            </a:r>
            <a:endParaRPr lang="ms-MY" sz="16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97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97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Sekian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Terima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Kasih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Sekiranya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terdapat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apa-apa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cadangan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@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permasalahan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berkaitan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penerbitan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boleh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menghubungi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Ruziah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binti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Ali	:	06 283 3377</a:t>
            </a:r>
          </a:p>
          <a:p>
            <a:pPr algn="ctr"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               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ruziah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@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utem.edu.my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En.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Mohd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Hafizuddin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:	06 283 3381</a:t>
            </a:r>
          </a:p>
          <a:p>
            <a:pPr algn="ctr"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 		   hafizuddin@utem.edu.my</a:t>
            </a:r>
          </a:p>
          <a:p>
            <a:pPr algn="ctr">
              <a:buNone/>
            </a:pP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Muhaini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:	06 283 3381</a:t>
            </a:r>
          </a:p>
          <a:p>
            <a:pPr algn="ctr"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                  muhaini@utem.edu.my</a:t>
            </a:r>
          </a:p>
          <a:p>
            <a:pPr algn="ctr"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0668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DEFINISI MODUL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447800"/>
            <a:ext cx="762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ms-MY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Penulisan modul ialah penerbitan untuk kegunaan pelajar dan tidak melalui proses penilaian formal (penilai bidang).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ms-MY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Jangka hayat bagi penulisan modul lebih sesuai untuk kursus yang faktanya sentiasa berubah dari semasa ke semasa.</a:t>
            </a:r>
            <a:endParaRPr lang="en-US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ms-MY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Jangkamasa penerbitan dari tarikh diterima manuskrip adalah tiga puluh hari.</a:t>
            </a:r>
            <a:endParaRPr lang="en-US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ms-MY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ms-MY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Penulisan modul tidak mempunyai </a:t>
            </a:r>
            <a:r>
              <a:rPr lang="ms-MY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International Standard Book No.(</a:t>
            </a:r>
            <a:r>
              <a:rPr lang="ms-MY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ISBN). Ia dipasarkan oleh pensyarah sendiri kepada pelajarnya. </a:t>
            </a:r>
            <a:endParaRPr lang="en-US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ms-MY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565029"/>
            <a:ext cx="3048000" cy="4454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066800"/>
            <a:ext cx="693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PERBEZAAN KULIT HADAPAN MODUL DAN KARYA ASLI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6096000"/>
            <a:ext cx="1247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KARYA ASLI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385134" y="6096000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MODUL</a:t>
            </a:r>
            <a:endParaRPr lang="en-US" sz="1400" dirty="0"/>
          </a:p>
        </p:txBody>
      </p:sp>
      <p:pic>
        <p:nvPicPr>
          <p:cNvPr id="8" name="Picture 7" descr="cover2 copy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600200"/>
            <a:ext cx="3048000" cy="447430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066800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PERBEZAAN KULIT DI BAHAGIAN BELAKANG MODUL DAN KARYA ASLI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over_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524000"/>
            <a:ext cx="2919663" cy="4267200"/>
          </a:xfrm>
          <a:prstGeom prst="rect">
            <a:avLst/>
          </a:prstGeom>
        </p:spPr>
      </p:pic>
      <p:pic>
        <p:nvPicPr>
          <p:cNvPr id="5" name="Picture 4" descr="cover4 belakang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524000"/>
            <a:ext cx="2895600" cy="42560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9800" y="5867400"/>
            <a:ext cx="1247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KARYA ASLI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308934" y="5867400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MODUL</a:t>
            </a:r>
            <a:endParaRPr lang="en-US" sz="1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371600"/>
            <a:ext cx="7162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Tx/>
              <a:buFont typeface="Wingdings 2"/>
              <a:buAutoNum type="arabicPeriod"/>
              <a:defRPr/>
            </a:pP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Disediakan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bentuk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bahan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pengajaran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pembelajaran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p&amp;p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kendiri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Tx/>
              <a:buFont typeface="Wingdings 2"/>
              <a:buAutoNum type="arabicPeriod"/>
              <a:defRPr/>
            </a:pP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Purata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nisbah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pembahagian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bab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modul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ialah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70:30, 70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berbentuk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praktikal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bentuk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Tx/>
              <a:buFont typeface="Wingdings 2"/>
              <a:buAutoNum type="arabicPeriod"/>
              <a:defRPr/>
            </a:pP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objektif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kursus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Tx/>
              <a:buFont typeface="Wingdings 2"/>
              <a:buAutoNum type="arabicPeriod"/>
              <a:defRPr/>
            </a:pP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kandungan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kursus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Tx/>
              <a:buFont typeface="Wingdings 2"/>
              <a:buAutoNum type="arabicPeriod"/>
              <a:defRPr/>
            </a:pP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jadual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pembelajaran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Tx/>
              <a:buFont typeface="Wingdings 2"/>
              <a:buAutoNum type="arabicPeriod"/>
              <a:defRPr/>
            </a:pP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rujukan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Tx/>
              <a:buFont typeface="Wingdings 2"/>
              <a:buAutoNum type="arabicPeriod"/>
              <a:defRPr/>
            </a:pP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cadangan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buku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rujukan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tambahan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Tx/>
              <a:buFont typeface="Wingdings 2"/>
              <a:buAutoNum type="arabicPeriod"/>
              <a:defRPr/>
            </a:pP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prosedur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penilaian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Tx/>
              <a:buFont typeface="Wingdings 2"/>
              <a:buAutoNum type="arabicPeriod"/>
              <a:defRPr/>
            </a:pP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unit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topik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pembelajaran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*A: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Tx/>
              <a:buFont typeface="Wingdings 2"/>
              <a:buAutoNum type="arabicPeriod"/>
              <a:defRPr/>
            </a:pP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format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kertas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0668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CIRI-CIRI MODUL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990600"/>
            <a:ext cx="7772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CONTOH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ASAS KEMAHIRAN INSANIAH (KI)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MODUL 3G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TOPIK 1 :  KEPERLUAN KEMAHIRAN INSANIAH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Pengenalan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Topik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keperluan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……………………………………………………………………………..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Objektif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akhir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pelajaran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,…………………………………………………………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…………………………………………………………………………………..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Rumusan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400" y="6858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Format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Kertas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Kerja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200864"/>
            <a:ext cx="76962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Kandungan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1.0 PENDAHULUAN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1.1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Pengenalan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1.2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Objektif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1.3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Kaedah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1.4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Batasan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1.5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Definisi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Konsep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2.0 ISI (1)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2.1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2.2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2.3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…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3.0 ISI (2)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3.1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3.2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…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4.0 PENUTUP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4.1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Kesimpulan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4.2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Saranan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berkaitan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BIBLIOGRAFI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LAMPIRAN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0668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PERKARA-PERKARA YANG BOLEH MELEWATKAN PROSES PENERBITAN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752600"/>
            <a:ext cx="670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Plagiarism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Hak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cipta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Ketidakseragaman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Penggunaan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simbol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unit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Penggunaan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pemboleh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ubah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Penggunaan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singkatan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resolution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jpeg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KETIDAKSERAGAMAN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676400"/>
            <a:ext cx="655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Pengenalan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bab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Learning outcome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Purpose/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Objektif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Penggunaan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italic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“….” (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penggunaan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Bahasa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Inggeris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Latihan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Latihan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tambahan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Caption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Penggunaan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bullet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numbering</a:t>
            </a:r>
          </a:p>
          <a:p>
            <a:endPara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5791200" y="-76200"/>
            <a:ext cx="2667000" cy="27432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KONSISTEN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TEKAL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0" y="3810000"/>
            <a:ext cx="1600200" cy="16414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mula mula guna bullet ni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muka surat lain guna bullet ni pula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43400" y="3733800"/>
            <a:ext cx="3962400" cy="28606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>
              <a:spcBef>
                <a:spcPct val="50000"/>
              </a:spcBef>
              <a:buFontTx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Guna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nombor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contohnya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28675" lvl="1" indent="-371475">
              <a:spcBef>
                <a:spcPct val="50000"/>
              </a:spcBef>
              <a:buFontTx/>
              <a:buAutoNum type="alphaLcParenR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seterusnya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patut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guna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a), b)</a:t>
            </a:r>
          </a:p>
          <a:p>
            <a:pPr marL="1285875" lvl="2" indent="-371475">
              <a:spcBef>
                <a:spcPct val="50000"/>
              </a:spcBef>
              <a:buFontTx/>
              <a:buAutoNum type="romanLcParenBoth"/>
            </a:pP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Penggunaan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nombor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roman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sub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seterusnya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285875" lvl="2" indent="-371475">
              <a:spcBef>
                <a:spcPct val="50000"/>
              </a:spcBef>
              <a:buFontTx/>
              <a:buAutoNum type="romanLcParenBoth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seterusnya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285875" lvl="2" indent="-371475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679</Words>
  <Application>Microsoft Office PowerPoint</Application>
  <PresentationFormat>On-screen Show (4:3)</PresentationFormat>
  <Paragraphs>249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BENGKEL PENERBITAN MODUL</vt:lpstr>
      <vt:lpstr>Slide 2</vt:lpstr>
      <vt:lpstr>Slide 3</vt:lpstr>
      <vt:lpstr>Slide 4</vt:lpstr>
      <vt:lpstr>Slide 5</vt:lpstr>
      <vt:lpstr>Slide 6</vt:lpstr>
      <vt:lpstr>Slide 7</vt:lpstr>
      <vt:lpstr>Slide 8</vt:lpstr>
      <vt:lpstr>KETIDAKSERAGAMAN</vt:lpstr>
      <vt:lpstr>Slide 10</vt:lpstr>
      <vt:lpstr>PENGGUNAAN PEMBOLEH UBAH/VARIABEL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01405</cp:lastModifiedBy>
  <cp:revision>125</cp:revision>
  <dcterms:created xsi:type="dcterms:W3CDTF">2010-04-12T09:38:11Z</dcterms:created>
  <dcterms:modified xsi:type="dcterms:W3CDTF">2011-03-11T02:27:26Z</dcterms:modified>
</cp:coreProperties>
</file>