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handoutMasterIdLst>
    <p:handoutMasterId r:id="rId14"/>
  </p:handoutMasterIdLst>
  <p:sldIdLst>
    <p:sldId id="256" r:id="rId2"/>
    <p:sldId id="257" r:id="rId3"/>
    <p:sldId id="258" r:id="rId4"/>
    <p:sldId id="259" r:id="rId5"/>
    <p:sldId id="260" r:id="rId6"/>
    <p:sldId id="261" r:id="rId7"/>
    <p:sldId id="262" r:id="rId8"/>
    <p:sldId id="263" r:id="rId9"/>
    <p:sldId id="264" r:id="rId10"/>
    <p:sldId id="266" r:id="rId11"/>
    <p:sldId id="267" r:id="rId12"/>
    <p:sldId id="265" r:id="rId13"/>
  </p:sldIdLst>
  <p:sldSz cx="9144000" cy="6858000" type="screen4x3"/>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CE58AB6-9D7E-491A-B1A9-2FF76AD5E0CC}">
          <p14:sldIdLst>
            <p14:sldId id="256"/>
            <p14:sldId id="257"/>
            <p14:sldId id="258"/>
            <p14:sldId id="259"/>
            <p14:sldId id="260"/>
            <p14:sldId id="261"/>
            <p14:sldId id="262"/>
            <p14:sldId id="263"/>
            <p14:sldId id="264"/>
            <p14:sldId id="266"/>
            <p14:sldId id="267"/>
            <p14:sldId id="26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5838" y="0"/>
            <a:ext cx="2949787" cy="496967"/>
          </a:xfrm>
          <a:prstGeom prst="rect">
            <a:avLst/>
          </a:prstGeom>
        </p:spPr>
        <p:txBody>
          <a:bodyPr vert="horz" lIns="91440" tIns="45720" rIns="91440" bIns="45720" rtlCol="0"/>
          <a:lstStyle>
            <a:lvl1pPr algn="r">
              <a:defRPr sz="1200"/>
            </a:lvl1pPr>
          </a:lstStyle>
          <a:p>
            <a:fld id="{76E5BAF3-1C13-48D5-B300-72906BB4727B}" type="datetimeFigureOut">
              <a:rPr lang="en-US" smtClean="0"/>
              <a:t>7/22/2014</a:t>
            </a:fld>
            <a:endParaRPr lang="en-US"/>
          </a:p>
        </p:txBody>
      </p:sp>
      <p:sp>
        <p:nvSpPr>
          <p:cNvPr id="4" name="Footer Placeholder 3"/>
          <p:cNvSpPr>
            <a:spLocks noGrp="1"/>
          </p:cNvSpPr>
          <p:nvPr>
            <p:ph type="ftr" sz="quarter" idx="2"/>
          </p:nvPr>
        </p:nvSpPr>
        <p:spPr>
          <a:xfrm>
            <a:off x="0" y="9440646"/>
            <a:ext cx="2949787" cy="49696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5838" y="9440646"/>
            <a:ext cx="2949787" cy="496967"/>
          </a:xfrm>
          <a:prstGeom prst="rect">
            <a:avLst/>
          </a:prstGeom>
        </p:spPr>
        <p:txBody>
          <a:bodyPr vert="horz" lIns="91440" tIns="45720" rIns="91440" bIns="45720" rtlCol="0" anchor="b"/>
          <a:lstStyle>
            <a:lvl1pPr algn="r">
              <a:defRPr sz="1200"/>
            </a:lvl1pPr>
          </a:lstStyle>
          <a:p>
            <a:fld id="{B56CEA99-0877-4352-9754-B232067A5934}" type="slidenum">
              <a:rPr lang="en-US" smtClean="0"/>
              <a:t>‹#›</a:t>
            </a:fld>
            <a:endParaRPr lang="en-US"/>
          </a:p>
        </p:txBody>
      </p:sp>
    </p:spTree>
    <p:extLst>
      <p:ext uri="{BB962C8B-B14F-4D97-AF65-F5344CB8AC3E}">
        <p14:creationId xmlns:p14="http://schemas.microsoft.com/office/powerpoint/2010/main" val="361723347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EDB40E17-C4EE-418C-B2B4-9E64BD200A81}" type="datetimeFigureOut">
              <a:rPr lang="en-US" smtClean="0"/>
              <a:t>7/22/2014</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3B9D19FD-76D5-4287-9C11-EDE4D8C1D999}" type="slidenum">
              <a:rPr lang="en-US" smtClean="0"/>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DB40E17-C4EE-418C-B2B4-9E64BD200A81}" type="datetimeFigureOut">
              <a:rPr lang="en-US" smtClean="0"/>
              <a:t>7/22/2014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9D19FD-76D5-4287-9C11-EDE4D8C1D999}"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3B9D19FD-76D5-4287-9C11-EDE4D8C1D999}" type="slidenum">
              <a:rPr lang="en-US" smtClean="0"/>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DB40E17-C4EE-418C-B2B4-9E64BD200A81}" type="datetimeFigureOut">
              <a:rPr lang="en-US" smtClean="0"/>
              <a:t>7/22/2014</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EDB40E17-C4EE-418C-B2B4-9E64BD200A81}" type="datetimeFigureOut">
              <a:rPr lang="en-US" smtClean="0"/>
              <a:t>7/22/2014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3B9D19FD-76D5-4287-9C11-EDE4D8C1D999}" type="slidenum">
              <a:rPr lang="en-US" smtClean="0"/>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EDB40E17-C4EE-418C-B2B4-9E64BD200A81}" type="datetimeFigureOut">
              <a:rPr lang="en-US" smtClean="0"/>
              <a:t>7/22/2014</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3B9D19FD-76D5-4287-9C11-EDE4D8C1D999}" type="slidenum">
              <a:rPr lang="en-US" smtClean="0"/>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EDB40E17-C4EE-418C-B2B4-9E64BD200A81}" type="datetimeFigureOut">
              <a:rPr lang="en-US" smtClean="0"/>
              <a:t>7/22/2014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9D19FD-76D5-4287-9C11-EDE4D8C1D999}" type="slidenum">
              <a:rPr lang="en-US" smtClean="0"/>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EDB40E17-C4EE-418C-B2B4-9E64BD200A81}" type="datetimeFigureOut">
              <a:rPr lang="en-US" smtClean="0"/>
              <a:t>7/22/2014</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3B9D19FD-76D5-4287-9C11-EDE4D8C1D999}" type="slidenum">
              <a:rPr lang="en-US" smtClean="0"/>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DB40E17-C4EE-418C-B2B4-9E64BD200A81}" type="datetimeFigureOut">
              <a:rPr lang="en-US" smtClean="0"/>
              <a:t>7/22/2014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3B9D19FD-76D5-4287-9C11-EDE4D8C1D99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EDB40E17-C4EE-418C-B2B4-9E64BD200A81}" type="datetimeFigureOut">
              <a:rPr lang="en-US" smtClean="0"/>
              <a:t>7/22/2014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3B9D19FD-76D5-4287-9C11-EDE4D8C1D99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3B9D19FD-76D5-4287-9C11-EDE4D8C1D999}" type="slidenum">
              <a:rPr lang="en-US" smtClean="0"/>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EDB40E17-C4EE-418C-B2B4-9E64BD200A81}" type="datetimeFigureOut">
              <a:rPr lang="en-US" smtClean="0"/>
              <a:t>7/22/2014</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3B9D19FD-76D5-4287-9C11-EDE4D8C1D999}" type="slidenum">
              <a:rPr lang="en-US" smtClean="0"/>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EDB40E17-C4EE-418C-B2B4-9E64BD200A81}" type="datetimeFigureOut">
              <a:rPr lang="en-US" smtClean="0"/>
              <a:t>7/22/2014</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EDB40E17-C4EE-418C-B2B4-9E64BD200A81}" type="datetimeFigureOut">
              <a:rPr lang="en-US" smtClean="0"/>
              <a:t>7/22/2014</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3B9D19FD-76D5-4287-9C11-EDE4D8C1D999}" type="slidenum">
              <a:rPr lang="en-US" smtClean="0"/>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BY</a:t>
            </a:r>
          </a:p>
          <a:p>
            <a:r>
              <a:rPr lang="en-US" dirty="0" smtClean="0"/>
              <a:t>AHMAD SAYUTHI BIN MOHAMAD SHOKRI,ENGR</a:t>
            </a:r>
          </a:p>
          <a:p>
            <a:r>
              <a:rPr lang="en-US" dirty="0" smtClean="0"/>
              <a:t>FAKULTI TEKNOLOGI KEJURUTERAAN</a:t>
            </a:r>
            <a:endParaRPr lang="en-US" dirty="0"/>
          </a:p>
        </p:txBody>
      </p:sp>
      <p:sp>
        <p:nvSpPr>
          <p:cNvPr id="2" name="Title 1"/>
          <p:cNvSpPr>
            <a:spLocks noGrp="1"/>
          </p:cNvSpPr>
          <p:nvPr>
            <p:ph type="ctrTitle"/>
          </p:nvPr>
        </p:nvSpPr>
        <p:spPr/>
        <p:txBody>
          <a:bodyPr>
            <a:normAutofit/>
          </a:bodyPr>
          <a:lstStyle/>
          <a:p>
            <a:r>
              <a:rPr lang="en-US" dirty="0" smtClean="0"/>
              <a:t>KURSUS AWARENESS OF PROBLEM BASED LEARNING</a:t>
            </a:r>
            <a:endParaRPr lang="en-US" dirty="0"/>
          </a:p>
        </p:txBody>
      </p:sp>
    </p:spTree>
    <p:extLst>
      <p:ext uri="{BB962C8B-B14F-4D97-AF65-F5344CB8AC3E}">
        <p14:creationId xmlns:p14="http://schemas.microsoft.com/office/powerpoint/2010/main" val="42415042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371600" y="1981200"/>
            <a:ext cx="6019800"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2799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524000" y="1524000"/>
            <a:ext cx="6095999"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00225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B PAPER ( 2 BEST 2 BLUR)</a:t>
            </a:r>
            <a:endParaRPr lang="en-US" dirty="0"/>
          </a:p>
        </p:txBody>
      </p:sp>
      <p:sp>
        <p:nvSpPr>
          <p:cNvPr id="3" name="Content Placeholder 2"/>
          <p:cNvSpPr>
            <a:spLocks noGrp="1"/>
          </p:cNvSpPr>
          <p:nvPr>
            <p:ph sz="quarter" idx="1"/>
          </p:nvPr>
        </p:nvSpPr>
        <p:spPr/>
        <p:txBody>
          <a:bodyPr>
            <a:normAutofit/>
          </a:bodyPr>
          <a:lstStyle/>
          <a:p>
            <a:pPr indent="0" algn="ctr">
              <a:buNone/>
            </a:pPr>
            <a:r>
              <a:rPr lang="en-US" sz="5400" dirty="0" smtClean="0"/>
              <a:t>THANK</a:t>
            </a:r>
          </a:p>
          <a:p>
            <a:pPr indent="0" algn="ctr">
              <a:buNone/>
            </a:pPr>
            <a:r>
              <a:rPr lang="en-US" sz="5400" dirty="0" smtClean="0"/>
              <a:t> YOU</a:t>
            </a:r>
            <a:endParaRPr lang="en-US" sz="5400" dirty="0"/>
          </a:p>
        </p:txBody>
      </p:sp>
    </p:spTree>
    <p:extLst>
      <p:ext uri="{BB962C8B-B14F-4D97-AF65-F5344CB8AC3E}">
        <p14:creationId xmlns:p14="http://schemas.microsoft.com/office/powerpoint/2010/main" val="4077756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Problem based learning is on of the pedagogy teaching and learning which mean student learn about the subject through the experience in the problem solving rather than a traditional method.</a:t>
            </a:r>
            <a:endParaRPr lang="en-US" dirty="0"/>
          </a:p>
        </p:txBody>
      </p:sp>
    </p:spTree>
    <p:extLst>
      <p:ext uri="{BB962C8B-B14F-4D97-AF65-F5344CB8AC3E}">
        <p14:creationId xmlns:p14="http://schemas.microsoft.com/office/powerpoint/2010/main" val="33254866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
          </p:nvPr>
        </p:nvSpPr>
        <p:spPr/>
        <p:txBody>
          <a:bodyPr/>
          <a:lstStyle/>
          <a:p>
            <a:r>
              <a:rPr lang="en-US" dirty="0" smtClean="0"/>
              <a:t>The PBL process are apply in Technical Physics, BETE 1013 for the first year student for course BETE. In this method, use the 5 ladder method introduce by Ass Prof </a:t>
            </a:r>
            <a:r>
              <a:rPr lang="en-US" dirty="0" err="1" smtClean="0"/>
              <a:t>Dr</a:t>
            </a:r>
            <a:r>
              <a:rPr lang="en-US" dirty="0" smtClean="0"/>
              <a:t> </a:t>
            </a:r>
            <a:r>
              <a:rPr lang="en-US" dirty="0" err="1" smtClean="0"/>
              <a:t>Hussain</a:t>
            </a:r>
            <a:r>
              <a:rPr lang="en-US" dirty="0" smtClean="0"/>
              <a:t> Othman from UTHM.</a:t>
            </a:r>
            <a:endParaRPr lang="en-US" dirty="0"/>
          </a:p>
        </p:txBody>
      </p:sp>
    </p:spTree>
    <p:extLst>
      <p:ext uri="{BB962C8B-B14F-4D97-AF65-F5344CB8AC3E}">
        <p14:creationId xmlns:p14="http://schemas.microsoft.com/office/powerpoint/2010/main" val="4826585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Subject – Technical Physics</a:t>
            </a:r>
          </a:p>
          <a:p>
            <a:r>
              <a:rPr lang="en-US" dirty="0" smtClean="0"/>
              <a:t>Learning outcomes</a:t>
            </a:r>
          </a:p>
          <a:p>
            <a:pPr indent="0">
              <a:buNone/>
            </a:pPr>
            <a:r>
              <a:rPr lang="en-US" dirty="0"/>
              <a:t>	</a:t>
            </a:r>
          </a:p>
        </p:txBody>
      </p:sp>
      <p:graphicFrame>
        <p:nvGraphicFramePr>
          <p:cNvPr id="4" name="Table 3"/>
          <p:cNvGraphicFramePr>
            <a:graphicFrameLocks noGrp="1"/>
          </p:cNvGraphicFramePr>
          <p:nvPr>
            <p:extLst>
              <p:ext uri="{D42A27DB-BD31-4B8C-83A1-F6EECF244321}">
                <p14:modId xmlns:p14="http://schemas.microsoft.com/office/powerpoint/2010/main" val="19761675"/>
              </p:ext>
            </p:extLst>
          </p:nvPr>
        </p:nvGraphicFramePr>
        <p:xfrm>
          <a:off x="1676400" y="3429000"/>
          <a:ext cx="5791200" cy="2209800"/>
        </p:xfrm>
        <a:graphic>
          <a:graphicData uri="http://schemas.openxmlformats.org/drawingml/2006/table">
            <a:tbl>
              <a:tblPr firstRow="1" firstCol="1" bandRow="1">
                <a:tableStyleId>{5C22544A-7EE6-4342-B048-85BDC9FD1C3A}</a:tableStyleId>
              </a:tblPr>
              <a:tblGrid>
                <a:gridCol w="5791200"/>
              </a:tblGrid>
              <a:tr h="662940">
                <a:tc>
                  <a:txBody>
                    <a:bodyPr/>
                    <a:lstStyle/>
                    <a:p>
                      <a:pPr marL="0" marR="0" algn="just">
                        <a:spcBef>
                          <a:spcPts val="0"/>
                        </a:spcBef>
                        <a:spcAft>
                          <a:spcPts val="0"/>
                        </a:spcAft>
                        <a:tabLst>
                          <a:tab pos="914400" algn="l"/>
                        </a:tabLst>
                      </a:pPr>
                      <a:endParaRPr lang="en-US" sz="1400" dirty="0" smtClean="0">
                        <a:effectLst/>
                      </a:endParaRPr>
                    </a:p>
                    <a:p>
                      <a:pPr marL="0" marR="0" algn="just">
                        <a:spcBef>
                          <a:spcPts val="0"/>
                        </a:spcBef>
                        <a:spcAft>
                          <a:spcPts val="0"/>
                        </a:spcAft>
                        <a:tabLst>
                          <a:tab pos="914400" algn="l"/>
                        </a:tabLst>
                      </a:pPr>
                      <a:r>
                        <a:rPr lang="en-US" sz="1400" dirty="0" smtClean="0">
                          <a:effectLst/>
                        </a:rPr>
                        <a:t>Define </a:t>
                      </a:r>
                      <a:r>
                        <a:rPr lang="en-US" sz="1400" dirty="0">
                          <a:effectLst/>
                        </a:rPr>
                        <a:t>the basic concepts in physics. </a:t>
                      </a:r>
                      <a:endParaRPr lang="en-US" sz="1400" dirty="0">
                        <a:effectLst/>
                        <a:latin typeface="Times New Roman"/>
                        <a:ea typeface="Times New Roman"/>
                      </a:endParaRPr>
                    </a:p>
                  </a:txBody>
                  <a:tcPr marL="68580" marR="68580" marT="0" marB="0"/>
                </a:tc>
              </a:tr>
              <a:tr h="662940">
                <a:tc>
                  <a:txBody>
                    <a:bodyPr/>
                    <a:lstStyle/>
                    <a:p>
                      <a:pPr marL="0" marR="0" algn="just">
                        <a:spcBef>
                          <a:spcPts val="0"/>
                        </a:spcBef>
                        <a:spcAft>
                          <a:spcPts val="0"/>
                        </a:spcAft>
                        <a:tabLst>
                          <a:tab pos="914400" algn="l"/>
                        </a:tabLst>
                      </a:pPr>
                      <a:endParaRPr lang="en-US" sz="1400" dirty="0" smtClean="0">
                        <a:effectLst/>
                      </a:endParaRPr>
                    </a:p>
                    <a:p>
                      <a:pPr marL="0" marR="0" algn="just">
                        <a:spcBef>
                          <a:spcPts val="0"/>
                        </a:spcBef>
                        <a:spcAft>
                          <a:spcPts val="0"/>
                        </a:spcAft>
                        <a:tabLst>
                          <a:tab pos="914400" algn="l"/>
                        </a:tabLst>
                      </a:pPr>
                      <a:r>
                        <a:rPr lang="en-US" sz="1400" dirty="0" smtClean="0">
                          <a:effectLst/>
                        </a:rPr>
                        <a:t>Apply </a:t>
                      </a:r>
                      <a:r>
                        <a:rPr lang="en-US" sz="1400" dirty="0">
                          <a:effectLst/>
                        </a:rPr>
                        <a:t>the physics concept systematically in engineering.</a:t>
                      </a:r>
                      <a:endParaRPr lang="en-US" sz="1400" dirty="0">
                        <a:effectLst/>
                        <a:latin typeface="Times New Roman"/>
                        <a:ea typeface="Times New Roman"/>
                      </a:endParaRPr>
                    </a:p>
                  </a:txBody>
                  <a:tcPr marL="68580" marR="68580" marT="0" marB="0"/>
                </a:tc>
              </a:tr>
              <a:tr h="883920">
                <a:tc>
                  <a:txBody>
                    <a:bodyPr/>
                    <a:lstStyle/>
                    <a:p>
                      <a:pPr marL="0" marR="0" algn="just">
                        <a:spcBef>
                          <a:spcPts val="0"/>
                        </a:spcBef>
                        <a:spcAft>
                          <a:spcPts val="0"/>
                        </a:spcAft>
                        <a:tabLst>
                          <a:tab pos="914400" algn="l"/>
                        </a:tabLst>
                      </a:pPr>
                      <a:endParaRPr lang="en-US" sz="1400" dirty="0" smtClean="0">
                        <a:effectLst/>
                      </a:endParaRPr>
                    </a:p>
                    <a:p>
                      <a:pPr marL="0" marR="0" algn="just">
                        <a:spcBef>
                          <a:spcPts val="0"/>
                        </a:spcBef>
                        <a:spcAft>
                          <a:spcPts val="0"/>
                        </a:spcAft>
                        <a:tabLst>
                          <a:tab pos="914400" algn="l"/>
                        </a:tabLst>
                      </a:pPr>
                      <a:r>
                        <a:rPr lang="en-US" sz="1400" dirty="0" smtClean="0">
                          <a:effectLst/>
                        </a:rPr>
                        <a:t>Solve </a:t>
                      </a:r>
                      <a:r>
                        <a:rPr lang="en-US" sz="1400" dirty="0">
                          <a:effectLst/>
                        </a:rPr>
                        <a:t>broadly-defined physic problems to reach substantiated conclusions using appropriate techniques.</a:t>
                      </a:r>
                      <a:endParaRPr lang="en-US" sz="1400" dirty="0">
                        <a:effectLst/>
                        <a:latin typeface="Times New Roman"/>
                        <a:ea typeface="Times New Roman"/>
                      </a:endParaRPr>
                    </a:p>
                  </a:txBody>
                  <a:tcPr marL="68580" marR="68580" marT="0" marB="0"/>
                </a:tc>
              </a:tr>
            </a:tbl>
          </a:graphicData>
        </a:graphic>
      </p:graphicFrame>
    </p:spTree>
    <p:extLst>
      <p:ext uri="{BB962C8B-B14F-4D97-AF65-F5344CB8AC3E}">
        <p14:creationId xmlns:p14="http://schemas.microsoft.com/office/powerpoint/2010/main" val="3476002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indent="0">
              <a:buNone/>
            </a:pPr>
            <a:r>
              <a:rPr lang="en-US" dirty="0" smtClean="0"/>
              <a:t>Topics covered</a:t>
            </a:r>
          </a:p>
          <a:p>
            <a:pPr indent="0">
              <a:buNone/>
            </a:pPr>
            <a:r>
              <a:rPr lang="en-US" dirty="0" smtClean="0"/>
              <a:t>       Work and energy</a:t>
            </a:r>
          </a:p>
          <a:p>
            <a:pPr indent="0">
              <a:buNone/>
            </a:pPr>
            <a:r>
              <a:rPr lang="en-US" dirty="0" smtClean="0"/>
              <a:t>Application</a:t>
            </a:r>
          </a:p>
          <a:p>
            <a:pPr indent="0">
              <a:buNone/>
            </a:pPr>
            <a:r>
              <a:rPr lang="en-US" dirty="0" smtClean="0"/>
              <a:t>     Tutorial session – 2 hours x 2</a:t>
            </a:r>
          </a:p>
          <a:p>
            <a:pPr indent="0">
              <a:buNone/>
            </a:pPr>
            <a:r>
              <a:rPr lang="en-US" dirty="0" smtClean="0"/>
              <a:t>      Class session – 2 hours x 1</a:t>
            </a:r>
            <a:endParaRPr lang="en-US" dirty="0"/>
          </a:p>
        </p:txBody>
      </p:sp>
    </p:spTree>
    <p:extLst>
      <p:ext uri="{BB962C8B-B14F-4D97-AF65-F5344CB8AC3E}">
        <p14:creationId xmlns:p14="http://schemas.microsoft.com/office/powerpoint/2010/main" val="2400183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 ladder's activities</a:t>
            </a:r>
            <a:endParaRPr lang="en-US" dirty="0"/>
          </a:p>
        </p:txBody>
      </p:sp>
      <p:sp>
        <p:nvSpPr>
          <p:cNvPr id="3" name="Content Placeholder 2"/>
          <p:cNvSpPr>
            <a:spLocks noGrp="1"/>
          </p:cNvSpPr>
          <p:nvPr>
            <p:ph sz="quarter" idx="1"/>
          </p:nvPr>
        </p:nvSpPr>
        <p:spPr/>
        <p:txBody>
          <a:bodyPr/>
          <a:lstStyle/>
          <a:p>
            <a:r>
              <a:rPr lang="en-US" dirty="0" smtClean="0"/>
              <a:t>Ladder 1 – Assign group, gives problem and create FILA tables.</a:t>
            </a:r>
          </a:p>
          <a:p>
            <a:r>
              <a:rPr lang="en-US" dirty="0" smtClean="0"/>
              <a:t>Ladder 2 – Self reflection learning</a:t>
            </a:r>
          </a:p>
          <a:p>
            <a:r>
              <a:rPr lang="en-US" dirty="0" smtClean="0"/>
              <a:t>Ladder 3 -Conduct meeting and report to all the team member</a:t>
            </a:r>
          </a:p>
          <a:p>
            <a:r>
              <a:rPr lang="en-US" dirty="0" smtClean="0"/>
              <a:t>Ladder 4 – Presentation the outcomes</a:t>
            </a:r>
          </a:p>
          <a:p>
            <a:r>
              <a:rPr lang="en-US" dirty="0" smtClean="0"/>
              <a:t>Ladder 5 - Reflection</a:t>
            </a:r>
          </a:p>
          <a:p>
            <a:endParaRPr lang="en-US" dirty="0"/>
          </a:p>
        </p:txBody>
      </p:sp>
    </p:spTree>
    <p:extLst>
      <p:ext uri="{BB962C8B-B14F-4D97-AF65-F5344CB8AC3E}">
        <p14:creationId xmlns:p14="http://schemas.microsoft.com/office/powerpoint/2010/main" val="27560005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PROBLEM</a:t>
            </a:r>
            <a:endParaRPr lang="en-US" dirty="0"/>
          </a:p>
        </p:txBody>
      </p:sp>
      <p:sp>
        <p:nvSpPr>
          <p:cNvPr id="3" name="Content Placeholder 2"/>
          <p:cNvSpPr>
            <a:spLocks noGrp="1"/>
          </p:cNvSpPr>
          <p:nvPr>
            <p:ph sz="quarter" idx="1"/>
          </p:nvPr>
        </p:nvSpPr>
        <p:spPr/>
        <p:txBody>
          <a:bodyPr>
            <a:normAutofit/>
          </a:bodyPr>
          <a:lstStyle/>
          <a:p>
            <a:r>
              <a:rPr lang="en-US" dirty="0"/>
              <a:t>An outdoor recreational </a:t>
            </a:r>
            <a:r>
              <a:rPr lang="en-US" dirty="0" err="1"/>
              <a:t>centre</a:t>
            </a:r>
            <a:r>
              <a:rPr lang="en-US" dirty="0"/>
              <a:t> in the </a:t>
            </a:r>
            <a:r>
              <a:rPr lang="en-US" dirty="0" err="1"/>
              <a:t>Laurentians</a:t>
            </a:r>
            <a:r>
              <a:rPr lang="en-US" dirty="0"/>
              <a:t> would like to attract more tourists by offering bungee jumps. How exciting! The owner of the site has asked you to calculate the parameters of the elastic bungee cord that will be attached to the courageous jumpers. You are an engineer and accept the contract with great pleasure.</a:t>
            </a:r>
          </a:p>
          <a:p>
            <a:endParaRPr lang="en-US" dirty="0"/>
          </a:p>
          <a:p>
            <a:r>
              <a:rPr lang="en-US" dirty="0"/>
              <a:t>The owner explains what he needs by scribbling on a piece of paper (refer to the diagram):</a:t>
            </a:r>
          </a:p>
          <a:p>
            <a:endParaRPr lang="en-US" dirty="0"/>
          </a:p>
        </p:txBody>
      </p:sp>
    </p:spTree>
    <p:extLst>
      <p:ext uri="{BB962C8B-B14F-4D97-AF65-F5344CB8AC3E}">
        <p14:creationId xmlns:p14="http://schemas.microsoft.com/office/powerpoint/2010/main" val="4428648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tretch>
            <a:fillRect/>
          </a:stretch>
        </p:blipFill>
        <p:spPr bwMode="auto">
          <a:xfrm>
            <a:off x="1948982" y="2151270"/>
            <a:ext cx="5209524" cy="3323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19400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fontScale="85000" lnSpcReduction="10000"/>
          </a:bodyPr>
          <a:lstStyle/>
          <a:p>
            <a:r>
              <a:rPr lang="en-US" dirty="0"/>
              <a:t>“The jumper will dive into a pool filled to the rim with water. An elastic bungee cord will be attached to the jumper’s </a:t>
            </a:r>
            <a:r>
              <a:rPr lang="en-US" dirty="0" smtClean="0"/>
              <a:t>feet:</a:t>
            </a:r>
          </a:p>
          <a:p>
            <a:endParaRPr lang="en-US" dirty="0"/>
          </a:p>
          <a:p>
            <a:pPr lvl="1">
              <a:buFont typeface="Wingdings" pitchFamily="2" charset="2"/>
              <a:buChar char="Ø"/>
            </a:pPr>
            <a:r>
              <a:rPr lang="en-US" dirty="0"/>
              <a:t>The distance between the water surface and the diving board is 20 m.</a:t>
            </a:r>
          </a:p>
          <a:p>
            <a:pPr lvl="1">
              <a:buFont typeface="Wingdings" pitchFamily="2" charset="2"/>
              <a:buChar char="Ø"/>
            </a:pPr>
            <a:r>
              <a:rPr lang="en-US" dirty="0"/>
              <a:t>The bungee cord is 12 m long in its relaxed state (not stretched).</a:t>
            </a:r>
          </a:p>
          <a:p>
            <a:pPr lvl="1">
              <a:buFont typeface="Wingdings" pitchFamily="2" charset="2"/>
              <a:buChar char="Ø"/>
            </a:pPr>
            <a:r>
              <a:rPr lang="en-US" dirty="0"/>
              <a:t>The bungee cord must be such that when it is fully stretched (refer to the diagram), the jumper will penetrate the water up to his waist (which is approximately half his height) before being pulled back upwards.</a:t>
            </a:r>
          </a:p>
          <a:p>
            <a:pPr indent="0">
              <a:buNone/>
            </a:pPr>
            <a:r>
              <a:rPr lang="en-US" dirty="0"/>
              <a:t> </a:t>
            </a:r>
          </a:p>
          <a:p>
            <a:r>
              <a:rPr lang="en-US" sz="2400" dirty="0"/>
              <a:t>I need </a:t>
            </a:r>
            <a:r>
              <a:rPr lang="en-US" sz="2400" dirty="0" smtClean="0"/>
              <a:t>your </a:t>
            </a:r>
            <a:r>
              <a:rPr lang="en-US" sz="2400" dirty="0"/>
              <a:t>recommendations with regard to this project. How does it compare to other bungee jumping locations (particularly across Canada)? What elastic constant do we need for the bungee cord? Finally, would you be able to tell me if such a jump would be safe right now</a:t>
            </a:r>
            <a:r>
              <a:rPr lang="en-US" sz="2400" dirty="0" smtClean="0"/>
              <a:t>?” Its possible can apply  at your University?</a:t>
            </a:r>
            <a:endParaRPr lang="en-US" sz="2400" dirty="0"/>
          </a:p>
          <a:p>
            <a:endParaRPr lang="en-US" dirty="0"/>
          </a:p>
        </p:txBody>
      </p:sp>
    </p:spTree>
    <p:extLst>
      <p:ext uri="{BB962C8B-B14F-4D97-AF65-F5344CB8AC3E}">
        <p14:creationId xmlns:p14="http://schemas.microsoft.com/office/powerpoint/2010/main" val="1013190"/>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25</TotalTime>
  <Words>375</Words>
  <Application>Microsoft Office PowerPoint</Application>
  <PresentationFormat>On-screen Show (4:3)</PresentationFormat>
  <Paragraphs>40</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Civic</vt:lpstr>
      <vt:lpstr>KURSUS AWARENESS OF PROBLEM BASED LEARNING</vt:lpstr>
      <vt:lpstr>PowerPoint Presentation</vt:lpstr>
      <vt:lpstr>PowerPoint Presentation</vt:lpstr>
      <vt:lpstr>PowerPoint Presentation</vt:lpstr>
      <vt:lpstr>PowerPoint Presentation</vt:lpstr>
      <vt:lpstr>5 ladder's activities</vt:lpstr>
      <vt:lpstr>SAMPLE PROBLEM</vt:lpstr>
      <vt:lpstr>PowerPoint Presentation</vt:lpstr>
      <vt:lpstr>PowerPoint Presentation</vt:lpstr>
      <vt:lpstr>PowerPoint Presentation</vt:lpstr>
      <vt:lpstr>PowerPoint Presentation</vt:lpstr>
      <vt:lpstr>2 B PAPER ( 2 BEST 2 BLUR)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KURSUS AWARENESS OF PROBLEM BASED LEARNING</dc:title>
  <dc:creator>user</dc:creator>
  <cp:lastModifiedBy>user</cp:lastModifiedBy>
  <cp:revision>7</cp:revision>
  <cp:lastPrinted>2014-07-21T01:45:30Z</cp:lastPrinted>
  <dcterms:created xsi:type="dcterms:W3CDTF">2014-07-17T01:48:33Z</dcterms:created>
  <dcterms:modified xsi:type="dcterms:W3CDTF">2014-07-22T06:41:47Z</dcterms:modified>
</cp:coreProperties>
</file>