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2"/>
    <p:sldMasterId id="2147483828" r:id="rId3"/>
  </p:sldMasterIdLst>
  <p:notesMasterIdLst>
    <p:notesMasterId r:id="rId52"/>
  </p:notesMasterIdLst>
  <p:sldIdLst>
    <p:sldId id="299" r:id="rId4"/>
    <p:sldId id="326" r:id="rId5"/>
    <p:sldId id="301" r:id="rId6"/>
    <p:sldId id="340" r:id="rId7"/>
    <p:sldId id="341" r:id="rId8"/>
    <p:sldId id="342" r:id="rId9"/>
    <p:sldId id="343" r:id="rId10"/>
    <p:sldId id="368" r:id="rId11"/>
    <p:sldId id="344" r:id="rId12"/>
    <p:sldId id="345" r:id="rId13"/>
    <p:sldId id="346" r:id="rId14"/>
    <p:sldId id="347" r:id="rId15"/>
    <p:sldId id="348" r:id="rId16"/>
    <p:sldId id="369"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 id="311" r:id="rId33"/>
    <p:sldId id="328" r:id="rId34"/>
    <p:sldId id="327" r:id="rId35"/>
    <p:sldId id="329" r:id="rId36"/>
    <p:sldId id="331" r:id="rId37"/>
    <p:sldId id="312" r:id="rId38"/>
    <p:sldId id="302" r:id="rId39"/>
    <p:sldId id="332" r:id="rId40"/>
    <p:sldId id="385" r:id="rId41"/>
    <p:sldId id="313" r:id="rId42"/>
    <p:sldId id="333" r:id="rId43"/>
    <p:sldId id="334" r:id="rId44"/>
    <p:sldId id="335" r:id="rId45"/>
    <p:sldId id="336" r:id="rId46"/>
    <p:sldId id="337" r:id="rId47"/>
    <p:sldId id="338" r:id="rId48"/>
    <p:sldId id="339" r:id="rId49"/>
    <p:sldId id="310" r:id="rId50"/>
    <p:sldId id="325" r:id="rId51"/>
  </p:sldIdLst>
  <p:sldSz cx="9144000" cy="6858000" type="screen4x3"/>
  <p:notesSz cx="6858000" cy="9144000"/>
  <p:defaultTextStyle>
    <a:defPPr>
      <a:defRPr lang="da-DK"/>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88C8"/>
    <a:srgbClr val="78F8FF"/>
    <a:srgbClr val="8EABDE"/>
    <a:srgbClr val="8FACE1"/>
    <a:srgbClr val="F50736"/>
    <a:srgbClr val="5DD8F2"/>
    <a:srgbClr val="A4D329"/>
    <a:srgbClr val="C0FF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33" autoAdjust="0"/>
  </p:normalViewPr>
  <p:slideViewPr>
    <p:cSldViewPr snapToGrid="0">
      <p:cViewPr varScale="1">
        <p:scale>
          <a:sx n="75" d="100"/>
          <a:sy n="75" d="100"/>
        </p:scale>
        <p:origin x="-366" y="-84"/>
      </p:cViewPr>
      <p:guideLst>
        <p:guide orient="horz" pos="3728"/>
        <p:guide pos="55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F29E03-3A69-4FBA-AC12-022E2D7BEFBC}" type="doc">
      <dgm:prSet loTypeId="urn:microsoft.com/office/officeart/2005/8/layout/chevron1" loCatId="process" qsTypeId="urn:microsoft.com/office/officeart/2005/8/quickstyle/simple1" qsCatId="simple" csTypeId="urn:microsoft.com/office/officeart/2005/8/colors/accent1_2" csCatId="accent1" phldr="1"/>
      <dgm:spPr/>
    </dgm:pt>
    <dgm:pt modelId="{7AED66A9-3751-47BD-9075-A7542CAAD6D9}">
      <dgm:prSet phldrT="[Text]"/>
      <dgm:spPr/>
      <dgm:t>
        <a:bodyPr/>
        <a:lstStyle/>
        <a:p>
          <a:r>
            <a:rPr lang="en-US" dirty="0" smtClean="0">
              <a:solidFill>
                <a:srgbClr val="FF0000"/>
              </a:solidFill>
            </a:rPr>
            <a:t>Teacher Centered</a:t>
          </a:r>
          <a:endParaRPr lang="en-US" dirty="0">
            <a:solidFill>
              <a:srgbClr val="FF0000"/>
            </a:solidFill>
          </a:endParaRPr>
        </a:p>
      </dgm:t>
    </dgm:pt>
    <dgm:pt modelId="{736CB1FA-399F-41B6-A378-0996183666A6}" type="parTrans" cxnId="{574F5399-6BF8-4A2D-8C1D-4904DB2D6F29}">
      <dgm:prSet/>
      <dgm:spPr/>
      <dgm:t>
        <a:bodyPr/>
        <a:lstStyle/>
        <a:p>
          <a:endParaRPr lang="en-US"/>
        </a:p>
      </dgm:t>
    </dgm:pt>
    <dgm:pt modelId="{74F2027B-3E8F-4AC3-AA15-F9A7B61E17DF}" type="sibTrans" cxnId="{574F5399-6BF8-4A2D-8C1D-4904DB2D6F29}">
      <dgm:prSet/>
      <dgm:spPr/>
      <dgm:t>
        <a:bodyPr/>
        <a:lstStyle/>
        <a:p>
          <a:endParaRPr lang="en-US"/>
        </a:p>
      </dgm:t>
    </dgm:pt>
    <dgm:pt modelId="{4E9AE194-19E8-49D5-84DE-2FEAC286EB8D}">
      <dgm:prSet phldrT="[Text]"/>
      <dgm:spPr/>
      <dgm:t>
        <a:bodyPr/>
        <a:lstStyle/>
        <a:p>
          <a:r>
            <a:rPr lang="en-US" dirty="0" smtClean="0">
              <a:solidFill>
                <a:srgbClr val="FF0000"/>
              </a:solidFill>
            </a:rPr>
            <a:t>To</a:t>
          </a:r>
          <a:endParaRPr lang="en-US" dirty="0">
            <a:solidFill>
              <a:srgbClr val="FF0000"/>
            </a:solidFill>
          </a:endParaRPr>
        </a:p>
      </dgm:t>
    </dgm:pt>
    <dgm:pt modelId="{B3714C9A-B82C-4D22-B9E0-A7D42FE03A66}" type="parTrans" cxnId="{0136786A-374D-43AA-83E3-7F8BA5E48731}">
      <dgm:prSet/>
      <dgm:spPr/>
      <dgm:t>
        <a:bodyPr/>
        <a:lstStyle/>
        <a:p>
          <a:endParaRPr lang="en-US"/>
        </a:p>
      </dgm:t>
    </dgm:pt>
    <dgm:pt modelId="{65494CAF-6073-40E8-9A2E-28E42DE40E72}" type="sibTrans" cxnId="{0136786A-374D-43AA-83E3-7F8BA5E48731}">
      <dgm:prSet/>
      <dgm:spPr/>
      <dgm:t>
        <a:bodyPr/>
        <a:lstStyle/>
        <a:p>
          <a:endParaRPr lang="en-US"/>
        </a:p>
      </dgm:t>
    </dgm:pt>
    <dgm:pt modelId="{F901D459-2203-485B-B616-2C28C745B108}">
      <dgm:prSet phldrT="[Text]"/>
      <dgm:spPr/>
      <dgm:t>
        <a:bodyPr/>
        <a:lstStyle/>
        <a:p>
          <a:r>
            <a:rPr lang="en-US" dirty="0" smtClean="0">
              <a:solidFill>
                <a:srgbClr val="FF0000"/>
              </a:solidFill>
            </a:rPr>
            <a:t>Student Centered</a:t>
          </a:r>
          <a:endParaRPr lang="en-US" dirty="0">
            <a:solidFill>
              <a:srgbClr val="FF0000"/>
            </a:solidFill>
          </a:endParaRPr>
        </a:p>
      </dgm:t>
    </dgm:pt>
    <dgm:pt modelId="{CCF44AD0-A995-4D53-9B4C-3774CC733EFD}" type="parTrans" cxnId="{0F4DBA8B-8894-4693-80BA-29FEB447AC0F}">
      <dgm:prSet/>
      <dgm:spPr/>
      <dgm:t>
        <a:bodyPr/>
        <a:lstStyle/>
        <a:p>
          <a:endParaRPr lang="en-US"/>
        </a:p>
      </dgm:t>
    </dgm:pt>
    <dgm:pt modelId="{4EBCCEB3-EF3E-46BE-9599-B6ABAB3E086D}" type="sibTrans" cxnId="{0F4DBA8B-8894-4693-80BA-29FEB447AC0F}">
      <dgm:prSet/>
      <dgm:spPr/>
      <dgm:t>
        <a:bodyPr/>
        <a:lstStyle/>
        <a:p>
          <a:endParaRPr lang="en-US"/>
        </a:p>
      </dgm:t>
    </dgm:pt>
    <dgm:pt modelId="{588E8026-7978-44E7-8A04-5EF640374F8F}" type="pres">
      <dgm:prSet presAssocID="{D6F29E03-3A69-4FBA-AC12-022E2D7BEFBC}" presName="Name0" presStyleCnt="0">
        <dgm:presLayoutVars>
          <dgm:dir/>
          <dgm:animLvl val="lvl"/>
          <dgm:resizeHandles val="exact"/>
        </dgm:presLayoutVars>
      </dgm:prSet>
      <dgm:spPr/>
    </dgm:pt>
    <dgm:pt modelId="{ED56A083-6160-4134-B248-AEDB01F3F92F}" type="pres">
      <dgm:prSet presAssocID="{7AED66A9-3751-47BD-9075-A7542CAAD6D9}" presName="parTxOnly" presStyleLbl="node1" presStyleIdx="0" presStyleCnt="3">
        <dgm:presLayoutVars>
          <dgm:chMax val="0"/>
          <dgm:chPref val="0"/>
          <dgm:bulletEnabled val="1"/>
        </dgm:presLayoutVars>
      </dgm:prSet>
      <dgm:spPr/>
      <dgm:t>
        <a:bodyPr/>
        <a:lstStyle/>
        <a:p>
          <a:endParaRPr lang="en-US"/>
        </a:p>
      </dgm:t>
    </dgm:pt>
    <dgm:pt modelId="{9F7A8C22-27BB-4FA3-A7E0-3D0300826CA4}" type="pres">
      <dgm:prSet presAssocID="{74F2027B-3E8F-4AC3-AA15-F9A7B61E17DF}" presName="parTxOnlySpace" presStyleCnt="0"/>
      <dgm:spPr/>
    </dgm:pt>
    <dgm:pt modelId="{0BB46E56-7BAE-4578-AF41-24BE76A8ACA9}" type="pres">
      <dgm:prSet presAssocID="{4E9AE194-19E8-49D5-84DE-2FEAC286EB8D}" presName="parTxOnly" presStyleLbl="node1" presStyleIdx="1" presStyleCnt="3" custLinFactY="-38578" custLinFactNeighborY="-100000">
        <dgm:presLayoutVars>
          <dgm:chMax val="0"/>
          <dgm:chPref val="0"/>
          <dgm:bulletEnabled val="1"/>
        </dgm:presLayoutVars>
      </dgm:prSet>
      <dgm:spPr/>
      <dgm:t>
        <a:bodyPr/>
        <a:lstStyle/>
        <a:p>
          <a:endParaRPr lang="en-US"/>
        </a:p>
      </dgm:t>
    </dgm:pt>
    <dgm:pt modelId="{AC8D39DF-6350-4704-AB27-41C3EF8E1177}" type="pres">
      <dgm:prSet presAssocID="{65494CAF-6073-40E8-9A2E-28E42DE40E72}" presName="parTxOnlySpace" presStyleCnt="0"/>
      <dgm:spPr/>
    </dgm:pt>
    <dgm:pt modelId="{F579C65D-7FF9-4977-BE67-BFD6F22A95F0}" type="pres">
      <dgm:prSet presAssocID="{F901D459-2203-485B-B616-2C28C745B108}" presName="parTxOnly" presStyleLbl="node1" presStyleIdx="2" presStyleCnt="3">
        <dgm:presLayoutVars>
          <dgm:chMax val="0"/>
          <dgm:chPref val="0"/>
          <dgm:bulletEnabled val="1"/>
        </dgm:presLayoutVars>
      </dgm:prSet>
      <dgm:spPr/>
      <dgm:t>
        <a:bodyPr/>
        <a:lstStyle/>
        <a:p>
          <a:endParaRPr lang="en-US"/>
        </a:p>
      </dgm:t>
    </dgm:pt>
  </dgm:ptLst>
  <dgm:cxnLst>
    <dgm:cxn modelId="{574F5399-6BF8-4A2D-8C1D-4904DB2D6F29}" srcId="{D6F29E03-3A69-4FBA-AC12-022E2D7BEFBC}" destId="{7AED66A9-3751-47BD-9075-A7542CAAD6D9}" srcOrd="0" destOrd="0" parTransId="{736CB1FA-399F-41B6-A378-0996183666A6}" sibTransId="{74F2027B-3E8F-4AC3-AA15-F9A7B61E17DF}"/>
    <dgm:cxn modelId="{0136786A-374D-43AA-83E3-7F8BA5E48731}" srcId="{D6F29E03-3A69-4FBA-AC12-022E2D7BEFBC}" destId="{4E9AE194-19E8-49D5-84DE-2FEAC286EB8D}" srcOrd="1" destOrd="0" parTransId="{B3714C9A-B82C-4D22-B9E0-A7D42FE03A66}" sibTransId="{65494CAF-6073-40E8-9A2E-28E42DE40E72}"/>
    <dgm:cxn modelId="{C361718B-926E-4D6A-91F5-9370719BE9A4}" type="presOf" srcId="{F901D459-2203-485B-B616-2C28C745B108}" destId="{F579C65D-7FF9-4977-BE67-BFD6F22A95F0}" srcOrd="0" destOrd="0" presId="urn:microsoft.com/office/officeart/2005/8/layout/chevron1"/>
    <dgm:cxn modelId="{0F4DBA8B-8894-4693-80BA-29FEB447AC0F}" srcId="{D6F29E03-3A69-4FBA-AC12-022E2D7BEFBC}" destId="{F901D459-2203-485B-B616-2C28C745B108}" srcOrd="2" destOrd="0" parTransId="{CCF44AD0-A995-4D53-9B4C-3774CC733EFD}" sibTransId="{4EBCCEB3-EF3E-46BE-9599-B6ABAB3E086D}"/>
    <dgm:cxn modelId="{A0003C30-D86E-4E16-A32C-39FD5613B525}" type="presOf" srcId="{7AED66A9-3751-47BD-9075-A7542CAAD6D9}" destId="{ED56A083-6160-4134-B248-AEDB01F3F92F}" srcOrd="0" destOrd="0" presId="urn:microsoft.com/office/officeart/2005/8/layout/chevron1"/>
    <dgm:cxn modelId="{C9E768AE-F517-4E0A-A17F-E6783DD106D5}" type="presOf" srcId="{4E9AE194-19E8-49D5-84DE-2FEAC286EB8D}" destId="{0BB46E56-7BAE-4578-AF41-24BE76A8ACA9}" srcOrd="0" destOrd="0" presId="urn:microsoft.com/office/officeart/2005/8/layout/chevron1"/>
    <dgm:cxn modelId="{D0F87571-8D43-447D-A9CA-896E34093669}" type="presOf" srcId="{D6F29E03-3A69-4FBA-AC12-022E2D7BEFBC}" destId="{588E8026-7978-44E7-8A04-5EF640374F8F}" srcOrd="0" destOrd="0" presId="urn:microsoft.com/office/officeart/2005/8/layout/chevron1"/>
    <dgm:cxn modelId="{C2C21485-F47B-417C-B9B4-0A02F1C53FD7}" type="presParOf" srcId="{588E8026-7978-44E7-8A04-5EF640374F8F}" destId="{ED56A083-6160-4134-B248-AEDB01F3F92F}" srcOrd="0" destOrd="0" presId="urn:microsoft.com/office/officeart/2005/8/layout/chevron1"/>
    <dgm:cxn modelId="{A74C86A5-41B6-4136-B3CE-1B545342C9C9}" type="presParOf" srcId="{588E8026-7978-44E7-8A04-5EF640374F8F}" destId="{9F7A8C22-27BB-4FA3-A7E0-3D0300826CA4}" srcOrd="1" destOrd="0" presId="urn:microsoft.com/office/officeart/2005/8/layout/chevron1"/>
    <dgm:cxn modelId="{34795E40-A2D4-4DF2-A29E-AC94341A0085}" type="presParOf" srcId="{588E8026-7978-44E7-8A04-5EF640374F8F}" destId="{0BB46E56-7BAE-4578-AF41-24BE76A8ACA9}" srcOrd="2" destOrd="0" presId="urn:microsoft.com/office/officeart/2005/8/layout/chevron1"/>
    <dgm:cxn modelId="{3709A6CD-C380-4778-A87A-35E56EB4817F}" type="presParOf" srcId="{588E8026-7978-44E7-8A04-5EF640374F8F}" destId="{AC8D39DF-6350-4704-AB27-41C3EF8E1177}" srcOrd="3" destOrd="0" presId="urn:microsoft.com/office/officeart/2005/8/layout/chevron1"/>
    <dgm:cxn modelId="{087013A0-E183-42C9-92EC-5E90A5466B57}" type="presParOf" srcId="{588E8026-7978-44E7-8A04-5EF640374F8F}" destId="{F579C65D-7FF9-4977-BE67-BFD6F22A95F0}" srcOrd="4"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F621CA-D32A-4B23-A075-9DBC37817FAC}" type="datetimeFigureOut">
              <a:rPr lang="en-US" smtClean="0"/>
              <a:t>4/22/2014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95DC29-A718-4E34-A607-CEAD89B26595}" type="slidenum">
              <a:rPr lang="en-US" smtClean="0"/>
              <a:t>‹#›</a:t>
            </a:fld>
            <a:endParaRPr lang="en-US"/>
          </a:p>
        </p:txBody>
      </p:sp>
    </p:spTree>
    <p:extLst>
      <p:ext uri="{BB962C8B-B14F-4D97-AF65-F5344CB8AC3E}">
        <p14:creationId xmlns:p14="http://schemas.microsoft.com/office/powerpoint/2010/main" val="4265275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a:t>
            </a:fld>
            <a:endParaRPr lang="en-US"/>
          </a:p>
        </p:txBody>
      </p:sp>
    </p:spTree>
    <p:extLst>
      <p:ext uri="{BB962C8B-B14F-4D97-AF65-F5344CB8AC3E}">
        <p14:creationId xmlns:p14="http://schemas.microsoft.com/office/powerpoint/2010/main" val="633464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10</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11</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12</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13</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14</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15</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16</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17</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18</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19</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a:t>
            </a:fld>
            <a:endParaRPr lang="en-US"/>
          </a:p>
        </p:txBody>
      </p:sp>
    </p:spTree>
    <p:extLst>
      <p:ext uri="{BB962C8B-B14F-4D97-AF65-F5344CB8AC3E}">
        <p14:creationId xmlns:p14="http://schemas.microsoft.com/office/powerpoint/2010/main" val="230596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20</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21</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22</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23</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24</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25</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26</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27</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28</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29</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30</a:t>
            </a:fld>
            <a:endParaRPr lang="en-US"/>
          </a:p>
        </p:txBody>
      </p:sp>
    </p:spTree>
    <p:extLst>
      <p:ext uri="{BB962C8B-B14F-4D97-AF65-F5344CB8AC3E}">
        <p14:creationId xmlns:p14="http://schemas.microsoft.com/office/powerpoint/2010/main" val="2036333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31</a:t>
            </a:fld>
            <a:endParaRPr lang="en-US"/>
          </a:p>
        </p:txBody>
      </p:sp>
    </p:spTree>
    <p:extLst>
      <p:ext uri="{BB962C8B-B14F-4D97-AF65-F5344CB8AC3E}">
        <p14:creationId xmlns:p14="http://schemas.microsoft.com/office/powerpoint/2010/main" val="20363339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32</a:t>
            </a:fld>
            <a:endParaRPr lang="en-US"/>
          </a:p>
        </p:txBody>
      </p:sp>
    </p:spTree>
    <p:extLst>
      <p:ext uri="{BB962C8B-B14F-4D97-AF65-F5344CB8AC3E}">
        <p14:creationId xmlns:p14="http://schemas.microsoft.com/office/powerpoint/2010/main" val="20363339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33</a:t>
            </a:fld>
            <a:endParaRPr lang="en-US"/>
          </a:p>
        </p:txBody>
      </p:sp>
    </p:spTree>
    <p:extLst>
      <p:ext uri="{BB962C8B-B14F-4D97-AF65-F5344CB8AC3E}">
        <p14:creationId xmlns:p14="http://schemas.microsoft.com/office/powerpoint/2010/main" val="2036333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34</a:t>
            </a:fld>
            <a:endParaRPr lang="en-US"/>
          </a:p>
        </p:txBody>
      </p:sp>
    </p:spTree>
    <p:extLst>
      <p:ext uri="{BB962C8B-B14F-4D97-AF65-F5344CB8AC3E}">
        <p14:creationId xmlns:p14="http://schemas.microsoft.com/office/powerpoint/2010/main" val="10502250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35</a:t>
            </a:fld>
            <a:endParaRPr lang="en-US"/>
          </a:p>
        </p:txBody>
      </p:sp>
    </p:spTree>
    <p:extLst>
      <p:ext uri="{BB962C8B-B14F-4D97-AF65-F5344CB8AC3E}">
        <p14:creationId xmlns:p14="http://schemas.microsoft.com/office/powerpoint/2010/main" val="10502250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36</a:t>
            </a:fld>
            <a:endParaRPr lang="en-US"/>
          </a:p>
        </p:txBody>
      </p:sp>
    </p:spTree>
    <p:extLst>
      <p:ext uri="{BB962C8B-B14F-4D97-AF65-F5344CB8AC3E}">
        <p14:creationId xmlns:p14="http://schemas.microsoft.com/office/powerpoint/2010/main" val="21045249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37</a:t>
            </a:fld>
            <a:endParaRPr lang="en-US"/>
          </a:p>
        </p:txBody>
      </p:sp>
    </p:spTree>
    <p:extLst>
      <p:ext uri="{BB962C8B-B14F-4D97-AF65-F5344CB8AC3E}">
        <p14:creationId xmlns:p14="http://schemas.microsoft.com/office/powerpoint/2010/main" val="21045249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39</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40</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41</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42</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43</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44</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45</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46</a:t>
            </a:fld>
            <a:endParaRPr lang="en-US"/>
          </a:p>
        </p:txBody>
      </p:sp>
    </p:spTree>
    <p:extLst>
      <p:ext uri="{BB962C8B-B14F-4D97-AF65-F5344CB8AC3E}">
        <p14:creationId xmlns:p14="http://schemas.microsoft.com/office/powerpoint/2010/main" val="10924101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47</a:t>
            </a:fld>
            <a:endParaRPr lang="en-US"/>
          </a:p>
        </p:txBody>
      </p:sp>
    </p:spTree>
    <p:extLst>
      <p:ext uri="{BB962C8B-B14F-4D97-AF65-F5344CB8AC3E}">
        <p14:creationId xmlns:p14="http://schemas.microsoft.com/office/powerpoint/2010/main" val="3875099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48</a:t>
            </a:fld>
            <a:endParaRPr lang="en-US"/>
          </a:p>
        </p:txBody>
      </p:sp>
    </p:spTree>
    <p:extLst>
      <p:ext uri="{BB962C8B-B14F-4D97-AF65-F5344CB8AC3E}">
        <p14:creationId xmlns:p14="http://schemas.microsoft.com/office/powerpoint/2010/main" val="3402499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5</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6</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7</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8</a:t>
            </a:fld>
            <a:endParaRPr lang="en-US"/>
          </a:p>
        </p:txBody>
      </p:sp>
    </p:spTree>
    <p:extLst>
      <p:ext uri="{BB962C8B-B14F-4D97-AF65-F5344CB8AC3E}">
        <p14:creationId xmlns:p14="http://schemas.microsoft.com/office/powerpoint/2010/main" val="66343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5DC29-A718-4E34-A607-CEAD89B26595}" type="slidenum">
              <a:rPr lang="en-US" smtClean="0"/>
              <a:t>9</a:t>
            </a:fld>
            <a:endParaRPr lang="en-US"/>
          </a:p>
        </p:txBody>
      </p:sp>
    </p:spTree>
    <p:extLst>
      <p:ext uri="{BB962C8B-B14F-4D97-AF65-F5344CB8AC3E}">
        <p14:creationId xmlns:p14="http://schemas.microsoft.com/office/powerpoint/2010/main" val="663430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s">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pitchFamily="34" charset="0"/>
              </a:defRPr>
            </a:lvl1pPr>
          </a:lstStyle>
          <a:p>
            <a:r>
              <a:rPr lang="en-US" smtClean="0"/>
              <a:t>Click to edit Master title style</a:t>
            </a:r>
            <a:endParaRPr lang="da-DK" dirty="0"/>
          </a:p>
        </p:txBody>
      </p:sp>
      <p:sp>
        <p:nvSpPr>
          <p:cNvPr id="3" name="Pladsholder til lodret titel 2"/>
          <p:cNvSpPr>
            <a:spLocks noGrp="1"/>
          </p:cNvSpPr>
          <p:nvPr>
            <p:ph type="body" orient="vert" idx="1"/>
          </p:nvPr>
        </p:nvSpPr>
        <p:spPr>
          <a:xfrm>
            <a:off x="457200" y="1600200"/>
            <a:ext cx="8229600" cy="4525963"/>
          </a:xfrm>
          <a:prstGeom prst="rect">
            <a:avLst/>
          </a:prstGeom>
        </p:spPr>
        <p:txBody>
          <a:bodyPr vert="eaVert"/>
          <a:lstStyle>
            <a:lvl1pPr>
              <a:defRPr>
                <a:latin typeface="Arial" pitchFamily="34" charset="0"/>
              </a:defRPr>
            </a:lvl1pPr>
            <a:lvl2pPr>
              <a:defRPr>
                <a:latin typeface="Arial" pitchFamily="34" charset="0"/>
              </a:defRPr>
            </a:lvl2pPr>
            <a:lvl3pPr>
              <a:defRPr>
                <a:latin typeface="Arial" pitchFamily="34" charset="0"/>
              </a:defRPr>
            </a:lvl3pPr>
            <a:lvl4pPr>
              <a:defRPr>
                <a:latin typeface="Arial" pitchFamily="34" charset="0"/>
              </a:defRPr>
            </a:lvl4pPr>
            <a:lvl5pPr>
              <a:defRPr>
                <a:latin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99F64210-BE59-4BAE-A07C-4F9AD0DAB6C8}" type="datetime1">
              <a:rPr lang="da-DK"/>
              <a:pPr>
                <a:defRPr/>
              </a:pPr>
              <a:t>22-04-2014</a:t>
            </a:fld>
            <a:endParaRPr lang="da-DK"/>
          </a:p>
        </p:txBody>
      </p:sp>
      <p:sp>
        <p:nvSpPr>
          <p:cNvPr id="5"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6"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888ACC4F-1AC8-4ED3-B130-E40469D9DCA2}" type="slidenum">
              <a:rPr lang="da-DK"/>
              <a:pPr>
                <a:defRPr/>
              </a:pPr>
              <a:t>‹#›</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a:prstGeom prst="rect">
            <a:avLst/>
          </a:prstGeom>
        </p:spPr>
        <p:txBody>
          <a:bodyPr vert="eaVert"/>
          <a:lstStyle>
            <a:lvl1pPr>
              <a:defRPr>
                <a:latin typeface="Arial" pitchFamily="34" charset="0"/>
              </a:defRPr>
            </a:lvl1pPr>
          </a:lstStyle>
          <a:p>
            <a:r>
              <a:rPr lang="en-US" smtClean="0"/>
              <a:t>Click to edit Master title style</a:t>
            </a:r>
            <a:endParaRPr lang="da-DK" dirty="0"/>
          </a:p>
        </p:txBody>
      </p:sp>
      <p:sp>
        <p:nvSpPr>
          <p:cNvPr id="3" name="Pladsholder til lodret titel 2"/>
          <p:cNvSpPr>
            <a:spLocks noGrp="1"/>
          </p:cNvSpPr>
          <p:nvPr>
            <p:ph type="body" orient="vert" idx="1"/>
          </p:nvPr>
        </p:nvSpPr>
        <p:spPr>
          <a:xfrm>
            <a:off x="457200" y="274638"/>
            <a:ext cx="6019800" cy="5851525"/>
          </a:xfrm>
          <a:prstGeom prst="rect">
            <a:avLst/>
          </a:prstGeom>
        </p:spPr>
        <p:txBody>
          <a:bodyPr vert="eaVert"/>
          <a:lstStyle>
            <a:lvl1pPr>
              <a:defRPr>
                <a:latin typeface="Arial" pitchFamily="34" charset="0"/>
              </a:defRPr>
            </a:lvl1pPr>
            <a:lvl2pPr>
              <a:defRPr>
                <a:latin typeface="Arial" pitchFamily="34" charset="0"/>
              </a:defRPr>
            </a:lvl2pPr>
            <a:lvl3pPr>
              <a:defRPr>
                <a:latin typeface="Arial" pitchFamily="34" charset="0"/>
              </a:defRPr>
            </a:lvl3pPr>
            <a:lvl4pPr>
              <a:defRPr>
                <a:latin typeface="Arial" pitchFamily="34" charset="0"/>
              </a:defRPr>
            </a:lvl4pPr>
            <a:lvl5pPr>
              <a:defRPr>
                <a:latin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1A52C85F-1694-441B-A7F4-0A4282CDA640}" type="datetime1">
              <a:rPr lang="da-DK"/>
              <a:pPr>
                <a:defRPr/>
              </a:pPr>
              <a:t>22-04-2014</a:t>
            </a:fld>
            <a:endParaRPr lang="da-DK"/>
          </a:p>
        </p:txBody>
      </p:sp>
      <p:sp>
        <p:nvSpPr>
          <p:cNvPr id="5"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6"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88362D4E-F125-4D63-BA91-D27A1C751FE3}" type="slidenum">
              <a:rPr lang="da-DK"/>
              <a:pPr>
                <a:defRPr/>
              </a:pPr>
              <a:t>‹#›</a:t>
            </a:fld>
            <a:endParaRPr lang="da-DK"/>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dias">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sp>
        <p:nvSpPr>
          <p:cNvPr id="5" name="Rektangel 2"/>
          <p:cNvSpPr>
            <a:spLocks noChangeArrowheads="1"/>
          </p:cNvSpPr>
          <p:nvPr/>
        </p:nvSpPr>
        <p:spPr bwMode="auto">
          <a:xfrm>
            <a:off x="0" y="795338"/>
            <a:ext cx="9144000" cy="1230312"/>
          </a:xfrm>
          <a:prstGeom prst="rect">
            <a:avLst/>
          </a:prstGeom>
          <a:gradFill flip="none" rotWithShape="1">
            <a:gsLst>
              <a:gs pos="21000">
                <a:srgbClr val="7DC8DF"/>
              </a:gs>
              <a:gs pos="100000">
                <a:srgbClr val="6699FF"/>
              </a:gs>
            </a:gsLst>
            <a:lin ang="5400000" scaled="1"/>
            <a:tileRect/>
          </a:gradFill>
          <a:ln w="9525">
            <a:no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pic>
        <p:nvPicPr>
          <p:cNvPr id="6" name="Billede 3" descr="dreamstime_Handsoverlapping.jpg"/>
          <p:cNvPicPr>
            <a:picLocks noChangeAspect="1"/>
          </p:cNvPicPr>
          <p:nvPr userDrawn="1"/>
        </p:nvPicPr>
        <p:blipFill>
          <a:blip r:embed="rId2"/>
          <a:srcRect/>
          <a:stretch>
            <a:fillRect/>
          </a:stretch>
        </p:blipFill>
        <p:spPr bwMode="auto">
          <a:xfrm>
            <a:off x="7253288" y="785813"/>
            <a:ext cx="1890712" cy="1227137"/>
          </a:xfrm>
          <a:prstGeom prst="rect">
            <a:avLst/>
          </a:prstGeom>
          <a:noFill/>
          <a:ln w="9525">
            <a:noFill/>
            <a:miter lim="800000"/>
            <a:headEnd/>
            <a:tailEnd/>
          </a:ln>
        </p:spPr>
      </p:pic>
      <p:sp>
        <p:nvSpPr>
          <p:cNvPr id="3" name="Pladsholder til indhold 2"/>
          <p:cNvSpPr>
            <a:spLocks noGrp="1"/>
          </p:cNvSpPr>
          <p:nvPr>
            <p:ph idx="1"/>
          </p:nvPr>
        </p:nvSpPr>
        <p:spPr>
          <a:xfrm>
            <a:off x="457200" y="2298700"/>
            <a:ext cx="8229600" cy="3827463"/>
          </a:xfrm>
          <a:prstGeom prst="rect">
            <a:avLst/>
          </a:prstGeom>
        </p:spPr>
        <p:txBody>
          <a:bodyPr/>
          <a:lstStyle>
            <a:lvl1pPr>
              <a:defRPr>
                <a:solidFill>
                  <a:srgbClr val="000000"/>
                </a:solidFill>
                <a:latin typeface="Arial"/>
                <a:cs typeface="Arial"/>
              </a:defRPr>
            </a:lvl1pPr>
            <a:lvl2pPr>
              <a:defRPr>
                <a:solidFill>
                  <a:srgbClr val="000000"/>
                </a:solidFill>
                <a:latin typeface="Arial"/>
                <a:cs typeface="Arial"/>
              </a:defRPr>
            </a:lvl2pPr>
            <a:lvl3pPr>
              <a:defRPr>
                <a:solidFill>
                  <a:srgbClr val="000000"/>
                </a:solidFill>
                <a:latin typeface="Arial"/>
                <a:cs typeface="Arial"/>
              </a:defRPr>
            </a:lvl3pPr>
            <a:lvl4pPr>
              <a:defRPr>
                <a:solidFill>
                  <a:srgbClr val="000000"/>
                </a:solidFill>
                <a:latin typeface="Arial"/>
                <a:cs typeface="Arial"/>
              </a:defRPr>
            </a:lvl4pPr>
            <a:lvl5pPr>
              <a:defRPr>
                <a:solidFill>
                  <a:srgbClr val="000000"/>
                </a:solidFill>
                <a:latin typeface="Arial"/>
                <a:cs typeface="Arial"/>
              </a:defRPr>
            </a:lvl5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10" name="Titel 1"/>
          <p:cNvSpPr>
            <a:spLocks noGrp="1"/>
          </p:cNvSpPr>
          <p:nvPr>
            <p:ph type="title"/>
          </p:nvPr>
        </p:nvSpPr>
        <p:spPr>
          <a:xfrm>
            <a:off x="177800" y="833438"/>
            <a:ext cx="4584700" cy="563562"/>
          </a:xfrm>
          <a:prstGeom prst="rect">
            <a:avLst/>
          </a:prstGeom>
        </p:spPr>
        <p:txBody>
          <a:bodyPr/>
          <a:lstStyle>
            <a:lvl1pPr algn="l">
              <a:defRPr sz="3200">
                <a:latin typeface="Arial"/>
                <a:cs typeface="Arial"/>
              </a:defRPr>
            </a:lvl1pPr>
          </a:lstStyle>
          <a:p>
            <a:r>
              <a:rPr lang="da-DK" dirty="0" smtClean="0"/>
              <a:t>Klik for at redigere i masteren</a:t>
            </a:r>
            <a:endParaRPr lang="da-DK" dirty="0"/>
          </a:p>
        </p:txBody>
      </p:sp>
      <p:sp>
        <p:nvSpPr>
          <p:cNvPr id="11" name="Pladsholder til tekst 2"/>
          <p:cNvSpPr>
            <a:spLocks noGrp="1"/>
          </p:cNvSpPr>
          <p:nvPr>
            <p:ph type="body" idx="13"/>
          </p:nvPr>
        </p:nvSpPr>
        <p:spPr>
          <a:xfrm>
            <a:off x="177800" y="1447800"/>
            <a:ext cx="5369560" cy="441959"/>
          </a:xfrm>
          <a:prstGeom prst="rect">
            <a:avLst/>
          </a:prstGeom>
        </p:spPr>
        <p:txBody>
          <a:bodyPr anchor="b"/>
          <a:lstStyle>
            <a:lvl1pPr marL="0" indent="0">
              <a:buNone/>
              <a:defRPr sz="20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smtClean="0"/>
              <a:t>Klik for at redigere teksttypografierne i masteren</a:t>
            </a:r>
          </a:p>
        </p:txBody>
      </p:sp>
      <p:sp>
        <p:nvSpPr>
          <p:cNvPr id="7" name="Pladsholder til dato 3"/>
          <p:cNvSpPr>
            <a:spLocks noGrp="1"/>
          </p:cNvSpPr>
          <p:nvPr userDrawn="1">
            <p:ph type="dt" sz="half" idx="14"/>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cs typeface="ＭＳ Ｐゴシック" charset="-128"/>
              </a:defRPr>
            </a:lvl1pPr>
          </a:lstStyle>
          <a:p>
            <a:pPr>
              <a:defRPr/>
            </a:pPr>
            <a:r>
              <a:rPr lang="da-DK"/>
              <a:t>Your footnote</a:t>
            </a:r>
          </a:p>
        </p:txBody>
      </p:sp>
      <p:sp>
        <p:nvSpPr>
          <p:cNvPr id="8" name="Pladsholder til diasnummer 5"/>
          <p:cNvSpPr>
            <a:spLocks noGrp="1"/>
          </p:cNvSpPr>
          <p:nvPr userDrawn="1">
            <p:ph type="sldNum" sz="quarter" idx="15"/>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cs typeface="ＭＳ Ｐゴシック" charset="-128"/>
              </a:defRPr>
            </a:lvl1pPr>
          </a:lstStyle>
          <a:p>
            <a:pPr>
              <a:defRPr/>
            </a:pPr>
            <a:r>
              <a:rPr lang="da-DK"/>
              <a:t>Your Logo</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fsnitsoverskrift">
    <p:spTree>
      <p:nvGrpSpPr>
        <p:cNvPr id="1" name=""/>
        <p:cNvGrpSpPr/>
        <p:nvPr/>
      </p:nvGrpSpPr>
      <p:grpSpPr>
        <a:xfrm>
          <a:off x="0" y="0"/>
          <a:ext cx="0" cy="0"/>
          <a:chOff x="0" y="0"/>
          <a:chExt cx="0" cy="0"/>
        </a:xfrm>
      </p:grpSpPr>
      <p:grpSp>
        <p:nvGrpSpPr>
          <p:cNvPr id="5" name="Gruppe 12"/>
          <p:cNvGrpSpPr>
            <a:grpSpLocks/>
          </p:cNvGrpSpPr>
          <p:nvPr userDrawn="1"/>
        </p:nvGrpSpPr>
        <p:grpSpPr bwMode="auto">
          <a:xfrm>
            <a:off x="0" y="0"/>
            <a:ext cx="9144000" cy="1970088"/>
            <a:chOff x="0" y="0"/>
            <a:chExt cx="9144000" cy="1970099"/>
          </a:xfrm>
        </p:grpSpPr>
        <p:sp>
          <p:nvSpPr>
            <p:cNvPr id="6" name="Rektangel 2"/>
            <p:cNvSpPr>
              <a:spLocks noChangeArrowheads="1"/>
            </p:cNvSpPr>
            <p:nvPr userDrawn="1"/>
          </p:nvSpPr>
          <p:spPr bwMode="auto">
            <a:xfrm>
              <a:off x="0" y="0"/>
              <a:ext cx="9144000" cy="1970099"/>
            </a:xfrm>
            <a:prstGeom prst="rect">
              <a:avLst/>
            </a:prstGeom>
            <a:gradFill flip="none" rotWithShape="1">
              <a:gsLst>
                <a:gs pos="21000">
                  <a:srgbClr val="7DC8DF"/>
                </a:gs>
                <a:gs pos="100000">
                  <a:srgbClr val="6699FF"/>
                </a:gs>
              </a:gsLst>
              <a:lin ang="5400000" scaled="1"/>
              <a:tileRect/>
            </a:gradFill>
            <a:ln w="9525">
              <a:noFill/>
              <a:miter lim="800000"/>
              <a:headEnd/>
              <a:tailEnd/>
            </a:ln>
            <a:effectLst/>
          </p:spPr>
          <p:txBody>
            <a:bodyPr anchor="ctr"/>
            <a:lstStyle/>
            <a:p>
              <a:pPr indent="-342900" algn="ctr">
                <a:buFont typeface="Calibri" pitchFamily="34" charset="0"/>
                <a:buAutoNum type="arabicPeriod"/>
                <a:defRPr/>
              </a:pPr>
              <a:endParaRPr lang="en-US" sz="1600" b="1" noProof="1">
                <a:solidFill>
                  <a:srgbClr val="FFFFFF"/>
                </a:solidFill>
                <a:latin typeface="Arial" pitchFamily="34" charset="0"/>
              </a:endParaRPr>
            </a:p>
          </p:txBody>
        </p:sp>
        <p:sp>
          <p:nvSpPr>
            <p:cNvPr id="7" name="Rektangel 3"/>
            <p:cNvSpPr>
              <a:spLocks noChangeArrowheads="1"/>
            </p:cNvSpPr>
            <p:nvPr userDrawn="1"/>
          </p:nvSpPr>
          <p:spPr bwMode="auto">
            <a:xfrm>
              <a:off x="0" y="1703398"/>
              <a:ext cx="9144000" cy="266701"/>
            </a:xfrm>
            <a:prstGeom prst="rect">
              <a:avLst/>
            </a:prstGeom>
            <a:gradFill rotWithShape="1">
              <a:gsLst>
                <a:gs pos="0">
                  <a:srgbClr val="002060"/>
                </a:gs>
                <a:gs pos="100000">
                  <a:srgbClr val="1F88C8"/>
                </a:gs>
              </a:gsLst>
              <a:lin ang="16200000"/>
            </a:gradFill>
            <a:ln w="9525">
              <a:solidFill>
                <a:srgbClr val="227088"/>
              </a:solidFill>
              <a:miter lim="800000"/>
              <a:headEnd/>
              <a:tailEnd/>
            </a:ln>
            <a:effectLst>
              <a:outerShdw blurRad="63500" dist="23000" dir="5400000" rotWithShape="0">
                <a:srgbClr val="000000">
                  <a:alpha val="34998"/>
                </a:srgbClr>
              </a:outerShdw>
            </a:effectLst>
          </p:spPr>
          <p:txBody>
            <a:bodyPr anchor="ctr"/>
            <a:lstStyle/>
            <a:p>
              <a:pPr indent="-342900" algn="ctr" defTabSz="914400">
                <a:buFont typeface="Calibri" pitchFamily="34" charset="0"/>
                <a:buAutoNum type="arabicPeriod"/>
                <a:defRPr/>
              </a:pPr>
              <a:endParaRPr lang="en-US" sz="1400" b="1" noProof="1">
                <a:solidFill>
                  <a:srgbClr val="FFFFFF"/>
                </a:solidFill>
                <a:latin typeface="Arial" pitchFamily="34" charset="0"/>
              </a:endParaRPr>
            </a:p>
          </p:txBody>
        </p:sp>
      </p:grpSp>
      <p:sp>
        <p:nvSpPr>
          <p:cNvPr id="8" name="Pladsholder til indhold 2"/>
          <p:cNvSpPr>
            <a:spLocks noGrp="1"/>
          </p:cNvSpPr>
          <p:nvPr>
            <p:ph idx="1"/>
          </p:nvPr>
        </p:nvSpPr>
        <p:spPr>
          <a:xfrm>
            <a:off x="457200" y="2552700"/>
            <a:ext cx="8229600" cy="3573463"/>
          </a:xfrm>
          <a:prstGeom prst="rect">
            <a:avLst/>
          </a:prstGeom>
        </p:spPr>
        <p:txBody>
          <a:bodyPr/>
          <a:lstStyle>
            <a:lvl1pPr>
              <a:defRPr>
                <a:solidFill>
                  <a:srgbClr val="000000"/>
                </a:solidFill>
                <a:latin typeface="Arial"/>
                <a:cs typeface="Arial"/>
              </a:defRPr>
            </a:lvl1pPr>
            <a:lvl2pPr>
              <a:defRPr>
                <a:solidFill>
                  <a:srgbClr val="000000"/>
                </a:solidFill>
                <a:latin typeface="Arial"/>
                <a:cs typeface="Arial"/>
              </a:defRPr>
            </a:lvl2pPr>
            <a:lvl3pPr>
              <a:defRPr>
                <a:solidFill>
                  <a:srgbClr val="000000"/>
                </a:solidFill>
                <a:latin typeface="Arial"/>
                <a:cs typeface="Arial"/>
              </a:defRPr>
            </a:lvl3pPr>
            <a:lvl4pPr>
              <a:defRPr>
                <a:solidFill>
                  <a:srgbClr val="000000"/>
                </a:solidFill>
                <a:latin typeface="Arial"/>
                <a:cs typeface="Arial"/>
              </a:defRPr>
            </a:lvl4pPr>
            <a:lvl5pPr>
              <a:defRPr>
                <a:solidFill>
                  <a:srgbClr val="000000"/>
                </a:solidFill>
                <a:latin typeface="Arial"/>
                <a:cs typeface="Arial"/>
              </a:defRPr>
            </a:lvl5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11" name="Titel 1"/>
          <p:cNvSpPr>
            <a:spLocks noGrp="1"/>
          </p:cNvSpPr>
          <p:nvPr>
            <p:ph type="title"/>
          </p:nvPr>
        </p:nvSpPr>
        <p:spPr>
          <a:xfrm>
            <a:off x="177800" y="515938"/>
            <a:ext cx="4584700" cy="563562"/>
          </a:xfrm>
          <a:prstGeom prst="rect">
            <a:avLst/>
          </a:prstGeom>
        </p:spPr>
        <p:txBody>
          <a:bodyPr/>
          <a:lstStyle>
            <a:lvl1pPr algn="l">
              <a:defRPr sz="3200">
                <a:latin typeface="Arial"/>
                <a:cs typeface="Arial"/>
              </a:defRPr>
            </a:lvl1pPr>
          </a:lstStyle>
          <a:p>
            <a:r>
              <a:rPr lang="da-DK" dirty="0" smtClean="0"/>
              <a:t>Klik for at redigere i masteren</a:t>
            </a:r>
            <a:endParaRPr lang="da-DK" dirty="0"/>
          </a:p>
        </p:txBody>
      </p:sp>
      <p:sp>
        <p:nvSpPr>
          <p:cNvPr id="12" name="Pladsholder til tekst 2"/>
          <p:cNvSpPr>
            <a:spLocks noGrp="1"/>
          </p:cNvSpPr>
          <p:nvPr>
            <p:ph type="body" idx="13"/>
          </p:nvPr>
        </p:nvSpPr>
        <p:spPr>
          <a:xfrm>
            <a:off x="177800" y="1130301"/>
            <a:ext cx="6489700" cy="358774"/>
          </a:xfrm>
          <a:prstGeom prst="rect">
            <a:avLst/>
          </a:prstGeom>
        </p:spPr>
        <p:txBody>
          <a:bodyPr anchor="b"/>
          <a:lstStyle>
            <a:lvl1pPr marL="0" indent="0">
              <a:buNone/>
              <a:defRPr sz="24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smtClean="0"/>
              <a:t>Klik for at redigere teksttypografierne i masteren</a:t>
            </a:r>
          </a:p>
        </p:txBody>
      </p:sp>
      <p:sp>
        <p:nvSpPr>
          <p:cNvPr id="9" name="Pladsholder til dato 3"/>
          <p:cNvSpPr>
            <a:spLocks noGrp="1"/>
          </p:cNvSpPr>
          <p:nvPr>
            <p:ph type="dt" sz="half" idx="14"/>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cs typeface="ＭＳ Ｐゴシック" charset="-128"/>
              </a:defRPr>
            </a:lvl1pPr>
          </a:lstStyle>
          <a:p>
            <a:pPr>
              <a:defRPr/>
            </a:pPr>
            <a:r>
              <a:rPr lang="da-DK"/>
              <a:t>Your footnote</a:t>
            </a:r>
          </a:p>
        </p:txBody>
      </p:sp>
      <p:sp>
        <p:nvSpPr>
          <p:cNvPr id="10" name="Pladsholder til diasnummer 5"/>
          <p:cNvSpPr>
            <a:spLocks noGrp="1"/>
          </p:cNvSpPr>
          <p:nvPr>
            <p:ph type="sldNum" sz="quarter" idx="15"/>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cs typeface="ＭＳ Ｐゴシック" charset="-128"/>
              </a:defRPr>
            </a:lvl1pPr>
          </a:lstStyle>
          <a:p>
            <a:pPr>
              <a:defRPr/>
            </a:pPr>
            <a:r>
              <a:rPr lang="da-DK"/>
              <a:t>Your Logo</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a:defRPr>
            </a:lvl1pPr>
          </a:lstStyle>
          <a:p>
            <a:r>
              <a:rPr lang="da-DK" dirty="0" smtClean="0"/>
              <a:t>Klik for at redigere i masteren</a:t>
            </a:r>
            <a:endParaRPr lang="da-DK" dirty="0"/>
          </a:p>
        </p:txBody>
      </p:sp>
      <p:sp>
        <p:nvSpPr>
          <p:cNvPr id="3" name="Pladsholder til indhold 2"/>
          <p:cNvSpPr>
            <a:spLocks noGrp="1"/>
          </p:cNvSpPr>
          <p:nvPr>
            <p:ph sz="half" idx="1"/>
          </p:nvPr>
        </p:nvSpPr>
        <p:spPr>
          <a:xfrm>
            <a:off x="457200" y="1600200"/>
            <a:ext cx="4038600" cy="4525963"/>
          </a:xfrm>
          <a:prstGeom prst="rect">
            <a:avLst/>
          </a:prstGeom>
        </p:spPr>
        <p:txBody>
          <a:bodyPr/>
          <a:lstStyle>
            <a:lvl1pPr>
              <a:defRPr sz="2800">
                <a:latin typeface="Arial"/>
              </a:defRPr>
            </a:lvl1pPr>
            <a:lvl2pPr>
              <a:defRPr sz="2400">
                <a:latin typeface="Arial"/>
              </a:defRPr>
            </a:lvl2pPr>
            <a:lvl3pPr>
              <a:defRPr sz="2000">
                <a:latin typeface="Arial"/>
              </a:defRPr>
            </a:lvl3pPr>
            <a:lvl4pPr>
              <a:defRPr sz="1800">
                <a:latin typeface="Arial"/>
              </a:defRPr>
            </a:lvl4pPr>
            <a:lvl5pPr>
              <a:defRPr sz="1800">
                <a:latin typeface="Arial"/>
              </a:defRPr>
            </a:lvl5pPr>
            <a:lvl6pPr>
              <a:defRPr sz="1800"/>
            </a:lvl6pPr>
            <a:lvl7pPr>
              <a:defRPr sz="1800"/>
            </a:lvl7pPr>
            <a:lvl8pPr>
              <a:defRPr sz="1800"/>
            </a:lvl8pPr>
            <a:lvl9pPr>
              <a:defRPr sz="1800"/>
            </a:lvl9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indhold 3"/>
          <p:cNvSpPr>
            <a:spLocks noGrp="1"/>
          </p:cNvSpPr>
          <p:nvPr>
            <p:ph sz="half" idx="2"/>
          </p:nvPr>
        </p:nvSpPr>
        <p:spPr>
          <a:xfrm>
            <a:off x="4648200" y="1600200"/>
            <a:ext cx="4038600" cy="4525963"/>
          </a:xfrm>
          <a:prstGeom prst="rect">
            <a:avLst/>
          </a:prstGeom>
        </p:spPr>
        <p:txBody>
          <a:bodyPr/>
          <a:lstStyle>
            <a:lvl1pPr>
              <a:defRPr sz="2800">
                <a:latin typeface="Arial"/>
              </a:defRPr>
            </a:lvl1pPr>
            <a:lvl2pPr>
              <a:defRPr sz="2400">
                <a:latin typeface="Arial"/>
              </a:defRPr>
            </a:lvl2pPr>
            <a:lvl3pPr>
              <a:defRPr sz="2000">
                <a:latin typeface="Arial"/>
              </a:defRPr>
            </a:lvl3pPr>
            <a:lvl4pPr>
              <a:defRPr sz="1800">
                <a:latin typeface="Arial"/>
              </a:defRPr>
            </a:lvl4pPr>
            <a:lvl5pPr>
              <a:defRPr sz="1800">
                <a:latin typeface="Arial"/>
              </a:defRPr>
            </a:lvl5pPr>
            <a:lvl6pPr>
              <a:defRPr sz="1800"/>
            </a:lvl6pPr>
            <a:lvl7pPr>
              <a:defRPr sz="1800"/>
            </a:lvl7pPr>
            <a:lvl8pPr>
              <a:defRPr sz="1800"/>
            </a:lvl8pPr>
            <a:lvl9pPr>
              <a:defRPr sz="1800"/>
            </a:lvl9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6D4E88A1-EA3E-43A3-B79B-BB026EFA9D92}"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AAEE6F67-889D-447C-B5F7-757168D4655F}" type="slidenum">
              <a:rPr lang="da-DK"/>
              <a:pPr>
                <a:defRPr/>
              </a:pPr>
              <a:t>‹#›</a:t>
            </a:fld>
            <a:endParaRPr lang="da-DK"/>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a:defRPr>
            </a:lvl1pPr>
          </a:lstStyle>
          <a:p>
            <a:r>
              <a:rPr lang="da-DK" dirty="0" smtClean="0"/>
              <a:t>Klik for at redigere i masteren</a:t>
            </a:r>
            <a:endParaRPr lang="da-DK" dirty="0"/>
          </a:p>
        </p:txBody>
      </p:sp>
      <p:sp>
        <p:nvSpPr>
          <p:cNvPr id="3" name="Pladsholder til tekst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smtClean="0"/>
              <a:t>Klik for at redigere teksttypografierne i masteren</a:t>
            </a:r>
          </a:p>
        </p:txBody>
      </p:sp>
      <p:sp>
        <p:nvSpPr>
          <p:cNvPr id="4" name="Pladsholder til indhold 3"/>
          <p:cNvSpPr>
            <a:spLocks noGrp="1"/>
          </p:cNvSpPr>
          <p:nvPr>
            <p:ph sz="half" idx="2"/>
          </p:nvPr>
        </p:nvSpPr>
        <p:spPr>
          <a:xfrm>
            <a:off x="457200" y="2174875"/>
            <a:ext cx="4040188" cy="3951288"/>
          </a:xfrm>
          <a:prstGeom prst="rect">
            <a:avLst/>
          </a:prstGeom>
        </p:spPr>
        <p:txBody>
          <a:bodyPr/>
          <a:lstStyle>
            <a:lvl1pPr>
              <a:defRPr sz="2400">
                <a:latin typeface="Arial"/>
              </a:defRPr>
            </a:lvl1pPr>
            <a:lvl2pPr>
              <a:defRPr sz="2000">
                <a:latin typeface="Arial"/>
              </a:defRPr>
            </a:lvl2pPr>
            <a:lvl3pPr>
              <a:defRPr sz="1800">
                <a:latin typeface="Arial"/>
              </a:defRPr>
            </a:lvl3pPr>
            <a:lvl4pPr>
              <a:defRPr sz="1600">
                <a:latin typeface="Arial"/>
              </a:defRPr>
            </a:lvl4pPr>
            <a:lvl5pPr>
              <a:defRPr sz="1600">
                <a:latin typeface="Arial"/>
              </a:defRPr>
            </a:lvl5pPr>
            <a:lvl6pPr>
              <a:defRPr sz="1600"/>
            </a:lvl6pPr>
            <a:lvl7pPr>
              <a:defRPr sz="1600"/>
            </a:lvl7pPr>
            <a:lvl8pPr>
              <a:defRPr sz="1600"/>
            </a:lvl8pPr>
            <a:lvl9pPr>
              <a:defRPr sz="1600"/>
            </a:lvl9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5" name="Pladsholder til tekst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dirty="0" smtClean="0"/>
              <a:t>Klik for at redigere teksttypografierne i masteren</a:t>
            </a:r>
          </a:p>
        </p:txBody>
      </p:sp>
      <p:sp>
        <p:nvSpPr>
          <p:cNvPr id="6" name="Pladsholder til indhold 5"/>
          <p:cNvSpPr>
            <a:spLocks noGrp="1"/>
          </p:cNvSpPr>
          <p:nvPr>
            <p:ph sz="quarter" idx="4"/>
          </p:nvPr>
        </p:nvSpPr>
        <p:spPr>
          <a:xfrm>
            <a:off x="4645025" y="2174875"/>
            <a:ext cx="4041775" cy="3951288"/>
          </a:xfrm>
          <a:prstGeom prst="rect">
            <a:avLst/>
          </a:prstGeom>
        </p:spPr>
        <p:txBody>
          <a:bodyPr/>
          <a:lstStyle>
            <a:lvl1pPr>
              <a:defRPr sz="2400">
                <a:latin typeface="Arial"/>
              </a:defRPr>
            </a:lvl1pPr>
            <a:lvl2pPr>
              <a:defRPr sz="2000">
                <a:latin typeface="Arial"/>
              </a:defRPr>
            </a:lvl2pPr>
            <a:lvl3pPr>
              <a:defRPr sz="1800">
                <a:latin typeface="Arial"/>
              </a:defRPr>
            </a:lvl3pPr>
            <a:lvl4pPr>
              <a:defRPr sz="1600">
                <a:latin typeface="Arial"/>
              </a:defRPr>
            </a:lvl4pPr>
            <a:lvl5pPr>
              <a:defRPr sz="1600">
                <a:latin typeface="Arial"/>
              </a:defRPr>
            </a:lvl5pPr>
            <a:lvl6pPr>
              <a:defRPr sz="1600"/>
            </a:lvl6pPr>
            <a:lvl7pPr>
              <a:defRPr sz="1600"/>
            </a:lvl7pPr>
            <a:lvl8pPr>
              <a:defRPr sz="1600"/>
            </a:lvl8pPr>
            <a:lvl9pPr>
              <a:defRPr sz="1600"/>
            </a:lvl9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7"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B41B1D8A-EB27-4392-A1B9-CC868E65DFA6}" type="datetime1">
              <a:rPr lang="da-DK"/>
              <a:pPr>
                <a:defRPr/>
              </a:pPr>
              <a:t>22-04-2014</a:t>
            </a:fld>
            <a:endParaRPr lang="da-DK"/>
          </a:p>
        </p:txBody>
      </p:sp>
      <p:sp>
        <p:nvSpPr>
          <p:cNvPr id="8"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9"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AC12AA71-B099-4682-AA9C-289A014B8A3E}" type="slidenum">
              <a:rPr lang="da-DK"/>
              <a:pPr>
                <a:defRPr/>
              </a:pPr>
              <a:t>‹#›</a:t>
            </a:fld>
            <a:endParaRPr lang="da-DK"/>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a:defRPr>
            </a:lvl1pPr>
          </a:lstStyle>
          <a:p>
            <a:r>
              <a:rPr lang="da-DK" dirty="0" smtClean="0"/>
              <a:t>Klik for at redigere i masteren</a:t>
            </a:r>
            <a:endParaRPr lang="da-DK" dirty="0"/>
          </a:p>
        </p:txBody>
      </p:sp>
      <p:sp>
        <p:nvSpPr>
          <p:cNvPr id="3"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A92C8A6E-58CE-42C4-A8EF-9AC75B976FFF}" type="datetime1">
              <a:rPr lang="da-DK"/>
              <a:pPr>
                <a:defRPr/>
              </a:pPr>
              <a:t>22-04-2014</a:t>
            </a:fld>
            <a:endParaRPr lang="da-DK"/>
          </a:p>
        </p:txBody>
      </p:sp>
      <p:sp>
        <p:nvSpPr>
          <p:cNvPr id="4"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5"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5C7923DD-478A-43B8-BAC6-3873755B7C37}" type="slidenum">
              <a:rPr lang="da-DK"/>
              <a:pPr>
                <a:defRPr/>
              </a:pPr>
              <a:t>‹#›</a:t>
            </a:fld>
            <a:endParaRPr lang="da-DK"/>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DCC77A9E-EA30-4512-9475-418FAF6F7CA5}" type="datetime1">
              <a:rPr lang="da-DK"/>
              <a:pPr>
                <a:defRPr/>
              </a:pPr>
              <a:t>22-04-2014</a:t>
            </a:fld>
            <a:endParaRPr lang="da-DK"/>
          </a:p>
        </p:txBody>
      </p:sp>
      <p:sp>
        <p:nvSpPr>
          <p:cNvPr id="3"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4"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9932E53E-1DAA-41F4-B829-B7DE6CF9674B}" type="slidenum">
              <a:rPr lang="da-DK"/>
              <a:pPr>
                <a:defRPr/>
              </a:pPr>
              <a:t>‹#›</a:t>
            </a:fld>
            <a:endParaRPr lang="da-DK"/>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atin typeface="Arial"/>
              </a:defRPr>
            </a:lvl1pPr>
          </a:lstStyle>
          <a:p>
            <a:r>
              <a:rPr lang="da-DK" dirty="0" smtClean="0"/>
              <a:t>Klik for at redigere i masteren</a:t>
            </a:r>
            <a:endParaRPr lang="da-DK" dirty="0"/>
          </a:p>
        </p:txBody>
      </p:sp>
      <p:sp>
        <p:nvSpPr>
          <p:cNvPr id="3" name="Pladsholder til indhold 2"/>
          <p:cNvSpPr>
            <a:spLocks noGrp="1"/>
          </p:cNvSpPr>
          <p:nvPr>
            <p:ph idx="1"/>
          </p:nvPr>
        </p:nvSpPr>
        <p:spPr>
          <a:xfrm>
            <a:off x="3575050" y="273050"/>
            <a:ext cx="5111750" cy="5853113"/>
          </a:xfrm>
          <a:prstGeom prst="rect">
            <a:avLst/>
          </a:prstGeom>
        </p:spPr>
        <p:txBody>
          <a:bodyPr/>
          <a:lstStyle>
            <a:lvl1pPr>
              <a:defRPr sz="3200">
                <a:latin typeface="Arial"/>
              </a:defRPr>
            </a:lvl1pPr>
            <a:lvl2pPr>
              <a:defRPr sz="2800">
                <a:latin typeface="Arial"/>
              </a:defRPr>
            </a:lvl2pPr>
            <a:lvl3pPr>
              <a:defRPr sz="2400">
                <a:latin typeface="Arial"/>
              </a:defRPr>
            </a:lvl3pPr>
            <a:lvl4pPr>
              <a:defRPr sz="2000">
                <a:latin typeface="Arial"/>
              </a:defRPr>
            </a:lvl4pPr>
            <a:lvl5pPr>
              <a:defRPr sz="2000">
                <a:latin typeface="Arial"/>
              </a:defRPr>
            </a:lvl5pPr>
            <a:lvl6pPr>
              <a:defRPr sz="2000"/>
            </a:lvl6pPr>
            <a:lvl7pPr>
              <a:defRPr sz="2000"/>
            </a:lvl7pPr>
            <a:lvl8pPr>
              <a:defRPr sz="2000"/>
            </a:lvl8pPr>
            <a:lvl9pPr>
              <a:defRPr sz="2000"/>
            </a:lvl9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tekst 3"/>
          <p:cNvSpPr>
            <a:spLocks noGrp="1"/>
          </p:cNvSpPr>
          <p:nvPr>
            <p:ph type="body" sz="half" idx="2"/>
          </p:nvPr>
        </p:nvSpPr>
        <p:spPr>
          <a:xfrm>
            <a:off x="457200" y="1435100"/>
            <a:ext cx="3008313" cy="4691063"/>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dirty="0" smtClean="0"/>
              <a:t>Klik for at redigere teksttypografierne i masteren</a:t>
            </a:r>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3CE6D64C-63BF-41C9-8C8D-90404C3C94B2}"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34DDD1CB-504D-4539-849B-0EFD3AD1E9C2}" type="slidenum">
              <a:rPr lang="da-DK"/>
              <a:pPr>
                <a:defRPr/>
              </a:pPr>
              <a:t>‹#›</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grpSp>
        <p:nvGrpSpPr>
          <p:cNvPr id="5" name="Gruppe 16"/>
          <p:cNvGrpSpPr/>
          <p:nvPr userDrawn="1"/>
        </p:nvGrpSpPr>
        <p:grpSpPr>
          <a:xfrm>
            <a:off x="0" y="786093"/>
            <a:ext cx="9144000" cy="1236478"/>
            <a:chOff x="0" y="786093"/>
            <a:chExt cx="9144000" cy="1236478"/>
          </a:xfrm>
          <a:effectLst>
            <a:outerShdw blurRad="50800" dist="38100" dir="5400000" algn="t" rotWithShape="0">
              <a:prstClr val="black">
                <a:alpha val="40000"/>
              </a:prstClr>
            </a:outerShdw>
          </a:effectLst>
        </p:grpSpPr>
        <p:sp>
          <p:nvSpPr>
            <p:cNvPr id="6" name="Rektangel 2"/>
            <p:cNvSpPr>
              <a:spLocks noChangeArrowheads="1"/>
            </p:cNvSpPr>
            <p:nvPr/>
          </p:nvSpPr>
          <p:spPr bwMode="auto">
            <a:xfrm>
              <a:off x="0" y="794971"/>
              <a:ext cx="9144000" cy="1227600"/>
            </a:xfrm>
            <a:prstGeom prst="rect">
              <a:avLst/>
            </a:prstGeom>
            <a:gradFill flip="none" rotWithShape="1">
              <a:gsLst>
                <a:gs pos="21000">
                  <a:srgbClr val="7DC8DF"/>
                </a:gs>
                <a:gs pos="100000">
                  <a:srgbClr val="6699FF"/>
                </a:gs>
              </a:gsLst>
              <a:lin ang="5400000" scaled="1"/>
              <a:tileRect/>
            </a:gradFill>
            <a:ln w="9525">
              <a:no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pic>
          <p:nvPicPr>
            <p:cNvPr id="7" name="Billede 3" descr="dreamstime_Handsoverlapping.jpg"/>
            <p:cNvPicPr>
              <a:picLocks noChangeAspect="1"/>
            </p:cNvPicPr>
            <p:nvPr/>
          </p:nvPicPr>
          <p:blipFill>
            <a:blip r:embed="rId2" cstate="print"/>
            <a:srcRect/>
            <a:stretch>
              <a:fillRect/>
            </a:stretch>
          </p:blipFill>
          <p:spPr>
            <a:xfrm>
              <a:off x="7253976" y="786093"/>
              <a:ext cx="1890024" cy="1226943"/>
            </a:xfrm>
            <a:prstGeom prst="rect">
              <a:avLst/>
            </a:prstGeom>
          </p:spPr>
        </p:pic>
      </p:grpSp>
      <p:sp>
        <p:nvSpPr>
          <p:cNvPr id="3" name="Pladsholder til indhold 2"/>
          <p:cNvSpPr>
            <a:spLocks noGrp="1"/>
          </p:cNvSpPr>
          <p:nvPr>
            <p:ph idx="1"/>
          </p:nvPr>
        </p:nvSpPr>
        <p:spPr>
          <a:xfrm>
            <a:off x="457200" y="2298700"/>
            <a:ext cx="8229600" cy="3827463"/>
          </a:xfrm>
          <a:prstGeom prst="rect">
            <a:avLst/>
          </a:prstGeom>
        </p:spPr>
        <p:txBody>
          <a:bodyPr/>
          <a:lstStyle>
            <a:lvl1pPr>
              <a:defRPr>
                <a:solidFill>
                  <a:srgbClr val="000000"/>
                </a:solidFill>
                <a:latin typeface="Arial" pitchFamily="34" charset="0"/>
              </a:defRPr>
            </a:lvl1pPr>
            <a:lvl2pPr>
              <a:defRPr>
                <a:solidFill>
                  <a:srgbClr val="000000"/>
                </a:solidFill>
                <a:latin typeface="Arial" pitchFamily="34" charset="0"/>
              </a:defRPr>
            </a:lvl2pPr>
            <a:lvl3pPr>
              <a:defRPr>
                <a:solidFill>
                  <a:srgbClr val="000000"/>
                </a:solidFill>
                <a:latin typeface="Arial" pitchFamily="34" charset="0"/>
              </a:defRPr>
            </a:lvl3pPr>
            <a:lvl4pPr>
              <a:defRPr>
                <a:solidFill>
                  <a:srgbClr val="000000"/>
                </a:solidFill>
                <a:latin typeface="Arial" pitchFamily="34" charset="0"/>
              </a:defRPr>
            </a:lvl4pPr>
            <a:lvl5pPr>
              <a:defRPr>
                <a:solidFill>
                  <a:srgbClr val="000000"/>
                </a:solidFill>
                <a:latin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10" name="Titel 1"/>
          <p:cNvSpPr>
            <a:spLocks noGrp="1"/>
          </p:cNvSpPr>
          <p:nvPr>
            <p:ph type="title"/>
          </p:nvPr>
        </p:nvSpPr>
        <p:spPr>
          <a:xfrm>
            <a:off x="177800" y="833438"/>
            <a:ext cx="4584700" cy="563562"/>
          </a:xfrm>
          <a:prstGeom prst="rect">
            <a:avLst/>
          </a:prstGeom>
        </p:spPr>
        <p:txBody>
          <a:bodyPr/>
          <a:lstStyle>
            <a:lvl1pPr algn="l">
              <a:defRPr sz="3200">
                <a:latin typeface="Arial" pitchFamily="34" charset="0"/>
              </a:defRPr>
            </a:lvl1pPr>
          </a:lstStyle>
          <a:p>
            <a:r>
              <a:rPr lang="en-US" smtClean="0"/>
              <a:t>Click to edit Master title style</a:t>
            </a:r>
            <a:endParaRPr lang="da-DK" dirty="0"/>
          </a:p>
        </p:txBody>
      </p:sp>
      <p:sp>
        <p:nvSpPr>
          <p:cNvPr id="11" name="Pladsholder til tekst 2"/>
          <p:cNvSpPr>
            <a:spLocks noGrp="1"/>
          </p:cNvSpPr>
          <p:nvPr>
            <p:ph type="body" idx="13"/>
          </p:nvPr>
        </p:nvSpPr>
        <p:spPr>
          <a:xfrm>
            <a:off x="177800" y="1447801"/>
            <a:ext cx="6489700" cy="358774"/>
          </a:xfrm>
          <a:prstGeom prst="rect">
            <a:avLst/>
          </a:prstGeom>
        </p:spPr>
        <p:txBody>
          <a:bodyPr anchor="b"/>
          <a:lstStyle>
            <a:lvl1pPr marL="0" indent="0">
              <a:buNone/>
              <a:defRPr sz="2000" b="1">
                <a:latin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Pladsholder til dato 3"/>
          <p:cNvSpPr>
            <a:spLocks noGrp="1"/>
          </p:cNvSpPr>
          <p:nvPr userDrawn="1">
            <p:ph type="dt" sz="half" idx="14"/>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ea typeface="ＭＳ Ｐゴシック" pitchFamily="-97" charset="-128"/>
              </a:defRPr>
            </a:lvl1pPr>
          </a:lstStyle>
          <a:p>
            <a:pPr>
              <a:defRPr/>
            </a:pPr>
            <a:r>
              <a:rPr lang="da-DK"/>
              <a:t>Your footnote</a:t>
            </a:r>
          </a:p>
        </p:txBody>
      </p:sp>
      <p:sp>
        <p:nvSpPr>
          <p:cNvPr id="9" name="Pladsholder til diasnummer 5"/>
          <p:cNvSpPr>
            <a:spLocks noGrp="1"/>
          </p:cNvSpPr>
          <p:nvPr userDrawn="1">
            <p:ph type="sldNum" sz="quarter" idx="15"/>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ea typeface="ＭＳ Ｐゴシック" pitchFamily="-97" charset="-128"/>
              </a:defRPr>
            </a:lvl1pPr>
          </a:lstStyle>
          <a:p>
            <a:pPr>
              <a:defRPr/>
            </a:pPr>
            <a:r>
              <a:rPr lang="da-DK"/>
              <a:t>Your Logo</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da-DK" dirty="0" smtClean="0"/>
              <a:t>Klik for at redigere i masteren</a:t>
            </a:r>
            <a:endParaRPr lang="da-DK" dirty="0"/>
          </a:p>
        </p:txBody>
      </p:sp>
      <p:sp>
        <p:nvSpPr>
          <p:cNvPr id="3" name="Pladsholder til billede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a-DK" noProof="0" dirty="0"/>
          </a:p>
        </p:txBody>
      </p:sp>
      <p:sp>
        <p:nvSpPr>
          <p:cNvPr id="4" name="Pladsholder til tekst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dirty="0" smtClean="0"/>
              <a:t>Klik for at redigere teksttypografierne i masteren</a:t>
            </a:r>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1495EAD5-FFB0-4871-9357-B1D334AF9DFC}"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D38E4CAB-1E6F-4566-9991-2AF6A2DCF787}" type="slidenum">
              <a:rPr lang="da-DK"/>
              <a:pPr>
                <a:defRPr/>
              </a:pPr>
              <a:t>‹#›</a:t>
            </a:fld>
            <a:endParaRPr lang="da-DK"/>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a:defRPr>
            </a:lvl1pPr>
          </a:lstStyle>
          <a:p>
            <a:r>
              <a:rPr lang="da-DK" dirty="0" smtClean="0"/>
              <a:t>Klik for at redigere i masteren</a:t>
            </a:r>
            <a:endParaRPr lang="da-DK" dirty="0"/>
          </a:p>
        </p:txBody>
      </p:sp>
      <p:sp>
        <p:nvSpPr>
          <p:cNvPr id="3" name="Pladsholder til lodret titel 2"/>
          <p:cNvSpPr>
            <a:spLocks noGrp="1"/>
          </p:cNvSpPr>
          <p:nvPr>
            <p:ph type="body" orient="vert" idx="1"/>
          </p:nvPr>
        </p:nvSpPr>
        <p:spPr>
          <a:xfrm>
            <a:off x="457200" y="1600200"/>
            <a:ext cx="8229600" cy="4525963"/>
          </a:xfrm>
          <a:prstGeom prst="rect">
            <a:avLst/>
          </a:prstGeom>
        </p:spPr>
        <p:txBody>
          <a:bodyPr vert="eaVert"/>
          <a:lstStyle>
            <a:lvl1pPr>
              <a:defRPr>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5520078E-66D3-4519-BB64-E869678FBAB9}" type="datetime1">
              <a:rPr lang="da-DK"/>
              <a:pPr>
                <a:defRPr/>
              </a:pPr>
              <a:t>22-04-2014</a:t>
            </a:fld>
            <a:endParaRPr lang="da-DK"/>
          </a:p>
        </p:txBody>
      </p:sp>
      <p:sp>
        <p:nvSpPr>
          <p:cNvPr id="5"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6"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34220CE8-3985-4179-BCCF-2238B10939F3}" type="slidenum">
              <a:rPr lang="da-DK"/>
              <a:pPr>
                <a:defRPr/>
              </a:pPr>
              <a:t>‹#›</a:t>
            </a:fld>
            <a:endParaRPr lang="da-DK"/>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a:prstGeom prst="rect">
            <a:avLst/>
          </a:prstGeom>
        </p:spPr>
        <p:txBody>
          <a:bodyPr vert="eaVert"/>
          <a:lstStyle>
            <a:lvl1pPr>
              <a:defRPr>
                <a:latin typeface="Arial"/>
              </a:defRPr>
            </a:lvl1pPr>
          </a:lstStyle>
          <a:p>
            <a:r>
              <a:rPr lang="da-DK" dirty="0" smtClean="0"/>
              <a:t>Klik for at redigere i masteren</a:t>
            </a:r>
            <a:endParaRPr lang="da-DK" dirty="0"/>
          </a:p>
        </p:txBody>
      </p:sp>
      <p:sp>
        <p:nvSpPr>
          <p:cNvPr id="3" name="Pladsholder til lodret titel 2"/>
          <p:cNvSpPr>
            <a:spLocks noGrp="1"/>
          </p:cNvSpPr>
          <p:nvPr>
            <p:ph type="body" orient="vert" idx="1"/>
          </p:nvPr>
        </p:nvSpPr>
        <p:spPr>
          <a:xfrm>
            <a:off x="457200" y="274638"/>
            <a:ext cx="6019800" cy="5851525"/>
          </a:xfrm>
          <a:prstGeom prst="rect">
            <a:avLst/>
          </a:prstGeom>
        </p:spPr>
        <p:txBody>
          <a:bodyPr vert="eaVert"/>
          <a:lstStyle>
            <a:lvl1pPr>
              <a:defRPr>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da-DK" dirty="0" smtClean="0"/>
              <a:t>Klik for at redigere teksttypografierne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7A884CCE-1A42-4347-9FC8-453993AEB662}" type="datetime1">
              <a:rPr lang="da-DK"/>
              <a:pPr>
                <a:defRPr/>
              </a:pPr>
              <a:t>22-04-2014</a:t>
            </a:fld>
            <a:endParaRPr lang="da-DK"/>
          </a:p>
        </p:txBody>
      </p:sp>
      <p:sp>
        <p:nvSpPr>
          <p:cNvPr id="5"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cs typeface="ＭＳ Ｐゴシック" charset="-128"/>
              </a:defRPr>
            </a:lvl1pPr>
          </a:lstStyle>
          <a:p>
            <a:pPr>
              <a:defRPr/>
            </a:pPr>
            <a:endParaRPr lang="en-US"/>
          </a:p>
        </p:txBody>
      </p:sp>
      <p:sp>
        <p:nvSpPr>
          <p:cNvPr id="6"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989B8B17-ECB4-47EF-A81E-85FA004374E9}" type="slidenum">
              <a:rPr lang="da-DK"/>
              <a:pPr>
                <a:defRPr/>
              </a:pPr>
              <a:t>‹#›</a:t>
            </a:fld>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fsnitsoverskrift">
    <p:spTree>
      <p:nvGrpSpPr>
        <p:cNvPr id="1" name=""/>
        <p:cNvGrpSpPr/>
        <p:nvPr/>
      </p:nvGrpSpPr>
      <p:grpSpPr>
        <a:xfrm>
          <a:off x="0" y="0"/>
          <a:ext cx="0" cy="0"/>
          <a:chOff x="0" y="0"/>
          <a:chExt cx="0" cy="0"/>
        </a:xfrm>
      </p:grpSpPr>
      <p:grpSp>
        <p:nvGrpSpPr>
          <p:cNvPr id="5" name="Gruppe 12"/>
          <p:cNvGrpSpPr>
            <a:grpSpLocks/>
          </p:cNvGrpSpPr>
          <p:nvPr userDrawn="1"/>
        </p:nvGrpSpPr>
        <p:grpSpPr bwMode="auto">
          <a:xfrm>
            <a:off x="0" y="0"/>
            <a:ext cx="9144000" cy="1970088"/>
            <a:chOff x="0" y="0"/>
            <a:chExt cx="9144000" cy="1970099"/>
          </a:xfrm>
        </p:grpSpPr>
        <p:sp>
          <p:nvSpPr>
            <p:cNvPr id="6" name="Rektangel 2"/>
            <p:cNvSpPr>
              <a:spLocks noChangeArrowheads="1"/>
            </p:cNvSpPr>
            <p:nvPr userDrawn="1"/>
          </p:nvSpPr>
          <p:spPr bwMode="auto">
            <a:xfrm>
              <a:off x="0" y="0"/>
              <a:ext cx="9144000" cy="1970099"/>
            </a:xfrm>
            <a:prstGeom prst="rect">
              <a:avLst/>
            </a:prstGeom>
            <a:gradFill flip="none" rotWithShape="1">
              <a:gsLst>
                <a:gs pos="21000">
                  <a:srgbClr val="7DC8DF"/>
                </a:gs>
                <a:gs pos="100000">
                  <a:srgbClr val="6699FF"/>
                </a:gs>
              </a:gsLst>
              <a:lin ang="5400000" scaled="1"/>
              <a:tileRect/>
            </a:gradFill>
            <a:ln w="9525">
              <a:no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7" name="Rektangel 3"/>
            <p:cNvSpPr>
              <a:spLocks noChangeArrowheads="1"/>
            </p:cNvSpPr>
            <p:nvPr userDrawn="1"/>
          </p:nvSpPr>
          <p:spPr bwMode="auto">
            <a:xfrm>
              <a:off x="0" y="1703398"/>
              <a:ext cx="9144000" cy="266701"/>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8" name="Pladsholder til indhold 2"/>
          <p:cNvSpPr>
            <a:spLocks noGrp="1"/>
          </p:cNvSpPr>
          <p:nvPr>
            <p:ph idx="1"/>
          </p:nvPr>
        </p:nvSpPr>
        <p:spPr>
          <a:xfrm>
            <a:off x="457200" y="2552700"/>
            <a:ext cx="8229600" cy="3573463"/>
          </a:xfrm>
          <a:prstGeom prst="rect">
            <a:avLst/>
          </a:prstGeom>
        </p:spPr>
        <p:txBody>
          <a:bodyPr/>
          <a:lstStyle>
            <a:lvl1pPr>
              <a:defRPr>
                <a:solidFill>
                  <a:srgbClr val="000000"/>
                </a:solidFill>
                <a:latin typeface="Arial" pitchFamily="34" charset="0"/>
              </a:defRPr>
            </a:lvl1pPr>
            <a:lvl2pPr>
              <a:defRPr>
                <a:solidFill>
                  <a:srgbClr val="000000"/>
                </a:solidFill>
                <a:latin typeface="Arial" pitchFamily="34" charset="0"/>
              </a:defRPr>
            </a:lvl2pPr>
            <a:lvl3pPr>
              <a:defRPr>
                <a:solidFill>
                  <a:srgbClr val="000000"/>
                </a:solidFill>
                <a:latin typeface="Arial" pitchFamily="34" charset="0"/>
              </a:defRPr>
            </a:lvl3pPr>
            <a:lvl4pPr>
              <a:defRPr>
                <a:solidFill>
                  <a:srgbClr val="000000"/>
                </a:solidFill>
                <a:latin typeface="Arial" pitchFamily="34" charset="0"/>
              </a:defRPr>
            </a:lvl4pPr>
            <a:lvl5pPr>
              <a:defRPr>
                <a:solidFill>
                  <a:srgbClr val="000000"/>
                </a:solidFill>
                <a:latin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11" name="Titel 1"/>
          <p:cNvSpPr>
            <a:spLocks noGrp="1"/>
          </p:cNvSpPr>
          <p:nvPr>
            <p:ph type="title"/>
          </p:nvPr>
        </p:nvSpPr>
        <p:spPr>
          <a:xfrm>
            <a:off x="177800" y="515938"/>
            <a:ext cx="4584700" cy="563562"/>
          </a:xfrm>
          <a:prstGeom prst="rect">
            <a:avLst/>
          </a:prstGeom>
        </p:spPr>
        <p:txBody>
          <a:bodyPr/>
          <a:lstStyle>
            <a:lvl1pPr algn="l">
              <a:defRPr sz="3200">
                <a:latin typeface="Arial" pitchFamily="34" charset="0"/>
              </a:defRPr>
            </a:lvl1pPr>
          </a:lstStyle>
          <a:p>
            <a:r>
              <a:rPr lang="en-US" smtClean="0"/>
              <a:t>Click to edit Master title style</a:t>
            </a:r>
            <a:endParaRPr lang="da-DK" dirty="0"/>
          </a:p>
        </p:txBody>
      </p:sp>
      <p:sp>
        <p:nvSpPr>
          <p:cNvPr id="12" name="Pladsholder til tekst 2"/>
          <p:cNvSpPr>
            <a:spLocks noGrp="1"/>
          </p:cNvSpPr>
          <p:nvPr>
            <p:ph type="body" idx="13"/>
          </p:nvPr>
        </p:nvSpPr>
        <p:spPr>
          <a:xfrm>
            <a:off x="177800" y="1130301"/>
            <a:ext cx="6489700" cy="358774"/>
          </a:xfrm>
          <a:prstGeom prst="rect">
            <a:avLst/>
          </a:prstGeom>
        </p:spPr>
        <p:txBody>
          <a:bodyPr anchor="b"/>
          <a:lstStyle>
            <a:lvl1pPr marL="0" indent="0">
              <a:buNone/>
              <a:defRPr sz="2400" b="1">
                <a:latin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Pladsholder til dato 3"/>
          <p:cNvSpPr>
            <a:spLocks noGrp="1"/>
          </p:cNvSpPr>
          <p:nvPr>
            <p:ph type="dt" sz="half" idx="14"/>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ea typeface="ＭＳ Ｐゴシック" pitchFamily="-97" charset="-128"/>
              </a:defRPr>
            </a:lvl1pPr>
          </a:lstStyle>
          <a:p>
            <a:pPr>
              <a:defRPr/>
            </a:pPr>
            <a:r>
              <a:rPr lang="da-DK"/>
              <a:t>Your footnote</a:t>
            </a:r>
          </a:p>
        </p:txBody>
      </p:sp>
      <p:sp>
        <p:nvSpPr>
          <p:cNvPr id="10" name="Pladsholder til diasnummer 5"/>
          <p:cNvSpPr>
            <a:spLocks noGrp="1"/>
          </p:cNvSpPr>
          <p:nvPr>
            <p:ph type="sldNum" sz="quarter" idx="15"/>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latin typeface="Arial" charset="0"/>
                <a:ea typeface="ＭＳ Ｐゴシック" pitchFamily="-97" charset="-128"/>
              </a:defRPr>
            </a:lvl1pPr>
          </a:lstStyle>
          <a:p>
            <a:pPr>
              <a:defRPr/>
            </a:pPr>
            <a:r>
              <a:rPr lang="da-DK"/>
              <a:t>Your Logo</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pitchFamily="34" charset="0"/>
              </a:defRPr>
            </a:lvl1pPr>
          </a:lstStyle>
          <a:p>
            <a:r>
              <a:rPr lang="en-US" smtClean="0"/>
              <a:t>Click to edit Master title style</a:t>
            </a:r>
            <a:endParaRPr lang="da-DK" dirty="0"/>
          </a:p>
        </p:txBody>
      </p:sp>
      <p:sp>
        <p:nvSpPr>
          <p:cNvPr id="3" name="Pladsholder til indhold 2"/>
          <p:cNvSpPr>
            <a:spLocks noGrp="1"/>
          </p:cNvSpPr>
          <p:nvPr>
            <p:ph sz="half" idx="1"/>
          </p:nvPr>
        </p:nvSpPr>
        <p:spPr>
          <a:xfrm>
            <a:off x="457200" y="1600200"/>
            <a:ext cx="4038600" cy="4525963"/>
          </a:xfrm>
          <a:prstGeom prst="rect">
            <a:avLst/>
          </a:prstGeom>
        </p:spPr>
        <p:txBody>
          <a:bodyPr/>
          <a:lstStyle>
            <a:lvl1pPr>
              <a:defRPr sz="2800">
                <a:latin typeface="Arial" pitchFamily="34" charset="0"/>
              </a:defRPr>
            </a:lvl1pPr>
            <a:lvl2pPr>
              <a:defRPr sz="2400">
                <a:latin typeface="Arial" pitchFamily="34" charset="0"/>
              </a:defRPr>
            </a:lvl2pPr>
            <a:lvl3pPr>
              <a:defRPr sz="2000">
                <a:latin typeface="Arial" pitchFamily="34" charset="0"/>
              </a:defRPr>
            </a:lvl3pPr>
            <a:lvl4pPr>
              <a:defRPr sz="1800">
                <a:latin typeface="Arial" pitchFamily="34" charset="0"/>
              </a:defRPr>
            </a:lvl4pPr>
            <a:lvl5pPr>
              <a:defRPr sz="1800">
                <a:latin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Pladsholder til indhold 3"/>
          <p:cNvSpPr>
            <a:spLocks noGrp="1"/>
          </p:cNvSpPr>
          <p:nvPr>
            <p:ph sz="half" idx="2"/>
          </p:nvPr>
        </p:nvSpPr>
        <p:spPr>
          <a:xfrm>
            <a:off x="4648200" y="1600200"/>
            <a:ext cx="4038600" cy="4525963"/>
          </a:xfrm>
          <a:prstGeom prst="rect">
            <a:avLst/>
          </a:prstGeom>
        </p:spPr>
        <p:txBody>
          <a:bodyPr/>
          <a:lstStyle>
            <a:lvl1pPr>
              <a:defRPr sz="2800">
                <a:latin typeface="Arial" pitchFamily="34" charset="0"/>
              </a:defRPr>
            </a:lvl1pPr>
            <a:lvl2pPr>
              <a:defRPr sz="2400">
                <a:latin typeface="Arial" pitchFamily="34" charset="0"/>
              </a:defRPr>
            </a:lvl2pPr>
            <a:lvl3pPr>
              <a:defRPr sz="2000">
                <a:latin typeface="Arial" pitchFamily="34" charset="0"/>
              </a:defRPr>
            </a:lvl3pPr>
            <a:lvl4pPr>
              <a:defRPr sz="1800">
                <a:latin typeface="Arial" pitchFamily="34" charset="0"/>
              </a:defRPr>
            </a:lvl4pPr>
            <a:lvl5pPr>
              <a:defRPr sz="1800">
                <a:latin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32D54716-E720-4D05-862E-7A467BC65C37}"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9B68EB8C-DD0A-433D-95FE-AD07FBB8CCCC}" type="slidenum">
              <a:rPr lang="da-DK"/>
              <a:pPr>
                <a:defRPr/>
              </a:pPr>
              <a:t>‹#›</a:t>
            </a:fld>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pitchFamily="34" charset="0"/>
              </a:defRPr>
            </a:lvl1pPr>
          </a:lstStyle>
          <a:p>
            <a:r>
              <a:rPr lang="en-US" smtClean="0"/>
              <a:t>Click to edit Master title style</a:t>
            </a:r>
            <a:endParaRPr lang="da-DK" dirty="0"/>
          </a:p>
        </p:txBody>
      </p:sp>
      <p:sp>
        <p:nvSpPr>
          <p:cNvPr id="3" name="Pladsholder til tekst 2"/>
          <p:cNvSpPr>
            <a:spLocks noGrp="1"/>
          </p:cNvSpPr>
          <p:nvPr>
            <p:ph type="body" idx="1"/>
          </p:nvPr>
        </p:nvSpPr>
        <p:spPr>
          <a:xfrm>
            <a:off x="457200" y="1535113"/>
            <a:ext cx="4040188" cy="639762"/>
          </a:xfrm>
          <a:prstGeom prst="rect">
            <a:avLst/>
          </a:prstGeom>
        </p:spPr>
        <p:txBody>
          <a:bodyPr anchor="b"/>
          <a:lstStyle>
            <a:lvl1pPr marL="0" indent="0">
              <a:buNone/>
              <a:defRPr sz="2400" b="1">
                <a:latin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Pladsholder til indhold 3"/>
          <p:cNvSpPr>
            <a:spLocks noGrp="1"/>
          </p:cNvSpPr>
          <p:nvPr>
            <p:ph sz="half" idx="2"/>
          </p:nvPr>
        </p:nvSpPr>
        <p:spPr>
          <a:xfrm>
            <a:off x="457200" y="2174875"/>
            <a:ext cx="4040188" cy="3951288"/>
          </a:xfrm>
          <a:prstGeom prst="rect">
            <a:avLst/>
          </a:prstGeom>
        </p:spPr>
        <p:txBody>
          <a:bodyPr/>
          <a:lstStyle>
            <a:lvl1pPr>
              <a:defRPr sz="2400">
                <a:latin typeface="Arial" pitchFamily="34" charset="0"/>
              </a:defRPr>
            </a:lvl1pPr>
            <a:lvl2pPr>
              <a:defRPr sz="2000">
                <a:latin typeface="Arial" pitchFamily="34" charset="0"/>
              </a:defRPr>
            </a:lvl2pPr>
            <a:lvl3pPr>
              <a:defRPr sz="1800">
                <a:latin typeface="Arial" pitchFamily="34" charset="0"/>
              </a:defRPr>
            </a:lvl3pPr>
            <a:lvl4pPr>
              <a:defRPr sz="1600">
                <a:latin typeface="Arial" pitchFamily="34" charset="0"/>
              </a:defRPr>
            </a:lvl4pPr>
            <a:lvl5pPr>
              <a:defRPr sz="1600">
                <a:latin typeface="Arial"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5" name="Pladsholder til tekst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Pladsholder til indhold 5"/>
          <p:cNvSpPr>
            <a:spLocks noGrp="1"/>
          </p:cNvSpPr>
          <p:nvPr>
            <p:ph sz="quarter" idx="4"/>
          </p:nvPr>
        </p:nvSpPr>
        <p:spPr>
          <a:xfrm>
            <a:off x="4645025" y="2174875"/>
            <a:ext cx="4041775" cy="3951288"/>
          </a:xfrm>
          <a:prstGeom prst="rect">
            <a:avLst/>
          </a:prstGeom>
        </p:spPr>
        <p:txBody>
          <a:bodyPr/>
          <a:lstStyle>
            <a:lvl1pPr>
              <a:defRPr sz="2400">
                <a:latin typeface="Arial" pitchFamily="34" charset="0"/>
              </a:defRPr>
            </a:lvl1pPr>
            <a:lvl2pPr>
              <a:defRPr sz="2000">
                <a:latin typeface="Arial" pitchFamily="34" charset="0"/>
              </a:defRPr>
            </a:lvl2pPr>
            <a:lvl3pPr>
              <a:defRPr sz="1800">
                <a:latin typeface="Arial" pitchFamily="34" charset="0"/>
              </a:defRPr>
            </a:lvl3pPr>
            <a:lvl4pPr>
              <a:defRPr sz="1600">
                <a:latin typeface="Arial" pitchFamily="34" charset="0"/>
              </a:defRPr>
            </a:lvl4pPr>
            <a:lvl5pPr>
              <a:defRPr sz="1600">
                <a:latin typeface="Arial"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7"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88FC609B-D527-4C78-9FB7-3D08698ACBDE}" type="datetime1">
              <a:rPr lang="da-DK"/>
              <a:pPr>
                <a:defRPr/>
              </a:pPr>
              <a:t>22-04-2014</a:t>
            </a:fld>
            <a:endParaRPr lang="da-DK"/>
          </a:p>
        </p:txBody>
      </p:sp>
      <p:sp>
        <p:nvSpPr>
          <p:cNvPr id="8"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9"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A052D3A4-931B-48B8-B513-B001E5DFD157}" type="slidenum">
              <a:rPr lang="da-DK"/>
              <a:pPr>
                <a:defRPr/>
              </a:pPr>
              <a:t>‹#›</a:t>
            </a:fld>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atin typeface="Arial" pitchFamily="34" charset="0"/>
              </a:defRPr>
            </a:lvl1pPr>
          </a:lstStyle>
          <a:p>
            <a:r>
              <a:rPr lang="en-US" smtClean="0"/>
              <a:t>Click to edit Master title style</a:t>
            </a:r>
            <a:endParaRPr lang="da-DK" dirty="0"/>
          </a:p>
        </p:txBody>
      </p:sp>
      <p:sp>
        <p:nvSpPr>
          <p:cNvPr id="3"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B6A74525-5B36-4E0D-B241-EBF4A62C0F22}" type="datetime1">
              <a:rPr lang="da-DK"/>
              <a:pPr>
                <a:defRPr/>
              </a:pPr>
              <a:t>22-04-2014</a:t>
            </a:fld>
            <a:endParaRPr lang="da-DK"/>
          </a:p>
        </p:txBody>
      </p:sp>
      <p:sp>
        <p:nvSpPr>
          <p:cNvPr id="4"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5"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137D9360-CC6F-4C0D-8960-578C7FFE388A}" type="slidenum">
              <a:rPr lang="da-DK"/>
              <a:pPr>
                <a:defRPr/>
              </a:pPr>
              <a:t>‹#›</a:t>
            </a:fld>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EF1AAD0A-0F2D-41BA-9F47-46104AFCC7ED}" type="datetime1">
              <a:rPr lang="da-DK"/>
              <a:pPr>
                <a:defRPr/>
              </a:pPr>
              <a:t>22-04-2014</a:t>
            </a:fld>
            <a:endParaRPr lang="da-DK"/>
          </a:p>
        </p:txBody>
      </p:sp>
      <p:sp>
        <p:nvSpPr>
          <p:cNvPr id="3"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4"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3903C74D-0643-4A75-9593-1D9A8E15377C}" type="slidenum">
              <a:rPr lang="da-DK"/>
              <a:pPr>
                <a:defRPr/>
              </a:pPr>
              <a:t>‹#›</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atin typeface="Arial" pitchFamily="34" charset="0"/>
              </a:defRPr>
            </a:lvl1pPr>
          </a:lstStyle>
          <a:p>
            <a:r>
              <a:rPr lang="en-US" smtClean="0"/>
              <a:t>Click to edit Master title style</a:t>
            </a:r>
            <a:endParaRPr lang="da-DK" dirty="0"/>
          </a:p>
        </p:txBody>
      </p:sp>
      <p:sp>
        <p:nvSpPr>
          <p:cNvPr id="3" name="Pladsholder til indhold 2"/>
          <p:cNvSpPr>
            <a:spLocks noGrp="1"/>
          </p:cNvSpPr>
          <p:nvPr>
            <p:ph idx="1"/>
          </p:nvPr>
        </p:nvSpPr>
        <p:spPr>
          <a:xfrm>
            <a:off x="3575050" y="273050"/>
            <a:ext cx="5111750" cy="5853113"/>
          </a:xfrm>
          <a:prstGeom prst="rect">
            <a:avLst/>
          </a:prstGeom>
        </p:spPr>
        <p:txBody>
          <a:bodyPr/>
          <a:lstStyle>
            <a:lvl1pPr>
              <a:defRPr sz="3200">
                <a:latin typeface="Arial" pitchFamily="34" charset="0"/>
              </a:defRPr>
            </a:lvl1pPr>
            <a:lvl2pPr>
              <a:defRPr sz="2800">
                <a:latin typeface="Arial" pitchFamily="34" charset="0"/>
              </a:defRPr>
            </a:lvl2pPr>
            <a:lvl3pPr>
              <a:defRPr sz="2400">
                <a:latin typeface="Arial" pitchFamily="34" charset="0"/>
              </a:defRPr>
            </a:lvl3pPr>
            <a:lvl4pPr>
              <a:defRPr sz="2000">
                <a:latin typeface="Arial" pitchFamily="34" charset="0"/>
              </a:defRPr>
            </a:lvl4pPr>
            <a:lvl5pPr>
              <a:defRPr sz="2000">
                <a:latin typeface="Arial" pitchFamily="34" charset="0"/>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Pladsholder til tekst 3"/>
          <p:cNvSpPr>
            <a:spLocks noGrp="1"/>
          </p:cNvSpPr>
          <p:nvPr>
            <p:ph type="body" sz="half" idx="2"/>
          </p:nvPr>
        </p:nvSpPr>
        <p:spPr>
          <a:xfrm>
            <a:off x="457200" y="1435100"/>
            <a:ext cx="3008313" cy="4691063"/>
          </a:xfrm>
          <a:prstGeom prst="rect">
            <a:avLst/>
          </a:prstGeom>
        </p:spPr>
        <p:txBody>
          <a:bodyPr/>
          <a:lstStyle>
            <a:lvl1pPr marL="0" indent="0">
              <a:buNone/>
              <a:defRPr sz="1400">
                <a:latin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91B7DFD2-F6DF-4459-A8ED-0113AA7007E4}"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DA4AD978-D06B-4EC8-AFBB-00AD097D2073}" type="slidenum">
              <a:rPr lang="da-DK"/>
              <a:pPr>
                <a:defRPr/>
              </a:pPr>
              <a:t>‹#›</a:t>
            </a:fld>
            <a:endParaRPr lang="da-D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atin typeface="Arial" pitchFamily="34" charset="0"/>
              </a:defRPr>
            </a:lvl1pPr>
          </a:lstStyle>
          <a:p>
            <a:r>
              <a:rPr lang="en-US" smtClean="0"/>
              <a:t>Click to edit Master title style</a:t>
            </a:r>
            <a:endParaRPr lang="da-DK" dirty="0"/>
          </a:p>
        </p:txBody>
      </p:sp>
      <p:sp>
        <p:nvSpPr>
          <p:cNvPr id="3" name="Pladsholder til billede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atin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a-DK" noProof="0" dirty="0"/>
          </a:p>
        </p:txBody>
      </p:sp>
      <p:sp>
        <p:nvSpPr>
          <p:cNvPr id="4" name="Pladsholder til tekst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Pladsholder til dato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C2EDBDCE-1842-4D63-BFCA-BC71275857C8}" type="datetime1">
              <a:rPr lang="da-DK"/>
              <a:pPr>
                <a:defRPr/>
              </a:pPr>
              <a:t>22-04-2014</a:t>
            </a:fld>
            <a:endParaRPr lang="da-DK"/>
          </a:p>
        </p:txBody>
      </p:sp>
      <p:sp>
        <p:nvSpPr>
          <p:cNvPr id="6" name="Pladsholder til sidefod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endParaRPr lang="da-DK"/>
          </a:p>
        </p:txBody>
      </p:sp>
      <p:sp>
        <p:nvSpPr>
          <p:cNvPr id="7" name="Pladsholder til diasnumm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97" charset="-128"/>
              </a:defRPr>
            </a:lvl1pPr>
          </a:lstStyle>
          <a:p>
            <a:pPr>
              <a:defRPr/>
            </a:pPr>
            <a:fld id="{5B878EA9-22B3-4431-A00F-417EDF43EB52}" type="slidenum">
              <a:rPr lang="da-DK"/>
              <a:pPr>
                <a:defRPr/>
              </a:pPr>
              <a:t>‹#›</a:t>
            </a:fld>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3000">
              <a:schemeClr val="bg1"/>
            </a:gs>
            <a:gs pos="34000">
              <a:schemeClr val="bg2">
                <a:alpha val="49000"/>
              </a:schemeClr>
            </a:gs>
            <a:gs pos="68000">
              <a:schemeClr val="bg1"/>
            </a:gs>
          </a:gsLst>
          <a:lin ang="16200000" scaled="0"/>
          <a:tileRect/>
        </a:gra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944"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xStyles>
    <p:titleStyle>
      <a:lvl1pPr algn="ctr" defTabSz="457200" rtl="0" eaLnBrk="1" fontAlgn="base" hangingPunct="1">
        <a:spcBef>
          <a:spcPct val="0"/>
        </a:spcBef>
        <a:spcAft>
          <a:spcPct val="0"/>
        </a:spcAft>
        <a:defRPr sz="4400" kern="1200">
          <a:solidFill>
            <a:schemeClr val="tx1"/>
          </a:solidFill>
          <a:latin typeface="Arial Narrow"/>
          <a:ea typeface="ＭＳ Ｐゴシック" pitchFamily="-97" charset="-128"/>
          <a:cs typeface="+mj-cs"/>
        </a:defRPr>
      </a:lvl1pPr>
      <a:lvl2pPr algn="ctr" defTabSz="457200" rtl="0" eaLnBrk="1" fontAlgn="base" hangingPunct="1">
        <a:spcBef>
          <a:spcPct val="0"/>
        </a:spcBef>
        <a:spcAft>
          <a:spcPct val="0"/>
        </a:spcAft>
        <a:defRPr sz="4400">
          <a:solidFill>
            <a:schemeClr val="tx1"/>
          </a:solidFill>
          <a:latin typeface="Arial Narrow" pitchFamily="-97" charset="0"/>
          <a:ea typeface="ＭＳ Ｐゴシック" pitchFamily="-97" charset="-128"/>
        </a:defRPr>
      </a:lvl2pPr>
      <a:lvl3pPr algn="ctr" defTabSz="457200" rtl="0" eaLnBrk="1" fontAlgn="base" hangingPunct="1">
        <a:spcBef>
          <a:spcPct val="0"/>
        </a:spcBef>
        <a:spcAft>
          <a:spcPct val="0"/>
        </a:spcAft>
        <a:defRPr sz="4400">
          <a:solidFill>
            <a:schemeClr val="tx1"/>
          </a:solidFill>
          <a:latin typeface="Arial Narrow" pitchFamily="-97" charset="0"/>
          <a:ea typeface="ＭＳ Ｐゴシック" pitchFamily="-97" charset="-128"/>
        </a:defRPr>
      </a:lvl3pPr>
      <a:lvl4pPr algn="ctr" defTabSz="457200" rtl="0" eaLnBrk="1" fontAlgn="base" hangingPunct="1">
        <a:spcBef>
          <a:spcPct val="0"/>
        </a:spcBef>
        <a:spcAft>
          <a:spcPct val="0"/>
        </a:spcAft>
        <a:defRPr sz="4400">
          <a:solidFill>
            <a:schemeClr val="tx1"/>
          </a:solidFill>
          <a:latin typeface="Arial Narrow" pitchFamily="-97" charset="0"/>
          <a:ea typeface="ＭＳ Ｐゴシック" pitchFamily="-97" charset="-128"/>
        </a:defRPr>
      </a:lvl4pPr>
      <a:lvl5pPr algn="ctr" defTabSz="457200" rtl="0" eaLnBrk="1" fontAlgn="base" hangingPunct="1">
        <a:spcBef>
          <a:spcPct val="0"/>
        </a:spcBef>
        <a:spcAft>
          <a:spcPct val="0"/>
        </a:spcAft>
        <a:defRPr sz="4400">
          <a:solidFill>
            <a:schemeClr val="tx1"/>
          </a:solidFill>
          <a:latin typeface="Arial Narrow" pitchFamily="-97" charset="0"/>
          <a:ea typeface="ＭＳ Ｐゴシック" pitchFamily="-97" charset="-128"/>
        </a:defRPr>
      </a:lvl5pPr>
      <a:lvl6pPr marL="457200" algn="ctr" defTabSz="457200" rtl="0" eaLnBrk="1" fontAlgn="base" hangingPunct="1">
        <a:spcBef>
          <a:spcPct val="0"/>
        </a:spcBef>
        <a:spcAft>
          <a:spcPct val="0"/>
        </a:spcAft>
        <a:defRPr sz="4400">
          <a:solidFill>
            <a:schemeClr val="tx1"/>
          </a:solidFill>
          <a:latin typeface="Arial Narrow" pitchFamily="-97" charset="0"/>
        </a:defRPr>
      </a:lvl6pPr>
      <a:lvl7pPr marL="914400" algn="ctr" defTabSz="457200" rtl="0" eaLnBrk="1" fontAlgn="base" hangingPunct="1">
        <a:spcBef>
          <a:spcPct val="0"/>
        </a:spcBef>
        <a:spcAft>
          <a:spcPct val="0"/>
        </a:spcAft>
        <a:defRPr sz="4400">
          <a:solidFill>
            <a:schemeClr val="tx1"/>
          </a:solidFill>
          <a:latin typeface="Arial Narrow" pitchFamily="-97" charset="0"/>
        </a:defRPr>
      </a:lvl7pPr>
      <a:lvl8pPr marL="1371600" algn="ctr" defTabSz="457200" rtl="0" eaLnBrk="1" fontAlgn="base" hangingPunct="1">
        <a:spcBef>
          <a:spcPct val="0"/>
        </a:spcBef>
        <a:spcAft>
          <a:spcPct val="0"/>
        </a:spcAft>
        <a:defRPr sz="4400">
          <a:solidFill>
            <a:schemeClr val="tx1"/>
          </a:solidFill>
          <a:latin typeface="Arial Narrow" pitchFamily="-97" charset="0"/>
        </a:defRPr>
      </a:lvl8pPr>
      <a:lvl9pPr marL="1828800" algn="ctr" defTabSz="457200" rtl="0" eaLnBrk="1" fontAlgn="base" hangingPunct="1">
        <a:spcBef>
          <a:spcPct val="0"/>
        </a:spcBef>
        <a:spcAft>
          <a:spcPct val="0"/>
        </a:spcAft>
        <a:defRPr sz="4400">
          <a:solidFill>
            <a:schemeClr val="tx1"/>
          </a:solidFill>
          <a:latin typeface="Arial Narrow" pitchFamily="-97"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Arial Narrow"/>
          <a:ea typeface="ＭＳ Ｐゴシック" pitchFamily="-97" charset="-128"/>
          <a:cs typeface="+mn-cs"/>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Arial Narrow"/>
          <a:ea typeface="ＭＳ Ｐゴシック" pitchFamily="-97"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Arial Narrow"/>
          <a:ea typeface="ＭＳ Ｐゴシック" pitchFamily="-97"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Arial Narrow"/>
          <a:ea typeface="ＭＳ Ｐゴシック" pitchFamily="-97"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Arial Narrow"/>
          <a:ea typeface="ＭＳ Ｐゴシック" pitchFamily="-9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3000">
              <a:schemeClr val="bg1"/>
            </a:gs>
            <a:gs pos="34000">
              <a:schemeClr val="bg2">
                <a:alpha val="49000"/>
              </a:schemeClr>
            </a:gs>
            <a:gs pos="68000">
              <a:schemeClr val="bg1"/>
            </a:gs>
          </a:gsLst>
          <a:lin ang="16200000" scaled="0"/>
          <a:tileRect/>
        </a:gra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94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Lst>
  <p:txStyles>
    <p:titleStyle>
      <a:lvl1pPr algn="ctr" defTabSz="457200" rtl="0" eaLnBrk="0" fontAlgn="base" hangingPunct="0">
        <a:spcBef>
          <a:spcPct val="0"/>
        </a:spcBef>
        <a:spcAft>
          <a:spcPct val="0"/>
        </a:spcAft>
        <a:defRPr sz="4400" kern="1200">
          <a:solidFill>
            <a:schemeClr val="tx1"/>
          </a:solidFill>
          <a:latin typeface="Arial Narrow"/>
          <a:ea typeface="ＭＳ Ｐゴシック" pitchFamily="-97" charset="-128"/>
          <a:cs typeface="ＭＳ Ｐゴシック" charset="-128"/>
        </a:defRPr>
      </a:lvl1pPr>
      <a:lvl2pPr algn="ctr" defTabSz="457200" rtl="0" eaLnBrk="0" fontAlgn="base" hangingPunct="0">
        <a:spcBef>
          <a:spcPct val="0"/>
        </a:spcBef>
        <a:spcAft>
          <a:spcPct val="0"/>
        </a:spcAft>
        <a:defRPr sz="4400">
          <a:solidFill>
            <a:schemeClr val="tx1"/>
          </a:solidFill>
          <a:latin typeface="Arial Narrow" pitchFamily="-97" charset="0"/>
          <a:ea typeface="ＭＳ Ｐゴシック" pitchFamily="-97" charset="-128"/>
          <a:cs typeface="ＭＳ Ｐゴシック" charset="-128"/>
        </a:defRPr>
      </a:lvl2pPr>
      <a:lvl3pPr algn="ctr" defTabSz="457200" rtl="0" eaLnBrk="0" fontAlgn="base" hangingPunct="0">
        <a:spcBef>
          <a:spcPct val="0"/>
        </a:spcBef>
        <a:spcAft>
          <a:spcPct val="0"/>
        </a:spcAft>
        <a:defRPr sz="4400">
          <a:solidFill>
            <a:schemeClr val="tx1"/>
          </a:solidFill>
          <a:latin typeface="Arial Narrow" pitchFamily="-97" charset="0"/>
          <a:ea typeface="ＭＳ Ｐゴシック" pitchFamily="-97" charset="-128"/>
          <a:cs typeface="ＭＳ Ｐゴシック" charset="-128"/>
        </a:defRPr>
      </a:lvl3pPr>
      <a:lvl4pPr algn="ctr" defTabSz="457200" rtl="0" eaLnBrk="0" fontAlgn="base" hangingPunct="0">
        <a:spcBef>
          <a:spcPct val="0"/>
        </a:spcBef>
        <a:spcAft>
          <a:spcPct val="0"/>
        </a:spcAft>
        <a:defRPr sz="4400">
          <a:solidFill>
            <a:schemeClr val="tx1"/>
          </a:solidFill>
          <a:latin typeface="Arial Narrow" pitchFamily="-97" charset="0"/>
          <a:ea typeface="ＭＳ Ｐゴシック" pitchFamily="-97" charset="-128"/>
          <a:cs typeface="ＭＳ Ｐゴシック" charset="-128"/>
        </a:defRPr>
      </a:lvl4pPr>
      <a:lvl5pPr algn="ctr" defTabSz="457200" rtl="0" eaLnBrk="0" fontAlgn="base" hangingPunct="0">
        <a:spcBef>
          <a:spcPct val="0"/>
        </a:spcBef>
        <a:spcAft>
          <a:spcPct val="0"/>
        </a:spcAft>
        <a:defRPr sz="4400">
          <a:solidFill>
            <a:schemeClr val="tx1"/>
          </a:solidFill>
          <a:latin typeface="Arial Narrow" pitchFamily="-97" charset="0"/>
          <a:ea typeface="ＭＳ Ｐゴシック" pitchFamily="-97" charset="-128"/>
          <a:cs typeface="ＭＳ Ｐゴシック" charset="-128"/>
        </a:defRPr>
      </a:lvl5pPr>
      <a:lvl6pPr marL="457200" algn="ctr" defTabSz="457200" rtl="0" fontAlgn="base">
        <a:spcBef>
          <a:spcPct val="0"/>
        </a:spcBef>
        <a:spcAft>
          <a:spcPct val="0"/>
        </a:spcAft>
        <a:defRPr sz="4400">
          <a:solidFill>
            <a:schemeClr val="tx1"/>
          </a:solidFill>
          <a:latin typeface="Arial Narrow" pitchFamily="-97" charset="0"/>
        </a:defRPr>
      </a:lvl6pPr>
      <a:lvl7pPr marL="914400" algn="ctr" defTabSz="457200" rtl="0" fontAlgn="base">
        <a:spcBef>
          <a:spcPct val="0"/>
        </a:spcBef>
        <a:spcAft>
          <a:spcPct val="0"/>
        </a:spcAft>
        <a:defRPr sz="4400">
          <a:solidFill>
            <a:schemeClr val="tx1"/>
          </a:solidFill>
          <a:latin typeface="Arial Narrow" pitchFamily="-97" charset="0"/>
        </a:defRPr>
      </a:lvl7pPr>
      <a:lvl8pPr marL="1371600" algn="ctr" defTabSz="457200" rtl="0" fontAlgn="base">
        <a:spcBef>
          <a:spcPct val="0"/>
        </a:spcBef>
        <a:spcAft>
          <a:spcPct val="0"/>
        </a:spcAft>
        <a:defRPr sz="4400">
          <a:solidFill>
            <a:schemeClr val="tx1"/>
          </a:solidFill>
          <a:latin typeface="Arial Narrow" pitchFamily="-97" charset="0"/>
        </a:defRPr>
      </a:lvl8pPr>
      <a:lvl9pPr marL="1828800" algn="ctr" defTabSz="457200" rtl="0" fontAlgn="base">
        <a:spcBef>
          <a:spcPct val="0"/>
        </a:spcBef>
        <a:spcAft>
          <a:spcPct val="0"/>
        </a:spcAft>
        <a:defRPr sz="4400">
          <a:solidFill>
            <a:schemeClr val="tx1"/>
          </a:solidFill>
          <a:latin typeface="Arial Narrow" pitchFamily="-97"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Arial Narrow"/>
          <a:ea typeface="ＭＳ Ｐゴシック" pitchFamily="-97"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Arial Narrow"/>
          <a:ea typeface="ＭＳ Ｐゴシック" pitchFamily="-97"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Arial Narrow"/>
          <a:ea typeface="ＭＳ Ｐゴシック" pitchFamily="-97"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Arial Narrow"/>
          <a:ea typeface="ＭＳ Ｐゴシック" pitchFamily="-97"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Arial Narrow"/>
          <a:ea typeface="ＭＳ Ｐゴシック" pitchFamily="-9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hyperlink" Target="Group%20Work%20in%20the%20College%20Classroom.flv"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10.png"/><Relationship Id="rId7" Type="http://schemas.openxmlformats.org/officeDocument/2006/relationships/diagramData" Target="../diagrams/data1.xm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diagramDrawing" Target="../diagrams/drawing1.xml"/><Relationship Id="rId5" Type="http://schemas.openxmlformats.org/officeDocument/2006/relationships/image" Target="../media/image12.png"/><Relationship Id="rId10" Type="http://schemas.openxmlformats.org/officeDocument/2006/relationships/diagramColors" Target="../diagrams/colors1.xml"/><Relationship Id="rId4" Type="http://schemas.openxmlformats.org/officeDocument/2006/relationships/image" Target="../media/image11.png"/><Relationship Id="rId9" Type="http://schemas.openxmlformats.org/officeDocument/2006/relationships/diagramQuickStyle" Target="../diagrams/quickStyle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ktangel 27"/>
          <p:cNvSpPr/>
          <p:nvPr/>
        </p:nvSpPr>
        <p:spPr>
          <a:xfrm>
            <a:off x="-31750" y="2936875"/>
            <a:ext cx="5913438" cy="2951163"/>
          </a:xfrm>
          <a:prstGeom prst="rect">
            <a:avLst/>
          </a:prstGeom>
          <a:gradFill flip="none" rotWithShape="1">
            <a:gsLst>
              <a:gs pos="31000">
                <a:schemeClr val="accent1">
                  <a:tint val="100000"/>
                  <a:shade val="100000"/>
                  <a:satMod val="130000"/>
                  <a:alpha val="44000"/>
                </a:schemeClr>
              </a:gs>
              <a:gs pos="96000">
                <a:schemeClr val="accent1">
                  <a:tint val="50000"/>
                  <a:shade val="100000"/>
                  <a:satMod val="350000"/>
                </a:schemeClr>
              </a:gs>
            </a:gsLst>
            <a:lin ang="10800000" scaled="1"/>
            <a:tileRect/>
          </a:gra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a-DK" dirty="0">
              <a:latin typeface="Arial" pitchFamily="34" charset="0"/>
            </a:endParaRPr>
          </a:p>
        </p:txBody>
      </p:sp>
      <p:sp>
        <p:nvSpPr>
          <p:cNvPr id="21508" name="Rectangle 4"/>
          <p:cNvSpPr>
            <a:spLocks noChangeArrowheads="1"/>
          </p:cNvSpPr>
          <p:nvPr/>
        </p:nvSpPr>
        <p:spPr bwMode="gray">
          <a:xfrm>
            <a:off x="505466" y="4700706"/>
            <a:ext cx="4852987" cy="947738"/>
          </a:xfrm>
          <a:prstGeom prst="rect">
            <a:avLst/>
          </a:prstGeom>
          <a:noFill/>
          <a:ln w="9525">
            <a:noFill/>
            <a:miter lim="800000"/>
            <a:headEnd/>
            <a:tailEnd/>
          </a:ln>
        </p:spPr>
        <p:txBody>
          <a:bodyPr lIns="0" tIns="0" rIns="0" bIns="0" anchor="ctr"/>
          <a:lstStyle/>
          <a:p>
            <a:pPr defTabSz="801688"/>
            <a:r>
              <a:rPr lang="en-US" sz="1400" dirty="0" smtClean="0">
                <a:solidFill>
                  <a:srgbClr val="171717"/>
                </a:solidFill>
              </a:rPr>
              <a:t>Aziz </a:t>
            </a:r>
            <a:r>
              <a:rPr lang="en-US" sz="1400" dirty="0" err="1" smtClean="0">
                <a:solidFill>
                  <a:srgbClr val="171717"/>
                </a:solidFill>
              </a:rPr>
              <a:t>Yahya</a:t>
            </a:r>
            <a:endParaRPr lang="en-US" sz="1400" dirty="0" smtClean="0">
              <a:solidFill>
                <a:srgbClr val="171717"/>
              </a:solidFill>
            </a:endParaRPr>
          </a:p>
          <a:p>
            <a:pPr defTabSz="801688"/>
            <a:r>
              <a:rPr lang="en-US" sz="1400" dirty="0" smtClean="0">
                <a:solidFill>
                  <a:srgbClr val="171717"/>
                </a:solidFill>
              </a:rPr>
              <a:t>Head of Human Development Department</a:t>
            </a:r>
          </a:p>
          <a:p>
            <a:pPr defTabSz="801688"/>
            <a:r>
              <a:rPr lang="en-US" sz="1400" dirty="0" smtClean="0">
                <a:solidFill>
                  <a:srgbClr val="171717"/>
                </a:solidFill>
              </a:rPr>
              <a:t>Center of Languages and Human Development </a:t>
            </a:r>
          </a:p>
          <a:p>
            <a:pPr defTabSz="801688"/>
            <a:r>
              <a:rPr lang="en-US" sz="1400" dirty="0" err="1" smtClean="0">
                <a:solidFill>
                  <a:srgbClr val="171717"/>
                </a:solidFill>
              </a:rPr>
              <a:t>Universiti</a:t>
            </a:r>
            <a:r>
              <a:rPr lang="en-US" sz="1400" dirty="0" smtClean="0">
                <a:solidFill>
                  <a:srgbClr val="171717"/>
                </a:solidFill>
              </a:rPr>
              <a:t> </a:t>
            </a:r>
            <a:r>
              <a:rPr lang="en-US" sz="1400" dirty="0" err="1" smtClean="0">
                <a:solidFill>
                  <a:srgbClr val="171717"/>
                </a:solidFill>
              </a:rPr>
              <a:t>Teknikal</a:t>
            </a:r>
            <a:r>
              <a:rPr lang="en-US" sz="1400" dirty="0" smtClean="0">
                <a:solidFill>
                  <a:srgbClr val="171717"/>
                </a:solidFill>
              </a:rPr>
              <a:t> Malaysia Melaka</a:t>
            </a:r>
            <a:endParaRPr lang="en-US" sz="1400" dirty="0">
              <a:solidFill>
                <a:srgbClr val="171717"/>
              </a:solidFill>
            </a:endParaRPr>
          </a:p>
        </p:txBody>
      </p:sp>
      <p:sp>
        <p:nvSpPr>
          <p:cNvPr id="21509" name="Rectangle 5"/>
          <p:cNvSpPr txBox="1">
            <a:spLocks noChangeArrowheads="1"/>
          </p:cNvSpPr>
          <p:nvPr/>
        </p:nvSpPr>
        <p:spPr bwMode="gray">
          <a:xfrm>
            <a:off x="519113" y="3297238"/>
            <a:ext cx="4544206" cy="1138284"/>
          </a:xfrm>
          <a:prstGeom prst="rect">
            <a:avLst/>
          </a:prstGeom>
          <a:noFill/>
          <a:ln w="9525">
            <a:noFill/>
            <a:miter lim="800000"/>
            <a:headEnd/>
            <a:tailEnd/>
          </a:ln>
        </p:spPr>
        <p:txBody>
          <a:bodyPr lIns="0" rIns="0" anchor="ctr"/>
          <a:lstStyle/>
          <a:p>
            <a:r>
              <a:rPr lang="ms-MY" sz="1600" b="1" dirty="0" smtClean="0">
                <a:solidFill>
                  <a:schemeClr val="accent4">
                    <a:lumMod val="75000"/>
                  </a:schemeClr>
                </a:solidFill>
              </a:rPr>
              <a:t>22 April 2014 (Tuesday)</a:t>
            </a:r>
            <a:endParaRPr lang="ms-MY" sz="1600" dirty="0" smtClean="0">
              <a:solidFill>
                <a:schemeClr val="accent4">
                  <a:lumMod val="75000"/>
                </a:schemeClr>
              </a:solidFill>
            </a:endParaRPr>
          </a:p>
          <a:p>
            <a:r>
              <a:rPr lang="ms-MY" sz="1600" b="1" dirty="0" smtClean="0">
                <a:solidFill>
                  <a:schemeClr val="accent4">
                    <a:lumMod val="75000"/>
                  </a:schemeClr>
                </a:solidFill>
              </a:rPr>
              <a:t>8.30 am – 4.30 pm</a:t>
            </a:r>
            <a:endParaRPr lang="ms-MY" sz="1600" dirty="0" smtClean="0">
              <a:solidFill>
                <a:schemeClr val="accent4">
                  <a:lumMod val="75000"/>
                </a:schemeClr>
              </a:solidFill>
            </a:endParaRPr>
          </a:p>
          <a:p>
            <a:r>
              <a:rPr lang="ms-MY" sz="1600" b="1" dirty="0" smtClean="0">
                <a:solidFill>
                  <a:schemeClr val="accent4">
                    <a:lumMod val="75000"/>
                  </a:schemeClr>
                </a:solidFill>
              </a:rPr>
              <a:t>Dewan Konvensyen, UTeM Kampus Bandar </a:t>
            </a:r>
            <a:endParaRPr lang="ms-MY" sz="1600" dirty="0" smtClean="0">
              <a:solidFill>
                <a:schemeClr val="accent4">
                  <a:lumMod val="75000"/>
                </a:schemeClr>
              </a:solidFill>
            </a:endParaRPr>
          </a:p>
          <a:p>
            <a:r>
              <a:rPr lang="ms-MY" sz="1400" b="1" dirty="0" smtClean="0">
                <a:solidFill>
                  <a:schemeClr val="accent4">
                    <a:lumMod val="75000"/>
                  </a:schemeClr>
                </a:solidFill>
              </a:rPr>
              <a:t> </a:t>
            </a:r>
            <a:endParaRPr lang="ms-MY" sz="1400" dirty="0">
              <a:solidFill>
                <a:schemeClr val="accent4">
                  <a:lumMod val="75000"/>
                </a:schemeClr>
              </a:solidFill>
            </a:endParaRPr>
          </a:p>
        </p:txBody>
      </p:sp>
      <p:sp>
        <p:nvSpPr>
          <p:cNvPr id="7" name="Rectangle 6"/>
          <p:cNvSpPr/>
          <p:nvPr/>
        </p:nvSpPr>
        <p:spPr>
          <a:xfrm>
            <a:off x="252482" y="1140556"/>
            <a:ext cx="6694228" cy="461665"/>
          </a:xfrm>
          <a:prstGeom prst="rect">
            <a:avLst/>
          </a:prstGeom>
        </p:spPr>
        <p:txBody>
          <a:bodyPr wrap="square">
            <a:spAutoFit/>
          </a:bodyPr>
          <a:lstStyle/>
          <a:p>
            <a:r>
              <a:rPr lang="en-US" sz="2400" b="1" i="1" dirty="0" smtClean="0"/>
              <a:t>Implementing Group Work In The Classroom</a:t>
            </a:r>
            <a:endParaRPr lang="ms-MY"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Try </a:t>
            </a:r>
            <a:r>
              <a:rPr lang="en-US" sz="1400" b="1" i="1" dirty="0"/>
              <a:t>to predict students’ answers</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323439"/>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You </a:t>
            </a:r>
            <a:r>
              <a:rPr lang="en-US" sz="1600" dirty="0">
                <a:solidFill>
                  <a:schemeClr val="accent4">
                    <a:lumMod val="50000"/>
                  </a:schemeClr>
                </a:solidFill>
              </a:rPr>
              <a:t>won’t be able to do this perfectly—expect the unexpected—but by having some idea about what students will come up with, you will be better prepared to answer their questions and tie together the group work during the plenary session.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7</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Demonstrate </a:t>
            </a:r>
            <a:r>
              <a:rPr lang="en-US" sz="1400" b="1" i="1" dirty="0"/>
              <a:t>you are prepared for the group session.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Arrive </a:t>
            </a:r>
            <a:r>
              <a:rPr lang="en-US" sz="1600" dirty="0">
                <a:solidFill>
                  <a:schemeClr val="accent4">
                    <a:lumMod val="50000"/>
                  </a:schemeClr>
                </a:solidFill>
              </a:rPr>
              <a:t>punctually, have a handout prepared that relates specifically to the task, and carry through on tasks that you promised to do when you last used group work in the classroom (Race, 2000).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8</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Share </a:t>
            </a:r>
            <a:r>
              <a:rPr lang="en-US" sz="1400" b="1" i="1" dirty="0"/>
              <a:t>your rationale for using group work.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830997"/>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Students </a:t>
            </a:r>
            <a:r>
              <a:rPr lang="en-US" sz="1600" dirty="0">
                <a:solidFill>
                  <a:schemeClr val="accent4">
                    <a:lumMod val="50000"/>
                  </a:schemeClr>
                </a:solidFill>
              </a:rPr>
              <a:t>must understand the benefits of collaborative learning. If they do not see its value, they might conclude that you are using group work merely to get out of course preparation or lecturing</a:t>
            </a:r>
            <a:endParaRPr lang="da-DK" sz="1600" dirty="0">
              <a:solidFill>
                <a:schemeClr val="accent4">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9</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a:t>Specify instructional objectives.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304698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Determine </a:t>
            </a:r>
            <a:r>
              <a:rPr lang="en-US" sz="1600" dirty="0">
                <a:solidFill>
                  <a:schemeClr val="accent4">
                    <a:lumMod val="50000"/>
                  </a:schemeClr>
                </a:solidFill>
              </a:rPr>
              <a:t>what you want to achieve through the small group activities, both academically (e.g. knowledge of a topic) and socially (e.g. listening skills). The activity should relate closely to the course objectives and class content and must be designed to help students learn, not simply to occupy their time. When deciding whether or not to use group work for a specific task, consider these questions: What is the objective of the activity? How will that objective be furthered by asking students to work in groups? Is the activity challenging or complex enough that it requires group work? Will the project require true collaboration? Is there any reason why the assignment should not be collaborative?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10</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Have </a:t>
            </a:r>
            <a:r>
              <a:rPr lang="en-US" sz="1400" b="1" i="1" dirty="0"/>
              <a:t>students form groups before you give them instructions</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569660"/>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If </a:t>
            </a:r>
            <a:r>
              <a:rPr lang="en-US" sz="1600" dirty="0">
                <a:solidFill>
                  <a:schemeClr val="accent4">
                    <a:lumMod val="50000"/>
                  </a:schemeClr>
                </a:solidFill>
              </a:rPr>
              <a:t>you try to give instructions first, students may be too preoccupied with deciding on group membership to listen to you. Or, by the time they have determined their groups, they may have forgotten what they are supposed to do. </a:t>
            </a:r>
          </a:p>
          <a:p>
            <a:endParaRPr lang="en-US" sz="1600" dirty="0">
              <a:solidFill>
                <a:schemeClr val="accent4">
                  <a:lumMod val="50000"/>
                </a:schemeClr>
              </a:solidFill>
            </a:endParaRP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11</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Facilitate </a:t>
            </a:r>
            <a:r>
              <a:rPr lang="en-US" sz="1400" b="1" i="1" dirty="0"/>
              <a:t>some form of group cohesion</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Students </a:t>
            </a:r>
            <a:r>
              <a:rPr lang="en-US" sz="1600" dirty="0">
                <a:solidFill>
                  <a:schemeClr val="accent4">
                    <a:lumMod val="50000"/>
                  </a:schemeClr>
                </a:solidFill>
              </a:rPr>
              <a:t>work best together if they know or trust each other, at least to some extent. Even for brief group activities, have students introduce themselves to their group members before attending to their task. For longer periods of group work, consider introducing an ice breaker or an activity designed specifically to build a sense of teamwork.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12</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Explain </a:t>
            </a:r>
            <a:r>
              <a:rPr lang="en-US" sz="1400" b="1" i="1" dirty="0"/>
              <a:t>the task clearly.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2554545"/>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This </a:t>
            </a:r>
            <a:r>
              <a:rPr lang="en-US" sz="1600" dirty="0">
                <a:solidFill>
                  <a:schemeClr val="accent4">
                    <a:lumMod val="50000"/>
                  </a:schemeClr>
                </a:solidFill>
              </a:rPr>
              <a:t>means both telling students exactly what they have to do and describing what the final product of their group work will look like. Explaining the big picture or final goal is important, especially when the group work will take place in steps (such as in Snowballing or Jigsaw). Using visual structures like charts and sequential diagrams is often helpful, as is the use of sentence starters and specific questions. Remember to include time estimations for the activities. Estimate on the low side; students will work most efficiently as the deadline approaches. If necessary, you can increase the time available.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13</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Prepare </a:t>
            </a:r>
            <a:r>
              <a:rPr lang="en-US" sz="1400" b="1" i="1" dirty="0"/>
              <a:t>written instructions for the students.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830997"/>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Either </a:t>
            </a:r>
            <a:r>
              <a:rPr lang="en-US" sz="1600" dirty="0">
                <a:solidFill>
                  <a:schemeClr val="accent4">
                    <a:lumMod val="50000"/>
                  </a:schemeClr>
                </a:solidFill>
              </a:rPr>
              <a:t>post the instructions on an overhead or PowerPoint slide or, if some of the groups will leave the room, distribute a handout.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14</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Set </a:t>
            </a:r>
            <a:r>
              <a:rPr lang="en-US" sz="1400" b="1" i="1" dirty="0"/>
              <a:t>ground rules for group interaction.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Especially </a:t>
            </a:r>
            <a:r>
              <a:rPr lang="en-US" sz="1600" dirty="0">
                <a:solidFill>
                  <a:schemeClr val="accent4">
                    <a:lumMod val="50000"/>
                  </a:schemeClr>
                </a:solidFill>
              </a:rPr>
              <a:t>for extended periods of group work, establish how group members should interact with one another, mentioning principles such as respect, active listening, and methods for decision making.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15</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Let </a:t>
            </a:r>
            <a:r>
              <a:rPr lang="en-US" sz="1400" b="1" i="1" dirty="0"/>
              <a:t>students ask questions.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Even </a:t>
            </a:r>
            <a:r>
              <a:rPr lang="en-US" sz="1600" dirty="0">
                <a:solidFill>
                  <a:schemeClr val="accent4">
                    <a:lumMod val="50000"/>
                  </a:schemeClr>
                </a:solidFill>
              </a:rPr>
              <a:t>if you believe your instructions are crystal-clear, students may very well have legitimate questions about the activity. Give them time to ask questions before they get to work.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16</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sz="2400" dirty="0" smtClean="0"/>
              <a:t>At the end of this course, participants should be able to:</a:t>
            </a:r>
          </a:p>
          <a:p>
            <a:pPr>
              <a:buNone/>
            </a:pPr>
            <a:endParaRPr lang="en-US" sz="2400" dirty="0" smtClean="0"/>
          </a:p>
          <a:p>
            <a:pPr>
              <a:buNone/>
            </a:pPr>
            <a:r>
              <a:rPr lang="en-US" sz="2400" dirty="0" smtClean="0"/>
              <a:t>1. Identify the various practical guidelines for group work.</a:t>
            </a:r>
          </a:p>
          <a:p>
            <a:pPr>
              <a:buNone/>
            </a:pPr>
            <a:r>
              <a:rPr lang="en-US" sz="2400" dirty="0" smtClean="0"/>
              <a:t>2. Identify the types of small group activities.</a:t>
            </a:r>
          </a:p>
          <a:p>
            <a:pPr>
              <a:buNone/>
            </a:pPr>
            <a:r>
              <a:rPr lang="en-US" sz="2400" dirty="0" smtClean="0"/>
              <a:t>3. Design an active learning environment by implementing collaborative and co-operative skills.</a:t>
            </a:r>
          </a:p>
          <a:p>
            <a:pPr>
              <a:buNone/>
            </a:pPr>
            <a:r>
              <a:rPr lang="en-US" sz="2400" dirty="0" smtClean="0"/>
              <a:t>4. Plan and facilitate an effective group work process.</a:t>
            </a:r>
          </a:p>
          <a:p>
            <a:pPr>
              <a:buNone/>
            </a:pPr>
            <a:endParaRPr lang="ms-MY" dirty="0"/>
          </a:p>
        </p:txBody>
      </p:sp>
      <p:sp>
        <p:nvSpPr>
          <p:cNvPr id="3" name="Title 2"/>
          <p:cNvSpPr>
            <a:spLocks noGrp="1"/>
          </p:cNvSpPr>
          <p:nvPr>
            <p:ph type="title"/>
          </p:nvPr>
        </p:nvSpPr>
        <p:spPr/>
        <p:txBody>
          <a:bodyPr/>
          <a:lstStyle/>
          <a:p>
            <a:r>
              <a:rPr lang="en-US" b="1" i="1" dirty="0" smtClean="0"/>
              <a:t>Learning Outcomes</a:t>
            </a:r>
            <a:r>
              <a:rPr lang="en-US" dirty="0" smtClean="0"/>
              <a:t/>
            </a:r>
            <a:br>
              <a:rPr lang="en-US" dirty="0" smtClean="0"/>
            </a:br>
            <a:endParaRPr lang="ms-MY" dirty="0"/>
          </a:p>
        </p:txBody>
      </p:sp>
      <p:sp>
        <p:nvSpPr>
          <p:cNvPr id="4" name="Text Placeholder 3"/>
          <p:cNvSpPr>
            <a:spLocks noGrp="1"/>
          </p:cNvSpPr>
          <p:nvPr>
            <p:ph type="body" idx="13"/>
          </p:nvPr>
        </p:nvSpPr>
        <p:spPr/>
        <p:txBody>
          <a:bodyPr/>
          <a:lstStyle/>
          <a:p>
            <a:endParaRPr lang="ms-MY"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Monitor the groups but do not hover.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2308324"/>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As </a:t>
            </a:r>
            <a:r>
              <a:rPr lang="en-US" sz="1600" dirty="0">
                <a:solidFill>
                  <a:schemeClr val="accent4">
                    <a:lumMod val="50000"/>
                  </a:schemeClr>
                </a:solidFill>
              </a:rPr>
              <a:t>students do their work, circulate among the groups and answer any questions raised. Also listen for trends that are emerging from the discussions, so that you can refer to them during the subsequent plenary discussion. However, be unobtrusive and avoid interfering with group functioning; allow time for students to solve their own problems before getting involved. Even consider leaving the room for a short period of time, because your absence can increase students’ willingness to share uncertainties and disagreements (</a:t>
            </a:r>
            <a:r>
              <a:rPr lang="en-US" sz="1600" dirty="0" err="1">
                <a:solidFill>
                  <a:schemeClr val="accent4">
                    <a:lumMod val="50000"/>
                  </a:schemeClr>
                </a:solidFill>
              </a:rPr>
              <a:t>Jaques</a:t>
            </a:r>
            <a:r>
              <a:rPr lang="en-US" sz="1600" dirty="0">
                <a:solidFill>
                  <a:schemeClr val="accent4">
                    <a:lumMod val="50000"/>
                  </a:schemeClr>
                </a:solidFill>
              </a:rPr>
              <a:t>, 2000).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17</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Expect </a:t>
            </a:r>
            <a:r>
              <a:rPr lang="en-US" sz="1400" b="1" i="1" dirty="0"/>
              <a:t>a lot of your students</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Assume </a:t>
            </a:r>
            <a:r>
              <a:rPr lang="en-US" sz="1600" dirty="0">
                <a:solidFill>
                  <a:schemeClr val="accent4">
                    <a:lumMod val="50000"/>
                  </a:schemeClr>
                </a:solidFill>
              </a:rPr>
              <a:t>that they do know, and can do, a great deal (Brookfield &amp; </a:t>
            </a:r>
            <a:r>
              <a:rPr lang="en-US" sz="1600" dirty="0" err="1">
                <a:solidFill>
                  <a:schemeClr val="accent4">
                    <a:lumMod val="50000"/>
                  </a:schemeClr>
                </a:solidFill>
              </a:rPr>
              <a:t>Preskill</a:t>
            </a:r>
            <a:r>
              <a:rPr lang="en-US" sz="1600" dirty="0">
                <a:solidFill>
                  <a:schemeClr val="accent4">
                    <a:lumMod val="50000"/>
                  </a:schemeClr>
                </a:solidFill>
              </a:rPr>
              <a:t>, 1999). Express your confidence in them as you circulate the room.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18</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Be slow to share what you know.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If </a:t>
            </a:r>
            <a:r>
              <a:rPr lang="en-US" sz="1600" dirty="0">
                <a:solidFill>
                  <a:schemeClr val="accent4">
                    <a:lumMod val="50000"/>
                  </a:schemeClr>
                </a:solidFill>
              </a:rPr>
              <a:t>you come upon a group that is experiencing uncertainty or disagreement, avoid the natural tendency to give the answers or resolve the disagreement. The learning that is accomplished through group work might be slower, but it is generally harder won and thus better. If necessary, clarify your instructions, but let students struggle—within reason—to accomplish the task (Race, 2000).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19</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Clarify your role as facilitator.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If </a:t>
            </a:r>
            <a:r>
              <a:rPr lang="en-US" sz="1600" dirty="0">
                <a:solidFill>
                  <a:schemeClr val="accent4">
                    <a:lumMod val="50000"/>
                  </a:schemeClr>
                </a:solidFill>
              </a:rPr>
              <a:t>students criticize you for not contributing enough to their work, consider whether you have communicated clearly enough your role as facilitator.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20</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Provide </a:t>
            </a:r>
            <a:r>
              <a:rPr lang="en-US" sz="1400" b="1" i="1" dirty="0"/>
              <a:t>closure to the group activities.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569660"/>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Group </a:t>
            </a:r>
            <a:r>
              <a:rPr lang="en-US" sz="1600" dirty="0">
                <a:solidFill>
                  <a:schemeClr val="accent4">
                    <a:lumMod val="50000"/>
                  </a:schemeClr>
                </a:solidFill>
              </a:rPr>
              <a:t>work can succeed or fail based on how you incorporate it into the rest of the class and the course. Students need to see how their work in small groups was useful to them and/or contributed to the development of the topic. Thus, end with a plenary session in which students do group reporting: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21</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Model </a:t>
            </a:r>
            <a:r>
              <a:rPr lang="en-US" sz="1400" b="1" i="1" dirty="0"/>
              <a:t>how you want students to participate.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569660"/>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When </a:t>
            </a:r>
            <a:r>
              <a:rPr lang="en-US" sz="1600" dirty="0">
                <a:solidFill>
                  <a:schemeClr val="accent4">
                    <a:lumMod val="50000"/>
                  </a:schemeClr>
                </a:solidFill>
              </a:rPr>
              <a:t>responding to students’ answers, model the respect and sensitivity that you want the students to display towards their classmates. Also readily acknowledge and value opinions different from your own; don’t </a:t>
            </a:r>
            <a:r>
              <a:rPr lang="en-US" sz="1600" dirty="0" err="1">
                <a:solidFill>
                  <a:schemeClr val="accent4">
                    <a:lumMod val="50000"/>
                  </a:schemeClr>
                </a:solidFill>
              </a:rPr>
              <a:t>favour</a:t>
            </a:r>
            <a:r>
              <a:rPr lang="en-US" sz="1600" dirty="0">
                <a:solidFill>
                  <a:schemeClr val="accent4">
                    <a:lumMod val="50000"/>
                  </a:schemeClr>
                </a:solidFill>
              </a:rPr>
              <a:t> clones! And be willing to share your own stories, critique your work, and summarize what has been said.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22</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Connect </a:t>
            </a:r>
            <a:r>
              <a:rPr lang="en-US" sz="1400" b="1" i="1" dirty="0"/>
              <a:t>the ideas raised to course content and objectives.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Recognize </a:t>
            </a:r>
            <a:r>
              <a:rPr lang="en-US" sz="1600" dirty="0">
                <a:solidFill>
                  <a:schemeClr val="accent4">
                    <a:lumMod val="50000"/>
                  </a:schemeClr>
                </a:solidFill>
              </a:rPr>
              <a:t>that groups might not come up with the ideas you intended them to, so be willing to make your lecture plans flexible. Wherever possible, look for a connection between group conclusions and the course topic. However, be aware that misconceptions or inaccurate responses need to be clarified and corrected either by you or by other students.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23</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Avoid </a:t>
            </a:r>
            <a:r>
              <a:rPr lang="en-US" sz="1400" b="1" i="1" dirty="0"/>
              <a:t>impromptu lectures.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They </a:t>
            </a:r>
            <a:r>
              <a:rPr lang="en-US" sz="1600" dirty="0">
                <a:solidFill>
                  <a:schemeClr val="accent4">
                    <a:lumMod val="50000"/>
                  </a:schemeClr>
                </a:solidFill>
              </a:rPr>
              <a:t>interrupt the flow of the conversation during the plenary session and, because they are not prepared, tend to be relatively poor lectures (Brookfield &amp; </a:t>
            </a:r>
            <a:r>
              <a:rPr lang="en-US" sz="1600" dirty="0" err="1">
                <a:solidFill>
                  <a:schemeClr val="accent4">
                    <a:lumMod val="50000"/>
                  </a:schemeClr>
                </a:solidFill>
              </a:rPr>
              <a:t>Preskill</a:t>
            </a:r>
            <a:r>
              <a:rPr lang="en-US" sz="1600" dirty="0">
                <a:solidFill>
                  <a:schemeClr val="accent4">
                    <a:lumMod val="50000"/>
                  </a:schemeClr>
                </a:solidFill>
              </a:rPr>
              <a:t>, 1999).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24</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Don’t </a:t>
            </a:r>
            <a:r>
              <a:rPr lang="en-US" sz="1400" b="1" i="1" dirty="0"/>
              <a:t>provide too much closure.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1"/>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Although </a:t>
            </a:r>
            <a:r>
              <a:rPr lang="en-US" sz="1600" dirty="0">
                <a:solidFill>
                  <a:schemeClr val="accent4">
                    <a:lumMod val="50000"/>
                  </a:schemeClr>
                </a:solidFill>
              </a:rPr>
              <a:t>the plenary session should wrap up the group work, feel free to leave some questions unanswered for further research or for the next class period. This openness reflects the nature of knowledge.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2</a:t>
              </a:r>
              <a:r>
                <a:rPr lang="da-DK" sz="1200" kern="0" noProof="1" smtClean="0">
                  <a:solidFill>
                    <a:sysClr val="window" lastClr="FFFFFF"/>
                  </a:solidFill>
                  <a:latin typeface="Arial" pitchFamily="34" charset="0"/>
                  <a:ea typeface="ＭＳ Ｐゴシック" pitchFamily="-97" charset="-128"/>
                </a:rPr>
                <a:t>5</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Ask </a:t>
            </a:r>
            <a:r>
              <a:rPr lang="en-US" sz="1400" b="1" i="1" dirty="0"/>
              <a:t>students to reflect on the group work process</a:t>
            </a:r>
            <a:endParaRPr lang="da-DK" sz="1400" b="1" kern="0" noProof="1">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07721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They </a:t>
            </a:r>
            <a:r>
              <a:rPr lang="en-US" sz="1600" dirty="0">
                <a:solidFill>
                  <a:schemeClr val="accent4">
                    <a:lumMod val="50000"/>
                  </a:schemeClr>
                </a:solidFill>
              </a:rPr>
              <a:t>may do so either orally or in writing. This reflection helps them discover what they learned and how they functioned in the group. It also gives you a sense of their response to group work.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863601" y="2801938"/>
            <a:ext cx="471488" cy="344487"/>
            <a:chOff x="863675" y="2801938"/>
            <a:chExt cx="471096"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863675" y="2801939"/>
              <a:ext cx="471096" cy="296862"/>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smtClean="0">
                  <a:solidFill>
                    <a:sysClr val="window" lastClr="FFFFFF"/>
                  </a:solidFill>
                  <a:latin typeface="Arial" pitchFamily="34" charset="0"/>
                  <a:ea typeface="ＭＳ Ｐゴシック" pitchFamily="-97" charset="-128"/>
                </a:rPr>
                <a:t>26</a:t>
              </a:r>
              <a:endParaRPr lang="da-DK" sz="1200" kern="0" noProof="1">
                <a:solidFill>
                  <a:sysClr val="window" lastClr="FFFFFF"/>
                </a:solidFill>
                <a:latin typeface="Arial" pitchFamily="34" charset="0"/>
                <a:ea typeface="ＭＳ Ｐゴシック" pitchFamily="-97" charset="-128"/>
              </a:endParaRPr>
            </a:p>
          </p:txBody>
        </p:sp>
      </p:grpSp>
    </p:spTree>
    <p:extLst>
      <p:ext uri="{BB962C8B-B14F-4D97-AF65-F5344CB8AC3E}">
        <p14:creationId xmlns:p14="http://schemas.microsoft.com/office/powerpoint/2010/main" val="33201138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a:t>Specify instructional objectives.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304698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Determine </a:t>
            </a:r>
            <a:r>
              <a:rPr lang="en-US" sz="1600" dirty="0">
                <a:solidFill>
                  <a:schemeClr val="accent4">
                    <a:lumMod val="50000"/>
                  </a:schemeClr>
                </a:solidFill>
              </a:rPr>
              <a:t>what you want to achieve through the small group activities, both academically (e.g. knowledge of a topic) and socially (e.g. listening skills). The activity should relate closely to the course objectives and class content and must be designed to help students learn, not simply to occupy their time. When deciding whether or not to use group work for a specific task, consider these questions: What is the objective of the activity? How will that objective be furthered by asking students to work in groups? Is the activity challenging or complex enough that it requires group work? Will the project require true collaboration? Is there any reason why the assignment should not be collaborative?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1</a:t>
              </a: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ktangel 16"/>
          <p:cNvSpPr>
            <a:spLocks noChangeArrowheads="1"/>
          </p:cNvSpPr>
          <p:nvPr/>
        </p:nvSpPr>
        <p:spPr bwMode="auto">
          <a:xfrm>
            <a:off x="1141413" y="1844676"/>
            <a:ext cx="7431087" cy="997834"/>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Average the scores of each member</a:t>
            </a:r>
            <a:r>
              <a:rPr lang="en-US" sz="1200" dirty="0"/>
              <a:t>.</a:t>
            </a:r>
          </a:p>
        </p:txBody>
      </p:sp>
      <p:sp>
        <p:nvSpPr>
          <p:cNvPr id="19" name="Rektangel 18"/>
          <p:cNvSpPr>
            <a:spLocks noChangeArrowheads="1"/>
          </p:cNvSpPr>
          <p:nvPr/>
        </p:nvSpPr>
        <p:spPr bwMode="auto">
          <a:xfrm>
            <a:off x="1141411" y="4309914"/>
            <a:ext cx="7431087" cy="994746"/>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fontAlgn="auto">
              <a:spcBef>
                <a:spcPts val="0"/>
              </a:spcBef>
              <a:spcAft>
                <a:spcPts val="0"/>
              </a:spcAft>
              <a:defRPr/>
            </a:pPr>
            <a:r>
              <a:rPr lang="en-US" sz="2000" dirty="0"/>
              <a:t>Add a group average to the individual scores.</a:t>
            </a:r>
            <a:endParaRPr lang="da-DK" sz="2000" b="1" kern="0" noProof="1">
              <a:solidFill>
                <a:srgbClr val="FFFFFF"/>
              </a:solidFill>
              <a:latin typeface="Arial" pitchFamily="34" charset="0"/>
              <a:ea typeface="ＭＳ Ｐゴシック" pitchFamily="-97" charset="-128"/>
            </a:endParaRPr>
          </a:p>
        </p:txBody>
      </p:sp>
      <p:sp>
        <p:nvSpPr>
          <p:cNvPr id="20" name="Rektangel 19"/>
          <p:cNvSpPr>
            <a:spLocks noChangeArrowheads="1"/>
          </p:cNvSpPr>
          <p:nvPr/>
        </p:nvSpPr>
        <p:spPr bwMode="auto">
          <a:xfrm>
            <a:off x="1141412" y="5548711"/>
            <a:ext cx="7431087" cy="988567"/>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Randomly grade one group member’s project or</a:t>
            </a:r>
          </a:p>
          <a:p>
            <a:r>
              <a:rPr lang="en-US" sz="2000" dirty="0">
                <a:solidFill>
                  <a:schemeClr val="accent4">
                    <a:lumMod val="50000"/>
                  </a:schemeClr>
                </a:solidFill>
              </a:rPr>
              <a:t>examination</a:t>
            </a:r>
            <a:endParaRPr lang="da-DK" sz="2000" dirty="0">
              <a:solidFill>
                <a:schemeClr val="accent4">
                  <a:lumMod val="50000"/>
                </a:schemeClr>
              </a:solidFill>
              <a:latin typeface="Arial" pitchFamily="34" charset="0"/>
              <a:ea typeface="ＭＳ Ｐゴシック" pitchFamily="-97" charset="-128"/>
            </a:endParaRPr>
          </a:p>
        </p:txBody>
      </p:sp>
      <p:sp>
        <p:nvSpPr>
          <p:cNvPr id="21" name="Rektangel 20"/>
          <p:cNvSpPr>
            <a:spLocks noChangeArrowheads="1"/>
          </p:cNvSpPr>
          <p:nvPr/>
        </p:nvSpPr>
        <p:spPr bwMode="auto">
          <a:xfrm>
            <a:off x="1141413" y="3077294"/>
            <a:ext cx="7431087" cy="994746"/>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pPr>
              <a:defRPr/>
            </a:pPr>
            <a:r>
              <a:rPr lang="en-US" sz="2000" dirty="0">
                <a:solidFill>
                  <a:schemeClr val="accent4">
                    <a:lumMod val="50000"/>
                  </a:schemeClr>
                </a:solidFill>
              </a:rPr>
              <a:t>Total all group members’ scores</a:t>
            </a:r>
            <a:r>
              <a:rPr lang="en-US" sz="1200" dirty="0"/>
              <a:t>.</a:t>
            </a:r>
            <a:endParaRPr lang="da-DK" sz="1200" dirty="0">
              <a:solidFill>
                <a:srgbClr val="FFFFFF"/>
              </a:solidFill>
              <a:latin typeface="Arial" pitchFamily="34" charset="0"/>
              <a:ea typeface="ＭＳ Ｐゴシック" pitchFamily="-97" charset="-128"/>
            </a:endParaRPr>
          </a:p>
        </p:txBody>
      </p:sp>
      <p:sp>
        <p:nvSpPr>
          <p:cNvPr id="33810" name="Rectangle 4"/>
          <p:cNvSpPr>
            <a:spLocks noChangeArrowheads="1"/>
          </p:cNvSpPr>
          <p:nvPr/>
        </p:nvSpPr>
        <p:spPr bwMode="gray">
          <a:xfrm>
            <a:off x="874713" y="1355725"/>
            <a:ext cx="7431087" cy="358775"/>
          </a:xfrm>
          <a:prstGeom prst="rect">
            <a:avLst/>
          </a:prstGeom>
          <a:noFill/>
          <a:ln w="9525">
            <a:noFill/>
            <a:miter lim="800000"/>
            <a:headEnd/>
            <a:tailEnd/>
          </a:ln>
        </p:spPr>
        <p:txBody>
          <a:bodyPr lIns="0" tIns="0" rIns="0" bIns="0" anchor="ctr"/>
          <a:lstStyle/>
          <a:p>
            <a:endParaRPr lang="en-US" sz="2000" dirty="0">
              <a:solidFill>
                <a:schemeClr val="accent4">
                  <a:lumMod val="50000"/>
                </a:schemeClr>
              </a:solidFill>
            </a:endParaRPr>
          </a:p>
        </p:txBody>
      </p:sp>
      <p:sp>
        <p:nvSpPr>
          <p:cNvPr id="33811" name="Rectangle 5"/>
          <p:cNvSpPr txBox="1">
            <a:spLocks noChangeArrowheads="1"/>
          </p:cNvSpPr>
          <p:nvPr/>
        </p:nvSpPr>
        <p:spPr bwMode="gray">
          <a:xfrm>
            <a:off x="874712" y="779463"/>
            <a:ext cx="5498792"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Group Work Evaluation</a:t>
            </a:r>
            <a:endParaRPr lang="en-US" sz="3000" b="1" dirty="0">
              <a:solidFill>
                <a:srgbClr val="171717"/>
              </a:solidFill>
            </a:endParaRPr>
          </a:p>
        </p:txBody>
      </p:sp>
      <p:grpSp>
        <p:nvGrpSpPr>
          <p:cNvPr id="33812" name="Gruppe 68"/>
          <p:cNvGrpSpPr>
            <a:grpSpLocks/>
          </p:cNvGrpSpPr>
          <p:nvPr/>
        </p:nvGrpSpPr>
        <p:grpSpPr bwMode="auto">
          <a:xfrm>
            <a:off x="534349" y="1844675"/>
            <a:ext cx="511175" cy="4692604"/>
            <a:chOff x="571500" y="1858963"/>
            <a:chExt cx="511175" cy="2411412"/>
          </a:xfrm>
        </p:grpSpPr>
        <p:grpSp>
          <p:nvGrpSpPr>
            <p:cNvPr id="33813" name="Gruppe 55"/>
            <p:cNvGrpSpPr>
              <a:grpSpLocks/>
            </p:cNvGrpSpPr>
            <p:nvPr/>
          </p:nvGrpSpPr>
          <p:grpSpPr bwMode="auto">
            <a:xfrm>
              <a:off x="571500" y="1858963"/>
              <a:ext cx="511175" cy="2411412"/>
              <a:chOff x="571500" y="1858963"/>
              <a:chExt cx="511175" cy="2411412"/>
            </a:xfrm>
          </p:grpSpPr>
          <p:sp>
            <p:nvSpPr>
              <p:cNvPr id="43" name="Rektangel 7"/>
              <p:cNvSpPr>
                <a:spLocks noChangeArrowheads="1"/>
              </p:cNvSpPr>
              <p:nvPr/>
            </p:nvSpPr>
            <p:spPr bwMode="auto">
              <a:xfrm>
                <a:off x="571500" y="1858963"/>
                <a:ext cx="511175" cy="51276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41" name="Rektangel 40"/>
              <p:cNvSpPr>
                <a:spLocks noChangeArrowheads="1"/>
              </p:cNvSpPr>
              <p:nvPr/>
            </p:nvSpPr>
            <p:spPr bwMode="auto">
              <a:xfrm>
                <a:off x="571500" y="2492375"/>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9" name="Rektangel 11"/>
              <p:cNvSpPr>
                <a:spLocks noChangeArrowheads="1"/>
              </p:cNvSpPr>
              <p:nvPr/>
            </p:nvSpPr>
            <p:spPr bwMode="auto">
              <a:xfrm>
                <a:off x="571500" y="3125788"/>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7" name="Rektangel 13"/>
              <p:cNvSpPr>
                <a:spLocks noChangeArrowheads="1"/>
              </p:cNvSpPr>
              <p:nvPr/>
            </p:nvSpPr>
            <p:spPr bwMode="auto">
              <a:xfrm>
                <a:off x="571500" y="3762375"/>
                <a:ext cx="511175" cy="508000"/>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62" name="Tekstboks 8"/>
            <p:cNvSpPr txBox="1">
              <a:spLocks noChangeArrowheads="1"/>
            </p:cNvSpPr>
            <p:nvPr/>
          </p:nvSpPr>
          <p:spPr bwMode="auto">
            <a:xfrm>
              <a:off x="592138" y="1989138"/>
              <a:ext cx="479425" cy="279400"/>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1</a:t>
              </a:r>
            </a:p>
          </p:txBody>
        </p:sp>
        <p:sp>
          <p:nvSpPr>
            <p:cNvPr id="63" name="Tekstboks 62"/>
            <p:cNvSpPr txBox="1">
              <a:spLocks noChangeArrowheads="1"/>
            </p:cNvSpPr>
            <p:nvPr/>
          </p:nvSpPr>
          <p:spPr bwMode="auto">
            <a:xfrm>
              <a:off x="592138" y="2641600"/>
              <a:ext cx="479425" cy="277813"/>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2</a:t>
              </a:r>
            </a:p>
          </p:txBody>
        </p:sp>
        <p:sp>
          <p:nvSpPr>
            <p:cNvPr id="64" name="Tekstboks 63"/>
            <p:cNvSpPr txBox="1">
              <a:spLocks noChangeArrowheads="1"/>
            </p:cNvSpPr>
            <p:nvPr/>
          </p:nvSpPr>
          <p:spPr bwMode="auto">
            <a:xfrm>
              <a:off x="592138" y="3255963"/>
              <a:ext cx="479425" cy="277812"/>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3</a:t>
              </a:r>
            </a:p>
          </p:txBody>
        </p:sp>
        <p:sp>
          <p:nvSpPr>
            <p:cNvPr id="65" name="Tekstboks 64"/>
            <p:cNvSpPr txBox="1">
              <a:spLocks noChangeArrowheads="1"/>
            </p:cNvSpPr>
            <p:nvPr/>
          </p:nvSpPr>
          <p:spPr bwMode="auto">
            <a:xfrm>
              <a:off x="592138" y="3884613"/>
              <a:ext cx="479425" cy="274637"/>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4</a:t>
              </a: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ktangel 17"/>
          <p:cNvSpPr>
            <a:spLocks noChangeArrowheads="1"/>
          </p:cNvSpPr>
          <p:nvPr/>
        </p:nvSpPr>
        <p:spPr bwMode="auto">
          <a:xfrm>
            <a:off x="1141413" y="4922356"/>
            <a:ext cx="7431087" cy="1259369"/>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Give group grades and adding bonus points based </a:t>
            </a:r>
            <a:r>
              <a:rPr lang="en-US" sz="2000" dirty="0" smtClean="0">
                <a:solidFill>
                  <a:schemeClr val="accent4">
                    <a:lumMod val="50000"/>
                  </a:schemeClr>
                </a:solidFill>
              </a:rPr>
              <a:t>on the </a:t>
            </a:r>
            <a:r>
              <a:rPr lang="en-US" sz="2000" dirty="0">
                <a:solidFill>
                  <a:schemeClr val="accent4">
                    <a:lumMod val="50000"/>
                  </a:schemeClr>
                </a:solidFill>
              </a:rPr>
              <a:t>achievement of the group (as when each person</a:t>
            </a:r>
          </a:p>
          <a:p>
            <a:r>
              <a:rPr lang="en-US" sz="2000" dirty="0">
                <a:solidFill>
                  <a:schemeClr val="accent4">
                    <a:lumMod val="50000"/>
                  </a:schemeClr>
                </a:solidFill>
              </a:rPr>
              <a:t>in the group scores above a certain amount).</a:t>
            </a:r>
          </a:p>
        </p:txBody>
      </p:sp>
      <p:sp>
        <p:nvSpPr>
          <p:cNvPr id="22" name="Rektangel 21"/>
          <p:cNvSpPr>
            <a:spLocks noChangeArrowheads="1"/>
          </p:cNvSpPr>
          <p:nvPr/>
        </p:nvSpPr>
        <p:spPr bwMode="auto">
          <a:xfrm>
            <a:off x="1141413" y="1828800"/>
            <a:ext cx="7431087" cy="1249844"/>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Randomly call on a member of each group to answer</a:t>
            </a:r>
          </a:p>
          <a:p>
            <a:r>
              <a:rPr lang="en-US" sz="2000" dirty="0">
                <a:solidFill>
                  <a:schemeClr val="accent4">
                    <a:lumMod val="50000"/>
                  </a:schemeClr>
                </a:solidFill>
              </a:rPr>
              <a:t>questions</a:t>
            </a:r>
            <a:endParaRPr lang="da-DK" sz="2000" dirty="0">
              <a:solidFill>
                <a:schemeClr val="accent4">
                  <a:lumMod val="50000"/>
                </a:schemeClr>
              </a:solidFill>
              <a:latin typeface="Arial" pitchFamily="34" charset="0"/>
              <a:ea typeface="ＭＳ Ｐゴシック" pitchFamily="-97" charset="-128"/>
            </a:endParaRPr>
          </a:p>
        </p:txBody>
      </p:sp>
      <p:sp>
        <p:nvSpPr>
          <p:cNvPr id="23" name="Rektangel 22"/>
          <p:cNvSpPr>
            <a:spLocks noChangeArrowheads="1"/>
          </p:cNvSpPr>
          <p:nvPr/>
        </p:nvSpPr>
        <p:spPr bwMode="auto">
          <a:xfrm>
            <a:off x="1141414" y="3373638"/>
            <a:ext cx="7526620" cy="1253724"/>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pPr>
              <a:defRPr/>
            </a:pPr>
            <a:r>
              <a:rPr lang="en-US" sz="2000" dirty="0">
                <a:solidFill>
                  <a:schemeClr val="accent4">
                    <a:lumMod val="50000"/>
                  </a:schemeClr>
                </a:solidFill>
              </a:rPr>
              <a:t>Convey to all members the lowest individual score</a:t>
            </a:r>
            <a:endParaRPr lang="da-DK" sz="2000" dirty="0">
              <a:solidFill>
                <a:schemeClr val="accent4">
                  <a:lumMod val="50000"/>
                </a:schemeClr>
              </a:solidFill>
              <a:latin typeface="Arial" pitchFamily="34" charset="0"/>
              <a:ea typeface="ＭＳ Ｐゴシック" pitchFamily="-97" charset="-128"/>
            </a:endParaRPr>
          </a:p>
        </p:txBody>
      </p:sp>
      <p:sp>
        <p:nvSpPr>
          <p:cNvPr id="33810" name="Rectangle 4"/>
          <p:cNvSpPr>
            <a:spLocks noChangeArrowheads="1"/>
          </p:cNvSpPr>
          <p:nvPr/>
        </p:nvSpPr>
        <p:spPr bwMode="gray">
          <a:xfrm>
            <a:off x="874713" y="1355725"/>
            <a:ext cx="7431087" cy="358775"/>
          </a:xfrm>
          <a:prstGeom prst="rect">
            <a:avLst/>
          </a:prstGeom>
          <a:noFill/>
          <a:ln w="9525">
            <a:noFill/>
            <a:miter lim="800000"/>
            <a:headEnd/>
            <a:tailEnd/>
          </a:ln>
        </p:spPr>
        <p:txBody>
          <a:bodyPr lIns="0" tIns="0" rIns="0" bIns="0" anchor="ctr"/>
          <a:lstStyle/>
          <a:p>
            <a:endParaRPr lang="en-US" sz="2000" dirty="0">
              <a:solidFill>
                <a:schemeClr val="accent4">
                  <a:lumMod val="50000"/>
                </a:schemeClr>
              </a:solidFill>
            </a:endParaRPr>
          </a:p>
        </p:txBody>
      </p:sp>
      <p:sp>
        <p:nvSpPr>
          <p:cNvPr id="33811" name="Rectangle 5"/>
          <p:cNvSpPr txBox="1">
            <a:spLocks noChangeArrowheads="1"/>
          </p:cNvSpPr>
          <p:nvPr/>
        </p:nvSpPr>
        <p:spPr bwMode="gray">
          <a:xfrm>
            <a:off x="874712" y="779463"/>
            <a:ext cx="5498792"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Group Work Evaluation</a:t>
            </a:r>
            <a:endParaRPr lang="en-US" sz="3000" b="1" dirty="0">
              <a:solidFill>
                <a:srgbClr val="171717"/>
              </a:solidFill>
            </a:endParaRPr>
          </a:p>
        </p:txBody>
      </p:sp>
      <p:grpSp>
        <p:nvGrpSpPr>
          <p:cNvPr id="33812" name="Gruppe 68"/>
          <p:cNvGrpSpPr>
            <a:grpSpLocks/>
          </p:cNvGrpSpPr>
          <p:nvPr/>
        </p:nvGrpSpPr>
        <p:grpSpPr bwMode="auto">
          <a:xfrm>
            <a:off x="571500" y="1828800"/>
            <a:ext cx="511175" cy="4343400"/>
            <a:chOff x="571500" y="4395788"/>
            <a:chExt cx="511175" cy="1776412"/>
          </a:xfrm>
        </p:grpSpPr>
        <p:grpSp>
          <p:nvGrpSpPr>
            <p:cNvPr id="33813" name="Gruppe 55"/>
            <p:cNvGrpSpPr>
              <a:grpSpLocks/>
            </p:cNvGrpSpPr>
            <p:nvPr/>
          </p:nvGrpSpPr>
          <p:grpSpPr bwMode="auto">
            <a:xfrm>
              <a:off x="571500" y="4395788"/>
              <a:ext cx="511175" cy="1776412"/>
              <a:chOff x="571500" y="4395788"/>
              <a:chExt cx="511175" cy="1776412"/>
            </a:xfrm>
          </p:grpSpPr>
          <p:sp>
            <p:nvSpPr>
              <p:cNvPr id="35" name="Rektangel 34"/>
              <p:cNvSpPr>
                <a:spLocks noChangeArrowheads="1"/>
              </p:cNvSpPr>
              <p:nvPr/>
            </p:nvSpPr>
            <p:spPr bwMode="auto">
              <a:xfrm>
                <a:off x="571500" y="4395788"/>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3" name="Rektangel 23"/>
              <p:cNvSpPr>
                <a:spLocks noChangeArrowheads="1"/>
              </p:cNvSpPr>
              <p:nvPr/>
            </p:nvSpPr>
            <p:spPr bwMode="auto">
              <a:xfrm>
                <a:off x="571500" y="5027613"/>
                <a:ext cx="511175" cy="51276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1" name="Rektangel 26"/>
              <p:cNvSpPr>
                <a:spLocks noChangeArrowheads="1"/>
              </p:cNvSpPr>
              <p:nvPr/>
            </p:nvSpPr>
            <p:spPr bwMode="auto">
              <a:xfrm>
                <a:off x="571500" y="5661025"/>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66" name="Tekstboks 21"/>
            <p:cNvSpPr txBox="1">
              <a:spLocks noChangeArrowheads="1"/>
            </p:cNvSpPr>
            <p:nvPr/>
          </p:nvSpPr>
          <p:spPr bwMode="auto">
            <a:xfrm>
              <a:off x="592138" y="4525963"/>
              <a:ext cx="479425" cy="277812"/>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5</a:t>
              </a:r>
            </a:p>
          </p:txBody>
        </p:sp>
        <p:sp>
          <p:nvSpPr>
            <p:cNvPr id="67" name="Tekstboks 24"/>
            <p:cNvSpPr txBox="1">
              <a:spLocks noChangeArrowheads="1"/>
            </p:cNvSpPr>
            <p:nvPr/>
          </p:nvSpPr>
          <p:spPr bwMode="auto">
            <a:xfrm>
              <a:off x="592138" y="5157788"/>
              <a:ext cx="479425" cy="279400"/>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6</a:t>
              </a:r>
            </a:p>
          </p:txBody>
        </p:sp>
        <p:sp>
          <p:nvSpPr>
            <p:cNvPr id="68" name="Tekstboks 27"/>
            <p:cNvSpPr txBox="1">
              <a:spLocks noChangeArrowheads="1"/>
            </p:cNvSpPr>
            <p:nvPr/>
          </p:nvSpPr>
          <p:spPr bwMode="auto">
            <a:xfrm>
              <a:off x="592138" y="5783263"/>
              <a:ext cx="479425" cy="277812"/>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7</a:t>
              </a:r>
            </a:p>
          </p:txBody>
        </p:sp>
      </p:grpSp>
    </p:spTree>
    <p:extLst>
      <p:ext uri="{BB962C8B-B14F-4D97-AF65-F5344CB8AC3E}">
        <p14:creationId xmlns:p14="http://schemas.microsoft.com/office/powerpoint/2010/main" val="2527860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ktangel 16"/>
          <p:cNvSpPr>
            <a:spLocks noChangeArrowheads="1"/>
          </p:cNvSpPr>
          <p:nvPr/>
        </p:nvSpPr>
        <p:spPr bwMode="auto">
          <a:xfrm>
            <a:off x="1141413" y="1858964"/>
            <a:ext cx="7431087" cy="1289318"/>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Assign individual grades and adding bonus points</a:t>
            </a:r>
          </a:p>
          <a:p>
            <a:r>
              <a:rPr lang="en-US" sz="2000" dirty="0">
                <a:solidFill>
                  <a:schemeClr val="accent4">
                    <a:lumMod val="50000"/>
                  </a:schemeClr>
                </a:solidFill>
              </a:rPr>
              <a:t>based upon improvement of group scores over the</a:t>
            </a:r>
          </a:p>
          <a:p>
            <a:r>
              <a:rPr lang="en-US" sz="2000" dirty="0">
                <a:solidFill>
                  <a:schemeClr val="accent4">
                    <a:lumMod val="50000"/>
                  </a:schemeClr>
                </a:solidFill>
              </a:rPr>
              <a:t>course of the semester.</a:t>
            </a:r>
          </a:p>
          <a:p>
            <a:r>
              <a:rPr lang="en-US" sz="1200" dirty="0" smtClean="0"/>
              <a:t>.</a:t>
            </a:r>
            <a:endParaRPr lang="en-US" sz="1200" dirty="0"/>
          </a:p>
        </p:txBody>
      </p:sp>
      <p:sp>
        <p:nvSpPr>
          <p:cNvPr id="19" name="Rektangel 18"/>
          <p:cNvSpPr>
            <a:spLocks noChangeArrowheads="1"/>
          </p:cNvSpPr>
          <p:nvPr/>
        </p:nvSpPr>
        <p:spPr bwMode="auto">
          <a:xfrm>
            <a:off x="1141413" y="5036678"/>
            <a:ext cx="7431087" cy="1282236"/>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r>
              <a:rPr lang="en-US" sz="2000" dirty="0"/>
              <a:t>Grade the group product and individual contributions</a:t>
            </a:r>
          </a:p>
          <a:p>
            <a:r>
              <a:rPr lang="en-US" sz="2000" dirty="0"/>
              <a:t>based on predetermined learning outcomes</a:t>
            </a:r>
            <a:endParaRPr lang="da-DK" sz="2000" b="1" kern="0" noProof="1">
              <a:solidFill>
                <a:srgbClr val="FFFFFF"/>
              </a:solidFill>
              <a:latin typeface="Arial" pitchFamily="34" charset="0"/>
              <a:ea typeface="ＭＳ Ｐゴシック" pitchFamily="-97" charset="-128"/>
            </a:endParaRPr>
          </a:p>
        </p:txBody>
      </p:sp>
      <p:sp>
        <p:nvSpPr>
          <p:cNvPr id="21" name="Rektangel 20"/>
          <p:cNvSpPr>
            <a:spLocks noChangeArrowheads="1"/>
          </p:cNvSpPr>
          <p:nvPr/>
        </p:nvSpPr>
        <p:spPr bwMode="auto">
          <a:xfrm>
            <a:off x="1141413" y="3447819"/>
            <a:ext cx="7431087" cy="1286767"/>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Parcel out group grades plus individual grades consisting</a:t>
            </a:r>
          </a:p>
          <a:p>
            <a:r>
              <a:rPr lang="en-US" sz="2000" dirty="0">
                <a:solidFill>
                  <a:schemeClr val="accent4">
                    <a:lumMod val="50000"/>
                  </a:schemeClr>
                </a:solidFill>
              </a:rPr>
              <a:t>of submitted journals, self-assessments, and/</a:t>
            </a:r>
          </a:p>
          <a:p>
            <a:r>
              <a:rPr lang="en-US" sz="2000" dirty="0">
                <a:solidFill>
                  <a:schemeClr val="accent4">
                    <a:lumMod val="50000"/>
                  </a:schemeClr>
                </a:solidFill>
              </a:rPr>
              <a:t>or peer evaluations.</a:t>
            </a:r>
          </a:p>
        </p:txBody>
      </p:sp>
      <p:sp>
        <p:nvSpPr>
          <p:cNvPr id="33810" name="Rectangle 4"/>
          <p:cNvSpPr>
            <a:spLocks noChangeArrowheads="1"/>
          </p:cNvSpPr>
          <p:nvPr/>
        </p:nvSpPr>
        <p:spPr bwMode="gray">
          <a:xfrm>
            <a:off x="874713" y="1355725"/>
            <a:ext cx="7431087" cy="358775"/>
          </a:xfrm>
          <a:prstGeom prst="rect">
            <a:avLst/>
          </a:prstGeom>
          <a:noFill/>
          <a:ln w="9525">
            <a:noFill/>
            <a:miter lim="800000"/>
            <a:headEnd/>
            <a:tailEnd/>
          </a:ln>
        </p:spPr>
        <p:txBody>
          <a:bodyPr lIns="0" tIns="0" rIns="0" bIns="0" anchor="ctr"/>
          <a:lstStyle/>
          <a:p>
            <a:endParaRPr lang="en-US" sz="2000" dirty="0">
              <a:solidFill>
                <a:schemeClr val="accent4">
                  <a:lumMod val="50000"/>
                </a:schemeClr>
              </a:solidFill>
            </a:endParaRPr>
          </a:p>
        </p:txBody>
      </p:sp>
      <p:sp>
        <p:nvSpPr>
          <p:cNvPr id="33811" name="Rectangle 5"/>
          <p:cNvSpPr txBox="1">
            <a:spLocks noChangeArrowheads="1"/>
          </p:cNvSpPr>
          <p:nvPr/>
        </p:nvSpPr>
        <p:spPr bwMode="gray">
          <a:xfrm>
            <a:off x="874712" y="779463"/>
            <a:ext cx="5498792"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Group Work Evaluation</a:t>
            </a:r>
            <a:endParaRPr lang="en-US" sz="3000" b="1" dirty="0">
              <a:solidFill>
                <a:srgbClr val="171717"/>
              </a:solidFill>
            </a:endParaRPr>
          </a:p>
        </p:txBody>
      </p:sp>
      <p:grpSp>
        <p:nvGrpSpPr>
          <p:cNvPr id="33812" name="Gruppe 68"/>
          <p:cNvGrpSpPr>
            <a:grpSpLocks/>
          </p:cNvGrpSpPr>
          <p:nvPr/>
        </p:nvGrpSpPr>
        <p:grpSpPr bwMode="auto">
          <a:xfrm>
            <a:off x="571500" y="1858963"/>
            <a:ext cx="511175" cy="4459950"/>
            <a:chOff x="571500" y="1858963"/>
            <a:chExt cx="511175" cy="1778000"/>
          </a:xfrm>
        </p:grpSpPr>
        <p:grpSp>
          <p:nvGrpSpPr>
            <p:cNvPr id="33813" name="Gruppe 55"/>
            <p:cNvGrpSpPr>
              <a:grpSpLocks/>
            </p:cNvGrpSpPr>
            <p:nvPr/>
          </p:nvGrpSpPr>
          <p:grpSpPr bwMode="auto">
            <a:xfrm>
              <a:off x="571500" y="1858963"/>
              <a:ext cx="511175" cy="1778000"/>
              <a:chOff x="571500" y="1858963"/>
              <a:chExt cx="511175" cy="1778000"/>
            </a:xfrm>
          </p:grpSpPr>
          <p:sp>
            <p:nvSpPr>
              <p:cNvPr id="43" name="Rektangel 7"/>
              <p:cNvSpPr>
                <a:spLocks noChangeArrowheads="1"/>
              </p:cNvSpPr>
              <p:nvPr/>
            </p:nvSpPr>
            <p:spPr bwMode="auto">
              <a:xfrm>
                <a:off x="571500" y="1858963"/>
                <a:ext cx="511175" cy="51276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41" name="Rektangel 40"/>
              <p:cNvSpPr>
                <a:spLocks noChangeArrowheads="1"/>
              </p:cNvSpPr>
              <p:nvPr/>
            </p:nvSpPr>
            <p:spPr bwMode="auto">
              <a:xfrm>
                <a:off x="571500" y="2492375"/>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9" name="Rektangel 11"/>
              <p:cNvSpPr>
                <a:spLocks noChangeArrowheads="1"/>
              </p:cNvSpPr>
              <p:nvPr/>
            </p:nvSpPr>
            <p:spPr bwMode="auto">
              <a:xfrm>
                <a:off x="571500" y="3125788"/>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62" name="Tekstboks 8"/>
            <p:cNvSpPr txBox="1">
              <a:spLocks noChangeArrowheads="1"/>
            </p:cNvSpPr>
            <p:nvPr/>
          </p:nvSpPr>
          <p:spPr bwMode="auto">
            <a:xfrm>
              <a:off x="592138" y="1989138"/>
              <a:ext cx="479425" cy="110428"/>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8</a:t>
              </a:r>
            </a:p>
          </p:txBody>
        </p:sp>
        <p:sp>
          <p:nvSpPr>
            <p:cNvPr id="63" name="Tekstboks 62"/>
            <p:cNvSpPr txBox="1">
              <a:spLocks noChangeArrowheads="1"/>
            </p:cNvSpPr>
            <p:nvPr/>
          </p:nvSpPr>
          <p:spPr bwMode="auto">
            <a:xfrm>
              <a:off x="592138" y="2641600"/>
              <a:ext cx="479425" cy="110428"/>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latin typeface="Arial" pitchFamily="34" charset="0"/>
                  <a:ea typeface="ＭＳ Ｐゴシック" pitchFamily="-97" charset="-128"/>
                </a:rPr>
                <a:t>9</a:t>
              </a:r>
            </a:p>
          </p:txBody>
        </p:sp>
        <p:sp>
          <p:nvSpPr>
            <p:cNvPr id="64" name="Tekstboks 63"/>
            <p:cNvSpPr txBox="1">
              <a:spLocks noChangeArrowheads="1"/>
            </p:cNvSpPr>
            <p:nvPr/>
          </p:nvSpPr>
          <p:spPr bwMode="auto">
            <a:xfrm>
              <a:off x="592138" y="3255963"/>
              <a:ext cx="479425" cy="110428"/>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smtClean="0">
                  <a:latin typeface="Arial" pitchFamily="34" charset="0"/>
                  <a:ea typeface="ＭＳ Ｐゴシック" pitchFamily="-97" charset="-128"/>
                </a:rPr>
                <a:t>10</a:t>
              </a:r>
              <a:endParaRPr lang="da-DK" sz="1200" dirty="0">
                <a:latin typeface="Arial" pitchFamily="34" charset="0"/>
                <a:ea typeface="ＭＳ Ｐゴシック" pitchFamily="-97" charset="-128"/>
              </a:endParaRPr>
            </a:p>
          </p:txBody>
        </p:sp>
      </p:grpSp>
    </p:spTree>
    <p:extLst>
      <p:ext uri="{BB962C8B-B14F-4D97-AF65-F5344CB8AC3E}">
        <p14:creationId xmlns:p14="http://schemas.microsoft.com/office/powerpoint/2010/main" val="9336523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ktangel 19"/>
          <p:cNvSpPr>
            <a:spLocks noChangeArrowheads="1"/>
          </p:cNvSpPr>
          <p:nvPr/>
        </p:nvSpPr>
        <p:spPr bwMode="auto">
          <a:xfrm>
            <a:off x="1141413" y="1815151"/>
            <a:ext cx="7431087" cy="1635459"/>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a:solidFill>
                  <a:schemeClr val="accent4">
                    <a:lumMod val="50000"/>
                  </a:schemeClr>
                </a:solidFill>
              </a:rPr>
              <a:t>Give group grades plus grading nonacademic contributions</a:t>
            </a:r>
          </a:p>
          <a:p>
            <a:r>
              <a:rPr lang="en-US" sz="2000" dirty="0">
                <a:solidFill>
                  <a:schemeClr val="accent4">
                    <a:lumMod val="50000"/>
                  </a:schemeClr>
                </a:solidFill>
              </a:rPr>
              <a:t>via peer evaluation (i.e., have group members evaluate fellow members on characteristics such as</a:t>
            </a:r>
          </a:p>
          <a:p>
            <a:r>
              <a:rPr lang="en-US" sz="2000" dirty="0">
                <a:solidFill>
                  <a:schemeClr val="accent4">
                    <a:lumMod val="50000"/>
                  </a:schemeClr>
                </a:solidFill>
              </a:rPr>
              <a:t>ability to work with others, effort, communication</a:t>
            </a:r>
          </a:p>
          <a:p>
            <a:r>
              <a:rPr lang="en-US" sz="2000" dirty="0">
                <a:solidFill>
                  <a:schemeClr val="accent4">
                    <a:lumMod val="50000"/>
                  </a:schemeClr>
                </a:solidFill>
              </a:rPr>
              <a:t>skills, and staying on task).</a:t>
            </a:r>
          </a:p>
        </p:txBody>
      </p:sp>
      <p:sp>
        <p:nvSpPr>
          <p:cNvPr id="22" name="Rektangel 21"/>
          <p:cNvSpPr>
            <a:spLocks noChangeArrowheads="1"/>
          </p:cNvSpPr>
          <p:nvPr/>
        </p:nvSpPr>
        <p:spPr bwMode="auto">
          <a:xfrm>
            <a:off x="1141413" y="3854367"/>
            <a:ext cx="7431087" cy="1645681"/>
          </a:xfrm>
          <a:prstGeom prst="rect">
            <a:avLst/>
          </a:prstGeom>
          <a:gradFill rotWithShape="1">
            <a:gsLst>
              <a:gs pos="0">
                <a:schemeClr val="bg2"/>
              </a:gs>
              <a:gs pos="100000">
                <a:schemeClr val="tx1"/>
              </a:gs>
            </a:gsLst>
            <a:lin ang="16200000"/>
          </a:gradFill>
          <a:ln w="9525">
            <a:noFill/>
            <a:miter lim="800000"/>
            <a:headEnd/>
            <a:tailEnd/>
          </a:ln>
          <a:effectLst>
            <a:outerShdw blurRad="63500" dist="23000" dir="5400000" rotWithShape="0">
              <a:srgbClr val="000000">
                <a:alpha val="34999"/>
              </a:srgbClr>
            </a:outerShdw>
          </a:effectLst>
        </p:spPr>
        <p:txBody>
          <a:bodyPr anchor="ctr"/>
          <a:lstStyle/>
          <a:p>
            <a:r>
              <a:rPr lang="en-US" sz="2000" dirty="0" smtClean="0">
                <a:solidFill>
                  <a:schemeClr val="accent4">
                    <a:lumMod val="50000"/>
                  </a:schemeClr>
                </a:solidFill>
              </a:rPr>
              <a:t>Give </a:t>
            </a:r>
            <a:r>
              <a:rPr lang="en-US" sz="2000" dirty="0">
                <a:solidFill>
                  <a:schemeClr val="accent4">
                    <a:lumMod val="50000"/>
                  </a:schemeClr>
                </a:solidFill>
              </a:rPr>
              <a:t>group grades and giving nonacademic rewards</a:t>
            </a:r>
          </a:p>
          <a:p>
            <a:r>
              <a:rPr lang="en-US" sz="2000" dirty="0">
                <a:solidFill>
                  <a:schemeClr val="accent4">
                    <a:lumMod val="50000"/>
                  </a:schemeClr>
                </a:solidFill>
              </a:rPr>
              <a:t>(e.g., free time or permission to leave early).</a:t>
            </a:r>
          </a:p>
        </p:txBody>
      </p:sp>
      <p:sp>
        <p:nvSpPr>
          <p:cNvPr id="33810" name="Rectangle 4"/>
          <p:cNvSpPr>
            <a:spLocks noChangeArrowheads="1"/>
          </p:cNvSpPr>
          <p:nvPr/>
        </p:nvSpPr>
        <p:spPr bwMode="gray">
          <a:xfrm>
            <a:off x="874713" y="1355725"/>
            <a:ext cx="7431087" cy="358775"/>
          </a:xfrm>
          <a:prstGeom prst="rect">
            <a:avLst/>
          </a:prstGeom>
          <a:noFill/>
          <a:ln w="9525">
            <a:noFill/>
            <a:miter lim="800000"/>
            <a:headEnd/>
            <a:tailEnd/>
          </a:ln>
        </p:spPr>
        <p:txBody>
          <a:bodyPr lIns="0" tIns="0" rIns="0" bIns="0" anchor="ctr"/>
          <a:lstStyle/>
          <a:p>
            <a:endParaRPr lang="en-US" sz="2000" dirty="0">
              <a:solidFill>
                <a:schemeClr val="accent4">
                  <a:lumMod val="50000"/>
                </a:schemeClr>
              </a:solidFill>
            </a:endParaRPr>
          </a:p>
        </p:txBody>
      </p:sp>
      <p:sp>
        <p:nvSpPr>
          <p:cNvPr id="33811" name="Rectangle 5"/>
          <p:cNvSpPr txBox="1">
            <a:spLocks noChangeArrowheads="1"/>
          </p:cNvSpPr>
          <p:nvPr/>
        </p:nvSpPr>
        <p:spPr bwMode="gray">
          <a:xfrm>
            <a:off x="874712" y="779463"/>
            <a:ext cx="5498792"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Group Work Evaluation</a:t>
            </a:r>
            <a:endParaRPr lang="en-US" sz="3000" b="1" dirty="0">
              <a:solidFill>
                <a:srgbClr val="171717"/>
              </a:solidFill>
            </a:endParaRPr>
          </a:p>
        </p:txBody>
      </p:sp>
      <p:grpSp>
        <p:nvGrpSpPr>
          <p:cNvPr id="33812" name="Gruppe 68"/>
          <p:cNvGrpSpPr>
            <a:grpSpLocks/>
          </p:cNvGrpSpPr>
          <p:nvPr/>
        </p:nvGrpSpPr>
        <p:grpSpPr bwMode="auto">
          <a:xfrm>
            <a:off x="571500" y="1815152"/>
            <a:ext cx="542925" cy="3684896"/>
            <a:chOff x="571500" y="3762375"/>
            <a:chExt cx="542925" cy="1144588"/>
          </a:xfrm>
        </p:grpSpPr>
        <p:grpSp>
          <p:nvGrpSpPr>
            <p:cNvPr id="33813" name="Gruppe 55"/>
            <p:cNvGrpSpPr>
              <a:grpSpLocks/>
            </p:cNvGrpSpPr>
            <p:nvPr/>
          </p:nvGrpSpPr>
          <p:grpSpPr bwMode="auto">
            <a:xfrm>
              <a:off x="571500" y="3762375"/>
              <a:ext cx="511175" cy="1144588"/>
              <a:chOff x="571500" y="3762375"/>
              <a:chExt cx="511175" cy="1144588"/>
            </a:xfrm>
          </p:grpSpPr>
          <p:sp>
            <p:nvSpPr>
              <p:cNvPr id="37" name="Rektangel 13"/>
              <p:cNvSpPr>
                <a:spLocks noChangeArrowheads="1"/>
              </p:cNvSpPr>
              <p:nvPr/>
            </p:nvSpPr>
            <p:spPr bwMode="auto">
              <a:xfrm>
                <a:off x="571500" y="3762375"/>
                <a:ext cx="511175" cy="508000"/>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35" name="Rektangel 34"/>
              <p:cNvSpPr>
                <a:spLocks noChangeArrowheads="1"/>
              </p:cNvSpPr>
              <p:nvPr/>
            </p:nvSpPr>
            <p:spPr bwMode="auto">
              <a:xfrm>
                <a:off x="571500" y="4395788"/>
                <a:ext cx="511175" cy="5111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65" name="Tekstboks 64"/>
            <p:cNvSpPr txBox="1">
              <a:spLocks noChangeArrowheads="1"/>
            </p:cNvSpPr>
            <p:nvPr/>
          </p:nvSpPr>
          <p:spPr bwMode="auto">
            <a:xfrm>
              <a:off x="592138" y="3884613"/>
              <a:ext cx="479425" cy="86040"/>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smtClean="0">
                  <a:latin typeface="Arial" pitchFamily="34" charset="0"/>
                  <a:ea typeface="ＭＳ Ｐゴシック" pitchFamily="-97" charset="-128"/>
                </a:rPr>
                <a:t>11</a:t>
              </a:r>
              <a:endParaRPr lang="da-DK" sz="1200" dirty="0">
                <a:latin typeface="Arial" pitchFamily="34" charset="0"/>
                <a:ea typeface="ＭＳ Ｐゴシック" pitchFamily="-97" charset="-128"/>
              </a:endParaRPr>
            </a:p>
          </p:txBody>
        </p:sp>
        <p:sp>
          <p:nvSpPr>
            <p:cNvPr id="66" name="Tekstboks 21"/>
            <p:cNvSpPr txBox="1">
              <a:spLocks noChangeArrowheads="1"/>
            </p:cNvSpPr>
            <p:nvPr/>
          </p:nvSpPr>
          <p:spPr bwMode="auto">
            <a:xfrm>
              <a:off x="635000" y="4512469"/>
              <a:ext cx="479425" cy="86040"/>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smtClean="0">
                  <a:latin typeface="Arial" pitchFamily="34" charset="0"/>
                  <a:ea typeface="ＭＳ Ｐゴシック" pitchFamily="-97" charset="-128"/>
                </a:rPr>
                <a:t>12</a:t>
              </a:r>
              <a:endParaRPr lang="da-DK" sz="1200" dirty="0">
                <a:latin typeface="Arial" pitchFamily="34" charset="0"/>
                <a:ea typeface="ＭＳ Ｐゴシック" pitchFamily="-97" charset="-128"/>
              </a:endParaRPr>
            </a:p>
          </p:txBody>
        </p:sp>
      </p:grpSp>
    </p:spTree>
    <p:extLst>
      <p:ext uri="{BB962C8B-B14F-4D97-AF65-F5344CB8AC3E}">
        <p14:creationId xmlns:p14="http://schemas.microsoft.com/office/powerpoint/2010/main" val="9936733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ktangel 24"/>
          <p:cNvSpPr/>
          <p:nvPr/>
        </p:nvSpPr>
        <p:spPr bwMode="auto">
          <a:xfrm>
            <a:off x="2703513" y="1624083"/>
            <a:ext cx="5218112" cy="1342815"/>
          </a:xfrm>
          <a:prstGeom prst="rect">
            <a:avLst/>
          </a:prstGeom>
          <a:gradFill flip="none" rotWithShape="1">
            <a:gsLst>
              <a:gs pos="0">
                <a:schemeClr val="accent1">
                  <a:tint val="100000"/>
                  <a:shade val="100000"/>
                  <a:satMod val="130000"/>
                  <a:alpha val="0"/>
                </a:schemeClr>
              </a:gs>
              <a:gs pos="100000">
                <a:schemeClr val="accent1">
                  <a:tint val="50000"/>
                  <a:shade val="100000"/>
                  <a:satMod val="35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600" dirty="0">
                <a:solidFill>
                  <a:schemeClr val="accent4">
                    <a:lumMod val="50000"/>
                  </a:schemeClr>
                </a:solidFill>
              </a:rPr>
              <a:t>Individual accountability is important, as is </a:t>
            </a:r>
            <a:r>
              <a:rPr lang="en-US" sz="1600" dirty="0" smtClean="0">
                <a:solidFill>
                  <a:schemeClr val="accent4">
                    <a:lumMod val="50000"/>
                  </a:schemeClr>
                </a:solidFill>
              </a:rPr>
              <a:t>interdependence. Both </a:t>
            </a:r>
            <a:r>
              <a:rPr lang="en-US" sz="1600" dirty="0">
                <a:solidFill>
                  <a:schemeClr val="accent4">
                    <a:lumMod val="50000"/>
                  </a:schemeClr>
                </a:solidFill>
              </a:rPr>
              <a:t>of these characteristics should be assessed in some way. If </a:t>
            </a:r>
            <a:r>
              <a:rPr lang="en-US" sz="1600" dirty="0" smtClean="0">
                <a:solidFill>
                  <a:schemeClr val="accent4">
                    <a:lumMod val="50000"/>
                  </a:schemeClr>
                </a:solidFill>
              </a:rPr>
              <a:t>you follow </a:t>
            </a:r>
            <a:r>
              <a:rPr lang="en-US" sz="1600" dirty="0">
                <a:solidFill>
                  <a:schemeClr val="accent4">
                    <a:lumMod val="50000"/>
                  </a:schemeClr>
                </a:solidFill>
              </a:rPr>
              <a:t>one of the suggestions given above on assessing students, </a:t>
            </a:r>
            <a:r>
              <a:rPr lang="en-US" sz="1600" dirty="0" smtClean="0">
                <a:solidFill>
                  <a:schemeClr val="accent4">
                    <a:lumMod val="50000"/>
                  </a:schemeClr>
                </a:solidFill>
              </a:rPr>
              <a:t>they will </a:t>
            </a:r>
            <a:r>
              <a:rPr lang="en-US" sz="1600" dirty="0">
                <a:solidFill>
                  <a:schemeClr val="accent4">
                    <a:lumMod val="50000"/>
                  </a:schemeClr>
                </a:solidFill>
              </a:rPr>
              <a:t>be more likely to make a significant contribution to </a:t>
            </a:r>
            <a:r>
              <a:rPr lang="en-US" sz="1600" dirty="0" smtClean="0">
                <a:solidFill>
                  <a:schemeClr val="accent4">
                    <a:lumMod val="50000"/>
                  </a:schemeClr>
                </a:solidFill>
              </a:rPr>
              <a:t>the group </a:t>
            </a:r>
            <a:endParaRPr lang="da-DK" sz="1600" dirty="0">
              <a:solidFill>
                <a:srgbClr val="FFFFFF"/>
              </a:solidFill>
              <a:latin typeface="Arial" pitchFamily="34" charset="0"/>
              <a:ea typeface="ＭＳ Ｐゴシック" pitchFamily="-97" charset="-128"/>
            </a:endParaRPr>
          </a:p>
        </p:txBody>
      </p:sp>
      <p:sp>
        <p:nvSpPr>
          <p:cNvPr id="26" name="Rektangel 25"/>
          <p:cNvSpPr/>
          <p:nvPr/>
        </p:nvSpPr>
        <p:spPr bwMode="auto">
          <a:xfrm>
            <a:off x="2703513" y="3375001"/>
            <a:ext cx="5218112" cy="25388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sz="1600" dirty="0">
                <a:solidFill>
                  <a:schemeClr val="accent4">
                    <a:lumMod val="50000"/>
                  </a:schemeClr>
                </a:solidFill>
              </a:rPr>
              <a:t>Teachers have implemented small-group learning in a variety </a:t>
            </a:r>
            <a:r>
              <a:rPr lang="en-US" sz="1600" dirty="0" smtClean="0">
                <a:solidFill>
                  <a:schemeClr val="accent4">
                    <a:lumMod val="50000"/>
                  </a:schemeClr>
                </a:solidFill>
              </a:rPr>
              <a:t>of disciplines</a:t>
            </a:r>
            <a:r>
              <a:rPr lang="en-US" sz="1600" dirty="0">
                <a:solidFill>
                  <a:schemeClr val="accent4">
                    <a:lumMod val="50000"/>
                  </a:schemeClr>
                </a:solidFill>
              </a:rPr>
              <a:t>, including math (Morrow, 1995), psychology (</a:t>
            </a:r>
            <a:r>
              <a:rPr lang="en-US" sz="1600" dirty="0" smtClean="0">
                <a:solidFill>
                  <a:schemeClr val="accent4">
                    <a:lumMod val="50000"/>
                  </a:schemeClr>
                </a:solidFill>
              </a:rPr>
              <a:t>Mehring,1995</a:t>
            </a:r>
            <a:r>
              <a:rPr lang="en-US" sz="1600" dirty="0">
                <a:solidFill>
                  <a:schemeClr val="accent4">
                    <a:lumMod val="50000"/>
                  </a:schemeClr>
                </a:solidFill>
              </a:rPr>
              <a:t>), reading (Larson, 1995), and various sciences (Felder, </a:t>
            </a:r>
            <a:r>
              <a:rPr lang="en-US" sz="1600" dirty="0" smtClean="0">
                <a:solidFill>
                  <a:schemeClr val="accent4">
                    <a:lumMod val="50000"/>
                  </a:schemeClr>
                </a:solidFill>
              </a:rPr>
              <a:t>1995;Irwin</a:t>
            </a:r>
            <a:r>
              <a:rPr lang="en-US" sz="1600" dirty="0">
                <a:solidFill>
                  <a:schemeClr val="accent4">
                    <a:lumMod val="50000"/>
                  </a:schemeClr>
                </a:solidFill>
              </a:rPr>
              <a:t>, 1995). Researchers have also concluded that small </a:t>
            </a:r>
            <a:r>
              <a:rPr lang="en-US" sz="1600" dirty="0" smtClean="0">
                <a:solidFill>
                  <a:schemeClr val="accent4">
                    <a:lumMod val="50000"/>
                  </a:schemeClr>
                </a:solidFill>
              </a:rPr>
              <a:t>groups are </a:t>
            </a:r>
            <a:r>
              <a:rPr lang="en-US" sz="1600" dirty="0">
                <a:solidFill>
                  <a:schemeClr val="accent4">
                    <a:lumMod val="50000"/>
                  </a:schemeClr>
                </a:solidFill>
              </a:rPr>
              <a:t>appropriate for every age group, from elementary </a:t>
            </a:r>
            <a:r>
              <a:rPr lang="en-US" sz="1600" dirty="0" smtClean="0">
                <a:solidFill>
                  <a:schemeClr val="accent4">
                    <a:lumMod val="50000"/>
                  </a:schemeClr>
                </a:solidFill>
              </a:rPr>
              <a:t>students (</a:t>
            </a:r>
            <a:r>
              <a:rPr lang="en-US" sz="1600" dirty="0" err="1" smtClean="0">
                <a:solidFill>
                  <a:schemeClr val="accent4">
                    <a:lumMod val="50000"/>
                  </a:schemeClr>
                </a:solidFill>
              </a:rPr>
              <a:t>Slavin</a:t>
            </a:r>
            <a:r>
              <a:rPr lang="en-US" sz="1600" dirty="0">
                <a:solidFill>
                  <a:schemeClr val="accent4">
                    <a:lumMod val="50000"/>
                  </a:schemeClr>
                </a:solidFill>
              </a:rPr>
              <a:t>, 1988) to college students (</a:t>
            </a:r>
            <a:r>
              <a:rPr lang="en-US" sz="1600" dirty="0" err="1">
                <a:solidFill>
                  <a:schemeClr val="accent4">
                    <a:lumMod val="50000"/>
                  </a:schemeClr>
                </a:solidFill>
              </a:rPr>
              <a:t>Foyle</a:t>
            </a:r>
            <a:r>
              <a:rPr lang="en-US" sz="1600" dirty="0">
                <a:solidFill>
                  <a:schemeClr val="accent4">
                    <a:lumMod val="50000"/>
                  </a:schemeClr>
                </a:solidFill>
              </a:rPr>
              <a:t>, 1995; </a:t>
            </a:r>
            <a:r>
              <a:rPr lang="en-US" sz="1600" dirty="0" err="1">
                <a:solidFill>
                  <a:schemeClr val="accent4">
                    <a:lumMod val="50000"/>
                  </a:schemeClr>
                </a:solidFill>
              </a:rPr>
              <a:t>Nilson</a:t>
            </a:r>
            <a:r>
              <a:rPr lang="en-US" sz="1600" dirty="0">
                <a:solidFill>
                  <a:schemeClr val="accent4">
                    <a:lumMod val="50000"/>
                  </a:schemeClr>
                </a:solidFill>
              </a:rPr>
              <a:t>, 1998) </a:t>
            </a:r>
            <a:r>
              <a:rPr lang="en-US" sz="1600" dirty="0" smtClean="0">
                <a:solidFill>
                  <a:schemeClr val="accent4">
                    <a:lumMod val="50000"/>
                  </a:schemeClr>
                </a:solidFill>
              </a:rPr>
              <a:t>and adult </a:t>
            </a:r>
            <a:r>
              <a:rPr lang="en-US" sz="1600" dirty="0">
                <a:solidFill>
                  <a:schemeClr val="accent4">
                    <a:lumMod val="50000"/>
                  </a:schemeClr>
                </a:solidFill>
              </a:rPr>
              <a:t>learners (</a:t>
            </a:r>
            <a:r>
              <a:rPr lang="en-US" sz="1600" dirty="0" err="1">
                <a:solidFill>
                  <a:schemeClr val="accent4">
                    <a:lumMod val="50000"/>
                  </a:schemeClr>
                </a:solidFill>
              </a:rPr>
              <a:t>Imel</a:t>
            </a:r>
            <a:r>
              <a:rPr lang="en-US" sz="1600" dirty="0">
                <a:solidFill>
                  <a:schemeClr val="accent4">
                    <a:lumMod val="50000"/>
                  </a:schemeClr>
                </a:solidFill>
              </a:rPr>
              <a:t>, 1996). Small groups have even been </a:t>
            </a:r>
            <a:r>
              <a:rPr lang="en-US" sz="1600" dirty="0" err="1" smtClean="0">
                <a:solidFill>
                  <a:schemeClr val="accent4">
                    <a:lumMod val="50000"/>
                  </a:schemeClr>
                </a:solidFill>
              </a:rPr>
              <a:t>successfulin</a:t>
            </a:r>
            <a:r>
              <a:rPr lang="en-US" sz="1600" dirty="0" smtClean="0">
                <a:solidFill>
                  <a:schemeClr val="accent4">
                    <a:lumMod val="50000"/>
                  </a:schemeClr>
                </a:solidFill>
              </a:rPr>
              <a:t> </a:t>
            </a:r>
            <a:r>
              <a:rPr lang="en-US" sz="1600" dirty="0">
                <a:solidFill>
                  <a:schemeClr val="accent4">
                    <a:lumMod val="50000"/>
                  </a:schemeClr>
                </a:solidFill>
              </a:rPr>
              <a:t>various distance-learning courses (</a:t>
            </a:r>
            <a:r>
              <a:rPr lang="en-US" sz="1600" dirty="0" err="1">
                <a:solidFill>
                  <a:schemeClr val="accent4">
                    <a:lumMod val="50000"/>
                  </a:schemeClr>
                </a:solidFill>
              </a:rPr>
              <a:t>Cahoon</a:t>
            </a:r>
            <a:r>
              <a:rPr lang="en-US" sz="1600" dirty="0">
                <a:solidFill>
                  <a:schemeClr val="accent4">
                    <a:lumMod val="50000"/>
                  </a:schemeClr>
                </a:solidFill>
              </a:rPr>
              <a:t>, 1996).</a:t>
            </a:r>
          </a:p>
        </p:txBody>
      </p:sp>
      <p:sp>
        <p:nvSpPr>
          <p:cNvPr id="28680" name="Rectangle 5"/>
          <p:cNvSpPr txBox="1">
            <a:spLocks noChangeArrowheads="1"/>
          </p:cNvSpPr>
          <p:nvPr/>
        </p:nvSpPr>
        <p:spPr bwMode="gray">
          <a:xfrm>
            <a:off x="1351128" y="779463"/>
            <a:ext cx="6185528" cy="600075"/>
          </a:xfrm>
          <a:prstGeom prst="rect">
            <a:avLst/>
          </a:prstGeom>
          <a:noFill/>
          <a:ln w="9525">
            <a:noFill/>
            <a:miter lim="800000"/>
            <a:headEnd/>
            <a:tailEnd/>
          </a:ln>
        </p:spPr>
        <p:txBody>
          <a:bodyPr lIns="0" rIns="0" anchor="ctr"/>
          <a:lstStyle/>
          <a:p>
            <a:pPr algn="ctr" defTabSz="914400" eaLnBrk="0" hangingPunct="0">
              <a:lnSpc>
                <a:spcPct val="95000"/>
              </a:lnSpc>
            </a:pPr>
            <a:r>
              <a:rPr lang="en-US" sz="3000" b="1" dirty="0" smtClean="0">
                <a:solidFill>
                  <a:srgbClr val="171717"/>
                </a:solidFill>
              </a:rPr>
              <a:t>Some Concerns You May Raise</a:t>
            </a:r>
            <a:endParaRPr lang="en-US" sz="3000" b="1" dirty="0">
              <a:solidFill>
                <a:srgbClr val="171717"/>
              </a:solidFill>
            </a:endParaRPr>
          </a:p>
        </p:txBody>
      </p:sp>
      <p:grpSp>
        <p:nvGrpSpPr>
          <p:cNvPr id="28681" name="Gruppe 39"/>
          <p:cNvGrpSpPr>
            <a:grpSpLocks/>
          </p:cNvGrpSpPr>
          <p:nvPr/>
        </p:nvGrpSpPr>
        <p:grpSpPr bwMode="auto">
          <a:xfrm>
            <a:off x="1222375" y="1624086"/>
            <a:ext cx="1346200" cy="4289773"/>
            <a:chOff x="1222375" y="2146301"/>
            <a:chExt cx="1346255" cy="2474913"/>
          </a:xfrm>
        </p:grpSpPr>
        <p:sp>
          <p:nvSpPr>
            <p:cNvPr id="5" name="Rektangel 4"/>
            <p:cNvSpPr>
              <a:spLocks noChangeArrowheads="1"/>
            </p:cNvSpPr>
            <p:nvPr/>
          </p:nvSpPr>
          <p:spPr bwMode="auto">
            <a:xfrm>
              <a:off x="1231900" y="3138405"/>
              <a:ext cx="1333554" cy="1482809"/>
            </a:xfrm>
            <a:prstGeom prst="rect">
              <a:avLst/>
            </a:prstGeom>
            <a:gradFill flip="none" rotWithShape="1">
              <a:gsLst>
                <a:gs pos="21000">
                  <a:srgbClr val="7DC8DF"/>
                </a:gs>
                <a:gs pos="100000">
                  <a:srgbClr val="6699FF"/>
                </a:gs>
              </a:gsLst>
              <a:lin ang="5400000" scaled="1"/>
              <a:tileRect/>
            </a:gradFill>
            <a:ln w="9525">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en-US" sz="1600" i="1" dirty="0" smtClean="0">
                <a:solidFill>
                  <a:schemeClr val="accent4">
                    <a:lumMod val="50000"/>
                  </a:schemeClr>
                </a:solidFill>
              </a:endParaRPr>
            </a:p>
            <a:p>
              <a:pPr indent="-342900" algn="ctr" fontAlgn="auto">
                <a:spcBef>
                  <a:spcPts val="0"/>
                </a:spcBef>
                <a:spcAft>
                  <a:spcPts val="0"/>
                </a:spcAft>
                <a:defRPr/>
              </a:pPr>
              <a:r>
                <a:rPr lang="en-US" sz="1600" i="1" dirty="0" smtClean="0">
                  <a:solidFill>
                    <a:schemeClr val="accent4">
                      <a:lumMod val="50000"/>
                    </a:schemeClr>
                  </a:solidFill>
                </a:rPr>
                <a:t>Groups </a:t>
              </a:r>
              <a:r>
                <a:rPr lang="en-US" sz="1600" i="1" dirty="0">
                  <a:solidFill>
                    <a:schemeClr val="accent4">
                      <a:lumMod val="50000"/>
                    </a:schemeClr>
                  </a:solidFill>
                </a:rPr>
                <a:t>just don’t work in my discipline or class</a:t>
              </a:r>
              <a:endParaRPr lang="en-US" sz="1600" dirty="0">
                <a:solidFill>
                  <a:schemeClr val="accent4">
                    <a:lumMod val="50000"/>
                  </a:schemeClr>
                </a:solidFill>
              </a:endParaRPr>
            </a:p>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7" name="Højrepil 6"/>
            <p:cNvSpPr/>
            <p:nvPr/>
          </p:nvSpPr>
          <p:spPr bwMode="auto">
            <a:xfrm rot="5400000">
              <a:off x="1738551" y="2979449"/>
              <a:ext cx="318663" cy="354027"/>
            </a:xfrm>
            <a:prstGeom prst="rightArrow">
              <a:avLst>
                <a:gd name="adj1" fmla="val 50000"/>
                <a:gd name="adj2" fmla="val 82469"/>
              </a:avLst>
            </a:prstGeom>
            <a:gradFill flip="none" rotWithShape="1">
              <a:gsLst>
                <a:gs pos="0">
                  <a:srgbClr val="002060"/>
                </a:gs>
                <a:gs pos="100000">
                  <a:srgbClr val="1F88C8"/>
                </a:gs>
              </a:gsLst>
              <a:lin ang="2700000" scaled="1"/>
              <a:tileRect/>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defRPr/>
              </a:pPr>
              <a:r>
                <a:rPr lang="da-DK" sz="1400" b="1" kern="0" noProof="1">
                  <a:solidFill>
                    <a:sysClr val="window" lastClr="FFFFFF"/>
                  </a:solidFill>
                  <a:latin typeface="Arial" pitchFamily="34" charset="0"/>
                  <a:ea typeface="ＭＳ Ｐゴシック" pitchFamily="-97" charset="-128"/>
                </a:rPr>
                <a:t> </a:t>
              </a:r>
            </a:p>
          </p:txBody>
        </p:sp>
        <p:sp>
          <p:nvSpPr>
            <p:cNvPr id="4" name="Rektangel 3"/>
            <p:cNvSpPr>
              <a:spLocks noChangeArrowheads="1"/>
            </p:cNvSpPr>
            <p:nvPr/>
          </p:nvSpPr>
          <p:spPr bwMode="auto">
            <a:xfrm>
              <a:off x="1231900" y="2146301"/>
              <a:ext cx="1333554" cy="774714"/>
            </a:xfrm>
            <a:prstGeom prst="rect">
              <a:avLst/>
            </a:prstGeom>
            <a:gradFill rotWithShape="1">
              <a:gsLst>
                <a:gs pos="0">
                  <a:schemeClr val="accent1"/>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indent="-342900" algn="ctr">
                <a:defRPr/>
              </a:pPr>
              <a:r>
                <a:rPr lang="en-US" i="1" dirty="0">
                  <a:solidFill>
                    <a:schemeClr val="accent4">
                      <a:lumMod val="50000"/>
                    </a:schemeClr>
                  </a:solidFill>
                </a:rPr>
                <a:t>“One student will do all the work.</a:t>
              </a:r>
              <a:endParaRPr lang="da-DK" noProof="1">
                <a:solidFill>
                  <a:srgbClr val="FFFFFF"/>
                </a:solidFill>
                <a:latin typeface="Arial" pitchFamily="34" charset="0"/>
                <a:ea typeface="ＭＳ Ｐゴシック" pitchFamily="-97" charset="-128"/>
              </a:endParaRPr>
            </a:p>
          </p:txBody>
        </p:sp>
        <p:sp>
          <p:nvSpPr>
            <p:cNvPr id="28687" name="Text Box 52"/>
            <p:cNvSpPr txBox="1">
              <a:spLocks noChangeArrowheads="1"/>
            </p:cNvSpPr>
            <p:nvPr/>
          </p:nvSpPr>
          <p:spPr bwMode="gray">
            <a:xfrm>
              <a:off x="1222375" y="2527356"/>
              <a:ext cx="1346255" cy="276999"/>
            </a:xfrm>
            <a:prstGeom prst="rect">
              <a:avLst/>
            </a:prstGeom>
            <a:noFill/>
            <a:ln w="9525">
              <a:noFill/>
              <a:miter lim="800000"/>
              <a:headEnd/>
              <a:tailEnd/>
            </a:ln>
          </p:spPr>
          <p:txBody>
            <a:bodyPr>
              <a:spAutoFit/>
            </a:bodyPr>
            <a:lstStyle/>
            <a:p>
              <a:pPr algn="ctr" defTabSz="801688">
                <a:spcBef>
                  <a:spcPct val="20000"/>
                </a:spcBef>
              </a:pPr>
              <a:r>
                <a:rPr lang="en-US" sz="1200" noProof="1" smtClean="0">
                  <a:solidFill>
                    <a:srgbClr val="171717"/>
                  </a:solidFill>
                </a:rPr>
                <a:t>. </a:t>
              </a:r>
              <a:endParaRPr lang="en-US" sz="1200" noProof="1">
                <a:solidFill>
                  <a:srgbClr val="171717"/>
                </a:solidFill>
              </a:endParaRPr>
            </a:p>
          </p:txBody>
        </p:sp>
      </p:grpSp>
    </p:spTree>
    <p:extLst>
      <p:ext uri="{BB962C8B-B14F-4D97-AF65-F5344CB8AC3E}">
        <p14:creationId xmlns:p14="http://schemas.microsoft.com/office/powerpoint/2010/main" val="33089252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 name="Rektangel 22"/>
          <p:cNvSpPr/>
          <p:nvPr/>
        </p:nvSpPr>
        <p:spPr bwMode="auto">
          <a:xfrm>
            <a:off x="2703513" y="2057897"/>
            <a:ext cx="5218112" cy="385596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r>
              <a:rPr lang="en-US" dirty="0">
                <a:solidFill>
                  <a:schemeClr val="accent4">
                    <a:lumMod val="50000"/>
                  </a:schemeClr>
                </a:solidFill>
              </a:rPr>
              <a:t>Small groups can be implemented in any size class; </a:t>
            </a:r>
            <a:r>
              <a:rPr lang="en-US" dirty="0" smtClean="0">
                <a:solidFill>
                  <a:schemeClr val="accent4">
                    <a:lumMod val="50000"/>
                  </a:schemeClr>
                </a:solidFill>
              </a:rPr>
              <a:t>however, classes </a:t>
            </a:r>
            <a:r>
              <a:rPr lang="en-US" dirty="0">
                <a:solidFill>
                  <a:schemeClr val="accent4">
                    <a:lumMod val="50000"/>
                  </a:schemeClr>
                </a:solidFill>
              </a:rPr>
              <a:t>held in large lecture halls may benefit the most </a:t>
            </a:r>
            <a:r>
              <a:rPr lang="en-US" dirty="0" smtClean="0">
                <a:solidFill>
                  <a:schemeClr val="accent4">
                    <a:lumMod val="50000"/>
                  </a:schemeClr>
                </a:solidFill>
              </a:rPr>
              <a:t>from informal </a:t>
            </a:r>
            <a:r>
              <a:rPr lang="en-US" dirty="0">
                <a:solidFill>
                  <a:schemeClr val="accent4">
                    <a:lumMod val="50000"/>
                  </a:schemeClr>
                </a:solidFill>
              </a:rPr>
              <a:t>small groups. This is because you may have too </a:t>
            </a:r>
            <a:r>
              <a:rPr lang="en-US" dirty="0" smtClean="0">
                <a:solidFill>
                  <a:schemeClr val="accent4">
                    <a:lumMod val="50000"/>
                  </a:schemeClr>
                </a:solidFill>
              </a:rPr>
              <a:t>many students </a:t>
            </a:r>
            <a:r>
              <a:rPr lang="en-US" dirty="0">
                <a:solidFill>
                  <a:schemeClr val="accent4">
                    <a:lumMod val="50000"/>
                  </a:schemeClr>
                </a:solidFill>
              </a:rPr>
              <a:t>and too little time to assess individual </a:t>
            </a:r>
            <a:r>
              <a:rPr lang="en-US" dirty="0" smtClean="0">
                <a:solidFill>
                  <a:schemeClr val="accent4">
                    <a:lumMod val="50000"/>
                  </a:schemeClr>
                </a:solidFill>
              </a:rPr>
              <a:t>performance. One </a:t>
            </a:r>
            <a:r>
              <a:rPr lang="en-US" dirty="0">
                <a:solidFill>
                  <a:schemeClr val="accent4">
                    <a:lumMod val="50000"/>
                  </a:schemeClr>
                </a:solidFill>
              </a:rPr>
              <a:t>suggestion would be to ask each group to brainstorm </a:t>
            </a:r>
            <a:r>
              <a:rPr lang="en-US" dirty="0" smtClean="0">
                <a:solidFill>
                  <a:schemeClr val="accent4">
                    <a:lumMod val="50000"/>
                  </a:schemeClr>
                </a:solidFill>
              </a:rPr>
              <a:t>applications of </a:t>
            </a:r>
            <a:r>
              <a:rPr lang="en-US" dirty="0">
                <a:solidFill>
                  <a:schemeClr val="accent4">
                    <a:lumMod val="50000"/>
                  </a:schemeClr>
                </a:solidFill>
              </a:rPr>
              <a:t>the concept you are teaching, and randomly call </a:t>
            </a:r>
            <a:r>
              <a:rPr lang="en-US" dirty="0" smtClean="0">
                <a:solidFill>
                  <a:schemeClr val="accent4">
                    <a:lumMod val="50000"/>
                  </a:schemeClr>
                </a:solidFill>
              </a:rPr>
              <a:t>on groups </a:t>
            </a:r>
            <a:r>
              <a:rPr lang="en-US" dirty="0">
                <a:solidFill>
                  <a:schemeClr val="accent4">
                    <a:lumMod val="50000"/>
                  </a:schemeClr>
                </a:solidFill>
              </a:rPr>
              <a:t>to share their results. For more ideas in large classes, </a:t>
            </a:r>
            <a:r>
              <a:rPr lang="en-US" dirty="0" smtClean="0">
                <a:solidFill>
                  <a:schemeClr val="accent4">
                    <a:lumMod val="50000"/>
                  </a:schemeClr>
                </a:solidFill>
              </a:rPr>
              <a:t>refer to </a:t>
            </a:r>
            <a:r>
              <a:rPr lang="en-US" dirty="0">
                <a:solidFill>
                  <a:schemeClr val="accent4">
                    <a:lumMod val="50000"/>
                  </a:schemeClr>
                </a:solidFill>
              </a:rPr>
              <a:t>Ebert-May, Brewer, and Allred (1997).</a:t>
            </a:r>
          </a:p>
        </p:txBody>
      </p:sp>
      <p:sp>
        <p:nvSpPr>
          <p:cNvPr id="28680" name="Rectangle 5"/>
          <p:cNvSpPr txBox="1">
            <a:spLocks noChangeArrowheads="1"/>
          </p:cNvSpPr>
          <p:nvPr/>
        </p:nvSpPr>
        <p:spPr bwMode="gray">
          <a:xfrm>
            <a:off x="1351128" y="779463"/>
            <a:ext cx="6185528" cy="600075"/>
          </a:xfrm>
          <a:prstGeom prst="rect">
            <a:avLst/>
          </a:prstGeom>
          <a:noFill/>
          <a:ln w="9525">
            <a:noFill/>
            <a:miter lim="800000"/>
            <a:headEnd/>
            <a:tailEnd/>
          </a:ln>
        </p:spPr>
        <p:txBody>
          <a:bodyPr lIns="0" rIns="0" anchor="ctr"/>
          <a:lstStyle/>
          <a:p>
            <a:pPr algn="ctr" defTabSz="914400" eaLnBrk="0" hangingPunct="0">
              <a:lnSpc>
                <a:spcPct val="95000"/>
              </a:lnSpc>
            </a:pPr>
            <a:r>
              <a:rPr lang="en-US" sz="3000" b="1" dirty="0" smtClean="0">
                <a:solidFill>
                  <a:srgbClr val="171717"/>
                </a:solidFill>
              </a:rPr>
              <a:t>Some Concerns You May Raise</a:t>
            </a:r>
            <a:endParaRPr lang="en-US" sz="3000" b="1" dirty="0">
              <a:solidFill>
                <a:srgbClr val="171717"/>
              </a:solidFill>
            </a:endParaRPr>
          </a:p>
        </p:txBody>
      </p:sp>
      <p:grpSp>
        <p:nvGrpSpPr>
          <p:cNvPr id="28681" name="Gruppe 39"/>
          <p:cNvGrpSpPr>
            <a:grpSpLocks/>
          </p:cNvGrpSpPr>
          <p:nvPr/>
        </p:nvGrpSpPr>
        <p:grpSpPr bwMode="auto">
          <a:xfrm>
            <a:off x="1222375" y="2057897"/>
            <a:ext cx="1346200" cy="3860303"/>
            <a:chOff x="1222375" y="2527356"/>
            <a:chExt cx="1346255" cy="3390844"/>
          </a:xfrm>
        </p:grpSpPr>
        <p:sp>
          <p:nvSpPr>
            <p:cNvPr id="6" name="Rektangel 5"/>
            <p:cNvSpPr>
              <a:spLocks noChangeArrowheads="1"/>
            </p:cNvSpPr>
            <p:nvPr/>
          </p:nvSpPr>
          <p:spPr bwMode="auto">
            <a:xfrm>
              <a:off x="1231900" y="2527356"/>
              <a:ext cx="1333554" cy="3390844"/>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i="1" dirty="0">
                  <a:solidFill>
                    <a:schemeClr val="bg1"/>
                  </a:solidFill>
                </a:rPr>
                <a:t>My class is too large for small groups</a:t>
              </a:r>
              <a:endParaRPr lang="en-US" sz="1400" dirty="0">
                <a:solidFill>
                  <a:schemeClr val="bg1"/>
                </a:solidFill>
              </a:endParaRPr>
            </a:p>
            <a:p>
              <a:pPr algn="ctr" defTabSz="914400" fontAlgn="auto">
                <a:spcBef>
                  <a:spcPts val="0"/>
                </a:spcBef>
                <a:spcAft>
                  <a:spcPts val="0"/>
                </a:spcAft>
                <a:defRPr/>
              </a:pPr>
              <a:endParaRPr lang="da-DK" sz="1400" b="1" kern="0" noProof="1">
                <a:solidFill>
                  <a:sysClr val="window" lastClr="FFFFFF"/>
                </a:solidFill>
                <a:latin typeface="Arial" pitchFamily="34" charset="0"/>
                <a:ea typeface="ＭＳ Ｐゴシック" pitchFamily="-97" charset="-128"/>
              </a:endParaRPr>
            </a:p>
          </p:txBody>
        </p:sp>
        <p:sp>
          <p:nvSpPr>
            <p:cNvPr id="28687" name="Text Box 52"/>
            <p:cNvSpPr txBox="1">
              <a:spLocks noChangeArrowheads="1"/>
            </p:cNvSpPr>
            <p:nvPr/>
          </p:nvSpPr>
          <p:spPr bwMode="gray">
            <a:xfrm>
              <a:off x="1222375" y="2527356"/>
              <a:ext cx="1346255" cy="276999"/>
            </a:xfrm>
            <a:prstGeom prst="rect">
              <a:avLst/>
            </a:prstGeom>
            <a:noFill/>
            <a:ln w="9525">
              <a:noFill/>
              <a:miter lim="800000"/>
              <a:headEnd/>
              <a:tailEnd/>
            </a:ln>
          </p:spPr>
          <p:txBody>
            <a:bodyPr>
              <a:spAutoFit/>
            </a:bodyPr>
            <a:lstStyle/>
            <a:p>
              <a:pPr algn="ctr" defTabSz="801688">
                <a:spcBef>
                  <a:spcPct val="20000"/>
                </a:spcBef>
              </a:pPr>
              <a:r>
                <a:rPr lang="en-US" sz="1200" noProof="1" smtClean="0">
                  <a:solidFill>
                    <a:srgbClr val="171717"/>
                  </a:solidFill>
                </a:rPr>
                <a:t>. </a:t>
              </a:r>
              <a:endParaRPr lang="en-US" sz="1200" noProof="1">
                <a:solidFill>
                  <a:srgbClr val="171717"/>
                </a:solidFill>
              </a:endParaRPr>
            </a:p>
          </p:txBody>
        </p:sp>
      </p:grpSp>
      <p:sp>
        <p:nvSpPr>
          <p:cNvPr id="10" name="Rectangle 9"/>
          <p:cNvSpPr/>
          <p:nvPr/>
        </p:nvSpPr>
        <p:spPr>
          <a:xfrm>
            <a:off x="3733800" y="4249456"/>
            <a:ext cx="4572000" cy="369332"/>
          </a:xfrm>
          <a:prstGeom prst="rect">
            <a:avLst/>
          </a:prstGeom>
        </p:spPr>
        <p:txBody>
          <a:bodyPr>
            <a:spAutoFit/>
          </a:bodyPr>
          <a:lstStyle/>
          <a:p>
            <a:r>
              <a:rPr lang="en-US" dirty="0" smtClean="0"/>
              <a:t>group</a:t>
            </a:r>
            <a:r>
              <a:rPr lang="en-US" dirty="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3" name="Rectangle 5"/>
          <p:cNvSpPr txBox="1">
            <a:spLocks noChangeArrowheads="1"/>
          </p:cNvSpPr>
          <p:nvPr/>
        </p:nvSpPr>
        <p:spPr bwMode="gray">
          <a:xfrm>
            <a:off x="874712" y="779463"/>
            <a:ext cx="4816403"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Mistakes You May Do</a:t>
            </a:r>
            <a:endParaRPr lang="en-US" sz="3000" b="1" dirty="0">
              <a:solidFill>
                <a:srgbClr val="171717"/>
              </a:solidFill>
            </a:endParaRPr>
          </a:p>
        </p:txBody>
      </p:sp>
      <p:sp>
        <p:nvSpPr>
          <p:cNvPr id="64" name="Rektangel 63"/>
          <p:cNvSpPr>
            <a:spLocks noChangeArrowheads="1"/>
          </p:cNvSpPr>
          <p:nvPr/>
        </p:nvSpPr>
        <p:spPr bwMode="auto">
          <a:xfrm>
            <a:off x="939800" y="1647967"/>
            <a:ext cx="7366000" cy="306388"/>
          </a:xfrm>
          <a:prstGeom prst="rect">
            <a:avLst/>
          </a:prstGeom>
          <a:gradFill flip="none" rotWithShape="1">
            <a:gsLst>
              <a:gs pos="21000">
                <a:srgbClr val="7DC8DF"/>
              </a:gs>
              <a:gs pos="100000">
                <a:srgbClr val="6699FF"/>
              </a:gs>
            </a:gsLst>
            <a:lin ang="5400000" scaled="1"/>
            <a:tileRect/>
          </a:gradFill>
          <a:ln w="9525">
            <a:solidFill>
              <a:schemeClr val="accent4">
                <a:lumMod val="60000"/>
                <a:lumOff val="40000"/>
              </a:schemeClr>
            </a:solidFill>
            <a:miter lim="800000"/>
            <a:headEnd/>
            <a:tailEn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da-DK" sz="1600" b="1" kern="0" noProof="1" smtClean="0">
                <a:solidFill>
                  <a:srgbClr val="FFFFFF"/>
                </a:solidFill>
                <a:latin typeface="Arial" pitchFamily="34" charset="0"/>
                <a:ea typeface="ＭＳ Ｐゴシック" pitchFamily="-97" charset="-128"/>
              </a:rPr>
              <a:t>Allowing friends to work together</a:t>
            </a:r>
            <a:endParaRPr lang="da-DK" sz="1600" b="1" kern="0" noProof="1">
              <a:solidFill>
                <a:srgbClr val="FFFFFF"/>
              </a:solidFill>
              <a:latin typeface="Arial" pitchFamily="34" charset="0"/>
              <a:ea typeface="ＭＳ Ｐゴシック" pitchFamily="-97" charset="-128"/>
            </a:endParaRPr>
          </a:p>
        </p:txBody>
      </p:sp>
      <p:sp>
        <p:nvSpPr>
          <p:cNvPr id="65" name="Rektangel 64"/>
          <p:cNvSpPr>
            <a:spLocks noChangeArrowheads="1"/>
          </p:cNvSpPr>
          <p:nvPr/>
        </p:nvSpPr>
        <p:spPr bwMode="auto">
          <a:xfrm>
            <a:off x="914400" y="2129052"/>
            <a:ext cx="7364413" cy="1607442"/>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20510" name="Tekstboks 72"/>
          <p:cNvSpPr txBox="1">
            <a:spLocks noChangeArrowheads="1"/>
          </p:cNvSpPr>
          <p:nvPr/>
        </p:nvSpPr>
        <p:spPr bwMode="auto">
          <a:xfrm>
            <a:off x="1473200" y="2228388"/>
            <a:ext cx="6667500" cy="1661993"/>
          </a:xfrm>
          <a:prstGeom prst="rect">
            <a:avLst/>
          </a:prstGeom>
          <a:noFill/>
          <a:ln w="9525">
            <a:noFill/>
            <a:miter lim="800000"/>
            <a:headEnd/>
            <a:tailEnd/>
          </a:ln>
        </p:spPr>
        <p:txBody>
          <a:bodyPr>
            <a:spAutoFit/>
          </a:bodyPr>
          <a:lstStyle/>
          <a:p>
            <a:r>
              <a:rPr lang="en-US" sz="1600" dirty="0">
                <a:solidFill>
                  <a:schemeClr val="accent4">
                    <a:lumMod val="50000"/>
                  </a:schemeClr>
                </a:solidFill>
              </a:rPr>
              <a:t>A very common error is to allow friends to work together. This could adversely affect group </a:t>
            </a:r>
            <a:r>
              <a:rPr lang="en-US" sz="1600" dirty="0" smtClean="0">
                <a:solidFill>
                  <a:schemeClr val="accent4">
                    <a:lumMod val="50000"/>
                  </a:schemeClr>
                </a:solidFill>
              </a:rPr>
              <a:t>functioning in </a:t>
            </a:r>
            <a:r>
              <a:rPr lang="en-US" sz="1600" dirty="0">
                <a:solidFill>
                  <a:schemeClr val="accent4">
                    <a:lumMod val="50000"/>
                  </a:schemeClr>
                </a:solidFill>
              </a:rPr>
              <a:t>a couple of ways: first, students may socialize too much </a:t>
            </a:r>
            <a:r>
              <a:rPr lang="en-US" sz="1600" dirty="0" smtClean="0">
                <a:solidFill>
                  <a:schemeClr val="accent4">
                    <a:lumMod val="50000"/>
                  </a:schemeClr>
                </a:solidFill>
              </a:rPr>
              <a:t>and not </a:t>
            </a:r>
            <a:r>
              <a:rPr lang="en-US" sz="1600" dirty="0">
                <a:solidFill>
                  <a:schemeClr val="accent4">
                    <a:lumMod val="50000"/>
                  </a:schemeClr>
                </a:solidFill>
              </a:rPr>
              <a:t>stay on task; second, sticking with friends shelters </a:t>
            </a:r>
            <a:r>
              <a:rPr lang="en-US" sz="1600" dirty="0" smtClean="0">
                <a:solidFill>
                  <a:schemeClr val="accent4">
                    <a:lumMod val="50000"/>
                  </a:schemeClr>
                </a:solidFill>
              </a:rPr>
              <a:t>students from </a:t>
            </a:r>
            <a:r>
              <a:rPr lang="en-US" sz="1600" dirty="0">
                <a:solidFill>
                  <a:schemeClr val="accent4">
                    <a:lumMod val="50000"/>
                  </a:schemeClr>
                </a:solidFill>
              </a:rPr>
              <a:t>potential exposure to different cultures and belief </a:t>
            </a:r>
            <a:r>
              <a:rPr lang="en-US" sz="1600" dirty="0" smtClean="0">
                <a:solidFill>
                  <a:schemeClr val="accent4">
                    <a:lumMod val="50000"/>
                  </a:schemeClr>
                </a:solidFill>
              </a:rPr>
              <a:t>systems (Cooper</a:t>
            </a:r>
            <a:r>
              <a:rPr lang="en-US" sz="1600" dirty="0">
                <a:solidFill>
                  <a:schemeClr val="accent4">
                    <a:lumMod val="50000"/>
                  </a:schemeClr>
                </a:solidFill>
              </a:rPr>
              <a:t>, </a:t>
            </a:r>
            <a:r>
              <a:rPr lang="en-US" sz="1600" dirty="0" err="1">
                <a:solidFill>
                  <a:schemeClr val="accent4">
                    <a:lumMod val="50000"/>
                  </a:schemeClr>
                </a:solidFill>
              </a:rPr>
              <a:t>n.d.</a:t>
            </a:r>
            <a:r>
              <a:rPr lang="en-US" sz="1600" dirty="0">
                <a:solidFill>
                  <a:schemeClr val="accent4">
                    <a:lumMod val="50000"/>
                  </a:schemeClr>
                </a:solidFill>
              </a:rPr>
              <a:t>).</a:t>
            </a:r>
          </a:p>
          <a:p>
            <a:pPr algn="just">
              <a:defRPr/>
            </a:pPr>
            <a:r>
              <a:rPr lang="en-US" sz="1100" dirty="0" smtClean="0">
                <a:solidFill>
                  <a:schemeClr val="tx2">
                    <a:lumMod val="50000"/>
                  </a:schemeClr>
                </a:solidFill>
                <a:latin typeface="Arial" pitchFamily="34" charset="0"/>
                <a:ea typeface="ＭＳ Ｐゴシック" pitchFamily="-97" charset="-128"/>
              </a:rPr>
              <a:t>. </a:t>
            </a:r>
            <a:endParaRPr lang="da-DK" sz="1100" dirty="0">
              <a:solidFill>
                <a:schemeClr val="tx2">
                  <a:lumMod val="50000"/>
                </a:schemeClr>
              </a:solidFill>
              <a:latin typeface="Arial" pitchFamily="34" charset="0"/>
              <a:ea typeface="ＭＳ Ｐゴシック" pitchFamily="-97" charset="-128"/>
            </a:endParaRPr>
          </a:p>
          <a:p>
            <a:pPr algn="just">
              <a:defRPr/>
            </a:pPr>
            <a:endParaRPr lang="da-DK" sz="1100" dirty="0">
              <a:solidFill>
                <a:schemeClr val="tx2">
                  <a:lumMod val="50000"/>
                </a:schemeClr>
              </a:solidFill>
              <a:latin typeface="Arial" pitchFamily="34" charset="0"/>
              <a:ea typeface="ＭＳ Ｐゴシック" pitchFamily="-97" charset="-128"/>
            </a:endParaRPr>
          </a:p>
        </p:txBody>
      </p:sp>
      <p:sp>
        <p:nvSpPr>
          <p:cNvPr id="31" name="Rektangel 30"/>
          <p:cNvSpPr>
            <a:spLocks noChangeArrowheads="1"/>
          </p:cNvSpPr>
          <p:nvPr/>
        </p:nvSpPr>
        <p:spPr bwMode="auto">
          <a:xfrm>
            <a:off x="914400" y="3903260"/>
            <a:ext cx="7340600" cy="280988"/>
          </a:xfrm>
          <a:prstGeom prst="rect">
            <a:avLst/>
          </a:prstGeom>
          <a:gradFill rotWithShape="1">
            <a:gsLst>
              <a:gs pos="0">
                <a:srgbClr val="FFFFFF"/>
              </a:gs>
              <a:gs pos="999">
                <a:srgbClr val="FFFFFF"/>
              </a:gs>
              <a:gs pos="100000">
                <a:schemeClr val="bg2"/>
              </a:gs>
            </a:gsLst>
            <a:lin ang="5400000"/>
          </a:gradFill>
          <a:ln w="9525">
            <a:solidFill>
              <a:schemeClr val="bg2"/>
            </a:solidFill>
            <a:miter lim="800000"/>
            <a:headEnd/>
            <a:tailEnd/>
          </a:ln>
          <a:effectLst>
            <a:outerShdw blurRad="63500" dist="23000" dir="5400000" rotWithShape="0">
              <a:srgbClr val="000000">
                <a:alpha val="34999"/>
              </a:srgbClr>
            </a:outerShdw>
          </a:effectLst>
        </p:spPr>
        <p:txBody>
          <a:bodyPr anchor="ctr"/>
          <a:lstStyle/>
          <a:p>
            <a:pPr algn="ctr">
              <a:defRPr/>
            </a:pPr>
            <a:r>
              <a:rPr lang="da-DK" sz="1600" b="1" dirty="0" smtClean="0">
                <a:solidFill>
                  <a:schemeClr val="accent4">
                    <a:lumMod val="50000"/>
                  </a:schemeClr>
                </a:solidFill>
                <a:latin typeface="Arial" pitchFamily="34" charset="0"/>
                <a:ea typeface="ＭＳ Ｐゴシック" pitchFamily="-97" charset="-128"/>
              </a:rPr>
              <a:t>Create groups more than 5 members</a:t>
            </a:r>
            <a:endParaRPr lang="da-DK" sz="1600" b="1" dirty="0">
              <a:solidFill>
                <a:schemeClr val="accent4">
                  <a:lumMod val="50000"/>
                </a:schemeClr>
              </a:solidFill>
              <a:latin typeface="Arial" pitchFamily="34" charset="0"/>
              <a:ea typeface="ＭＳ Ｐゴシック" pitchFamily="-97" charset="-128"/>
            </a:endParaRPr>
          </a:p>
        </p:txBody>
      </p:sp>
      <p:sp>
        <p:nvSpPr>
          <p:cNvPr id="32" name="Rektangel 31"/>
          <p:cNvSpPr>
            <a:spLocks noChangeArrowheads="1"/>
          </p:cNvSpPr>
          <p:nvPr/>
        </p:nvSpPr>
        <p:spPr bwMode="auto">
          <a:xfrm>
            <a:off x="927100" y="4367283"/>
            <a:ext cx="7340600" cy="1795391"/>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29" name="Rektangel 28"/>
          <p:cNvSpPr>
            <a:spLocks noChangeArrowheads="1"/>
          </p:cNvSpPr>
          <p:nvPr/>
        </p:nvSpPr>
        <p:spPr bwMode="auto">
          <a:xfrm>
            <a:off x="1041400" y="5099050"/>
            <a:ext cx="344488" cy="346075"/>
          </a:xfrm>
          <a:prstGeom prst="rect">
            <a:avLst/>
          </a:prstGeom>
          <a:gradFill rotWithShape="1">
            <a:gsLst>
              <a:gs pos="0">
                <a:schemeClr val="tx1"/>
              </a:gs>
              <a:gs pos="100000">
                <a:schemeClr val="bg2"/>
              </a:gs>
            </a:gsLst>
            <a:lin ang="16200000"/>
          </a:gradFill>
          <a:ln w="9525">
            <a:solidFill>
              <a:schemeClr val="accent4">
                <a:lumMod val="75000"/>
              </a:schemeClr>
            </a:solidFill>
            <a:miter lim="800000"/>
            <a:headEnd/>
            <a:tailEnd/>
          </a:ln>
          <a:effectLst>
            <a:outerShdw blurRad="63500" dist="23000" dir="5400000" rotWithShape="0">
              <a:srgbClr val="000000">
                <a:alpha val="34999"/>
              </a:srgbClr>
            </a:outerShdw>
          </a:effectLst>
        </p:spPr>
        <p:txBody>
          <a:bodyPr anchor="ctr"/>
          <a:lstStyle/>
          <a:p>
            <a:pPr algn="ctr">
              <a:defRPr/>
            </a:pPr>
            <a:endParaRPr lang="da-DK" sz="1200" dirty="0">
              <a:solidFill>
                <a:srgbClr val="FFFFFF"/>
              </a:solidFill>
              <a:latin typeface="Arial" pitchFamily="34" charset="0"/>
              <a:ea typeface="ＭＳ Ｐゴシック" pitchFamily="-97" charset="-128"/>
            </a:endParaRPr>
          </a:p>
        </p:txBody>
      </p:sp>
      <p:sp>
        <p:nvSpPr>
          <p:cNvPr id="30737" name="Tekstboks 26"/>
          <p:cNvSpPr txBox="1">
            <a:spLocks noChangeArrowheads="1"/>
          </p:cNvSpPr>
          <p:nvPr/>
        </p:nvSpPr>
        <p:spPr bwMode="auto">
          <a:xfrm>
            <a:off x="1473200" y="4726369"/>
            <a:ext cx="6604000" cy="1077218"/>
          </a:xfrm>
          <a:prstGeom prst="rect">
            <a:avLst/>
          </a:prstGeom>
          <a:noFill/>
          <a:ln w="9525">
            <a:noFill/>
            <a:miter lim="800000"/>
            <a:headEnd/>
            <a:tailEnd/>
          </a:ln>
        </p:spPr>
        <p:txBody>
          <a:bodyPr>
            <a:spAutoFit/>
          </a:bodyPr>
          <a:lstStyle/>
          <a:p>
            <a:r>
              <a:rPr lang="en-US" sz="1600" dirty="0"/>
              <a:t>Some instructors create groups of more than five members, </a:t>
            </a:r>
            <a:r>
              <a:rPr lang="en-US" sz="1600" dirty="0" smtClean="0"/>
              <a:t>and this </a:t>
            </a:r>
            <a:r>
              <a:rPr lang="en-US" sz="1600" dirty="0"/>
              <a:t>can be detrimental to success as well. Limiting group size </a:t>
            </a:r>
            <a:r>
              <a:rPr lang="en-US" sz="1600" dirty="0" smtClean="0"/>
              <a:t>to around </a:t>
            </a:r>
            <a:r>
              <a:rPr lang="en-US" sz="1600" dirty="0"/>
              <a:t>five allows everyone to contribute to the work by giving </a:t>
            </a:r>
            <a:r>
              <a:rPr lang="en-US" sz="1600" dirty="0" smtClean="0"/>
              <a:t>them more </a:t>
            </a:r>
            <a:r>
              <a:rPr lang="en-US" sz="1600" dirty="0"/>
              <a:t>time and more opportunity to participate (Cooper, </a:t>
            </a:r>
            <a:r>
              <a:rPr lang="en-US" sz="1600" dirty="0" err="1"/>
              <a:t>n.d.</a:t>
            </a:r>
            <a:r>
              <a:rPr lang="en-US" sz="1600" dirty="0"/>
              <a:t>).</a:t>
            </a:r>
          </a:p>
        </p:txBody>
      </p:sp>
      <p:sp>
        <p:nvSpPr>
          <p:cNvPr id="53" name="Rektangel 52"/>
          <p:cNvSpPr>
            <a:spLocks noChangeArrowheads="1"/>
          </p:cNvSpPr>
          <p:nvPr/>
        </p:nvSpPr>
        <p:spPr bwMode="auto">
          <a:xfrm>
            <a:off x="1035050" y="2579688"/>
            <a:ext cx="344488" cy="346075"/>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defRPr/>
            </a:pPr>
            <a:endParaRPr lang="da-DK" sz="1400" b="1" kern="0" noProof="1">
              <a:solidFill>
                <a:sysClr val="window" lastClr="FFFFFF"/>
              </a:solidFill>
              <a:latin typeface="Arial" pitchFamily="34" charset="0"/>
              <a:ea typeface="ＭＳ Ｐゴシック" pitchFamily="-97" charset="-128"/>
            </a:endParaRPr>
          </a:p>
        </p:txBody>
      </p:sp>
      <p:sp>
        <p:nvSpPr>
          <p:cNvPr id="69" name="Tekstboks 68"/>
          <p:cNvSpPr txBox="1">
            <a:spLocks noChangeArrowheads="1"/>
          </p:cNvSpPr>
          <p:nvPr/>
        </p:nvSpPr>
        <p:spPr bwMode="auto">
          <a:xfrm>
            <a:off x="1047750" y="2589213"/>
            <a:ext cx="322263" cy="277812"/>
          </a:xfrm>
          <a:prstGeom prst="rect">
            <a:avLst/>
          </a:prstGeom>
          <a:noFill/>
          <a:ln w="25400" cap="flat" cmpd="sng" algn="ctr">
            <a:noFill/>
            <a:prstDash val="solid"/>
          </a:ln>
          <a:effectLst/>
        </p:spPr>
        <p:txBody>
          <a:bodyPr anchor="ctr"/>
          <a:lstStyle/>
          <a:p>
            <a:pPr algn="ctr" defTabSz="9144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1</a:t>
            </a:r>
          </a:p>
        </p:txBody>
      </p:sp>
      <p:sp>
        <p:nvSpPr>
          <p:cNvPr id="73" name="Tekstboks 72"/>
          <p:cNvSpPr txBox="1">
            <a:spLocks noChangeArrowheads="1"/>
          </p:cNvSpPr>
          <p:nvPr/>
        </p:nvSpPr>
        <p:spPr bwMode="auto">
          <a:xfrm>
            <a:off x="1055688" y="5135563"/>
            <a:ext cx="322262" cy="277812"/>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solidFill>
                  <a:srgbClr val="171717"/>
                </a:solidFill>
                <a:latin typeface="Arial" pitchFamily="34" charset="0"/>
                <a:ea typeface="ＭＳ Ｐゴシック" pitchFamily="-97" charset="-128"/>
              </a:rPr>
              <a:t>2</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5"/>
          <p:cNvSpPr txBox="1">
            <a:spLocks noChangeArrowheads="1"/>
          </p:cNvSpPr>
          <p:nvPr/>
        </p:nvSpPr>
        <p:spPr bwMode="gray">
          <a:xfrm>
            <a:off x="874712" y="779463"/>
            <a:ext cx="4816403" cy="600075"/>
          </a:xfrm>
          <a:prstGeom prst="rect">
            <a:avLst/>
          </a:prstGeom>
          <a:noFill/>
          <a:ln w="9525">
            <a:noFill/>
            <a:miter lim="800000"/>
            <a:headEnd/>
            <a:tailEnd/>
          </a:ln>
        </p:spPr>
        <p:txBody>
          <a:bodyPr lIns="0" rIns="0" anchor="ctr"/>
          <a:lstStyle/>
          <a:p>
            <a:pPr defTabSz="914400" eaLnBrk="0" hangingPunct="0">
              <a:lnSpc>
                <a:spcPct val="95000"/>
              </a:lnSpc>
            </a:pPr>
            <a:r>
              <a:rPr lang="en-US" sz="3000" b="1" dirty="0" smtClean="0">
                <a:solidFill>
                  <a:srgbClr val="171717"/>
                </a:solidFill>
              </a:rPr>
              <a:t>Mistakes You May Do</a:t>
            </a:r>
            <a:endParaRPr lang="en-US" sz="3000" b="1" dirty="0">
              <a:solidFill>
                <a:srgbClr val="171717"/>
              </a:solidFill>
            </a:endParaRPr>
          </a:p>
        </p:txBody>
      </p:sp>
      <p:sp>
        <p:nvSpPr>
          <p:cNvPr id="31" name="Rektangel 30"/>
          <p:cNvSpPr>
            <a:spLocks noChangeArrowheads="1"/>
          </p:cNvSpPr>
          <p:nvPr/>
        </p:nvSpPr>
        <p:spPr bwMode="auto">
          <a:xfrm>
            <a:off x="927100" y="1637732"/>
            <a:ext cx="7340600" cy="280988"/>
          </a:xfrm>
          <a:prstGeom prst="rect">
            <a:avLst/>
          </a:prstGeom>
          <a:gradFill rotWithShape="1">
            <a:gsLst>
              <a:gs pos="0">
                <a:srgbClr val="FFFFFF"/>
              </a:gs>
              <a:gs pos="999">
                <a:srgbClr val="FFFFFF"/>
              </a:gs>
              <a:gs pos="100000">
                <a:schemeClr val="bg2"/>
              </a:gs>
            </a:gsLst>
            <a:lin ang="5400000"/>
          </a:gradFill>
          <a:ln w="9525">
            <a:solidFill>
              <a:schemeClr val="bg2"/>
            </a:solidFill>
            <a:miter lim="800000"/>
            <a:headEnd/>
            <a:tailEnd/>
          </a:ln>
          <a:effectLst>
            <a:outerShdw blurRad="63500" dist="23000" dir="5400000" rotWithShape="0">
              <a:srgbClr val="000000">
                <a:alpha val="34999"/>
              </a:srgbClr>
            </a:outerShdw>
          </a:effectLst>
        </p:spPr>
        <p:txBody>
          <a:bodyPr anchor="ctr"/>
          <a:lstStyle/>
          <a:p>
            <a:pPr algn="ctr">
              <a:defRPr/>
            </a:pPr>
            <a:r>
              <a:rPr lang="da-DK" sz="1600" b="1" dirty="0" smtClean="0">
                <a:solidFill>
                  <a:schemeClr val="accent4">
                    <a:lumMod val="50000"/>
                  </a:schemeClr>
                </a:solidFill>
                <a:latin typeface="Arial" pitchFamily="34" charset="0"/>
                <a:ea typeface="ＭＳ Ｐゴシック" pitchFamily="-97" charset="-128"/>
              </a:rPr>
              <a:t>Making group work the central learning activity</a:t>
            </a:r>
            <a:endParaRPr lang="da-DK" sz="1600" b="1" dirty="0">
              <a:solidFill>
                <a:schemeClr val="accent4">
                  <a:lumMod val="50000"/>
                </a:schemeClr>
              </a:solidFill>
              <a:latin typeface="Arial" pitchFamily="34" charset="0"/>
              <a:ea typeface="ＭＳ Ｐゴシック" pitchFamily="-97" charset="-128"/>
            </a:endParaRPr>
          </a:p>
        </p:txBody>
      </p:sp>
      <p:sp>
        <p:nvSpPr>
          <p:cNvPr id="32" name="Rektangel 31"/>
          <p:cNvSpPr>
            <a:spLocks noChangeArrowheads="1"/>
          </p:cNvSpPr>
          <p:nvPr/>
        </p:nvSpPr>
        <p:spPr bwMode="auto">
          <a:xfrm>
            <a:off x="927100" y="2279177"/>
            <a:ext cx="7340600" cy="3883498"/>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sp>
        <p:nvSpPr>
          <p:cNvPr id="29" name="Rektangel 28"/>
          <p:cNvSpPr>
            <a:spLocks noChangeArrowheads="1"/>
          </p:cNvSpPr>
          <p:nvPr/>
        </p:nvSpPr>
        <p:spPr bwMode="auto">
          <a:xfrm>
            <a:off x="1018167" y="3653114"/>
            <a:ext cx="344488" cy="346075"/>
          </a:xfrm>
          <a:prstGeom prst="rect">
            <a:avLst/>
          </a:prstGeom>
          <a:gradFill rotWithShape="1">
            <a:gsLst>
              <a:gs pos="0">
                <a:schemeClr val="tx1"/>
              </a:gs>
              <a:gs pos="100000">
                <a:schemeClr val="bg2"/>
              </a:gs>
            </a:gsLst>
            <a:lin ang="16200000"/>
          </a:gradFill>
          <a:ln w="9525">
            <a:solidFill>
              <a:schemeClr val="accent4">
                <a:lumMod val="75000"/>
              </a:schemeClr>
            </a:solidFill>
            <a:miter lim="800000"/>
            <a:headEnd/>
            <a:tailEnd/>
          </a:ln>
          <a:effectLst>
            <a:outerShdw blurRad="63500" dist="23000" dir="5400000" rotWithShape="0">
              <a:srgbClr val="000000">
                <a:alpha val="34999"/>
              </a:srgbClr>
            </a:outerShdw>
          </a:effectLst>
        </p:spPr>
        <p:txBody>
          <a:bodyPr anchor="ctr"/>
          <a:lstStyle/>
          <a:p>
            <a:pPr algn="ctr">
              <a:defRPr/>
            </a:pPr>
            <a:endParaRPr lang="da-DK" sz="1200" dirty="0">
              <a:solidFill>
                <a:srgbClr val="FFFFFF"/>
              </a:solidFill>
              <a:latin typeface="Arial" pitchFamily="34" charset="0"/>
              <a:ea typeface="ＭＳ Ｐゴシック" pitchFamily="-97" charset="-128"/>
            </a:endParaRPr>
          </a:p>
        </p:txBody>
      </p:sp>
      <p:sp>
        <p:nvSpPr>
          <p:cNvPr id="30737" name="Tekstboks 26"/>
          <p:cNvSpPr txBox="1">
            <a:spLocks noChangeArrowheads="1"/>
          </p:cNvSpPr>
          <p:nvPr/>
        </p:nvSpPr>
        <p:spPr bwMode="auto">
          <a:xfrm>
            <a:off x="1385888" y="2542727"/>
            <a:ext cx="6604000" cy="2862322"/>
          </a:xfrm>
          <a:prstGeom prst="rect">
            <a:avLst/>
          </a:prstGeom>
          <a:noFill/>
          <a:ln w="9525">
            <a:noFill/>
            <a:miter lim="800000"/>
            <a:headEnd/>
            <a:tailEnd/>
          </a:ln>
        </p:spPr>
        <p:txBody>
          <a:bodyPr>
            <a:spAutoFit/>
          </a:bodyPr>
          <a:lstStyle/>
          <a:p>
            <a:r>
              <a:rPr lang="en-US" dirty="0"/>
              <a:t>Some instructors may even become so enchanted with small </a:t>
            </a:r>
            <a:r>
              <a:rPr lang="en-US" dirty="0" smtClean="0"/>
              <a:t>group work </a:t>
            </a:r>
            <a:r>
              <a:rPr lang="en-US" dirty="0"/>
              <a:t>that it becomes the central learning activity, </a:t>
            </a:r>
            <a:r>
              <a:rPr lang="en-US" dirty="0" smtClean="0"/>
              <a:t>overshadowing all </a:t>
            </a:r>
            <a:r>
              <a:rPr lang="en-US" dirty="0"/>
              <a:t>else.</a:t>
            </a:r>
          </a:p>
          <a:p>
            <a:endParaRPr lang="en-US" dirty="0" smtClean="0"/>
          </a:p>
          <a:p>
            <a:r>
              <a:rPr lang="en-US" dirty="0" smtClean="0"/>
              <a:t>Teaching </a:t>
            </a:r>
            <a:r>
              <a:rPr lang="en-US" dirty="0"/>
              <a:t>is an art that incorporates many methods. Before</a:t>
            </a:r>
          </a:p>
          <a:p>
            <a:r>
              <a:rPr lang="en-US" dirty="0"/>
              <a:t>implementing small groups, ask yourself why is it the tool of</a:t>
            </a:r>
          </a:p>
          <a:p>
            <a:r>
              <a:rPr lang="en-US" dirty="0"/>
              <a:t>choice, and do you know of another method that is just as </a:t>
            </a:r>
            <a:r>
              <a:rPr lang="en-US" dirty="0" smtClean="0"/>
              <a:t>beneficial for </a:t>
            </a:r>
            <a:r>
              <a:rPr lang="en-US" dirty="0"/>
              <a:t>your purpose? When planning your lessons, use a </a:t>
            </a:r>
            <a:r>
              <a:rPr lang="en-US" dirty="0" smtClean="0"/>
              <a:t>variety of </a:t>
            </a:r>
            <a:r>
              <a:rPr lang="en-US" dirty="0"/>
              <a:t>teaching methods to stimulate your students and </a:t>
            </a:r>
            <a:r>
              <a:rPr lang="en-US" dirty="0" smtClean="0"/>
              <a:t>make your </a:t>
            </a:r>
            <a:r>
              <a:rPr lang="en-US" dirty="0"/>
              <a:t>course more interesting.</a:t>
            </a:r>
          </a:p>
        </p:txBody>
      </p:sp>
      <p:sp>
        <p:nvSpPr>
          <p:cNvPr id="73" name="Tekstboks 72"/>
          <p:cNvSpPr txBox="1">
            <a:spLocks noChangeArrowheads="1"/>
          </p:cNvSpPr>
          <p:nvPr/>
        </p:nvSpPr>
        <p:spPr bwMode="auto">
          <a:xfrm>
            <a:off x="1041400" y="3687246"/>
            <a:ext cx="322262" cy="277812"/>
          </a:xfrm>
          <a:prstGeom prst="rect">
            <a:avLst/>
          </a:prstGeom>
          <a:noFill/>
          <a:ln w="9525">
            <a:noFill/>
            <a:miter lim="800000"/>
            <a:headEnd/>
            <a:tailEnd/>
          </a:ln>
          <a:effectLst>
            <a:outerShdw blurRad="63500" algn="tl" rotWithShape="0">
              <a:srgbClr val="000000">
                <a:alpha val="74998"/>
              </a:srgbClr>
            </a:outerShdw>
          </a:effectLst>
        </p:spPr>
        <p:txBody>
          <a:bodyPr>
            <a:spAutoFit/>
          </a:bodyPr>
          <a:lstStyle/>
          <a:p>
            <a:pPr algn="ctr">
              <a:defRPr/>
            </a:pPr>
            <a:r>
              <a:rPr lang="da-DK" sz="1200" dirty="0">
                <a:solidFill>
                  <a:srgbClr val="171717"/>
                </a:solidFill>
                <a:latin typeface="Arial" pitchFamily="34" charset="0"/>
                <a:ea typeface="ＭＳ Ｐゴシック" pitchFamily="-97" charset="-128"/>
              </a:rPr>
              <a:t>3</a:t>
            </a:r>
          </a:p>
        </p:txBody>
      </p:sp>
    </p:spTree>
    <p:extLst>
      <p:ext uri="{BB962C8B-B14F-4D97-AF65-F5344CB8AC3E}">
        <p14:creationId xmlns:p14="http://schemas.microsoft.com/office/powerpoint/2010/main" val="19542469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hlinkClick r:id="rId2" action="ppaction://hlinkfile"/>
              </a:rPr>
              <a:t>VIDEO</a:t>
            </a:r>
            <a:endParaRPr lang="en-US" dirty="0"/>
          </a:p>
        </p:txBody>
      </p:sp>
      <p:sp>
        <p:nvSpPr>
          <p:cNvPr id="3" name="Title 2"/>
          <p:cNvSpPr>
            <a:spLocks noGrp="1"/>
          </p:cNvSpPr>
          <p:nvPr>
            <p:ph type="title"/>
          </p:nvPr>
        </p:nvSpPr>
        <p:spPr/>
        <p:txBody>
          <a:bodyPr/>
          <a:lstStyle/>
          <a:p>
            <a:endParaRPr lang="en-US"/>
          </a:p>
        </p:txBody>
      </p:sp>
      <p:sp>
        <p:nvSpPr>
          <p:cNvPr id="4" name="Text Placeholder 3"/>
          <p:cNvSpPr>
            <a:spLocks noGrp="1"/>
          </p:cNvSpPr>
          <p:nvPr>
            <p:ph type="body" idx="13"/>
          </p:nvPr>
        </p:nvSpPr>
        <p:spPr/>
        <p:txBody>
          <a:bodyPr/>
          <a:lstStyle/>
          <a:p>
            <a:r>
              <a:rPr lang="en-US" sz="3200" dirty="0" smtClean="0"/>
              <a:t>ACTIVITY</a:t>
            </a:r>
            <a:endParaRPr lang="en-US" sz="3200" dirty="0"/>
          </a:p>
        </p:txBody>
      </p:sp>
    </p:spTree>
    <p:extLst>
      <p:ext uri="{BB962C8B-B14F-4D97-AF65-F5344CB8AC3E}">
        <p14:creationId xmlns:p14="http://schemas.microsoft.com/office/powerpoint/2010/main" val="15698697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10"/>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pPr eaLnBrk="1" hangingPunct="1"/>
            <a:r>
              <a:rPr lang="en-US" dirty="0" smtClean="0">
                <a:latin typeface="Arial" charset="0"/>
                <a:ea typeface="ＭＳ Ｐゴシック" charset="-128"/>
              </a:rPr>
              <a:t>1. Think – Pair - Share</a:t>
            </a:r>
          </a:p>
        </p:txBody>
      </p:sp>
      <p:sp>
        <p:nvSpPr>
          <p:cNvPr id="34823" name="Tekstboks 12"/>
          <p:cNvSpPr txBox="1">
            <a:spLocks noChangeArrowheads="1"/>
          </p:cNvSpPr>
          <p:nvPr/>
        </p:nvSpPr>
        <p:spPr bwMode="auto">
          <a:xfrm>
            <a:off x="3630304" y="2826485"/>
            <a:ext cx="4940490" cy="3016210"/>
          </a:xfrm>
          <a:prstGeom prst="rect">
            <a:avLst/>
          </a:prstGeom>
          <a:noFill/>
          <a:ln w="9525">
            <a:noFill/>
            <a:miter lim="800000"/>
            <a:headEnd/>
            <a:tailEnd/>
          </a:ln>
        </p:spPr>
        <p:txBody>
          <a:bodyPr wrap="square">
            <a:spAutoFit/>
          </a:bodyPr>
          <a:lstStyle/>
          <a:p>
            <a:r>
              <a:rPr lang="en-US" sz="1600" dirty="0">
                <a:solidFill>
                  <a:schemeClr val="bg2">
                    <a:lumMod val="10000"/>
                  </a:schemeClr>
                </a:solidFill>
              </a:rPr>
              <a:t>Follow these steps to implement the pair-share technique</a:t>
            </a:r>
            <a:r>
              <a:rPr lang="en-US" sz="1600" dirty="0"/>
              <a:t>:</a:t>
            </a:r>
          </a:p>
          <a:p>
            <a:r>
              <a:rPr lang="en-US" sz="1600" dirty="0" smtClean="0"/>
              <a:t>1. </a:t>
            </a:r>
            <a:r>
              <a:rPr lang="en-US" sz="1600" dirty="0"/>
              <a:t>Pose a question that requires higher-order </a:t>
            </a:r>
            <a:r>
              <a:rPr lang="en-US" sz="1600" dirty="0" smtClean="0"/>
              <a:t>thinking (e.g</a:t>
            </a:r>
            <a:r>
              <a:rPr lang="en-US" sz="1600" dirty="0"/>
              <a:t>., analysis, synthesis, or evaluation).</a:t>
            </a:r>
          </a:p>
          <a:p>
            <a:r>
              <a:rPr lang="en-US" sz="1600" dirty="0" smtClean="0"/>
              <a:t>2. </a:t>
            </a:r>
            <a:r>
              <a:rPr lang="en-US" sz="1600" dirty="0"/>
              <a:t>Give students time to reflect and write their thoughts.</a:t>
            </a:r>
          </a:p>
          <a:p>
            <a:r>
              <a:rPr lang="en-US" sz="1600" dirty="0" smtClean="0"/>
              <a:t>3. </a:t>
            </a:r>
            <a:r>
              <a:rPr lang="en-US" sz="1600" dirty="0"/>
              <a:t>Have students share their thoughts with a partner.</a:t>
            </a:r>
          </a:p>
          <a:p>
            <a:r>
              <a:rPr lang="en-US" sz="1600" dirty="0" smtClean="0"/>
              <a:t>4. </a:t>
            </a:r>
            <a:r>
              <a:rPr lang="en-US" sz="1600" dirty="0"/>
              <a:t>Have students then pair with another </a:t>
            </a:r>
            <a:r>
              <a:rPr lang="en-US" sz="1600" dirty="0" smtClean="0"/>
              <a:t>two-member group </a:t>
            </a:r>
            <a:r>
              <a:rPr lang="en-US" sz="1600" dirty="0"/>
              <a:t>and share responses.</a:t>
            </a:r>
          </a:p>
          <a:p>
            <a:r>
              <a:rPr lang="en-US" sz="1600" dirty="0" smtClean="0"/>
              <a:t>5. </a:t>
            </a:r>
            <a:r>
              <a:rPr lang="en-US" sz="1600" dirty="0"/>
              <a:t>Ask students to share their individual reflections </a:t>
            </a:r>
            <a:r>
              <a:rPr lang="en-US" sz="1600" dirty="0" smtClean="0"/>
              <a:t>and the </a:t>
            </a:r>
            <a:r>
              <a:rPr lang="en-US" sz="1600" dirty="0"/>
              <a:t>group’s reflections with the class.</a:t>
            </a:r>
          </a:p>
          <a:p>
            <a:endParaRPr lang="da-DK" sz="1400" dirty="0">
              <a:solidFill>
                <a:schemeClr val="tx2"/>
              </a:solidFill>
            </a:endParaRPr>
          </a:p>
        </p:txBody>
      </p:sp>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280" y="2643401"/>
            <a:ext cx="2919365" cy="3727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Make the task challenging</a:t>
            </a:r>
            <a:r>
              <a:rPr lang="en-US" sz="1400" b="1" i="1" dirty="0" smtClean="0"/>
              <a:t>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Consider </a:t>
            </a:r>
            <a:r>
              <a:rPr lang="en-US" sz="1600" dirty="0">
                <a:solidFill>
                  <a:schemeClr val="accent4">
                    <a:lumMod val="50000"/>
                  </a:schemeClr>
                </a:solidFill>
              </a:rPr>
              <a:t>giving a relatively easy task early in the term to arouse students’ interest in group work and encourage their progress. In most cases, however, collaborative exercises should be stimulating and challenging. By pooling their resources and dealing with differences of opinion that arise, groups of students usually develop a more sophisticated product than they could as individuals.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2</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10"/>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2</a:t>
            </a:r>
            <a:r>
              <a:rPr lang="en-US" dirty="0" smtClean="0">
                <a:latin typeface="Arial" charset="0"/>
                <a:ea typeface="ＭＳ Ｐゴシック" charset="-128"/>
              </a:rPr>
              <a:t>. </a:t>
            </a:r>
            <a:r>
              <a:rPr lang="en-US" dirty="0"/>
              <a:t>Numbered Heads Together</a:t>
            </a:r>
          </a:p>
        </p:txBody>
      </p:sp>
      <p:sp>
        <p:nvSpPr>
          <p:cNvPr id="34823" name="Tekstboks 12"/>
          <p:cNvSpPr txBox="1">
            <a:spLocks noChangeArrowheads="1"/>
          </p:cNvSpPr>
          <p:nvPr/>
        </p:nvSpPr>
        <p:spPr bwMode="auto">
          <a:xfrm>
            <a:off x="3630304" y="2826485"/>
            <a:ext cx="4940490" cy="3262432"/>
          </a:xfrm>
          <a:prstGeom prst="rect">
            <a:avLst/>
          </a:prstGeom>
          <a:noFill/>
          <a:ln w="9525">
            <a:noFill/>
            <a:miter lim="800000"/>
            <a:headEnd/>
            <a:tailEnd/>
          </a:ln>
        </p:spPr>
        <p:txBody>
          <a:bodyPr wrap="square">
            <a:spAutoFit/>
          </a:bodyPr>
          <a:lstStyle/>
          <a:p>
            <a:r>
              <a:rPr lang="en-US" sz="1600" dirty="0">
                <a:solidFill>
                  <a:schemeClr val="bg2">
                    <a:lumMod val="10000"/>
                  </a:schemeClr>
                </a:solidFill>
              </a:rPr>
              <a:t>The following outlines the “numbered heads” scenario:</a:t>
            </a:r>
          </a:p>
          <a:p>
            <a:r>
              <a:rPr lang="en-US" sz="1600" dirty="0" smtClean="0"/>
              <a:t>1. </a:t>
            </a:r>
            <a:r>
              <a:rPr lang="en-US" sz="1600" dirty="0"/>
              <a:t>Students are assigned in groups, and each group</a:t>
            </a:r>
          </a:p>
          <a:p>
            <a:r>
              <a:rPr lang="en-US" sz="1600" dirty="0"/>
              <a:t>member counts off (1, 2, 3, 4, etc.).</a:t>
            </a:r>
          </a:p>
          <a:p>
            <a:r>
              <a:rPr lang="en-US" sz="1600" dirty="0" smtClean="0"/>
              <a:t>2. </a:t>
            </a:r>
            <a:r>
              <a:rPr lang="en-US" sz="1600" dirty="0"/>
              <a:t>The instructor poses a question that requires higher </a:t>
            </a:r>
            <a:r>
              <a:rPr lang="en-US" sz="1600" dirty="0" smtClean="0"/>
              <a:t>order thinking </a:t>
            </a:r>
            <a:r>
              <a:rPr lang="en-US" sz="1600" dirty="0"/>
              <a:t>skills.</a:t>
            </a:r>
          </a:p>
          <a:p>
            <a:r>
              <a:rPr lang="en-US" sz="1600" dirty="0" smtClean="0"/>
              <a:t>3. </a:t>
            </a:r>
            <a:r>
              <a:rPr lang="en-US" sz="1600" dirty="0"/>
              <a:t>Group members discuss the question and agree </a:t>
            </a:r>
            <a:r>
              <a:rPr lang="en-US" sz="1600" dirty="0" smtClean="0"/>
              <a:t>on an </a:t>
            </a:r>
            <a:r>
              <a:rPr lang="en-US" sz="1600" dirty="0"/>
              <a:t>answer, while making sure everyone in the </a:t>
            </a:r>
            <a:r>
              <a:rPr lang="en-US" sz="1600" dirty="0" smtClean="0"/>
              <a:t>group understands </a:t>
            </a:r>
            <a:r>
              <a:rPr lang="en-US" sz="1600" dirty="0"/>
              <a:t>the concept.</a:t>
            </a:r>
          </a:p>
          <a:p>
            <a:r>
              <a:rPr lang="en-US" sz="1600" dirty="0" smtClean="0"/>
              <a:t>4. </a:t>
            </a:r>
            <a:r>
              <a:rPr lang="en-US" sz="1600" dirty="0"/>
              <a:t>The instructor calls out a number, and that member </a:t>
            </a:r>
            <a:r>
              <a:rPr lang="en-US" sz="1600" dirty="0" smtClean="0"/>
              <a:t>of each </a:t>
            </a:r>
            <a:r>
              <a:rPr lang="en-US" sz="1600" dirty="0"/>
              <a:t>group is the spokesperson who reports to the class.</a:t>
            </a:r>
          </a:p>
          <a:p>
            <a:endParaRPr lang="da-DK" sz="1400" dirty="0">
              <a:solidFill>
                <a:schemeClr val="tx2"/>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2868845"/>
            <a:ext cx="2731258" cy="3266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09"/>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7942618"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3</a:t>
            </a:r>
            <a:r>
              <a:rPr lang="en-US" dirty="0" smtClean="0">
                <a:latin typeface="Arial" charset="0"/>
                <a:ea typeface="ＭＳ Ｐゴシック" charset="-128"/>
              </a:rPr>
              <a:t>. </a:t>
            </a:r>
            <a:r>
              <a:rPr lang="en-US" dirty="0"/>
              <a:t>STAD (Student Teams Achievement Divisions)</a:t>
            </a:r>
          </a:p>
        </p:txBody>
      </p:sp>
      <p:sp>
        <p:nvSpPr>
          <p:cNvPr id="34823" name="Tekstboks 12"/>
          <p:cNvSpPr txBox="1">
            <a:spLocks noChangeArrowheads="1"/>
          </p:cNvSpPr>
          <p:nvPr/>
        </p:nvSpPr>
        <p:spPr bwMode="auto">
          <a:xfrm>
            <a:off x="3630304" y="3486648"/>
            <a:ext cx="4940490" cy="2031325"/>
          </a:xfrm>
          <a:prstGeom prst="rect">
            <a:avLst/>
          </a:prstGeom>
          <a:noFill/>
          <a:ln w="9525">
            <a:noFill/>
            <a:miter lim="800000"/>
            <a:headEnd/>
            <a:tailEnd/>
          </a:ln>
        </p:spPr>
        <p:txBody>
          <a:bodyPr wrap="square">
            <a:spAutoFit/>
          </a:bodyPr>
          <a:lstStyle/>
          <a:p>
            <a:r>
              <a:rPr lang="en-US" sz="1600" dirty="0" smtClean="0"/>
              <a:t>1. After </a:t>
            </a:r>
            <a:r>
              <a:rPr lang="en-US" sz="1600" dirty="0"/>
              <a:t>a video, lecture, demonstration, or other teaching,</a:t>
            </a:r>
          </a:p>
          <a:p>
            <a:r>
              <a:rPr lang="en-US" sz="1600" dirty="0"/>
              <a:t>students are divided into small groups.</a:t>
            </a:r>
          </a:p>
          <a:p>
            <a:r>
              <a:rPr lang="en-US" sz="1600" dirty="0" smtClean="0"/>
              <a:t>2. </a:t>
            </a:r>
            <a:r>
              <a:rPr lang="en-US" sz="1600" dirty="0"/>
              <a:t>Each group is given a worksheet to complete that</a:t>
            </a:r>
          </a:p>
          <a:p>
            <a:r>
              <a:rPr lang="en-US" sz="1600" dirty="0"/>
              <a:t>reinforces the concepts learned.</a:t>
            </a:r>
          </a:p>
          <a:p>
            <a:r>
              <a:rPr lang="en-US" sz="1600" dirty="0" smtClean="0"/>
              <a:t>3. </a:t>
            </a:r>
            <a:r>
              <a:rPr lang="en-US" sz="1600" dirty="0"/>
              <a:t>When members are done, the instructor questions </a:t>
            </a:r>
            <a:r>
              <a:rPr lang="en-US" sz="1600" dirty="0" smtClean="0"/>
              <a:t>the group </a:t>
            </a:r>
            <a:r>
              <a:rPr lang="en-US" sz="1600" dirty="0"/>
              <a:t>or randomly picks one student to question.</a:t>
            </a:r>
          </a:p>
          <a:p>
            <a:endParaRPr lang="da-DK" sz="1400" dirty="0">
              <a:solidFill>
                <a:schemeClr val="tx2"/>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806" y="2866030"/>
            <a:ext cx="2566418" cy="3248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10"/>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4</a:t>
            </a:r>
            <a:r>
              <a:rPr lang="en-US" dirty="0" smtClean="0">
                <a:latin typeface="Arial" charset="0"/>
                <a:ea typeface="ＭＳ Ｐゴシック" charset="-128"/>
              </a:rPr>
              <a:t>. </a:t>
            </a:r>
            <a:r>
              <a:rPr lang="en-US" dirty="0"/>
              <a:t>Constructive Controversy</a:t>
            </a:r>
          </a:p>
        </p:txBody>
      </p:sp>
      <p:sp>
        <p:nvSpPr>
          <p:cNvPr id="34823" name="Tekstboks 12"/>
          <p:cNvSpPr txBox="1">
            <a:spLocks noChangeArrowheads="1"/>
          </p:cNvSpPr>
          <p:nvPr/>
        </p:nvSpPr>
        <p:spPr bwMode="auto">
          <a:xfrm>
            <a:off x="3630304" y="3363538"/>
            <a:ext cx="4940490" cy="2277547"/>
          </a:xfrm>
          <a:prstGeom prst="rect">
            <a:avLst/>
          </a:prstGeom>
          <a:noFill/>
          <a:ln w="9525">
            <a:noFill/>
            <a:miter lim="800000"/>
            <a:headEnd/>
            <a:tailEnd/>
          </a:ln>
        </p:spPr>
        <p:txBody>
          <a:bodyPr wrap="square">
            <a:spAutoFit/>
          </a:bodyPr>
          <a:lstStyle/>
          <a:p>
            <a:r>
              <a:rPr lang="en-US" sz="1600" dirty="0">
                <a:solidFill>
                  <a:schemeClr val="bg2">
                    <a:lumMod val="10000"/>
                  </a:schemeClr>
                </a:solidFill>
              </a:rPr>
              <a:t>For this simple but effective structure, do the following:</a:t>
            </a:r>
          </a:p>
          <a:p>
            <a:r>
              <a:rPr lang="en-US" sz="1600" dirty="0" smtClean="0"/>
              <a:t>1. </a:t>
            </a:r>
            <a:r>
              <a:rPr lang="en-US" sz="1600" dirty="0"/>
              <a:t>Divide learners into groups of four.</a:t>
            </a:r>
          </a:p>
          <a:p>
            <a:r>
              <a:rPr lang="en-US" sz="1600" dirty="0" smtClean="0"/>
              <a:t>2. </a:t>
            </a:r>
            <a:r>
              <a:rPr lang="en-US" sz="1600" dirty="0"/>
              <a:t>Then, assign pairs in each group to research </a:t>
            </a:r>
            <a:r>
              <a:rPr lang="en-US" sz="1600" dirty="0" smtClean="0"/>
              <a:t>opposing sides</a:t>
            </a:r>
            <a:r>
              <a:rPr lang="en-US" sz="1600" dirty="0"/>
              <a:t>.</a:t>
            </a:r>
          </a:p>
          <a:p>
            <a:r>
              <a:rPr lang="en-US" sz="1600" dirty="0" smtClean="0"/>
              <a:t>3. </a:t>
            </a:r>
            <a:r>
              <a:rPr lang="en-US" sz="1600" dirty="0"/>
              <a:t>Provide time in class for this research.</a:t>
            </a:r>
          </a:p>
          <a:p>
            <a:r>
              <a:rPr lang="en-US" sz="1600" dirty="0" smtClean="0"/>
              <a:t>4. </a:t>
            </a:r>
            <a:r>
              <a:rPr lang="en-US" sz="1600" dirty="0"/>
              <a:t>Students regroup so each pair can present its </a:t>
            </a:r>
            <a:r>
              <a:rPr lang="en-US" sz="1600" dirty="0" smtClean="0"/>
              <a:t>arguments to </a:t>
            </a:r>
            <a:r>
              <a:rPr lang="en-US" sz="1600" dirty="0"/>
              <a:t>the other.</a:t>
            </a:r>
          </a:p>
          <a:p>
            <a:endParaRPr lang="da-DK" sz="1400" dirty="0">
              <a:solidFill>
                <a:schemeClr val="tx2"/>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461" y="2585113"/>
            <a:ext cx="3023832" cy="3665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224586"/>
            <a:ext cx="5213445" cy="4141330"/>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5</a:t>
            </a:r>
            <a:r>
              <a:rPr lang="en-US" dirty="0" smtClean="0">
                <a:latin typeface="Arial" charset="0"/>
                <a:ea typeface="ＭＳ Ｐゴシック" charset="-128"/>
              </a:rPr>
              <a:t>. </a:t>
            </a:r>
            <a:r>
              <a:rPr lang="en-US" dirty="0"/>
              <a:t>Roundtable</a:t>
            </a:r>
          </a:p>
        </p:txBody>
      </p:sp>
      <p:sp>
        <p:nvSpPr>
          <p:cNvPr id="34823" name="Tekstboks 12"/>
          <p:cNvSpPr txBox="1">
            <a:spLocks noChangeArrowheads="1"/>
          </p:cNvSpPr>
          <p:nvPr/>
        </p:nvSpPr>
        <p:spPr bwMode="auto">
          <a:xfrm>
            <a:off x="3630304" y="2369511"/>
            <a:ext cx="4940490" cy="4001095"/>
          </a:xfrm>
          <a:prstGeom prst="rect">
            <a:avLst/>
          </a:prstGeom>
          <a:noFill/>
          <a:ln w="9525">
            <a:noFill/>
            <a:miter lim="800000"/>
            <a:headEnd/>
            <a:tailEnd/>
          </a:ln>
        </p:spPr>
        <p:txBody>
          <a:bodyPr wrap="square">
            <a:spAutoFit/>
          </a:bodyPr>
          <a:lstStyle/>
          <a:p>
            <a:r>
              <a:rPr lang="en-US" sz="1600" dirty="0">
                <a:solidFill>
                  <a:schemeClr val="bg2">
                    <a:lumMod val="10000"/>
                  </a:schemeClr>
                </a:solidFill>
              </a:rPr>
              <a:t>As a sequential group process, this structure adds variety </a:t>
            </a:r>
            <a:r>
              <a:rPr lang="en-US" sz="1600" dirty="0" smtClean="0">
                <a:solidFill>
                  <a:schemeClr val="bg2">
                    <a:lumMod val="10000"/>
                  </a:schemeClr>
                </a:solidFill>
              </a:rPr>
              <a:t>to your </a:t>
            </a:r>
            <a:r>
              <a:rPr lang="en-US" sz="1600" dirty="0">
                <a:solidFill>
                  <a:schemeClr val="bg2">
                    <a:lumMod val="10000"/>
                  </a:schemeClr>
                </a:solidFill>
              </a:rPr>
              <a:t>group sessions:</a:t>
            </a:r>
          </a:p>
          <a:p>
            <a:r>
              <a:rPr lang="en-US" sz="1600" dirty="0" smtClean="0"/>
              <a:t>1. </a:t>
            </a:r>
            <a:r>
              <a:rPr lang="en-US" sz="1600" dirty="0"/>
              <a:t>Break the class into small groups.</a:t>
            </a:r>
          </a:p>
          <a:p>
            <a:r>
              <a:rPr lang="en-US" sz="1600" dirty="0" smtClean="0"/>
              <a:t>2. </a:t>
            </a:r>
            <a:r>
              <a:rPr lang="en-US" sz="1600" dirty="0"/>
              <a:t>Provide each group with paper and pen or pencil.</a:t>
            </a:r>
          </a:p>
          <a:p>
            <a:r>
              <a:rPr lang="en-US" sz="1600" dirty="0" smtClean="0"/>
              <a:t>3. </a:t>
            </a:r>
            <a:r>
              <a:rPr lang="en-US" sz="1600" dirty="0"/>
              <a:t>Pose a question that has more than one correct answer.</a:t>
            </a:r>
          </a:p>
          <a:p>
            <a:r>
              <a:rPr lang="en-US" sz="1600" dirty="0" smtClean="0"/>
              <a:t>4. </a:t>
            </a:r>
            <a:r>
              <a:rPr lang="en-US" sz="1600" dirty="0"/>
              <a:t>After taking two minutes for analysis, the first </a:t>
            </a:r>
            <a:r>
              <a:rPr lang="en-US" sz="1600" dirty="0" smtClean="0"/>
              <a:t>group member </a:t>
            </a:r>
            <a:r>
              <a:rPr lang="en-US" sz="1600" dirty="0"/>
              <a:t>writes his or her responses and passes </a:t>
            </a:r>
            <a:r>
              <a:rPr lang="en-US" sz="1600" dirty="0" smtClean="0"/>
              <a:t>the materials </a:t>
            </a:r>
            <a:r>
              <a:rPr lang="en-US" sz="1600" dirty="0"/>
              <a:t>to the person on the left.</a:t>
            </a:r>
          </a:p>
          <a:p>
            <a:r>
              <a:rPr lang="en-US" sz="1600" dirty="0" smtClean="0"/>
              <a:t>5. </a:t>
            </a:r>
            <a:r>
              <a:rPr lang="en-US" sz="1600" dirty="0"/>
              <a:t>Repeat the above step until all members have an</a:t>
            </a:r>
          </a:p>
          <a:p>
            <a:r>
              <a:rPr lang="en-US" sz="1600" dirty="0"/>
              <a:t>opportunity to write something or time is called;</a:t>
            </a:r>
          </a:p>
          <a:p>
            <a:r>
              <a:rPr lang="en-US" sz="1600" dirty="0"/>
              <a:t>students can pass if they choose.</a:t>
            </a:r>
          </a:p>
          <a:p>
            <a:r>
              <a:rPr lang="en-US" sz="1600" dirty="0" smtClean="0"/>
              <a:t>6. </a:t>
            </a:r>
            <a:r>
              <a:rPr lang="en-US" sz="1600" dirty="0"/>
              <a:t>Finally, relate the question to the lesson and either</a:t>
            </a:r>
          </a:p>
          <a:p>
            <a:r>
              <a:rPr lang="en-US" sz="1600" dirty="0"/>
              <a:t>ask students to share their answers with the class or</a:t>
            </a:r>
          </a:p>
          <a:p>
            <a:r>
              <a:rPr lang="en-US" sz="1600" dirty="0"/>
              <a:t>discuss each group member’s answer.</a:t>
            </a:r>
          </a:p>
          <a:p>
            <a:endParaRPr lang="da-DK" sz="1400" dirty="0">
              <a:solidFill>
                <a:schemeClr val="tx2"/>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466" y="2395538"/>
            <a:ext cx="2892757" cy="3970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1897039" y="2169994"/>
            <a:ext cx="6987654" cy="4476466"/>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6</a:t>
            </a:r>
            <a:r>
              <a:rPr lang="en-US" dirty="0" smtClean="0">
                <a:latin typeface="Arial" charset="0"/>
                <a:ea typeface="ＭＳ Ｐゴシック" charset="-128"/>
              </a:rPr>
              <a:t>. </a:t>
            </a:r>
            <a:r>
              <a:rPr lang="en-US" dirty="0"/>
              <a:t>Send-A-Problem</a:t>
            </a:r>
          </a:p>
        </p:txBody>
      </p:sp>
      <p:sp>
        <p:nvSpPr>
          <p:cNvPr id="34823" name="Tekstboks 12"/>
          <p:cNvSpPr txBox="1">
            <a:spLocks noChangeArrowheads="1"/>
          </p:cNvSpPr>
          <p:nvPr/>
        </p:nvSpPr>
        <p:spPr bwMode="auto">
          <a:xfrm>
            <a:off x="2047164" y="2321518"/>
            <a:ext cx="6741993" cy="4001095"/>
          </a:xfrm>
          <a:prstGeom prst="rect">
            <a:avLst/>
          </a:prstGeom>
          <a:noFill/>
          <a:ln w="9525">
            <a:noFill/>
            <a:miter lim="800000"/>
            <a:headEnd/>
            <a:tailEnd/>
          </a:ln>
        </p:spPr>
        <p:txBody>
          <a:bodyPr wrap="square">
            <a:spAutoFit/>
          </a:bodyPr>
          <a:lstStyle/>
          <a:p>
            <a:r>
              <a:rPr lang="en-US" sz="1600" dirty="0" smtClean="0"/>
              <a:t>1. </a:t>
            </a:r>
            <a:r>
              <a:rPr lang="en-US" sz="1600" dirty="0"/>
              <a:t>After assigning groups, provides cards to each student.</a:t>
            </a:r>
          </a:p>
          <a:p>
            <a:r>
              <a:rPr lang="en-US" sz="1600" dirty="0" smtClean="0"/>
              <a:t>2. </a:t>
            </a:r>
            <a:r>
              <a:rPr lang="en-US" sz="1600" dirty="0"/>
              <a:t>Each student composes a question on the card.</a:t>
            </a:r>
          </a:p>
          <a:p>
            <a:r>
              <a:rPr lang="en-US" sz="1600" dirty="0" smtClean="0"/>
              <a:t>3. </a:t>
            </a:r>
            <a:r>
              <a:rPr lang="en-US" sz="1600" dirty="0"/>
              <a:t>Each student asks the question to the group.</a:t>
            </a:r>
          </a:p>
          <a:p>
            <a:r>
              <a:rPr lang="en-US" sz="1600" dirty="0" smtClean="0"/>
              <a:t>4. </a:t>
            </a:r>
            <a:r>
              <a:rPr lang="en-US" sz="1600" dirty="0"/>
              <a:t>When all members agree on the answer, it’s </a:t>
            </a:r>
            <a:r>
              <a:rPr lang="en-US" sz="1600" dirty="0" smtClean="0"/>
              <a:t>written on </a:t>
            </a:r>
            <a:r>
              <a:rPr lang="en-US" sz="1600" dirty="0"/>
              <a:t>the back of the card. If no consensus is </a:t>
            </a:r>
            <a:r>
              <a:rPr lang="en-US" sz="1600" dirty="0" smtClean="0"/>
              <a:t>reached, revise </a:t>
            </a:r>
            <a:r>
              <a:rPr lang="en-US" sz="1600" dirty="0"/>
              <a:t>the question and try again.</a:t>
            </a:r>
          </a:p>
          <a:p>
            <a:r>
              <a:rPr lang="en-US" sz="1600" dirty="0" smtClean="0"/>
              <a:t>5. </a:t>
            </a:r>
            <a:r>
              <a:rPr lang="en-US" sz="1600" dirty="0"/>
              <a:t>The stack of cards is passed on to another group.</a:t>
            </a:r>
          </a:p>
          <a:p>
            <a:r>
              <a:rPr lang="en-US" sz="1600" dirty="0" smtClean="0"/>
              <a:t>6. </a:t>
            </a:r>
            <a:r>
              <a:rPr lang="en-US" sz="1600" dirty="0"/>
              <a:t>Each member then takes a card from the new </a:t>
            </a:r>
            <a:r>
              <a:rPr lang="en-US" sz="1600" dirty="0" smtClean="0"/>
              <a:t>stack and </a:t>
            </a:r>
            <a:r>
              <a:rPr lang="en-US" sz="1600" dirty="0"/>
              <a:t>reads the question.</a:t>
            </a:r>
          </a:p>
          <a:p>
            <a:r>
              <a:rPr lang="en-US" sz="1600" dirty="0" smtClean="0"/>
              <a:t>7. </a:t>
            </a:r>
            <a:r>
              <a:rPr lang="en-US" sz="1600" dirty="0"/>
              <a:t>Group members discuss each question, and if </a:t>
            </a:r>
            <a:r>
              <a:rPr lang="en-US" sz="1600" dirty="0" smtClean="0"/>
              <a:t>an answer </a:t>
            </a:r>
            <a:r>
              <a:rPr lang="en-US" sz="1600" dirty="0"/>
              <a:t>is agreed upon, they turn the card over </a:t>
            </a:r>
            <a:r>
              <a:rPr lang="en-US" sz="1600" dirty="0" smtClean="0"/>
              <a:t>to compare </a:t>
            </a:r>
            <a:r>
              <a:rPr lang="en-US" sz="1600" dirty="0"/>
              <a:t>their answer to the original answer; if </a:t>
            </a:r>
            <a:r>
              <a:rPr lang="en-US" sz="1600" dirty="0" smtClean="0"/>
              <a:t>the answers </a:t>
            </a:r>
            <a:r>
              <a:rPr lang="en-US" sz="1600" dirty="0"/>
              <a:t>don’t match, the groups write </a:t>
            </a:r>
            <a:r>
              <a:rPr lang="en-US" sz="1600" dirty="0" smtClean="0"/>
              <a:t>alternative answers </a:t>
            </a:r>
            <a:r>
              <a:rPr lang="en-US" sz="1600" dirty="0"/>
              <a:t>on the back of the card.</a:t>
            </a:r>
          </a:p>
          <a:p>
            <a:r>
              <a:rPr lang="en-US" sz="1600" dirty="0" smtClean="0"/>
              <a:t>8. </a:t>
            </a:r>
            <a:r>
              <a:rPr lang="en-US" sz="1600" dirty="0"/>
              <a:t>After each question is asked, the stack is passed </a:t>
            </a:r>
            <a:r>
              <a:rPr lang="en-US" sz="1600" dirty="0" smtClean="0"/>
              <a:t>to another </a:t>
            </a:r>
            <a:r>
              <a:rPr lang="en-US" sz="1600" dirty="0"/>
              <a:t>group.</a:t>
            </a:r>
          </a:p>
          <a:p>
            <a:r>
              <a:rPr lang="en-US" sz="1600" dirty="0" smtClean="0"/>
              <a:t>9. </a:t>
            </a:r>
            <a:r>
              <a:rPr lang="en-US" sz="1600" dirty="0"/>
              <a:t>At the end of the task, the stack is given back to </a:t>
            </a:r>
            <a:r>
              <a:rPr lang="en-US" sz="1600" dirty="0" smtClean="0"/>
              <a:t>the original </a:t>
            </a:r>
            <a:r>
              <a:rPr lang="en-US" sz="1600" dirty="0"/>
              <a:t>group to discuss any alternative answers </a:t>
            </a:r>
            <a:r>
              <a:rPr lang="en-US" sz="1600" dirty="0" smtClean="0"/>
              <a:t>and field </a:t>
            </a:r>
            <a:r>
              <a:rPr lang="en-US" sz="1600" dirty="0"/>
              <a:t>questions from the class.</a:t>
            </a:r>
          </a:p>
          <a:p>
            <a:endParaRPr lang="da-DK" sz="1400" dirty="0">
              <a:solidFill>
                <a:schemeClr val="tx2"/>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164" y="2908252"/>
            <a:ext cx="1591102" cy="2796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10"/>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7</a:t>
            </a:r>
            <a:r>
              <a:rPr lang="en-US" dirty="0" smtClean="0">
                <a:latin typeface="Arial" charset="0"/>
                <a:ea typeface="ＭＳ Ｐゴシック" charset="-128"/>
              </a:rPr>
              <a:t>. </a:t>
            </a:r>
            <a:r>
              <a:rPr lang="en-US" dirty="0"/>
              <a:t>Team Expectations</a:t>
            </a:r>
          </a:p>
        </p:txBody>
      </p:sp>
      <p:sp>
        <p:nvSpPr>
          <p:cNvPr id="34823" name="Tekstboks 12"/>
          <p:cNvSpPr txBox="1">
            <a:spLocks noChangeArrowheads="1"/>
          </p:cNvSpPr>
          <p:nvPr/>
        </p:nvSpPr>
        <p:spPr bwMode="auto">
          <a:xfrm>
            <a:off x="3630304" y="2826485"/>
            <a:ext cx="4940490" cy="3262432"/>
          </a:xfrm>
          <a:prstGeom prst="rect">
            <a:avLst/>
          </a:prstGeom>
          <a:noFill/>
          <a:ln w="9525">
            <a:noFill/>
            <a:miter lim="800000"/>
            <a:headEnd/>
            <a:tailEnd/>
          </a:ln>
        </p:spPr>
        <p:txBody>
          <a:bodyPr wrap="square">
            <a:spAutoFit/>
          </a:bodyPr>
          <a:lstStyle/>
          <a:p>
            <a:r>
              <a:rPr lang="en-US" sz="1600" dirty="0">
                <a:solidFill>
                  <a:schemeClr val="bg2">
                    <a:lumMod val="10000"/>
                  </a:schemeClr>
                </a:solidFill>
              </a:rPr>
              <a:t>This activity is for small groups working over a longer period:</a:t>
            </a:r>
          </a:p>
          <a:p>
            <a:r>
              <a:rPr lang="en-US" sz="1600" dirty="0" smtClean="0"/>
              <a:t>1. </a:t>
            </a:r>
            <a:r>
              <a:rPr lang="en-US" sz="1600" dirty="0"/>
              <a:t>The instructor constructs a form and gives it to </a:t>
            </a:r>
            <a:r>
              <a:rPr lang="en-US" sz="1600" dirty="0" smtClean="0"/>
              <a:t>each student</a:t>
            </a:r>
            <a:r>
              <a:rPr lang="en-US" sz="1600" dirty="0"/>
              <a:t>.</a:t>
            </a:r>
          </a:p>
          <a:p>
            <a:r>
              <a:rPr lang="en-US" sz="1600" dirty="0" smtClean="0"/>
              <a:t>2. </a:t>
            </a:r>
            <a:r>
              <a:rPr lang="en-US" sz="1600" dirty="0"/>
              <a:t>Students write what desirable behaviors they </a:t>
            </a:r>
            <a:r>
              <a:rPr lang="en-US" sz="1600" dirty="0" smtClean="0"/>
              <a:t>expect of </a:t>
            </a:r>
            <a:r>
              <a:rPr lang="en-US" sz="1600" dirty="0"/>
              <a:t>each individual, each pair, and the entire group.</a:t>
            </a:r>
          </a:p>
          <a:p>
            <a:r>
              <a:rPr lang="en-US" sz="1600" dirty="0" smtClean="0"/>
              <a:t>3. </a:t>
            </a:r>
            <a:r>
              <a:rPr lang="en-US" sz="1600" dirty="0"/>
              <a:t>The group comes together to discuss the answers </a:t>
            </a:r>
            <a:r>
              <a:rPr lang="en-US" sz="1600" dirty="0" smtClean="0"/>
              <a:t>and negotiate </a:t>
            </a:r>
            <a:r>
              <a:rPr lang="en-US" sz="1600" dirty="0"/>
              <a:t>a group list based upon each individual list.</a:t>
            </a:r>
          </a:p>
          <a:p>
            <a:r>
              <a:rPr lang="en-US" sz="1600" dirty="0" smtClean="0"/>
              <a:t>4. </a:t>
            </a:r>
            <a:r>
              <a:rPr lang="en-US" sz="1600" dirty="0"/>
              <a:t>Students use these lists to monitor progress as well </a:t>
            </a:r>
            <a:r>
              <a:rPr lang="en-US" sz="1600" dirty="0" smtClean="0"/>
              <a:t>as evaluate </a:t>
            </a:r>
            <a:r>
              <a:rPr lang="en-US" sz="1600" dirty="0"/>
              <a:t>peers at the end of the project.</a:t>
            </a:r>
          </a:p>
          <a:p>
            <a:endParaRPr lang="da-DK" sz="1400" dirty="0">
              <a:solidFill>
                <a:schemeClr val="tx2"/>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818" y="2638710"/>
            <a:ext cx="2838236" cy="3727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0863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p:cNvSpPr>
            <a:spLocks noChangeArrowheads="1"/>
          </p:cNvSpPr>
          <p:nvPr/>
        </p:nvSpPr>
        <p:spPr bwMode="auto">
          <a:xfrm>
            <a:off x="3493827" y="2638710"/>
            <a:ext cx="5213445" cy="3727205"/>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34821" name="Titel 16"/>
          <p:cNvSpPr>
            <a:spLocks noGrp="1"/>
          </p:cNvSpPr>
          <p:nvPr>
            <p:ph type="title"/>
          </p:nvPr>
        </p:nvSpPr>
        <p:spPr bwMode="auto">
          <a:xfrm>
            <a:off x="177800" y="515938"/>
            <a:ext cx="8529472" cy="5635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b="1" dirty="0" smtClean="0">
                <a:solidFill>
                  <a:schemeClr val="bg2">
                    <a:lumMod val="10000"/>
                  </a:schemeClr>
                </a:solidFill>
                <a:latin typeface="Arial" charset="0"/>
                <a:ea typeface="ＭＳ Ｐゴシック" charset="-128"/>
              </a:rPr>
              <a:t>EXAMPLE OF GROUP WORK STRUCTURES</a:t>
            </a:r>
          </a:p>
        </p:txBody>
      </p:sp>
      <p:sp>
        <p:nvSpPr>
          <p:cNvPr id="34822" name="Pladsholder til tekst 18"/>
          <p:cNvSpPr>
            <a:spLocks noGrp="1"/>
          </p:cNvSpPr>
          <p:nvPr>
            <p:ph type="body" idx="13"/>
          </p:nvPr>
        </p:nvSpPr>
        <p:spPr bwMode="auto">
          <a:xfrm>
            <a:off x="177800" y="1130300"/>
            <a:ext cx="6489700" cy="358775"/>
          </a:xfrm>
          <a:noFill/>
          <a:ln>
            <a:miter lim="800000"/>
            <a:headEnd/>
            <a:tailEnd/>
          </a:ln>
        </p:spPr>
        <p:txBody>
          <a:bodyPr vert="horz" wrap="square" lIns="91440" tIns="45720" rIns="91440" bIns="45720" numCol="1" anchorCtr="0" compatLnSpc="1">
            <a:prstTxWarp prst="textNoShape">
              <a:avLst/>
            </a:prstTxWarp>
          </a:bodyPr>
          <a:lstStyle/>
          <a:p>
            <a:endParaRPr lang="en-US" dirty="0"/>
          </a:p>
          <a:p>
            <a:r>
              <a:rPr lang="en-US" dirty="0">
                <a:latin typeface="Arial" charset="0"/>
                <a:ea typeface="ＭＳ Ｐゴシック" charset="-128"/>
              </a:rPr>
              <a:t>7</a:t>
            </a:r>
            <a:r>
              <a:rPr lang="en-US" dirty="0" smtClean="0">
                <a:latin typeface="Arial" charset="0"/>
                <a:ea typeface="ＭＳ Ｐゴシック" charset="-128"/>
              </a:rPr>
              <a:t>. </a:t>
            </a:r>
            <a:r>
              <a:rPr lang="en-US" dirty="0" smtClean="0"/>
              <a:t>PBL 5 Ladders Group work</a:t>
            </a:r>
            <a:endParaRPr lang="en-US" dirty="0"/>
          </a:p>
        </p:txBody>
      </p:sp>
      <p:sp>
        <p:nvSpPr>
          <p:cNvPr id="34823" name="Tekstboks 12"/>
          <p:cNvSpPr txBox="1">
            <a:spLocks noChangeArrowheads="1"/>
          </p:cNvSpPr>
          <p:nvPr/>
        </p:nvSpPr>
        <p:spPr bwMode="auto">
          <a:xfrm>
            <a:off x="3630304" y="2826485"/>
            <a:ext cx="4940490" cy="3262432"/>
          </a:xfrm>
          <a:prstGeom prst="rect">
            <a:avLst/>
          </a:prstGeom>
          <a:noFill/>
          <a:ln w="9525">
            <a:noFill/>
            <a:miter lim="800000"/>
            <a:headEnd/>
            <a:tailEnd/>
          </a:ln>
        </p:spPr>
        <p:txBody>
          <a:bodyPr wrap="square">
            <a:spAutoFit/>
          </a:bodyPr>
          <a:lstStyle/>
          <a:p>
            <a:r>
              <a:rPr lang="en-US" sz="1600" dirty="0">
                <a:solidFill>
                  <a:schemeClr val="bg2">
                    <a:lumMod val="10000"/>
                  </a:schemeClr>
                </a:solidFill>
              </a:rPr>
              <a:t>This activity </a:t>
            </a:r>
            <a:r>
              <a:rPr lang="en-US" sz="1600" dirty="0" smtClean="0">
                <a:solidFill>
                  <a:schemeClr val="bg2">
                    <a:lumMod val="10000"/>
                  </a:schemeClr>
                </a:solidFill>
              </a:rPr>
              <a:t>is used when using Problem Based Learning approach :</a:t>
            </a:r>
            <a:endParaRPr lang="en-US" sz="1600" dirty="0">
              <a:solidFill>
                <a:schemeClr val="bg2">
                  <a:lumMod val="10000"/>
                </a:schemeClr>
              </a:solidFill>
            </a:endParaRPr>
          </a:p>
          <a:p>
            <a:r>
              <a:rPr lang="en-US" sz="1600" dirty="0" smtClean="0"/>
              <a:t>L1. Introduction </a:t>
            </a:r>
            <a:r>
              <a:rPr lang="en-US" sz="1600" dirty="0"/>
              <a:t>to case scenario / problem </a:t>
            </a:r>
            <a:r>
              <a:rPr lang="en-US" sz="1600" dirty="0" smtClean="0"/>
              <a:t>– idea generation and assigning of tasks</a:t>
            </a:r>
            <a:r>
              <a:rPr lang="en-US" sz="1600" dirty="0"/>
              <a:t>	</a:t>
            </a:r>
          </a:p>
          <a:p>
            <a:r>
              <a:rPr lang="en-US" sz="1600" dirty="0" smtClean="0"/>
              <a:t>L2. Self directed learning – finding of facts and learning issues</a:t>
            </a:r>
            <a:endParaRPr lang="en-US" sz="1600" dirty="0"/>
          </a:p>
          <a:p>
            <a:r>
              <a:rPr lang="en-US" sz="1600" dirty="0" smtClean="0"/>
              <a:t>L3. Group meeting – reporting and peer teaching.</a:t>
            </a:r>
            <a:endParaRPr lang="en-US" sz="1600" dirty="0"/>
          </a:p>
          <a:p>
            <a:r>
              <a:rPr lang="en-US" sz="1600" dirty="0" smtClean="0"/>
              <a:t>L4. Solution Presentation – in a form of parallel presentation, presentation between two groups, forum, role playing, video presentation or other forms of presentations. </a:t>
            </a:r>
          </a:p>
          <a:p>
            <a:r>
              <a:rPr lang="en-US" sz="1600" dirty="0" smtClean="0"/>
              <a:t>L5. Exercise and reflections</a:t>
            </a:r>
            <a:endParaRPr lang="en-US" sz="1600" dirty="0"/>
          </a:p>
          <a:p>
            <a:endParaRPr lang="da-DK" sz="1400" dirty="0">
              <a:solidFill>
                <a:schemeClr val="tx2"/>
              </a:solidFill>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169" y="2638709"/>
            <a:ext cx="2668350" cy="3727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16117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2060"/>
            </a:gs>
            <a:gs pos="100000">
              <a:srgbClr val="0070C0"/>
            </a:gs>
          </a:gsLst>
          <a:lin ang="16200000"/>
        </a:gradFill>
        <a:effectLst/>
      </p:bgPr>
    </p:bg>
    <p:spTree>
      <p:nvGrpSpPr>
        <p:cNvPr id="1" name=""/>
        <p:cNvGrpSpPr/>
        <p:nvPr/>
      </p:nvGrpSpPr>
      <p:grpSpPr>
        <a:xfrm>
          <a:off x="0" y="0"/>
          <a:ext cx="0" cy="0"/>
          <a:chOff x="0" y="0"/>
          <a:chExt cx="0" cy="0"/>
        </a:xfrm>
      </p:grpSpPr>
      <p:grpSp>
        <p:nvGrpSpPr>
          <p:cNvPr id="29698" name="Gruppe 12"/>
          <p:cNvGrpSpPr>
            <a:grpSpLocks/>
          </p:cNvGrpSpPr>
          <p:nvPr/>
        </p:nvGrpSpPr>
        <p:grpSpPr bwMode="auto">
          <a:xfrm>
            <a:off x="0" y="4887913"/>
            <a:ext cx="9144000" cy="1970087"/>
            <a:chOff x="0" y="4887901"/>
            <a:chExt cx="9144000" cy="1970099"/>
          </a:xfrm>
        </p:grpSpPr>
        <p:sp>
          <p:nvSpPr>
            <p:cNvPr id="11" name="Rektangel 10"/>
            <p:cNvSpPr>
              <a:spLocks noChangeArrowheads="1"/>
            </p:cNvSpPr>
            <p:nvPr/>
          </p:nvSpPr>
          <p:spPr bwMode="auto">
            <a:xfrm rot="10800000">
              <a:off x="0" y="4887901"/>
              <a:ext cx="9144000" cy="1970099"/>
            </a:xfrm>
            <a:prstGeom prst="rect">
              <a:avLst/>
            </a:prstGeom>
            <a:gradFill flip="none" rotWithShape="1">
              <a:gsLst>
                <a:gs pos="21000">
                  <a:srgbClr val="7DC8DF"/>
                </a:gs>
                <a:gs pos="100000">
                  <a:srgbClr val="6699FF"/>
                </a:gs>
              </a:gsLst>
              <a:lin ang="5400000" scaled="1"/>
              <a:tileRect/>
            </a:gradFill>
            <a:ln w="9525">
              <a:noFill/>
              <a:miter lim="800000"/>
              <a:headEnd/>
              <a:tailEnd/>
            </a:ln>
            <a:effectLst/>
          </p:spPr>
          <p:txBody>
            <a:bodyPr anchor="ctr"/>
            <a:lstStyle/>
            <a:p>
              <a:pPr indent="-342900" algn="ctr" fontAlgn="auto">
                <a:spcBef>
                  <a:spcPts val="0"/>
                </a:spcBef>
                <a:spcAft>
                  <a:spcPts val="0"/>
                </a:spcAft>
                <a:buFont typeface="+mj-lt"/>
                <a:buAutoNum type="arabicPeriod"/>
                <a:defRPr/>
              </a:pPr>
              <a:endParaRPr lang="da-DK" sz="1600" b="1" kern="0" noProof="1">
                <a:solidFill>
                  <a:srgbClr val="FFFFFF"/>
                </a:solidFill>
                <a:latin typeface="Arial" pitchFamily="34" charset="0"/>
                <a:ea typeface="ＭＳ Ｐゴシック" pitchFamily="-97" charset="-128"/>
              </a:endParaRPr>
            </a:p>
          </p:txBody>
        </p:sp>
        <p:sp>
          <p:nvSpPr>
            <p:cNvPr id="12" name="Rektangel 11"/>
            <p:cNvSpPr>
              <a:spLocks noChangeArrowheads="1"/>
            </p:cNvSpPr>
            <p:nvPr/>
          </p:nvSpPr>
          <p:spPr bwMode="auto">
            <a:xfrm rot="10800000">
              <a:off x="0" y="4887901"/>
              <a:ext cx="9144000" cy="26670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p:spPr>
          <p:txBody>
            <a:bodyPr anchor="ctr"/>
            <a:lstStyle/>
            <a:p>
              <a:pPr indent="-342900" algn="ctr" defTabSz="914400" fontAlgn="auto">
                <a:spcBef>
                  <a:spcPts val="0"/>
                </a:spcBef>
                <a:spcAft>
                  <a:spcPts val="0"/>
                </a:spcAft>
                <a:buFont typeface="+mj-lt"/>
                <a:buAutoNum type="arabicPeriod"/>
                <a:defRPr/>
              </a:pPr>
              <a:endParaRPr lang="da-DK" sz="1400" b="1" kern="0" noProof="1">
                <a:solidFill>
                  <a:sysClr val="window" lastClr="FFFFFF"/>
                </a:solidFill>
                <a:latin typeface="Arial" pitchFamily="34" charset="0"/>
                <a:ea typeface="ＭＳ Ｐゴシック" pitchFamily="-97" charset="-128"/>
              </a:endParaRPr>
            </a:p>
          </p:txBody>
        </p:sp>
      </p:grpSp>
      <p:sp>
        <p:nvSpPr>
          <p:cNvPr id="29703" name="Tekstboks 71"/>
          <p:cNvSpPr txBox="1">
            <a:spLocks noChangeArrowheads="1"/>
          </p:cNvSpPr>
          <p:nvPr/>
        </p:nvSpPr>
        <p:spPr bwMode="auto">
          <a:xfrm>
            <a:off x="819150" y="5021263"/>
            <a:ext cx="7505700" cy="1369606"/>
          </a:xfrm>
          <a:prstGeom prst="rect">
            <a:avLst/>
          </a:prstGeom>
          <a:noFill/>
          <a:ln w="9525">
            <a:noFill/>
            <a:miter lim="800000"/>
            <a:headEnd/>
            <a:tailEnd/>
          </a:ln>
        </p:spPr>
        <p:txBody>
          <a:bodyPr>
            <a:spAutoFit/>
          </a:bodyPr>
          <a:lstStyle/>
          <a:p>
            <a:endParaRPr lang="en-US" sz="1100" dirty="0"/>
          </a:p>
          <a:p>
            <a:pPr algn="ctr"/>
            <a:r>
              <a:rPr lang="en-US" sz="2400" b="1" dirty="0">
                <a:solidFill>
                  <a:srgbClr val="FF0000"/>
                </a:solidFill>
              </a:rPr>
              <a:t>Your next step: </a:t>
            </a:r>
            <a:endParaRPr lang="en-US" sz="2400" dirty="0">
              <a:solidFill>
                <a:srgbClr val="FF0000"/>
              </a:solidFill>
            </a:endParaRPr>
          </a:p>
          <a:p>
            <a:pPr algn="ctr"/>
            <a:r>
              <a:rPr lang="en-US" sz="2400" dirty="0">
                <a:solidFill>
                  <a:srgbClr val="FF0000"/>
                </a:solidFill>
              </a:rPr>
              <a:t>How are you going to transform your role from left to right? </a:t>
            </a:r>
            <a:endParaRPr lang="da-DK" sz="2400" dirty="0">
              <a:solidFill>
                <a:srgbClr val="FF0000"/>
              </a:solidFill>
            </a:endParaRPr>
          </a:p>
        </p:txBody>
      </p:sp>
      <p:sp>
        <p:nvSpPr>
          <p:cNvPr id="9" name="Tekstboks 9"/>
          <p:cNvSpPr txBox="1">
            <a:spLocks noChangeArrowheads="1"/>
          </p:cNvSpPr>
          <p:nvPr/>
        </p:nvSpPr>
        <p:spPr bwMode="auto">
          <a:xfrm>
            <a:off x="1073150" y="2904414"/>
            <a:ext cx="6997700" cy="1785104"/>
          </a:xfrm>
          <a:prstGeom prst="rect">
            <a:avLst/>
          </a:prstGeom>
          <a:noFill/>
          <a:ln w="9525">
            <a:noFill/>
            <a:miter lim="800000"/>
            <a:headEnd/>
            <a:tailEnd/>
          </a:ln>
        </p:spPr>
        <p:txBody>
          <a:bodyPr>
            <a:spAutoFit/>
          </a:bodyPr>
          <a:lstStyle/>
          <a:p>
            <a:endParaRPr lang="en-US" dirty="0"/>
          </a:p>
          <a:p>
            <a:r>
              <a:rPr lang="en-US" dirty="0"/>
              <a:t>Student-centered learning has its foundation in social constructivist theories. This perspective contends that learning occurs as knowledge is negotiated among learners, often facilitated by a more knowledgeable group member and that students need to be active, intentional learners. </a:t>
            </a:r>
            <a:endParaRPr lang="da-DK" sz="2000" dirty="0">
              <a:solidFill>
                <a:schemeClr val="tx2"/>
              </a:solidFill>
              <a:latin typeface="Arial" pitchFamily="34" charset="0"/>
              <a:ea typeface="ＭＳ Ｐゴシック" pitchFamily="-97" charset="-128"/>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925" y="1201217"/>
            <a:ext cx="24384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8" y="291010"/>
            <a:ext cx="2541255"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0412" y="1201217"/>
            <a:ext cx="24765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8314" y="291579"/>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Diagram 1"/>
          <p:cNvGraphicFramePr/>
          <p:nvPr>
            <p:extLst>
              <p:ext uri="{D42A27DB-BD31-4B8C-83A1-F6EECF244321}">
                <p14:modId xmlns:p14="http://schemas.microsoft.com/office/powerpoint/2010/main" val="420249085"/>
              </p:ext>
            </p:extLst>
          </p:nvPr>
        </p:nvGraphicFramePr>
        <p:xfrm>
          <a:off x="2905125" y="291579"/>
          <a:ext cx="3209072" cy="9096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70C0"/>
            </a:gs>
            <a:gs pos="100000">
              <a:srgbClr val="002060"/>
            </a:gs>
          </a:gsLst>
          <a:lin ang="5400000"/>
        </a:gradFill>
        <a:effectLst/>
      </p:bgPr>
    </p:bg>
    <p:spTree>
      <p:nvGrpSpPr>
        <p:cNvPr id="1" name=""/>
        <p:cNvGrpSpPr/>
        <p:nvPr/>
      </p:nvGrpSpPr>
      <p:grpSpPr>
        <a:xfrm>
          <a:off x="0" y="0"/>
          <a:ext cx="0" cy="0"/>
          <a:chOff x="0" y="0"/>
          <a:chExt cx="0" cy="0"/>
        </a:xfrm>
      </p:grpSpPr>
      <p:sp>
        <p:nvSpPr>
          <p:cNvPr id="43010" name="Rectangle 5"/>
          <p:cNvSpPr txBox="1">
            <a:spLocks noChangeArrowheads="1"/>
          </p:cNvSpPr>
          <p:nvPr/>
        </p:nvSpPr>
        <p:spPr bwMode="gray">
          <a:xfrm>
            <a:off x="0" y="2830513"/>
            <a:ext cx="9144000" cy="600075"/>
          </a:xfrm>
          <a:prstGeom prst="rect">
            <a:avLst/>
          </a:prstGeom>
          <a:noFill/>
          <a:ln w="9525">
            <a:noFill/>
            <a:miter lim="800000"/>
            <a:headEnd/>
            <a:tailEnd/>
          </a:ln>
        </p:spPr>
        <p:txBody>
          <a:bodyPr lIns="0" rIns="0" anchor="ctr"/>
          <a:lstStyle/>
          <a:p>
            <a:pPr algn="ctr" defTabSz="914400" eaLnBrk="0" hangingPunct="0">
              <a:lnSpc>
                <a:spcPct val="95000"/>
              </a:lnSpc>
            </a:pPr>
            <a:r>
              <a:rPr lang="en-US" sz="6000" b="1" dirty="0" smtClean="0">
                <a:solidFill>
                  <a:schemeClr val="tx2"/>
                </a:solidFill>
                <a:cs typeface="Arial" charset="0"/>
              </a:rPr>
              <a:t>GOOD LUCK</a:t>
            </a:r>
          </a:p>
          <a:p>
            <a:pPr algn="ctr" defTabSz="914400" eaLnBrk="0" hangingPunct="0">
              <a:lnSpc>
                <a:spcPct val="95000"/>
              </a:lnSpc>
            </a:pPr>
            <a:r>
              <a:rPr lang="en-US" sz="6000" b="1" dirty="0" smtClean="0">
                <a:solidFill>
                  <a:schemeClr val="tx2"/>
                </a:solidFill>
                <a:cs typeface="Arial" charset="0"/>
              </a:rPr>
              <a:t>AND</a:t>
            </a:r>
          </a:p>
          <a:p>
            <a:pPr algn="ctr" defTabSz="914400" eaLnBrk="0" hangingPunct="0">
              <a:lnSpc>
                <a:spcPct val="95000"/>
              </a:lnSpc>
            </a:pPr>
            <a:r>
              <a:rPr lang="en-US" sz="6000" b="1" dirty="0" smtClean="0">
                <a:solidFill>
                  <a:schemeClr val="tx2"/>
                </a:solidFill>
                <a:cs typeface="Arial" charset="0"/>
              </a:rPr>
              <a:t>THANK </a:t>
            </a:r>
            <a:r>
              <a:rPr lang="en-US" sz="6000" b="1" dirty="0">
                <a:solidFill>
                  <a:schemeClr val="tx2"/>
                </a:solidFill>
                <a:cs typeface="Arial" charset="0"/>
              </a:rPr>
              <a:t>YOU!</a:t>
            </a:r>
          </a:p>
        </p:txBody>
      </p:sp>
      <p:sp>
        <p:nvSpPr>
          <p:cNvPr id="43011" name="Rectangle 4"/>
          <p:cNvSpPr>
            <a:spLocks noChangeArrowheads="1"/>
          </p:cNvSpPr>
          <p:nvPr/>
        </p:nvSpPr>
        <p:spPr bwMode="gray">
          <a:xfrm>
            <a:off x="6767513" y="6162675"/>
            <a:ext cx="1538287" cy="358775"/>
          </a:xfrm>
          <a:prstGeom prst="rect">
            <a:avLst/>
          </a:prstGeom>
          <a:noFill/>
          <a:ln w="9525">
            <a:noFill/>
            <a:miter lim="800000"/>
            <a:headEnd/>
            <a:tailEnd/>
          </a:ln>
        </p:spPr>
        <p:txBody>
          <a:bodyPr lIns="0" tIns="0" rIns="0" bIns="0" anchor="ctr"/>
          <a:lstStyle/>
          <a:p>
            <a:pPr algn="r" defTabSz="801688"/>
            <a:r>
              <a:rPr lang="en-US" sz="1200">
                <a:solidFill>
                  <a:srgbClr val="171717"/>
                </a:solidFill>
              </a:rPr>
              <a:t>Your Logo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Assign </a:t>
            </a:r>
            <a:r>
              <a:rPr lang="en-US" sz="1400" b="1" i="1" dirty="0"/>
              <a:t>group tasks that encourage involvement, interdependence, and a fair division of </a:t>
            </a:r>
            <a:r>
              <a:rPr lang="en-US" sz="1400" b="1" i="1" dirty="0" err="1"/>
              <a:t>labour</a:t>
            </a:r>
            <a:r>
              <a:rPr lang="en-US" sz="1400" b="1" i="1" dirty="0"/>
              <a:t>.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3539430"/>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All </a:t>
            </a:r>
            <a:r>
              <a:rPr lang="en-US" sz="1600" dirty="0">
                <a:solidFill>
                  <a:schemeClr val="accent4">
                    <a:lumMod val="50000"/>
                  </a:schemeClr>
                </a:solidFill>
              </a:rPr>
              <a:t>group members should feel a sense of personal responsibility for the success of </a:t>
            </a:r>
          </a:p>
          <a:p>
            <a:r>
              <a:rPr lang="en-US" sz="1600" dirty="0">
                <a:solidFill>
                  <a:schemeClr val="accent4">
                    <a:lumMod val="50000"/>
                  </a:schemeClr>
                </a:solidFill>
              </a:rPr>
              <a:t>their team mates and realize that their individual success depends on the group’s success. Allocate essential resources across the group, so that group members are required to share information (e.g., “Jigsaw” method) or to come up with a consensus; randomly select one person to speak for the group; or assign different roles to the group members so that they are all involved in the process (e.g., recorder, spokesperson, summarizer, checker, </a:t>
            </a:r>
            <a:r>
              <a:rPr lang="en-US" sz="1600" dirty="0" err="1">
                <a:solidFill>
                  <a:schemeClr val="accent4">
                    <a:lumMod val="50000"/>
                  </a:schemeClr>
                </a:solidFill>
              </a:rPr>
              <a:t>sceptic</a:t>
            </a:r>
            <a:r>
              <a:rPr lang="en-US" sz="1600" dirty="0">
                <a:solidFill>
                  <a:schemeClr val="accent4">
                    <a:lumMod val="50000"/>
                  </a:schemeClr>
                </a:solidFill>
              </a:rPr>
              <a:t>, organizer, observer, timekeeper, conflict resolver, liaison to other groups). Knowing that peers are relying on you is a powerful motivator for group work. Another strategy for promoting interdependence is specifying common rewards for the group, such as a group mark.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3</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a:t>Decide on group size</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The </a:t>
            </a:r>
            <a:r>
              <a:rPr lang="en-US" sz="1600" dirty="0">
                <a:solidFill>
                  <a:schemeClr val="accent4">
                    <a:lumMod val="50000"/>
                  </a:schemeClr>
                </a:solidFill>
              </a:rPr>
              <a:t>size you choose will depend on the number of students, the size of the classroom, the variety of voices needed within a group, and the task assigned. Groups of 4-5 tend to balance well the needs for diversity, productivity, active participation, and cohesion. The less </a:t>
            </a:r>
            <a:r>
              <a:rPr lang="en-US" sz="1600" dirty="0" err="1">
                <a:solidFill>
                  <a:schemeClr val="accent4">
                    <a:lumMod val="50000"/>
                  </a:schemeClr>
                </a:solidFill>
              </a:rPr>
              <a:t>skilful</a:t>
            </a:r>
            <a:r>
              <a:rPr lang="en-US" sz="1600" dirty="0">
                <a:solidFill>
                  <a:schemeClr val="accent4">
                    <a:lumMod val="50000"/>
                  </a:schemeClr>
                </a:solidFill>
              </a:rPr>
              <a:t> the group members, the smaller the groups should be (Gross &amp; Davis, 1993).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4</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Decide how you will divide students into groups</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3046988"/>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Division </a:t>
            </a:r>
            <a:r>
              <a:rPr lang="en-US" sz="1600" dirty="0">
                <a:solidFill>
                  <a:schemeClr val="accent4">
                    <a:lumMod val="50000"/>
                  </a:schemeClr>
                </a:solidFill>
              </a:rPr>
              <a:t>based on proximity or students’ choice is quickest, especially for large and cramped classes; however, it means that students end up working together with friends or always with the same people. To vary group composition and increase diversity within groups, randomly assign students to groups by counting off and grouping them according to number; or have them line up according to birthday, height, hair </a:t>
            </a:r>
            <a:r>
              <a:rPr lang="en-US" sz="1600" dirty="0" err="1">
                <a:solidFill>
                  <a:schemeClr val="accent4">
                    <a:lumMod val="50000"/>
                  </a:schemeClr>
                </a:solidFill>
              </a:rPr>
              <a:t>colour</a:t>
            </a:r>
            <a:r>
              <a:rPr lang="en-US" sz="1600" dirty="0">
                <a:solidFill>
                  <a:schemeClr val="accent4">
                    <a:lumMod val="50000"/>
                  </a:schemeClr>
                </a:solidFill>
              </a:rPr>
              <a:t>, etc., before dividing them; another idea is to distribute candy (e.g., </a:t>
            </a:r>
            <a:r>
              <a:rPr lang="en-US" sz="1600" dirty="0" err="1">
                <a:solidFill>
                  <a:schemeClr val="accent4">
                    <a:lumMod val="50000"/>
                  </a:schemeClr>
                </a:solidFill>
              </a:rPr>
              <a:t>Smarties</a:t>
            </a:r>
            <a:r>
              <a:rPr lang="en-US" sz="1600" dirty="0">
                <a:solidFill>
                  <a:schemeClr val="accent4">
                    <a:lumMod val="50000"/>
                  </a:schemeClr>
                </a:solidFill>
              </a:rPr>
              <a:t> or hard, </a:t>
            </a:r>
            <a:r>
              <a:rPr lang="en-US" sz="1600" dirty="0" err="1">
                <a:solidFill>
                  <a:schemeClr val="accent4">
                    <a:lumMod val="50000"/>
                  </a:schemeClr>
                </a:solidFill>
              </a:rPr>
              <a:t>coloured</a:t>
            </a:r>
            <a:r>
              <a:rPr lang="en-US" sz="1600" dirty="0">
                <a:solidFill>
                  <a:schemeClr val="accent4">
                    <a:lumMod val="50000"/>
                  </a:schemeClr>
                </a:solidFill>
              </a:rPr>
              <a:t> candies) and group students according to the </a:t>
            </a:r>
            <a:r>
              <a:rPr lang="en-US" sz="1600" dirty="0" err="1">
                <a:solidFill>
                  <a:schemeClr val="accent4">
                    <a:lumMod val="50000"/>
                  </a:schemeClr>
                </a:solidFill>
              </a:rPr>
              <a:t>flavour</a:t>
            </a:r>
            <a:r>
              <a:rPr lang="en-US" sz="1600" dirty="0">
                <a:solidFill>
                  <a:schemeClr val="accent4">
                    <a:lumMod val="50000"/>
                  </a:schemeClr>
                </a:solidFill>
              </a:rPr>
              <a:t> they choose. For some group tasks, the diversity within a group (gender, ethnicity, level of preparation) is especially important, and you might want to assign students to groups yourself before class. </a:t>
            </a:r>
            <a:r>
              <a:rPr lang="en-US" sz="1600" dirty="0" smtClean="0">
                <a:solidFill>
                  <a:schemeClr val="accent4">
                    <a:lumMod val="50000"/>
                  </a:schemeClr>
                </a:solidFill>
              </a:rPr>
              <a:t>Continue…</a:t>
            </a:r>
            <a:endParaRPr lang="da-DK" sz="1600" dirty="0">
              <a:solidFill>
                <a:schemeClr val="accent4">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5</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Decide how you will divide students into groups</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569660"/>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…continue. Collect </a:t>
            </a:r>
            <a:r>
              <a:rPr lang="en-US" sz="1600" dirty="0">
                <a:solidFill>
                  <a:schemeClr val="accent4">
                    <a:lumMod val="50000"/>
                  </a:schemeClr>
                </a:solidFill>
              </a:rPr>
              <a:t>a data card from each student on the first day of class to glean important information about their backgrounds, knowledge, and interests. Alternately, ask students to express a preference (e.g., list three students with whom they would most like to work or two topics they would most like to study), and keep their preferences in mind as you assign groups</a:t>
            </a:r>
            <a:endParaRPr lang="da-DK" sz="1600" dirty="0">
              <a:solidFill>
                <a:schemeClr val="accent4">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5</a:t>
              </a:r>
            </a:p>
          </p:txBody>
        </p:sp>
      </p:grpSp>
    </p:spTree>
    <p:extLst>
      <p:ext uri="{BB962C8B-B14F-4D97-AF65-F5344CB8AC3E}">
        <p14:creationId xmlns:p14="http://schemas.microsoft.com/office/powerpoint/2010/main" val="947359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txBox="1">
            <a:spLocks noChangeArrowheads="1"/>
          </p:cNvSpPr>
          <p:nvPr/>
        </p:nvSpPr>
        <p:spPr bwMode="gray">
          <a:xfrm>
            <a:off x="874712" y="779463"/>
            <a:ext cx="7177087" cy="600075"/>
          </a:xfrm>
          <a:prstGeom prst="rect">
            <a:avLst/>
          </a:prstGeom>
          <a:noFill/>
          <a:ln w="9525">
            <a:noFill/>
            <a:miter lim="800000"/>
            <a:headEnd/>
            <a:tailEnd/>
          </a:ln>
        </p:spPr>
        <p:txBody>
          <a:bodyPr lIns="0" rIns="0" anchor="ctr"/>
          <a:lstStyle/>
          <a:p>
            <a:pPr algn="ctr"/>
            <a:r>
              <a:rPr lang="en-US" sz="3200" b="1" dirty="0" smtClean="0">
                <a:solidFill>
                  <a:schemeClr val="accent4">
                    <a:lumMod val="50000"/>
                  </a:schemeClr>
                </a:solidFill>
              </a:rPr>
              <a:t>Designing </a:t>
            </a:r>
            <a:r>
              <a:rPr lang="en-US" sz="3200" b="1" dirty="0">
                <a:solidFill>
                  <a:schemeClr val="accent4">
                    <a:lumMod val="50000"/>
                  </a:schemeClr>
                </a:solidFill>
              </a:rPr>
              <a:t>the Small Group Activity </a:t>
            </a:r>
            <a:endParaRPr lang="en-US" sz="3000" b="1" dirty="0">
              <a:solidFill>
                <a:schemeClr val="accent4">
                  <a:lumMod val="50000"/>
                </a:schemeClr>
              </a:solidFill>
            </a:endParaRPr>
          </a:p>
        </p:txBody>
      </p:sp>
      <p:sp>
        <p:nvSpPr>
          <p:cNvPr id="24583" name="Rectangle 5"/>
          <p:cNvSpPr txBox="1">
            <a:spLocks noChangeArrowheads="1"/>
          </p:cNvSpPr>
          <p:nvPr/>
        </p:nvSpPr>
        <p:spPr bwMode="gray">
          <a:xfrm>
            <a:off x="4799013" y="2278063"/>
            <a:ext cx="1966912" cy="252412"/>
          </a:xfrm>
          <a:prstGeom prst="rect">
            <a:avLst/>
          </a:prstGeom>
          <a:noFill/>
          <a:ln w="9525">
            <a:noFill/>
            <a:miter lim="800000"/>
            <a:headEnd/>
            <a:tailEnd/>
          </a:ln>
        </p:spPr>
        <p:txBody>
          <a:bodyPr lIns="0" rIns="0" anchor="ctr"/>
          <a:lstStyle/>
          <a:p>
            <a:pPr defTabSz="914400" eaLnBrk="0" hangingPunct="0">
              <a:lnSpc>
                <a:spcPct val="95000"/>
              </a:lnSpc>
            </a:pPr>
            <a:r>
              <a:rPr lang="en-US" sz="1200" b="1">
                <a:solidFill>
                  <a:schemeClr val="tx2"/>
                </a:solidFill>
              </a:rPr>
              <a:t>Templates</a:t>
            </a:r>
          </a:p>
        </p:txBody>
      </p:sp>
      <p:sp>
        <p:nvSpPr>
          <p:cNvPr id="64" name="Rektangel 63"/>
          <p:cNvSpPr>
            <a:spLocks noChangeArrowheads="1"/>
          </p:cNvSpPr>
          <p:nvPr/>
        </p:nvSpPr>
        <p:spPr bwMode="auto">
          <a:xfrm>
            <a:off x="874713" y="1532175"/>
            <a:ext cx="7188199" cy="354012"/>
          </a:xfrm>
          <a:prstGeom prst="rect">
            <a:avLst/>
          </a:prstGeom>
          <a:gradFill rotWithShape="1">
            <a:gsLst>
              <a:gs pos="0">
                <a:srgbClr val="002060"/>
              </a:gs>
              <a:gs pos="100000">
                <a:srgbClr val="1F88C8"/>
              </a:gs>
            </a:gsLst>
            <a:lin ang="16200000"/>
          </a:gradFill>
          <a:ln w="9525">
            <a:solidFill>
              <a:schemeClr val="accent3">
                <a:lumMod val="50000"/>
              </a:schemeClr>
            </a:solidFill>
            <a:miter lim="800000"/>
            <a:headEnd/>
            <a:tailEnd/>
          </a:ln>
          <a:effectLst>
            <a:outerShdw blurRad="63500" dist="23000" dir="5400000" rotWithShape="0">
              <a:srgbClr val="000000">
                <a:alpha val="34999"/>
              </a:srgbClr>
            </a:outerShdw>
          </a:effectLst>
        </p:spPr>
        <p:txBody>
          <a:bodyPr anchor="ctr"/>
          <a:lstStyle/>
          <a:p>
            <a:pPr algn="ctr" defTabSz="914400" fontAlgn="auto">
              <a:spcBef>
                <a:spcPts val="0"/>
              </a:spcBef>
              <a:spcAft>
                <a:spcPts val="0"/>
              </a:spcAft>
              <a:defRPr/>
            </a:pPr>
            <a:r>
              <a:rPr lang="en-US" sz="1400" b="1" i="1" dirty="0" smtClean="0"/>
              <a:t> </a:t>
            </a:r>
            <a:r>
              <a:rPr lang="en-US" sz="1400" b="1" i="1" dirty="0"/>
              <a:t>Allow sufficient time for group work. </a:t>
            </a:r>
            <a:endParaRPr lang="da-DK" sz="1400" b="1" kern="0" noProof="1">
              <a:latin typeface="Arial" pitchFamily="34" charset="0"/>
              <a:ea typeface="ＭＳ Ｐゴシック" pitchFamily="-97" charset="-128"/>
            </a:endParaRPr>
          </a:p>
        </p:txBody>
      </p:sp>
      <p:sp>
        <p:nvSpPr>
          <p:cNvPr id="65" name="Rektangel 64"/>
          <p:cNvSpPr>
            <a:spLocks noChangeArrowheads="1"/>
          </p:cNvSpPr>
          <p:nvPr/>
        </p:nvSpPr>
        <p:spPr bwMode="auto">
          <a:xfrm>
            <a:off x="863600" y="2060812"/>
            <a:ext cx="7188198" cy="3704988"/>
          </a:xfrm>
          <a:prstGeom prst="rect">
            <a:avLst/>
          </a:prstGeom>
          <a:gradFill rotWithShape="1">
            <a:gsLst>
              <a:gs pos="0">
                <a:srgbClr val="E6E6E6"/>
              </a:gs>
              <a:gs pos="41000">
                <a:srgbClr val="FFFFFF"/>
              </a:gs>
              <a:gs pos="100000">
                <a:schemeClr val="tx1"/>
              </a:gs>
            </a:gsLst>
            <a:lin ang="16200000"/>
          </a:gradFill>
          <a:ln w="9525">
            <a:solidFill>
              <a:srgbClr val="E1E1E1"/>
            </a:solidFill>
            <a:miter lim="800000"/>
            <a:headEnd/>
            <a:tailEnd/>
          </a:ln>
          <a:effectLst>
            <a:outerShdw blurRad="63500" dist="23000" dir="5400000" rotWithShape="0">
              <a:srgbClr val="000000">
                <a:alpha val="34999"/>
              </a:srgbClr>
            </a:outerShdw>
          </a:effectLst>
        </p:spPr>
        <p:txBody>
          <a:bodyPr anchor="ctr"/>
          <a:lstStyle/>
          <a:p>
            <a:pPr algn="ctr">
              <a:defRPr/>
            </a:pPr>
            <a:endParaRPr lang="da-DK" dirty="0">
              <a:solidFill>
                <a:srgbClr val="FFFFFF"/>
              </a:solidFill>
              <a:latin typeface="Arial" pitchFamily="34" charset="0"/>
              <a:ea typeface="ＭＳ Ｐゴシック" pitchFamily="-97" charset="-128"/>
            </a:endParaRPr>
          </a:p>
        </p:txBody>
      </p:sp>
      <p:sp>
        <p:nvSpPr>
          <p:cNvPr id="14353" name="Tekstboks 72"/>
          <p:cNvSpPr txBox="1">
            <a:spLocks noChangeArrowheads="1"/>
          </p:cNvSpPr>
          <p:nvPr/>
        </p:nvSpPr>
        <p:spPr bwMode="auto">
          <a:xfrm>
            <a:off x="1384300" y="2389812"/>
            <a:ext cx="6504106" cy="1815882"/>
          </a:xfrm>
          <a:prstGeom prst="rect">
            <a:avLst/>
          </a:prstGeom>
          <a:noFill/>
          <a:ln w="9525">
            <a:noFill/>
            <a:miter lim="800000"/>
            <a:headEnd/>
            <a:tailEnd/>
          </a:ln>
        </p:spPr>
        <p:txBody>
          <a:bodyPr wrap="square">
            <a:spAutoFit/>
          </a:bodyPr>
          <a:lstStyle/>
          <a:p>
            <a:r>
              <a:rPr lang="en-US" sz="1600" dirty="0" smtClean="0">
                <a:solidFill>
                  <a:schemeClr val="accent4">
                    <a:lumMod val="50000"/>
                  </a:schemeClr>
                </a:solidFill>
              </a:rPr>
              <a:t>Recognize </a:t>
            </a:r>
            <a:r>
              <a:rPr lang="en-US" sz="1600" dirty="0">
                <a:solidFill>
                  <a:schemeClr val="accent4">
                    <a:lumMod val="50000"/>
                  </a:schemeClr>
                </a:solidFill>
              </a:rPr>
              <a:t>that you will not be able to cover as much material as you could if you lectured for the whole class period. Cut back on the content you wish to present in order to give groups time to work. Estimate the amount of time that subgroups need to complete the activity. Also plan for a plenary session in which groups’ results can be presented or general issues and questions can be discussed. </a:t>
            </a:r>
          </a:p>
          <a:p>
            <a:pPr algn="just">
              <a:defRPr/>
            </a:pPr>
            <a:endParaRPr lang="da-DK" sz="1600" dirty="0">
              <a:solidFill>
                <a:schemeClr val="bg2">
                  <a:lumMod val="50000"/>
                </a:schemeClr>
              </a:solidFill>
              <a:latin typeface="Arial" pitchFamily="34" charset="0"/>
              <a:ea typeface="ＭＳ Ｐゴシック" pitchFamily="-97" charset="-128"/>
            </a:endParaRPr>
          </a:p>
        </p:txBody>
      </p:sp>
      <p:grpSp>
        <p:nvGrpSpPr>
          <p:cNvPr id="24593" name="Gruppe 35"/>
          <p:cNvGrpSpPr>
            <a:grpSpLocks/>
          </p:cNvGrpSpPr>
          <p:nvPr/>
        </p:nvGrpSpPr>
        <p:grpSpPr bwMode="auto">
          <a:xfrm>
            <a:off x="952500" y="2801938"/>
            <a:ext cx="382588" cy="344487"/>
            <a:chOff x="952500" y="2801938"/>
            <a:chExt cx="382270" cy="344487"/>
          </a:xfrm>
        </p:grpSpPr>
        <p:sp>
          <p:nvSpPr>
            <p:cNvPr id="71" name="Rektangel 70"/>
            <p:cNvSpPr>
              <a:spLocks noChangeArrowheads="1"/>
            </p:cNvSpPr>
            <p:nvPr/>
          </p:nvSpPr>
          <p:spPr bwMode="auto">
            <a:xfrm>
              <a:off x="952500" y="2801938"/>
              <a:ext cx="344202" cy="344487"/>
            </a:xfrm>
            <a:prstGeom prst="rect">
              <a:avLst/>
            </a:prstGeom>
            <a:gradFill flip="none" rotWithShape="1">
              <a:gsLst>
                <a:gs pos="0">
                  <a:srgbClr val="69BED9"/>
                </a:gs>
                <a:gs pos="100000">
                  <a:srgbClr val="1F88C8"/>
                </a:gs>
              </a:gsLst>
              <a:lin ang="5400000" scaled="1"/>
              <a:tileRect/>
            </a:gradFill>
            <a:ln w="9525">
              <a:solidFill>
                <a:schemeClr val="accent3">
                  <a:lumMod val="75000"/>
                </a:schemeClr>
              </a:solidFill>
              <a:miter lim="800000"/>
              <a:headEnd/>
              <a:tailEnd/>
            </a:ln>
            <a:effectLst>
              <a:outerShdw blurRad="50800" dist="38100" dir="2700000" algn="tl" rotWithShape="0">
                <a:prstClr val="black">
                  <a:alpha val="40000"/>
                </a:prstClr>
              </a:outerShdw>
            </a:effectLst>
          </p:spPr>
          <p:txBody>
            <a:bodyPr anchor="ctr"/>
            <a:lstStyle/>
            <a:p>
              <a:pPr indent="-342900" algn="ctr" fontAlgn="auto">
                <a:spcBef>
                  <a:spcPts val="0"/>
                </a:spcBef>
                <a:spcAft>
                  <a:spcPts val="0"/>
                </a:spcAft>
                <a:defRPr/>
              </a:pPr>
              <a:endParaRPr lang="da-DK" sz="1600" b="1" kern="0" noProof="1">
                <a:solidFill>
                  <a:srgbClr val="FFFFFF"/>
                </a:solidFill>
                <a:latin typeface="Arial" pitchFamily="34" charset="0"/>
                <a:ea typeface="ＭＳ Ｐゴシック" pitchFamily="-97" charset="-128"/>
              </a:endParaRPr>
            </a:p>
          </p:txBody>
        </p:sp>
        <p:sp>
          <p:nvSpPr>
            <p:cNvPr id="35" name="Tekstboks 34"/>
            <p:cNvSpPr txBox="1">
              <a:spLocks noChangeArrowheads="1"/>
            </p:cNvSpPr>
            <p:nvPr/>
          </p:nvSpPr>
          <p:spPr bwMode="auto">
            <a:xfrm>
              <a:off x="1012775" y="2822575"/>
              <a:ext cx="321995" cy="276225"/>
            </a:xfrm>
            <a:prstGeom prst="rect">
              <a:avLst/>
            </a:prstGeom>
            <a:noFill/>
            <a:ln w="25400" cap="flat" cmpd="sng" algn="ctr">
              <a:noFill/>
              <a:prstDash val="solid"/>
            </a:ln>
            <a:effectLst/>
          </p:spPr>
          <p:txBody>
            <a:bodyPr anchor="ctr"/>
            <a:lstStyle/>
            <a:p>
              <a:pPr indent="-342900" fontAlgn="auto">
                <a:spcBef>
                  <a:spcPts val="0"/>
                </a:spcBef>
                <a:spcAft>
                  <a:spcPts val="0"/>
                </a:spcAft>
                <a:defRPr/>
              </a:pPr>
              <a:r>
                <a:rPr lang="da-DK" sz="1200" kern="0" noProof="1">
                  <a:solidFill>
                    <a:sysClr val="window" lastClr="FFFFFF"/>
                  </a:solidFill>
                  <a:latin typeface="Arial" pitchFamily="34" charset="0"/>
                  <a:ea typeface="ＭＳ Ｐゴシック" pitchFamily="-97" charset="-128"/>
                </a:rPr>
                <a:t>6</a:t>
              </a:r>
            </a:p>
          </p:txBody>
        </p:sp>
      </p:grpSp>
    </p:spTree>
    <p:extLst>
      <p:ext uri="{BB962C8B-B14F-4D97-AF65-F5344CB8AC3E}">
        <p14:creationId xmlns:p14="http://schemas.microsoft.com/office/powerpoint/2010/main" val="237295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deshop_Teamwork">
  <a:themeElements>
    <a:clrScheme name="Brugerdefineret 6">
      <a:dk1>
        <a:srgbClr val="FFFCF9"/>
      </a:dk1>
      <a:lt1>
        <a:sysClr val="window" lastClr="FFFFFF"/>
      </a:lt1>
      <a:dk2>
        <a:srgbClr val="D7D8D9"/>
      </a:dk2>
      <a:lt2>
        <a:srgbClr val="FFFFFF"/>
      </a:lt2>
      <a:accent1>
        <a:srgbClr val="E6E6E6"/>
      </a:accent1>
      <a:accent2>
        <a:srgbClr val="F9AF18"/>
      </a:accent2>
      <a:accent3>
        <a:srgbClr val="78C5DD"/>
      </a:accent3>
      <a:accent4>
        <a:srgbClr val="0081BE"/>
      </a:accent4>
      <a:accent5>
        <a:srgbClr val="FAB900"/>
      </a:accent5>
      <a:accent6>
        <a:srgbClr val="E7711C"/>
      </a:accent6>
      <a:hlink>
        <a:srgbClr val="7EB220"/>
      </a:hlink>
      <a:folHlink>
        <a:srgbClr val="7EB2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Kontortema">
  <a:themeElements>
    <a:clrScheme name="Brugerdefineret 6">
      <a:dk1>
        <a:srgbClr val="FFFCF9"/>
      </a:dk1>
      <a:lt1>
        <a:sysClr val="window" lastClr="FFFFFF"/>
      </a:lt1>
      <a:dk2>
        <a:srgbClr val="D7D8D9"/>
      </a:dk2>
      <a:lt2>
        <a:srgbClr val="FFFFFF"/>
      </a:lt2>
      <a:accent1>
        <a:srgbClr val="E6E6E6"/>
      </a:accent1>
      <a:accent2>
        <a:srgbClr val="F9AF18"/>
      </a:accent2>
      <a:accent3>
        <a:srgbClr val="78C5DD"/>
      </a:accent3>
      <a:accent4>
        <a:srgbClr val="0081BE"/>
      </a:accent4>
      <a:accent5>
        <a:srgbClr val="FAB900"/>
      </a:accent5>
      <a:accent6>
        <a:srgbClr val="E7711C"/>
      </a:accent6>
      <a:hlink>
        <a:srgbClr val="7EB220"/>
      </a:hlink>
      <a:folHlink>
        <a:srgbClr val="7EB2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9626E48-2633-4046-AC88-6732CA3FC9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Slideshop_Teamwork</Template>
  <TotalTime>653</TotalTime>
  <Words>3897</Words>
  <Application>Microsoft Office PowerPoint</Application>
  <PresentationFormat>On-screen Show (4:3)</PresentationFormat>
  <Paragraphs>360</Paragraphs>
  <Slides>48</Slides>
  <Notes>47</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Slideshop_Teamwork</vt:lpstr>
      <vt:lpstr>1_Kontortema</vt:lpstr>
      <vt:lpstr>PowerPoint Presentation</vt:lpstr>
      <vt:lpstr>Learning Outcomes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OF GROUP WORK STRUCTURES</vt:lpstr>
      <vt:lpstr>EXAMPLE OF GROUP WORK STRUCTURES</vt:lpstr>
      <vt:lpstr>EXAMPLE OF GROUP WORK STRUCTURES</vt:lpstr>
      <vt:lpstr>EXAMPLE OF GROUP WORK STRUCTURES</vt:lpstr>
      <vt:lpstr>EXAMPLE OF GROUP WORK STRUCTURES</vt:lpstr>
      <vt:lpstr>EXAMPLE OF GROUP WORK STRUCTURES</vt:lpstr>
      <vt:lpstr>EXAMPLE OF GROUP WORK STRUCTURES</vt:lpstr>
      <vt:lpstr>EXAMPLE OF GROUP WORK STRUCTURES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00422</dc:creator>
  <cp:lastModifiedBy>ASUS</cp:lastModifiedBy>
  <cp:revision>55</cp:revision>
  <dcterms:created xsi:type="dcterms:W3CDTF">2013-08-26T01:10:50Z</dcterms:created>
  <dcterms:modified xsi:type="dcterms:W3CDTF">2014-04-21T23:44:00Z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TC018754749991</vt:lpwstr>
  </property>
</Properties>
</file>