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90" r:id="rId4"/>
  </p:sldMasterIdLst>
  <p:notesMasterIdLst>
    <p:notesMasterId r:id="rId129"/>
  </p:notesMasterIdLst>
  <p:sldIdLst>
    <p:sldId id="258" r:id="rId5"/>
    <p:sldId id="261" r:id="rId6"/>
    <p:sldId id="264" r:id="rId7"/>
    <p:sldId id="344" r:id="rId8"/>
    <p:sldId id="345" r:id="rId9"/>
    <p:sldId id="346" r:id="rId10"/>
    <p:sldId id="312" r:id="rId11"/>
    <p:sldId id="263" r:id="rId12"/>
    <p:sldId id="265" r:id="rId13"/>
    <p:sldId id="266" r:id="rId14"/>
    <p:sldId id="268" r:id="rId15"/>
    <p:sldId id="267" r:id="rId16"/>
    <p:sldId id="269" r:id="rId17"/>
    <p:sldId id="347" r:id="rId18"/>
    <p:sldId id="368" r:id="rId19"/>
    <p:sldId id="369" r:id="rId20"/>
    <p:sldId id="370" r:id="rId21"/>
    <p:sldId id="371" r:id="rId22"/>
    <p:sldId id="373" r:id="rId23"/>
    <p:sldId id="374" r:id="rId24"/>
    <p:sldId id="348" r:id="rId25"/>
    <p:sldId id="349" r:id="rId26"/>
    <p:sldId id="350" r:id="rId27"/>
    <p:sldId id="351" r:id="rId28"/>
    <p:sldId id="352" r:id="rId29"/>
    <p:sldId id="353" r:id="rId30"/>
    <p:sldId id="354" r:id="rId31"/>
    <p:sldId id="355" r:id="rId32"/>
    <p:sldId id="384" r:id="rId33"/>
    <p:sldId id="356" r:id="rId34"/>
    <p:sldId id="357" r:id="rId35"/>
    <p:sldId id="358" r:id="rId36"/>
    <p:sldId id="359" r:id="rId37"/>
    <p:sldId id="360" r:id="rId38"/>
    <p:sldId id="361" r:id="rId39"/>
    <p:sldId id="362" r:id="rId40"/>
    <p:sldId id="363" r:id="rId41"/>
    <p:sldId id="364" r:id="rId42"/>
    <p:sldId id="365" r:id="rId43"/>
    <p:sldId id="366" r:id="rId44"/>
    <p:sldId id="314" r:id="rId45"/>
    <p:sldId id="270" r:id="rId46"/>
    <p:sldId id="402" r:id="rId47"/>
    <p:sldId id="403" r:id="rId48"/>
    <p:sldId id="376" r:id="rId49"/>
    <p:sldId id="377" r:id="rId50"/>
    <p:sldId id="378" r:id="rId51"/>
    <p:sldId id="367" r:id="rId52"/>
    <p:sldId id="272" r:id="rId53"/>
    <p:sldId id="273" r:id="rId54"/>
    <p:sldId id="274" r:id="rId55"/>
    <p:sldId id="275" r:id="rId56"/>
    <p:sldId id="279" r:id="rId57"/>
    <p:sldId id="280" r:id="rId58"/>
    <p:sldId id="278" r:id="rId59"/>
    <p:sldId id="282" r:id="rId60"/>
    <p:sldId id="283" r:id="rId61"/>
    <p:sldId id="290" r:id="rId62"/>
    <p:sldId id="286" r:id="rId63"/>
    <p:sldId id="287" r:id="rId64"/>
    <p:sldId id="288" r:id="rId65"/>
    <p:sldId id="281" r:id="rId66"/>
    <p:sldId id="291" r:id="rId67"/>
    <p:sldId id="284" r:id="rId68"/>
    <p:sldId id="292" r:id="rId69"/>
    <p:sldId id="294" r:id="rId70"/>
    <p:sldId id="385" r:id="rId71"/>
    <p:sldId id="387" r:id="rId72"/>
    <p:sldId id="388" r:id="rId73"/>
    <p:sldId id="389" r:id="rId74"/>
    <p:sldId id="390" r:id="rId75"/>
    <p:sldId id="391" r:id="rId76"/>
    <p:sldId id="392" r:id="rId77"/>
    <p:sldId id="393" r:id="rId78"/>
    <p:sldId id="394" r:id="rId79"/>
    <p:sldId id="395" r:id="rId80"/>
    <p:sldId id="396" r:id="rId81"/>
    <p:sldId id="397" r:id="rId82"/>
    <p:sldId id="398" r:id="rId83"/>
    <p:sldId id="399" r:id="rId84"/>
    <p:sldId id="400" r:id="rId85"/>
    <p:sldId id="295" r:id="rId86"/>
    <p:sldId id="303" r:id="rId87"/>
    <p:sldId id="304" r:id="rId88"/>
    <p:sldId id="383" r:id="rId89"/>
    <p:sldId id="297" r:id="rId90"/>
    <p:sldId id="298" r:id="rId91"/>
    <p:sldId id="299" r:id="rId92"/>
    <p:sldId id="379" r:id="rId93"/>
    <p:sldId id="380" r:id="rId94"/>
    <p:sldId id="381" r:id="rId95"/>
    <p:sldId id="382" r:id="rId96"/>
    <p:sldId id="300" r:id="rId97"/>
    <p:sldId id="301" r:id="rId98"/>
    <p:sldId id="302" r:id="rId99"/>
    <p:sldId id="308" r:id="rId100"/>
    <p:sldId id="309" r:id="rId101"/>
    <p:sldId id="310" r:id="rId102"/>
    <p:sldId id="338" r:id="rId103"/>
    <p:sldId id="316" r:id="rId104"/>
    <p:sldId id="317" r:id="rId105"/>
    <p:sldId id="319" r:id="rId106"/>
    <p:sldId id="320" r:id="rId107"/>
    <p:sldId id="321" r:id="rId108"/>
    <p:sldId id="322" r:id="rId109"/>
    <p:sldId id="324" r:id="rId110"/>
    <p:sldId id="325" r:id="rId111"/>
    <p:sldId id="326" r:id="rId112"/>
    <p:sldId id="327" r:id="rId113"/>
    <p:sldId id="328" r:id="rId114"/>
    <p:sldId id="329" r:id="rId115"/>
    <p:sldId id="330" r:id="rId116"/>
    <p:sldId id="335" r:id="rId117"/>
    <p:sldId id="336" r:id="rId118"/>
    <p:sldId id="331" r:id="rId119"/>
    <p:sldId id="332" r:id="rId120"/>
    <p:sldId id="333" r:id="rId121"/>
    <p:sldId id="334" r:id="rId122"/>
    <p:sldId id="337" r:id="rId123"/>
    <p:sldId id="339" r:id="rId124"/>
    <p:sldId id="340" r:id="rId125"/>
    <p:sldId id="341" r:id="rId126"/>
    <p:sldId id="342" r:id="rId127"/>
    <p:sldId id="257" r:id="rId1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65" d="100"/>
          <a:sy n="65" d="100"/>
        </p:scale>
        <p:origin x="-114" y="-3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0BBE6-694A-4E4B-9857-E61B399C89D6}" type="doc">
      <dgm:prSet loTypeId="urn:microsoft.com/office/officeart/2005/8/layout/orgChart1" loCatId="hierarchy" qsTypeId="urn:microsoft.com/office/officeart/2005/8/quickstyle/simple1" qsCatId="simple" csTypeId="urn:microsoft.com/office/officeart/2005/8/colors/colorful1#2" csCatId="colorful" phldr="1"/>
      <dgm:spPr/>
      <dgm:t>
        <a:bodyPr/>
        <a:lstStyle/>
        <a:p>
          <a:endParaRPr lang="en-US"/>
        </a:p>
      </dgm:t>
    </dgm:pt>
    <dgm:pt modelId="{BC268021-2E5D-468D-80DF-9FFAFDED8320}">
      <dgm:prSet custT="1">
        <dgm:style>
          <a:lnRef idx="0">
            <a:schemeClr val="accent4"/>
          </a:lnRef>
          <a:fillRef idx="3">
            <a:schemeClr val="accent4"/>
          </a:fillRef>
          <a:effectRef idx="3">
            <a:schemeClr val="accent4"/>
          </a:effectRef>
          <a:fontRef idx="minor">
            <a:schemeClr val="lt1"/>
          </a:fontRef>
        </dgm:style>
      </dgm:prSet>
      <dgm:spPr/>
      <dgm:t>
        <a:bodyPr/>
        <a:lstStyle/>
        <a:p>
          <a:pPr rtl="0"/>
          <a:r>
            <a:rPr lang="en-US" sz="1800" b="1" dirty="0" smtClean="0"/>
            <a:t>Key Questions</a:t>
          </a:r>
          <a:endParaRPr lang="en-US" sz="1800" b="1" dirty="0"/>
        </a:p>
      </dgm:t>
    </dgm:pt>
    <dgm:pt modelId="{18B3325F-B622-469F-8103-15DD02D61B94}" type="parTrans" cxnId="{285F3443-B08E-4CC1-B08F-9DCCF05EC441}">
      <dgm:prSet/>
      <dgm:spPr/>
      <dgm:t>
        <a:bodyPr/>
        <a:lstStyle/>
        <a:p>
          <a:endParaRPr lang="en-US"/>
        </a:p>
      </dgm:t>
    </dgm:pt>
    <dgm:pt modelId="{794E9E5E-097F-4235-9FAE-C605A0419E9E}" type="sibTrans" cxnId="{285F3443-B08E-4CC1-B08F-9DCCF05EC441}">
      <dgm:prSet/>
      <dgm:spPr/>
      <dgm:t>
        <a:bodyPr/>
        <a:lstStyle/>
        <a:p>
          <a:endParaRPr lang="en-US"/>
        </a:p>
      </dgm:t>
    </dgm:pt>
    <dgm:pt modelId="{C4090826-075A-4EA3-9CB3-B0C486CB40A7}">
      <dgm:prSet>
        <dgm:style>
          <a:lnRef idx="0">
            <a:schemeClr val="accent2"/>
          </a:lnRef>
          <a:fillRef idx="3">
            <a:schemeClr val="accent2"/>
          </a:fillRef>
          <a:effectRef idx="3">
            <a:schemeClr val="accent2"/>
          </a:effectRef>
          <a:fontRef idx="minor">
            <a:schemeClr val="lt1"/>
          </a:fontRef>
        </dgm:style>
      </dgm:prSet>
      <dgm:spPr/>
      <dgm:t>
        <a:bodyPr/>
        <a:lstStyle/>
        <a:p>
          <a:pPr rtl="0"/>
          <a:r>
            <a:rPr lang="en-US" b="1" dirty="0" smtClean="0"/>
            <a:t>Outcomes (Vision, Mission, PEO, PO, LO)</a:t>
          </a:r>
          <a:endParaRPr lang="en-US" b="1" dirty="0"/>
        </a:p>
      </dgm:t>
    </dgm:pt>
    <dgm:pt modelId="{CC8FAA64-F459-4FC7-A7C8-28A44AC24D6D}" type="parTrans" cxnId="{79B22346-E69F-4571-93FB-500AD9338950}">
      <dgm:prSet/>
      <dgm:spPr/>
      <dgm:t>
        <a:bodyPr/>
        <a:lstStyle/>
        <a:p>
          <a:endParaRPr lang="en-US"/>
        </a:p>
      </dgm:t>
    </dgm:pt>
    <dgm:pt modelId="{56033127-3015-40BE-ADAE-A270EE27D3AF}" type="sibTrans" cxnId="{79B22346-E69F-4571-93FB-500AD9338950}">
      <dgm:prSet/>
      <dgm:spPr/>
      <dgm:t>
        <a:bodyPr/>
        <a:lstStyle/>
        <a:p>
          <a:endParaRPr lang="en-US"/>
        </a:p>
      </dgm:t>
    </dgm:pt>
    <dgm:pt modelId="{6489E335-F566-4DDD-A0A8-C4C7A6FD736B}">
      <dgm:prSet>
        <dgm:style>
          <a:lnRef idx="0">
            <a:schemeClr val="accent2"/>
          </a:lnRef>
          <a:fillRef idx="3">
            <a:schemeClr val="accent2"/>
          </a:fillRef>
          <a:effectRef idx="3">
            <a:schemeClr val="accent2"/>
          </a:effectRef>
          <a:fontRef idx="minor">
            <a:schemeClr val="lt1"/>
          </a:fontRef>
        </dgm:style>
      </dgm:prSet>
      <dgm:spPr/>
      <dgm:t>
        <a:bodyPr/>
        <a:lstStyle/>
        <a:p>
          <a:pPr rtl="0"/>
          <a:r>
            <a:rPr lang="en-US" b="1" dirty="0" smtClean="0"/>
            <a:t>Delivery / T&amp;L Activities</a:t>
          </a:r>
          <a:endParaRPr lang="en-US" b="1" dirty="0"/>
        </a:p>
      </dgm:t>
    </dgm:pt>
    <dgm:pt modelId="{E9013102-7A68-4624-A208-B30D5CCF8F08}" type="parTrans" cxnId="{C9A676E7-2316-4BBF-88DC-9BA77F781CB2}">
      <dgm:prSet/>
      <dgm:spPr/>
      <dgm:t>
        <a:bodyPr/>
        <a:lstStyle/>
        <a:p>
          <a:endParaRPr lang="en-US"/>
        </a:p>
      </dgm:t>
    </dgm:pt>
    <dgm:pt modelId="{4BF43594-1D5D-4CDF-B8A5-D682D4862194}" type="sibTrans" cxnId="{C9A676E7-2316-4BBF-88DC-9BA77F781CB2}">
      <dgm:prSet/>
      <dgm:spPr/>
      <dgm:t>
        <a:bodyPr/>
        <a:lstStyle/>
        <a:p>
          <a:endParaRPr lang="en-US"/>
        </a:p>
      </dgm:t>
    </dgm:pt>
    <dgm:pt modelId="{6C4BD599-06D8-4AF2-B45C-F824DE652D86}">
      <dgm:prSet>
        <dgm:style>
          <a:lnRef idx="0">
            <a:schemeClr val="accent2"/>
          </a:lnRef>
          <a:fillRef idx="3">
            <a:schemeClr val="accent2"/>
          </a:fillRef>
          <a:effectRef idx="3">
            <a:schemeClr val="accent2"/>
          </a:effectRef>
          <a:fontRef idx="minor">
            <a:schemeClr val="lt1"/>
          </a:fontRef>
        </dgm:style>
      </dgm:prSet>
      <dgm:spPr/>
      <dgm:t>
        <a:bodyPr/>
        <a:lstStyle/>
        <a:p>
          <a:pPr rtl="0"/>
          <a:r>
            <a:rPr lang="en-US" b="1" dirty="0" smtClean="0"/>
            <a:t>Course structure / syllabus</a:t>
          </a:r>
          <a:endParaRPr lang="en-US" b="1" dirty="0"/>
        </a:p>
      </dgm:t>
    </dgm:pt>
    <dgm:pt modelId="{1836CD7F-6928-4A88-9CBA-0656C35869EA}" type="parTrans" cxnId="{3BD6DBD2-DD50-484E-AE6B-217A4A9DFA5C}">
      <dgm:prSet/>
      <dgm:spPr/>
      <dgm:t>
        <a:bodyPr/>
        <a:lstStyle/>
        <a:p>
          <a:endParaRPr lang="en-US"/>
        </a:p>
      </dgm:t>
    </dgm:pt>
    <dgm:pt modelId="{7A6DCADF-91CA-4565-AAB5-E8B368FE0405}" type="sibTrans" cxnId="{3BD6DBD2-DD50-484E-AE6B-217A4A9DFA5C}">
      <dgm:prSet/>
      <dgm:spPr/>
      <dgm:t>
        <a:bodyPr/>
        <a:lstStyle/>
        <a:p>
          <a:endParaRPr lang="en-US"/>
        </a:p>
      </dgm:t>
    </dgm:pt>
    <dgm:pt modelId="{B81B5721-4B14-498D-96ED-A78954A12524}">
      <dgm:prSet>
        <dgm:style>
          <a:lnRef idx="0">
            <a:schemeClr val="accent2"/>
          </a:lnRef>
          <a:fillRef idx="3">
            <a:schemeClr val="accent2"/>
          </a:fillRef>
          <a:effectRef idx="3">
            <a:schemeClr val="accent2"/>
          </a:effectRef>
          <a:fontRef idx="minor">
            <a:schemeClr val="lt1"/>
          </a:fontRef>
        </dgm:style>
      </dgm:prSet>
      <dgm:spPr/>
      <dgm:t>
        <a:bodyPr/>
        <a:lstStyle/>
        <a:p>
          <a:pPr rtl="0"/>
          <a:r>
            <a:rPr lang="en-US" b="1" dirty="0" smtClean="0"/>
            <a:t>Assessment</a:t>
          </a:r>
          <a:endParaRPr lang="en-US" dirty="0"/>
        </a:p>
      </dgm:t>
    </dgm:pt>
    <dgm:pt modelId="{FC45434D-862B-4BB1-B447-287A32FBF7F3}" type="parTrans" cxnId="{471BDE6F-24E4-4E4A-8E4B-4947380EEEF1}">
      <dgm:prSet/>
      <dgm:spPr/>
      <dgm:t>
        <a:bodyPr/>
        <a:lstStyle/>
        <a:p>
          <a:endParaRPr lang="en-US"/>
        </a:p>
      </dgm:t>
    </dgm:pt>
    <dgm:pt modelId="{AD038793-66C1-4415-A5BE-E5A32E407121}" type="sibTrans" cxnId="{471BDE6F-24E4-4E4A-8E4B-4947380EEEF1}">
      <dgm:prSet/>
      <dgm:spPr/>
      <dgm:t>
        <a:bodyPr/>
        <a:lstStyle/>
        <a:p>
          <a:endParaRPr lang="en-US"/>
        </a:p>
      </dgm:t>
    </dgm:pt>
    <dgm:pt modelId="{F5B9DBB4-49A2-43F0-AC5A-EB40472F91AF}">
      <dgm:prSet>
        <dgm:style>
          <a:lnRef idx="0">
            <a:schemeClr val="accent3"/>
          </a:lnRef>
          <a:fillRef idx="3">
            <a:schemeClr val="accent3"/>
          </a:fillRef>
          <a:effectRef idx="3">
            <a:schemeClr val="accent3"/>
          </a:effectRef>
          <a:fontRef idx="minor">
            <a:schemeClr val="lt1"/>
          </a:fontRef>
        </dgm:style>
      </dgm:prSet>
      <dgm:spPr/>
      <dgm:t>
        <a:bodyPr/>
        <a:lstStyle/>
        <a:p>
          <a:pPr rtl="0"/>
          <a:r>
            <a:rPr lang="en-US" smtClean="0">
              <a:solidFill>
                <a:schemeClr val="tx1">
                  <a:lumMod val="95000"/>
                  <a:lumOff val="5000"/>
                </a:schemeClr>
              </a:solidFill>
            </a:rPr>
            <a:t>Why do you want the students to have / able to do?</a:t>
          </a:r>
          <a:endParaRPr lang="en-US" dirty="0">
            <a:solidFill>
              <a:schemeClr val="tx1">
                <a:lumMod val="95000"/>
                <a:lumOff val="5000"/>
              </a:schemeClr>
            </a:solidFill>
          </a:endParaRPr>
        </a:p>
      </dgm:t>
    </dgm:pt>
    <dgm:pt modelId="{AAA1B0F1-1265-4D52-BF0F-4E11E3A9EC71}" type="parTrans" cxnId="{928F82E6-A8AB-4691-9C7D-0325236D7A58}">
      <dgm:prSet/>
      <dgm:spPr/>
      <dgm:t>
        <a:bodyPr/>
        <a:lstStyle/>
        <a:p>
          <a:endParaRPr lang="en-US"/>
        </a:p>
      </dgm:t>
    </dgm:pt>
    <dgm:pt modelId="{74C8AFB0-4308-409A-9F7E-46FE6DBFEA58}" type="sibTrans" cxnId="{928F82E6-A8AB-4691-9C7D-0325236D7A58}">
      <dgm:prSet/>
      <dgm:spPr/>
      <dgm:t>
        <a:bodyPr/>
        <a:lstStyle/>
        <a:p>
          <a:endParaRPr lang="en-US"/>
        </a:p>
      </dgm:t>
    </dgm:pt>
    <dgm:pt modelId="{028884F0-798E-4014-BA73-47A0FEAE125B}">
      <dgm:prSet>
        <dgm:style>
          <a:lnRef idx="0">
            <a:schemeClr val="accent3"/>
          </a:lnRef>
          <a:fillRef idx="3">
            <a:schemeClr val="accent3"/>
          </a:fillRef>
          <a:effectRef idx="3">
            <a:schemeClr val="accent3"/>
          </a:effectRef>
          <a:fontRef idx="minor">
            <a:schemeClr val="lt1"/>
          </a:fontRef>
        </dgm:style>
      </dgm:prSet>
      <dgm:spPr/>
      <dgm:t>
        <a:bodyPr/>
        <a:lstStyle/>
        <a:p>
          <a:pPr rtl="0"/>
          <a:r>
            <a:rPr lang="en-US" smtClean="0">
              <a:solidFill>
                <a:schemeClr val="tx1">
                  <a:lumMod val="95000"/>
                  <a:lumOff val="5000"/>
                </a:schemeClr>
              </a:solidFill>
            </a:rPr>
            <a:t>How can you best help students achieve it? – </a:t>
          </a:r>
          <a:r>
            <a:rPr lang="en-US" b="1" smtClean="0">
              <a:solidFill>
                <a:schemeClr val="tx1">
                  <a:lumMod val="95000"/>
                  <a:lumOff val="5000"/>
                </a:schemeClr>
              </a:solidFill>
            </a:rPr>
            <a:t>delivery </a:t>
          </a:r>
        </a:p>
        <a:p>
          <a:pPr rtl="0"/>
          <a:r>
            <a:rPr lang="en-US" smtClean="0">
              <a:solidFill>
                <a:schemeClr val="tx1">
                  <a:lumMod val="95000"/>
                  <a:lumOff val="5000"/>
                </a:schemeClr>
              </a:solidFill>
            </a:rPr>
            <a:t>How can you best help students learn it? – </a:t>
          </a:r>
          <a:r>
            <a:rPr lang="en-US" b="1" smtClean="0">
              <a:solidFill>
                <a:schemeClr val="tx1">
                  <a:lumMod val="95000"/>
                  <a:lumOff val="5000"/>
                </a:schemeClr>
              </a:solidFill>
            </a:rPr>
            <a:t>Learning Activities</a:t>
          </a:r>
          <a:endParaRPr lang="en-US" dirty="0">
            <a:solidFill>
              <a:schemeClr val="tx1">
                <a:lumMod val="95000"/>
                <a:lumOff val="5000"/>
              </a:schemeClr>
            </a:solidFill>
          </a:endParaRPr>
        </a:p>
      </dgm:t>
    </dgm:pt>
    <dgm:pt modelId="{D751FD35-035C-4126-B918-D6FB68BB4D56}" type="parTrans" cxnId="{4B3A9E92-5928-4A1A-A2F4-B72ABC5B5771}">
      <dgm:prSet/>
      <dgm:spPr/>
      <dgm:t>
        <a:bodyPr/>
        <a:lstStyle/>
        <a:p>
          <a:endParaRPr lang="en-US"/>
        </a:p>
      </dgm:t>
    </dgm:pt>
    <dgm:pt modelId="{298F6802-8742-41A2-8DF6-549AA8C13CA0}" type="sibTrans" cxnId="{4B3A9E92-5928-4A1A-A2F4-B72ABC5B5771}">
      <dgm:prSet/>
      <dgm:spPr/>
      <dgm:t>
        <a:bodyPr/>
        <a:lstStyle/>
        <a:p>
          <a:endParaRPr lang="en-US"/>
        </a:p>
      </dgm:t>
    </dgm:pt>
    <dgm:pt modelId="{156BDE69-5B1A-4FDD-97FC-2FEAAF8B7E2C}">
      <dgm:prSet>
        <dgm:style>
          <a:lnRef idx="0">
            <a:schemeClr val="accent3"/>
          </a:lnRef>
          <a:fillRef idx="3">
            <a:schemeClr val="accent3"/>
          </a:fillRef>
          <a:effectRef idx="3">
            <a:schemeClr val="accent3"/>
          </a:effectRef>
          <a:fontRef idx="minor">
            <a:schemeClr val="lt1"/>
          </a:fontRef>
        </dgm:style>
      </dgm:prSet>
      <dgm:spPr/>
      <dgm:t>
        <a:bodyPr/>
        <a:lstStyle/>
        <a:p>
          <a:pPr rtl="0"/>
          <a:r>
            <a:rPr lang="en-US" smtClean="0">
              <a:solidFill>
                <a:schemeClr val="tx1">
                  <a:lumMod val="95000"/>
                  <a:lumOff val="5000"/>
                </a:schemeClr>
              </a:solidFill>
            </a:rPr>
            <a:t>What do you want the students to learn?  </a:t>
          </a:r>
          <a:endParaRPr lang="en-US" dirty="0">
            <a:solidFill>
              <a:schemeClr val="tx1">
                <a:lumMod val="95000"/>
                <a:lumOff val="5000"/>
              </a:schemeClr>
            </a:solidFill>
          </a:endParaRPr>
        </a:p>
      </dgm:t>
    </dgm:pt>
    <dgm:pt modelId="{81511FA4-F8D9-4D66-A862-5D975A2B2DB2}" type="parTrans" cxnId="{AE73959D-0FFD-4F03-B619-8F18979F37A2}">
      <dgm:prSet/>
      <dgm:spPr/>
      <dgm:t>
        <a:bodyPr/>
        <a:lstStyle/>
        <a:p>
          <a:endParaRPr lang="en-US"/>
        </a:p>
      </dgm:t>
    </dgm:pt>
    <dgm:pt modelId="{3D8D58DC-B2F1-47AA-8E55-D600A44777EE}" type="sibTrans" cxnId="{AE73959D-0FFD-4F03-B619-8F18979F37A2}">
      <dgm:prSet/>
      <dgm:spPr/>
      <dgm:t>
        <a:bodyPr/>
        <a:lstStyle/>
        <a:p>
          <a:endParaRPr lang="en-US"/>
        </a:p>
      </dgm:t>
    </dgm:pt>
    <dgm:pt modelId="{4A5D7824-3F71-4E75-A7D8-EDCAFDC1B282}">
      <dgm:prSet>
        <dgm:style>
          <a:lnRef idx="0">
            <a:schemeClr val="accent3"/>
          </a:lnRef>
          <a:fillRef idx="3">
            <a:schemeClr val="accent3"/>
          </a:fillRef>
          <a:effectRef idx="3">
            <a:schemeClr val="accent3"/>
          </a:effectRef>
          <a:fontRef idx="minor">
            <a:schemeClr val="lt1"/>
          </a:fontRef>
        </dgm:style>
      </dgm:prSet>
      <dgm:spPr/>
      <dgm:t>
        <a:bodyPr/>
        <a:lstStyle/>
        <a:p>
          <a:pPr rtl="0"/>
          <a:r>
            <a:rPr lang="en-US" smtClean="0">
              <a:solidFill>
                <a:schemeClr val="tx1">
                  <a:lumMod val="95000"/>
                  <a:lumOff val="5000"/>
                </a:schemeClr>
              </a:solidFill>
            </a:rPr>
            <a:t>How will you know what they have learnt? </a:t>
          </a:r>
          <a:endParaRPr lang="en-US" dirty="0">
            <a:solidFill>
              <a:schemeClr val="tx1">
                <a:lumMod val="95000"/>
                <a:lumOff val="5000"/>
              </a:schemeClr>
            </a:solidFill>
          </a:endParaRPr>
        </a:p>
      </dgm:t>
    </dgm:pt>
    <dgm:pt modelId="{76F10DC8-E3E5-456B-AFB9-514EF87D0C7E}" type="parTrans" cxnId="{8422A202-D454-4329-B4F9-43CE2C440940}">
      <dgm:prSet/>
      <dgm:spPr/>
      <dgm:t>
        <a:bodyPr/>
        <a:lstStyle/>
        <a:p>
          <a:endParaRPr lang="en-US"/>
        </a:p>
      </dgm:t>
    </dgm:pt>
    <dgm:pt modelId="{67C9D2AE-1154-4895-81E3-04D652E6C0B8}" type="sibTrans" cxnId="{8422A202-D454-4329-B4F9-43CE2C440940}">
      <dgm:prSet/>
      <dgm:spPr/>
      <dgm:t>
        <a:bodyPr/>
        <a:lstStyle/>
        <a:p>
          <a:endParaRPr lang="en-US"/>
        </a:p>
      </dgm:t>
    </dgm:pt>
    <dgm:pt modelId="{6E77AACF-F403-4D55-9827-6A094B5F5CA9}" type="pres">
      <dgm:prSet presAssocID="{D9E0BBE6-694A-4E4B-9857-E61B399C89D6}" presName="hierChild1" presStyleCnt="0">
        <dgm:presLayoutVars>
          <dgm:orgChart val="1"/>
          <dgm:chPref val="1"/>
          <dgm:dir/>
          <dgm:animOne val="branch"/>
          <dgm:animLvl val="lvl"/>
          <dgm:resizeHandles/>
        </dgm:presLayoutVars>
      </dgm:prSet>
      <dgm:spPr/>
      <dgm:t>
        <a:bodyPr/>
        <a:lstStyle/>
        <a:p>
          <a:endParaRPr lang="en-US"/>
        </a:p>
      </dgm:t>
    </dgm:pt>
    <dgm:pt modelId="{C745FF52-7319-4215-B060-70EC63701EA0}" type="pres">
      <dgm:prSet presAssocID="{BC268021-2E5D-468D-80DF-9FFAFDED8320}" presName="hierRoot1" presStyleCnt="0">
        <dgm:presLayoutVars>
          <dgm:hierBranch val="init"/>
        </dgm:presLayoutVars>
      </dgm:prSet>
      <dgm:spPr/>
      <dgm:t>
        <a:bodyPr/>
        <a:lstStyle/>
        <a:p>
          <a:endParaRPr lang="en-US"/>
        </a:p>
      </dgm:t>
    </dgm:pt>
    <dgm:pt modelId="{FA1F7341-D7C2-490C-80F8-2E69A797196C}" type="pres">
      <dgm:prSet presAssocID="{BC268021-2E5D-468D-80DF-9FFAFDED8320}" presName="rootComposite1" presStyleCnt="0"/>
      <dgm:spPr/>
      <dgm:t>
        <a:bodyPr/>
        <a:lstStyle/>
        <a:p>
          <a:endParaRPr lang="en-US"/>
        </a:p>
      </dgm:t>
    </dgm:pt>
    <dgm:pt modelId="{133D3E56-D2A9-4F4F-98BF-02BC65924B2D}" type="pres">
      <dgm:prSet presAssocID="{BC268021-2E5D-468D-80DF-9FFAFDED8320}" presName="rootText1" presStyleLbl="node0" presStyleIdx="0" presStyleCnt="1" custScaleX="158206" custScaleY="149981">
        <dgm:presLayoutVars>
          <dgm:chPref val="3"/>
        </dgm:presLayoutVars>
      </dgm:prSet>
      <dgm:spPr/>
      <dgm:t>
        <a:bodyPr/>
        <a:lstStyle/>
        <a:p>
          <a:endParaRPr lang="en-US"/>
        </a:p>
      </dgm:t>
    </dgm:pt>
    <dgm:pt modelId="{A4CA5E99-C1C7-4E0B-BC5B-A4B7848B0BAE}" type="pres">
      <dgm:prSet presAssocID="{BC268021-2E5D-468D-80DF-9FFAFDED8320}" presName="rootConnector1" presStyleLbl="node1" presStyleIdx="0" presStyleCnt="0"/>
      <dgm:spPr/>
      <dgm:t>
        <a:bodyPr/>
        <a:lstStyle/>
        <a:p>
          <a:endParaRPr lang="en-US"/>
        </a:p>
      </dgm:t>
    </dgm:pt>
    <dgm:pt modelId="{265D04FC-3030-4184-B0DE-C0AFF3C492A4}" type="pres">
      <dgm:prSet presAssocID="{BC268021-2E5D-468D-80DF-9FFAFDED8320}" presName="hierChild2" presStyleCnt="0"/>
      <dgm:spPr/>
      <dgm:t>
        <a:bodyPr/>
        <a:lstStyle/>
        <a:p>
          <a:endParaRPr lang="en-US"/>
        </a:p>
      </dgm:t>
    </dgm:pt>
    <dgm:pt modelId="{B0187A83-E45E-4C5C-80AE-9E5E674836BC}" type="pres">
      <dgm:prSet presAssocID="{CC8FAA64-F459-4FC7-A7C8-28A44AC24D6D}" presName="Name37" presStyleLbl="parChTrans1D2" presStyleIdx="0" presStyleCnt="4"/>
      <dgm:spPr/>
      <dgm:t>
        <a:bodyPr/>
        <a:lstStyle/>
        <a:p>
          <a:endParaRPr lang="en-US"/>
        </a:p>
      </dgm:t>
    </dgm:pt>
    <dgm:pt modelId="{74BEDB52-2956-4CAF-AA53-775B28E65251}" type="pres">
      <dgm:prSet presAssocID="{C4090826-075A-4EA3-9CB3-B0C486CB40A7}" presName="hierRoot2" presStyleCnt="0">
        <dgm:presLayoutVars>
          <dgm:hierBranch val="init"/>
        </dgm:presLayoutVars>
      </dgm:prSet>
      <dgm:spPr/>
      <dgm:t>
        <a:bodyPr/>
        <a:lstStyle/>
        <a:p>
          <a:endParaRPr lang="en-US"/>
        </a:p>
      </dgm:t>
    </dgm:pt>
    <dgm:pt modelId="{62675F0E-FC49-4729-A4B4-2D15AEAE3F7D}" type="pres">
      <dgm:prSet presAssocID="{C4090826-075A-4EA3-9CB3-B0C486CB40A7}" presName="rootComposite" presStyleCnt="0"/>
      <dgm:spPr/>
      <dgm:t>
        <a:bodyPr/>
        <a:lstStyle/>
        <a:p>
          <a:endParaRPr lang="en-US"/>
        </a:p>
      </dgm:t>
    </dgm:pt>
    <dgm:pt modelId="{D1CF8D14-4F2C-4BD4-8CE9-4E55AE24D614}" type="pres">
      <dgm:prSet presAssocID="{C4090826-075A-4EA3-9CB3-B0C486CB40A7}" presName="rootText" presStyleLbl="node2" presStyleIdx="0" presStyleCnt="4" custScaleX="118540" custScaleY="179900">
        <dgm:presLayoutVars>
          <dgm:chPref val="3"/>
        </dgm:presLayoutVars>
      </dgm:prSet>
      <dgm:spPr/>
      <dgm:t>
        <a:bodyPr/>
        <a:lstStyle/>
        <a:p>
          <a:endParaRPr lang="en-US"/>
        </a:p>
      </dgm:t>
    </dgm:pt>
    <dgm:pt modelId="{B1444684-F921-4827-8AE8-5CDD1A6E4283}" type="pres">
      <dgm:prSet presAssocID="{C4090826-075A-4EA3-9CB3-B0C486CB40A7}" presName="rootConnector" presStyleLbl="node2" presStyleIdx="0" presStyleCnt="4"/>
      <dgm:spPr/>
      <dgm:t>
        <a:bodyPr/>
        <a:lstStyle/>
        <a:p>
          <a:endParaRPr lang="en-US"/>
        </a:p>
      </dgm:t>
    </dgm:pt>
    <dgm:pt modelId="{AFD3468A-B5B2-41B7-ABD4-7D735B008E6F}" type="pres">
      <dgm:prSet presAssocID="{C4090826-075A-4EA3-9CB3-B0C486CB40A7}" presName="hierChild4" presStyleCnt="0"/>
      <dgm:spPr/>
      <dgm:t>
        <a:bodyPr/>
        <a:lstStyle/>
        <a:p>
          <a:endParaRPr lang="en-US"/>
        </a:p>
      </dgm:t>
    </dgm:pt>
    <dgm:pt modelId="{FE08419C-B5DC-4DA9-BD00-94E797F0C09F}" type="pres">
      <dgm:prSet presAssocID="{AAA1B0F1-1265-4D52-BF0F-4E11E3A9EC71}" presName="Name37" presStyleLbl="parChTrans1D3" presStyleIdx="0" presStyleCnt="4"/>
      <dgm:spPr/>
      <dgm:t>
        <a:bodyPr/>
        <a:lstStyle/>
        <a:p>
          <a:endParaRPr lang="en-US"/>
        </a:p>
      </dgm:t>
    </dgm:pt>
    <dgm:pt modelId="{8E43D8AE-8249-4C57-8CD7-E1898B1E2018}" type="pres">
      <dgm:prSet presAssocID="{F5B9DBB4-49A2-43F0-AC5A-EB40472F91AF}" presName="hierRoot2" presStyleCnt="0">
        <dgm:presLayoutVars>
          <dgm:hierBranch val="init"/>
        </dgm:presLayoutVars>
      </dgm:prSet>
      <dgm:spPr/>
      <dgm:t>
        <a:bodyPr/>
        <a:lstStyle/>
        <a:p>
          <a:endParaRPr lang="en-US"/>
        </a:p>
      </dgm:t>
    </dgm:pt>
    <dgm:pt modelId="{6F10DB51-BF21-47EC-9349-C874D7620ADA}" type="pres">
      <dgm:prSet presAssocID="{F5B9DBB4-49A2-43F0-AC5A-EB40472F91AF}" presName="rootComposite" presStyleCnt="0"/>
      <dgm:spPr/>
      <dgm:t>
        <a:bodyPr/>
        <a:lstStyle/>
        <a:p>
          <a:endParaRPr lang="en-US"/>
        </a:p>
      </dgm:t>
    </dgm:pt>
    <dgm:pt modelId="{A44FBC06-A492-4DC3-BB3C-EFA183C34DB2}" type="pres">
      <dgm:prSet presAssocID="{F5B9DBB4-49A2-43F0-AC5A-EB40472F91AF}" presName="rootText" presStyleLbl="node3" presStyleIdx="0" presStyleCnt="4" custScaleY="202535">
        <dgm:presLayoutVars>
          <dgm:chPref val="3"/>
        </dgm:presLayoutVars>
      </dgm:prSet>
      <dgm:spPr/>
      <dgm:t>
        <a:bodyPr/>
        <a:lstStyle/>
        <a:p>
          <a:endParaRPr lang="en-US"/>
        </a:p>
      </dgm:t>
    </dgm:pt>
    <dgm:pt modelId="{4AFE8C3D-C198-4427-93A7-5C3BCE4BE6D7}" type="pres">
      <dgm:prSet presAssocID="{F5B9DBB4-49A2-43F0-AC5A-EB40472F91AF}" presName="rootConnector" presStyleLbl="node3" presStyleIdx="0" presStyleCnt="4"/>
      <dgm:spPr/>
      <dgm:t>
        <a:bodyPr/>
        <a:lstStyle/>
        <a:p>
          <a:endParaRPr lang="en-US"/>
        </a:p>
      </dgm:t>
    </dgm:pt>
    <dgm:pt modelId="{49A28069-E1C7-4697-AC1A-187812D8E424}" type="pres">
      <dgm:prSet presAssocID="{F5B9DBB4-49A2-43F0-AC5A-EB40472F91AF}" presName="hierChild4" presStyleCnt="0"/>
      <dgm:spPr/>
      <dgm:t>
        <a:bodyPr/>
        <a:lstStyle/>
        <a:p>
          <a:endParaRPr lang="en-US"/>
        </a:p>
      </dgm:t>
    </dgm:pt>
    <dgm:pt modelId="{4E6E606B-4DAA-4CA2-9969-6A9C4A2BE277}" type="pres">
      <dgm:prSet presAssocID="{F5B9DBB4-49A2-43F0-AC5A-EB40472F91AF}" presName="hierChild5" presStyleCnt="0"/>
      <dgm:spPr/>
      <dgm:t>
        <a:bodyPr/>
        <a:lstStyle/>
        <a:p>
          <a:endParaRPr lang="en-US"/>
        </a:p>
      </dgm:t>
    </dgm:pt>
    <dgm:pt modelId="{CFA0D9E3-A1D3-4A33-BDB3-C65F377D97E4}" type="pres">
      <dgm:prSet presAssocID="{C4090826-075A-4EA3-9CB3-B0C486CB40A7}" presName="hierChild5" presStyleCnt="0"/>
      <dgm:spPr/>
      <dgm:t>
        <a:bodyPr/>
        <a:lstStyle/>
        <a:p>
          <a:endParaRPr lang="en-US"/>
        </a:p>
      </dgm:t>
    </dgm:pt>
    <dgm:pt modelId="{341CA735-B4D0-4B8C-BD87-02A3535ABB5B}" type="pres">
      <dgm:prSet presAssocID="{E9013102-7A68-4624-A208-B30D5CCF8F08}" presName="Name37" presStyleLbl="parChTrans1D2" presStyleIdx="1" presStyleCnt="4"/>
      <dgm:spPr/>
      <dgm:t>
        <a:bodyPr/>
        <a:lstStyle/>
        <a:p>
          <a:endParaRPr lang="en-US"/>
        </a:p>
      </dgm:t>
    </dgm:pt>
    <dgm:pt modelId="{7DA75A6C-AE34-4621-AAD4-6E317FE3F908}" type="pres">
      <dgm:prSet presAssocID="{6489E335-F566-4DDD-A0A8-C4C7A6FD736B}" presName="hierRoot2" presStyleCnt="0">
        <dgm:presLayoutVars>
          <dgm:hierBranch val="init"/>
        </dgm:presLayoutVars>
      </dgm:prSet>
      <dgm:spPr/>
      <dgm:t>
        <a:bodyPr/>
        <a:lstStyle/>
        <a:p>
          <a:endParaRPr lang="en-US"/>
        </a:p>
      </dgm:t>
    </dgm:pt>
    <dgm:pt modelId="{E3204C56-98CA-4676-9DCA-AB7F224580F7}" type="pres">
      <dgm:prSet presAssocID="{6489E335-F566-4DDD-A0A8-C4C7A6FD736B}" presName="rootComposite" presStyleCnt="0"/>
      <dgm:spPr/>
      <dgm:t>
        <a:bodyPr/>
        <a:lstStyle/>
        <a:p>
          <a:endParaRPr lang="en-US"/>
        </a:p>
      </dgm:t>
    </dgm:pt>
    <dgm:pt modelId="{BEBB81CE-49AF-4839-8ED2-28365B6A289B}" type="pres">
      <dgm:prSet presAssocID="{6489E335-F566-4DDD-A0A8-C4C7A6FD736B}" presName="rootText" presStyleLbl="node2" presStyleIdx="1" presStyleCnt="4" custScaleX="125055" custScaleY="171051">
        <dgm:presLayoutVars>
          <dgm:chPref val="3"/>
        </dgm:presLayoutVars>
      </dgm:prSet>
      <dgm:spPr/>
      <dgm:t>
        <a:bodyPr/>
        <a:lstStyle/>
        <a:p>
          <a:endParaRPr lang="en-US"/>
        </a:p>
      </dgm:t>
    </dgm:pt>
    <dgm:pt modelId="{9FA9C293-28BE-464B-ACEE-91E5867D2BC2}" type="pres">
      <dgm:prSet presAssocID="{6489E335-F566-4DDD-A0A8-C4C7A6FD736B}" presName="rootConnector" presStyleLbl="node2" presStyleIdx="1" presStyleCnt="4"/>
      <dgm:spPr/>
      <dgm:t>
        <a:bodyPr/>
        <a:lstStyle/>
        <a:p>
          <a:endParaRPr lang="en-US"/>
        </a:p>
      </dgm:t>
    </dgm:pt>
    <dgm:pt modelId="{8A1CD823-9FC2-422B-8871-07F7FA809AFB}" type="pres">
      <dgm:prSet presAssocID="{6489E335-F566-4DDD-A0A8-C4C7A6FD736B}" presName="hierChild4" presStyleCnt="0"/>
      <dgm:spPr/>
      <dgm:t>
        <a:bodyPr/>
        <a:lstStyle/>
        <a:p>
          <a:endParaRPr lang="en-US"/>
        </a:p>
      </dgm:t>
    </dgm:pt>
    <dgm:pt modelId="{7689A1D0-83FC-4D89-AE9B-10E0F7AAB956}" type="pres">
      <dgm:prSet presAssocID="{D751FD35-035C-4126-B918-D6FB68BB4D56}" presName="Name37" presStyleLbl="parChTrans1D3" presStyleIdx="1" presStyleCnt="4"/>
      <dgm:spPr/>
      <dgm:t>
        <a:bodyPr/>
        <a:lstStyle/>
        <a:p>
          <a:endParaRPr lang="en-US"/>
        </a:p>
      </dgm:t>
    </dgm:pt>
    <dgm:pt modelId="{6EC887DD-85FE-4855-8837-EEA7BD5E0BA1}" type="pres">
      <dgm:prSet presAssocID="{028884F0-798E-4014-BA73-47A0FEAE125B}" presName="hierRoot2" presStyleCnt="0">
        <dgm:presLayoutVars>
          <dgm:hierBranch val="init"/>
        </dgm:presLayoutVars>
      </dgm:prSet>
      <dgm:spPr/>
      <dgm:t>
        <a:bodyPr/>
        <a:lstStyle/>
        <a:p>
          <a:endParaRPr lang="en-US"/>
        </a:p>
      </dgm:t>
    </dgm:pt>
    <dgm:pt modelId="{CA673E6E-2A92-4594-81E0-9912E7D41D89}" type="pres">
      <dgm:prSet presAssocID="{028884F0-798E-4014-BA73-47A0FEAE125B}" presName="rootComposite" presStyleCnt="0"/>
      <dgm:spPr/>
      <dgm:t>
        <a:bodyPr/>
        <a:lstStyle/>
        <a:p>
          <a:endParaRPr lang="en-US"/>
        </a:p>
      </dgm:t>
    </dgm:pt>
    <dgm:pt modelId="{0EB3B753-520E-49EB-9409-8D8B3E6E6F83}" type="pres">
      <dgm:prSet presAssocID="{028884F0-798E-4014-BA73-47A0FEAE125B}" presName="rootText" presStyleLbl="node3" presStyleIdx="1" presStyleCnt="4" custScaleY="199241">
        <dgm:presLayoutVars>
          <dgm:chPref val="3"/>
        </dgm:presLayoutVars>
      </dgm:prSet>
      <dgm:spPr/>
      <dgm:t>
        <a:bodyPr/>
        <a:lstStyle/>
        <a:p>
          <a:endParaRPr lang="en-US"/>
        </a:p>
      </dgm:t>
    </dgm:pt>
    <dgm:pt modelId="{7C6940C8-1F2E-4EB4-ABC8-43E172183208}" type="pres">
      <dgm:prSet presAssocID="{028884F0-798E-4014-BA73-47A0FEAE125B}" presName="rootConnector" presStyleLbl="node3" presStyleIdx="1" presStyleCnt="4"/>
      <dgm:spPr/>
      <dgm:t>
        <a:bodyPr/>
        <a:lstStyle/>
        <a:p>
          <a:endParaRPr lang="en-US"/>
        </a:p>
      </dgm:t>
    </dgm:pt>
    <dgm:pt modelId="{B02C239D-32DD-40E6-BD1D-71557A313BBF}" type="pres">
      <dgm:prSet presAssocID="{028884F0-798E-4014-BA73-47A0FEAE125B}" presName="hierChild4" presStyleCnt="0"/>
      <dgm:spPr/>
      <dgm:t>
        <a:bodyPr/>
        <a:lstStyle/>
        <a:p>
          <a:endParaRPr lang="en-US"/>
        </a:p>
      </dgm:t>
    </dgm:pt>
    <dgm:pt modelId="{A0ACEA35-2BE6-4C01-86A8-55066660126D}" type="pres">
      <dgm:prSet presAssocID="{028884F0-798E-4014-BA73-47A0FEAE125B}" presName="hierChild5" presStyleCnt="0"/>
      <dgm:spPr/>
      <dgm:t>
        <a:bodyPr/>
        <a:lstStyle/>
        <a:p>
          <a:endParaRPr lang="en-US"/>
        </a:p>
      </dgm:t>
    </dgm:pt>
    <dgm:pt modelId="{8816E8E5-62E6-41FE-BD46-EA41BA0C94FB}" type="pres">
      <dgm:prSet presAssocID="{6489E335-F566-4DDD-A0A8-C4C7A6FD736B}" presName="hierChild5" presStyleCnt="0"/>
      <dgm:spPr/>
      <dgm:t>
        <a:bodyPr/>
        <a:lstStyle/>
        <a:p>
          <a:endParaRPr lang="en-US"/>
        </a:p>
      </dgm:t>
    </dgm:pt>
    <dgm:pt modelId="{FB508958-91BA-45F0-BA67-AD8C1E05E604}" type="pres">
      <dgm:prSet presAssocID="{1836CD7F-6928-4A88-9CBA-0656C35869EA}" presName="Name37" presStyleLbl="parChTrans1D2" presStyleIdx="2" presStyleCnt="4"/>
      <dgm:spPr/>
      <dgm:t>
        <a:bodyPr/>
        <a:lstStyle/>
        <a:p>
          <a:endParaRPr lang="en-US"/>
        </a:p>
      </dgm:t>
    </dgm:pt>
    <dgm:pt modelId="{2960FF7F-F78D-4EBD-ABFC-A0E869D72291}" type="pres">
      <dgm:prSet presAssocID="{6C4BD599-06D8-4AF2-B45C-F824DE652D86}" presName="hierRoot2" presStyleCnt="0">
        <dgm:presLayoutVars>
          <dgm:hierBranch val="init"/>
        </dgm:presLayoutVars>
      </dgm:prSet>
      <dgm:spPr/>
      <dgm:t>
        <a:bodyPr/>
        <a:lstStyle/>
        <a:p>
          <a:endParaRPr lang="en-US"/>
        </a:p>
      </dgm:t>
    </dgm:pt>
    <dgm:pt modelId="{80244C7B-31A0-4933-97D3-DBA72F16F423}" type="pres">
      <dgm:prSet presAssocID="{6C4BD599-06D8-4AF2-B45C-F824DE652D86}" presName="rootComposite" presStyleCnt="0"/>
      <dgm:spPr/>
      <dgm:t>
        <a:bodyPr/>
        <a:lstStyle/>
        <a:p>
          <a:endParaRPr lang="en-US"/>
        </a:p>
      </dgm:t>
    </dgm:pt>
    <dgm:pt modelId="{B1F30057-CF05-44BF-9A5F-C6D0DD36F83F}" type="pres">
      <dgm:prSet presAssocID="{6C4BD599-06D8-4AF2-B45C-F824DE652D86}" presName="rootText" presStyleLbl="node2" presStyleIdx="2" presStyleCnt="4" custScaleX="118425" custScaleY="176825">
        <dgm:presLayoutVars>
          <dgm:chPref val="3"/>
        </dgm:presLayoutVars>
      </dgm:prSet>
      <dgm:spPr/>
      <dgm:t>
        <a:bodyPr/>
        <a:lstStyle/>
        <a:p>
          <a:endParaRPr lang="en-US"/>
        </a:p>
      </dgm:t>
    </dgm:pt>
    <dgm:pt modelId="{7318DAEB-3DC7-4346-82CC-9DBA93D65F5C}" type="pres">
      <dgm:prSet presAssocID="{6C4BD599-06D8-4AF2-B45C-F824DE652D86}" presName="rootConnector" presStyleLbl="node2" presStyleIdx="2" presStyleCnt="4"/>
      <dgm:spPr/>
      <dgm:t>
        <a:bodyPr/>
        <a:lstStyle/>
        <a:p>
          <a:endParaRPr lang="en-US"/>
        </a:p>
      </dgm:t>
    </dgm:pt>
    <dgm:pt modelId="{D37475A0-57E9-4476-8C75-BB98882EB2F5}" type="pres">
      <dgm:prSet presAssocID="{6C4BD599-06D8-4AF2-B45C-F824DE652D86}" presName="hierChild4" presStyleCnt="0"/>
      <dgm:spPr/>
      <dgm:t>
        <a:bodyPr/>
        <a:lstStyle/>
        <a:p>
          <a:endParaRPr lang="en-US"/>
        </a:p>
      </dgm:t>
    </dgm:pt>
    <dgm:pt modelId="{8DA92767-1DD8-421B-A3C0-FDE4629A189B}" type="pres">
      <dgm:prSet presAssocID="{81511FA4-F8D9-4D66-A862-5D975A2B2DB2}" presName="Name37" presStyleLbl="parChTrans1D3" presStyleIdx="2" presStyleCnt="4"/>
      <dgm:spPr/>
      <dgm:t>
        <a:bodyPr/>
        <a:lstStyle/>
        <a:p>
          <a:endParaRPr lang="en-US"/>
        </a:p>
      </dgm:t>
    </dgm:pt>
    <dgm:pt modelId="{156276A1-B0CE-4B36-936C-5EACE7A24DA6}" type="pres">
      <dgm:prSet presAssocID="{156BDE69-5B1A-4FDD-97FC-2FEAAF8B7E2C}" presName="hierRoot2" presStyleCnt="0">
        <dgm:presLayoutVars>
          <dgm:hierBranch val="init"/>
        </dgm:presLayoutVars>
      </dgm:prSet>
      <dgm:spPr/>
      <dgm:t>
        <a:bodyPr/>
        <a:lstStyle/>
        <a:p>
          <a:endParaRPr lang="en-US"/>
        </a:p>
      </dgm:t>
    </dgm:pt>
    <dgm:pt modelId="{CFC176BB-7050-45D0-9F6F-1DA0DDC8566F}" type="pres">
      <dgm:prSet presAssocID="{156BDE69-5B1A-4FDD-97FC-2FEAAF8B7E2C}" presName="rootComposite" presStyleCnt="0"/>
      <dgm:spPr/>
      <dgm:t>
        <a:bodyPr/>
        <a:lstStyle/>
        <a:p>
          <a:endParaRPr lang="en-US"/>
        </a:p>
      </dgm:t>
    </dgm:pt>
    <dgm:pt modelId="{9A9F1790-AF34-4DC2-9867-AEE974DA6BF1}" type="pres">
      <dgm:prSet presAssocID="{156BDE69-5B1A-4FDD-97FC-2FEAAF8B7E2C}" presName="rootText" presStyleLbl="node3" presStyleIdx="2" presStyleCnt="4" custScaleY="199241">
        <dgm:presLayoutVars>
          <dgm:chPref val="3"/>
        </dgm:presLayoutVars>
      </dgm:prSet>
      <dgm:spPr/>
      <dgm:t>
        <a:bodyPr/>
        <a:lstStyle/>
        <a:p>
          <a:endParaRPr lang="en-US"/>
        </a:p>
      </dgm:t>
    </dgm:pt>
    <dgm:pt modelId="{D69C840C-6BF2-4F1F-B07E-EC1F56720DF2}" type="pres">
      <dgm:prSet presAssocID="{156BDE69-5B1A-4FDD-97FC-2FEAAF8B7E2C}" presName="rootConnector" presStyleLbl="node3" presStyleIdx="2" presStyleCnt="4"/>
      <dgm:spPr/>
      <dgm:t>
        <a:bodyPr/>
        <a:lstStyle/>
        <a:p>
          <a:endParaRPr lang="en-US"/>
        </a:p>
      </dgm:t>
    </dgm:pt>
    <dgm:pt modelId="{0C510EDF-CB80-4EAA-96A8-7B32329E19DB}" type="pres">
      <dgm:prSet presAssocID="{156BDE69-5B1A-4FDD-97FC-2FEAAF8B7E2C}" presName="hierChild4" presStyleCnt="0"/>
      <dgm:spPr/>
      <dgm:t>
        <a:bodyPr/>
        <a:lstStyle/>
        <a:p>
          <a:endParaRPr lang="en-US"/>
        </a:p>
      </dgm:t>
    </dgm:pt>
    <dgm:pt modelId="{9E24EFEB-268F-4CC6-BEA5-3665875E5506}" type="pres">
      <dgm:prSet presAssocID="{156BDE69-5B1A-4FDD-97FC-2FEAAF8B7E2C}" presName="hierChild5" presStyleCnt="0"/>
      <dgm:spPr/>
      <dgm:t>
        <a:bodyPr/>
        <a:lstStyle/>
        <a:p>
          <a:endParaRPr lang="en-US"/>
        </a:p>
      </dgm:t>
    </dgm:pt>
    <dgm:pt modelId="{962DB72E-8EF6-4C85-83BC-1DAB050AF30F}" type="pres">
      <dgm:prSet presAssocID="{6C4BD599-06D8-4AF2-B45C-F824DE652D86}" presName="hierChild5" presStyleCnt="0"/>
      <dgm:spPr/>
      <dgm:t>
        <a:bodyPr/>
        <a:lstStyle/>
        <a:p>
          <a:endParaRPr lang="en-US"/>
        </a:p>
      </dgm:t>
    </dgm:pt>
    <dgm:pt modelId="{442045F5-C1DB-4B37-B7B3-5A1BBBE751D6}" type="pres">
      <dgm:prSet presAssocID="{FC45434D-862B-4BB1-B447-287A32FBF7F3}" presName="Name37" presStyleLbl="parChTrans1D2" presStyleIdx="3" presStyleCnt="4"/>
      <dgm:spPr/>
      <dgm:t>
        <a:bodyPr/>
        <a:lstStyle/>
        <a:p>
          <a:endParaRPr lang="en-US"/>
        </a:p>
      </dgm:t>
    </dgm:pt>
    <dgm:pt modelId="{70173CBF-CF23-4856-A35C-168810322820}" type="pres">
      <dgm:prSet presAssocID="{B81B5721-4B14-498D-96ED-A78954A12524}" presName="hierRoot2" presStyleCnt="0">
        <dgm:presLayoutVars>
          <dgm:hierBranch val="init"/>
        </dgm:presLayoutVars>
      </dgm:prSet>
      <dgm:spPr/>
      <dgm:t>
        <a:bodyPr/>
        <a:lstStyle/>
        <a:p>
          <a:endParaRPr lang="en-US"/>
        </a:p>
      </dgm:t>
    </dgm:pt>
    <dgm:pt modelId="{78B65E9A-9754-4CD9-B004-6B5D08ABA682}" type="pres">
      <dgm:prSet presAssocID="{B81B5721-4B14-498D-96ED-A78954A12524}" presName="rootComposite" presStyleCnt="0"/>
      <dgm:spPr/>
      <dgm:t>
        <a:bodyPr/>
        <a:lstStyle/>
        <a:p>
          <a:endParaRPr lang="en-US"/>
        </a:p>
      </dgm:t>
    </dgm:pt>
    <dgm:pt modelId="{C9E7EC6A-67C9-40AB-8427-B778F070FE75}" type="pres">
      <dgm:prSet presAssocID="{B81B5721-4B14-498D-96ED-A78954A12524}" presName="rootText" presStyleLbl="node2" presStyleIdx="3" presStyleCnt="4" custScaleX="131887" custScaleY="176825">
        <dgm:presLayoutVars>
          <dgm:chPref val="3"/>
        </dgm:presLayoutVars>
      </dgm:prSet>
      <dgm:spPr/>
      <dgm:t>
        <a:bodyPr/>
        <a:lstStyle/>
        <a:p>
          <a:endParaRPr lang="en-US"/>
        </a:p>
      </dgm:t>
    </dgm:pt>
    <dgm:pt modelId="{CC133E09-89F6-4EAA-A891-0484C79D6331}" type="pres">
      <dgm:prSet presAssocID="{B81B5721-4B14-498D-96ED-A78954A12524}" presName="rootConnector" presStyleLbl="node2" presStyleIdx="3" presStyleCnt="4"/>
      <dgm:spPr/>
      <dgm:t>
        <a:bodyPr/>
        <a:lstStyle/>
        <a:p>
          <a:endParaRPr lang="en-US"/>
        </a:p>
      </dgm:t>
    </dgm:pt>
    <dgm:pt modelId="{1FA8A05C-94A4-418D-B409-A5A5650FF720}" type="pres">
      <dgm:prSet presAssocID="{B81B5721-4B14-498D-96ED-A78954A12524}" presName="hierChild4" presStyleCnt="0"/>
      <dgm:spPr/>
      <dgm:t>
        <a:bodyPr/>
        <a:lstStyle/>
        <a:p>
          <a:endParaRPr lang="en-US"/>
        </a:p>
      </dgm:t>
    </dgm:pt>
    <dgm:pt modelId="{B9AA2317-BDE9-46AF-906F-69B65E2FF7FF}" type="pres">
      <dgm:prSet presAssocID="{76F10DC8-E3E5-456B-AFB9-514EF87D0C7E}" presName="Name37" presStyleLbl="parChTrans1D3" presStyleIdx="3" presStyleCnt="4"/>
      <dgm:spPr/>
      <dgm:t>
        <a:bodyPr/>
        <a:lstStyle/>
        <a:p>
          <a:endParaRPr lang="en-US"/>
        </a:p>
      </dgm:t>
    </dgm:pt>
    <dgm:pt modelId="{B226F433-3E79-4F0F-A5E3-80DBFC79569D}" type="pres">
      <dgm:prSet presAssocID="{4A5D7824-3F71-4E75-A7D8-EDCAFDC1B282}" presName="hierRoot2" presStyleCnt="0">
        <dgm:presLayoutVars>
          <dgm:hierBranch val="init"/>
        </dgm:presLayoutVars>
      </dgm:prSet>
      <dgm:spPr/>
      <dgm:t>
        <a:bodyPr/>
        <a:lstStyle/>
        <a:p>
          <a:endParaRPr lang="en-US"/>
        </a:p>
      </dgm:t>
    </dgm:pt>
    <dgm:pt modelId="{2DFD0BFC-A9DB-4EC8-8262-4818C2CF20A8}" type="pres">
      <dgm:prSet presAssocID="{4A5D7824-3F71-4E75-A7D8-EDCAFDC1B282}" presName="rootComposite" presStyleCnt="0"/>
      <dgm:spPr/>
      <dgm:t>
        <a:bodyPr/>
        <a:lstStyle/>
        <a:p>
          <a:endParaRPr lang="en-US"/>
        </a:p>
      </dgm:t>
    </dgm:pt>
    <dgm:pt modelId="{6F7169FD-8B19-4971-9D13-185B1EA92446}" type="pres">
      <dgm:prSet presAssocID="{4A5D7824-3F71-4E75-A7D8-EDCAFDC1B282}" presName="rootText" presStyleLbl="node3" presStyleIdx="3" presStyleCnt="4" custScaleY="199241">
        <dgm:presLayoutVars>
          <dgm:chPref val="3"/>
        </dgm:presLayoutVars>
      </dgm:prSet>
      <dgm:spPr/>
      <dgm:t>
        <a:bodyPr/>
        <a:lstStyle/>
        <a:p>
          <a:endParaRPr lang="en-US"/>
        </a:p>
      </dgm:t>
    </dgm:pt>
    <dgm:pt modelId="{3D9DF63E-0E84-49F4-964A-25F55C1E3E32}" type="pres">
      <dgm:prSet presAssocID="{4A5D7824-3F71-4E75-A7D8-EDCAFDC1B282}" presName="rootConnector" presStyleLbl="node3" presStyleIdx="3" presStyleCnt="4"/>
      <dgm:spPr/>
      <dgm:t>
        <a:bodyPr/>
        <a:lstStyle/>
        <a:p>
          <a:endParaRPr lang="en-US"/>
        </a:p>
      </dgm:t>
    </dgm:pt>
    <dgm:pt modelId="{91292E04-57AE-412F-92AA-F437A5FA1340}" type="pres">
      <dgm:prSet presAssocID="{4A5D7824-3F71-4E75-A7D8-EDCAFDC1B282}" presName="hierChild4" presStyleCnt="0"/>
      <dgm:spPr/>
      <dgm:t>
        <a:bodyPr/>
        <a:lstStyle/>
        <a:p>
          <a:endParaRPr lang="en-US"/>
        </a:p>
      </dgm:t>
    </dgm:pt>
    <dgm:pt modelId="{612A5C11-A53C-40DD-96CA-371C7A6B9F59}" type="pres">
      <dgm:prSet presAssocID="{4A5D7824-3F71-4E75-A7D8-EDCAFDC1B282}" presName="hierChild5" presStyleCnt="0"/>
      <dgm:spPr/>
      <dgm:t>
        <a:bodyPr/>
        <a:lstStyle/>
        <a:p>
          <a:endParaRPr lang="en-US"/>
        </a:p>
      </dgm:t>
    </dgm:pt>
    <dgm:pt modelId="{99EB1F63-FE83-4A54-9B7C-25FA0CB399C3}" type="pres">
      <dgm:prSet presAssocID="{B81B5721-4B14-498D-96ED-A78954A12524}" presName="hierChild5" presStyleCnt="0"/>
      <dgm:spPr/>
      <dgm:t>
        <a:bodyPr/>
        <a:lstStyle/>
        <a:p>
          <a:endParaRPr lang="en-US"/>
        </a:p>
      </dgm:t>
    </dgm:pt>
    <dgm:pt modelId="{DEF86D54-8DDA-477E-B9D5-00B7F4786CB7}" type="pres">
      <dgm:prSet presAssocID="{BC268021-2E5D-468D-80DF-9FFAFDED8320}" presName="hierChild3" presStyleCnt="0"/>
      <dgm:spPr/>
      <dgm:t>
        <a:bodyPr/>
        <a:lstStyle/>
        <a:p>
          <a:endParaRPr lang="en-US"/>
        </a:p>
      </dgm:t>
    </dgm:pt>
  </dgm:ptLst>
  <dgm:cxnLst>
    <dgm:cxn modelId="{0E00493B-1F07-478F-9123-E8386823103A}" type="presOf" srcId="{F5B9DBB4-49A2-43F0-AC5A-EB40472F91AF}" destId="{4AFE8C3D-C198-4427-93A7-5C3BCE4BE6D7}" srcOrd="1" destOrd="0" presId="urn:microsoft.com/office/officeart/2005/8/layout/orgChart1"/>
    <dgm:cxn modelId="{C9A676E7-2316-4BBF-88DC-9BA77F781CB2}" srcId="{BC268021-2E5D-468D-80DF-9FFAFDED8320}" destId="{6489E335-F566-4DDD-A0A8-C4C7A6FD736B}" srcOrd="1" destOrd="0" parTransId="{E9013102-7A68-4624-A208-B30D5CCF8F08}" sibTransId="{4BF43594-1D5D-4CDF-B8A5-D682D4862194}"/>
    <dgm:cxn modelId="{8E8E535E-A027-415F-A5B1-A77559F1F45D}" type="presOf" srcId="{D9E0BBE6-694A-4E4B-9857-E61B399C89D6}" destId="{6E77AACF-F403-4D55-9827-6A094B5F5CA9}" srcOrd="0" destOrd="0" presId="urn:microsoft.com/office/officeart/2005/8/layout/orgChart1"/>
    <dgm:cxn modelId="{F5E22A0D-8EC3-40C2-BEEC-0D314B190A89}" type="presOf" srcId="{81511FA4-F8D9-4D66-A862-5D975A2B2DB2}" destId="{8DA92767-1DD8-421B-A3C0-FDE4629A189B}" srcOrd="0" destOrd="0" presId="urn:microsoft.com/office/officeart/2005/8/layout/orgChart1"/>
    <dgm:cxn modelId="{AE73959D-0FFD-4F03-B619-8F18979F37A2}" srcId="{6C4BD599-06D8-4AF2-B45C-F824DE652D86}" destId="{156BDE69-5B1A-4FDD-97FC-2FEAAF8B7E2C}" srcOrd="0" destOrd="0" parTransId="{81511FA4-F8D9-4D66-A862-5D975A2B2DB2}" sibTransId="{3D8D58DC-B2F1-47AA-8E55-D600A44777EE}"/>
    <dgm:cxn modelId="{79B22346-E69F-4571-93FB-500AD9338950}" srcId="{BC268021-2E5D-468D-80DF-9FFAFDED8320}" destId="{C4090826-075A-4EA3-9CB3-B0C486CB40A7}" srcOrd="0" destOrd="0" parTransId="{CC8FAA64-F459-4FC7-A7C8-28A44AC24D6D}" sibTransId="{56033127-3015-40BE-ADAE-A270EE27D3AF}"/>
    <dgm:cxn modelId="{218836C2-C4A0-4E72-8573-D3DBB322E646}" type="presOf" srcId="{CC8FAA64-F459-4FC7-A7C8-28A44AC24D6D}" destId="{B0187A83-E45E-4C5C-80AE-9E5E674836BC}" srcOrd="0" destOrd="0" presId="urn:microsoft.com/office/officeart/2005/8/layout/orgChart1"/>
    <dgm:cxn modelId="{0A0F7DF4-339C-4F18-873C-7B38D41D0585}" type="presOf" srcId="{156BDE69-5B1A-4FDD-97FC-2FEAAF8B7E2C}" destId="{D69C840C-6BF2-4F1F-B07E-EC1F56720DF2}" srcOrd="1" destOrd="0" presId="urn:microsoft.com/office/officeart/2005/8/layout/orgChart1"/>
    <dgm:cxn modelId="{D459C74B-66AC-4071-8012-D25E04F957AA}" type="presOf" srcId="{C4090826-075A-4EA3-9CB3-B0C486CB40A7}" destId="{B1444684-F921-4827-8AE8-5CDD1A6E4283}" srcOrd="1" destOrd="0" presId="urn:microsoft.com/office/officeart/2005/8/layout/orgChart1"/>
    <dgm:cxn modelId="{9EDA2DC8-375C-4F23-8118-9F24E0FCB651}" type="presOf" srcId="{6C4BD599-06D8-4AF2-B45C-F824DE652D86}" destId="{7318DAEB-3DC7-4346-82CC-9DBA93D65F5C}" srcOrd="1" destOrd="0" presId="urn:microsoft.com/office/officeart/2005/8/layout/orgChart1"/>
    <dgm:cxn modelId="{A1F47BF5-3C7D-4CA6-93A4-C2E5670FE893}" type="presOf" srcId="{B81B5721-4B14-498D-96ED-A78954A12524}" destId="{C9E7EC6A-67C9-40AB-8427-B778F070FE75}" srcOrd="0" destOrd="0" presId="urn:microsoft.com/office/officeart/2005/8/layout/orgChart1"/>
    <dgm:cxn modelId="{4A3852E3-D8BF-4E21-BA6D-8265F44EB86A}" type="presOf" srcId="{1836CD7F-6928-4A88-9CBA-0656C35869EA}" destId="{FB508958-91BA-45F0-BA67-AD8C1E05E604}" srcOrd="0" destOrd="0" presId="urn:microsoft.com/office/officeart/2005/8/layout/orgChart1"/>
    <dgm:cxn modelId="{EBE37AA8-91D9-455A-AA95-F55546DAF651}" type="presOf" srcId="{F5B9DBB4-49A2-43F0-AC5A-EB40472F91AF}" destId="{A44FBC06-A492-4DC3-BB3C-EFA183C34DB2}" srcOrd="0" destOrd="0" presId="urn:microsoft.com/office/officeart/2005/8/layout/orgChart1"/>
    <dgm:cxn modelId="{B85AFF14-34F7-473E-AA7A-B0214B79478B}" type="presOf" srcId="{4A5D7824-3F71-4E75-A7D8-EDCAFDC1B282}" destId="{3D9DF63E-0E84-49F4-964A-25F55C1E3E32}" srcOrd="1" destOrd="0" presId="urn:microsoft.com/office/officeart/2005/8/layout/orgChart1"/>
    <dgm:cxn modelId="{F8154979-1963-4FE2-BDF6-526604613A87}" type="presOf" srcId="{76F10DC8-E3E5-456B-AFB9-514EF87D0C7E}" destId="{B9AA2317-BDE9-46AF-906F-69B65E2FF7FF}" srcOrd="0" destOrd="0" presId="urn:microsoft.com/office/officeart/2005/8/layout/orgChart1"/>
    <dgm:cxn modelId="{711BCE47-7236-4071-904D-39B37540707C}" type="presOf" srcId="{156BDE69-5B1A-4FDD-97FC-2FEAAF8B7E2C}" destId="{9A9F1790-AF34-4DC2-9867-AEE974DA6BF1}" srcOrd="0" destOrd="0" presId="urn:microsoft.com/office/officeart/2005/8/layout/orgChart1"/>
    <dgm:cxn modelId="{35F41DB9-2D4D-4815-8AC1-23709D80DD5C}" type="presOf" srcId="{4A5D7824-3F71-4E75-A7D8-EDCAFDC1B282}" destId="{6F7169FD-8B19-4971-9D13-185B1EA92446}" srcOrd="0" destOrd="0" presId="urn:microsoft.com/office/officeart/2005/8/layout/orgChart1"/>
    <dgm:cxn modelId="{928F82E6-A8AB-4691-9C7D-0325236D7A58}" srcId="{C4090826-075A-4EA3-9CB3-B0C486CB40A7}" destId="{F5B9DBB4-49A2-43F0-AC5A-EB40472F91AF}" srcOrd="0" destOrd="0" parTransId="{AAA1B0F1-1265-4D52-BF0F-4E11E3A9EC71}" sibTransId="{74C8AFB0-4308-409A-9F7E-46FE6DBFEA58}"/>
    <dgm:cxn modelId="{CD00DA90-99DA-4D92-9245-83B06831E6DC}" type="presOf" srcId="{C4090826-075A-4EA3-9CB3-B0C486CB40A7}" destId="{D1CF8D14-4F2C-4BD4-8CE9-4E55AE24D614}" srcOrd="0" destOrd="0" presId="urn:microsoft.com/office/officeart/2005/8/layout/orgChart1"/>
    <dgm:cxn modelId="{4F0731B4-1B65-4EBD-83FF-F95617DC040A}" type="presOf" srcId="{028884F0-798E-4014-BA73-47A0FEAE125B}" destId="{7C6940C8-1F2E-4EB4-ABC8-43E172183208}" srcOrd="1" destOrd="0" presId="urn:microsoft.com/office/officeart/2005/8/layout/orgChart1"/>
    <dgm:cxn modelId="{F7C2BBE4-BE62-4431-8C22-C1E3DF42C26B}" type="presOf" srcId="{6489E335-F566-4DDD-A0A8-C4C7A6FD736B}" destId="{9FA9C293-28BE-464B-ACEE-91E5867D2BC2}" srcOrd="1" destOrd="0" presId="urn:microsoft.com/office/officeart/2005/8/layout/orgChart1"/>
    <dgm:cxn modelId="{10CDCE07-C303-4009-ABC0-1EB1B6789D0B}" type="presOf" srcId="{6489E335-F566-4DDD-A0A8-C4C7A6FD736B}" destId="{BEBB81CE-49AF-4839-8ED2-28365B6A289B}" srcOrd="0" destOrd="0" presId="urn:microsoft.com/office/officeart/2005/8/layout/orgChart1"/>
    <dgm:cxn modelId="{47FFE90A-4DA4-4E13-A01B-5551977A3133}" type="presOf" srcId="{E9013102-7A68-4624-A208-B30D5CCF8F08}" destId="{341CA735-B4D0-4B8C-BD87-02A3535ABB5B}" srcOrd="0" destOrd="0" presId="urn:microsoft.com/office/officeart/2005/8/layout/orgChart1"/>
    <dgm:cxn modelId="{F6D0545E-FA7F-47E3-A895-828A81098080}" type="presOf" srcId="{BC268021-2E5D-468D-80DF-9FFAFDED8320}" destId="{133D3E56-D2A9-4F4F-98BF-02BC65924B2D}" srcOrd="0" destOrd="0" presId="urn:microsoft.com/office/officeart/2005/8/layout/orgChart1"/>
    <dgm:cxn modelId="{4B3A9E92-5928-4A1A-A2F4-B72ABC5B5771}" srcId="{6489E335-F566-4DDD-A0A8-C4C7A6FD736B}" destId="{028884F0-798E-4014-BA73-47A0FEAE125B}" srcOrd="0" destOrd="0" parTransId="{D751FD35-035C-4126-B918-D6FB68BB4D56}" sibTransId="{298F6802-8742-41A2-8DF6-549AA8C13CA0}"/>
    <dgm:cxn modelId="{285F3443-B08E-4CC1-B08F-9DCCF05EC441}" srcId="{D9E0BBE6-694A-4E4B-9857-E61B399C89D6}" destId="{BC268021-2E5D-468D-80DF-9FFAFDED8320}" srcOrd="0" destOrd="0" parTransId="{18B3325F-B622-469F-8103-15DD02D61B94}" sibTransId="{794E9E5E-097F-4235-9FAE-C605A0419E9E}"/>
    <dgm:cxn modelId="{471BDE6F-24E4-4E4A-8E4B-4947380EEEF1}" srcId="{BC268021-2E5D-468D-80DF-9FFAFDED8320}" destId="{B81B5721-4B14-498D-96ED-A78954A12524}" srcOrd="3" destOrd="0" parTransId="{FC45434D-862B-4BB1-B447-287A32FBF7F3}" sibTransId="{AD038793-66C1-4415-A5BE-E5A32E407121}"/>
    <dgm:cxn modelId="{A7E26742-8026-4DA9-BD1F-836978842D01}" type="presOf" srcId="{D751FD35-035C-4126-B918-D6FB68BB4D56}" destId="{7689A1D0-83FC-4D89-AE9B-10E0F7AAB956}" srcOrd="0" destOrd="0" presId="urn:microsoft.com/office/officeart/2005/8/layout/orgChart1"/>
    <dgm:cxn modelId="{366D58A1-5B92-4C2E-B0AD-31283060033C}" type="presOf" srcId="{FC45434D-862B-4BB1-B447-287A32FBF7F3}" destId="{442045F5-C1DB-4B37-B7B3-5A1BBBE751D6}" srcOrd="0" destOrd="0" presId="urn:microsoft.com/office/officeart/2005/8/layout/orgChart1"/>
    <dgm:cxn modelId="{8422A202-D454-4329-B4F9-43CE2C440940}" srcId="{B81B5721-4B14-498D-96ED-A78954A12524}" destId="{4A5D7824-3F71-4E75-A7D8-EDCAFDC1B282}" srcOrd="0" destOrd="0" parTransId="{76F10DC8-E3E5-456B-AFB9-514EF87D0C7E}" sibTransId="{67C9D2AE-1154-4895-81E3-04D652E6C0B8}"/>
    <dgm:cxn modelId="{8AC0C319-0C0D-44F8-9FAB-6D9839A990E9}" type="presOf" srcId="{B81B5721-4B14-498D-96ED-A78954A12524}" destId="{CC133E09-89F6-4EAA-A891-0484C79D6331}" srcOrd="1" destOrd="0" presId="urn:microsoft.com/office/officeart/2005/8/layout/orgChart1"/>
    <dgm:cxn modelId="{3BD6DBD2-DD50-484E-AE6B-217A4A9DFA5C}" srcId="{BC268021-2E5D-468D-80DF-9FFAFDED8320}" destId="{6C4BD599-06D8-4AF2-B45C-F824DE652D86}" srcOrd="2" destOrd="0" parTransId="{1836CD7F-6928-4A88-9CBA-0656C35869EA}" sibTransId="{7A6DCADF-91CA-4565-AAB5-E8B368FE0405}"/>
    <dgm:cxn modelId="{C20650D2-96BE-446E-AD8F-7B761A3C51C3}" type="presOf" srcId="{028884F0-798E-4014-BA73-47A0FEAE125B}" destId="{0EB3B753-520E-49EB-9409-8D8B3E6E6F83}" srcOrd="0" destOrd="0" presId="urn:microsoft.com/office/officeart/2005/8/layout/orgChart1"/>
    <dgm:cxn modelId="{5CBF67E8-5277-4103-8497-ED8161C8DF48}" type="presOf" srcId="{AAA1B0F1-1265-4D52-BF0F-4E11E3A9EC71}" destId="{FE08419C-B5DC-4DA9-BD00-94E797F0C09F}" srcOrd="0" destOrd="0" presId="urn:microsoft.com/office/officeart/2005/8/layout/orgChart1"/>
    <dgm:cxn modelId="{FB7FE352-F1A0-4909-9A4F-766F580D1DA5}" type="presOf" srcId="{6C4BD599-06D8-4AF2-B45C-F824DE652D86}" destId="{B1F30057-CF05-44BF-9A5F-C6D0DD36F83F}" srcOrd="0" destOrd="0" presId="urn:microsoft.com/office/officeart/2005/8/layout/orgChart1"/>
    <dgm:cxn modelId="{61998425-E083-4002-AE63-0B71F32D1F95}" type="presOf" srcId="{BC268021-2E5D-468D-80DF-9FFAFDED8320}" destId="{A4CA5E99-C1C7-4E0B-BC5B-A4B7848B0BAE}" srcOrd="1" destOrd="0" presId="urn:microsoft.com/office/officeart/2005/8/layout/orgChart1"/>
    <dgm:cxn modelId="{75C8A498-C27E-46D0-B074-DFC78F805CBD}" type="presParOf" srcId="{6E77AACF-F403-4D55-9827-6A094B5F5CA9}" destId="{C745FF52-7319-4215-B060-70EC63701EA0}" srcOrd="0" destOrd="0" presId="urn:microsoft.com/office/officeart/2005/8/layout/orgChart1"/>
    <dgm:cxn modelId="{32D570EA-4867-4598-B26B-E2A224950E32}" type="presParOf" srcId="{C745FF52-7319-4215-B060-70EC63701EA0}" destId="{FA1F7341-D7C2-490C-80F8-2E69A797196C}" srcOrd="0" destOrd="0" presId="urn:microsoft.com/office/officeart/2005/8/layout/orgChart1"/>
    <dgm:cxn modelId="{A3ABDD95-56C6-4CFF-87A4-C002D9C8A4E7}" type="presParOf" srcId="{FA1F7341-D7C2-490C-80F8-2E69A797196C}" destId="{133D3E56-D2A9-4F4F-98BF-02BC65924B2D}" srcOrd="0" destOrd="0" presId="urn:microsoft.com/office/officeart/2005/8/layout/orgChart1"/>
    <dgm:cxn modelId="{D315741A-F064-4ED7-902E-A793DCEA306B}" type="presParOf" srcId="{FA1F7341-D7C2-490C-80F8-2E69A797196C}" destId="{A4CA5E99-C1C7-4E0B-BC5B-A4B7848B0BAE}" srcOrd="1" destOrd="0" presId="urn:microsoft.com/office/officeart/2005/8/layout/orgChart1"/>
    <dgm:cxn modelId="{76F0F9C5-98DD-47FB-996A-E50AA333B122}" type="presParOf" srcId="{C745FF52-7319-4215-B060-70EC63701EA0}" destId="{265D04FC-3030-4184-B0DE-C0AFF3C492A4}" srcOrd="1" destOrd="0" presId="urn:microsoft.com/office/officeart/2005/8/layout/orgChart1"/>
    <dgm:cxn modelId="{B0C2A687-2745-44C6-A2FE-1D47A6944F80}" type="presParOf" srcId="{265D04FC-3030-4184-B0DE-C0AFF3C492A4}" destId="{B0187A83-E45E-4C5C-80AE-9E5E674836BC}" srcOrd="0" destOrd="0" presId="urn:microsoft.com/office/officeart/2005/8/layout/orgChart1"/>
    <dgm:cxn modelId="{7EF22C3F-C6D9-4DCE-B7CC-443B794D66A0}" type="presParOf" srcId="{265D04FC-3030-4184-B0DE-C0AFF3C492A4}" destId="{74BEDB52-2956-4CAF-AA53-775B28E65251}" srcOrd="1" destOrd="0" presId="urn:microsoft.com/office/officeart/2005/8/layout/orgChart1"/>
    <dgm:cxn modelId="{188DD744-60C1-4807-9D74-C7A1954BE29E}" type="presParOf" srcId="{74BEDB52-2956-4CAF-AA53-775B28E65251}" destId="{62675F0E-FC49-4729-A4B4-2D15AEAE3F7D}" srcOrd="0" destOrd="0" presId="urn:microsoft.com/office/officeart/2005/8/layout/orgChart1"/>
    <dgm:cxn modelId="{C95D3DF1-554A-4616-AD87-41CC49E5E06F}" type="presParOf" srcId="{62675F0E-FC49-4729-A4B4-2D15AEAE3F7D}" destId="{D1CF8D14-4F2C-4BD4-8CE9-4E55AE24D614}" srcOrd="0" destOrd="0" presId="urn:microsoft.com/office/officeart/2005/8/layout/orgChart1"/>
    <dgm:cxn modelId="{A6A7E534-C2C4-4E36-A587-9366BC79F7DE}" type="presParOf" srcId="{62675F0E-FC49-4729-A4B4-2D15AEAE3F7D}" destId="{B1444684-F921-4827-8AE8-5CDD1A6E4283}" srcOrd="1" destOrd="0" presId="urn:microsoft.com/office/officeart/2005/8/layout/orgChart1"/>
    <dgm:cxn modelId="{388793CA-8034-48B7-97B3-BEDB0680BEAE}" type="presParOf" srcId="{74BEDB52-2956-4CAF-AA53-775B28E65251}" destId="{AFD3468A-B5B2-41B7-ABD4-7D735B008E6F}" srcOrd="1" destOrd="0" presId="urn:microsoft.com/office/officeart/2005/8/layout/orgChart1"/>
    <dgm:cxn modelId="{7CA8CF08-C58D-4FBC-B104-45F7814B15A6}" type="presParOf" srcId="{AFD3468A-B5B2-41B7-ABD4-7D735B008E6F}" destId="{FE08419C-B5DC-4DA9-BD00-94E797F0C09F}" srcOrd="0" destOrd="0" presId="urn:microsoft.com/office/officeart/2005/8/layout/orgChart1"/>
    <dgm:cxn modelId="{0A9A0150-D1AC-4F5A-8690-609E85A63598}" type="presParOf" srcId="{AFD3468A-B5B2-41B7-ABD4-7D735B008E6F}" destId="{8E43D8AE-8249-4C57-8CD7-E1898B1E2018}" srcOrd="1" destOrd="0" presId="urn:microsoft.com/office/officeart/2005/8/layout/orgChart1"/>
    <dgm:cxn modelId="{46536251-0E19-4392-A983-974333226452}" type="presParOf" srcId="{8E43D8AE-8249-4C57-8CD7-E1898B1E2018}" destId="{6F10DB51-BF21-47EC-9349-C874D7620ADA}" srcOrd="0" destOrd="0" presId="urn:microsoft.com/office/officeart/2005/8/layout/orgChart1"/>
    <dgm:cxn modelId="{E5498AEF-9C98-49BE-80EC-9B517E0B386F}" type="presParOf" srcId="{6F10DB51-BF21-47EC-9349-C874D7620ADA}" destId="{A44FBC06-A492-4DC3-BB3C-EFA183C34DB2}" srcOrd="0" destOrd="0" presId="urn:microsoft.com/office/officeart/2005/8/layout/orgChart1"/>
    <dgm:cxn modelId="{6D3C2B8A-67C3-4DEC-A4F5-F8C4B0D89652}" type="presParOf" srcId="{6F10DB51-BF21-47EC-9349-C874D7620ADA}" destId="{4AFE8C3D-C198-4427-93A7-5C3BCE4BE6D7}" srcOrd="1" destOrd="0" presId="urn:microsoft.com/office/officeart/2005/8/layout/orgChart1"/>
    <dgm:cxn modelId="{2BEC3AA9-B130-438A-A4D1-E4D2B731C5C5}" type="presParOf" srcId="{8E43D8AE-8249-4C57-8CD7-E1898B1E2018}" destId="{49A28069-E1C7-4697-AC1A-187812D8E424}" srcOrd="1" destOrd="0" presId="urn:microsoft.com/office/officeart/2005/8/layout/orgChart1"/>
    <dgm:cxn modelId="{55EDF192-627D-497E-9943-D7599285C81E}" type="presParOf" srcId="{8E43D8AE-8249-4C57-8CD7-E1898B1E2018}" destId="{4E6E606B-4DAA-4CA2-9969-6A9C4A2BE277}" srcOrd="2" destOrd="0" presId="urn:microsoft.com/office/officeart/2005/8/layout/orgChart1"/>
    <dgm:cxn modelId="{E1A0F0A6-3D32-46E1-A98E-0D6A7DDD8C38}" type="presParOf" srcId="{74BEDB52-2956-4CAF-AA53-775B28E65251}" destId="{CFA0D9E3-A1D3-4A33-BDB3-C65F377D97E4}" srcOrd="2" destOrd="0" presId="urn:microsoft.com/office/officeart/2005/8/layout/orgChart1"/>
    <dgm:cxn modelId="{564E3700-6F48-47FE-A241-40399813C72E}" type="presParOf" srcId="{265D04FC-3030-4184-B0DE-C0AFF3C492A4}" destId="{341CA735-B4D0-4B8C-BD87-02A3535ABB5B}" srcOrd="2" destOrd="0" presId="urn:microsoft.com/office/officeart/2005/8/layout/orgChart1"/>
    <dgm:cxn modelId="{1DD9C83E-A06F-4D3B-BF0D-B3754D95524E}" type="presParOf" srcId="{265D04FC-3030-4184-B0DE-C0AFF3C492A4}" destId="{7DA75A6C-AE34-4621-AAD4-6E317FE3F908}" srcOrd="3" destOrd="0" presId="urn:microsoft.com/office/officeart/2005/8/layout/orgChart1"/>
    <dgm:cxn modelId="{12FC6435-1306-417E-9534-3C06B3FC367A}" type="presParOf" srcId="{7DA75A6C-AE34-4621-AAD4-6E317FE3F908}" destId="{E3204C56-98CA-4676-9DCA-AB7F224580F7}" srcOrd="0" destOrd="0" presId="urn:microsoft.com/office/officeart/2005/8/layout/orgChart1"/>
    <dgm:cxn modelId="{B01193B8-4C90-4D76-BA97-4FD06B15D8FF}" type="presParOf" srcId="{E3204C56-98CA-4676-9DCA-AB7F224580F7}" destId="{BEBB81CE-49AF-4839-8ED2-28365B6A289B}" srcOrd="0" destOrd="0" presId="urn:microsoft.com/office/officeart/2005/8/layout/orgChart1"/>
    <dgm:cxn modelId="{A2374410-4CA6-4396-8F50-FB55BB4737E6}" type="presParOf" srcId="{E3204C56-98CA-4676-9DCA-AB7F224580F7}" destId="{9FA9C293-28BE-464B-ACEE-91E5867D2BC2}" srcOrd="1" destOrd="0" presId="urn:microsoft.com/office/officeart/2005/8/layout/orgChart1"/>
    <dgm:cxn modelId="{2B9E0518-F135-45C6-A3A5-6EA397AD7C1C}" type="presParOf" srcId="{7DA75A6C-AE34-4621-AAD4-6E317FE3F908}" destId="{8A1CD823-9FC2-422B-8871-07F7FA809AFB}" srcOrd="1" destOrd="0" presId="urn:microsoft.com/office/officeart/2005/8/layout/orgChart1"/>
    <dgm:cxn modelId="{8A20A0CC-1F47-41DF-9629-BC928900A078}" type="presParOf" srcId="{8A1CD823-9FC2-422B-8871-07F7FA809AFB}" destId="{7689A1D0-83FC-4D89-AE9B-10E0F7AAB956}" srcOrd="0" destOrd="0" presId="urn:microsoft.com/office/officeart/2005/8/layout/orgChart1"/>
    <dgm:cxn modelId="{53E36B40-6F72-4977-A449-706A8A45D900}" type="presParOf" srcId="{8A1CD823-9FC2-422B-8871-07F7FA809AFB}" destId="{6EC887DD-85FE-4855-8837-EEA7BD5E0BA1}" srcOrd="1" destOrd="0" presId="urn:microsoft.com/office/officeart/2005/8/layout/orgChart1"/>
    <dgm:cxn modelId="{CFCDFE41-9CCB-4806-BAE9-E21D6A64D2D8}" type="presParOf" srcId="{6EC887DD-85FE-4855-8837-EEA7BD5E0BA1}" destId="{CA673E6E-2A92-4594-81E0-9912E7D41D89}" srcOrd="0" destOrd="0" presId="urn:microsoft.com/office/officeart/2005/8/layout/orgChart1"/>
    <dgm:cxn modelId="{E0404DE9-14FC-4F72-B9C1-4B755DED1167}" type="presParOf" srcId="{CA673E6E-2A92-4594-81E0-9912E7D41D89}" destId="{0EB3B753-520E-49EB-9409-8D8B3E6E6F83}" srcOrd="0" destOrd="0" presId="urn:microsoft.com/office/officeart/2005/8/layout/orgChart1"/>
    <dgm:cxn modelId="{B8E856D3-8EFF-4A06-9ED3-A9108E3EA74D}" type="presParOf" srcId="{CA673E6E-2A92-4594-81E0-9912E7D41D89}" destId="{7C6940C8-1F2E-4EB4-ABC8-43E172183208}" srcOrd="1" destOrd="0" presId="urn:microsoft.com/office/officeart/2005/8/layout/orgChart1"/>
    <dgm:cxn modelId="{67329537-4B52-4E28-A318-36DF50B40011}" type="presParOf" srcId="{6EC887DD-85FE-4855-8837-EEA7BD5E0BA1}" destId="{B02C239D-32DD-40E6-BD1D-71557A313BBF}" srcOrd="1" destOrd="0" presId="urn:microsoft.com/office/officeart/2005/8/layout/orgChart1"/>
    <dgm:cxn modelId="{2E146D43-1F45-4602-8687-6321DB564A61}" type="presParOf" srcId="{6EC887DD-85FE-4855-8837-EEA7BD5E0BA1}" destId="{A0ACEA35-2BE6-4C01-86A8-55066660126D}" srcOrd="2" destOrd="0" presId="urn:microsoft.com/office/officeart/2005/8/layout/orgChart1"/>
    <dgm:cxn modelId="{5D0B9BE7-FE12-4626-A172-11BA8B7A593A}" type="presParOf" srcId="{7DA75A6C-AE34-4621-AAD4-6E317FE3F908}" destId="{8816E8E5-62E6-41FE-BD46-EA41BA0C94FB}" srcOrd="2" destOrd="0" presId="urn:microsoft.com/office/officeart/2005/8/layout/orgChart1"/>
    <dgm:cxn modelId="{2D2FEDF7-005B-4556-B330-EA307C0DB20A}" type="presParOf" srcId="{265D04FC-3030-4184-B0DE-C0AFF3C492A4}" destId="{FB508958-91BA-45F0-BA67-AD8C1E05E604}" srcOrd="4" destOrd="0" presId="urn:microsoft.com/office/officeart/2005/8/layout/orgChart1"/>
    <dgm:cxn modelId="{90839948-C25A-4EDE-B388-AD46E9C440B6}" type="presParOf" srcId="{265D04FC-3030-4184-B0DE-C0AFF3C492A4}" destId="{2960FF7F-F78D-4EBD-ABFC-A0E869D72291}" srcOrd="5" destOrd="0" presId="urn:microsoft.com/office/officeart/2005/8/layout/orgChart1"/>
    <dgm:cxn modelId="{D3DD608C-7B3E-4A28-9A84-10A7890C1849}" type="presParOf" srcId="{2960FF7F-F78D-4EBD-ABFC-A0E869D72291}" destId="{80244C7B-31A0-4933-97D3-DBA72F16F423}" srcOrd="0" destOrd="0" presId="urn:microsoft.com/office/officeart/2005/8/layout/orgChart1"/>
    <dgm:cxn modelId="{86036078-5060-431C-80C7-9031B0A10E33}" type="presParOf" srcId="{80244C7B-31A0-4933-97D3-DBA72F16F423}" destId="{B1F30057-CF05-44BF-9A5F-C6D0DD36F83F}" srcOrd="0" destOrd="0" presId="urn:microsoft.com/office/officeart/2005/8/layout/orgChart1"/>
    <dgm:cxn modelId="{F6CD0586-6FB7-476C-A017-DF17B8DB2B70}" type="presParOf" srcId="{80244C7B-31A0-4933-97D3-DBA72F16F423}" destId="{7318DAEB-3DC7-4346-82CC-9DBA93D65F5C}" srcOrd="1" destOrd="0" presId="urn:microsoft.com/office/officeart/2005/8/layout/orgChart1"/>
    <dgm:cxn modelId="{A469CF8E-F9C9-4F46-8384-E6146C0C9678}" type="presParOf" srcId="{2960FF7F-F78D-4EBD-ABFC-A0E869D72291}" destId="{D37475A0-57E9-4476-8C75-BB98882EB2F5}" srcOrd="1" destOrd="0" presId="urn:microsoft.com/office/officeart/2005/8/layout/orgChart1"/>
    <dgm:cxn modelId="{9B8F2708-8C07-441B-893C-598935079FDF}" type="presParOf" srcId="{D37475A0-57E9-4476-8C75-BB98882EB2F5}" destId="{8DA92767-1DD8-421B-A3C0-FDE4629A189B}" srcOrd="0" destOrd="0" presId="urn:microsoft.com/office/officeart/2005/8/layout/orgChart1"/>
    <dgm:cxn modelId="{7029845D-F21F-43F9-9470-D1AD4155C8FB}" type="presParOf" srcId="{D37475A0-57E9-4476-8C75-BB98882EB2F5}" destId="{156276A1-B0CE-4B36-936C-5EACE7A24DA6}" srcOrd="1" destOrd="0" presId="urn:microsoft.com/office/officeart/2005/8/layout/orgChart1"/>
    <dgm:cxn modelId="{0323411A-452F-459D-8555-DA076851F1CF}" type="presParOf" srcId="{156276A1-B0CE-4B36-936C-5EACE7A24DA6}" destId="{CFC176BB-7050-45D0-9F6F-1DA0DDC8566F}" srcOrd="0" destOrd="0" presId="urn:microsoft.com/office/officeart/2005/8/layout/orgChart1"/>
    <dgm:cxn modelId="{C52A5A8F-63CF-4376-ABC0-9644863A8774}" type="presParOf" srcId="{CFC176BB-7050-45D0-9F6F-1DA0DDC8566F}" destId="{9A9F1790-AF34-4DC2-9867-AEE974DA6BF1}" srcOrd="0" destOrd="0" presId="urn:microsoft.com/office/officeart/2005/8/layout/orgChart1"/>
    <dgm:cxn modelId="{3BB1AC3E-AD33-4E30-BB2E-0D225D46DFED}" type="presParOf" srcId="{CFC176BB-7050-45D0-9F6F-1DA0DDC8566F}" destId="{D69C840C-6BF2-4F1F-B07E-EC1F56720DF2}" srcOrd="1" destOrd="0" presId="urn:microsoft.com/office/officeart/2005/8/layout/orgChart1"/>
    <dgm:cxn modelId="{E223C6E0-4176-4CAA-B54B-5C483824BB82}" type="presParOf" srcId="{156276A1-B0CE-4B36-936C-5EACE7A24DA6}" destId="{0C510EDF-CB80-4EAA-96A8-7B32329E19DB}" srcOrd="1" destOrd="0" presId="urn:microsoft.com/office/officeart/2005/8/layout/orgChart1"/>
    <dgm:cxn modelId="{77B9A29A-6165-467E-99A5-861470600C04}" type="presParOf" srcId="{156276A1-B0CE-4B36-936C-5EACE7A24DA6}" destId="{9E24EFEB-268F-4CC6-BEA5-3665875E5506}" srcOrd="2" destOrd="0" presId="urn:microsoft.com/office/officeart/2005/8/layout/orgChart1"/>
    <dgm:cxn modelId="{67FFBF51-DBFC-4307-8CAE-E9AC9EB6972E}" type="presParOf" srcId="{2960FF7F-F78D-4EBD-ABFC-A0E869D72291}" destId="{962DB72E-8EF6-4C85-83BC-1DAB050AF30F}" srcOrd="2" destOrd="0" presId="urn:microsoft.com/office/officeart/2005/8/layout/orgChart1"/>
    <dgm:cxn modelId="{8FD950B9-AAAF-46F1-8696-0EBBDDDE0F8A}" type="presParOf" srcId="{265D04FC-3030-4184-B0DE-C0AFF3C492A4}" destId="{442045F5-C1DB-4B37-B7B3-5A1BBBE751D6}" srcOrd="6" destOrd="0" presId="urn:microsoft.com/office/officeart/2005/8/layout/orgChart1"/>
    <dgm:cxn modelId="{DA8EB9F8-F1D0-46F5-BB7A-CDDD46043239}" type="presParOf" srcId="{265D04FC-3030-4184-B0DE-C0AFF3C492A4}" destId="{70173CBF-CF23-4856-A35C-168810322820}" srcOrd="7" destOrd="0" presId="urn:microsoft.com/office/officeart/2005/8/layout/orgChart1"/>
    <dgm:cxn modelId="{BDCF6451-8F72-4216-9D12-6E234ACEEE9A}" type="presParOf" srcId="{70173CBF-CF23-4856-A35C-168810322820}" destId="{78B65E9A-9754-4CD9-B004-6B5D08ABA682}" srcOrd="0" destOrd="0" presId="urn:microsoft.com/office/officeart/2005/8/layout/orgChart1"/>
    <dgm:cxn modelId="{9A1CA963-4600-46A0-A980-A63343614F32}" type="presParOf" srcId="{78B65E9A-9754-4CD9-B004-6B5D08ABA682}" destId="{C9E7EC6A-67C9-40AB-8427-B778F070FE75}" srcOrd="0" destOrd="0" presId="urn:microsoft.com/office/officeart/2005/8/layout/orgChart1"/>
    <dgm:cxn modelId="{E322D85F-6057-4847-8130-0AAD96300B3B}" type="presParOf" srcId="{78B65E9A-9754-4CD9-B004-6B5D08ABA682}" destId="{CC133E09-89F6-4EAA-A891-0484C79D6331}" srcOrd="1" destOrd="0" presId="urn:microsoft.com/office/officeart/2005/8/layout/orgChart1"/>
    <dgm:cxn modelId="{C5D8D865-C080-4686-899C-8666EFDE2BAF}" type="presParOf" srcId="{70173CBF-CF23-4856-A35C-168810322820}" destId="{1FA8A05C-94A4-418D-B409-A5A5650FF720}" srcOrd="1" destOrd="0" presId="urn:microsoft.com/office/officeart/2005/8/layout/orgChart1"/>
    <dgm:cxn modelId="{F0BC8DA9-8176-4798-8E7B-04DA8DCB0BB7}" type="presParOf" srcId="{1FA8A05C-94A4-418D-B409-A5A5650FF720}" destId="{B9AA2317-BDE9-46AF-906F-69B65E2FF7FF}" srcOrd="0" destOrd="0" presId="urn:microsoft.com/office/officeart/2005/8/layout/orgChart1"/>
    <dgm:cxn modelId="{BC2B1E3C-07BA-4404-91FE-9034321130AD}" type="presParOf" srcId="{1FA8A05C-94A4-418D-B409-A5A5650FF720}" destId="{B226F433-3E79-4F0F-A5E3-80DBFC79569D}" srcOrd="1" destOrd="0" presId="urn:microsoft.com/office/officeart/2005/8/layout/orgChart1"/>
    <dgm:cxn modelId="{78E582B1-5AD4-4E5B-BD7F-BA040395C06A}" type="presParOf" srcId="{B226F433-3E79-4F0F-A5E3-80DBFC79569D}" destId="{2DFD0BFC-A9DB-4EC8-8262-4818C2CF20A8}" srcOrd="0" destOrd="0" presId="urn:microsoft.com/office/officeart/2005/8/layout/orgChart1"/>
    <dgm:cxn modelId="{FC05A03E-7E72-45CE-B8ED-A64501B38C18}" type="presParOf" srcId="{2DFD0BFC-A9DB-4EC8-8262-4818C2CF20A8}" destId="{6F7169FD-8B19-4971-9D13-185B1EA92446}" srcOrd="0" destOrd="0" presId="urn:microsoft.com/office/officeart/2005/8/layout/orgChart1"/>
    <dgm:cxn modelId="{026B9258-4F6A-4907-9EB9-1978F5992FC8}" type="presParOf" srcId="{2DFD0BFC-A9DB-4EC8-8262-4818C2CF20A8}" destId="{3D9DF63E-0E84-49F4-964A-25F55C1E3E32}" srcOrd="1" destOrd="0" presId="urn:microsoft.com/office/officeart/2005/8/layout/orgChart1"/>
    <dgm:cxn modelId="{1F5D7858-D4B4-4884-82D4-8BE213561672}" type="presParOf" srcId="{B226F433-3E79-4F0F-A5E3-80DBFC79569D}" destId="{91292E04-57AE-412F-92AA-F437A5FA1340}" srcOrd="1" destOrd="0" presId="urn:microsoft.com/office/officeart/2005/8/layout/orgChart1"/>
    <dgm:cxn modelId="{D2ED1FF2-1FED-4721-8B50-6AEB1CE21378}" type="presParOf" srcId="{B226F433-3E79-4F0F-A5E3-80DBFC79569D}" destId="{612A5C11-A53C-40DD-96CA-371C7A6B9F59}" srcOrd="2" destOrd="0" presId="urn:microsoft.com/office/officeart/2005/8/layout/orgChart1"/>
    <dgm:cxn modelId="{D7FA81E8-B861-40C6-ABDD-8A9D54BF6A1F}" type="presParOf" srcId="{70173CBF-CF23-4856-A35C-168810322820}" destId="{99EB1F63-FE83-4A54-9B7C-25FA0CB399C3}" srcOrd="2" destOrd="0" presId="urn:microsoft.com/office/officeart/2005/8/layout/orgChart1"/>
    <dgm:cxn modelId="{311D9ABF-BFE5-4026-AA39-9193D3EAAA17}" type="presParOf" srcId="{C745FF52-7319-4215-B060-70EC63701EA0}" destId="{DEF86D54-8DDA-477E-B9D5-00B7F4786CB7}"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DD85AF-6C2D-4845-A7D9-22B1A4467A1E}" type="doc">
      <dgm:prSet loTypeId="urn:microsoft.com/office/officeart/2005/8/layout/chevron2" loCatId="list" qsTypeId="urn:microsoft.com/office/officeart/2005/8/quickstyle/simple1" qsCatId="simple" csTypeId="urn:microsoft.com/office/officeart/2005/8/colors/colorful1#3" csCatId="colorful" phldr="1"/>
      <dgm:spPr/>
      <dgm:t>
        <a:bodyPr/>
        <a:lstStyle/>
        <a:p>
          <a:endParaRPr lang="en-US"/>
        </a:p>
      </dgm:t>
    </dgm:pt>
    <dgm:pt modelId="{5D1497B3-AD45-48C0-B16D-2287096C376C}">
      <dgm:prSet/>
      <dgm:spPr/>
      <dgm:t>
        <a:bodyPr/>
        <a:lstStyle/>
        <a:p>
          <a:pPr rtl="0"/>
          <a:r>
            <a:rPr lang="en-US" dirty="0" smtClean="0"/>
            <a:t>1</a:t>
          </a:r>
          <a:endParaRPr lang="en-US" dirty="0"/>
        </a:p>
      </dgm:t>
    </dgm:pt>
    <dgm:pt modelId="{DAFE2F35-DB2F-42B9-8ED3-F77B52FBA952}" type="parTrans" cxnId="{BE5DEF33-3615-4173-A1DA-06507E29A824}">
      <dgm:prSet/>
      <dgm:spPr/>
      <dgm:t>
        <a:bodyPr/>
        <a:lstStyle/>
        <a:p>
          <a:endParaRPr lang="en-US"/>
        </a:p>
      </dgm:t>
    </dgm:pt>
    <dgm:pt modelId="{9282A124-2163-4196-B247-3B022A693E6C}" type="sibTrans" cxnId="{BE5DEF33-3615-4173-A1DA-06507E29A824}">
      <dgm:prSet/>
      <dgm:spPr/>
      <dgm:t>
        <a:bodyPr/>
        <a:lstStyle/>
        <a:p>
          <a:endParaRPr lang="en-US"/>
        </a:p>
      </dgm:t>
    </dgm:pt>
    <dgm:pt modelId="{5731E1C5-A80F-4ACA-A7B6-291E4C628E53}">
      <dgm:prSet/>
      <dgm:spPr/>
      <dgm:t>
        <a:bodyPr/>
        <a:lstStyle/>
        <a:p>
          <a:pPr rtl="0"/>
          <a:r>
            <a:rPr lang="en-US" dirty="0" smtClean="0"/>
            <a:t>2</a:t>
          </a:r>
          <a:endParaRPr lang="en-US" dirty="0"/>
        </a:p>
      </dgm:t>
    </dgm:pt>
    <dgm:pt modelId="{DB04F736-692F-48C4-9E15-F5B189A69A26}" type="parTrans" cxnId="{1D67D8BA-5F7E-4FB1-8E69-B667DAABC131}">
      <dgm:prSet/>
      <dgm:spPr/>
      <dgm:t>
        <a:bodyPr/>
        <a:lstStyle/>
        <a:p>
          <a:endParaRPr lang="en-US"/>
        </a:p>
      </dgm:t>
    </dgm:pt>
    <dgm:pt modelId="{3F3ACA16-C256-45A2-8891-5D10551B9435}" type="sibTrans" cxnId="{1D67D8BA-5F7E-4FB1-8E69-B667DAABC131}">
      <dgm:prSet/>
      <dgm:spPr/>
      <dgm:t>
        <a:bodyPr/>
        <a:lstStyle/>
        <a:p>
          <a:endParaRPr lang="en-US"/>
        </a:p>
      </dgm:t>
    </dgm:pt>
    <dgm:pt modelId="{6DE8A81E-971E-4835-B4CC-E33FC421F575}">
      <dgm:prSet custT="1"/>
      <dgm:spPr/>
      <dgm:t>
        <a:bodyPr/>
        <a:lstStyle/>
        <a:p>
          <a:pPr rtl="0"/>
          <a:r>
            <a:rPr lang="en-US" sz="1600" b="0" dirty="0" smtClean="0"/>
            <a:t>CQI with input and feedback from various constituencies or external stakeholders</a:t>
          </a:r>
          <a:endParaRPr lang="en-US" sz="1600" b="0" dirty="0"/>
        </a:p>
      </dgm:t>
    </dgm:pt>
    <dgm:pt modelId="{2DA4F8CD-6ACA-4CE7-B41C-0263947107EC}" type="parTrans" cxnId="{889E1822-870C-4CA9-B9F8-9AB793C1DCA1}">
      <dgm:prSet/>
      <dgm:spPr/>
      <dgm:t>
        <a:bodyPr/>
        <a:lstStyle/>
        <a:p>
          <a:endParaRPr lang="en-US"/>
        </a:p>
      </dgm:t>
    </dgm:pt>
    <dgm:pt modelId="{418EDAB6-3E57-4487-832F-1E8088477548}" type="sibTrans" cxnId="{889E1822-870C-4CA9-B9F8-9AB793C1DCA1}">
      <dgm:prSet/>
      <dgm:spPr/>
      <dgm:t>
        <a:bodyPr/>
        <a:lstStyle/>
        <a:p>
          <a:endParaRPr lang="en-US"/>
        </a:p>
      </dgm:t>
    </dgm:pt>
    <dgm:pt modelId="{F23EE7A0-249F-4A77-B5D3-6620B0E4BD71}">
      <dgm:prSet/>
      <dgm:spPr/>
      <dgm:t>
        <a:bodyPr/>
        <a:lstStyle/>
        <a:p>
          <a:pPr rtl="0"/>
          <a:r>
            <a:rPr lang="en-US" b="1" dirty="0" smtClean="0"/>
            <a:t>3</a:t>
          </a:r>
          <a:endParaRPr lang="en-US" b="1" dirty="0"/>
        </a:p>
      </dgm:t>
    </dgm:pt>
    <dgm:pt modelId="{9CF2ADFA-807C-42EC-A96E-1E6843BD0E7B}" type="parTrans" cxnId="{02F96AE8-B5B0-4F0E-BAEF-1522BFBD95DC}">
      <dgm:prSet/>
      <dgm:spPr/>
      <dgm:t>
        <a:bodyPr/>
        <a:lstStyle/>
        <a:p>
          <a:endParaRPr lang="en-US"/>
        </a:p>
      </dgm:t>
    </dgm:pt>
    <dgm:pt modelId="{5E5F2CE0-57CE-46AB-B5C8-CD641C70C7CC}" type="sibTrans" cxnId="{02F96AE8-B5B0-4F0E-BAEF-1522BFBD95DC}">
      <dgm:prSet/>
      <dgm:spPr/>
      <dgm:t>
        <a:bodyPr/>
        <a:lstStyle/>
        <a:p>
          <a:endParaRPr lang="en-US"/>
        </a:p>
      </dgm:t>
    </dgm:pt>
    <dgm:pt modelId="{487973CB-F9C4-41A6-956B-F3BC7C9396FE}">
      <dgm:prSet custT="1"/>
      <dgm:spPr/>
      <dgm:t>
        <a:bodyPr/>
        <a:lstStyle/>
        <a:p>
          <a:pPr rtl="0"/>
          <a:r>
            <a:rPr lang="en-US" sz="1600" dirty="0" smtClean="0"/>
            <a:t>Students are well informed and trained of the skills required out of them  </a:t>
          </a:r>
          <a:endParaRPr lang="en-US" sz="1600" dirty="0"/>
        </a:p>
      </dgm:t>
    </dgm:pt>
    <dgm:pt modelId="{5AF8CF74-8774-40DD-A46A-EE259476F2C6}" type="parTrans" cxnId="{0217D2D6-B488-47D4-8E85-534B4994D6FA}">
      <dgm:prSet/>
      <dgm:spPr/>
      <dgm:t>
        <a:bodyPr/>
        <a:lstStyle/>
        <a:p>
          <a:endParaRPr lang="en-US"/>
        </a:p>
      </dgm:t>
    </dgm:pt>
    <dgm:pt modelId="{19711F2D-F259-4559-BFA8-4799E3D67B71}" type="sibTrans" cxnId="{0217D2D6-B488-47D4-8E85-534B4994D6FA}">
      <dgm:prSet/>
      <dgm:spPr/>
      <dgm:t>
        <a:bodyPr/>
        <a:lstStyle/>
        <a:p>
          <a:endParaRPr lang="en-US"/>
        </a:p>
      </dgm:t>
    </dgm:pt>
    <dgm:pt modelId="{D9253666-28F4-4452-86E3-27E4408D5361}">
      <dgm:prSet/>
      <dgm:spPr/>
      <dgm:t>
        <a:bodyPr/>
        <a:lstStyle/>
        <a:p>
          <a:pPr rtl="0"/>
          <a:r>
            <a:rPr lang="en-US" dirty="0" smtClean="0"/>
            <a:t>4</a:t>
          </a:r>
          <a:endParaRPr lang="en-US" dirty="0"/>
        </a:p>
      </dgm:t>
    </dgm:pt>
    <dgm:pt modelId="{BDCCD78E-465F-40B9-9D0A-67F41669E8F0}" type="parTrans" cxnId="{FC2EC767-D205-45A8-960C-9269EBA14897}">
      <dgm:prSet/>
      <dgm:spPr/>
      <dgm:t>
        <a:bodyPr/>
        <a:lstStyle/>
        <a:p>
          <a:endParaRPr lang="en-US"/>
        </a:p>
      </dgm:t>
    </dgm:pt>
    <dgm:pt modelId="{8B97AC4E-49E8-4C23-AAD8-876687BC2CA1}" type="sibTrans" cxnId="{FC2EC767-D205-45A8-960C-9269EBA14897}">
      <dgm:prSet/>
      <dgm:spPr/>
      <dgm:t>
        <a:bodyPr/>
        <a:lstStyle/>
        <a:p>
          <a:endParaRPr lang="en-US"/>
        </a:p>
      </dgm:t>
    </dgm:pt>
    <dgm:pt modelId="{E8FDBFEE-512E-4F6B-AD5E-0C28F7021358}">
      <dgm:prSet/>
      <dgm:spPr/>
      <dgm:t>
        <a:bodyPr/>
        <a:lstStyle/>
        <a:p>
          <a:pPr rtl="0"/>
          <a:r>
            <a:rPr lang="en-US" dirty="0" smtClean="0"/>
            <a:t>5</a:t>
          </a:r>
          <a:endParaRPr lang="en-US" dirty="0"/>
        </a:p>
      </dgm:t>
    </dgm:pt>
    <dgm:pt modelId="{CBEB83CE-0A50-4007-AA0E-02F7DB20F575}" type="parTrans" cxnId="{6F2DC098-A679-4FA7-BFF6-789AB913A770}">
      <dgm:prSet/>
      <dgm:spPr/>
      <dgm:t>
        <a:bodyPr/>
        <a:lstStyle/>
        <a:p>
          <a:endParaRPr lang="en-US"/>
        </a:p>
      </dgm:t>
    </dgm:pt>
    <dgm:pt modelId="{108A9598-3A01-4827-98EB-D35229FF4482}" type="sibTrans" cxnId="{6F2DC098-A679-4FA7-BFF6-789AB913A770}">
      <dgm:prSet/>
      <dgm:spPr/>
      <dgm:t>
        <a:bodyPr/>
        <a:lstStyle/>
        <a:p>
          <a:endParaRPr lang="en-US"/>
        </a:p>
      </dgm:t>
    </dgm:pt>
    <dgm:pt modelId="{E853184F-12D8-4BE2-8EEB-B740224471C8}">
      <dgm:prSet custT="1"/>
      <dgm:spPr/>
      <dgm:t>
        <a:bodyPr/>
        <a:lstStyle/>
        <a:p>
          <a:pPr rtl="0"/>
          <a:r>
            <a:rPr lang="en-US" sz="1600" dirty="0" smtClean="0"/>
            <a:t>Encourage more exposures to professional practice through LI, site visits, industry through industry-linked projects or assignments, industry mentors, student dialogue with industry professionals or visiting industry speakers.</a:t>
          </a:r>
          <a:endParaRPr lang="en-US" sz="1600" dirty="0"/>
        </a:p>
      </dgm:t>
    </dgm:pt>
    <dgm:pt modelId="{19872051-B59F-47D0-BFC8-85BBF910249A}" type="parTrans" cxnId="{26A3A10A-CFB3-48AF-A2A0-F0D0DBE8C018}">
      <dgm:prSet/>
      <dgm:spPr/>
      <dgm:t>
        <a:bodyPr/>
        <a:lstStyle/>
        <a:p>
          <a:endParaRPr lang="en-US"/>
        </a:p>
      </dgm:t>
    </dgm:pt>
    <dgm:pt modelId="{240F65D2-49E3-42B7-AF5C-669B12F9403D}" type="sibTrans" cxnId="{26A3A10A-CFB3-48AF-A2A0-F0D0DBE8C018}">
      <dgm:prSet/>
      <dgm:spPr/>
      <dgm:t>
        <a:bodyPr/>
        <a:lstStyle/>
        <a:p>
          <a:endParaRPr lang="en-US"/>
        </a:p>
      </dgm:t>
    </dgm:pt>
    <dgm:pt modelId="{64224B93-A912-4710-9B79-E64F46930209}">
      <dgm:prSet/>
      <dgm:spPr/>
      <dgm:t>
        <a:bodyPr/>
        <a:lstStyle/>
        <a:p>
          <a:pPr rtl="0"/>
          <a:r>
            <a:rPr lang="en-US" dirty="0" smtClean="0"/>
            <a:t>6</a:t>
          </a:r>
          <a:endParaRPr lang="en-US" dirty="0"/>
        </a:p>
      </dgm:t>
    </dgm:pt>
    <dgm:pt modelId="{42F7D0EB-4562-4626-8049-821D5ACB5342}" type="parTrans" cxnId="{E8E2B610-91C1-4301-A683-9646568D027C}">
      <dgm:prSet/>
      <dgm:spPr/>
      <dgm:t>
        <a:bodyPr/>
        <a:lstStyle/>
        <a:p>
          <a:endParaRPr lang="en-US"/>
        </a:p>
      </dgm:t>
    </dgm:pt>
    <dgm:pt modelId="{28DB4CC2-A54A-4796-9F39-CEA414A6E9C8}" type="sibTrans" cxnId="{E8E2B610-91C1-4301-A683-9646568D027C}">
      <dgm:prSet/>
      <dgm:spPr/>
      <dgm:t>
        <a:bodyPr/>
        <a:lstStyle/>
        <a:p>
          <a:endParaRPr lang="en-US"/>
        </a:p>
      </dgm:t>
    </dgm:pt>
    <dgm:pt modelId="{DEF791E0-336B-47B7-A1F5-29F64A1BC8EF}">
      <dgm:prSet custT="1"/>
      <dgm:spPr/>
      <dgm:t>
        <a:bodyPr/>
        <a:lstStyle/>
        <a:p>
          <a:pPr rtl="0"/>
          <a:r>
            <a:rPr lang="en-US" sz="1600" dirty="0" smtClean="0"/>
            <a:t>Higher assurance of the delivery of the outcome capabilities in every graduate.</a:t>
          </a:r>
          <a:endParaRPr lang="en-US" sz="1600" dirty="0"/>
        </a:p>
      </dgm:t>
    </dgm:pt>
    <dgm:pt modelId="{D4A6E313-155F-4C69-9C2F-E0979A342E1F}" type="parTrans" cxnId="{BE247ECF-AA41-4ADE-9859-0B88451F3073}">
      <dgm:prSet/>
      <dgm:spPr/>
      <dgm:t>
        <a:bodyPr/>
        <a:lstStyle/>
        <a:p>
          <a:endParaRPr lang="en-US"/>
        </a:p>
      </dgm:t>
    </dgm:pt>
    <dgm:pt modelId="{C243BB8E-2F7E-43EF-AA06-07FD2BDB23D8}" type="sibTrans" cxnId="{BE247ECF-AA41-4ADE-9859-0B88451F3073}">
      <dgm:prSet/>
      <dgm:spPr/>
      <dgm:t>
        <a:bodyPr/>
        <a:lstStyle/>
        <a:p>
          <a:endParaRPr lang="en-US"/>
        </a:p>
      </dgm:t>
    </dgm:pt>
    <dgm:pt modelId="{44CB8DE9-F3B3-4B69-94E6-5EBABBD9F770}">
      <dgm:prSet custT="1"/>
      <dgm:spPr/>
      <dgm:t>
        <a:bodyPr/>
        <a:lstStyle/>
        <a:p>
          <a:pPr rtl="0"/>
          <a:r>
            <a:rPr lang="en-US" sz="1600" dirty="0" smtClean="0"/>
            <a:t>Alert and concern : qualities of the graduates produced.</a:t>
          </a:r>
          <a:endParaRPr lang="en-US" sz="1600" dirty="0"/>
        </a:p>
      </dgm:t>
    </dgm:pt>
    <dgm:pt modelId="{54C912FF-05B6-4AC2-88DC-0D7EA1ED2366}" type="parTrans" cxnId="{EBCB0047-B54F-4FC4-9FE1-377ED66980F7}">
      <dgm:prSet/>
      <dgm:spPr/>
      <dgm:t>
        <a:bodyPr/>
        <a:lstStyle/>
        <a:p>
          <a:endParaRPr lang="en-US"/>
        </a:p>
      </dgm:t>
    </dgm:pt>
    <dgm:pt modelId="{E044EE3D-DA5C-4012-8A65-56A78875494B}" type="sibTrans" cxnId="{EBCB0047-B54F-4FC4-9FE1-377ED66980F7}">
      <dgm:prSet/>
      <dgm:spPr/>
      <dgm:t>
        <a:bodyPr/>
        <a:lstStyle/>
        <a:p>
          <a:endParaRPr lang="en-US"/>
        </a:p>
      </dgm:t>
    </dgm:pt>
    <dgm:pt modelId="{3A7FE0CE-FF52-442F-8688-EF31D699E2D0}">
      <dgm:prSet custT="1"/>
      <dgm:spPr/>
      <dgm:t>
        <a:bodyPr/>
        <a:lstStyle/>
        <a:p>
          <a:pPr rtl="0"/>
          <a:r>
            <a:rPr lang="en-US" sz="1600" dirty="0" smtClean="0"/>
            <a:t>Encourage more systematic, innovative and flexible teaching approach or learning design ––for example:  CL , PBL, etc.</a:t>
          </a:r>
          <a:endParaRPr lang="en-US" sz="1600" dirty="0"/>
        </a:p>
      </dgm:t>
    </dgm:pt>
    <dgm:pt modelId="{DE656E5E-B7BF-4F12-AC0F-F55CACE8BDEE}" type="parTrans" cxnId="{A78B1279-88D6-421E-B95F-EFBC946B64F7}">
      <dgm:prSet/>
      <dgm:spPr/>
      <dgm:t>
        <a:bodyPr/>
        <a:lstStyle/>
        <a:p>
          <a:endParaRPr lang="en-US"/>
        </a:p>
      </dgm:t>
    </dgm:pt>
    <dgm:pt modelId="{5B083A88-945F-46C6-90A4-4D6BF14C8AE8}" type="sibTrans" cxnId="{A78B1279-88D6-421E-B95F-EFBC946B64F7}">
      <dgm:prSet/>
      <dgm:spPr/>
      <dgm:t>
        <a:bodyPr/>
        <a:lstStyle/>
        <a:p>
          <a:endParaRPr lang="en-US"/>
        </a:p>
      </dgm:t>
    </dgm:pt>
    <dgm:pt modelId="{2DA0FC83-9697-48CA-8DB6-214330F1421D}" type="pres">
      <dgm:prSet presAssocID="{FDDD85AF-6C2D-4845-A7D9-22B1A4467A1E}" presName="linearFlow" presStyleCnt="0">
        <dgm:presLayoutVars>
          <dgm:dir/>
          <dgm:animLvl val="lvl"/>
          <dgm:resizeHandles val="exact"/>
        </dgm:presLayoutVars>
      </dgm:prSet>
      <dgm:spPr/>
      <dgm:t>
        <a:bodyPr/>
        <a:lstStyle/>
        <a:p>
          <a:endParaRPr lang="en-US"/>
        </a:p>
      </dgm:t>
    </dgm:pt>
    <dgm:pt modelId="{3D4959C6-BE3B-459F-B01E-4D40AEE6FF21}" type="pres">
      <dgm:prSet presAssocID="{5D1497B3-AD45-48C0-B16D-2287096C376C}" presName="composite" presStyleCnt="0"/>
      <dgm:spPr/>
      <dgm:t>
        <a:bodyPr/>
        <a:lstStyle/>
        <a:p>
          <a:endParaRPr lang="en-US"/>
        </a:p>
      </dgm:t>
    </dgm:pt>
    <dgm:pt modelId="{099188CE-A28D-47C8-9DB7-216223527A5E}" type="pres">
      <dgm:prSet presAssocID="{5D1497B3-AD45-48C0-B16D-2287096C376C}" presName="parentText" presStyleLbl="alignNode1" presStyleIdx="0" presStyleCnt="6">
        <dgm:presLayoutVars>
          <dgm:chMax val="1"/>
          <dgm:bulletEnabled val="1"/>
        </dgm:presLayoutVars>
      </dgm:prSet>
      <dgm:spPr/>
      <dgm:t>
        <a:bodyPr/>
        <a:lstStyle/>
        <a:p>
          <a:endParaRPr lang="en-US"/>
        </a:p>
      </dgm:t>
    </dgm:pt>
    <dgm:pt modelId="{3FA84F9F-405C-4E36-9FD6-6907C2132730}" type="pres">
      <dgm:prSet presAssocID="{5D1497B3-AD45-48C0-B16D-2287096C376C}" presName="descendantText" presStyleLbl="alignAcc1" presStyleIdx="0" presStyleCnt="6">
        <dgm:presLayoutVars>
          <dgm:bulletEnabled val="1"/>
        </dgm:presLayoutVars>
      </dgm:prSet>
      <dgm:spPr/>
      <dgm:t>
        <a:bodyPr/>
        <a:lstStyle/>
        <a:p>
          <a:endParaRPr lang="en-US"/>
        </a:p>
      </dgm:t>
    </dgm:pt>
    <dgm:pt modelId="{EF40BEE6-CBD4-4012-858E-CB1C2C0153F1}" type="pres">
      <dgm:prSet presAssocID="{9282A124-2163-4196-B247-3B022A693E6C}" presName="sp" presStyleCnt="0"/>
      <dgm:spPr/>
      <dgm:t>
        <a:bodyPr/>
        <a:lstStyle/>
        <a:p>
          <a:endParaRPr lang="en-US"/>
        </a:p>
      </dgm:t>
    </dgm:pt>
    <dgm:pt modelId="{43D934EE-B7CA-4C38-A021-49FFC510E62E}" type="pres">
      <dgm:prSet presAssocID="{5731E1C5-A80F-4ACA-A7B6-291E4C628E53}" presName="composite" presStyleCnt="0"/>
      <dgm:spPr/>
      <dgm:t>
        <a:bodyPr/>
        <a:lstStyle/>
        <a:p>
          <a:endParaRPr lang="en-US"/>
        </a:p>
      </dgm:t>
    </dgm:pt>
    <dgm:pt modelId="{28DD2C5D-DCA6-427E-89A2-ECCC36173B38}" type="pres">
      <dgm:prSet presAssocID="{5731E1C5-A80F-4ACA-A7B6-291E4C628E53}" presName="parentText" presStyleLbl="alignNode1" presStyleIdx="1" presStyleCnt="6">
        <dgm:presLayoutVars>
          <dgm:chMax val="1"/>
          <dgm:bulletEnabled val="1"/>
        </dgm:presLayoutVars>
      </dgm:prSet>
      <dgm:spPr/>
      <dgm:t>
        <a:bodyPr/>
        <a:lstStyle/>
        <a:p>
          <a:endParaRPr lang="en-US"/>
        </a:p>
      </dgm:t>
    </dgm:pt>
    <dgm:pt modelId="{C41031E4-1DC3-434D-A669-F7A9ADCAC6A2}" type="pres">
      <dgm:prSet presAssocID="{5731E1C5-A80F-4ACA-A7B6-291E4C628E53}" presName="descendantText" presStyleLbl="alignAcc1" presStyleIdx="1" presStyleCnt="6">
        <dgm:presLayoutVars>
          <dgm:bulletEnabled val="1"/>
        </dgm:presLayoutVars>
      </dgm:prSet>
      <dgm:spPr/>
      <dgm:t>
        <a:bodyPr/>
        <a:lstStyle/>
        <a:p>
          <a:endParaRPr lang="en-US"/>
        </a:p>
      </dgm:t>
    </dgm:pt>
    <dgm:pt modelId="{A7345B0B-BDAB-4AAE-A4F6-021878732BF5}" type="pres">
      <dgm:prSet presAssocID="{3F3ACA16-C256-45A2-8891-5D10551B9435}" presName="sp" presStyleCnt="0"/>
      <dgm:spPr/>
      <dgm:t>
        <a:bodyPr/>
        <a:lstStyle/>
        <a:p>
          <a:endParaRPr lang="en-US"/>
        </a:p>
      </dgm:t>
    </dgm:pt>
    <dgm:pt modelId="{8954D720-657C-46BE-82A6-F2912CF99DCA}" type="pres">
      <dgm:prSet presAssocID="{F23EE7A0-249F-4A77-B5D3-6620B0E4BD71}" presName="composite" presStyleCnt="0"/>
      <dgm:spPr/>
      <dgm:t>
        <a:bodyPr/>
        <a:lstStyle/>
        <a:p>
          <a:endParaRPr lang="en-US"/>
        </a:p>
      </dgm:t>
    </dgm:pt>
    <dgm:pt modelId="{6284B628-65D2-4C48-B641-88D0536BC0E2}" type="pres">
      <dgm:prSet presAssocID="{F23EE7A0-249F-4A77-B5D3-6620B0E4BD71}" presName="parentText" presStyleLbl="alignNode1" presStyleIdx="2" presStyleCnt="6">
        <dgm:presLayoutVars>
          <dgm:chMax val="1"/>
          <dgm:bulletEnabled val="1"/>
        </dgm:presLayoutVars>
      </dgm:prSet>
      <dgm:spPr/>
      <dgm:t>
        <a:bodyPr/>
        <a:lstStyle/>
        <a:p>
          <a:endParaRPr lang="en-US"/>
        </a:p>
      </dgm:t>
    </dgm:pt>
    <dgm:pt modelId="{10DCC391-20A0-4B73-BD8C-55EB768EAF57}" type="pres">
      <dgm:prSet presAssocID="{F23EE7A0-249F-4A77-B5D3-6620B0E4BD71}" presName="descendantText" presStyleLbl="alignAcc1" presStyleIdx="2" presStyleCnt="6">
        <dgm:presLayoutVars>
          <dgm:bulletEnabled val="1"/>
        </dgm:presLayoutVars>
      </dgm:prSet>
      <dgm:spPr/>
      <dgm:t>
        <a:bodyPr/>
        <a:lstStyle/>
        <a:p>
          <a:endParaRPr lang="en-US"/>
        </a:p>
      </dgm:t>
    </dgm:pt>
    <dgm:pt modelId="{11CBDF9B-B109-47E0-9D69-7CEBBD25F2F5}" type="pres">
      <dgm:prSet presAssocID="{5E5F2CE0-57CE-46AB-B5C8-CD641C70C7CC}" presName="sp" presStyleCnt="0"/>
      <dgm:spPr/>
      <dgm:t>
        <a:bodyPr/>
        <a:lstStyle/>
        <a:p>
          <a:endParaRPr lang="en-US"/>
        </a:p>
      </dgm:t>
    </dgm:pt>
    <dgm:pt modelId="{B61555EA-4621-4C71-AE6C-89EA2C722E40}" type="pres">
      <dgm:prSet presAssocID="{D9253666-28F4-4452-86E3-27E4408D5361}" presName="composite" presStyleCnt="0"/>
      <dgm:spPr/>
      <dgm:t>
        <a:bodyPr/>
        <a:lstStyle/>
        <a:p>
          <a:endParaRPr lang="en-US"/>
        </a:p>
      </dgm:t>
    </dgm:pt>
    <dgm:pt modelId="{3CF3CB34-DE7B-4C98-8CAB-33FAD38019E9}" type="pres">
      <dgm:prSet presAssocID="{D9253666-28F4-4452-86E3-27E4408D5361}" presName="parentText" presStyleLbl="alignNode1" presStyleIdx="3" presStyleCnt="6">
        <dgm:presLayoutVars>
          <dgm:chMax val="1"/>
          <dgm:bulletEnabled val="1"/>
        </dgm:presLayoutVars>
      </dgm:prSet>
      <dgm:spPr/>
      <dgm:t>
        <a:bodyPr/>
        <a:lstStyle/>
        <a:p>
          <a:endParaRPr lang="en-US"/>
        </a:p>
      </dgm:t>
    </dgm:pt>
    <dgm:pt modelId="{BAF5DF73-8F04-4DD4-8826-AA8726DF5D04}" type="pres">
      <dgm:prSet presAssocID="{D9253666-28F4-4452-86E3-27E4408D5361}" presName="descendantText" presStyleLbl="alignAcc1" presStyleIdx="3" presStyleCnt="6">
        <dgm:presLayoutVars>
          <dgm:bulletEnabled val="1"/>
        </dgm:presLayoutVars>
      </dgm:prSet>
      <dgm:spPr/>
      <dgm:t>
        <a:bodyPr/>
        <a:lstStyle/>
        <a:p>
          <a:endParaRPr lang="en-US"/>
        </a:p>
      </dgm:t>
    </dgm:pt>
    <dgm:pt modelId="{6F49F9E2-A618-4AF3-A62F-397700F0D1A0}" type="pres">
      <dgm:prSet presAssocID="{8B97AC4E-49E8-4C23-AAD8-876687BC2CA1}" presName="sp" presStyleCnt="0"/>
      <dgm:spPr/>
      <dgm:t>
        <a:bodyPr/>
        <a:lstStyle/>
        <a:p>
          <a:endParaRPr lang="en-US"/>
        </a:p>
      </dgm:t>
    </dgm:pt>
    <dgm:pt modelId="{4C0CD3E5-906C-46A8-BB39-AC99ABC7B410}" type="pres">
      <dgm:prSet presAssocID="{E8FDBFEE-512E-4F6B-AD5E-0C28F7021358}" presName="composite" presStyleCnt="0"/>
      <dgm:spPr/>
      <dgm:t>
        <a:bodyPr/>
        <a:lstStyle/>
        <a:p>
          <a:endParaRPr lang="en-US"/>
        </a:p>
      </dgm:t>
    </dgm:pt>
    <dgm:pt modelId="{E4EB0E2F-00D0-41DA-B8AE-D28321F1E193}" type="pres">
      <dgm:prSet presAssocID="{E8FDBFEE-512E-4F6B-AD5E-0C28F7021358}" presName="parentText" presStyleLbl="alignNode1" presStyleIdx="4" presStyleCnt="6">
        <dgm:presLayoutVars>
          <dgm:chMax val="1"/>
          <dgm:bulletEnabled val="1"/>
        </dgm:presLayoutVars>
      </dgm:prSet>
      <dgm:spPr/>
      <dgm:t>
        <a:bodyPr/>
        <a:lstStyle/>
        <a:p>
          <a:endParaRPr lang="en-US"/>
        </a:p>
      </dgm:t>
    </dgm:pt>
    <dgm:pt modelId="{109C6E0C-D415-411F-9787-A0AE10B65958}" type="pres">
      <dgm:prSet presAssocID="{E8FDBFEE-512E-4F6B-AD5E-0C28F7021358}" presName="descendantText" presStyleLbl="alignAcc1" presStyleIdx="4" presStyleCnt="6">
        <dgm:presLayoutVars>
          <dgm:bulletEnabled val="1"/>
        </dgm:presLayoutVars>
      </dgm:prSet>
      <dgm:spPr/>
      <dgm:t>
        <a:bodyPr/>
        <a:lstStyle/>
        <a:p>
          <a:endParaRPr lang="en-US"/>
        </a:p>
      </dgm:t>
    </dgm:pt>
    <dgm:pt modelId="{8A155E85-2533-427E-8D73-BBC196CEB835}" type="pres">
      <dgm:prSet presAssocID="{108A9598-3A01-4827-98EB-D35229FF4482}" presName="sp" presStyleCnt="0"/>
      <dgm:spPr/>
      <dgm:t>
        <a:bodyPr/>
        <a:lstStyle/>
        <a:p>
          <a:endParaRPr lang="en-US"/>
        </a:p>
      </dgm:t>
    </dgm:pt>
    <dgm:pt modelId="{DCB2E2ED-E0CA-4B73-892D-BB6DAF53A235}" type="pres">
      <dgm:prSet presAssocID="{64224B93-A912-4710-9B79-E64F46930209}" presName="composite" presStyleCnt="0"/>
      <dgm:spPr/>
      <dgm:t>
        <a:bodyPr/>
        <a:lstStyle/>
        <a:p>
          <a:endParaRPr lang="en-US"/>
        </a:p>
      </dgm:t>
    </dgm:pt>
    <dgm:pt modelId="{41D9C1F3-DFCC-4215-91CD-E47ADC75C1C1}" type="pres">
      <dgm:prSet presAssocID="{64224B93-A912-4710-9B79-E64F46930209}" presName="parentText" presStyleLbl="alignNode1" presStyleIdx="5" presStyleCnt="6">
        <dgm:presLayoutVars>
          <dgm:chMax val="1"/>
          <dgm:bulletEnabled val="1"/>
        </dgm:presLayoutVars>
      </dgm:prSet>
      <dgm:spPr/>
      <dgm:t>
        <a:bodyPr/>
        <a:lstStyle/>
        <a:p>
          <a:endParaRPr lang="en-US"/>
        </a:p>
      </dgm:t>
    </dgm:pt>
    <dgm:pt modelId="{D7B42F37-6A8D-4368-BA6A-2CBDF0838705}" type="pres">
      <dgm:prSet presAssocID="{64224B93-A912-4710-9B79-E64F46930209}" presName="descendantText" presStyleLbl="alignAcc1" presStyleIdx="5" presStyleCnt="6">
        <dgm:presLayoutVars>
          <dgm:bulletEnabled val="1"/>
        </dgm:presLayoutVars>
      </dgm:prSet>
      <dgm:spPr/>
      <dgm:t>
        <a:bodyPr/>
        <a:lstStyle/>
        <a:p>
          <a:endParaRPr lang="en-US"/>
        </a:p>
      </dgm:t>
    </dgm:pt>
  </dgm:ptLst>
  <dgm:cxnLst>
    <dgm:cxn modelId="{BE247ECF-AA41-4ADE-9859-0B88451F3073}" srcId="{64224B93-A912-4710-9B79-E64F46930209}" destId="{DEF791E0-336B-47B7-A1F5-29F64A1BC8EF}" srcOrd="0" destOrd="0" parTransId="{D4A6E313-155F-4C69-9C2F-E0979A342E1F}" sibTransId="{C243BB8E-2F7E-43EF-AA06-07FD2BDB23D8}"/>
    <dgm:cxn modelId="{7ADD5E1F-339B-47C8-A5E4-5E185ECC617F}" type="presOf" srcId="{F23EE7A0-249F-4A77-B5D3-6620B0E4BD71}" destId="{6284B628-65D2-4C48-B641-88D0536BC0E2}" srcOrd="0" destOrd="0" presId="urn:microsoft.com/office/officeart/2005/8/layout/chevron2"/>
    <dgm:cxn modelId="{BE5DEF33-3615-4173-A1DA-06507E29A824}" srcId="{FDDD85AF-6C2D-4845-A7D9-22B1A4467A1E}" destId="{5D1497B3-AD45-48C0-B16D-2287096C376C}" srcOrd="0" destOrd="0" parTransId="{DAFE2F35-DB2F-42B9-8ED3-F77B52FBA952}" sibTransId="{9282A124-2163-4196-B247-3B022A693E6C}"/>
    <dgm:cxn modelId="{58E135D1-FB1C-4FB5-9327-B0440228BCAB}" type="presOf" srcId="{5D1497B3-AD45-48C0-B16D-2287096C376C}" destId="{099188CE-A28D-47C8-9DB7-216223527A5E}" srcOrd="0" destOrd="0" presId="urn:microsoft.com/office/officeart/2005/8/layout/chevron2"/>
    <dgm:cxn modelId="{32C1AB79-6C2F-4855-8100-B617E3C3462A}" type="presOf" srcId="{6DE8A81E-971E-4835-B4CC-E33FC421F575}" destId="{C41031E4-1DC3-434D-A669-F7A9ADCAC6A2}" srcOrd="0" destOrd="0" presId="urn:microsoft.com/office/officeart/2005/8/layout/chevron2"/>
    <dgm:cxn modelId="{02F96AE8-B5B0-4F0E-BAEF-1522BFBD95DC}" srcId="{FDDD85AF-6C2D-4845-A7D9-22B1A4467A1E}" destId="{F23EE7A0-249F-4A77-B5D3-6620B0E4BD71}" srcOrd="2" destOrd="0" parTransId="{9CF2ADFA-807C-42EC-A96E-1E6843BD0E7B}" sibTransId="{5E5F2CE0-57CE-46AB-B5C8-CD641C70C7CC}"/>
    <dgm:cxn modelId="{26A3A10A-CFB3-48AF-A2A0-F0D0DBE8C018}" srcId="{E8FDBFEE-512E-4F6B-AD5E-0C28F7021358}" destId="{E853184F-12D8-4BE2-8EEB-B740224471C8}" srcOrd="0" destOrd="0" parTransId="{19872051-B59F-47D0-BFC8-85BBF910249A}" sibTransId="{240F65D2-49E3-42B7-AF5C-669B12F9403D}"/>
    <dgm:cxn modelId="{173031DB-22DE-4845-9431-4846BD70888C}" type="presOf" srcId="{E8FDBFEE-512E-4F6B-AD5E-0C28F7021358}" destId="{E4EB0E2F-00D0-41DA-B8AE-D28321F1E193}" srcOrd="0" destOrd="0" presId="urn:microsoft.com/office/officeart/2005/8/layout/chevron2"/>
    <dgm:cxn modelId="{46FBDEB1-BF95-4378-B3B6-0FBEB576675E}" type="presOf" srcId="{44CB8DE9-F3B3-4B69-94E6-5EBABBD9F770}" destId="{3FA84F9F-405C-4E36-9FD6-6907C2132730}" srcOrd="0" destOrd="0" presId="urn:microsoft.com/office/officeart/2005/8/layout/chevron2"/>
    <dgm:cxn modelId="{9D50BFC0-D739-492E-BE6E-C5931B8388A3}" type="presOf" srcId="{3A7FE0CE-FF52-442F-8688-EF31D699E2D0}" destId="{BAF5DF73-8F04-4DD4-8826-AA8726DF5D04}" srcOrd="0" destOrd="0" presId="urn:microsoft.com/office/officeart/2005/8/layout/chevron2"/>
    <dgm:cxn modelId="{FC2EC767-D205-45A8-960C-9269EBA14897}" srcId="{FDDD85AF-6C2D-4845-A7D9-22B1A4467A1E}" destId="{D9253666-28F4-4452-86E3-27E4408D5361}" srcOrd="3" destOrd="0" parTransId="{BDCCD78E-465F-40B9-9D0A-67F41669E8F0}" sibTransId="{8B97AC4E-49E8-4C23-AAD8-876687BC2CA1}"/>
    <dgm:cxn modelId="{889E1822-870C-4CA9-B9F8-9AB793C1DCA1}" srcId="{5731E1C5-A80F-4ACA-A7B6-291E4C628E53}" destId="{6DE8A81E-971E-4835-B4CC-E33FC421F575}" srcOrd="0" destOrd="0" parTransId="{2DA4F8CD-6ACA-4CE7-B41C-0263947107EC}" sibTransId="{418EDAB6-3E57-4487-832F-1E8088477548}"/>
    <dgm:cxn modelId="{216C250F-319A-48F7-82A9-4986B2D23159}" type="presOf" srcId="{5731E1C5-A80F-4ACA-A7B6-291E4C628E53}" destId="{28DD2C5D-DCA6-427E-89A2-ECCC36173B38}" srcOrd="0" destOrd="0" presId="urn:microsoft.com/office/officeart/2005/8/layout/chevron2"/>
    <dgm:cxn modelId="{A78B1279-88D6-421E-B95F-EFBC946B64F7}" srcId="{D9253666-28F4-4452-86E3-27E4408D5361}" destId="{3A7FE0CE-FF52-442F-8688-EF31D699E2D0}" srcOrd="0" destOrd="0" parTransId="{DE656E5E-B7BF-4F12-AC0F-F55CACE8BDEE}" sibTransId="{5B083A88-945F-46C6-90A4-4D6BF14C8AE8}"/>
    <dgm:cxn modelId="{6F2DC098-A679-4FA7-BFF6-789AB913A770}" srcId="{FDDD85AF-6C2D-4845-A7D9-22B1A4467A1E}" destId="{E8FDBFEE-512E-4F6B-AD5E-0C28F7021358}" srcOrd="4" destOrd="0" parTransId="{CBEB83CE-0A50-4007-AA0E-02F7DB20F575}" sibTransId="{108A9598-3A01-4827-98EB-D35229FF4482}"/>
    <dgm:cxn modelId="{0D4D99EC-F5A4-456E-8B2B-E282BACE4DA1}" type="presOf" srcId="{487973CB-F9C4-41A6-956B-F3BC7C9396FE}" destId="{10DCC391-20A0-4B73-BD8C-55EB768EAF57}" srcOrd="0" destOrd="0" presId="urn:microsoft.com/office/officeart/2005/8/layout/chevron2"/>
    <dgm:cxn modelId="{66121C9E-D800-47C8-BB7D-10E565985E11}" type="presOf" srcId="{FDDD85AF-6C2D-4845-A7D9-22B1A4467A1E}" destId="{2DA0FC83-9697-48CA-8DB6-214330F1421D}" srcOrd="0" destOrd="0" presId="urn:microsoft.com/office/officeart/2005/8/layout/chevron2"/>
    <dgm:cxn modelId="{2656F968-50FB-4F2D-871C-75BFB34B9169}" type="presOf" srcId="{E853184F-12D8-4BE2-8EEB-B740224471C8}" destId="{109C6E0C-D415-411F-9787-A0AE10B65958}" srcOrd="0" destOrd="0" presId="urn:microsoft.com/office/officeart/2005/8/layout/chevron2"/>
    <dgm:cxn modelId="{FF75EE9A-93DA-479D-B2B2-BA3FC69FD4AA}" type="presOf" srcId="{64224B93-A912-4710-9B79-E64F46930209}" destId="{41D9C1F3-DFCC-4215-91CD-E47ADC75C1C1}" srcOrd="0" destOrd="0" presId="urn:microsoft.com/office/officeart/2005/8/layout/chevron2"/>
    <dgm:cxn modelId="{E8E2B610-91C1-4301-A683-9646568D027C}" srcId="{FDDD85AF-6C2D-4845-A7D9-22B1A4467A1E}" destId="{64224B93-A912-4710-9B79-E64F46930209}" srcOrd="5" destOrd="0" parTransId="{42F7D0EB-4562-4626-8049-821D5ACB5342}" sibTransId="{28DB4CC2-A54A-4796-9F39-CEA414A6E9C8}"/>
    <dgm:cxn modelId="{5B63C695-F66F-4B15-9DE4-7B6F9F8033C5}" type="presOf" srcId="{DEF791E0-336B-47B7-A1F5-29F64A1BC8EF}" destId="{D7B42F37-6A8D-4368-BA6A-2CBDF0838705}" srcOrd="0" destOrd="0" presId="urn:microsoft.com/office/officeart/2005/8/layout/chevron2"/>
    <dgm:cxn modelId="{EBCB0047-B54F-4FC4-9FE1-377ED66980F7}" srcId="{5D1497B3-AD45-48C0-B16D-2287096C376C}" destId="{44CB8DE9-F3B3-4B69-94E6-5EBABBD9F770}" srcOrd="0" destOrd="0" parTransId="{54C912FF-05B6-4AC2-88DC-0D7EA1ED2366}" sibTransId="{E044EE3D-DA5C-4012-8A65-56A78875494B}"/>
    <dgm:cxn modelId="{1D67D8BA-5F7E-4FB1-8E69-B667DAABC131}" srcId="{FDDD85AF-6C2D-4845-A7D9-22B1A4467A1E}" destId="{5731E1C5-A80F-4ACA-A7B6-291E4C628E53}" srcOrd="1" destOrd="0" parTransId="{DB04F736-692F-48C4-9E15-F5B189A69A26}" sibTransId="{3F3ACA16-C256-45A2-8891-5D10551B9435}"/>
    <dgm:cxn modelId="{0217D2D6-B488-47D4-8E85-534B4994D6FA}" srcId="{F23EE7A0-249F-4A77-B5D3-6620B0E4BD71}" destId="{487973CB-F9C4-41A6-956B-F3BC7C9396FE}" srcOrd="0" destOrd="0" parTransId="{5AF8CF74-8774-40DD-A46A-EE259476F2C6}" sibTransId="{19711F2D-F259-4559-BFA8-4799E3D67B71}"/>
    <dgm:cxn modelId="{0D737784-11B3-4E38-A2BF-25499AE23DAF}" type="presOf" srcId="{D9253666-28F4-4452-86E3-27E4408D5361}" destId="{3CF3CB34-DE7B-4C98-8CAB-33FAD38019E9}" srcOrd="0" destOrd="0" presId="urn:microsoft.com/office/officeart/2005/8/layout/chevron2"/>
    <dgm:cxn modelId="{9236686E-6FC8-4A27-8F45-ADA6C2D73018}" type="presParOf" srcId="{2DA0FC83-9697-48CA-8DB6-214330F1421D}" destId="{3D4959C6-BE3B-459F-B01E-4D40AEE6FF21}" srcOrd="0" destOrd="0" presId="urn:microsoft.com/office/officeart/2005/8/layout/chevron2"/>
    <dgm:cxn modelId="{A30FA5FA-FC7F-4860-9BA2-2163832687FD}" type="presParOf" srcId="{3D4959C6-BE3B-459F-B01E-4D40AEE6FF21}" destId="{099188CE-A28D-47C8-9DB7-216223527A5E}" srcOrd="0" destOrd="0" presId="urn:microsoft.com/office/officeart/2005/8/layout/chevron2"/>
    <dgm:cxn modelId="{FAEE6971-40AC-4504-83A8-94C686612AF1}" type="presParOf" srcId="{3D4959C6-BE3B-459F-B01E-4D40AEE6FF21}" destId="{3FA84F9F-405C-4E36-9FD6-6907C2132730}" srcOrd="1" destOrd="0" presId="urn:microsoft.com/office/officeart/2005/8/layout/chevron2"/>
    <dgm:cxn modelId="{0B7180F5-E112-4A5D-9CC2-701C09B1B7F6}" type="presParOf" srcId="{2DA0FC83-9697-48CA-8DB6-214330F1421D}" destId="{EF40BEE6-CBD4-4012-858E-CB1C2C0153F1}" srcOrd="1" destOrd="0" presId="urn:microsoft.com/office/officeart/2005/8/layout/chevron2"/>
    <dgm:cxn modelId="{86314614-9D19-4FDF-B904-4C16C540153E}" type="presParOf" srcId="{2DA0FC83-9697-48CA-8DB6-214330F1421D}" destId="{43D934EE-B7CA-4C38-A021-49FFC510E62E}" srcOrd="2" destOrd="0" presId="urn:microsoft.com/office/officeart/2005/8/layout/chevron2"/>
    <dgm:cxn modelId="{70F9454A-E5B0-4BAD-AF24-EA7990EA79FE}" type="presParOf" srcId="{43D934EE-B7CA-4C38-A021-49FFC510E62E}" destId="{28DD2C5D-DCA6-427E-89A2-ECCC36173B38}" srcOrd="0" destOrd="0" presId="urn:microsoft.com/office/officeart/2005/8/layout/chevron2"/>
    <dgm:cxn modelId="{32F1DA69-9C5D-4051-9FBD-EC069E2502DA}" type="presParOf" srcId="{43D934EE-B7CA-4C38-A021-49FFC510E62E}" destId="{C41031E4-1DC3-434D-A669-F7A9ADCAC6A2}" srcOrd="1" destOrd="0" presId="urn:microsoft.com/office/officeart/2005/8/layout/chevron2"/>
    <dgm:cxn modelId="{FAC008B9-49F4-459F-87D6-A1ACD80F16E1}" type="presParOf" srcId="{2DA0FC83-9697-48CA-8DB6-214330F1421D}" destId="{A7345B0B-BDAB-4AAE-A4F6-021878732BF5}" srcOrd="3" destOrd="0" presId="urn:microsoft.com/office/officeart/2005/8/layout/chevron2"/>
    <dgm:cxn modelId="{D80430B6-FA7C-4441-8A18-6BADEA3A6D0B}" type="presParOf" srcId="{2DA0FC83-9697-48CA-8DB6-214330F1421D}" destId="{8954D720-657C-46BE-82A6-F2912CF99DCA}" srcOrd="4" destOrd="0" presId="urn:microsoft.com/office/officeart/2005/8/layout/chevron2"/>
    <dgm:cxn modelId="{200E3668-DE30-4B47-9B79-4079FD4060F1}" type="presParOf" srcId="{8954D720-657C-46BE-82A6-F2912CF99DCA}" destId="{6284B628-65D2-4C48-B641-88D0536BC0E2}" srcOrd="0" destOrd="0" presId="urn:microsoft.com/office/officeart/2005/8/layout/chevron2"/>
    <dgm:cxn modelId="{AB468E1E-84AB-42E6-A825-2F2D2CDA2C45}" type="presParOf" srcId="{8954D720-657C-46BE-82A6-F2912CF99DCA}" destId="{10DCC391-20A0-4B73-BD8C-55EB768EAF57}" srcOrd="1" destOrd="0" presId="urn:microsoft.com/office/officeart/2005/8/layout/chevron2"/>
    <dgm:cxn modelId="{70946A02-6623-444D-A4D7-017F820E7145}" type="presParOf" srcId="{2DA0FC83-9697-48CA-8DB6-214330F1421D}" destId="{11CBDF9B-B109-47E0-9D69-7CEBBD25F2F5}" srcOrd="5" destOrd="0" presId="urn:microsoft.com/office/officeart/2005/8/layout/chevron2"/>
    <dgm:cxn modelId="{9DEFDB17-CA51-4B21-914F-4367E915E410}" type="presParOf" srcId="{2DA0FC83-9697-48CA-8DB6-214330F1421D}" destId="{B61555EA-4621-4C71-AE6C-89EA2C722E40}" srcOrd="6" destOrd="0" presId="urn:microsoft.com/office/officeart/2005/8/layout/chevron2"/>
    <dgm:cxn modelId="{2B3519A2-0E23-4EE5-BB16-29A9ED705C15}" type="presParOf" srcId="{B61555EA-4621-4C71-AE6C-89EA2C722E40}" destId="{3CF3CB34-DE7B-4C98-8CAB-33FAD38019E9}" srcOrd="0" destOrd="0" presId="urn:microsoft.com/office/officeart/2005/8/layout/chevron2"/>
    <dgm:cxn modelId="{4C70A416-1C40-4BC3-BCC0-392121BA6DA9}" type="presParOf" srcId="{B61555EA-4621-4C71-AE6C-89EA2C722E40}" destId="{BAF5DF73-8F04-4DD4-8826-AA8726DF5D04}" srcOrd="1" destOrd="0" presId="urn:microsoft.com/office/officeart/2005/8/layout/chevron2"/>
    <dgm:cxn modelId="{D32A418E-E0B6-4E02-887C-EDD1077AF2FF}" type="presParOf" srcId="{2DA0FC83-9697-48CA-8DB6-214330F1421D}" destId="{6F49F9E2-A618-4AF3-A62F-397700F0D1A0}" srcOrd="7" destOrd="0" presId="urn:microsoft.com/office/officeart/2005/8/layout/chevron2"/>
    <dgm:cxn modelId="{3F52C677-A257-4842-ADA0-9DDBF41DA571}" type="presParOf" srcId="{2DA0FC83-9697-48CA-8DB6-214330F1421D}" destId="{4C0CD3E5-906C-46A8-BB39-AC99ABC7B410}" srcOrd="8" destOrd="0" presId="urn:microsoft.com/office/officeart/2005/8/layout/chevron2"/>
    <dgm:cxn modelId="{FFC63477-A969-4A6C-A32B-FCF4624506FC}" type="presParOf" srcId="{4C0CD3E5-906C-46A8-BB39-AC99ABC7B410}" destId="{E4EB0E2F-00D0-41DA-B8AE-D28321F1E193}" srcOrd="0" destOrd="0" presId="urn:microsoft.com/office/officeart/2005/8/layout/chevron2"/>
    <dgm:cxn modelId="{A63491DA-F581-40AB-B4A4-781F6B66D8A3}" type="presParOf" srcId="{4C0CD3E5-906C-46A8-BB39-AC99ABC7B410}" destId="{109C6E0C-D415-411F-9787-A0AE10B65958}" srcOrd="1" destOrd="0" presId="urn:microsoft.com/office/officeart/2005/8/layout/chevron2"/>
    <dgm:cxn modelId="{14C63CA3-04B1-46E8-A71E-F13BB01989EE}" type="presParOf" srcId="{2DA0FC83-9697-48CA-8DB6-214330F1421D}" destId="{8A155E85-2533-427E-8D73-BBC196CEB835}" srcOrd="9" destOrd="0" presId="urn:microsoft.com/office/officeart/2005/8/layout/chevron2"/>
    <dgm:cxn modelId="{979CAC3C-0CE6-4D2A-B07A-BF9AFE9DD1AD}" type="presParOf" srcId="{2DA0FC83-9697-48CA-8DB6-214330F1421D}" destId="{DCB2E2ED-E0CA-4B73-892D-BB6DAF53A235}" srcOrd="10" destOrd="0" presId="urn:microsoft.com/office/officeart/2005/8/layout/chevron2"/>
    <dgm:cxn modelId="{3B10ACFD-2D72-4B5F-B0F1-CACD8D32CAF5}" type="presParOf" srcId="{DCB2E2ED-E0CA-4B73-892D-BB6DAF53A235}" destId="{41D9C1F3-DFCC-4215-91CD-E47ADC75C1C1}" srcOrd="0" destOrd="0" presId="urn:microsoft.com/office/officeart/2005/8/layout/chevron2"/>
    <dgm:cxn modelId="{BCEFB879-284A-4BC8-B17C-7413BEA05FFA}" type="presParOf" srcId="{DCB2E2ED-E0CA-4B73-892D-BB6DAF53A235}" destId="{D7B42F37-6A8D-4368-BA6A-2CBDF0838705}"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6A676D-0649-4867-AF99-0F1C21575B64}" type="doc">
      <dgm:prSet loTypeId="urn:microsoft.com/office/officeart/2005/8/layout/hierarchy5" loCatId="hierarchy" qsTypeId="urn:microsoft.com/office/officeart/2005/8/quickstyle/simple1" qsCatId="simple" csTypeId="urn:microsoft.com/office/officeart/2005/8/colors/accent0_1" csCatId="mainScheme" phldr="1"/>
      <dgm:spPr/>
      <dgm:t>
        <a:bodyPr/>
        <a:lstStyle/>
        <a:p>
          <a:endParaRPr lang="en-US"/>
        </a:p>
      </dgm:t>
    </dgm:pt>
    <dgm:pt modelId="{F3736138-B0B6-4A6C-8E1B-47F3F95CCA1C}">
      <dgm:prSet phldrT="[Text]"/>
      <dgm:spPr/>
      <dgm:t>
        <a:bodyPr/>
        <a:lstStyle/>
        <a:p>
          <a:r>
            <a:rPr lang="en-US" dirty="0" smtClean="0"/>
            <a:t>24 Hours</a:t>
          </a:r>
          <a:endParaRPr lang="en-US" dirty="0"/>
        </a:p>
      </dgm:t>
    </dgm:pt>
    <dgm:pt modelId="{42F727E4-E447-4C1D-BDD4-1081A0292054}" type="parTrans" cxnId="{2E291271-AF4C-4B65-9848-7618A797BD62}">
      <dgm:prSet/>
      <dgm:spPr/>
      <dgm:t>
        <a:bodyPr/>
        <a:lstStyle/>
        <a:p>
          <a:endParaRPr lang="en-US"/>
        </a:p>
      </dgm:t>
    </dgm:pt>
    <dgm:pt modelId="{712D4DAD-DB39-4ED0-A0D8-5285A0BFF2F5}" type="sibTrans" cxnId="{2E291271-AF4C-4B65-9848-7618A797BD62}">
      <dgm:prSet/>
      <dgm:spPr/>
      <dgm:t>
        <a:bodyPr/>
        <a:lstStyle/>
        <a:p>
          <a:endParaRPr lang="en-US"/>
        </a:p>
      </dgm:t>
    </dgm:pt>
    <dgm:pt modelId="{DF042C07-2191-4E80-BA69-26EB8157567A}">
      <dgm:prSet phldrT="[Text]"/>
      <dgm:spPr/>
      <dgm:t>
        <a:bodyPr/>
        <a:lstStyle/>
        <a:p>
          <a:r>
            <a:rPr lang="en-US" dirty="0" smtClean="0"/>
            <a:t>Routine Activities</a:t>
          </a:r>
          <a:endParaRPr lang="en-US" dirty="0"/>
        </a:p>
      </dgm:t>
    </dgm:pt>
    <dgm:pt modelId="{3EAFCBD5-CAEF-466A-ABA2-F370525B4101}" type="parTrans" cxnId="{40914131-477A-46B7-A14A-4C5F656583F3}">
      <dgm:prSet/>
      <dgm:spPr/>
      <dgm:t>
        <a:bodyPr/>
        <a:lstStyle/>
        <a:p>
          <a:endParaRPr lang="en-US"/>
        </a:p>
      </dgm:t>
    </dgm:pt>
    <dgm:pt modelId="{F61661B7-A3EC-4EF9-B699-202963B106B4}" type="sibTrans" cxnId="{40914131-477A-46B7-A14A-4C5F656583F3}">
      <dgm:prSet/>
      <dgm:spPr/>
      <dgm:t>
        <a:bodyPr/>
        <a:lstStyle/>
        <a:p>
          <a:endParaRPr lang="en-US"/>
        </a:p>
      </dgm:t>
    </dgm:pt>
    <dgm:pt modelId="{972446C1-A526-4406-BE0C-A707261B8A03}">
      <dgm:prSet phldrT="[Text]"/>
      <dgm:spPr/>
      <dgm:t>
        <a:bodyPr/>
        <a:lstStyle/>
        <a:p>
          <a:r>
            <a:rPr lang="en-US" dirty="0" smtClean="0"/>
            <a:t>Sleep</a:t>
          </a:r>
          <a:endParaRPr lang="en-US" dirty="0"/>
        </a:p>
      </dgm:t>
    </dgm:pt>
    <dgm:pt modelId="{2C6073FE-BDF0-432D-8F32-05740E0C8E33}" type="parTrans" cxnId="{30F4E65C-CD82-4F92-873F-EA91FBEEEC2D}">
      <dgm:prSet/>
      <dgm:spPr/>
      <dgm:t>
        <a:bodyPr/>
        <a:lstStyle/>
        <a:p>
          <a:endParaRPr lang="en-US"/>
        </a:p>
      </dgm:t>
    </dgm:pt>
    <dgm:pt modelId="{C070F12E-BEF2-4F0E-960D-A1D82DCEE8BB}" type="sibTrans" cxnId="{30F4E65C-CD82-4F92-873F-EA91FBEEEC2D}">
      <dgm:prSet/>
      <dgm:spPr/>
      <dgm:t>
        <a:bodyPr/>
        <a:lstStyle/>
        <a:p>
          <a:endParaRPr lang="en-US"/>
        </a:p>
      </dgm:t>
    </dgm:pt>
    <dgm:pt modelId="{995A54C2-E608-4643-95A5-F2E840A48D7C}">
      <dgm:prSet phldrT="[Text]"/>
      <dgm:spPr/>
      <dgm:t>
        <a:bodyPr/>
        <a:lstStyle/>
        <a:p>
          <a:r>
            <a:rPr lang="en-US" dirty="0" smtClean="0"/>
            <a:t>Travel</a:t>
          </a:r>
          <a:endParaRPr lang="en-US" dirty="0"/>
        </a:p>
      </dgm:t>
    </dgm:pt>
    <dgm:pt modelId="{A054724B-77CB-4A0F-BC67-E1D9F5D1052C}" type="parTrans" cxnId="{EAE43527-7D97-4AF5-984D-2E1E318BDDB2}">
      <dgm:prSet/>
      <dgm:spPr/>
      <dgm:t>
        <a:bodyPr/>
        <a:lstStyle/>
        <a:p>
          <a:endParaRPr lang="en-US"/>
        </a:p>
      </dgm:t>
    </dgm:pt>
    <dgm:pt modelId="{318A285A-2606-4B08-8CC8-231CFCF35ECB}" type="sibTrans" cxnId="{EAE43527-7D97-4AF5-984D-2E1E318BDDB2}">
      <dgm:prSet/>
      <dgm:spPr/>
      <dgm:t>
        <a:bodyPr/>
        <a:lstStyle/>
        <a:p>
          <a:endParaRPr lang="en-US"/>
        </a:p>
      </dgm:t>
    </dgm:pt>
    <dgm:pt modelId="{E790E1B4-33A2-46B2-9871-1719FB70F5EA}">
      <dgm:prSet phldrT="[Text]"/>
      <dgm:spPr/>
      <dgm:t>
        <a:bodyPr/>
        <a:lstStyle/>
        <a:p>
          <a:r>
            <a:rPr lang="en-US" dirty="0" smtClean="0"/>
            <a:t>Self improvement Activities</a:t>
          </a:r>
          <a:endParaRPr lang="en-US" dirty="0"/>
        </a:p>
      </dgm:t>
    </dgm:pt>
    <dgm:pt modelId="{92256658-9B60-4BB9-A785-E06411382DAB}" type="parTrans" cxnId="{AD559390-704E-4E15-B45C-DD3D5E665DF0}">
      <dgm:prSet/>
      <dgm:spPr/>
      <dgm:t>
        <a:bodyPr/>
        <a:lstStyle/>
        <a:p>
          <a:endParaRPr lang="en-US"/>
        </a:p>
      </dgm:t>
    </dgm:pt>
    <dgm:pt modelId="{BFFA206B-6B00-4557-9613-92068CA7DEC3}" type="sibTrans" cxnId="{AD559390-704E-4E15-B45C-DD3D5E665DF0}">
      <dgm:prSet/>
      <dgm:spPr/>
      <dgm:t>
        <a:bodyPr/>
        <a:lstStyle/>
        <a:p>
          <a:endParaRPr lang="en-US"/>
        </a:p>
      </dgm:t>
    </dgm:pt>
    <dgm:pt modelId="{E49FC8BF-98AF-480E-B3C7-4BA5AEE64230}">
      <dgm:prSet phldrT="[Text]"/>
      <dgm:spPr/>
      <dgm:t>
        <a:bodyPr/>
        <a:lstStyle/>
        <a:p>
          <a:r>
            <a:rPr lang="en-US" dirty="0" smtClean="0"/>
            <a:t>Work</a:t>
          </a:r>
          <a:endParaRPr lang="en-US" dirty="0"/>
        </a:p>
      </dgm:t>
    </dgm:pt>
    <dgm:pt modelId="{7E1A1547-3DAA-43DF-BBDE-786580702298}" type="parTrans" cxnId="{0B965AFF-42B3-4CB7-AEB9-A57CC3150A81}">
      <dgm:prSet/>
      <dgm:spPr/>
      <dgm:t>
        <a:bodyPr/>
        <a:lstStyle/>
        <a:p>
          <a:endParaRPr lang="en-US"/>
        </a:p>
      </dgm:t>
    </dgm:pt>
    <dgm:pt modelId="{D89D6F13-321F-4F81-A90A-F19AFE8DEEF5}" type="sibTrans" cxnId="{0B965AFF-42B3-4CB7-AEB9-A57CC3150A81}">
      <dgm:prSet/>
      <dgm:spPr/>
      <dgm:t>
        <a:bodyPr/>
        <a:lstStyle/>
        <a:p>
          <a:endParaRPr lang="en-US"/>
        </a:p>
      </dgm:t>
    </dgm:pt>
    <dgm:pt modelId="{9E6B0137-5C20-4390-A37A-D462BD895A37}">
      <dgm:prSet phldrT="[Text]"/>
      <dgm:spPr/>
      <dgm:t>
        <a:bodyPr/>
        <a:lstStyle/>
        <a:p>
          <a:r>
            <a:rPr lang="en-US" dirty="0" smtClean="0"/>
            <a:t>Total</a:t>
          </a:r>
        </a:p>
        <a:p>
          <a:r>
            <a:rPr lang="en-US" dirty="0" smtClean="0"/>
            <a:t>Student </a:t>
          </a:r>
        </a:p>
        <a:p>
          <a:r>
            <a:rPr lang="en-US" dirty="0" smtClean="0"/>
            <a:t>Time</a:t>
          </a:r>
        </a:p>
        <a:p>
          <a:r>
            <a:rPr lang="en-US" dirty="0" smtClean="0"/>
            <a:t>Per day</a:t>
          </a:r>
          <a:endParaRPr lang="en-US" dirty="0"/>
        </a:p>
      </dgm:t>
    </dgm:pt>
    <dgm:pt modelId="{32E03E4C-6E44-42B0-9723-16DD1D10B73C}" type="parTrans" cxnId="{C9CC84BC-9BB0-4160-9DAD-06C21C9CF078}">
      <dgm:prSet/>
      <dgm:spPr/>
      <dgm:t>
        <a:bodyPr/>
        <a:lstStyle/>
        <a:p>
          <a:endParaRPr lang="en-US"/>
        </a:p>
      </dgm:t>
    </dgm:pt>
    <dgm:pt modelId="{59F6055D-EB0C-4FAD-94A8-53D4C1D49A13}" type="sibTrans" cxnId="{C9CC84BC-9BB0-4160-9DAD-06C21C9CF078}">
      <dgm:prSet/>
      <dgm:spPr/>
      <dgm:t>
        <a:bodyPr/>
        <a:lstStyle/>
        <a:p>
          <a:endParaRPr lang="en-US"/>
        </a:p>
      </dgm:t>
    </dgm:pt>
    <dgm:pt modelId="{B93DF480-C3D0-4EDB-AE2B-E1CA8434AC6C}">
      <dgm:prSet phldrT="[Text]"/>
      <dgm:spPr/>
      <dgm:t>
        <a:bodyPr/>
        <a:lstStyle/>
        <a:p>
          <a:r>
            <a:rPr lang="en-US" dirty="0" smtClean="0"/>
            <a:t>Division of Student Time</a:t>
          </a:r>
          <a:endParaRPr lang="en-US" dirty="0"/>
        </a:p>
      </dgm:t>
    </dgm:pt>
    <dgm:pt modelId="{1BAA0AA0-7ABF-4D00-9D9C-29B939DA1323}" type="parTrans" cxnId="{748B2C14-8790-4610-BD80-0C6E0DA61865}">
      <dgm:prSet/>
      <dgm:spPr/>
      <dgm:t>
        <a:bodyPr/>
        <a:lstStyle/>
        <a:p>
          <a:endParaRPr lang="en-US"/>
        </a:p>
      </dgm:t>
    </dgm:pt>
    <dgm:pt modelId="{E716741C-8DA6-4EC4-9900-43CE1499AAC1}" type="sibTrans" cxnId="{748B2C14-8790-4610-BD80-0C6E0DA61865}">
      <dgm:prSet/>
      <dgm:spPr/>
      <dgm:t>
        <a:bodyPr/>
        <a:lstStyle/>
        <a:p>
          <a:endParaRPr lang="en-US"/>
        </a:p>
      </dgm:t>
    </dgm:pt>
    <dgm:pt modelId="{686857BA-6A24-4910-BCEA-EE820ECB3979}">
      <dgm:prSet phldrT="[Text]"/>
      <dgm:spPr/>
      <dgm:t>
        <a:bodyPr/>
        <a:lstStyle/>
        <a:p>
          <a:r>
            <a:rPr lang="en-US" dirty="0" smtClean="0"/>
            <a:t>Examples</a:t>
          </a:r>
          <a:endParaRPr lang="en-US" dirty="0"/>
        </a:p>
      </dgm:t>
    </dgm:pt>
    <dgm:pt modelId="{5CEF8AD7-ADC0-48D6-8AC5-3120D7B76790}" type="parTrans" cxnId="{A797C1D8-917B-4BB1-A889-73DF7F1D47C5}">
      <dgm:prSet/>
      <dgm:spPr/>
      <dgm:t>
        <a:bodyPr/>
        <a:lstStyle/>
        <a:p>
          <a:endParaRPr lang="en-US"/>
        </a:p>
      </dgm:t>
    </dgm:pt>
    <dgm:pt modelId="{47B771AB-792B-4F01-B59B-9C09D3908DF2}" type="sibTrans" cxnId="{A797C1D8-917B-4BB1-A889-73DF7F1D47C5}">
      <dgm:prSet/>
      <dgm:spPr/>
      <dgm:t>
        <a:bodyPr/>
        <a:lstStyle/>
        <a:p>
          <a:endParaRPr lang="en-US"/>
        </a:p>
      </dgm:t>
    </dgm:pt>
    <dgm:pt modelId="{91B1FE91-F405-4BC3-A438-7A1C972E8014}">
      <dgm:prSet/>
      <dgm:spPr/>
      <dgm:t>
        <a:bodyPr/>
        <a:lstStyle/>
        <a:p>
          <a:r>
            <a:rPr lang="en-US" dirty="0" smtClean="0"/>
            <a:t>Self-keep</a:t>
          </a:r>
          <a:endParaRPr lang="en-US" dirty="0"/>
        </a:p>
      </dgm:t>
    </dgm:pt>
    <dgm:pt modelId="{BA937563-509C-4009-9DBF-9764A08D1D86}" type="parTrans" cxnId="{030830B3-79DF-4F1D-9CEF-BB37A5E54E48}">
      <dgm:prSet/>
      <dgm:spPr/>
      <dgm:t>
        <a:bodyPr/>
        <a:lstStyle/>
        <a:p>
          <a:endParaRPr lang="en-US"/>
        </a:p>
      </dgm:t>
    </dgm:pt>
    <dgm:pt modelId="{4B9758F4-0CC6-4732-9487-783B8C8220E9}" type="sibTrans" cxnId="{030830B3-79DF-4F1D-9CEF-BB37A5E54E48}">
      <dgm:prSet/>
      <dgm:spPr/>
      <dgm:t>
        <a:bodyPr/>
        <a:lstStyle/>
        <a:p>
          <a:endParaRPr lang="en-US"/>
        </a:p>
      </dgm:t>
    </dgm:pt>
    <dgm:pt modelId="{661E02CF-2C59-4D03-A010-3A67E353CF4A}">
      <dgm:prSet/>
      <dgm:spPr>
        <a:solidFill>
          <a:srgbClr val="92D050"/>
        </a:solidFill>
      </dgm:spPr>
      <dgm:t>
        <a:bodyPr/>
        <a:lstStyle/>
        <a:p>
          <a:r>
            <a:rPr lang="en-US" dirty="0" smtClean="0"/>
            <a:t>Study</a:t>
          </a:r>
          <a:endParaRPr lang="en-US" dirty="0"/>
        </a:p>
      </dgm:t>
    </dgm:pt>
    <dgm:pt modelId="{8CA98282-6582-45F2-A9CE-829B4B82C922}" type="parTrans" cxnId="{AFCFFF43-7CC2-4748-AAD3-78F498240508}">
      <dgm:prSet/>
      <dgm:spPr/>
      <dgm:t>
        <a:bodyPr/>
        <a:lstStyle/>
        <a:p>
          <a:endParaRPr lang="en-US"/>
        </a:p>
      </dgm:t>
    </dgm:pt>
    <dgm:pt modelId="{1731B891-A922-45AA-B73F-DBA7C944D74B}" type="sibTrans" cxnId="{AFCFFF43-7CC2-4748-AAD3-78F498240508}">
      <dgm:prSet/>
      <dgm:spPr/>
      <dgm:t>
        <a:bodyPr/>
        <a:lstStyle/>
        <a:p>
          <a:endParaRPr lang="en-US"/>
        </a:p>
      </dgm:t>
    </dgm:pt>
    <dgm:pt modelId="{9075F5FC-035C-4FCB-8D82-0130430616AC}">
      <dgm:prSet phldrT="[Text]"/>
      <dgm:spPr/>
      <dgm:t>
        <a:bodyPr/>
        <a:lstStyle/>
        <a:p>
          <a:r>
            <a:rPr lang="en-US" dirty="0" smtClean="0"/>
            <a:t>Hours per Week</a:t>
          </a:r>
          <a:endParaRPr lang="en-US" dirty="0"/>
        </a:p>
      </dgm:t>
    </dgm:pt>
    <dgm:pt modelId="{4D18B164-C70C-488A-B59B-C8F42AE0CA9A}" type="parTrans" cxnId="{31600755-57EC-42CB-84F8-BF6122F217BF}">
      <dgm:prSet/>
      <dgm:spPr/>
      <dgm:t>
        <a:bodyPr/>
        <a:lstStyle/>
        <a:p>
          <a:endParaRPr lang="en-US"/>
        </a:p>
      </dgm:t>
    </dgm:pt>
    <dgm:pt modelId="{A6DB7A47-E3F7-4B66-B42D-37AF4A1127CE}" type="sibTrans" cxnId="{31600755-57EC-42CB-84F8-BF6122F217BF}">
      <dgm:prSet/>
      <dgm:spPr/>
      <dgm:t>
        <a:bodyPr/>
        <a:lstStyle/>
        <a:p>
          <a:endParaRPr lang="en-US"/>
        </a:p>
      </dgm:t>
    </dgm:pt>
    <dgm:pt modelId="{131B17CF-2F70-4EFE-BF9A-6EE6EA7EDC12}" type="pres">
      <dgm:prSet presAssocID="{536A676D-0649-4867-AF99-0F1C21575B64}" presName="mainComposite" presStyleCnt="0">
        <dgm:presLayoutVars>
          <dgm:chPref val="1"/>
          <dgm:dir/>
          <dgm:animOne val="branch"/>
          <dgm:animLvl val="lvl"/>
          <dgm:resizeHandles val="exact"/>
        </dgm:presLayoutVars>
      </dgm:prSet>
      <dgm:spPr/>
      <dgm:t>
        <a:bodyPr/>
        <a:lstStyle/>
        <a:p>
          <a:endParaRPr lang="en-US"/>
        </a:p>
      </dgm:t>
    </dgm:pt>
    <dgm:pt modelId="{95F86E67-9DC1-48BD-9244-168ED29B8248}" type="pres">
      <dgm:prSet presAssocID="{536A676D-0649-4867-AF99-0F1C21575B64}" presName="hierFlow" presStyleCnt="0"/>
      <dgm:spPr/>
    </dgm:pt>
    <dgm:pt modelId="{408F01C6-EC83-4A94-865B-4E3F01C383CA}" type="pres">
      <dgm:prSet presAssocID="{536A676D-0649-4867-AF99-0F1C21575B64}" presName="firstBuf" presStyleCnt="0"/>
      <dgm:spPr/>
    </dgm:pt>
    <dgm:pt modelId="{8240FB2A-FE38-4C49-9A92-02572420B78C}" type="pres">
      <dgm:prSet presAssocID="{536A676D-0649-4867-AF99-0F1C21575B64}" presName="hierChild1" presStyleCnt="0">
        <dgm:presLayoutVars>
          <dgm:chPref val="1"/>
          <dgm:animOne val="branch"/>
          <dgm:animLvl val="lvl"/>
        </dgm:presLayoutVars>
      </dgm:prSet>
      <dgm:spPr/>
    </dgm:pt>
    <dgm:pt modelId="{D2828745-6968-49D8-B504-2DCBB6F265EA}" type="pres">
      <dgm:prSet presAssocID="{F3736138-B0B6-4A6C-8E1B-47F3F95CCA1C}" presName="Name17" presStyleCnt="0"/>
      <dgm:spPr/>
    </dgm:pt>
    <dgm:pt modelId="{04E183CF-E49F-4E01-BD17-F7D00D313EE0}" type="pres">
      <dgm:prSet presAssocID="{F3736138-B0B6-4A6C-8E1B-47F3F95CCA1C}" presName="level1Shape" presStyleLbl="node0" presStyleIdx="0" presStyleCnt="1" custLinFactX="-23692" custLinFactNeighborX="-100000" custLinFactNeighborY="-980">
        <dgm:presLayoutVars>
          <dgm:chPref val="3"/>
        </dgm:presLayoutVars>
      </dgm:prSet>
      <dgm:spPr/>
      <dgm:t>
        <a:bodyPr/>
        <a:lstStyle/>
        <a:p>
          <a:endParaRPr lang="en-US"/>
        </a:p>
      </dgm:t>
    </dgm:pt>
    <dgm:pt modelId="{6337D633-AC8A-439E-AC85-65BA19E3E588}" type="pres">
      <dgm:prSet presAssocID="{F3736138-B0B6-4A6C-8E1B-47F3F95CCA1C}" presName="hierChild2" presStyleCnt="0"/>
      <dgm:spPr/>
    </dgm:pt>
    <dgm:pt modelId="{CA84847B-4F39-4F0E-A1A5-AF4FC6AD3DAB}" type="pres">
      <dgm:prSet presAssocID="{3EAFCBD5-CAEF-466A-ABA2-F370525B4101}" presName="Name25" presStyleLbl="parChTrans1D2" presStyleIdx="0" presStyleCnt="2"/>
      <dgm:spPr/>
      <dgm:t>
        <a:bodyPr/>
        <a:lstStyle/>
        <a:p>
          <a:endParaRPr lang="en-US"/>
        </a:p>
      </dgm:t>
    </dgm:pt>
    <dgm:pt modelId="{77A6E57D-9BC8-4DD5-A1B2-3614EEE892C6}" type="pres">
      <dgm:prSet presAssocID="{3EAFCBD5-CAEF-466A-ABA2-F370525B4101}" presName="connTx" presStyleLbl="parChTrans1D2" presStyleIdx="0" presStyleCnt="2"/>
      <dgm:spPr/>
      <dgm:t>
        <a:bodyPr/>
        <a:lstStyle/>
        <a:p>
          <a:endParaRPr lang="en-US"/>
        </a:p>
      </dgm:t>
    </dgm:pt>
    <dgm:pt modelId="{C45EE408-1738-46F9-BBB2-F94D18B8CFEF}" type="pres">
      <dgm:prSet presAssocID="{DF042C07-2191-4E80-BA69-26EB8157567A}" presName="Name30" presStyleCnt="0"/>
      <dgm:spPr/>
    </dgm:pt>
    <dgm:pt modelId="{CA5FE017-95B7-4FC3-B500-A6431E9FACC7}" type="pres">
      <dgm:prSet presAssocID="{DF042C07-2191-4E80-BA69-26EB8157567A}" presName="level2Shape" presStyleLbl="node2" presStyleIdx="0" presStyleCnt="2" custLinFactNeighborX="-49437" custLinFactNeighborY="-19474"/>
      <dgm:spPr/>
      <dgm:t>
        <a:bodyPr/>
        <a:lstStyle/>
        <a:p>
          <a:endParaRPr lang="en-US"/>
        </a:p>
      </dgm:t>
    </dgm:pt>
    <dgm:pt modelId="{F13E2B67-F0F0-465C-A5E9-6689DA2CDEFC}" type="pres">
      <dgm:prSet presAssocID="{DF042C07-2191-4E80-BA69-26EB8157567A}" presName="hierChild3" presStyleCnt="0"/>
      <dgm:spPr/>
    </dgm:pt>
    <dgm:pt modelId="{F602C2C5-66F0-4BE8-B66D-0A3BD82A9CD0}" type="pres">
      <dgm:prSet presAssocID="{2C6073FE-BDF0-432D-8F32-05740E0C8E33}" presName="Name25" presStyleLbl="parChTrans1D3" presStyleIdx="0" presStyleCnt="5"/>
      <dgm:spPr/>
      <dgm:t>
        <a:bodyPr/>
        <a:lstStyle/>
        <a:p>
          <a:endParaRPr lang="en-US"/>
        </a:p>
      </dgm:t>
    </dgm:pt>
    <dgm:pt modelId="{06613036-455D-484D-9BA8-3E1B1893FA39}" type="pres">
      <dgm:prSet presAssocID="{2C6073FE-BDF0-432D-8F32-05740E0C8E33}" presName="connTx" presStyleLbl="parChTrans1D3" presStyleIdx="0" presStyleCnt="5"/>
      <dgm:spPr/>
      <dgm:t>
        <a:bodyPr/>
        <a:lstStyle/>
        <a:p>
          <a:endParaRPr lang="en-US"/>
        </a:p>
      </dgm:t>
    </dgm:pt>
    <dgm:pt modelId="{1BAD2AFC-DAF0-4017-8457-06EEF69995C6}" type="pres">
      <dgm:prSet presAssocID="{972446C1-A526-4406-BE0C-A707261B8A03}" presName="Name30" presStyleCnt="0"/>
      <dgm:spPr/>
    </dgm:pt>
    <dgm:pt modelId="{4966282A-9FBA-40F9-8B13-AFF3DF25DA39}" type="pres">
      <dgm:prSet presAssocID="{972446C1-A526-4406-BE0C-A707261B8A03}" presName="level2Shape" presStyleLbl="node3" presStyleIdx="0" presStyleCnt="5"/>
      <dgm:spPr/>
      <dgm:t>
        <a:bodyPr/>
        <a:lstStyle/>
        <a:p>
          <a:endParaRPr lang="en-US"/>
        </a:p>
      </dgm:t>
    </dgm:pt>
    <dgm:pt modelId="{F06DF154-7305-4A25-ADD3-F22BF9997888}" type="pres">
      <dgm:prSet presAssocID="{972446C1-A526-4406-BE0C-A707261B8A03}" presName="hierChild3" presStyleCnt="0"/>
      <dgm:spPr/>
    </dgm:pt>
    <dgm:pt modelId="{68270816-7CAC-471B-B08C-25A68B07945D}" type="pres">
      <dgm:prSet presAssocID="{BA937563-509C-4009-9DBF-9764A08D1D86}" presName="Name25" presStyleLbl="parChTrans1D3" presStyleIdx="1" presStyleCnt="5"/>
      <dgm:spPr/>
      <dgm:t>
        <a:bodyPr/>
        <a:lstStyle/>
        <a:p>
          <a:endParaRPr lang="en-US"/>
        </a:p>
      </dgm:t>
    </dgm:pt>
    <dgm:pt modelId="{09C58CF7-2654-4B3B-8EB7-8528AFF7009B}" type="pres">
      <dgm:prSet presAssocID="{BA937563-509C-4009-9DBF-9764A08D1D86}" presName="connTx" presStyleLbl="parChTrans1D3" presStyleIdx="1" presStyleCnt="5"/>
      <dgm:spPr/>
      <dgm:t>
        <a:bodyPr/>
        <a:lstStyle/>
        <a:p>
          <a:endParaRPr lang="en-US"/>
        </a:p>
      </dgm:t>
    </dgm:pt>
    <dgm:pt modelId="{15A5E313-C3A1-4275-98FE-73D1B4E76958}" type="pres">
      <dgm:prSet presAssocID="{91B1FE91-F405-4BC3-A438-7A1C972E8014}" presName="Name30" presStyleCnt="0"/>
      <dgm:spPr/>
    </dgm:pt>
    <dgm:pt modelId="{4ADCFD96-8D10-4E89-B397-1DD2607217AC}" type="pres">
      <dgm:prSet presAssocID="{91B1FE91-F405-4BC3-A438-7A1C972E8014}" presName="level2Shape" presStyleLbl="node3" presStyleIdx="1" presStyleCnt="5"/>
      <dgm:spPr/>
      <dgm:t>
        <a:bodyPr/>
        <a:lstStyle/>
        <a:p>
          <a:endParaRPr lang="en-US"/>
        </a:p>
      </dgm:t>
    </dgm:pt>
    <dgm:pt modelId="{CFC43081-F5D8-4073-B5BE-3EAB0807F0B0}" type="pres">
      <dgm:prSet presAssocID="{91B1FE91-F405-4BC3-A438-7A1C972E8014}" presName="hierChild3" presStyleCnt="0"/>
      <dgm:spPr/>
    </dgm:pt>
    <dgm:pt modelId="{2C38027F-D4D1-4C8B-9A1D-D0CF3540CE45}" type="pres">
      <dgm:prSet presAssocID="{A054724B-77CB-4A0F-BC67-E1D9F5D1052C}" presName="Name25" presStyleLbl="parChTrans1D3" presStyleIdx="2" presStyleCnt="5"/>
      <dgm:spPr/>
      <dgm:t>
        <a:bodyPr/>
        <a:lstStyle/>
        <a:p>
          <a:endParaRPr lang="en-US"/>
        </a:p>
      </dgm:t>
    </dgm:pt>
    <dgm:pt modelId="{D5827571-2E7B-4B4D-BF72-2E8405EBFB72}" type="pres">
      <dgm:prSet presAssocID="{A054724B-77CB-4A0F-BC67-E1D9F5D1052C}" presName="connTx" presStyleLbl="parChTrans1D3" presStyleIdx="2" presStyleCnt="5"/>
      <dgm:spPr/>
      <dgm:t>
        <a:bodyPr/>
        <a:lstStyle/>
        <a:p>
          <a:endParaRPr lang="en-US"/>
        </a:p>
      </dgm:t>
    </dgm:pt>
    <dgm:pt modelId="{132AE037-ECAA-41D0-8778-766F09A9B19E}" type="pres">
      <dgm:prSet presAssocID="{995A54C2-E608-4643-95A5-F2E840A48D7C}" presName="Name30" presStyleCnt="0"/>
      <dgm:spPr/>
    </dgm:pt>
    <dgm:pt modelId="{CC0E1A1C-EDA6-4235-8159-38B7839A56D9}" type="pres">
      <dgm:prSet presAssocID="{995A54C2-E608-4643-95A5-F2E840A48D7C}" presName="level2Shape" presStyleLbl="node3" presStyleIdx="2" presStyleCnt="5"/>
      <dgm:spPr/>
      <dgm:t>
        <a:bodyPr/>
        <a:lstStyle/>
        <a:p>
          <a:endParaRPr lang="en-US"/>
        </a:p>
      </dgm:t>
    </dgm:pt>
    <dgm:pt modelId="{BA176A8F-5C96-400E-81C7-29D96432224E}" type="pres">
      <dgm:prSet presAssocID="{995A54C2-E608-4643-95A5-F2E840A48D7C}" presName="hierChild3" presStyleCnt="0"/>
      <dgm:spPr/>
    </dgm:pt>
    <dgm:pt modelId="{3D264FFE-9E63-40F1-ABE0-AA79FE23EE6F}" type="pres">
      <dgm:prSet presAssocID="{92256658-9B60-4BB9-A785-E06411382DAB}" presName="Name25" presStyleLbl="parChTrans1D2" presStyleIdx="1" presStyleCnt="2"/>
      <dgm:spPr/>
      <dgm:t>
        <a:bodyPr/>
        <a:lstStyle/>
        <a:p>
          <a:endParaRPr lang="en-US"/>
        </a:p>
      </dgm:t>
    </dgm:pt>
    <dgm:pt modelId="{68CF7E12-F941-42D2-8C3F-BC3710F6C1E1}" type="pres">
      <dgm:prSet presAssocID="{92256658-9B60-4BB9-A785-E06411382DAB}" presName="connTx" presStyleLbl="parChTrans1D2" presStyleIdx="1" presStyleCnt="2"/>
      <dgm:spPr/>
      <dgm:t>
        <a:bodyPr/>
        <a:lstStyle/>
        <a:p>
          <a:endParaRPr lang="en-US"/>
        </a:p>
      </dgm:t>
    </dgm:pt>
    <dgm:pt modelId="{0D5B78CB-2DD6-4753-9556-D62DC4E87772}" type="pres">
      <dgm:prSet presAssocID="{E790E1B4-33A2-46B2-9871-1719FB70F5EA}" presName="Name30" presStyleCnt="0"/>
      <dgm:spPr/>
    </dgm:pt>
    <dgm:pt modelId="{FFA7915E-3E71-4750-83A8-07C8C67C0BA9}" type="pres">
      <dgm:prSet presAssocID="{E790E1B4-33A2-46B2-9871-1719FB70F5EA}" presName="level2Shape" presStyleLbl="node2" presStyleIdx="1" presStyleCnt="2" custLinFactNeighborX="-42430" custLinFactNeighborY="-26701"/>
      <dgm:spPr/>
      <dgm:t>
        <a:bodyPr/>
        <a:lstStyle/>
        <a:p>
          <a:endParaRPr lang="en-US"/>
        </a:p>
      </dgm:t>
    </dgm:pt>
    <dgm:pt modelId="{F00B72A0-2FE4-466E-97A7-BB0DB819C0FC}" type="pres">
      <dgm:prSet presAssocID="{E790E1B4-33A2-46B2-9871-1719FB70F5EA}" presName="hierChild3" presStyleCnt="0"/>
      <dgm:spPr/>
    </dgm:pt>
    <dgm:pt modelId="{2BFFCFD1-0F31-4B0C-B182-395806F242D8}" type="pres">
      <dgm:prSet presAssocID="{7E1A1547-3DAA-43DF-BBDE-786580702298}" presName="Name25" presStyleLbl="parChTrans1D3" presStyleIdx="3" presStyleCnt="5"/>
      <dgm:spPr/>
      <dgm:t>
        <a:bodyPr/>
        <a:lstStyle/>
        <a:p>
          <a:endParaRPr lang="en-US"/>
        </a:p>
      </dgm:t>
    </dgm:pt>
    <dgm:pt modelId="{2667CEB2-2828-44F5-882C-9506E34FB30C}" type="pres">
      <dgm:prSet presAssocID="{7E1A1547-3DAA-43DF-BBDE-786580702298}" presName="connTx" presStyleLbl="parChTrans1D3" presStyleIdx="3" presStyleCnt="5"/>
      <dgm:spPr/>
      <dgm:t>
        <a:bodyPr/>
        <a:lstStyle/>
        <a:p>
          <a:endParaRPr lang="en-US"/>
        </a:p>
      </dgm:t>
    </dgm:pt>
    <dgm:pt modelId="{06494129-4AC2-4CBD-A9D7-BFE1AD150338}" type="pres">
      <dgm:prSet presAssocID="{E49FC8BF-98AF-480E-B3C7-4BA5AEE64230}" presName="Name30" presStyleCnt="0"/>
      <dgm:spPr/>
    </dgm:pt>
    <dgm:pt modelId="{1ABF6D52-425C-483B-80BD-256BD01751E7}" type="pres">
      <dgm:prSet presAssocID="{E49FC8BF-98AF-480E-B3C7-4BA5AEE64230}" presName="level2Shape" presStyleLbl="node3" presStyleIdx="3" presStyleCnt="5"/>
      <dgm:spPr/>
      <dgm:t>
        <a:bodyPr/>
        <a:lstStyle/>
        <a:p>
          <a:endParaRPr lang="en-US"/>
        </a:p>
      </dgm:t>
    </dgm:pt>
    <dgm:pt modelId="{07CE2F84-36D0-4FDE-897E-491AA6E22FD7}" type="pres">
      <dgm:prSet presAssocID="{E49FC8BF-98AF-480E-B3C7-4BA5AEE64230}" presName="hierChild3" presStyleCnt="0"/>
      <dgm:spPr/>
    </dgm:pt>
    <dgm:pt modelId="{55BA5B95-73BA-4FCD-84BC-D1F8E38C4363}" type="pres">
      <dgm:prSet presAssocID="{8CA98282-6582-45F2-A9CE-829B4B82C922}" presName="Name25" presStyleLbl="parChTrans1D3" presStyleIdx="4" presStyleCnt="5"/>
      <dgm:spPr/>
      <dgm:t>
        <a:bodyPr/>
        <a:lstStyle/>
        <a:p>
          <a:endParaRPr lang="en-US"/>
        </a:p>
      </dgm:t>
    </dgm:pt>
    <dgm:pt modelId="{6C15C21C-96B2-4617-8EAC-6479A0DEF77B}" type="pres">
      <dgm:prSet presAssocID="{8CA98282-6582-45F2-A9CE-829B4B82C922}" presName="connTx" presStyleLbl="parChTrans1D3" presStyleIdx="4" presStyleCnt="5"/>
      <dgm:spPr/>
      <dgm:t>
        <a:bodyPr/>
        <a:lstStyle/>
        <a:p>
          <a:endParaRPr lang="en-US"/>
        </a:p>
      </dgm:t>
    </dgm:pt>
    <dgm:pt modelId="{6688AC7F-276C-44EC-9AEA-C62DE4A881D1}" type="pres">
      <dgm:prSet presAssocID="{661E02CF-2C59-4D03-A010-3A67E353CF4A}" presName="Name30" presStyleCnt="0"/>
      <dgm:spPr/>
    </dgm:pt>
    <dgm:pt modelId="{55570B76-E369-4026-9562-511E6250568D}" type="pres">
      <dgm:prSet presAssocID="{661E02CF-2C59-4D03-A010-3A67E353CF4A}" presName="level2Shape" presStyleLbl="node3" presStyleIdx="4" presStyleCnt="5"/>
      <dgm:spPr/>
      <dgm:t>
        <a:bodyPr/>
        <a:lstStyle/>
        <a:p>
          <a:endParaRPr lang="en-US"/>
        </a:p>
      </dgm:t>
    </dgm:pt>
    <dgm:pt modelId="{E70DAA1C-071D-43CB-BFC3-F10C3A892A9B}" type="pres">
      <dgm:prSet presAssocID="{661E02CF-2C59-4D03-A010-3A67E353CF4A}" presName="hierChild3" presStyleCnt="0"/>
      <dgm:spPr/>
    </dgm:pt>
    <dgm:pt modelId="{1032EA4E-643C-425C-87A5-0C96F0909773}" type="pres">
      <dgm:prSet presAssocID="{536A676D-0649-4867-AF99-0F1C21575B64}" presName="bgShapesFlow" presStyleCnt="0"/>
      <dgm:spPr/>
    </dgm:pt>
    <dgm:pt modelId="{FD9C0E67-ABA5-44A3-90C1-643AE571139C}" type="pres">
      <dgm:prSet presAssocID="{9E6B0137-5C20-4390-A37A-D462BD895A37}" presName="rectComp" presStyleCnt="0"/>
      <dgm:spPr/>
    </dgm:pt>
    <dgm:pt modelId="{FF8F2907-13E7-4577-A23C-CEC4468A70F9}" type="pres">
      <dgm:prSet presAssocID="{9E6B0137-5C20-4390-A37A-D462BD895A37}" presName="bgRect" presStyleLbl="bgShp" presStyleIdx="0" presStyleCnt="4" custLinFactX="-34859" custLinFactNeighborX="-100000"/>
      <dgm:spPr/>
      <dgm:t>
        <a:bodyPr/>
        <a:lstStyle/>
        <a:p>
          <a:endParaRPr lang="en-US"/>
        </a:p>
      </dgm:t>
    </dgm:pt>
    <dgm:pt modelId="{68A3185E-C79C-4BBE-9C6A-367143BEB264}" type="pres">
      <dgm:prSet presAssocID="{9E6B0137-5C20-4390-A37A-D462BD895A37}" presName="bgRectTx" presStyleLbl="bgShp" presStyleIdx="0" presStyleCnt="4">
        <dgm:presLayoutVars>
          <dgm:bulletEnabled val="1"/>
        </dgm:presLayoutVars>
      </dgm:prSet>
      <dgm:spPr/>
      <dgm:t>
        <a:bodyPr/>
        <a:lstStyle/>
        <a:p>
          <a:endParaRPr lang="en-US"/>
        </a:p>
      </dgm:t>
    </dgm:pt>
    <dgm:pt modelId="{5F5CAA27-206F-45DA-AF9A-C8C4CED38E20}" type="pres">
      <dgm:prSet presAssocID="{9E6B0137-5C20-4390-A37A-D462BD895A37}" presName="spComp" presStyleCnt="0"/>
      <dgm:spPr/>
    </dgm:pt>
    <dgm:pt modelId="{C79AA0D0-4738-40E8-9B16-F344D035F807}" type="pres">
      <dgm:prSet presAssocID="{9E6B0137-5C20-4390-A37A-D462BD895A37}" presName="hSp" presStyleCnt="0"/>
      <dgm:spPr/>
    </dgm:pt>
    <dgm:pt modelId="{3C3D7DA8-A64E-4E88-83EF-3DCA7275F71D}" type="pres">
      <dgm:prSet presAssocID="{B93DF480-C3D0-4EDB-AE2B-E1CA8434AC6C}" presName="rectComp" presStyleCnt="0"/>
      <dgm:spPr/>
    </dgm:pt>
    <dgm:pt modelId="{650E7B64-4FD5-48B8-8ABF-FEB4DE46BF37}" type="pres">
      <dgm:prSet presAssocID="{B93DF480-C3D0-4EDB-AE2B-E1CA8434AC6C}" presName="bgRect" presStyleLbl="bgShp" presStyleIdx="1" presStyleCnt="4" custLinFactNeighborX="-44542"/>
      <dgm:spPr/>
      <dgm:t>
        <a:bodyPr/>
        <a:lstStyle/>
        <a:p>
          <a:endParaRPr lang="en-US"/>
        </a:p>
      </dgm:t>
    </dgm:pt>
    <dgm:pt modelId="{B3C6378A-4CE5-474A-854E-886A203D9FE1}" type="pres">
      <dgm:prSet presAssocID="{B93DF480-C3D0-4EDB-AE2B-E1CA8434AC6C}" presName="bgRectTx" presStyleLbl="bgShp" presStyleIdx="1" presStyleCnt="4">
        <dgm:presLayoutVars>
          <dgm:bulletEnabled val="1"/>
        </dgm:presLayoutVars>
      </dgm:prSet>
      <dgm:spPr/>
      <dgm:t>
        <a:bodyPr/>
        <a:lstStyle/>
        <a:p>
          <a:endParaRPr lang="en-US"/>
        </a:p>
      </dgm:t>
    </dgm:pt>
    <dgm:pt modelId="{33E96700-5095-4F9B-8D71-FEB09383A393}" type="pres">
      <dgm:prSet presAssocID="{B93DF480-C3D0-4EDB-AE2B-E1CA8434AC6C}" presName="spComp" presStyleCnt="0"/>
      <dgm:spPr/>
    </dgm:pt>
    <dgm:pt modelId="{72BD60DB-32A6-463A-9EF1-19D6FE0F6ED0}" type="pres">
      <dgm:prSet presAssocID="{B93DF480-C3D0-4EDB-AE2B-E1CA8434AC6C}" presName="hSp" presStyleCnt="0"/>
      <dgm:spPr/>
    </dgm:pt>
    <dgm:pt modelId="{D2B1932C-559E-4762-A1B6-357403F3B898}" type="pres">
      <dgm:prSet presAssocID="{686857BA-6A24-4910-BCEA-EE820ECB3979}" presName="rectComp" presStyleCnt="0"/>
      <dgm:spPr/>
    </dgm:pt>
    <dgm:pt modelId="{24B3EFC9-E462-4295-8D87-C32ADC67124E}" type="pres">
      <dgm:prSet presAssocID="{686857BA-6A24-4910-BCEA-EE820ECB3979}" presName="bgRect" presStyleLbl="bgShp" presStyleIdx="2" presStyleCnt="4" custLinFactNeighborX="-2882"/>
      <dgm:spPr/>
      <dgm:t>
        <a:bodyPr/>
        <a:lstStyle/>
        <a:p>
          <a:endParaRPr lang="en-US"/>
        </a:p>
      </dgm:t>
    </dgm:pt>
    <dgm:pt modelId="{7BF07FC6-ADBB-4142-86FD-64ECE8B53AB9}" type="pres">
      <dgm:prSet presAssocID="{686857BA-6A24-4910-BCEA-EE820ECB3979}" presName="bgRectTx" presStyleLbl="bgShp" presStyleIdx="2" presStyleCnt="4">
        <dgm:presLayoutVars>
          <dgm:bulletEnabled val="1"/>
        </dgm:presLayoutVars>
      </dgm:prSet>
      <dgm:spPr/>
      <dgm:t>
        <a:bodyPr/>
        <a:lstStyle/>
        <a:p>
          <a:endParaRPr lang="en-US"/>
        </a:p>
      </dgm:t>
    </dgm:pt>
    <dgm:pt modelId="{92C7A837-91A4-4DBC-A935-21CA02E17AF8}" type="pres">
      <dgm:prSet presAssocID="{686857BA-6A24-4910-BCEA-EE820ECB3979}" presName="spComp" presStyleCnt="0"/>
      <dgm:spPr/>
    </dgm:pt>
    <dgm:pt modelId="{8CA1F223-590C-4FA0-914D-8E776BFA3A70}" type="pres">
      <dgm:prSet presAssocID="{686857BA-6A24-4910-BCEA-EE820ECB3979}" presName="hSp" presStyleCnt="0"/>
      <dgm:spPr/>
    </dgm:pt>
    <dgm:pt modelId="{A8DD6604-FDB7-46F3-AE7C-771EC9984BF5}" type="pres">
      <dgm:prSet presAssocID="{9075F5FC-035C-4FCB-8D82-0130430616AC}" presName="rectComp" presStyleCnt="0"/>
      <dgm:spPr/>
    </dgm:pt>
    <dgm:pt modelId="{72114A82-CB63-4E7D-B46F-1CFA5734033A}" type="pres">
      <dgm:prSet presAssocID="{9075F5FC-035C-4FCB-8D82-0130430616AC}" presName="bgRect" presStyleLbl="bgShp" presStyleIdx="3" presStyleCnt="4" custScaleX="112019" custLinFactNeighborX="25974"/>
      <dgm:spPr/>
      <dgm:t>
        <a:bodyPr/>
        <a:lstStyle/>
        <a:p>
          <a:endParaRPr lang="en-US"/>
        </a:p>
      </dgm:t>
    </dgm:pt>
    <dgm:pt modelId="{FD55AA65-73BB-4290-A873-F97D002F63C4}" type="pres">
      <dgm:prSet presAssocID="{9075F5FC-035C-4FCB-8D82-0130430616AC}" presName="bgRectTx" presStyleLbl="bgShp" presStyleIdx="3" presStyleCnt="4">
        <dgm:presLayoutVars>
          <dgm:bulletEnabled val="1"/>
        </dgm:presLayoutVars>
      </dgm:prSet>
      <dgm:spPr/>
      <dgm:t>
        <a:bodyPr/>
        <a:lstStyle/>
        <a:p>
          <a:endParaRPr lang="en-US"/>
        </a:p>
      </dgm:t>
    </dgm:pt>
  </dgm:ptLst>
  <dgm:cxnLst>
    <dgm:cxn modelId="{D51FB7C1-6C6F-496E-AAA7-DEAC55C3DFA0}" type="presOf" srcId="{3EAFCBD5-CAEF-466A-ABA2-F370525B4101}" destId="{CA84847B-4F39-4F0E-A1A5-AF4FC6AD3DAB}" srcOrd="0" destOrd="0" presId="urn:microsoft.com/office/officeart/2005/8/layout/hierarchy5"/>
    <dgm:cxn modelId="{8B5D6D6F-538A-406B-8A00-7996E358F531}" type="presOf" srcId="{536A676D-0649-4867-AF99-0F1C21575B64}" destId="{131B17CF-2F70-4EFE-BF9A-6EE6EA7EDC12}" srcOrd="0" destOrd="0" presId="urn:microsoft.com/office/officeart/2005/8/layout/hierarchy5"/>
    <dgm:cxn modelId="{3CD837CA-0C50-4469-A6E7-0312312B3FAB}" type="presOf" srcId="{7E1A1547-3DAA-43DF-BBDE-786580702298}" destId="{2BFFCFD1-0F31-4B0C-B182-395806F242D8}" srcOrd="0" destOrd="0" presId="urn:microsoft.com/office/officeart/2005/8/layout/hierarchy5"/>
    <dgm:cxn modelId="{C9CC84BC-9BB0-4160-9DAD-06C21C9CF078}" srcId="{536A676D-0649-4867-AF99-0F1C21575B64}" destId="{9E6B0137-5C20-4390-A37A-D462BD895A37}" srcOrd="1" destOrd="0" parTransId="{32E03E4C-6E44-42B0-9723-16DD1D10B73C}" sibTransId="{59F6055D-EB0C-4FAD-94A8-53D4C1D49A13}"/>
    <dgm:cxn modelId="{AEC46AB7-8018-4C4E-953A-961AA5547DF2}" type="presOf" srcId="{972446C1-A526-4406-BE0C-A707261B8A03}" destId="{4966282A-9FBA-40F9-8B13-AFF3DF25DA39}" srcOrd="0" destOrd="0" presId="urn:microsoft.com/office/officeart/2005/8/layout/hierarchy5"/>
    <dgm:cxn modelId="{FF4E1656-D591-4151-9709-D9BF33787266}" type="presOf" srcId="{9075F5FC-035C-4FCB-8D82-0130430616AC}" destId="{FD55AA65-73BB-4290-A873-F97D002F63C4}" srcOrd="1" destOrd="0" presId="urn:microsoft.com/office/officeart/2005/8/layout/hierarchy5"/>
    <dgm:cxn modelId="{598816B0-AF1B-4E38-ADA1-B28550AB7E4D}" type="presOf" srcId="{DF042C07-2191-4E80-BA69-26EB8157567A}" destId="{CA5FE017-95B7-4FC3-B500-A6431E9FACC7}" srcOrd="0" destOrd="0" presId="urn:microsoft.com/office/officeart/2005/8/layout/hierarchy5"/>
    <dgm:cxn modelId="{AFCFFF43-7CC2-4748-AAD3-78F498240508}" srcId="{E790E1B4-33A2-46B2-9871-1719FB70F5EA}" destId="{661E02CF-2C59-4D03-A010-3A67E353CF4A}" srcOrd="1" destOrd="0" parTransId="{8CA98282-6582-45F2-A9CE-829B4B82C922}" sibTransId="{1731B891-A922-45AA-B73F-DBA7C944D74B}"/>
    <dgm:cxn modelId="{711FE92A-9392-47D4-BF3D-5A7DE17BA0F2}" type="presOf" srcId="{B93DF480-C3D0-4EDB-AE2B-E1CA8434AC6C}" destId="{B3C6378A-4CE5-474A-854E-886A203D9FE1}" srcOrd="1" destOrd="0" presId="urn:microsoft.com/office/officeart/2005/8/layout/hierarchy5"/>
    <dgm:cxn modelId="{0B965AFF-42B3-4CB7-AEB9-A57CC3150A81}" srcId="{E790E1B4-33A2-46B2-9871-1719FB70F5EA}" destId="{E49FC8BF-98AF-480E-B3C7-4BA5AEE64230}" srcOrd="0" destOrd="0" parTransId="{7E1A1547-3DAA-43DF-BBDE-786580702298}" sibTransId="{D89D6F13-321F-4F81-A90A-F19AFE8DEEF5}"/>
    <dgm:cxn modelId="{31600755-57EC-42CB-84F8-BF6122F217BF}" srcId="{536A676D-0649-4867-AF99-0F1C21575B64}" destId="{9075F5FC-035C-4FCB-8D82-0130430616AC}" srcOrd="4" destOrd="0" parTransId="{4D18B164-C70C-488A-B59B-C8F42AE0CA9A}" sibTransId="{A6DB7A47-E3F7-4B66-B42D-37AF4A1127CE}"/>
    <dgm:cxn modelId="{C2D78C4A-3438-4960-874C-3F010CABB980}" type="presOf" srcId="{661E02CF-2C59-4D03-A010-3A67E353CF4A}" destId="{55570B76-E369-4026-9562-511E6250568D}" srcOrd="0" destOrd="0" presId="urn:microsoft.com/office/officeart/2005/8/layout/hierarchy5"/>
    <dgm:cxn modelId="{B9B3B7A3-6895-4016-9516-885734423A7D}" type="presOf" srcId="{9075F5FC-035C-4FCB-8D82-0130430616AC}" destId="{72114A82-CB63-4E7D-B46F-1CFA5734033A}" srcOrd="0" destOrd="0" presId="urn:microsoft.com/office/officeart/2005/8/layout/hierarchy5"/>
    <dgm:cxn modelId="{90B900C2-27B6-4653-879E-9D905F5D314B}" type="presOf" srcId="{92256658-9B60-4BB9-A785-E06411382DAB}" destId="{68CF7E12-F941-42D2-8C3F-BC3710F6C1E1}" srcOrd="1" destOrd="0" presId="urn:microsoft.com/office/officeart/2005/8/layout/hierarchy5"/>
    <dgm:cxn modelId="{854C514D-51C8-4BF0-AA34-CA0A6FAC347A}" type="presOf" srcId="{2C6073FE-BDF0-432D-8F32-05740E0C8E33}" destId="{06613036-455D-484D-9BA8-3E1B1893FA39}" srcOrd="1" destOrd="0" presId="urn:microsoft.com/office/officeart/2005/8/layout/hierarchy5"/>
    <dgm:cxn modelId="{30F4E65C-CD82-4F92-873F-EA91FBEEEC2D}" srcId="{DF042C07-2191-4E80-BA69-26EB8157567A}" destId="{972446C1-A526-4406-BE0C-A707261B8A03}" srcOrd="0" destOrd="0" parTransId="{2C6073FE-BDF0-432D-8F32-05740E0C8E33}" sibTransId="{C070F12E-BEF2-4F0E-960D-A1D82DCEE8BB}"/>
    <dgm:cxn modelId="{8546D451-1909-4AD3-BAD1-D9189B9BAF49}" type="presOf" srcId="{BA937563-509C-4009-9DBF-9764A08D1D86}" destId="{68270816-7CAC-471B-B08C-25A68B07945D}" srcOrd="0" destOrd="0" presId="urn:microsoft.com/office/officeart/2005/8/layout/hierarchy5"/>
    <dgm:cxn modelId="{0BFE5064-8A7F-4B82-9691-FB6C33952B93}" type="presOf" srcId="{92256658-9B60-4BB9-A785-E06411382DAB}" destId="{3D264FFE-9E63-40F1-ABE0-AA79FE23EE6F}" srcOrd="0" destOrd="0" presId="urn:microsoft.com/office/officeart/2005/8/layout/hierarchy5"/>
    <dgm:cxn modelId="{A797C1D8-917B-4BB1-A889-73DF7F1D47C5}" srcId="{536A676D-0649-4867-AF99-0F1C21575B64}" destId="{686857BA-6A24-4910-BCEA-EE820ECB3979}" srcOrd="3" destOrd="0" parTransId="{5CEF8AD7-ADC0-48D6-8AC5-3120D7B76790}" sibTransId="{47B771AB-792B-4F01-B59B-9C09D3908DF2}"/>
    <dgm:cxn modelId="{2E291271-AF4C-4B65-9848-7618A797BD62}" srcId="{536A676D-0649-4867-AF99-0F1C21575B64}" destId="{F3736138-B0B6-4A6C-8E1B-47F3F95CCA1C}" srcOrd="0" destOrd="0" parTransId="{42F727E4-E447-4C1D-BDD4-1081A0292054}" sibTransId="{712D4DAD-DB39-4ED0-A0D8-5285A0BFF2F5}"/>
    <dgm:cxn modelId="{AFD48A17-8167-48D0-93E9-067A917ABB6C}" type="presOf" srcId="{3EAFCBD5-CAEF-466A-ABA2-F370525B4101}" destId="{77A6E57D-9BC8-4DD5-A1B2-3614EEE892C6}" srcOrd="1" destOrd="0" presId="urn:microsoft.com/office/officeart/2005/8/layout/hierarchy5"/>
    <dgm:cxn modelId="{ADE00E37-1950-449D-A29B-86EF44A0420A}" type="presOf" srcId="{995A54C2-E608-4643-95A5-F2E840A48D7C}" destId="{CC0E1A1C-EDA6-4235-8159-38B7839A56D9}" srcOrd="0" destOrd="0" presId="urn:microsoft.com/office/officeart/2005/8/layout/hierarchy5"/>
    <dgm:cxn modelId="{11FD286C-EBA7-422D-83DC-F8588DC29DBC}" type="presOf" srcId="{9E6B0137-5C20-4390-A37A-D462BD895A37}" destId="{FF8F2907-13E7-4577-A23C-CEC4468A70F9}" srcOrd="0" destOrd="0" presId="urn:microsoft.com/office/officeart/2005/8/layout/hierarchy5"/>
    <dgm:cxn modelId="{DBE371F5-42BE-423C-A5CF-192D4088058C}" type="presOf" srcId="{686857BA-6A24-4910-BCEA-EE820ECB3979}" destId="{7BF07FC6-ADBB-4142-86FD-64ECE8B53AB9}" srcOrd="1" destOrd="0" presId="urn:microsoft.com/office/officeart/2005/8/layout/hierarchy5"/>
    <dgm:cxn modelId="{AD559390-704E-4E15-B45C-DD3D5E665DF0}" srcId="{F3736138-B0B6-4A6C-8E1B-47F3F95CCA1C}" destId="{E790E1B4-33A2-46B2-9871-1719FB70F5EA}" srcOrd="1" destOrd="0" parTransId="{92256658-9B60-4BB9-A785-E06411382DAB}" sibTransId="{BFFA206B-6B00-4557-9613-92068CA7DEC3}"/>
    <dgm:cxn modelId="{40914131-477A-46B7-A14A-4C5F656583F3}" srcId="{F3736138-B0B6-4A6C-8E1B-47F3F95CCA1C}" destId="{DF042C07-2191-4E80-BA69-26EB8157567A}" srcOrd="0" destOrd="0" parTransId="{3EAFCBD5-CAEF-466A-ABA2-F370525B4101}" sibTransId="{F61661B7-A3EC-4EF9-B699-202963B106B4}"/>
    <dgm:cxn modelId="{06ED100D-9382-488B-BFAC-C3F6EC96836A}" type="presOf" srcId="{91B1FE91-F405-4BC3-A438-7A1C972E8014}" destId="{4ADCFD96-8D10-4E89-B397-1DD2607217AC}" srcOrd="0" destOrd="0" presId="urn:microsoft.com/office/officeart/2005/8/layout/hierarchy5"/>
    <dgm:cxn modelId="{24E83024-A01F-4032-A6EC-29D035DE38A4}" type="presOf" srcId="{8CA98282-6582-45F2-A9CE-829B4B82C922}" destId="{55BA5B95-73BA-4FCD-84BC-D1F8E38C4363}" srcOrd="0" destOrd="0" presId="urn:microsoft.com/office/officeart/2005/8/layout/hierarchy5"/>
    <dgm:cxn modelId="{F6014069-7115-42B9-9413-434BB749170D}" type="presOf" srcId="{E790E1B4-33A2-46B2-9871-1719FB70F5EA}" destId="{FFA7915E-3E71-4750-83A8-07C8C67C0BA9}" srcOrd="0" destOrd="0" presId="urn:microsoft.com/office/officeart/2005/8/layout/hierarchy5"/>
    <dgm:cxn modelId="{78373731-25FF-4405-93FD-8FFE6BE6DEFA}" type="presOf" srcId="{2C6073FE-BDF0-432D-8F32-05740E0C8E33}" destId="{F602C2C5-66F0-4BE8-B66D-0A3BD82A9CD0}" srcOrd="0" destOrd="0" presId="urn:microsoft.com/office/officeart/2005/8/layout/hierarchy5"/>
    <dgm:cxn modelId="{1F577CC6-4235-46F2-8D15-FC734912D041}" type="presOf" srcId="{A054724B-77CB-4A0F-BC67-E1D9F5D1052C}" destId="{D5827571-2E7B-4B4D-BF72-2E8405EBFB72}" srcOrd="1" destOrd="0" presId="urn:microsoft.com/office/officeart/2005/8/layout/hierarchy5"/>
    <dgm:cxn modelId="{AC3B1249-D0B2-4A14-9032-976DED19F0A3}" type="presOf" srcId="{A054724B-77CB-4A0F-BC67-E1D9F5D1052C}" destId="{2C38027F-D4D1-4C8B-9A1D-D0CF3540CE45}" srcOrd="0" destOrd="0" presId="urn:microsoft.com/office/officeart/2005/8/layout/hierarchy5"/>
    <dgm:cxn modelId="{995B2BE1-4464-4698-AE5D-3EF989B66AA6}" type="presOf" srcId="{7E1A1547-3DAA-43DF-BBDE-786580702298}" destId="{2667CEB2-2828-44F5-882C-9506E34FB30C}" srcOrd="1" destOrd="0" presId="urn:microsoft.com/office/officeart/2005/8/layout/hierarchy5"/>
    <dgm:cxn modelId="{CA45F230-8EB5-4127-B971-8EECABA4E78A}" type="presOf" srcId="{BA937563-509C-4009-9DBF-9764A08D1D86}" destId="{09C58CF7-2654-4B3B-8EB7-8528AFF7009B}" srcOrd="1" destOrd="0" presId="urn:microsoft.com/office/officeart/2005/8/layout/hierarchy5"/>
    <dgm:cxn modelId="{748B2C14-8790-4610-BD80-0C6E0DA61865}" srcId="{536A676D-0649-4867-AF99-0F1C21575B64}" destId="{B93DF480-C3D0-4EDB-AE2B-E1CA8434AC6C}" srcOrd="2" destOrd="0" parTransId="{1BAA0AA0-7ABF-4D00-9D9C-29B939DA1323}" sibTransId="{E716741C-8DA6-4EC4-9900-43CE1499AAC1}"/>
    <dgm:cxn modelId="{5838BBB4-3EFF-45F3-AB0F-AE3CB9A2738C}" type="presOf" srcId="{B93DF480-C3D0-4EDB-AE2B-E1CA8434AC6C}" destId="{650E7B64-4FD5-48B8-8ABF-FEB4DE46BF37}" srcOrd="0" destOrd="0" presId="urn:microsoft.com/office/officeart/2005/8/layout/hierarchy5"/>
    <dgm:cxn modelId="{EAE43527-7D97-4AF5-984D-2E1E318BDDB2}" srcId="{DF042C07-2191-4E80-BA69-26EB8157567A}" destId="{995A54C2-E608-4643-95A5-F2E840A48D7C}" srcOrd="2" destOrd="0" parTransId="{A054724B-77CB-4A0F-BC67-E1D9F5D1052C}" sibTransId="{318A285A-2606-4B08-8CC8-231CFCF35ECB}"/>
    <dgm:cxn modelId="{030830B3-79DF-4F1D-9CEF-BB37A5E54E48}" srcId="{DF042C07-2191-4E80-BA69-26EB8157567A}" destId="{91B1FE91-F405-4BC3-A438-7A1C972E8014}" srcOrd="1" destOrd="0" parTransId="{BA937563-509C-4009-9DBF-9764A08D1D86}" sibTransId="{4B9758F4-0CC6-4732-9487-783B8C8220E9}"/>
    <dgm:cxn modelId="{9218092B-C592-4087-AC87-AD74390167DB}" type="presOf" srcId="{8CA98282-6582-45F2-A9CE-829B4B82C922}" destId="{6C15C21C-96B2-4617-8EAC-6479A0DEF77B}" srcOrd="1" destOrd="0" presId="urn:microsoft.com/office/officeart/2005/8/layout/hierarchy5"/>
    <dgm:cxn modelId="{E68BB574-F953-48CA-A8C5-1A36E60B41F7}" type="presOf" srcId="{E49FC8BF-98AF-480E-B3C7-4BA5AEE64230}" destId="{1ABF6D52-425C-483B-80BD-256BD01751E7}" srcOrd="0" destOrd="0" presId="urn:microsoft.com/office/officeart/2005/8/layout/hierarchy5"/>
    <dgm:cxn modelId="{D1B1937D-9668-406E-93D5-2F5797E77751}" type="presOf" srcId="{F3736138-B0B6-4A6C-8E1B-47F3F95CCA1C}" destId="{04E183CF-E49F-4E01-BD17-F7D00D313EE0}" srcOrd="0" destOrd="0" presId="urn:microsoft.com/office/officeart/2005/8/layout/hierarchy5"/>
    <dgm:cxn modelId="{6E4881EA-B9E7-4E5E-9E71-27A98600CD85}" type="presOf" srcId="{686857BA-6A24-4910-BCEA-EE820ECB3979}" destId="{24B3EFC9-E462-4295-8D87-C32ADC67124E}" srcOrd="0" destOrd="0" presId="urn:microsoft.com/office/officeart/2005/8/layout/hierarchy5"/>
    <dgm:cxn modelId="{F5C9456D-5C61-44E4-9242-3091E9C95A49}" type="presOf" srcId="{9E6B0137-5C20-4390-A37A-D462BD895A37}" destId="{68A3185E-C79C-4BBE-9C6A-367143BEB264}" srcOrd="1" destOrd="0" presId="urn:microsoft.com/office/officeart/2005/8/layout/hierarchy5"/>
    <dgm:cxn modelId="{BEFE8CB2-8129-4A57-AD6E-3D4892EA4CED}" type="presParOf" srcId="{131B17CF-2F70-4EFE-BF9A-6EE6EA7EDC12}" destId="{95F86E67-9DC1-48BD-9244-168ED29B8248}" srcOrd="0" destOrd="0" presId="urn:microsoft.com/office/officeart/2005/8/layout/hierarchy5"/>
    <dgm:cxn modelId="{BD17A7E0-4C81-48D4-989C-8FDFA31F4C81}" type="presParOf" srcId="{95F86E67-9DC1-48BD-9244-168ED29B8248}" destId="{408F01C6-EC83-4A94-865B-4E3F01C383CA}" srcOrd="0" destOrd="0" presId="urn:microsoft.com/office/officeart/2005/8/layout/hierarchy5"/>
    <dgm:cxn modelId="{F1708A93-55A7-44D7-BA54-4B66457C0705}" type="presParOf" srcId="{95F86E67-9DC1-48BD-9244-168ED29B8248}" destId="{8240FB2A-FE38-4C49-9A92-02572420B78C}" srcOrd="1" destOrd="0" presId="urn:microsoft.com/office/officeart/2005/8/layout/hierarchy5"/>
    <dgm:cxn modelId="{9BAFAE49-EDFF-44A9-9BE5-FDB083F06717}" type="presParOf" srcId="{8240FB2A-FE38-4C49-9A92-02572420B78C}" destId="{D2828745-6968-49D8-B504-2DCBB6F265EA}" srcOrd="0" destOrd="0" presId="urn:microsoft.com/office/officeart/2005/8/layout/hierarchy5"/>
    <dgm:cxn modelId="{18E3A1A1-571C-4F69-B7B0-922459C9504A}" type="presParOf" srcId="{D2828745-6968-49D8-B504-2DCBB6F265EA}" destId="{04E183CF-E49F-4E01-BD17-F7D00D313EE0}" srcOrd="0" destOrd="0" presId="urn:microsoft.com/office/officeart/2005/8/layout/hierarchy5"/>
    <dgm:cxn modelId="{AB1067C0-9379-4BA8-8A37-21477D01C231}" type="presParOf" srcId="{D2828745-6968-49D8-B504-2DCBB6F265EA}" destId="{6337D633-AC8A-439E-AC85-65BA19E3E588}" srcOrd="1" destOrd="0" presId="urn:microsoft.com/office/officeart/2005/8/layout/hierarchy5"/>
    <dgm:cxn modelId="{6194CED0-EE42-4B87-ACF3-B62F38B58695}" type="presParOf" srcId="{6337D633-AC8A-439E-AC85-65BA19E3E588}" destId="{CA84847B-4F39-4F0E-A1A5-AF4FC6AD3DAB}" srcOrd="0" destOrd="0" presId="urn:microsoft.com/office/officeart/2005/8/layout/hierarchy5"/>
    <dgm:cxn modelId="{AB112C88-F943-4393-A7EA-A11BF328C241}" type="presParOf" srcId="{CA84847B-4F39-4F0E-A1A5-AF4FC6AD3DAB}" destId="{77A6E57D-9BC8-4DD5-A1B2-3614EEE892C6}" srcOrd="0" destOrd="0" presId="urn:microsoft.com/office/officeart/2005/8/layout/hierarchy5"/>
    <dgm:cxn modelId="{B6A65E2D-D673-4289-9781-BAFC1E65D0DA}" type="presParOf" srcId="{6337D633-AC8A-439E-AC85-65BA19E3E588}" destId="{C45EE408-1738-46F9-BBB2-F94D18B8CFEF}" srcOrd="1" destOrd="0" presId="urn:microsoft.com/office/officeart/2005/8/layout/hierarchy5"/>
    <dgm:cxn modelId="{D6338580-0457-4A9C-B804-9AA96E4FB334}" type="presParOf" srcId="{C45EE408-1738-46F9-BBB2-F94D18B8CFEF}" destId="{CA5FE017-95B7-4FC3-B500-A6431E9FACC7}" srcOrd="0" destOrd="0" presId="urn:microsoft.com/office/officeart/2005/8/layout/hierarchy5"/>
    <dgm:cxn modelId="{56E8EB02-650D-41C7-B036-4B166FEEEF5B}" type="presParOf" srcId="{C45EE408-1738-46F9-BBB2-F94D18B8CFEF}" destId="{F13E2B67-F0F0-465C-A5E9-6689DA2CDEFC}" srcOrd="1" destOrd="0" presId="urn:microsoft.com/office/officeart/2005/8/layout/hierarchy5"/>
    <dgm:cxn modelId="{4EE44FAA-A0A0-48E6-BAB7-5C5939EF8766}" type="presParOf" srcId="{F13E2B67-F0F0-465C-A5E9-6689DA2CDEFC}" destId="{F602C2C5-66F0-4BE8-B66D-0A3BD82A9CD0}" srcOrd="0" destOrd="0" presId="urn:microsoft.com/office/officeart/2005/8/layout/hierarchy5"/>
    <dgm:cxn modelId="{A940BC6A-F569-46EE-9F0F-254E7DD6B93C}" type="presParOf" srcId="{F602C2C5-66F0-4BE8-B66D-0A3BD82A9CD0}" destId="{06613036-455D-484D-9BA8-3E1B1893FA39}" srcOrd="0" destOrd="0" presId="urn:microsoft.com/office/officeart/2005/8/layout/hierarchy5"/>
    <dgm:cxn modelId="{C38FAF58-CC65-4BB3-905D-7A37949DD72B}" type="presParOf" srcId="{F13E2B67-F0F0-465C-A5E9-6689DA2CDEFC}" destId="{1BAD2AFC-DAF0-4017-8457-06EEF69995C6}" srcOrd="1" destOrd="0" presId="urn:microsoft.com/office/officeart/2005/8/layout/hierarchy5"/>
    <dgm:cxn modelId="{45E48998-9467-4EDC-9D97-A804FC80BC94}" type="presParOf" srcId="{1BAD2AFC-DAF0-4017-8457-06EEF69995C6}" destId="{4966282A-9FBA-40F9-8B13-AFF3DF25DA39}" srcOrd="0" destOrd="0" presId="urn:microsoft.com/office/officeart/2005/8/layout/hierarchy5"/>
    <dgm:cxn modelId="{073939E4-FE12-4F13-82B2-4530AB6E4839}" type="presParOf" srcId="{1BAD2AFC-DAF0-4017-8457-06EEF69995C6}" destId="{F06DF154-7305-4A25-ADD3-F22BF9997888}" srcOrd="1" destOrd="0" presId="urn:microsoft.com/office/officeart/2005/8/layout/hierarchy5"/>
    <dgm:cxn modelId="{53373CB5-3BF4-4DAA-8BB0-9408E1143563}" type="presParOf" srcId="{F13E2B67-F0F0-465C-A5E9-6689DA2CDEFC}" destId="{68270816-7CAC-471B-B08C-25A68B07945D}" srcOrd="2" destOrd="0" presId="urn:microsoft.com/office/officeart/2005/8/layout/hierarchy5"/>
    <dgm:cxn modelId="{3E00F5A6-36E6-4A52-A820-6C4E512BA439}" type="presParOf" srcId="{68270816-7CAC-471B-B08C-25A68B07945D}" destId="{09C58CF7-2654-4B3B-8EB7-8528AFF7009B}" srcOrd="0" destOrd="0" presId="urn:microsoft.com/office/officeart/2005/8/layout/hierarchy5"/>
    <dgm:cxn modelId="{1DE00389-9FD0-49FA-A028-62E60FA1A884}" type="presParOf" srcId="{F13E2B67-F0F0-465C-A5E9-6689DA2CDEFC}" destId="{15A5E313-C3A1-4275-98FE-73D1B4E76958}" srcOrd="3" destOrd="0" presId="urn:microsoft.com/office/officeart/2005/8/layout/hierarchy5"/>
    <dgm:cxn modelId="{1132EE00-83BB-4ACC-9005-F9165B6431C5}" type="presParOf" srcId="{15A5E313-C3A1-4275-98FE-73D1B4E76958}" destId="{4ADCFD96-8D10-4E89-B397-1DD2607217AC}" srcOrd="0" destOrd="0" presId="urn:microsoft.com/office/officeart/2005/8/layout/hierarchy5"/>
    <dgm:cxn modelId="{38029283-FE29-4EDA-810C-6CB9D02AAA5F}" type="presParOf" srcId="{15A5E313-C3A1-4275-98FE-73D1B4E76958}" destId="{CFC43081-F5D8-4073-B5BE-3EAB0807F0B0}" srcOrd="1" destOrd="0" presId="urn:microsoft.com/office/officeart/2005/8/layout/hierarchy5"/>
    <dgm:cxn modelId="{62DD8D08-0528-47DD-A250-03C7CB683C81}" type="presParOf" srcId="{F13E2B67-F0F0-465C-A5E9-6689DA2CDEFC}" destId="{2C38027F-D4D1-4C8B-9A1D-D0CF3540CE45}" srcOrd="4" destOrd="0" presId="urn:microsoft.com/office/officeart/2005/8/layout/hierarchy5"/>
    <dgm:cxn modelId="{69973E94-D329-47D2-829D-88BCD65BA9A7}" type="presParOf" srcId="{2C38027F-D4D1-4C8B-9A1D-D0CF3540CE45}" destId="{D5827571-2E7B-4B4D-BF72-2E8405EBFB72}" srcOrd="0" destOrd="0" presId="urn:microsoft.com/office/officeart/2005/8/layout/hierarchy5"/>
    <dgm:cxn modelId="{68BBFDDC-C04A-407C-B89A-CAB988F47692}" type="presParOf" srcId="{F13E2B67-F0F0-465C-A5E9-6689DA2CDEFC}" destId="{132AE037-ECAA-41D0-8778-766F09A9B19E}" srcOrd="5" destOrd="0" presId="urn:microsoft.com/office/officeart/2005/8/layout/hierarchy5"/>
    <dgm:cxn modelId="{BF3C6D3E-9439-4D6A-BA85-AB6853903A44}" type="presParOf" srcId="{132AE037-ECAA-41D0-8778-766F09A9B19E}" destId="{CC0E1A1C-EDA6-4235-8159-38B7839A56D9}" srcOrd="0" destOrd="0" presId="urn:microsoft.com/office/officeart/2005/8/layout/hierarchy5"/>
    <dgm:cxn modelId="{CD5F5F8E-E4BA-4544-82EB-385206716F64}" type="presParOf" srcId="{132AE037-ECAA-41D0-8778-766F09A9B19E}" destId="{BA176A8F-5C96-400E-81C7-29D96432224E}" srcOrd="1" destOrd="0" presId="urn:microsoft.com/office/officeart/2005/8/layout/hierarchy5"/>
    <dgm:cxn modelId="{DFCA1A6B-CCB0-4C11-B904-ED7D57BDCB36}" type="presParOf" srcId="{6337D633-AC8A-439E-AC85-65BA19E3E588}" destId="{3D264FFE-9E63-40F1-ABE0-AA79FE23EE6F}" srcOrd="2" destOrd="0" presId="urn:microsoft.com/office/officeart/2005/8/layout/hierarchy5"/>
    <dgm:cxn modelId="{D08DF313-3CA5-419A-8895-8AA8B5BF9246}" type="presParOf" srcId="{3D264FFE-9E63-40F1-ABE0-AA79FE23EE6F}" destId="{68CF7E12-F941-42D2-8C3F-BC3710F6C1E1}" srcOrd="0" destOrd="0" presId="urn:microsoft.com/office/officeart/2005/8/layout/hierarchy5"/>
    <dgm:cxn modelId="{53F8F791-00B1-4920-9915-FC3C4F5528BE}" type="presParOf" srcId="{6337D633-AC8A-439E-AC85-65BA19E3E588}" destId="{0D5B78CB-2DD6-4753-9556-D62DC4E87772}" srcOrd="3" destOrd="0" presId="urn:microsoft.com/office/officeart/2005/8/layout/hierarchy5"/>
    <dgm:cxn modelId="{1F0DBB13-2DCE-45F4-88CE-802513BC9551}" type="presParOf" srcId="{0D5B78CB-2DD6-4753-9556-D62DC4E87772}" destId="{FFA7915E-3E71-4750-83A8-07C8C67C0BA9}" srcOrd="0" destOrd="0" presId="urn:microsoft.com/office/officeart/2005/8/layout/hierarchy5"/>
    <dgm:cxn modelId="{F962D0AB-137D-429F-B330-495DA2069505}" type="presParOf" srcId="{0D5B78CB-2DD6-4753-9556-D62DC4E87772}" destId="{F00B72A0-2FE4-466E-97A7-BB0DB819C0FC}" srcOrd="1" destOrd="0" presId="urn:microsoft.com/office/officeart/2005/8/layout/hierarchy5"/>
    <dgm:cxn modelId="{54B5534D-72A0-462C-8906-AA46CCD751EB}" type="presParOf" srcId="{F00B72A0-2FE4-466E-97A7-BB0DB819C0FC}" destId="{2BFFCFD1-0F31-4B0C-B182-395806F242D8}" srcOrd="0" destOrd="0" presId="urn:microsoft.com/office/officeart/2005/8/layout/hierarchy5"/>
    <dgm:cxn modelId="{FC1F6A9C-967A-4C34-9743-A5336143A52F}" type="presParOf" srcId="{2BFFCFD1-0F31-4B0C-B182-395806F242D8}" destId="{2667CEB2-2828-44F5-882C-9506E34FB30C}" srcOrd="0" destOrd="0" presId="urn:microsoft.com/office/officeart/2005/8/layout/hierarchy5"/>
    <dgm:cxn modelId="{F58F3E13-70D7-4067-89A6-5DB508B1351B}" type="presParOf" srcId="{F00B72A0-2FE4-466E-97A7-BB0DB819C0FC}" destId="{06494129-4AC2-4CBD-A9D7-BFE1AD150338}" srcOrd="1" destOrd="0" presId="urn:microsoft.com/office/officeart/2005/8/layout/hierarchy5"/>
    <dgm:cxn modelId="{75B1E61C-5A87-4CFF-8BD9-B1F1FE2A2E55}" type="presParOf" srcId="{06494129-4AC2-4CBD-A9D7-BFE1AD150338}" destId="{1ABF6D52-425C-483B-80BD-256BD01751E7}" srcOrd="0" destOrd="0" presId="urn:microsoft.com/office/officeart/2005/8/layout/hierarchy5"/>
    <dgm:cxn modelId="{BAF6A6AB-8989-47C3-AD81-0BD8D5CD3428}" type="presParOf" srcId="{06494129-4AC2-4CBD-A9D7-BFE1AD150338}" destId="{07CE2F84-36D0-4FDE-897E-491AA6E22FD7}" srcOrd="1" destOrd="0" presId="urn:microsoft.com/office/officeart/2005/8/layout/hierarchy5"/>
    <dgm:cxn modelId="{6AF20022-7FFA-4A92-ADC1-4A06F27A86AC}" type="presParOf" srcId="{F00B72A0-2FE4-466E-97A7-BB0DB819C0FC}" destId="{55BA5B95-73BA-4FCD-84BC-D1F8E38C4363}" srcOrd="2" destOrd="0" presId="urn:microsoft.com/office/officeart/2005/8/layout/hierarchy5"/>
    <dgm:cxn modelId="{E939130E-8B24-435F-A4D1-C98B60C694D1}" type="presParOf" srcId="{55BA5B95-73BA-4FCD-84BC-D1F8E38C4363}" destId="{6C15C21C-96B2-4617-8EAC-6479A0DEF77B}" srcOrd="0" destOrd="0" presId="urn:microsoft.com/office/officeart/2005/8/layout/hierarchy5"/>
    <dgm:cxn modelId="{4B3228ED-5A88-402B-85CA-4C9E293EC73E}" type="presParOf" srcId="{F00B72A0-2FE4-466E-97A7-BB0DB819C0FC}" destId="{6688AC7F-276C-44EC-9AEA-C62DE4A881D1}" srcOrd="3" destOrd="0" presId="urn:microsoft.com/office/officeart/2005/8/layout/hierarchy5"/>
    <dgm:cxn modelId="{DDE28A02-F90A-4824-BCEF-94C81B599549}" type="presParOf" srcId="{6688AC7F-276C-44EC-9AEA-C62DE4A881D1}" destId="{55570B76-E369-4026-9562-511E6250568D}" srcOrd="0" destOrd="0" presId="urn:microsoft.com/office/officeart/2005/8/layout/hierarchy5"/>
    <dgm:cxn modelId="{D48F9C01-49EE-41EB-9FBC-7C3D3CEBDBE6}" type="presParOf" srcId="{6688AC7F-276C-44EC-9AEA-C62DE4A881D1}" destId="{E70DAA1C-071D-43CB-BFC3-F10C3A892A9B}" srcOrd="1" destOrd="0" presId="urn:microsoft.com/office/officeart/2005/8/layout/hierarchy5"/>
    <dgm:cxn modelId="{D96AEBC9-172D-405C-B295-E8319F786FBB}" type="presParOf" srcId="{131B17CF-2F70-4EFE-BF9A-6EE6EA7EDC12}" destId="{1032EA4E-643C-425C-87A5-0C96F0909773}" srcOrd="1" destOrd="0" presId="urn:microsoft.com/office/officeart/2005/8/layout/hierarchy5"/>
    <dgm:cxn modelId="{69A548D8-13E9-4525-B04C-F6ADD116BBF6}" type="presParOf" srcId="{1032EA4E-643C-425C-87A5-0C96F0909773}" destId="{FD9C0E67-ABA5-44A3-90C1-643AE571139C}" srcOrd="0" destOrd="0" presId="urn:microsoft.com/office/officeart/2005/8/layout/hierarchy5"/>
    <dgm:cxn modelId="{20A612D1-F7AA-4975-BB5E-5B93D0597606}" type="presParOf" srcId="{FD9C0E67-ABA5-44A3-90C1-643AE571139C}" destId="{FF8F2907-13E7-4577-A23C-CEC4468A70F9}" srcOrd="0" destOrd="0" presId="urn:microsoft.com/office/officeart/2005/8/layout/hierarchy5"/>
    <dgm:cxn modelId="{FBD2BC3B-F2FD-489A-BDBB-0A478FDF0984}" type="presParOf" srcId="{FD9C0E67-ABA5-44A3-90C1-643AE571139C}" destId="{68A3185E-C79C-4BBE-9C6A-367143BEB264}" srcOrd="1" destOrd="0" presId="urn:microsoft.com/office/officeart/2005/8/layout/hierarchy5"/>
    <dgm:cxn modelId="{2135DF15-C2D1-4381-ACBB-7B2B64B7F0C7}" type="presParOf" srcId="{1032EA4E-643C-425C-87A5-0C96F0909773}" destId="{5F5CAA27-206F-45DA-AF9A-C8C4CED38E20}" srcOrd="1" destOrd="0" presId="urn:microsoft.com/office/officeart/2005/8/layout/hierarchy5"/>
    <dgm:cxn modelId="{5149D73E-791C-4C1C-8E26-A14223AECEAB}" type="presParOf" srcId="{5F5CAA27-206F-45DA-AF9A-C8C4CED38E20}" destId="{C79AA0D0-4738-40E8-9B16-F344D035F807}" srcOrd="0" destOrd="0" presId="urn:microsoft.com/office/officeart/2005/8/layout/hierarchy5"/>
    <dgm:cxn modelId="{F0B515D3-3364-43DB-A882-65E4380881EF}" type="presParOf" srcId="{1032EA4E-643C-425C-87A5-0C96F0909773}" destId="{3C3D7DA8-A64E-4E88-83EF-3DCA7275F71D}" srcOrd="2" destOrd="0" presId="urn:microsoft.com/office/officeart/2005/8/layout/hierarchy5"/>
    <dgm:cxn modelId="{7A74FFDE-F3C0-4241-BCDE-D086AFF81203}" type="presParOf" srcId="{3C3D7DA8-A64E-4E88-83EF-3DCA7275F71D}" destId="{650E7B64-4FD5-48B8-8ABF-FEB4DE46BF37}" srcOrd="0" destOrd="0" presId="urn:microsoft.com/office/officeart/2005/8/layout/hierarchy5"/>
    <dgm:cxn modelId="{B0ACE50B-B4F5-4E8A-AC20-A26229B71753}" type="presParOf" srcId="{3C3D7DA8-A64E-4E88-83EF-3DCA7275F71D}" destId="{B3C6378A-4CE5-474A-854E-886A203D9FE1}" srcOrd="1" destOrd="0" presId="urn:microsoft.com/office/officeart/2005/8/layout/hierarchy5"/>
    <dgm:cxn modelId="{6065396D-CDC9-4BA0-A9AA-1526D9452E05}" type="presParOf" srcId="{1032EA4E-643C-425C-87A5-0C96F0909773}" destId="{33E96700-5095-4F9B-8D71-FEB09383A393}" srcOrd="3" destOrd="0" presId="urn:microsoft.com/office/officeart/2005/8/layout/hierarchy5"/>
    <dgm:cxn modelId="{5B3C7E8F-193B-4ABA-AA38-6232CE63EA31}" type="presParOf" srcId="{33E96700-5095-4F9B-8D71-FEB09383A393}" destId="{72BD60DB-32A6-463A-9EF1-19D6FE0F6ED0}" srcOrd="0" destOrd="0" presId="urn:microsoft.com/office/officeart/2005/8/layout/hierarchy5"/>
    <dgm:cxn modelId="{881CCD6B-05B2-4FFC-A5F1-2CBEC3827768}" type="presParOf" srcId="{1032EA4E-643C-425C-87A5-0C96F0909773}" destId="{D2B1932C-559E-4762-A1B6-357403F3B898}" srcOrd="4" destOrd="0" presId="urn:microsoft.com/office/officeart/2005/8/layout/hierarchy5"/>
    <dgm:cxn modelId="{9D99FAE8-A20A-4114-A194-1A18BD1FA118}" type="presParOf" srcId="{D2B1932C-559E-4762-A1B6-357403F3B898}" destId="{24B3EFC9-E462-4295-8D87-C32ADC67124E}" srcOrd="0" destOrd="0" presId="urn:microsoft.com/office/officeart/2005/8/layout/hierarchy5"/>
    <dgm:cxn modelId="{D57EEF23-E3B0-4D8F-9AE7-611F9FBB4A63}" type="presParOf" srcId="{D2B1932C-559E-4762-A1B6-357403F3B898}" destId="{7BF07FC6-ADBB-4142-86FD-64ECE8B53AB9}" srcOrd="1" destOrd="0" presId="urn:microsoft.com/office/officeart/2005/8/layout/hierarchy5"/>
    <dgm:cxn modelId="{A0528B73-C646-4DA3-8313-FEBDC6262448}" type="presParOf" srcId="{1032EA4E-643C-425C-87A5-0C96F0909773}" destId="{92C7A837-91A4-4DBC-A935-21CA02E17AF8}" srcOrd="5" destOrd="0" presId="urn:microsoft.com/office/officeart/2005/8/layout/hierarchy5"/>
    <dgm:cxn modelId="{55AE9E53-E719-4142-BED0-1F5241246907}" type="presParOf" srcId="{92C7A837-91A4-4DBC-A935-21CA02E17AF8}" destId="{8CA1F223-590C-4FA0-914D-8E776BFA3A70}" srcOrd="0" destOrd="0" presId="urn:microsoft.com/office/officeart/2005/8/layout/hierarchy5"/>
    <dgm:cxn modelId="{7A4A4748-28A9-4016-AAC6-AB4FC1F76981}" type="presParOf" srcId="{1032EA4E-643C-425C-87A5-0C96F0909773}" destId="{A8DD6604-FDB7-46F3-AE7C-771EC9984BF5}" srcOrd="6" destOrd="0" presId="urn:microsoft.com/office/officeart/2005/8/layout/hierarchy5"/>
    <dgm:cxn modelId="{29FA41C0-323F-4614-A1E1-327459D09365}" type="presParOf" srcId="{A8DD6604-FDB7-46F3-AE7C-771EC9984BF5}" destId="{72114A82-CB63-4E7D-B46F-1CFA5734033A}" srcOrd="0" destOrd="0" presId="urn:microsoft.com/office/officeart/2005/8/layout/hierarchy5"/>
    <dgm:cxn modelId="{AF020763-A641-45CD-965F-7FB88F9C2540}" type="presParOf" srcId="{A8DD6604-FDB7-46F3-AE7C-771EC9984BF5}" destId="{FD55AA65-73BB-4290-A873-F97D002F63C4}" srcOrd="1" destOrd="0" presId="urn:microsoft.com/office/officeart/2005/8/layout/hierarchy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E462C5-7D43-46FC-8948-E62E38DF9E2B}" type="doc">
      <dgm:prSet loTypeId="urn:microsoft.com/office/officeart/2005/8/layout/hProcess4" loCatId="process" qsTypeId="urn:microsoft.com/office/officeart/2005/8/quickstyle/simple5" qsCatId="simple" csTypeId="urn:microsoft.com/office/officeart/2005/8/colors/colorful1#4" csCatId="colorful" phldr="1"/>
      <dgm:spPr/>
      <dgm:t>
        <a:bodyPr/>
        <a:lstStyle/>
        <a:p>
          <a:endParaRPr lang="en-MY"/>
        </a:p>
      </dgm:t>
    </dgm:pt>
    <dgm:pt modelId="{421F081D-4A81-4438-91E2-EC5E051CE5F4}">
      <dgm:prSet phldrT="[Text]"/>
      <dgm:spPr/>
      <dgm:t>
        <a:bodyPr/>
        <a:lstStyle/>
        <a:p>
          <a:r>
            <a:rPr lang="en-US" dirty="0" smtClean="0"/>
            <a:t>Learning Outcomes</a:t>
          </a:r>
          <a:endParaRPr lang="en-MY" dirty="0"/>
        </a:p>
      </dgm:t>
    </dgm:pt>
    <dgm:pt modelId="{79BC9B4A-9A48-43D5-97FA-294961FD0D20}" type="parTrans" cxnId="{5D4377C5-BB5E-4F5C-8B9F-C0D7BD03D1A7}">
      <dgm:prSet/>
      <dgm:spPr/>
      <dgm:t>
        <a:bodyPr/>
        <a:lstStyle/>
        <a:p>
          <a:endParaRPr lang="en-MY"/>
        </a:p>
      </dgm:t>
    </dgm:pt>
    <dgm:pt modelId="{99974A65-004C-4DAE-9C8F-698A8BA8430F}" type="sibTrans" cxnId="{5D4377C5-BB5E-4F5C-8B9F-C0D7BD03D1A7}">
      <dgm:prSet/>
      <dgm:spPr/>
      <dgm:t>
        <a:bodyPr/>
        <a:lstStyle/>
        <a:p>
          <a:endParaRPr lang="en-MY"/>
        </a:p>
      </dgm:t>
    </dgm:pt>
    <dgm:pt modelId="{4B4C608C-82CD-4046-8B34-11948D18E9E1}">
      <dgm:prSet phldrT="[Text]"/>
      <dgm:spPr/>
      <dgm:t>
        <a:bodyPr/>
        <a:lstStyle/>
        <a:p>
          <a:r>
            <a:rPr lang="en-US" dirty="0" smtClean="0"/>
            <a:t>Credits</a:t>
          </a:r>
          <a:endParaRPr lang="en-MY" dirty="0"/>
        </a:p>
      </dgm:t>
    </dgm:pt>
    <dgm:pt modelId="{B29DEE92-44A6-4E02-83AB-1FE07D362BFD}" type="parTrans" cxnId="{64669202-1670-4A2E-A266-BEC6F9EEDAC0}">
      <dgm:prSet/>
      <dgm:spPr/>
      <dgm:t>
        <a:bodyPr/>
        <a:lstStyle/>
        <a:p>
          <a:endParaRPr lang="en-MY"/>
        </a:p>
      </dgm:t>
    </dgm:pt>
    <dgm:pt modelId="{98C4148A-D764-4B78-A618-494B4EB5833D}" type="sibTrans" cxnId="{64669202-1670-4A2E-A266-BEC6F9EEDAC0}">
      <dgm:prSet/>
      <dgm:spPr/>
      <dgm:t>
        <a:bodyPr/>
        <a:lstStyle/>
        <a:p>
          <a:endParaRPr lang="en-MY"/>
        </a:p>
      </dgm:t>
    </dgm:pt>
    <dgm:pt modelId="{46312C51-E36B-47BA-A73E-4107EF02AF26}">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MQF</a:t>
          </a:r>
          <a:endParaRPr lang="en-MY" dirty="0" smtClean="0"/>
        </a:p>
        <a:p>
          <a:pPr defTabSz="622300">
            <a:lnSpc>
              <a:spcPct val="90000"/>
            </a:lnSpc>
            <a:spcBef>
              <a:spcPct val="0"/>
            </a:spcBef>
            <a:spcAft>
              <a:spcPct val="35000"/>
            </a:spcAft>
          </a:pPr>
          <a:endParaRPr lang="en-MY" dirty="0"/>
        </a:p>
      </dgm:t>
    </dgm:pt>
    <dgm:pt modelId="{054070BD-4134-4BC8-9998-755D561EC7A5}" type="parTrans" cxnId="{D56575A7-3CA0-4C07-9177-B0199F882781}">
      <dgm:prSet/>
      <dgm:spPr/>
      <dgm:t>
        <a:bodyPr/>
        <a:lstStyle/>
        <a:p>
          <a:endParaRPr lang="en-MY"/>
        </a:p>
      </dgm:t>
    </dgm:pt>
    <dgm:pt modelId="{9A27B9B2-2A93-4800-B1E9-684322E8C73A}" type="sibTrans" cxnId="{D56575A7-3CA0-4C07-9177-B0199F882781}">
      <dgm:prSet/>
      <dgm:spPr/>
      <dgm:t>
        <a:bodyPr/>
        <a:lstStyle/>
        <a:p>
          <a:endParaRPr lang="en-MY"/>
        </a:p>
      </dgm:t>
    </dgm:pt>
    <dgm:pt modelId="{99B57FB3-5A75-4DDF-9668-26174768767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MQA</a:t>
          </a:r>
          <a:endParaRPr lang="en-MY" dirty="0" smtClean="0"/>
        </a:p>
        <a:p>
          <a:pPr defTabSz="666750">
            <a:lnSpc>
              <a:spcPct val="90000"/>
            </a:lnSpc>
            <a:spcBef>
              <a:spcPct val="0"/>
            </a:spcBef>
            <a:spcAft>
              <a:spcPct val="35000"/>
            </a:spcAft>
          </a:pPr>
          <a:endParaRPr lang="en-MY" dirty="0"/>
        </a:p>
      </dgm:t>
    </dgm:pt>
    <dgm:pt modelId="{AC003437-1DD1-4033-9F53-8470B2B43B68}" type="parTrans" cxnId="{9277F252-A770-4524-8D0A-ACA225A0BACD}">
      <dgm:prSet/>
      <dgm:spPr/>
      <dgm:t>
        <a:bodyPr/>
        <a:lstStyle/>
        <a:p>
          <a:endParaRPr lang="en-MY"/>
        </a:p>
      </dgm:t>
    </dgm:pt>
    <dgm:pt modelId="{4739DC6F-6406-4342-914E-4482694313F4}" type="sibTrans" cxnId="{9277F252-A770-4524-8D0A-ACA225A0BACD}">
      <dgm:prSet/>
      <dgm:spPr/>
      <dgm:t>
        <a:bodyPr/>
        <a:lstStyle/>
        <a:p>
          <a:endParaRPr lang="en-MY"/>
        </a:p>
      </dgm:t>
    </dgm:pt>
    <dgm:pt modelId="{91E99726-F693-4F6C-87B9-0E0EA9589DC4}">
      <dgm:prSet/>
      <dgm:spPr/>
      <dgm:t>
        <a:bodyPr/>
        <a:lstStyle/>
        <a:p>
          <a:r>
            <a:rPr lang="en-US" dirty="0" smtClean="0"/>
            <a:t>What students will be able to do?</a:t>
          </a:r>
          <a:endParaRPr lang="en-MY" dirty="0"/>
        </a:p>
      </dgm:t>
    </dgm:pt>
    <dgm:pt modelId="{B077EFA8-1B40-46B8-B3D8-DEFD47379A82}" type="parTrans" cxnId="{D89ABA8D-FEB6-4C96-A4F4-76D311835ECC}">
      <dgm:prSet/>
      <dgm:spPr/>
      <dgm:t>
        <a:bodyPr/>
        <a:lstStyle/>
        <a:p>
          <a:endParaRPr lang="en-MY"/>
        </a:p>
      </dgm:t>
    </dgm:pt>
    <dgm:pt modelId="{019C5602-2AC7-4E65-8CC9-A8196BD92819}" type="sibTrans" cxnId="{D89ABA8D-FEB6-4C96-A4F4-76D311835ECC}">
      <dgm:prSet/>
      <dgm:spPr/>
      <dgm:t>
        <a:bodyPr/>
        <a:lstStyle/>
        <a:p>
          <a:endParaRPr lang="en-MY"/>
        </a:p>
      </dgm:t>
    </dgm:pt>
    <dgm:pt modelId="{1486DD6D-1F83-4EC9-8156-C10724B1AC3E}">
      <dgm:prSet/>
      <dgm:spPr/>
      <dgm:t>
        <a:bodyPr/>
        <a:lstStyle/>
        <a:p>
          <a:r>
            <a:rPr lang="en-US" dirty="0" smtClean="0"/>
            <a:t>The yardstick to measure student learning.</a:t>
          </a:r>
          <a:endParaRPr lang="en-MY" dirty="0"/>
        </a:p>
      </dgm:t>
    </dgm:pt>
    <dgm:pt modelId="{E0865E45-4AD8-4B9D-A5B3-1292978062CE}" type="parTrans" cxnId="{164D1DBD-FE1C-4DAC-B574-7A9733638153}">
      <dgm:prSet/>
      <dgm:spPr/>
      <dgm:t>
        <a:bodyPr/>
        <a:lstStyle/>
        <a:p>
          <a:endParaRPr lang="en-MY"/>
        </a:p>
      </dgm:t>
    </dgm:pt>
    <dgm:pt modelId="{483B6C9F-36FF-4A19-92A9-7E94E52EDA84}" type="sibTrans" cxnId="{164D1DBD-FE1C-4DAC-B574-7A9733638153}">
      <dgm:prSet/>
      <dgm:spPr/>
      <dgm:t>
        <a:bodyPr/>
        <a:lstStyle/>
        <a:p>
          <a:endParaRPr lang="en-MY"/>
        </a:p>
      </dgm:t>
    </dgm:pt>
    <dgm:pt modelId="{2670FB59-80E4-4ADF-8185-D8E3634DAF49}">
      <dgm:prSet/>
      <dgm:spPr/>
      <dgm:t>
        <a:bodyPr/>
        <a:lstStyle/>
        <a:p>
          <a:r>
            <a:rPr lang="en-US" dirty="0" smtClean="0"/>
            <a:t>The frame within which students’ learning is pegged.</a:t>
          </a:r>
          <a:endParaRPr lang="en-MY" dirty="0"/>
        </a:p>
      </dgm:t>
    </dgm:pt>
    <dgm:pt modelId="{11FCF779-400F-43BE-A468-46A2C35549D7}" type="parTrans" cxnId="{36D01E3E-0541-4A7A-B641-6F8229850421}">
      <dgm:prSet/>
      <dgm:spPr/>
      <dgm:t>
        <a:bodyPr/>
        <a:lstStyle/>
        <a:p>
          <a:endParaRPr lang="en-MY"/>
        </a:p>
      </dgm:t>
    </dgm:pt>
    <dgm:pt modelId="{9B204FF0-287D-4694-919E-6D473F9B32CF}" type="sibTrans" cxnId="{36D01E3E-0541-4A7A-B641-6F8229850421}">
      <dgm:prSet/>
      <dgm:spPr/>
      <dgm:t>
        <a:bodyPr/>
        <a:lstStyle/>
        <a:p>
          <a:endParaRPr lang="en-MY"/>
        </a:p>
      </dgm:t>
    </dgm:pt>
    <dgm:pt modelId="{51AE61F2-08DD-441F-A2C9-DEDC5EE15CD8}">
      <dgm:prSet/>
      <dgm:spPr/>
      <dgm:t>
        <a:bodyPr/>
        <a:lstStyle/>
        <a:p>
          <a:r>
            <a:rPr lang="en-US" dirty="0" smtClean="0"/>
            <a:t>The Agency that holds all together.</a:t>
          </a:r>
          <a:endParaRPr lang="en-MY" dirty="0"/>
        </a:p>
      </dgm:t>
    </dgm:pt>
    <dgm:pt modelId="{6912F148-8D2E-40C8-86D0-A826C1F48D6C}" type="parTrans" cxnId="{F50593D7-C2A0-4677-824C-AA3E34B119FD}">
      <dgm:prSet/>
      <dgm:spPr/>
      <dgm:t>
        <a:bodyPr/>
        <a:lstStyle/>
        <a:p>
          <a:endParaRPr lang="en-MY"/>
        </a:p>
      </dgm:t>
    </dgm:pt>
    <dgm:pt modelId="{4A16998C-B796-4967-8715-0816E2DD4BAE}" type="sibTrans" cxnId="{F50593D7-C2A0-4677-824C-AA3E34B119FD}">
      <dgm:prSet/>
      <dgm:spPr/>
      <dgm:t>
        <a:bodyPr/>
        <a:lstStyle/>
        <a:p>
          <a:endParaRPr lang="en-MY"/>
        </a:p>
      </dgm:t>
    </dgm:pt>
    <dgm:pt modelId="{F8FAF087-81BD-4575-8137-81B3A641BEAE}" type="pres">
      <dgm:prSet presAssocID="{2FE462C5-7D43-46FC-8948-E62E38DF9E2B}" presName="Name0" presStyleCnt="0">
        <dgm:presLayoutVars>
          <dgm:dir/>
          <dgm:animLvl val="lvl"/>
          <dgm:resizeHandles val="exact"/>
        </dgm:presLayoutVars>
      </dgm:prSet>
      <dgm:spPr/>
      <dgm:t>
        <a:bodyPr/>
        <a:lstStyle/>
        <a:p>
          <a:endParaRPr lang="en-MY"/>
        </a:p>
      </dgm:t>
    </dgm:pt>
    <dgm:pt modelId="{B303FEEE-4E3D-4C38-9D39-3037ACC58AED}" type="pres">
      <dgm:prSet presAssocID="{2FE462C5-7D43-46FC-8948-E62E38DF9E2B}" presName="tSp" presStyleCnt="0"/>
      <dgm:spPr/>
      <dgm:t>
        <a:bodyPr/>
        <a:lstStyle/>
        <a:p>
          <a:endParaRPr lang="en-MY"/>
        </a:p>
      </dgm:t>
    </dgm:pt>
    <dgm:pt modelId="{704ABF85-7661-406E-88C9-626B9B039AA9}" type="pres">
      <dgm:prSet presAssocID="{2FE462C5-7D43-46FC-8948-E62E38DF9E2B}" presName="bSp" presStyleCnt="0"/>
      <dgm:spPr/>
      <dgm:t>
        <a:bodyPr/>
        <a:lstStyle/>
        <a:p>
          <a:endParaRPr lang="en-MY"/>
        </a:p>
      </dgm:t>
    </dgm:pt>
    <dgm:pt modelId="{ED67CE16-1B6C-4DB4-A4D2-A866A49CE813}" type="pres">
      <dgm:prSet presAssocID="{2FE462C5-7D43-46FC-8948-E62E38DF9E2B}" presName="process" presStyleCnt="0"/>
      <dgm:spPr/>
      <dgm:t>
        <a:bodyPr/>
        <a:lstStyle/>
        <a:p>
          <a:endParaRPr lang="en-MY"/>
        </a:p>
      </dgm:t>
    </dgm:pt>
    <dgm:pt modelId="{CA26D3D3-2790-4220-A449-D661419D065F}" type="pres">
      <dgm:prSet presAssocID="{421F081D-4A81-4438-91E2-EC5E051CE5F4}" presName="composite1" presStyleCnt="0"/>
      <dgm:spPr/>
      <dgm:t>
        <a:bodyPr/>
        <a:lstStyle/>
        <a:p>
          <a:endParaRPr lang="en-MY"/>
        </a:p>
      </dgm:t>
    </dgm:pt>
    <dgm:pt modelId="{59B58E37-51E8-41A5-B61C-635BBFA4A419}" type="pres">
      <dgm:prSet presAssocID="{421F081D-4A81-4438-91E2-EC5E051CE5F4}" presName="dummyNode1" presStyleLbl="node1" presStyleIdx="0" presStyleCnt="4"/>
      <dgm:spPr/>
      <dgm:t>
        <a:bodyPr/>
        <a:lstStyle/>
        <a:p>
          <a:endParaRPr lang="en-MY"/>
        </a:p>
      </dgm:t>
    </dgm:pt>
    <dgm:pt modelId="{24F07F42-0A27-46B9-920E-3DEBB4519506}" type="pres">
      <dgm:prSet presAssocID="{421F081D-4A81-4438-91E2-EC5E051CE5F4}" presName="childNode1" presStyleLbl="bgAcc1" presStyleIdx="0" presStyleCnt="4">
        <dgm:presLayoutVars>
          <dgm:bulletEnabled val="1"/>
        </dgm:presLayoutVars>
      </dgm:prSet>
      <dgm:spPr/>
      <dgm:t>
        <a:bodyPr/>
        <a:lstStyle/>
        <a:p>
          <a:endParaRPr lang="en-MY"/>
        </a:p>
      </dgm:t>
    </dgm:pt>
    <dgm:pt modelId="{26171313-D6F9-4562-AD1B-A9F4BE6F92F1}" type="pres">
      <dgm:prSet presAssocID="{421F081D-4A81-4438-91E2-EC5E051CE5F4}" presName="childNode1tx" presStyleLbl="bgAcc1" presStyleIdx="0" presStyleCnt="4">
        <dgm:presLayoutVars>
          <dgm:bulletEnabled val="1"/>
        </dgm:presLayoutVars>
      </dgm:prSet>
      <dgm:spPr/>
      <dgm:t>
        <a:bodyPr/>
        <a:lstStyle/>
        <a:p>
          <a:endParaRPr lang="en-MY"/>
        </a:p>
      </dgm:t>
    </dgm:pt>
    <dgm:pt modelId="{B5C25786-1244-49F4-9A67-F9011FAA1F68}" type="pres">
      <dgm:prSet presAssocID="{421F081D-4A81-4438-91E2-EC5E051CE5F4}" presName="parentNode1" presStyleLbl="node1" presStyleIdx="0" presStyleCnt="4">
        <dgm:presLayoutVars>
          <dgm:chMax val="1"/>
          <dgm:bulletEnabled val="1"/>
        </dgm:presLayoutVars>
      </dgm:prSet>
      <dgm:spPr/>
      <dgm:t>
        <a:bodyPr/>
        <a:lstStyle/>
        <a:p>
          <a:endParaRPr lang="en-MY"/>
        </a:p>
      </dgm:t>
    </dgm:pt>
    <dgm:pt modelId="{2D289F54-C652-492E-90C5-0AEC93152C01}" type="pres">
      <dgm:prSet presAssocID="{421F081D-4A81-4438-91E2-EC5E051CE5F4}" presName="connSite1" presStyleCnt="0"/>
      <dgm:spPr/>
      <dgm:t>
        <a:bodyPr/>
        <a:lstStyle/>
        <a:p>
          <a:endParaRPr lang="en-MY"/>
        </a:p>
      </dgm:t>
    </dgm:pt>
    <dgm:pt modelId="{B2E083BB-D239-4C8C-A9BE-2941CC490420}" type="pres">
      <dgm:prSet presAssocID="{99974A65-004C-4DAE-9C8F-698A8BA8430F}" presName="Name9" presStyleLbl="sibTrans2D1" presStyleIdx="0" presStyleCnt="3"/>
      <dgm:spPr/>
      <dgm:t>
        <a:bodyPr/>
        <a:lstStyle/>
        <a:p>
          <a:endParaRPr lang="en-MY"/>
        </a:p>
      </dgm:t>
    </dgm:pt>
    <dgm:pt modelId="{E40A820F-1692-47F6-8C97-13E924AB4756}" type="pres">
      <dgm:prSet presAssocID="{4B4C608C-82CD-4046-8B34-11948D18E9E1}" presName="composite2" presStyleCnt="0"/>
      <dgm:spPr/>
      <dgm:t>
        <a:bodyPr/>
        <a:lstStyle/>
        <a:p>
          <a:endParaRPr lang="en-MY"/>
        </a:p>
      </dgm:t>
    </dgm:pt>
    <dgm:pt modelId="{E545D408-5289-4BC7-8126-02337467A308}" type="pres">
      <dgm:prSet presAssocID="{4B4C608C-82CD-4046-8B34-11948D18E9E1}" presName="dummyNode2" presStyleLbl="node1" presStyleIdx="0" presStyleCnt="4"/>
      <dgm:spPr/>
      <dgm:t>
        <a:bodyPr/>
        <a:lstStyle/>
        <a:p>
          <a:endParaRPr lang="en-MY"/>
        </a:p>
      </dgm:t>
    </dgm:pt>
    <dgm:pt modelId="{A2B9E666-2382-4DAF-B0B5-5DA2129594E4}" type="pres">
      <dgm:prSet presAssocID="{4B4C608C-82CD-4046-8B34-11948D18E9E1}" presName="childNode2" presStyleLbl="bgAcc1" presStyleIdx="1" presStyleCnt="4">
        <dgm:presLayoutVars>
          <dgm:bulletEnabled val="1"/>
        </dgm:presLayoutVars>
      </dgm:prSet>
      <dgm:spPr/>
      <dgm:t>
        <a:bodyPr/>
        <a:lstStyle/>
        <a:p>
          <a:endParaRPr lang="en-MY"/>
        </a:p>
      </dgm:t>
    </dgm:pt>
    <dgm:pt modelId="{5B4BBC62-EEEF-43DF-AB10-5F81BCAE8E99}" type="pres">
      <dgm:prSet presAssocID="{4B4C608C-82CD-4046-8B34-11948D18E9E1}" presName="childNode2tx" presStyleLbl="bgAcc1" presStyleIdx="1" presStyleCnt="4">
        <dgm:presLayoutVars>
          <dgm:bulletEnabled val="1"/>
        </dgm:presLayoutVars>
      </dgm:prSet>
      <dgm:spPr/>
      <dgm:t>
        <a:bodyPr/>
        <a:lstStyle/>
        <a:p>
          <a:endParaRPr lang="en-MY"/>
        </a:p>
      </dgm:t>
    </dgm:pt>
    <dgm:pt modelId="{DDB6C477-DE7A-4121-B72C-A44353982AE4}" type="pres">
      <dgm:prSet presAssocID="{4B4C608C-82CD-4046-8B34-11948D18E9E1}" presName="parentNode2" presStyleLbl="node1" presStyleIdx="1" presStyleCnt="4">
        <dgm:presLayoutVars>
          <dgm:chMax val="0"/>
          <dgm:bulletEnabled val="1"/>
        </dgm:presLayoutVars>
      </dgm:prSet>
      <dgm:spPr/>
      <dgm:t>
        <a:bodyPr/>
        <a:lstStyle/>
        <a:p>
          <a:endParaRPr lang="en-MY"/>
        </a:p>
      </dgm:t>
    </dgm:pt>
    <dgm:pt modelId="{592A5B5D-9B15-40F5-80FC-452CAD4DD86F}" type="pres">
      <dgm:prSet presAssocID="{4B4C608C-82CD-4046-8B34-11948D18E9E1}" presName="connSite2" presStyleCnt="0"/>
      <dgm:spPr/>
      <dgm:t>
        <a:bodyPr/>
        <a:lstStyle/>
        <a:p>
          <a:endParaRPr lang="en-MY"/>
        </a:p>
      </dgm:t>
    </dgm:pt>
    <dgm:pt modelId="{395B04CA-E7F4-475B-B131-67E8B6A098EA}" type="pres">
      <dgm:prSet presAssocID="{98C4148A-D764-4B78-A618-494B4EB5833D}" presName="Name18" presStyleLbl="sibTrans2D1" presStyleIdx="1" presStyleCnt="3"/>
      <dgm:spPr/>
      <dgm:t>
        <a:bodyPr/>
        <a:lstStyle/>
        <a:p>
          <a:endParaRPr lang="en-MY"/>
        </a:p>
      </dgm:t>
    </dgm:pt>
    <dgm:pt modelId="{46EF39DF-7319-43F4-8A46-64B8DE9D9378}" type="pres">
      <dgm:prSet presAssocID="{46312C51-E36B-47BA-A73E-4107EF02AF26}" presName="composite1" presStyleCnt="0"/>
      <dgm:spPr/>
      <dgm:t>
        <a:bodyPr/>
        <a:lstStyle/>
        <a:p>
          <a:endParaRPr lang="en-MY"/>
        </a:p>
      </dgm:t>
    </dgm:pt>
    <dgm:pt modelId="{8429AEE7-F3C4-42D1-95B2-DCC15437207B}" type="pres">
      <dgm:prSet presAssocID="{46312C51-E36B-47BA-A73E-4107EF02AF26}" presName="dummyNode1" presStyleLbl="node1" presStyleIdx="1" presStyleCnt="4"/>
      <dgm:spPr/>
      <dgm:t>
        <a:bodyPr/>
        <a:lstStyle/>
        <a:p>
          <a:endParaRPr lang="en-MY"/>
        </a:p>
      </dgm:t>
    </dgm:pt>
    <dgm:pt modelId="{F4AD3B5F-A186-41A1-8A55-F704ABF04A6F}" type="pres">
      <dgm:prSet presAssocID="{46312C51-E36B-47BA-A73E-4107EF02AF26}" presName="childNode1" presStyleLbl="bgAcc1" presStyleIdx="2" presStyleCnt="4">
        <dgm:presLayoutVars>
          <dgm:bulletEnabled val="1"/>
        </dgm:presLayoutVars>
      </dgm:prSet>
      <dgm:spPr/>
      <dgm:t>
        <a:bodyPr/>
        <a:lstStyle/>
        <a:p>
          <a:endParaRPr lang="en-MY"/>
        </a:p>
      </dgm:t>
    </dgm:pt>
    <dgm:pt modelId="{E00BA11E-1D3A-48BA-85C7-DE518CDD2683}" type="pres">
      <dgm:prSet presAssocID="{46312C51-E36B-47BA-A73E-4107EF02AF26}" presName="childNode1tx" presStyleLbl="bgAcc1" presStyleIdx="2" presStyleCnt="4">
        <dgm:presLayoutVars>
          <dgm:bulletEnabled val="1"/>
        </dgm:presLayoutVars>
      </dgm:prSet>
      <dgm:spPr/>
      <dgm:t>
        <a:bodyPr/>
        <a:lstStyle/>
        <a:p>
          <a:endParaRPr lang="en-MY"/>
        </a:p>
      </dgm:t>
    </dgm:pt>
    <dgm:pt modelId="{1D70C064-672F-443B-9B6D-CA995344412F}" type="pres">
      <dgm:prSet presAssocID="{46312C51-E36B-47BA-A73E-4107EF02AF26}" presName="parentNode1" presStyleLbl="node1" presStyleIdx="2" presStyleCnt="4">
        <dgm:presLayoutVars>
          <dgm:chMax val="1"/>
          <dgm:bulletEnabled val="1"/>
        </dgm:presLayoutVars>
      </dgm:prSet>
      <dgm:spPr/>
      <dgm:t>
        <a:bodyPr/>
        <a:lstStyle/>
        <a:p>
          <a:endParaRPr lang="en-MY"/>
        </a:p>
      </dgm:t>
    </dgm:pt>
    <dgm:pt modelId="{82A263F8-89A6-4CE7-819F-14FB0A2233FB}" type="pres">
      <dgm:prSet presAssocID="{46312C51-E36B-47BA-A73E-4107EF02AF26}" presName="connSite1" presStyleCnt="0"/>
      <dgm:spPr/>
      <dgm:t>
        <a:bodyPr/>
        <a:lstStyle/>
        <a:p>
          <a:endParaRPr lang="en-MY"/>
        </a:p>
      </dgm:t>
    </dgm:pt>
    <dgm:pt modelId="{08C35415-BC9E-4543-8DC6-A1293B06D304}" type="pres">
      <dgm:prSet presAssocID="{9A27B9B2-2A93-4800-B1E9-684322E8C73A}" presName="Name9" presStyleLbl="sibTrans2D1" presStyleIdx="2" presStyleCnt="3"/>
      <dgm:spPr/>
      <dgm:t>
        <a:bodyPr/>
        <a:lstStyle/>
        <a:p>
          <a:endParaRPr lang="en-MY"/>
        </a:p>
      </dgm:t>
    </dgm:pt>
    <dgm:pt modelId="{9D0E374F-1182-4C19-86FC-EBCB50EAA017}" type="pres">
      <dgm:prSet presAssocID="{99B57FB3-5A75-4DDF-9668-26174768767C}" presName="composite2" presStyleCnt="0"/>
      <dgm:spPr/>
      <dgm:t>
        <a:bodyPr/>
        <a:lstStyle/>
        <a:p>
          <a:endParaRPr lang="en-MY"/>
        </a:p>
      </dgm:t>
    </dgm:pt>
    <dgm:pt modelId="{34A000AD-2725-4A4E-9EB1-A3950F50E7F7}" type="pres">
      <dgm:prSet presAssocID="{99B57FB3-5A75-4DDF-9668-26174768767C}" presName="dummyNode2" presStyleLbl="node1" presStyleIdx="2" presStyleCnt="4"/>
      <dgm:spPr/>
      <dgm:t>
        <a:bodyPr/>
        <a:lstStyle/>
        <a:p>
          <a:endParaRPr lang="en-MY"/>
        </a:p>
      </dgm:t>
    </dgm:pt>
    <dgm:pt modelId="{ECF76B42-87CC-4C26-8151-41DD7DC23DEA}" type="pres">
      <dgm:prSet presAssocID="{99B57FB3-5A75-4DDF-9668-26174768767C}" presName="childNode2" presStyleLbl="bgAcc1" presStyleIdx="3" presStyleCnt="4">
        <dgm:presLayoutVars>
          <dgm:bulletEnabled val="1"/>
        </dgm:presLayoutVars>
      </dgm:prSet>
      <dgm:spPr/>
      <dgm:t>
        <a:bodyPr/>
        <a:lstStyle/>
        <a:p>
          <a:endParaRPr lang="en-MY"/>
        </a:p>
      </dgm:t>
    </dgm:pt>
    <dgm:pt modelId="{DF9A0ED0-3B0F-41E1-BAFB-02AB8664F2DF}" type="pres">
      <dgm:prSet presAssocID="{99B57FB3-5A75-4DDF-9668-26174768767C}" presName="childNode2tx" presStyleLbl="bgAcc1" presStyleIdx="3" presStyleCnt="4">
        <dgm:presLayoutVars>
          <dgm:bulletEnabled val="1"/>
        </dgm:presLayoutVars>
      </dgm:prSet>
      <dgm:spPr/>
      <dgm:t>
        <a:bodyPr/>
        <a:lstStyle/>
        <a:p>
          <a:endParaRPr lang="en-MY"/>
        </a:p>
      </dgm:t>
    </dgm:pt>
    <dgm:pt modelId="{4803FF0B-C47C-4951-B68E-EC25EDD1F98D}" type="pres">
      <dgm:prSet presAssocID="{99B57FB3-5A75-4DDF-9668-26174768767C}" presName="parentNode2" presStyleLbl="node1" presStyleIdx="3" presStyleCnt="4" custLinFactNeighborX="-2278" custLinFactNeighborY="-9287">
        <dgm:presLayoutVars>
          <dgm:chMax val="0"/>
          <dgm:bulletEnabled val="1"/>
        </dgm:presLayoutVars>
      </dgm:prSet>
      <dgm:spPr/>
      <dgm:t>
        <a:bodyPr/>
        <a:lstStyle/>
        <a:p>
          <a:endParaRPr lang="en-MY"/>
        </a:p>
      </dgm:t>
    </dgm:pt>
    <dgm:pt modelId="{D545A771-F397-46B8-B405-1B26DA02F0C5}" type="pres">
      <dgm:prSet presAssocID="{99B57FB3-5A75-4DDF-9668-26174768767C}" presName="connSite2" presStyleCnt="0"/>
      <dgm:spPr/>
      <dgm:t>
        <a:bodyPr/>
        <a:lstStyle/>
        <a:p>
          <a:endParaRPr lang="en-MY"/>
        </a:p>
      </dgm:t>
    </dgm:pt>
  </dgm:ptLst>
  <dgm:cxnLst>
    <dgm:cxn modelId="{5D4377C5-BB5E-4F5C-8B9F-C0D7BD03D1A7}" srcId="{2FE462C5-7D43-46FC-8948-E62E38DF9E2B}" destId="{421F081D-4A81-4438-91E2-EC5E051CE5F4}" srcOrd="0" destOrd="0" parTransId="{79BC9B4A-9A48-43D5-97FA-294961FD0D20}" sibTransId="{99974A65-004C-4DAE-9C8F-698A8BA8430F}"/>
    <dgm:cxn modelId="{164D1DBD-FE1C-4DAC-B574-7A9733638153}" srcId="{4B4C608C-82CD-4046-8B34-11948D18E9E1}" destId="{1486DD6D-1F83-4EC9-8156-C10724B1AC3E}" srcOrd="0" destOrd="0" parTransId="{E0865E45-4AD8-4B9D-A5B3-1292978062CE}" sibTransId="{483B6C9F-36FF-4A19-92A9-7E94E52EDA84}"/>
    <dgm:cxn modelId="{0D331DA6-39B6-42D6-A456-0BE056E58A55}" type="presOf" srcId="{91E99726-F693-4F6C-87B9-0E0EA9589DC4}" destId="{24F07F42-0A27-46B9-920E-3DEBB4519506}" srcOrd="0" destOrd="0" presId="urn:microsoft.com/office/officeart/2005/8/layout/hProcess4"/>
    <dgm:cxn modelId="{579D62E9-0B92-40DA-B7DF-DA1A07AFFE84}" type="presOf" srcId="{99974A65-004C-4DAE-9C8F-698A8BA8430F}" destId="{B2E083BB-D239-4C8C-A9BE-2941CC490420}" srcOrd="0" destOrd="0" presId="urn:microsoft.com/office/officeart/2005/8/layout/hProcess4"/>
    <dgm:cxn modelId="{FD7B0E58-DC04-4299-A744-7F3D1965B499}" type="presOf" srcId="{99B57FB3-5A75-4DDF-9668-26174768767C}" destId="{4803FF0B-C47C-4951-B68E-EC25EDD1F98D}" srcOrd="0" destOrd="0" presId="urn:microsoft.com/office/officeart/2005/8/layout/hProcess4"/>
    <dgm:cxn modelId="{970AD22A-997A-4FC8-8738-7788C9C84DF6}" type="presOf" srcId="{2FE462C5-7D43-46FC-8948-E62E38DF9E2B}" destId="{F8FAF087-81BD-4575-8137-81B3A641BEAE}" srcOrd="0" destOrd="0" presId="urn:microsoft.com/office/officeart/2005/8/layout/hProcess4"/>
    <dgm:cxn modelId="{77877C53-B9F0-47B5-8F90-99D704D22E99}" type="presOf" srcId="{2670FB59-80E4-4ADF-8185-D8E3634DAF49}" destId="{E00BA11E-1D3A-48BA-85C7-DE518CDD2683}" srcOrd="1" destOrd="0" presId="urn:microsoft.com/office/officeart/2005/8/layout/hProcess4"/>
    <dgm:cxn modelId="{CFE0FC1A-7D63-42C1-A72C-F2EA12909D02}" type="presOf" srcId="{51AE61F2-08DD-441F-A2C9-DEDC5EE15CD8}" destId="{DF9A0ED0-3B0F-41E1-BAFB-02AB8664F2DF}" srcOrd="1" destOrd="0" presId="urn:microsoft.com/office/officeart/2005/8/layout/hProcess4"/>
    <dgm:cxn modelId="{64669202-1670-4A2E-A266-BEC6F9EEDAC0}" srcId="{2FE462C5-7D43-46FC-8948-E62E38DF9E2B}" destId="{4B4C608C-82CD-4046-8B34-11948D18E9E1}" srcOrd="1" destOrd="0" parTransId="{B29DEE92-44A6-4E02-83AB-1FE07D362BFD}" sibTransId="{98C4148A-D764-4B78-A618-494B4EB5833D}"/>
    <dgm:cxn modelId="{7D0DCC74-C065-4130-B8E2-677ADC1D43B5}" type="presOf" srcId="{1486DD6D-1F83-4EC9-8156-C10724B1AC3E}" destId="{A2B9E666-2382-4DAF-B0B5-5DA2129594E4}" srcOrd="0" destOrd="0" presId="urn:microsoft.com/office/officeart/2005/8/layout/hProcess4"/>
    <dgm:cxn modelId="{36D01E3E-0541-4A7A-B641-6F8229850421}" srcId="{46312C51-E36B-47BA-A73E-4107EF02AF26}" destId="{2670FB59-80E4-4ADF-8185-D8E3634DAF49}" srcOrd="0" destOrd="0" parTransId="{11FCF779-400F-43BE-A468-46A2C35549D7}" sibTransId="{9B204FF0-287D-4694-919E-6D473F9B32CF}"/>
    <dgm:cxn modelId="{3695A54F-ACB0-4E9C-ACE5-F48EA395F898}" type="presOf" srcId="{91E99726-F693-4F6C-87B9-0E0EA9589DC4}" destId="{26171313-D6F9-4562-AD1B-A9F4BE6F92F1}" srcOrd="1" destOrd="0" presId="urn:microsoft.com/office/officeart/2005/8/layout/hProcess4"/>
    <dgm:cxn modelId="{01C8A6D9-369B-49D3-B8E6-73A6159951B8}" type="presOf" srcId="{2670FB59-80E4-4ADF-8185-D8E3634DAF49}" destId="{F4AD3B5F-A186-41A1-8A55-F704ABF04A6F}" srcOrd="0" destOrd="0" presId="urn:microsoft.com/office/officeart/2005/8/layout/hProcess4"/>
    <dgm:cxn modelId="{D468125C-9327-4671-A393-DBF86270260E}" type="presOf" srcId="{9A27B9B2-2A93-4800-B1E9-684322E8C73A}" destId="{08C35415-BC9E-4543-8DC6-A1293B06D304}" srcOrd="0" destOrd="0" presId="urn:microsoft.com/office/officeart/2005/8/layout/hProcess4"/>
    <dgm:cxn modelId="{AF759062-C272-4BC2-A689-443509EAE320}" type="presOf" srcId="{4B4C608C-82CD-4046-8B34-11948D18E9E1}" destId="{DDB6C477-DE7A-4121-B72C-A44353982AE4}" srcOrd="0" destOrd="0" presId="urn:microsoft.com/office/officeart/2005/8/layout/hProcess4"/>
    <dgm:cxn modelId="{D56575A7-3CA0-4C07-9177-B0199F882781}" srcId="{2FE462C5-7D43-46FC-8948-E62E38DF9E2B}" destId="{46312C51-E36B-47BA-A73E-4107EF02AF26}" srcOrd="2" destOrd="0" parTransId="{054070BD-4134-4BC8-9998-755D561EC7A5}" sibTransId="{9A27B9B2-2A93-4800-B1E9-684322E8C73A}"/>
    <dgm:cxn modelId="{D89ABA8D-FEB6-4C96-A4F4-76D311835ECC}" srcId="{421F081D-4A81-4438-91E2-EC5E051CE5F4}" destId="{91E99726-F693-4F6C-87B9-0E0EA9589DC4}" srcOrd="0" destOrd="0" parTransId="{B077EFA8-1B40-46B8-B3D8-DEFD47379A82}" sibTransId="{019C5602-2AC7-4E65-8CC9-A8196BD92819}"/>
    <dgm:cxn modelId="{AE9A8BC1-FD2D-4FB6-9F77-4A069FFF55AF}" type="presOf" srcId="{421F081D-4A81-4438-91E2-EC5E051CE5F4}" destId="{B5C25786-1244-49F4-9A67-F9011FAA1F68}" srcOrd="0" destOrd="0" presId="urn:microsoft.com/office/officeart/2005/8/layout/hProcess4"/>
    <dgm:cxn modelId="{F50593D7-C2A0-4677-824C-AA3E34B119FD}" srcId="{99B57FB3-5A75-4DDF-9668-26174768767C}" destId="{51AE61F2-08DD-441F-A2C9-DEDC5EE15CD8}" srcOrd="0" destOrd="0" parTransId="{6912F148-8D2E-40C8-86D0-A826C1F48D6C}" sibTransId="{4A16998C-B796-4967-8715-0816E2DD4BAE}"/>
    <dgm:cxn modelId="{44B79198-DA5E-4510-8871-A766D30F87DB}" type="presOf" srcId="{98C4148A-D764-4B78-A618-494B4EB5833D}" destId="{395B04CA-E7F4-475B-B131-67E8B6A098EA}" srcOrd="0" destOrd="0" presId="urn:microsoft.com/office/officeart/2005/8/layout/hProcess4"/>
    <dgm:cxn modelId="{8549D108-3844-497D-BFD5-D40862E63BE9}" type="presOf" srcId="{51AE61F2-08DD-441F-A2C9-DEDC5EE15CD8}" destId="{ECF76B42-87CC-4C26-8151-41DD7DC23DEA}" srcOrd="0" destOrd="0" presId="urn:microsoft.com/office/officeart/2005/8/layout/hProcess4"/>
    <dgm:cxn modelId="{359632CC-EEC2-49E7-B935-0BF2995B00E1}" type="presOf" srcId="{1486DD6D-1F83-4EC9-8156-C10724B1AC3E}" destId="{5B4BBC62-EEEF-43DF-AB10-5F81BCAE8E99}" srcOrd="1" destOrd="0" presId="urn:microsoft.com/office/officeart/2005/8/layout/hProcess4"/>
    <dgm:cxn modelId="{9277F252-A770-4524-8D0A-ACA225A0BACD}" srcId="{2FE462C5-7D43-46FC-8948-E62E38DF9E2B}" destId="{99B57FB3-5A75-4DDF-9668-26174768767C}" srcOrd="3" destOrd="0" parTransId="{AC003437-1DD1-4033-9F53-8470B2B43B68}" sibTransId="{4739DC6F-6406-4342-914E-4482694313F4}"/>
    <dgm:cxn modelId="{040DF289-8896-42CF-BC4B-375AB488BB13}" type="presOf" srcId="{46312C51-E36B-47BA-A73E-4107EF02AF26}" destId="{1D70C064-672F-443B-9B6D-CA995344412F}" srcOrd="0" destOrd="0" presId="urn:microsoft.com/office/officeart/2005/8/layout/hProcess4"/>
    <dgm:cxn modelId="{AACB0216-896E-4FEE-A64D-3C312B56A1ED}" type="presParOf" srcId="{F8FAF087-81BD-4575-8137-81B3A641BEAE}" destId="{B303FEEE-4E3D-4C38-9D39-3037ACC58AED}" srcOrd="0" destOrd="0" presId="urn:microsoft.com/office/officeart/2005/8/layout/hProcess4"/>
    <dgm:cxn modelId="{82D5C885-5B41-4618-B0E7-F8736C1091BE}" type="presParOf" srcId="{F8FAF087-81BD-4575-8137-81B3A641BEAE}" destId="{704ABF85-7661-406E-88C9-626B9B039AA9}" srcOrd="1" destOrd="0" presId="urn:microsoft.com/office/officeart/2005/8/layout/hProcess4"/>
    <dgm:cxn modelId="{A013ED4E-D2B7-43F0-AC5A-D99A0403142E}" type="presParOf" srcId="{F8FAF087-81BD-4575-8137-81B3A641BEAE}" destId="{ED67CE16-1B6C-4DB4-A4D2-A866A49CE813}" srcOrd="2" destOrd="0" presId="urn:microsoft.com/office/officeart/2005/8/layout/hProcess4"/>
    <dgm:cxn modelId="{0EA09D8F-0CDB-4AA2-90DC-1F8BB22BCBF6}" type="presParOf" srcId="{ED67CE16-1B6C-4DB4-A4D2-A866A49CE813}" destId="{CA26D3D3-2790-4220-A449-D661419D065F}" srcOrd="0" destOrd="0" presId="urn:microsoft.com/office/officeart/2005/8/layout/hProcess4"/>
    <dgm:cxn modelId="{1C16589F-E74F-4EF9-A2BA-CF571CE3D23F}" type="presParOf" srcId="{CA26D3D3-2790-4220-A449-D661419D065F}" destId="{59B58E37-51E8-41A5-B61C-635BBFA4A419}" srcOrd="0" destOrd="0" presId="urn:microsoft.com/office/officeart/2005/8/layout/hProcess4"/>
    <dgm:cxn modelId="{62CA2E1F-0468-481C-A994-F7FCB1DA5589}" type="presParOf" srcId="{CA26D3D3-2790-4220-A449-D661419D065F}" destId="{24F07F42-0A27-46B9-920E-3DEBB4519506}" srcOrd="1" destOrd="0" presId="urn:microsoft.com/office/officeart/2005/8/layout/hProcess4"/>
    <dgm:cxn modelId="{A7A932B0-9CA9-48C3-B2C6-8C0C71CB8416}" type="presParOf" srcId="{CA26D3D3-2790-4220-A449-D661419D065F}" destId="{26171313-D6F9-4562-AD1B-A9F4BE6F92F1}" srcOrd="2" destOrd="0" presId="urn:microsoft.com/office/officeart/2005/8/layout/hProcess4"/>
    <dgm:cxn modelId="{3AE580AE-E5FA-44A1-B32B-0C35D2A15E29}" type="presParOf" srcId="{CA26D3D3-2790-4220-A449-D661419D065F}" destId="{B5C25786-1244-49F4-9A67-F9011FAA1F68}" srcOrd="3" destOrd="0" presId="urn:microsoft.com/office/officeart/2005/8/layout/hProcess4"/>
    <dgm:cxn modelId="{6FDB1998-C70B-4967-9266-D0A350970C8B}" type="presParOf" srcId="{CA26D3D3-2790-4220-A449-D661419D065F}" destId="{2D289F54-C652-492E-90C5-0AEC93152C01}" srcOrd="4" destOrd="0" presId="urn:microsoft.com/office/officeart/2005/8/layout/hProcess4"/>
    <dgm:cxn modelId="{6FCAE15B-249C-41B0-AFF1-71156D8A1F84}" type="presParOf" srcId="{ED67CE16-1B6C-4DB4-A4D2-A866A49CE813}" destId="{B2E083BB-D239-4C8C-A9BE-2941CC490420}" srcOrd="1" destOrd="0" presId="urn:microsoft.com/office/officeart/2005/8/layout/hProcess4"/>
    <dgm:cxn modelId="{1CDE364F-49F0-423E-8130-66F278A85D2E}" type="presParOf" srcId="{ED67CE16-1B6C-4DB4-A4D2-A866A49CE813}" destId="{E40A820F-1692-47F6-8C97-13E924AB4756}" srcOrd="2" destOrd="0" presId="urn:microsoft.com/office/officeart/2005/8/layout/hProcess4"/>
    <dgm:cxn modelId="{2CEC2A25-459B-45A7-89F0-7EE8DDC315DA}" type="presParOf" srcId="{E40A820F-1692-47F6-8C97-13E924AB4756}" destId="{E545D408-5289-4BC7-8126-02337467A308}" srcOrd="0" destOrd="0" presId="urn:microsoft.com/office/officeart/2005/8/layout/hProcess4"/>
    <dgm:cxn modelId="{4F162679-8695-47A4-9638-5786B68B84DE}" type="presParOf" srcId="{E40A820F-1692-47F6-8C97-13E924AB4756}" destId="{A2B9E666-2382-4DAF-B0B5-5DA2129594E4}" srcOrd="1" destOrd="0" presId="urn:microsoft.com/office/officeart/2005/8/layout/hProcess4"/>
    <dgm:cxn modelId="{D067B01B-F12D-4225-AD62-79A26EA16151}" type="presParOf" srcId="{E40A820F-1692-47F6-8C97-13E924AB4756}" destId="{5B4BBC62-EEEF-43DF-AB10-5F81BCAE8E99}" srcOrd="2" destOrd="0" presId="urn:microsoft.com/office/officeart/2005/8/layout/hProcess4"/>
    <dgm:cxn modelId="{C6A14086-3E45-4AD9-8C5E-3B5FFD153BBB}" type="presParOf" srcId="{E40A820F-1692-47F6-8C97-13E924AB4756}" destId="{DDB6C477-DE7A-4121-B72C-A44353982AE4}" srcOrd="3" destOrd="0" presId="urn:microsoft.com/office/officeart/2005/8/layout/hProcess4"/>
    <dgm:cxn modelId="{177CCDD9-EEDB-49E4-81AA-7EC93210DA2D}" type="presParOf" srcId="{E40A820F-1692-47F6-8C97-13E924AB4756}" destId="{592A5B5D-9B15-40F5-80FC-452CAD4DD86F}" srcOrd="4" destOrd="0" presId="urn:microsoft.com/office/officeart/2005/8/layout/hProcess4"/>
    <dgm:cxn modelId="{71AB6BFE-DC7E-4321-AFC0-0328FF998939}" type="presParOf" srcId="{ED67CE16-1B6C-4DB4-A4D2-A866A49CE813}" destId="{395B04CA-E7F4-475B-B131-67E8B6A098EA}" srcOrd="3" destOrd="0" presId="urn:microsoft.com/office/officeart/2005/8/layout/hProcess4"/>
    <dgm:cxn modelId="{863410D1-AB53-4C92-B3F7-830BF759FF3A}" type="presParOf" srcId="{ED67CE16-1B6C-4DB4-A4D2-A866A49CE813}" destId="{46EF39DF-7319-43F4-8A46-64B8DE9D9378}" srcOrd="4" destOrd="0" presId="urn:microsoft.com/office/officeart/2005/8/layout/hProcess4"/>
    <dgm:cxn modelId="{445211E2-3E9F-4D29-8156-C9792B92DB52}" type="presParOf" srcId="{46EF39DF-7319-43F4-8A46-64B8DE9D9378}" destId="{8429AEE7-F3C4-42D1-95B2-DCC15437207B}" srcOrd="0" destOrd="0" presId="urn:microsoft.com/office/officeart/2005/8/layout/hProcess4"/>
    <dgm:cxn modelId="{529C18CD-0220-4ABE-9DD0-E6FB521651B9}" type="presParOf" srcId="{46EF39DF-7319-43F4-8A46-64B8DE9D9378}" destId="{F4AD3B5F-A186-41A1-8A55-F704ABF04A6F}" srcOrd="1" destOrd="0" presId="urn:microsoft.com/office/officeart/2005/8/layout/hProcess4"/>
    <dgm:cxn modelId="{BB1E1622-1D29-4A89-BC56-0ACA7360144A}" type="presParOf" srcId="{46EF39DF-7319-43F4-8A46-64B8DE9D9378}" destId="{E00BA11E-1D3A-48BA-85C7-DE518CDD2683}" srcOrd="2" destOrd="0" presId="urn:microsoft.com/office/officeart/2005/8/layout/hProcess4"/>
    <dgm:cxn modelId="{785BB96A-E345-4F9E-A0AB-4847D42FEA90}" type="presParOf" srcId="{46EF39DF-7319-43F4-8A46-64B8DE9D9378}" destId="{1D70C064-672F-443B-9B6D-CA995344412F}" srcOrd="3" destOrd="0" presId="urn:microsoft.com/office/officeart/2005/8/layout/hProcess4"/>
    <dgm:cxn modelId="{44A9FD4E-F7E7-4B6E-8B59-BF093EC933FB}" type="presParOf" srcId="{46EF39DF-7319-43F4-8A46-64B8DE9D9378}" destId="{82A263F8-89A6-4CE7-819F-14FB0A2233FB}" srcOrd="4" destOrd="0" presId="urn:microsoft.com/office/officeart/2005/8/layout/hProcess4"/>
    <dgm:cxn modelId="{5CC4C022-3A3A-40A8-9235-E1515A9B5D1D}" type="presParOf" srcId="{ED67CE16-1B6C-4DB4-A4D2-A866A49CE813}" destId="{08C35415-BC9E-4543-8DC6-A1293B06D304}" srcOrd="5" destOrd="0" presId="urn:microsoft.com/office/officeart/2005/8/layout/hProcess4"/>
    <dgm:cxn modelId="{5E352FAC-6999-48B5-9250-70EC36B47916}" type="presParOf" srcId="{ED67CE16-1B6C-4DB4-A4D2-A866A49CE813}" destId="{9D0E374F-1182-4C19-86FC-EBCB50EAA017}" srcOrd="6" destOrd="0" presId="urn:microsoft.com/office/officeart/2005/8/layout/hProcess4"/>
    <dgm:cxn modelId="{8D42009B-280E-4A4D-9E7F-D8741CB179D9}" type="presParOf" srcId="{9D0E374F-1182-4C19-86FC-EBCB50EAA017}" destId="{34A000AD-2725-4A4E-9EB1-A3950F50E7F7}" srcOrd="0" destOrd="0" presId="urn:microsoft.com/office/officeart/2005/8/layout/hProcess4"/>
    <dgm:cxn modelId="{636C5851-AA4A-4A8C-827B-EAEF44E70E81}" type="presParOf" srcId="{9D0E374F-1182-4C19-86FC-EBCB50EAA017}" destId="{ECF76B42-87CC-4C26-8151-41DD7DC23DEA}" srcOrd="1" destOrd="0" presId="urn:microsoft.com/office/officeart/2005/8/layout/hProcess4"/>
    <dgm:cxn modelId="{62536EF0-D713-46F9-8BB9-68D472F504B6}" type="presParOf" srcId="{9D0E374F-1182-4C19-86FC-EBCB50EAA017}" destId="{DF9A0ED0-3B0F-41E1-BAFB-02AB8664F2DF}" srcOrd="2" destOrd="0" presId="urn:microsoft.com/office/officeart/2005/8/layout/hProcess4"/>
    <dgm:cxn modelId="{54E19338-21A5-4691-92E0-A927295CAE0A}" type="presParOf" srcId="{9D0E374F-1182-4C19-86FC-EBCB50EAA017}" destId="{4803FF0B-C47C-4951-B68E-EC25EDD1F98D}" srcOrd="3" destOrd="0" presId="urn:microsoft.com/office/officeart/2005/8/layout/hProcess4"/>
    <dgm:cxn modelId="{83A6C3CD-2147-4129-8B2F-E079CE174F1C}" type="presParOf" srcId="{9D0E374F-1182-4C19-86FC-EBCB50EAA017}" destId="{D545A771-F397-46B8-B405-1B26DA02F0C5}"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15831E-4F40-1446-B094-48E9E6D5B198}" type="doc">
      <dgm:prSet loTypeId="urn:microsoft.com/office/officeart/2005/8/layout/cycle2" loCatId="" qsTypeId="urn:microsoft.com/office/officeart/2005/8/quickstyle/simple4" qsCatId="simple" csTypeId="urn:microsoft.com/office/officeart/2005/8/colors/colorful1#1" csCatId="colorful" phldr="1"/>
      <dgm:spPr/>
      <dgm:t>
        <a:bodyPr/>
        <a:lstStyle/>
        <a:p>
          <a:endParaRPr lang="en-US"/>
        </a:p>
      </dgm:t>
    </dgm:pt>
    <dgm:pt modelId="{F360E323-D409-A142-99AC-AFD66873C7DA}">
      <dgm:prSet phldrT="[Text]" custT="1"/>
      <dgm:spPr/>
      <dgm:t>
        <a:bodyPr/>
        <a:lstStyle/>
        <a:p>
          <a:r>
            <a:rPr lang="en-US" sz="1000" dirty="0" smtClean="0"/>
            <a:t>To conduct </a:t>
          </a:r>
          <a:r>
            <a:rPr lang="en-US" sz="1000" b="1" dirty="0" smtClean="0"/>
            <a:t>academic and professional </a:t>
          </a:r>
          <a:r>
            <a:rPr lang="en-US" sz="1000" b="1" dirty="0" err="1" smtClean="0"/>
            <a:t>programmes</a:t>
          </a:r>
          <a:r>
            <a:rPr lang="en-US" sz="1000" b="1" dirty="0" smtClean="0"/>
            <a:t> </a:t>
          </a:r>
          <a:r>
            <a:rPr lang="en-US" sz="1000" dirty="0" smtClean="0"/>
            <a:t>based on relevant needs of the industries</a:t>
          </a:r>
          <a:endParaRPr lang="en-US" sz="1000" dirty="0"/>
        </a:p>
      </dgm:t>
    </dgm:pt>
    <dgm:pt modelId="{1EFA7DB6-8DD8-F248-BF8D-D6261DEA3A06}" type="parTrans" cxnId="{0183E1D1-91ED-F24B-BAF2-59A7920FA12A}">
      <dgm:prSet/>
      <dgm:spPr/>
      <dgm:t>
        <a:bodyPr/>
        <a:lstStyle/>
        <a:p>
          <a:endParaRPr lang="en-US" sz="1000"/>
        </a:p>
      </dgm:t>
    </dgm:pt>
    <dgm:pt modelId="{9950DED5-7EE6-F14C-8126-5A8FABEE9308}" type="sibTrans" cxnId="{0183E1D1-91ED-F24B-BAF2-59A7920FA12A}">
      <dgm:prSet custT="1"/>
      <dgm:spPr/>
      <dgm:t>
        <a:bodyPr/>
        <a:lstStyle/>
        <a:p>
          <a:endParaRPr lang="en-US" sz="1000"/>
        </a:p>
      </dgm:t>
    </dgm:pt>
    <dgm:pt modelId="{1BCD4BDE-4823-3E42-B058-47CDF6216C64}">
      <dgm:prSet phldrT="[Text]" custT="1"/>
      <dgm:spPr/>
      <dgm:t>
        <a:bodyPr/>
        <a:lstStyle/>
        <a:p>
          <a:r>
            <a:rPr lang="en-US" sz="1000" dirty="0" smtClean="0">
              <a:solidFill>
                <a:schemeClr val="tx1">
                  <a:lumMod val="95000"/>
                  <a:lumOff val="5000"/>
                </a:schemeClr>
              </a:solidFill>
            </a:rPr>
            <a:t>To foster development and innovation activities in </a:t>
          </a:r>
          <a:r>
            <a:rPr lang="en-US" sz="1000" b="1" dirty="0" smtClean="0">
              <a:solidFill>
                <a:schemeClr val="tx1">
                  <a:lumMod val="95000"/>
                  <a:lumOff val="5000"/>
                </a:schemeClr>
              </a:solidFill>
            </a:rPr>
            <a:t>collaboration with industry and community </a:t>
          </a:r>
          <a:r>
            <a:rPr lang="en-US" sz="1000" dirty="0" smtClean="0">
              <a:solidFill>
                <a:schemeClr val="tx1">
                  <a:lumMod val="95000"/>
                  <a:lumOff val="5000"/>
                </a:schemeClr>
              </a:solidFill>
            </a:rPr>
            <a:t>for the prosperity of the Nation</a:t>
          </a:r>
          <a:endParaRPr lang="en-US" sz="1000" dirty="0">
            <a:solidFill>
              <a:schemeClr val="tx1">
                <a:lumMod val="95000"/>
                <a:lumOff val="5000"/>
              </a:schemeClr>
            </a:solidFill>
          </a:endParaRPr>
        </a:p>
      </dgm:t>
    </dgm:pt>
    <dgm:pt modelId="{A9946B87-E902-134A-AA9D-BE06720D7659}" type="parTrans" cxnId="{594C1796-E47B-7E4F-9EB6-7761D2C66360}">
      <dgm:prSet/>
      <dgm:spPr/>
      <dgm:t>
        <a:bodyPr/>
        <a:lstStyle/>
        <a:p>
          <a:endParaRPr lang="en-US" sz="1000"/>
        </a:p>
      </dgm:t>
    </dgm:pt>
    <dgm:pt modelId="{1ABB01FA-AF05-614B-AADD-01AD5E98BAF5}" type="sibTrans" cxnId="{594C1796-E47B-7E4F-9EB6-7761D2C66360}">
      <dgm:prSet custT="1"/>
      <dgm:spPr/>
      <dgm:t>
        <a:bodyPr/>
        <a:lstStyle/>
        <a:p>
          <a:endParaRPr lang="en-US" sz="1000"/>
        </a:p>
      </dgm:t>
    </dgm:pt>
    <dgm:pt modelId="{D882CDEA-1A62-1A49-9A90-C7E553164003}">
      <dgm:prSet phldrT="[Text]" custT="1"/>
      <dgm:spPr/>
      <dgm:t>
        <a:bodyPr/>
        <a:lstStyle/>
        <a:p>
          <a:r>
            <a:rPr lang="en-US" sz="1000" dirty="0" smtClean="0">
              <a:solidFill>
                <a:schemeClr val="tx1">
                  <a:lumMod val="95000"/>
                  <a:lumOff val="5000"/>
                </a:schemeClr>
              </a:solidFill>
            </a:rPr>
            <a:t>To equip graduates with </a:t>
          </a:r>
          <a:r>
            <a:rPr lang="en-US" sz="1000" b="1" dirty="0" smtClean="0">
              <a:solidFill>
                <a:schemeClr val="tx1">
                  <a:lumMod val="95000"/>
                  <a:lumOff val="5000"/>
                </a:schemeClr>
              </a:solidFill>
            </a:rPr>
            <a:t>leadership and teamwork skills </a:t>
          </a:r>
          <a:r>
            <a:rPr lang="en-US" sz="1000" dirty="0" smtClean="0">
              <a:solidFill>
                <a:schemeClr val="tx1">
                  <a:lumMod val="95000"/>
                  <a:lumOff val="5000"/>
                </a:schemeClr>
              </a:solidFill>
            </a:rPr>
            <a:t>as well as develop communication and life-long learning skills</a:t>
          </a:r>
          <a:endParaRPr lang="en-US" sz="1000" dirty="0">
            <a:solidFill>
              <a:schemeClr val="tx1">
                <a:lumMod val="95000"/>
                <a:lumOff val="5000"/>
              </a:schemeClr>
            </a:solidFill>
          </a:endParaRPr>
        </a:p>
      </dgm:t>
    </dgm:pt>
    <dgm:pt modelId="{F0E8B53D-D656-EF4D-A01E-EB393306583A}" type="parTrans" cxnId="{779BFCD0-00A0-754C-87E6-9D933B41114E}">
      <dgm:prSet/>
      <dgm:spPr/>
      <dgm:t>
        <a:bodyPr/>
        <a:lstStyle/>
        <a:p>
          <a:endParaRPr lang="en-US" sz="1000"/>
        </a:p>
      </dgm:t>
    </dgm:pt>
    <dgm:pt modelId="{18A70E2B-BD87-2742-A60C-ED4ACEB10647}" type="sibTrans" cxnId="{779BFCD0-00A0-754C-87E6-9D933B41114E}">
      <dgm:prSet custT="1"/>
      <dgm:spPr/>
      <dgm:t>
        <a:bodyPr/>
        <a:lstStyle/>
        <a:p>
          <a:endParaRPr lang="en-US" sz="1000"/>
        </a:p>
      </dgm:t>
    </dgm:pt>
    <dgm:pt modelId="{A79C3501-7245-E746-8763-B7032E40B366}">
      <dgm:prSet phldrT="[Text]" custT="1"/>
      <dgm:spPr/>
      <dgm:t>
        <a:bodyPr/>
        <a:lstStyle/>
        <a:p>
          <a:r>
            <a:rPr lang="en-US" sz="1000" dirty="0" smtClean="0"/>
            <a:t>To develop </a:t>
          </a:r>
          <a:r>
            <a:rPr lang="en-US" sz="1000" b="1" dirty="0" err="1" smtClean="0"/>
            <a:t>technopreneurship</a:t>
          </a:r>
          <a:r>
            <a:rPr lang="en-US" sz="1000" b="1" dirty="0" smtClean="0"/>
            <a:t> and managerial skills </a:t>
          </a:r>
          <a:r>
            <a:rPr lang="en-US" sz="1000" dirty="0" smtClean="0"/>
            <a:t>amongst graduates</a:t>
          </a:r>
          <a:endParaRPr lang="en-US" sz="1000" dirty="0"/>
        </a:p>
      </dgm:t>
    </dgm:pt>
    <dgm:pt modelId="{C312C4B3-7857-4E42-8DC6-9D68134208D8}" type="parTrans" cxnId="{BB49F484-8142-6B42-A717-7E459C124885}">
      <dgm:prSet/>
      <dgm:spPr/>
      <dgm:t>
        <a:bodyPr/>
        <a:lstStyle/>
        <a:p>
          <a:endParaRPr lang="en-US" sz="1000"/>
        </a:p>
      </dgm:t>
    </dgm:pt>
    <dgm:pt modelId="{A944352D-B7C4-9540-8609-9D6B254B8D26}" type="sibTrans" cxnId="{BB49F484-8142-6B42-A717-7E459C124885}">
      <dgm:prSet custT="1"/>
      <dgm:spPr/>
      <dgm:t>
        <a:bodyPr/>
        <a:lstStyle/>
        <a:p>
          <a:endParaRPr lang="en-US" sz="1000"/>
        </a:p>
      </dgm:t>
    </dgm:pt>
    <dgm:pt modelId="{3EEB75F3-0A52-484A-B3CB-C84012744231}">
      <dgm:prSet phldrT="[Text]" custT="1"/>
      <dgm:spPr/>
      <dgm:t>
        <a:bodyPr/>
        <a:lstStyle/>
        <a:p>
          <a:r>
            <a:rPr lang="en-US" sz="1000" dirty="0" smtClean="0">
              <a:solidFill>
                <a:schemeClr val="tx1">
                  <a:lumMod val="95000"/>
                  <a:lumOff val="5000"/>
                </a:schemeClr>
              </a:solidFill>
            </a:rPr>
            <a:t>To instill an appreciation of the c</a:t>
          </a:r>
          <a:r>
            <a:rPr lang="en-US" sz="1000" b="1" dirty="0" smtClean="0">
              <a:solidFill>
                <a:schemeClr val="tx1">
                  <a:lumMod val="95000"/>
                  <a:lumOff val="5000"/>
                </a:schemeClr>
              </a:solidFill>
            </a:rPr>
            <a:t>ultural values</a:t>
          </a:r>
          <a:r>
            <a:rPr lang="en-US" sz="1000" dirty="0" smtClean="0">
              <a:solidFill>
                <a:schemeClr val="tx1">
                  <a:lumMod val="95000"/>
                  <a:lumOff val="5000"/>
                </a:schemeClr>
              </a:solidFill>
            </a:rPr>
            <a:t> and awareness of healthy life styles amongst graduates</a:t>
          </a:r>
          <a:endParaRPr lang="en-US" sz="1000" dirty="0">
            <a:solidFill>
              <a:schemeClr val="tx1">
                <a:lumMod val="95000"/>
                <a:lumOff val="5000"/>
              </a:schemeClr>
            </a:solidFill>
          </a:endParaRPr>
        </a:p>
      </dgm:t>
    </dgm:pt>
    <dgm:pt modelId="{4478485B-78C8-BF42-8A49-355A04887FE0}" type="parTrans" cxnId="{280BD680-917F-2D4A-B8AB-6782B7EB320D}">
      <dgm:prSet/>
      <dgm:spPr/>
      <dgm:t>
        <a:bodyPr/>
        <a:lstStyle/>
        <a:p>
          <a:endParaRPr lang="en-US" sz="1000"/>
        </a:p>
      </dgm:t>
    </dgm:pt>
    <dgm:pt modelId="{3A499480-F04C-3B4F-92F7-602C6DC19ACC}" type="sibTrans" cxnId="{280BD680-917F-2D4A-B8AB-6782B7EB320D}">
      <dgm:prSet custT="1"/>
      <dgm:spPr/>
      <dgm:t>
        <a:bodyPr/>
        <a:lstStyle/>
        <a:p>
          <a:endParaRPr lang="en-US" sz="1000"/>
        </a:p>
      </dgm:t>
    </dgm:pt>
    <dgm:pt modelId="{B316EB9D-9DD5-FA4A-889A-AB6B840CF83C}">
      <dgm:prSet custT="1"/>
      <dgm:spPr/>
      <dgm:t>
        <a:bodyPr/>
        <a:lstStyle/>
        <a:p>
          <a:r>
            <a:rPr lang="en-US" sz="1000" dirty="0" smtClean="0">
              <a:solidFill>
                <a:schemeClr val="tx1">
                  <a:lumMod val="95000"/>
                  <a:lumOff val="5000"/>
                </a:schemeClr>
              </a:solidFill>
            </a:rPr>
            <a:t>To produce graduates with relevant </a:t>
          </a:r>
          <a:r>
            <a:rPr lang="en-US" sz="1000" b="1" dirty="0" smtClean="0">
              <a:solidFill>
                <a:schemeClr val="tx1">
                  <a:lumMod val="95000"/>
                  <a:lumOff val="5000"/>
                </a:schemeClr>
              </a:solidFill>
            </a:rPr>
            <a:t>knowledge, technical competency, soft skills, social responsibility and accountability</a:t>
          </a:r>
          <a:endParaRPr lang="en-US" sz="1000" dirty="0">
            <a:solidFill>
              <a:schemeClr val="tx1">
                <a:lumMod val="95000"/>
                <a:lumOff val="5000"/>
              </a:schemeClr>
            </a:solidFill>
          </a:endParaRPr>
        </a:p>
      </dgm:t>
    </dgm:pt>
    <dgm:pt modelId="{2A914E92-59EA-0840-8492-661AA03E1588}" type="parTrans" cxnId="{19C7CA48-D0B6-DD44-BB49-9DB3D6582E51}">
      <dgm:prSet/>
      <dgm:spPr/>
      <dgm:t>
        <a:bodyPr/>
        <a:lstStyle/>
        <a:p>
          <a:endParaRPr lang="en-US" sz="1000"/>
        </a:p>
      </dgm:t>
    </dgm:pt>
    <dgm:pt modelId="{EA6A6EAD-0AFA-8A44-963E-FDD48C27EF11}" type="sibTrans" cxnId="{19C7CA48-D0B6-DD44-BB49-9DB3D6582E51}">
      <dgm:prSet custT="1"/>
      <dgm:spPr/>
      <dgm:t>
        <a:bodyPr/>
        <a:lstStyle/>
        <a:p>
          <a:endParaRPr lang="en-US" sz="1000"/>
        </a:p>
      </dgm:t>
    </dgm:pt>
    <dgm:pt modelId="{AE7529A4-A35E-414B-A471-B11387CBA4CD}">
      <dgm:prSet custT="1"/>
      <dgm:spPr/>
      <dgm:t>
        <a:bodyPr/>
        <a:lstStyle/>
        <a:p>
          <a:r>
            <a:rPr lang="en-US" sz="1000" dirty="0" smtClean="0"/>
            <a:t>To cultivate</a:t>
          </a:r>
          <a:r>
            <a:rPr lang="en-US" sz="1000" b="1" dirty="0" smtClean="0"/>
            <a:t> creative and innovative</a:t>
          </a:r>
          <a:r>
            <a:rPr lang="en-US" sz="1000" dirty="0" smtClean="0"/>
            <a:t> problem solving  skills and autonomy in decision making amongst graduates</a:t>
          </a:r>
          <a:endParaRPr lang="en-US" sz="1000" dirty="0"/>
        </a:p>
      </dgm:t>
    </dgm:pt>
    <dgm:pt modelId="{6BA15795-2258-7B42-814A-B1D71789BE3F}" type="parTrans" cxnId="{9C4C23E6-C014-EA4B-80BF-ACDFE1F94794}">
      <dgm:prSet/>
      <dgm:spPr/>
      <dgm:t>
        <a:bodyPr/>
        <a:lstStyle/>
        <a:p>
          <a:endParaRPr lang="en-US" sz="1000"/>
        </a:p>
      </dgm:t>
    </dgm:pt>
    <dgm:pt modelId="{93CBBD82-AD6D-6548-921A-55A183CA272A}" type="sibTrans" cxnId="{9C4C23E6-C014-EA4B-80BF-ACDFE1F94794}">
      <dgm:prSet custT="1"/>
      <dgm:spPr/>
      <dgm:t>
        <a:bodyPr/>
        <a:lstStyle/>
        <a:p>
          <a:endParaRPr lang="en-US" sz="1000"/>
        </a:p>
      </dgm:t>
    </dgm:pt>
    <dgm:pt modelId="{930F6E52-A00C-2841-8AD1-4D161C2BD82D}" type="pres">
      <dgm:prSet presAssocID="{DF15831E-4F40-1446-B094-48E9E6D5B198}" presName="cycle" presStyleCnt="0">
        <dgm:presLayoutVars>
          <dgm:dir/>
          <dgm:resizeHandles val="exact"/>
        </dgm:presLayoutVars>
      </dgm:prSet>
      <dgm:spPr/>
      <dgm:t>
        <a:bodyPr/>
        <a:lstStyle/>
        <a:p>
          <a:endParaRPr lang="en-US"/>
        </a:p>
      </dgm:t>
    </dgm:pt>
    <dgm:pt modelId="{465157F2-F9B8-8844-9FEB-09B1A768E7BB}" type="pres">
      <dgm:prSet presAssocID="{F360E323-D409-A142-99AC-AFD66873C7DA}" presName="node" presStyleLbl="node1" presStyleIdx="0" presStyleCnt="7">
        <dgm:presLayoutVars>
          <dgm:bulletEnabled val="1"/>
        </dgm:presLayoutVars>
      </dgm:prSet>
      <dgm:spPr/>
      <dgm:t>
        <a:bodyPr/>
        <a:lstStyle/>
        <a:p>
          <a:endParaRPr lang="en-US"/>
        </a:p>
      </dgm:t>
    </dgm:pt>
    <dgm:pt modelId="{C9DE66F8-62CC-3E4D-84F5-7FB1858622E5}" type="pres">
      <dgm:prSet presAssocID="{9950DED5-7EE6-F14C-8126-5A8FABEE9308}" presName="sibTrans" presStyleLbl="sibTrans2D1" presStyleIdx="0" presStyleCnt="7"/>
      <dgm:spPr/>
      <dgm:t>
        <a:bodyPr/>
        <a:lstStyle/>
        <a:p>
          <a:endParaRPr lang="en-US"/>
        </a:p>
      </dgm:t>
    </dgm:pt>
    <dgm:pt modelId="{031F9188-DF9A-2547-A171-F33A03312C44}" type="pres">
      <dgm:prSet presAssocID="{9950DED5-7EE6-F14C-8126-5A8FABEE9308}" presName="connectorText" presStyleLbl="sibTrans2D1" presStyleIdx="0" presStyleCnt="7"/>
      <dgm:spPr/>
      <dgm:t>
        <a:bodyPr/>
        <a:lstStyle/>
        <a:p>
          <a:endParaRPr lang="en-US"/>
        </a:p>
      </dgm:t>
    </dgm:pt>
    <dgm:pt modelId="{DC892667-3969-B248-8F83-C31502A217F4}" type="pres">
      <dgm:prSet presAssocID="{B316EB9D-9DD5-FA4A-889A-AB6B840CF83C}" presName="node" presStyleLbl="node1" presStyleIdx="1" presStyleCnt="7">
        <dgm:presLayoutVars>
          <dgm:bulletEnabled val="1"/>
        </dgm:presLayoutVars>
      </dgm:prSet>
      <dgm:spPr/>
      <dgm:t>
        <a:bodyPr/>
        <a:lstStyle/>
        <a:p>
          <a:endParaRPr lang="en-US"/>
        </a:p>
      </dgm:t>
    </dgm:pt>
    <dgm:pt modelId="{58B84917-AE52-A14F-BB41-BD212BF13FFB}" type="pres">
      <dgm:prSet presAssocID="{EA6A6EAD-0AFA-8A44-963E-FDD48C27EF11}" presName="sibTrans" presStyleLbl="sibTrans2D1" presStyleIdx="1" presStyleCnt="7"/>
      <dgm:spPr/>
      <dgm:t>
        <a:bodyPr/>
        <a:lstStyle/>
        <a:p>
          <a:endParaRPr lang="en-US"/>
        </a:p>
      </dgm:t>
    </dgm:pt>
    <dgm:pt modelId="{B992FB86-DD5D-2B48-B699-B2EC7013ECAB}" type="pres">
      <dgm:prSet presAssocID="{EA6A6EAD-0AFA-8A44-963E-FDD48C27EF11}" presName="connectorText" presStyleLbl="sibTrans2D1" presStyleIdx="1" presStyleCnt="7"/>
      <dgm:spPr/>
      <dgm:t>
        <a:bodyPr/>
        <a:lstStyle/>
        <a:p>
          <a:endParaRPr lang="en-US"/>
        </a:p>
      </dgm:t>
    </dgm:pt>
    <dgm:pt modelId="{DAAF314A-F197-C24F-90DB-3CE27C09DAC3}" type="pres">
      <dgm:prSet presAssocID="{AE7529A4-A35E-414B-A471-B11387CBA4CD}" presName="node" presStyleLbl="node1" presStyleIdx="2" presStyleCnt="7">
        <dgm:presLayoutVars>
          <dgm:bulletEnabled val="1"/>
        </dgm:presLayoutVars>
      </dgm:prSet>
      <dgm:spPr/>
      <dgm:t>
        <a:bodyPr/>
        <a:lstStyle/>
        <a:p>
          <a:endParaRPr lang="en-US"/>
        </a:p>
      </dgm:t>
    </dgm:pt>
    <dgm:pt modelId="{C528BB98-F6C6-DB40-9819-56DE37C3677A}" type="pres">
      <dgm:prSet presAssocID="{93CBBD82-AD6D-6548-921A-55A183CA272A}" presName="sibTrans" presStyleLbl="sibTrans2D1" presStyleIdx="2" presStyleCnt="7"/>
      <dgm:spPr/>
      <dgm:t>
        <a:bodyPr/>
        <a:lstStyle/>
        <a:p>
          <a:endParaRPr lang="en-US"/>
        </a:p>
      </dgm:t>
    </dgm:pt>
    <dgm:pt modelId="{B5885B71-5103-8D49-926D-F7AD6ED6AF1C}" type="pres">
      <dgm:prSet presAssocID="{93CBBD82-AD6D-6548-921A-55A183CA272A}" presName="connectorText" presStyleLbl="sibTrans2D1" presStyleIdx="2" presStyleCnt="7"/>
      <dgm:spPr/>
      <dgm:t>
        <a:bodyPr/>
        <a:lstStyle/>
        <a:p>
          <a:endParaRPr lang="en-US"/>
        </a:p>
      </dgm:t>
    </dgm:pt>
    <dgm:pt modelId="{23E767C9-584F-CF4D-8E0E-BF560AC48EF1}" type="pres">
      <dgm:prSet presAssocID="{1BCD4BDE-4823-3E42-B058-47CDF6216C64}" presName="node" presStyleLbl="node1" presStyleIdx="3" presStyleCnt="7">
        <dgm:presLayoutVars>
          <dgm:bulletEnabled val="1"/>
        </dgm:presLayoutVars>
      </dgm:prSet>
      <dgm:spPr/>
      <dgm:t>
        <a:bodyPr/>
        <a:lstStyle/>
        <a:p>
          <a:endParaRPr lang="en-US"/>
        </a:p>
      </dgm:t>
    </dgm:pt>
    <dgm:pt modelId="{1A9E7813-68E0-8848-A864-BF7A6BE7DF75}" type="pres">
      <dgm:prSet presAssocID="{1ABB01FA-AF05-614B-AADD-01AD5E98BAF5}" presName="sibTrans" presStyleLbl="sibTrans2D1" presStyleIdx="3" presStyleCnt="7"/>
      <dgm:spPr/>
      <dgm:t>
        <a:bodyPr/>
        <a:lstStyle/>
        <a:p>
          <a:endParaRPr lang="en-US"/>
        </a:p>
      </dgm:t>
    </dgm:pt>
    <dgm:pt modelId="{A81F010B-2C5B-5A46-B12F-99EA5CEFC6A3}" type="pres">
      <dgm:prSet presAssocID="{1ABB01FA-AF05-614B-AADD-01AD5E98BAF5}" presName="connectorText" presStyleLbl="sibTrans2D1" presStyleIdx="3" presStyleCnt="7"/>
      <dgm:spPr/>
      <dgm:t>
        <a:bodyPr/>
        <a:lstStyle/>
        <a:p>
          <a:endParaRPr lang="en-US"/>
        </a:p>
      </dgm:t>
    </dgm:pt>
    <dgm:pt modelId="{94A27DAA-CF6E-BB4D-A277-C7BC8CFDE1C9}" type="pres">
      <dgm:prSet presAssocID="{D882CDEA-1A62-1A49-9A90-C7E553164003}" presName="node" presStyleLbl="node1" presStyleIdx="4" presStyleCnt="7">
        <dgm:presLayoutVars>
          <dgm:bulletEnabled val="1"/>
        </dgm:presLayoutVars>
      </dgm:prSet>
      <dgm:spPr/>
      <dgm:t>
        <a:bodyPr/>
        <a:lstStyle/>
        <a:p>
          <a:endParaRPr lang="en-US"/>
        </a:p>
      </dgm:t>
    </dgm:pt>
    <dgm:pt modelId="{2AA5D813-B1ED-024C-814F-5AB677845DE6}" type="pres">
      <dgm:prSet presAssocID="{18A70E2B-BD87-2742-A60C-ED4ACEB10647}" presName="sibTrans" presStyleLbl="sibTrans2D1" presStyleIdx="4" presStyleCnt="7"/>
      <dgm:spPr/>
      <dgm:t>
        <a:bodyPr/>
        <a:lstStyle/>
        <a:p>
          <a:endParaRPr lang="en-US"/>
        </a:p>
      </dgm:t>
    </dgm:pt>
    <dgm:pt modelId="{C907D146-DD08-9A44-839D-919CD1574E32}" type="pres">
      <dgm:prSet presAssocID="{18A70E2B-BD87-2742-A60C-ED4ACEB10647}" presName="connectorText" presStyleLbl="sibTrans2D1" presStyleIdx="4" presStyleCnt="7"/>
      <dgm:spPr/>
      <dgm:t>
        <a:bodyPr/>
        <a:lstStyle/>
        <a:p>
          <a:endParaRPr lang="en-US"/>
        </a:p>
      </dgm:t>
    </dgm:pt>
    <dgm:pt modelId="{D5330558-8AE0-334B-B49B-B83A80471FAF}" type="pres">
      <dgm:prSet presAssocID="{A79C3501-7245-E746-8763-B7032E40B366}" presName="node" presStyleLbl="node1" presStyleIdx="5" presStyleCnt="7">
        <dgm:presLayoutVars>
          <dgm:bulletEnabled val="1"/>
        </dgm:presLayoutVars>
      </dgm:prSet>
      <dgm:spPr/>
      <dgm:t>
        <a:bodyPr/>
        <a:lstStyle/>
        <a:p>
          <a:endParaRPr lang="en-US"/>
        </a:p>
      </dgm:t>
    </dgm:pt>
    <dgm:pt modelId="{F19DC00C-CB07-CA46-BD22-C8AE29AB43A2}" type="pres">
      <dgm:prSet presAssocID="{A944352D-B7C4-9540-8609-9D6B254B8D26}" presName="sibTrans" presStyleLbl="sibTrans2D1" presStyleIdx="5" presStyleCnt="7"/>
      <dgm:spPr/>
      <dgm:t>
        <a:bodyPr/>
        <a:lstStyle/>
        <a:p>
          <a:endParaRPr lang="en-US"/>
        </a:p>
      </dgm:t>
    </dgm:pt>
    <dgm:pt modelId="{B26A9C64-0823-B446-96CB-3B990D46B40A}" type="pres">
      <dgm:prSet presAssocID="{A944352D-B7C4-9540-8609-9D6B254B8D26}" presName="connectorText" presStyleLbl="sibTrans2D1" presStyleIdx="5" presStyleCnt="7"/>
      <dgm:spPr/>
      <dgm:t>
        <a:bodyPr/>
        <a:lstStyle/>
        <a:p>
          <a:endParaRPr lang="en-US"/>
        </a:p>
      </dgm:t>
    </dgm:pt>
    <dgm:pt modelId="{BC92C33C-4482-B246-94B6-4E615F19D4BB}" type="pres">
      <dgm:prSet presAssocID="{3EEB75F3-0A52-484A-B3CB-C84012744231}" presName="node" presStyleLbl="node1" presStyleIdx="6" presStyleCnt="7">
        <dgm:presLayoutVars>
          <dgm:bulletEnabled val="1"/>
        </dgm:presLayoutVars>
      </dgm:prSet>
      <dgm:spPr/>
      <dgm:t>
        <a:bodyPr/>
        <a:lstStyle/>
        <a:p>
          <a:endParaRPr lang="en-US"/>
        </a:p>
      </dgm:t>
    </dgm:pt>
    <dgm:pt modelId="{65C75649-4F80-6044-9294-891DDE272FD6}" type="pres">
      <dgm:prSet presAssocID="{3A499480-F04C-3B4F-92F7-602C6DC19ACC}" presName="sibTrans" presStyleLbl="sibTrans2D1" presStyleIdx="6" presStyleCnt="7"/>
      <dgm:spPr/>
      <dgm:t>
        <a:bodyPr/>
        <a:lstStyle/>
        <a:p>
          <a:endParaRPr lang="en-US"/>
        </a:p>
      </dgm:t>
    </dgm:pt>
    <dgm:pt modelId="{EFA6F2CE-018B-864D-BB39-41584B9401DC}" type="pres">
      <dgm:prSet presAssocID="{3A499480-F04C-3B4F-92F7-602C6DC19ACC}" presName="connectorText" presStyleLbl="sibTrans2D1" presStyleIdx="6" presStyleCnt="7"/>
      <dgm:spPr/>
      <dgm:t>
        <a:bodyPr/>
        <a:lstStyle/>
        <a:p>
          <a:endParaRPr lang="en-US"/>
        </a:p>
      </dgm:t>
    </dgm:pt>
  </dgm:ptLst>
  <dgm:cxnLst>
    <dgm:cxn modelId="{9B1E6E51-2387-4EC1-8DDC-57E27690FC91}" type="presOf" srcId="{18A70E2B-BD87-2742-A60C-ED4ACEB10647}" destId="{C907D146-DD08-9A44-839D-919CD1574E32}" srcOrd="1" destOrd="0" presId="urn:microsoft.com/office/officeart/2005/8/layout/cycle2"/>
    <dgm:cxn modelId="{280BD680-917F-2D4A-B8AB-6782B7EB320D}" srcId="{DF15831E-4F40-1446-B094-48E9E6D5B198}" destId="{3EEB75F3-0A52-484A-B3CB-C84012744231}" srcOrd="6" destOrd="0" parTransId="{4478485B-78C8-BF42-8A49-355A04887FE0}" sibTransId="{3A499480-F04C-3B4F-92F7-602C6DC19ACC}"/>
    <dgm:cxn modelId="{4AE0E5E6-F9C6-493B-A22A-E98D7C763EFF}" type="presOf" srcId="{93CBBD82-AD6D-6548-921A-55A183CA272A}" destId="{C528BB98-F6C6-DB40-9819-56DE37C3677A}" srcOrd="0" destOrd="0" presId="urn:microsoft.com/office/officeart/2005/8/layout/cycle2"/>
    <dgm:cxn modelId="{475ADB98-C573-4E26-B952-091E675806EC}" type="presOf" srcId="{18A70E2B-BD87-2742-A60C-ED4ACEB10647}" destId="{2AA5D813-B1ED-024C-814F-5AB677845DE6}" srcOrd="0" destOrd="0" presId="urn:microsoft.com/office/officeart/2005/8/layout/cycle2"/>
    <dgm:cxn modelId="{69263CE3-4A42-4235-AE42-D6546545CB1D}" type="presOf" srcId="{AE7529A4-A35E-414B-A471-B11387CBA4CD}" destId="{DAAF314A-F197-C24F-90DB-3CE27C09DAC3}" srcOrd="0" destOrd="0" presId="urn:microsoft.com/office/officeart/2005/8/layout/cycle2"/>
    <dgm:cxn modelId="{F1B44FF0-E958-4F78-AFC8-14BD214848EB}" type="presOf" srcId="{A79C3501-7245-E746-8763-B7032E40B366}" destId="{D5330558-8AE0-334B-B49B-B83A80471FAF}" srcOrd="0" destOrd="0" presId="urn:microsoft.com/office/officeart/2005/8/layout/cycle2"/>
    <dgm:cxn modelId="{28848E16-259E-4552-A595-4879300FAD43}" type="presOf" srcId="{1ABB01FA-AF05-614B-AADD-01AD5E98BAF5}" destId="{A81F010B-2C5B-5A46-B12F-99EA5CEFC6A3}" srcOrd="1" destOrd="0" presId="urn:microsoft.com/office/officeart/2005/8/layout/cycle2"/>
    <dgm:cxn modelId="{4D323C80-3187-4DA3-A134-A0369D1CFEA2}" type="presOf" srcId="{9950DED5-7EE6-F14C-8126-5A8FABEE9308}" destId="{C9DE66F8-62CC-3E4D-84F5-7FB1858622E5}" srcOrd="0" destOrd="0" presId="urn:microsoft.com/office/officeart/2005/8/layout/cycle2"/>
    <dgm:cxn modelId="{F2350AE7-2085-4344-89BF-0F81D9E94316}" type="presOf" srcId="{1BCD4BDE-4823-3E42-B058-47CDF6216C64}" destId="{23E767C9-584F-CF4D-8E0E-BF560AC48EF1}" srcOrd="0" destOrd="0" presId="urn:microsoft.com/office/officeart/2005/8/layout/cycle2"/>
    <dgm:cxn modelId="{1A388877-4F8C-4B42-BD2F-8F0ED2AA9C8E}" type="presOf" srcId="{A944352D-B7C4-9540-8609-9D6B254B8D26}" destId="{F19DC00C-CB07-CA46-BD22-C8AE29AB43A2}" srcOrd="0" destOrd="0" presId="urn:microsoft.com/office/officeart/2005/8/layout/cycle2"/>
    <dgm:cxn modelId="{EEF64B35-E9D0-4B64-87E7-704036D298CB}" type="presOf" srcId="{D882CDEA-1A62-1A49-9A90-C7E553164003}" destId="{94A27DAA-CF6E-BB4D-A277-C7BC8CFDE1C9}" srcOrd="0" destOrd="0" presId="urn:microsoft.com/office/officeart/2005/8/layout/cycle2"/>
    <dgm:cxn modelId="{718BDF8A-79A5-430F-91A5-EFE45E8D4184}" type="presOf" srcId="{93CBBD82-AD6D-6548-921A-55A183CA272A}" destId="{B5885B71-5103-8D49-926D-F7AD6ED6AF1C}" srcOrd="1" destOrd="0" presId="urn:microsoft.com/office/officeart/2005/8/layout/cycle2"/>
    <dgm:cxn modelId="{779BFCD0-00A0-754C-87E6-9D933B41114E}" srcId="{DF15831E-4F40-1446-B094-48E9E6D5B198}" destId="{D882CDEA-1A62-1A49-9A90-C7E553164003}" srcOrd="4" destOrd="0" parTransId="{F0E8B53D-D656-EF4D-A01E-EB393306583A}" sibTransId="{18A70E2B-BD87-2742-A60C-ED4ACEB10647}"/>
    <dgm:cxn modelId="{594C1796-E47B-7E4F-9EB6-7761D2C66360}" srcId="{DF15831E-4F40-1446-B094-48E9E6D5B198}" destId="{1BCD4BDE-4823-3E42-B058-47CDF6216C64}" srcOrd="3" destOrd="0" parTransId="{A9946B87-E902-134A-AA9D-BE06720D7659}" sibTransId="{1ABB01FA-AF05-614B-AADD-01AD5E98BAF5}"/>
    <dgm:cxn modelId="{96FEA4A4-E524-4A12-BA09-885EDCABA687}" type="presOf" srcId="{9950DED5-7EE6-F14C-8126-5A8FABEE9308}" destId="{031F9188-DF9A-2547-A171-F33A03312C44}" srcOrd="1" destOrd="0" presId="urn:microsoft.com/office/officeart/2005/8/layout/cycle2"/>
    <dgm:cxn modelId="{33C9C702-4B49-4D2B-8EAE-1AC66772D31D}" type="presOf" srcId="{A944352D-B7C4-9540-8609-9D6B254B8D26}" destId="{B26A9C64-0823-B446-96CB-3B990D46B40A}" srcOrd="1" destOrd="0" presId="urn:microsoft.com/office/officeart/2005/8/layout/cycle2"/>
    <dgm:cxn modelId="{3C642979-24C5-412E-A661-E2E31ACEA817}" type="presOf" srcId="{3A499480-F04C-3B4F-92F7-602C6DC19ACC}" destId="{65C75649-4F80-6044-9294-891DDE272FD6}" srcOrd="0" destOrd="0" presId="urn:microsoft.com/office/officeart/2005/8/layout/cycle2"/>
    <dgm:cxn modelId="{0183E1D1-91ED-F24B-BAF2-59A7920FA12A}" srcId="{DF15831E-4F40-1446-B094-48E9E6D5B198}" destId="{F360E323-D409-A142-99AC-AFD66873C7DA}" srcOrd="0" destOrd="0" parTransId="{1EFA7DB6-8DD8-F248-BF8D-D6261DEA3A06}" sibTransId="{9950DED5-7EE6-F14C-8126-5A8FABEE9308}"/>
    <dgm:cxn modelId="{9C4C23E6-C014-EA4B-80BF-ACDFE1F94794}" srcId="{DF15831E-4F40-1446-B094-48E9E6D5B198}" destId="{AE7529A4-A35E-414B-A471-B11387CBA4CD}" srcOrd="2" destOrd="0" parTransId="{6BA15795-2258-7B42-814A-B1D71789BE3F}" sibTransId="{93CBBD82-AD6D-6548-921A-55A183CA272A}"/>
    <dgm:cxn modelId="{9E31F7AD-5E6C-43CC-B86C-B1E52614AA3D}" type="presOf" srcId="{B316EB9D-9DD5-FA4A-889A-AB6B840CF83C}" destId="{DC892667-3969-B248-8F83-C31502A217F4}" srcOrd="0" destOrd="0" presId="urn:microsoft.com/office/officeart/2005/8/layout/cycle2"/>
    <dgm:cxn modelId="{1F531168-EF26-4456-A0A4-376BFC2BA9B5}" type="presOf" srcId="{1ABB01FA-AF05-614B-AADD-01AD5E98BAF5}" destId="{1A9E7813-68E0-8848-A864-BF7A6BE7DF75}" srcOrd="0" destOrd="0" presId="urn:microsoft.com/office/officeart/2005/8/layout/cycle2"/>
    <dgm:cxn modelId="{C2FF1612-E4AE-42B0-B561-6E117F0A94AB}" type="presOf" srcId="{3A499480-F04C-3B4F-92F7-602C6DC19ACC}" destId="{EFA6F2CE-018B-864D-BB39-41584B9401DC}" srcOrd="1" destOrd="0" presId="urn:microsoft.com/office/officeart/2005/8/layout/cycle2"/>
    <dgm:cxn modelId="{19C7CA48-D0B6-DD44-BB49-9DB3D6582E51}" srcId="{DF15831E-4F40-1446-B094-48E9E6D5B198}" destId="{B316EB9D-9DD5-FA4A-889A-AB6B840CF83C}" srcOrd="1" destOrd="0" parTransId="{2A914E92-59EA-0840-8492-661AA03E1588}" sibTransId="{EA6A6EAD-0AFA-8A44-963E-FDD48C27EF11}"/>
    <dgm:cxn modelId="{E3957D93-8ACF-4CC2-A62C-37E2E4C236F9}" type="presOf" srcId="{F360E323-D409-A142-99AC-AFD66873C7DA}" destId="{465157F2-F9B8-8844-9FEB-09B1A768E7BB}" srcOrd="0" destOrd="0" presId="urn:microsoft.com/office/officeart/2005/8/layout/cycle2"/>
    <dgm:cxn modelId="{BB49F484-8142-6B42-A717-7E459C124885}" srcId="{DF15831E-4F40-1446-B094-48E9E6D5B198}" destId="{A79C3501-7245-E746-8763-B7032E40B366}" srcOrd="5" destOrd="0" parTransId="{C312C4B3-7857-4E42-8DC6-9D68134208D8}" sibTransId="{A944352D-B7C4-9540-8609-9D6B254B8D26}"/>
    <dgm:cxn modelId="{DDFDF4DD-E420-4BA2-A209-19949E642216}" type="presOf" srcId="{DF15831E-4F40-1446-B094-48E9E6D5B198}" destId="{930F6E52-A00C-2841-8AD1-4D161C2BD82D}" srcOrd="0" destOrd="0" presId="urn:microsoft.com/office/officeart/2005/8/layout/cycle2"/>
    <dgm:cxn modelId="{B1C66C6D-03BE-4281-A47C-E20D6B621E58}" type="presOf" srcId="{EA6A6EAD-0AFA-8A44-963E-FDD48C27EF11}" destId="{58B84917-AE52-A14F-BB41-BD212BF13FFB}" srcOrd="0" destOrd="0" presId="urn:microsoft.com/office/officeart/2005/8/layout/cycle2"/>
    <dgm:cxn modelId="{35737809-A3CE-49DB-B6C0-928F29B3326C}" type="presOf" srcId="{3EEB75F3-0A52-484A-B3CB-C84012744231}" destId="{BC92C33C-4482-B246-94B6-4E615F19D4BB}" srcOrd="0" destOrd="0" presId="urn:microsoft.com/office/officeart/2005/8/layout/cycle2"/>
    <dgm:cxn modelId="{7C7F6D8F-A89C-4C3B-B5E6-CC235EDCD03B}" type="presOf" srcId="{EA6A6EAD-0AFA-8A44-963E-FDD48C27EF11}" destId="{B992FB86-DD5D-2B48-B699-B2EC7013ECAB}" srcOrd="1" destOrd="0" presId="urn:microsoft.com/office/officeart/2005/8/layout/cycle2"/>
    <dgm:cxn modelId="{00521CA9-16A5-4C1E-B0C0-74C3ED851A4F}" type="presParOf" srcId="{930F6E52-A00C-2841-8AD1-4D161C2BD82D}" destId="{465157F2-F9B8-8844-9FEB-09B1A768E7BB}" srcOrd="0" destOrd="0" presId="urn:microsoft.com/office/officeart/2005/8/layout/cycle2"/>
    <dgm:cxn modelId="{2A36C8FE-50F2-4458-891C-CE41D9A00132}" type="presParOf" srcId="{930F6E52-A00C-2841-8AD1-4D161C2BD82D}" destId="{C9DE66F8-62CC-3E4D-84F5-7FB1858622E5}" srcOrd="1" destOrd="0" presId="urn:microsoft.com/office/officeart/2005/8/layout/cycle2"/>
    <dgm:cxn modelId="{A1A5F8B2-8BB7-4C7A-B985-BBA02A1A23D7}" type="presParOf" srcId="{C9DE66F8-62CC-3E4D-84F5-7FB1858622E5}" destId="{031F9188-DF9A-2547-A171-F33A03312C44}" srcOrd="0" destOrd="0" presId="urn:microsoft.com/office/officeart/2005/8/layout/cycle2"/>
    <dgm:cxn modelId="{A114E30B-9A07-4882-95DD-D55123439309}" type="presParOf" srcId="{930F6E52-A00C-2841-8AD1-4D161C2BD82D}" destId="{DC892667-3969-B248-8F83-C31502A217F4}" srcOrd="2" destOrd="0" presId="urn:microsoft.com/office/officeart/2005/8/layout/cycle2"/>
    <dgm:cxn modelId="{13D82F2C-EE6C-4690-AD42-E9957C600868}" type="presParOf" srcId="{930F6E52-A00C-2841-8AD1-4D161C2BD82D}" destId="{58B84917-AE52-A14F-BB41-BD212BF13FFB}" srcOrd="3" destOrd="0" presId="urn:microsoft.com/office/officeart/2005/8/layout/cycle2"/>
    <dgm:cxn modelId="{24F74A47-A53C-46D0-8AE2-91839B7DB7A3}" type="presParOf" srcId="{58B84917-AE52-A14F-BB41-BD212BF13FFB}" destId="{B992FB86-DD5D-2B48-B699-B2EC7013ECAB}" srcOrd="0" destOrd="0" presId="urn:microsoft.com/office/officeart/2005/8/layout/cycle2"/>
    <dgm:cxn modelId="{04CB5614-5C30-4E28-970B-FBECDE6A37BD}" type="presParOf" srcId="{930F6E52-A00C-2841-8AD1-4D161C2BD82D}" destId="{DAAF314A-F197-C24F-90DB-3CE27C09DAC3}" srcOrd="4" destOrd="0" presId="urn:microsoft.com/office/officeart/2005/8/layout/cycle2"/>
    <dgm:cxn modelId="{E453C632-F012-4C71-A7DE-EAC5675FAC7F}" type="presParOf" srcId="{930F6E52-A00C-2841-8AD1-4D161C2BD82D}" destId="{C528BB98-F6C6-DB40-9819-56DE37C3677A}" srcOrd="5" destOrd="0" presId="urn:microsoft.com/office/officeart/2005/8/layout/cycle2"/>
    <dgm:cxn modelId="{94DA5C9D-FD2D-4CEF-9B32-CD21A9003436}" type="presParOf" srcId="{C528BB98-F6C6-DB40-9819-56DE37C3677A}" destId="{B5885B71-5103-8D49-926D-F7AD6ED6AF1C}" srcOrd="0" destOrd="0" presId="urn:microsoft.com/office/officeart/2005/8/layout/cycle2"/>
    <dgm:cxn modelId="{235633A9-35CF-4228-B499-396FA98D86D8}" type="presParOf" srcId="{930F6E52-A00C-2841-8AD1-4D161C2BD82D}" destId="{23E767C9-584F-CF4D-8E0E-BF560AC48EF1}" srcOrd="6" destOrd="0" presId="urn:microsoft.com/office/officeart/2005/8/layout/cycle2"/>
    <dgm:cxn modelId="{F98DC95E-B3E1-4782-8C0E-D01ACEF01C6C}" type="presParOf" srcId="{930F6E52-A00C-2841-8AD1-4D161C2BD82D}" destId="{1A9E7813-68E0-8848-A864-BF7A6BE7DF75}" srcOrd="7" destOrd="0" presId="urn:microsoft.com/office/officeart/2005/8/layout/cycle2"/>
    <dgm:cxn modelId="{558A756F-9831-46CF-94AC-D4B71AB94785}" type="presParOf" srcId="{1A9E7813-68E0-8848-A864-BF7A6BE7DF75}" destId="{A81F010B-2C5B-5A46-B12F-99EA5CEFC6A3}" srcOrd="0" destOrd="0" presId="urn:microsoft.com/office/officeart/2005/8/layout/cycle2"/>
    <dgm:cxn modelId="{C3A13ED2-70C9-4002-AE40-EE72502759E3}" type="presParOf" srcId="{930F6E52-A00C-2841-8AD1-4D161C2BD82D}" destId="{94A27DAA-CF6E-BB4D-A277-C7BC8CFDE1C9}" srcOrd="8" destOrd="0" presId="urn:microsoft.com/office/officeart/2005/8/layout/cycle2"/>
    <dgm:cxn modelId="{16258A8C-B3DB-49BE-AA79-4A485343A950}" type="presParOf" srcId="{930F6E52-A00C-2841-8AD1-4D161C2BD82D}" destId="{2AA5D813-B1ED-024C-814F-5AB677845DE6}" srcOrd="9" destOrd="0" presId="urn:microsoft.com/office/officeart/2005/8/layout/cycle2"/>
    <dgm:cxn modelId="{6C6B9DB4-8EB8-45E7-9AE3-05F17C52535A}" type="presParOf" srcId="{2AA5D813-B1ED-024C-814F-5AB677845DE6}" destId="{C907D146-DD08-9A44-839D-919CD1574E32}" srcOrd="0" destOrd="0" presId="urn:microsoft.com/office/officeart/2005/8/layout/cycle2"/>
    <dgm:cxn modelId="{06BB407D-AB05-4455-993C-6666A7B83D7A}" type="presParOf" srcId="{930F6E52-A00C-2841-8AD1-4D161C2BD82D}" destId="{D5330558-8AE0-334B-B49B-B83A80471FAF}" srcOrd="10" destOrd="0" presId="urn:microsoft.com/office/officeart/2005/8/layout/cycle2"/>
    <dgm:cxn modelId="{481E5215-0B11-4216-B937-94268017C568}" type="presParOf" srcId="{930F6E52-A00C-2841-8AD1-4D161C2BD82D}" destId="{F19DC00C-CB07-CA46-BD22-C8AE29AB43A2}" srcOrd="11" destOrd="0" presId="urn:microsoft.com/office/officeart/2005/8/layout/cycle2"/>
    <dgm:cxn modelId="{213398AF-FA36-4DD4-BA5F-40E180E3CC95}" type="presParOf" srcId="{F19DC00C-CB07-CA46-BD22-C8AE29AB43A2}" destId="{B26A9C64-0823-B446-96CB-3B990D46B40A}" srcOrd="0" destOrd="0" presId="urn:microsoft.com/office/officeart/2005/8/layout/cycle2"/>
    <dgm:cxn modelId="{9B8721A0-0BE8-4EB4-9936-725A88AE92A5}" type="presParOf" srcId="{930F6E52-A00C-2841-8AD1-4D161C2BD82D}" destId="{BC92C33C-4482-B246-94B6-4E615F19D4BB}" srcOrd="12" destOrd="0" presId="urn:microsoft.com/office/officeart/2005/8/layout/cycle2"/>
    <dgm:cxn modelId="{502440AB-C574-4861-9625-D502FD67C03F}" type="presParOf" srcId="{930F6E52-A00C-2841-8AD1-4D161C2BD82D}" destId="{65C75649-4F80-6044-9294-891DDE272FD6}" srcOrd="13" destOrd="0" presId="urn:microsoft.com/office/officeart/2005/8/layout/cycle2"/>
    <dgm:cxn modelId="{5B9DF6F2-03A4-4562-97D6-32F537D6BAF4}" type="presParOf" srcId="{65C75649-4F80-6044-9294-891DDE272FD6}" destId="{EFA6F2CE-018B-864D-BB39-41584B9401DC}"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AA2317-BDE9-46AF-906F-69B65E2FF7FF}">
      <dsp:nvSpPr>
        <dsp:cNvPr id="0" name=""/>
        <dsp:cNvSpPr/>
      </dsp:nvSpPr>
      <dsp:spPr>
        <a:xfrm>
          <a:off x="6461972" y="3456578"/>
          <a:ext cx="291648" cy="1043909"/>
        </a:xfrm>
        <a:custGeom>
          <a:avLst/>
          <a:gdLst/>
          <a:ahLst/>
          <a:cxnLst/>
          <a:rect l="0" t="0" r="0" b="0"/>
          <a:pathLst>
            <a:path>
              <a:moveTo>
                <a:pt x="0" y="0"/>
              </a:moveTo>
              <a:lnTo>
                <a:pt x="0" y="1043909"/>
              </a:lnTo>
              <a:lnTo>
                <a:pt x="291648" y="104390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045F5-C1DB-4B37-B7B3-5A1BBBE751D6}">
      <dsp:nvSpPr>
        <dsp:cNvPr id="0" name=""/>
        <dsp:cNvSpPr/>
      </dsp:nvSpPr>
      <dsp:spPr>
        <a:xfrm>
          <a:off x="4106804" y="1843580"/>
          <a:ext cx="3132898" cy="309589"/>
        </a:xfrm>
        <a:custGeom>
          <a:avLst/>
          <a:gdLst/>
          <a:ahLst/>
          <a:cxnLst/>
          <a:rect l="0" t="0" r="0" b="0"/>
          <a:pathLst>
            <a:path>
              <a:moveTo>
                <a:pt x="0" y="0"/>
              </a:moveTo>
              <a:lnTo>
                <a:pt x="0" y="154794"/>
              </a:lnTo>
              <a:lnTo>
                <a:pt x="3132898" y="154794"/>
              </a:lnTo>
              <a:lnTo>
                <a:pt x="3132898" y="30958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A92767-1DD8-421B-A3C0-FDE4629A189B}">
      <dsp:nvSpPr>
        <dsp:cNvPr id="0" name=""/>
        <dsp:cNvSpPr/>
      </dsp:nvSpPr>
      <dsp:spPr>
        <a:xfrm>
          <a:off x="4386673" y="3456578"/>
          <a:ext cx="261879" cy="1043909"/>
        </a:xfrm>
        <a:custGeom>
          <a:avLst/>
          <a:gdLst/>
          <a:ahLst/>
          <a:cxnLst/>
          <a:rect l="0" t="0" r="0" b="0"/>
          <a:pathLst>
            <a:path>
              <a:moveTo>
                <a:pt x="0" y="0"/>
              </a:moveTo>
              <a:lnTo>
                <a:pt x="0" y="1043909"/>
              </a:lnTo>
              <a:lnTo>
                <a:pt x="261879" y="104390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508958-91BA-45F0-BA67-AD8C1E05E604}">
      <dsp:nvSpPr>
        <dsp:cNvPr id="0" name=""/>
        <dsp:cNvSpPr/>
      </dsp:nvSpPr>
      <dsp:spPr>
        <a:xfrm>
          <a:off x="4106804" y="1843580"/>
          <a:ext cx="978214" cy="309589"/>
        </a:xfrm>
        <a:custGeom>
          <a:avLst/>
          <a:gdLst/>
          <a:ahLst/>
          <a:cxnLst/>
          <a:rect l="0" t="0" r="0" b="0"/>
          <a:pathLst>
            <a:path>
              <a:moveTo>
                <a:pt x="0" y="0"/>
              </a:moveTo>
              <a:lnTo>
                <a:pt x="0" y="154794"/>
              </a:lnTo>
              <a:lnTo>
                <a:pt x="978214" y="154794"/>
              </a:lnTo>
              <a:lnTo>
                <a:pt x="978214" y="30958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89A1D0-83FC-4D89-AE9B-10E0F7AAB956}">
      <dsp:nvSpPr>
        <dsp:cNvPr id="0" name=""/>
        <dsp:cNvSpPr/>
      </dsp:nvSpPr>
      <dsp:spPr>
        <a:xfrm>
          <a:off x="2243252" y="3414017"/>
          <a:ext cx="276540" cy="1043909"/>
        </a:xfrm>
        <a:custGeom>
          <a:avLst/>
          <a:gdLst/>
          <a:ahLst/>
          <a:cxnLst/>
          <a:rect l="0" t="0" r="0" b="0"/>
          <a:pathLst>
            <a:path>
              <a:moveTo>
                <a:pt x="0" y="0"/>
              </a:moveTo>
              <a:lnTo>
                <a:pt x="0" y="1043909"/>
              </a:lnTo>
              <a:lnTo>
                <a:pt x="276540" y="104390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1CA735-B4D0-4B8C-BD87-02A3535ABB5B}">
      <dsp:nvSpPr>
        <dsp:cNvPr id="0" name=""/>
        <dsp:cNvSpPr/>
      </dsp:nvSpPr>
      <dsp:spPr>
        <a:xfrm>
          <a:off x="2980694" y="1843580"/>
          <a:ext cx="1126109" cy="309589"/>
        </a:xfrm>
        <a:custGeom>
          <a:avLst/>
          <a:gdLst/>
          <a:ahLst/>
          <a:cxnLst/>
          <a:rect l="0" t="0" r="0" b="0"/>
          <a:pathLst>
            <a:path>
              <a:moveTo>
                <a:pt x="1126109" y="0"/>
              </a:moveTo>
              <a:lnTo>
                <a:pt x="1126109" y="154794"/>
              </a:lnTo>
              <a:lnTo>
                <a:pt x="0" y="154794"/>
              </a:lnTo>
              <a:lnTo>
                <a:pt x="0" y="30958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08419C-B5DC-4DA9-BD00-94E797F0C09F}">
      <dsp:nvSpPr>
        <dsp:cNvPr id="0" name=""/>
        <dsp:cNvSpPr/>
      </dsp:nvSpPr>
      <dsp:spPr>
        <a:xfrm>
          <a:off x="176499" y="3479245"/>
          <a:ext cx="262133" cy="1056050"/>
        </a:xfrm>
        <a:custGeom>
          <a:avLst/>
          <a:gdLst/>
          <a:ahLst/>
          <a:cxnLst/>
          <a:rect l="0" t="0" r="0" b="0"/>
          <a:pathLst>
            <a:path>
              <a:moveTo>
                <a:pt x="0" y="0"/>
              </a:moveTo>
              <a:lnTo>
                <a:pt x="0" y="1056050"/>
              </a:lnTo>
              <a:lnTo>
                <a:pt x="262133" y="105605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187A83-E45E-4C5C-80AE-9E5E674836BC}">
      <dsp:nvSpPr>
        <dsp:cNvPr id="0" name=""/>
        <dsp:cNvSpPr/>
      </dsp:nvSpPr>
      <dsp:spPr>
        <a:xfrm>
          <a:off x="875522" y="1843580"/>
          <a:ext cx="3231281" cy="309589"/>
        </a:xfrm>
        <a:custGeom>
          <a:avLst/>
          <a:gdLst/>
          <a:ahLst/>
          <a:cxnLst/>
          <a:rect l="0" t="0" r="0" b="0"/>
          <a:pathLst>
            <a:path>
              <a:moveTo>
                <a:pt x="3231281" y="0"/>
              </a:moveTo>
              <a:lnTo>
                <a:pt x="3231281" y="154794"/>
              </a:lnTo>
              <a:lnTo>
                <a:pt x="0" y="154794"/>
              </a:lnTo>
              <a:lnTo>
                <a:pt x="0" y="30958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3D3E56-D2A9-4F4F-98BF-02BC65924B2D}">
      <dsp:nvSpPr>
        <dsp:cNvPr id="0" name=""/>
        <dsp:cNvSpPr/>
      </dsp:nvSpPr>
      <dsp:spPr>
        <a:xfrm>
          <a:off x="2940639" y="738043"/>
          <a:ext cx="2332329" cy="1105536"/>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t>Key Questions</a:t>
          </a:r>
          <a:endParaRPr lang="en-US" sz="1800" b="1" kern="1200" dirty="0"/>
        </a:p>
      </dsp:txBody>
      <dsp:txXfrm>
        <a:off x="2940639" y="738043"/>
        <a:ext cx="2332329" cy="1105536"/>
      </dsp:txXfrm>
    </dsp:sp>
    <dsp:sp modelId="{D1CF8D14-4F2C-4BD4-8CE9-4E55AE24D614}">
      <dsp:nvSpPr>
        <dsp:cNvPr id="0" name=""/>
        <dsp:cNvSpPr/>
      </dsp:nvSpPr>
      <dsp:spPr>
        <a:xfrm>
          <a:off x="1743" y="2153170"/>
          <a:ext cx="1747558" cy="1326074"/>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b="1" kern="1200" dirty="0" smtClean="0"/>
            <a:t>Outcomes (Vision, Mission, PEO, PO, LO)</a:t>
          </a:r>
          <a:endParaRPr lang="en-US" sz="1300" b="1" kern="1200" dirty="0"/>
        </a:p>
      </dsp:txBody>
      <dsp:txXfrm>
        <a:off x="1743" y="2153170"/>
        <a:ext cx="1747558" cy="1326074"/>
      </dsp:txXfrm>
    </dsp:sp>
    <dsp:sp modelId="{A44FBC06-A492-4DC3-BB3C-EFA183C34DB2}">
      <dsp:nvSpPr>
        <dsp:cNvPr id="0" name=""/>
        <dsp:cNvSpPr/>
      </dsp:nvSpPr>
      <dsp:spPr>
        <a:xfrm>
          <a:off x="438633" y="3788834"/>
          <a:ext cx="1474235" cy="1492921"/>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kern="1200" smtClean="0">
              <a:solidFill>
                <a:schemeClr val="tx1">
                  <a:lumMod val="95000"/>
                  <a:lumOff val="5000"/>
                </a:schemeClr>
              </a:solidFill>
            </a:rPr>
            <a:t>Why do you want the students to have / able to do?</a:t>
          </a:r>
          <a:endParaRPr lang="en-US" sz="1300" kern="1200" dirty="0">
            <a:solidFill>
              <a:schemeClr val="tx1">
                <a:lumMod val="95000"/>
                <a:lumOff val="5000"/>
              </a:schemeClr>
            </a:solidFill>
          </a:endParaRPr>
        </a:p>
      </dsp:txBody>
      <dsp:txXfrm>
        <a:off x="438633" y="3788834"/>
        <a:ext cx="1474235" cy="1492921"/>
      </dsp:txXfrm>
    </dsp:sp>
    <dsp:sp modelId="{BEBB81CE-49AF-4839-8ED2-28365B6A289B}">
      <dsp:nvSpPr>
        <dsp:cNvPr id="0" name=""/>
        <dsp:cNvSpPr/>
      </dsp:nvSpPr>
      <dsp:spPr>
        <a:xfrm>
          <a:off x="2058891" y="2153170"/>
          <a:ext cx="1843605" cy="1260847"/>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b="1" kern="1200" dirty="0" smtClean="0"/>
            <a:t>Delivery / T&amp;L Activities</a:t>
          </a:r>
          <a:endParaRPr lang="en-US" sz="1300" b="1" kern="1200" dirty="0"/>
        </a:p>
      </dsp:txBody>
      <dsp:txXfrm>
        <a:off x="2058891" y="2153170"/>
        <a:ext cx="1843605" cy="1260847"/>
      </dsp:txXfrm>
    </dsp:sp>
    <dsp:sp modelId="{0EB3B753-520E-49EB-9409-8D8B3E6E6F83}">
      <dsp:nvSpPr>
        <dsp:cNvPr id="0" name=""/>
        <dsp:cNvSpPr/>
      </dsp:nvSpPr>
      <dsp:spPr>
        <a:xfrm>
          <a:off x="2519793" y="3723606"/>
          <a:ext cx="1474235" cy="1468640"/>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kern="1200" smtClean="0">
              <a:solidFill>
                <a:schemeClr val="tx1">
                  <a:lumMod val="95000"/>
                  <a:lumOff val="5000"/>
                </a:schemeClr>
              </a:solidFill>
            </a:rPr>
            <a:t>How can you best help students achieve it? – </a:t>
          </a:r>
          <a:r>
            <a:rPr lang="en-US" sz="1300" b="1" kern="1200" smtClean="0">
              <a:solidFill>
                <a:schemeClr val="tx1">
                  <a:lumMod val="95000"/>
                  <a:lumOff val="5000"/>
                </a:schemeClr>
              </a:solidFill>
            </a:rPr>
            <a:t>delivery </a:t>
          </a:r>
        </a:p>
        <a:p>
          <a:pPr lvl="0" algn="ctr" defTabSz="577850" rtl="0">
            <a:lnSpc>
              <a:spcPct val="90000"/>
            </a:lnSpc>
            <a:spcBef>
              <a:spcPct val="0"/>
            </a:spcBef>
            <a:spcAft>
              <a:spcPct val="35000"/>
            </a:spcAft>
          </a:pPr>
          <a:r>
            <a:rPr lang="en-US" sz="1300" kern="1200" smtClean="0">
              <a:solidFill>
                <a:schemeClr val="tx1">
                  <a:lumMod val="95000"/>
                  <a:lumOff val="5000"/>
                </a:schemeClr>
              </a:solidFill>
            </a:rPr>
            <a:t>How can you best help students learn it? – </a:t>
          </a:r>
          <a:r>
            <a:rPr lang="en-US" sz="1300" b="1" kern="1200" smtClean="0">
              <a:solidFill>
                <a:schemeClr val="tx1">
                  <a:lumMod val="95000"/>
                  <a:lumOff val="5000"/>
                </a:schemeClr>
              </a:solidFill>
            </a:rPr>
            <a:t>Learning Activities</a:t>
          </a:r>
          <a:endParaRPr lang="en-US" sz="1300" kern="1200" dirty="0">
            <a:solidFill>
              <a:schemeClr val="tx1">
                <a:lumMod val="95000"/>
                <a:lumOff val="5000"/>
              </a:schemeClr>
            </a:solidFill>
          </a:endParaRPr>
        </a:p>
      </dsp:txBody>
      <dsp:txXfrm>
        <a:off x="2519793" y="3723606"/>
        <a:ext cx="1474235" cy="1468640"/>
      </dsp:txXfrm>
    </dsp:sp>
    <dsp:sp modelId="{B1F30057-CF05-44BF-9A5F-C6D0DD36F83F}">
      <dsp:nvSpPr>
        <dsp:cNvPr id="0" name=""/>
        <dsp:cNvSpPr/>
      </dsp:nvSpPr>
      <dsp:spPr>
        <a:xfrm>
          <a:off x="4212086" y="2153170"/>
          <a:ext cx="1745863" cy="1303408"/>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b="1" kern="1200" dirty="0" smtClean="0"/>
            <a:t>Course structure / syllabus</a:t>
          </a:r>
          <a:endParaRPr lang="en-US" sz="1300" b="1" kern="1200" dirty="0"/>
        </a:p>
      </dsp:txBody>
      <dsp:txXfrm>
        <a:off x="4212086" y="2153170"/>
        <a:ext cx="1745863" cy="1303408"/>
      </dsp:txXfrm>
    </dsp:sp>
    <dsp:sp modelId="{9A9F1790-AF34-4DC2-9867-AEE974DA6BF1}">
      <dsp:nvSpPr>
        <dsp:cNvPr id="0" name=""/>
        <dsp:cNvSpPr/>
      </dsp:nvSpPr>
      <dsp:spPr>
        <a:xfrm>
          <a:off x="4648552" y="3766168"/>
          <a:ext cx="1474235" cy="1468640"/>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kern="1200" smtClean="0">
              <a:solidFill>
                <a:schemeClr val="tx1">
                  <a:lumMod val="95000"/>
                  <a:lumOff val="5000"/>
                </a:schemeClr>
              </a:solidFill>
            </a:rPr>
            <a:t>What do you want the students to learn?  </a:t>
          </a:r>
          <a:endParaRPr lang="en-US" sz="1300" kern="1200" dirty="0">
            <a:solidFill>
              <a:schemeClr val="tx1">
                <a:lumMod val="95000"/>
                <a:lumOff val="5000"/>
              </a:schemeClr>
            </a:solidFill>
          </a:endParaRPr>
        </a:p>
      </dsp:txBody>
      <dsp:txXfrm>
        <a:off x="4648552" y="3766168"/>
        <a:ext cx="1474235" cy="1468640"/>
      </dsp:txXfrm>
    </dsp:sp>
    <dsp:sp modelId="{C9E7EC6A-67C9-40AB-8427-B778F070FE75}">
      <dsp:nvSpPr>
        <dsp:cNvPr id="0" name=""/>
        <dsp:cNvSpPr/>
      </dsp:nvSpPr>
      <dsp:spPr>
        <a:xfrm>
          <a:off x="6267539" y="2153170"/>
          <a:ext cx="1944325" cy="1303408"/>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b="1" kern="1200" dirty="0" smtClean="0"/>
            <a:t>Assessment</a:t>
          </a:r>
          <a:endParaRPr lang="en-US" sz="1300" kern="1200" dirty="0"/>
        </a:p>
      </dsp:txBody>
      <dsp:txXfrm>
        <a:off x="6267539" y="2153170"/>
        <a:ext cx="1944325" cy="1303408"/>
      </dsp:txXfrm>
    </dsp:sp>
    <dsp:sp modelId="{6F7169FD-8B19-4971-9D13-185B1EA92446}">
      <dsp:nvSpPr>
        <dsp:cNvPr id="0" name=""/>
        <dsp:cNvSpPr/>
      </dsp:nvSpPr>
      <dsp:spPr>
        <a:xfrm>
          <a:off x="6753620" y="3766168"/>
          <a:ext cx="1474235" cy="1468640"/>
        </a:xfrm>
        <a:prstGeom prst="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en-US" sz="1300" kern="1200" smtClean="0">
              <a:solidFill>
                <a:schemeClr val="tx1">
                  <a:lumMod val="95000"/>
                  <a:lumOff val="5000"/>
                </a:schemeClr>
              </a:solidFill>
            </a:rPr>
            <a:t>How will you know what they have learnt? </a:t>
          </a:r>
          <a:endParaRPr lang="en-US" sz="1300" kern="1200" dirty="0">
            <a:solidFill>
              <a:schemeClr val="tx1">
                <a:lumMod val="95000"/>
                <a:lumOff val="5000"/>
              </a:schemeClr>
            </a:solidFill>
          </a:endParaRPr>
        </a:p>
      </dsp:txBody>
      <dsp:txXfrm>
        <a:off x="6753620" y="3766168"/>
        <a:ext cx="1474235" cy="14686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9188CE-A28D-47C8-9DB7-216223527A5E}">
      <dsp:nvSpPr>
        <dsp:cNvPr id="0" name=""/>
        <dsp:cNvSpPr/>
      </dsp:nvSpPr>
      <dsp:spPr>
        <a:xfrm rot="5400000">
          <a:off x="-152866" y="156975"/>
          <a:ext cx="1019108" cy="71337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1</a:t>
          </a:r>
          <a:endParaRPr lang="en-US" sz="2000" kern="1200" dirty="0"/>
        </a:p>
      </dsp:txBody>
      <dsp:txXfrm rot="5400000">
        <a:off x="-152866" y="156975"/>
        <a:ext cx="1019108" cy="713376"/>
      </dsp:txXfrm>
    </dsp:sp>
    <dsp:sp modelId="{3FA84F9F-405C-4E36-9FD6-6907C2132730}">
      <dsp:nvSpPr>
        <dsp:cNvPr id="0" name=""/>
        <dsp:cNvSpPr/>
      </dsp:nvSpPr>
      <dsp:spPr>
        <a:xfrm rot="5400000">
          <a:off x="4406977" y="-3689492"/>
          <a:ext cx="662420" cy="804962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Alert and concern : qualities of the graduates produced.</a:t>
          </a:r>
          <a:endParaRPr lang="en-US" sz="1600" kern="1200" dirty="0"/>
        </a:p>
      </dsp:txBody>
      <dsp:txXfrm rot="5400000">
        <a:off x="4406977" y="-3689492"/>
        <a:ext cx="662420" cy="8049623"/>
      </dsp:txXfrm>
    </dsp:sp>
    <dsp:sp modelId="{28DD2C5D-DCA6-427E-89A2-ECCC36173B38}">
      <dsp:nvSpPr>
        <dsp:cNvPr id="0" name=""/>
        <dsp:cNvSpPr/>
      </dsp:nvSpPr>
      <dsp:spPr>
        <a:xfrm rot="5400000">
          <a:off x="-152866" y="1079269"/>
          <a:ext cx="1019108" cy="713376"/>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2</a:t>
          </a:r>
          <a:endParaRPr lang="en-US" sz="2000" kern="1200" dirty="0"/>
        </a:p>
      </dsp:txBody>
      <dsp:txXfrm rot="5400000">
        <a:off x="-152866" y="1079269"/>
        <a:ext cx="1019108" cy="713376"/>
      </dsp:txXfrm>
    </dsp:sp>
    <dsp:sp modelId="{C41031E4-1DC3-434D-A669-F7A9ADCAC6A2}">
      <dsp:nvSpPr>
        <dsp:cNvPr id="0" name=""/>
        <dsp:cNvSpPr/>
      </dsp:nvSpPr>
      <dsp:spPr>
        <a:xfrm rot="5400000">
          <a:off x="4406977" y="-2767197"/>
          <a:ext cx="662420" cy="8049623"/>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0" kern="1200" dirty="0" smtClean="0"/>
            <a:t>CQI with input and feedback from various constituencies or external stakeholders</a:t>
          </a:r>
          <a:endParaRPr lang="en-US" sz="1600" b="0" kern="1200" dirty="0"/>
        </a:p>
      </dsp:txBody>
      <dsp:txXfrm rot="5400000">
        <a:off x="4406977" y="-2767197"/>
        <a:ext cx="662420" cy="8049623"/>
      </dsp:txXfrm>
    </dsp:sp>
    <dsp:sp modelId="{6284B628-65D2-4C48-B641-88D0536BC0E2}">
      <dsp:nvSpPr>
        <dsp:cNvPr id="0" name=""/>
        <dsp:cNvSpPr/>
      </dsp:nvSpPr>
      <dsp:spPr>
        <a:xfrm rot="5400000">
          <a:off x="-152866" y="2001564"/>
          <a:ext cx="1019108" cy="713376"/>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smtClean="0"/>
            <a:t>3</a:t>
          </a:r>
          <a:endParaRPr lang="en-US" sz="2000" b="1" kern="1200" dirty="0"/>
        </a:p>
      </dsp:txBody>
      <dsp:txXfrm rot="5400000">
        <a:off x="-152866" y="2001564"/>
        <a:ext cx="1019108" cy="713376"/>
      </dsp:txXfrm>
    </dsp:sp>
    <dsp:sp modelId="{10DCC391-20A0-4B73-BD8C-55EB768EAF57}">
      <dsp:nvSpPr>
        <dsp:cNvPr id="0" name=""/>
        <dsp:cNvSpPr/>
      </dsp:nvSpPr>
      <dsp:spPr>
        <a:xfrm rot="5400000">
          <a:off x="4406977" y="-1844903"/>
          <a:ext cx="662420" cy="8049623"/>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Students are well informed and trained of the skills required out of them  </a:t>
          </a:r>
          <a:endParaRPr lang="en-US" sz="1600" kern="1200" dirty="0"/>
        </a:p>
      </dsp:txBody>
      <dsp:txXfrm rot="5400000">
        <a:off x="4406977" y="-1844903"/>
        <a:ext cx="662420" cy="8049623"/>
      </dsp:txXfrm>
    </dsp:sp>
    <dsp:sp modelId="{3CF3CB34-DE7B-4C98-8CAB-33FAD38019E9}">
      <dsp:nvSpPr>
        <dsp:cNvPr id="0" name=""/>
        <dsp:cNvSpPr/>
      </dsp:nvSpPr>
      <dsp:spPr>
        <a:xfrm rot="5400000">
          <a:off x="-152866" y="2923859"/>
          <a:ext cx="1019108" cy="713376"/>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4</a:t>
          </a:r>
          <a:endParaRPr lang="en-US" sz="2000" kern="1200" dirty="0"/>
        </a:p>
      </dsp:txBody>
      <dsp:txXfrm rot="5400000">
        <a:off x="-152866" y="2923859"/>
        <a:ext cx="1019108" cy="713376"/>
      </dsp:txXfrm>
    </dsp:sp>
    <dsp:sp modelId="{BAF5DF73-8F04-4DD4-8826-AA8726DF5D04}">
      <dsp:nvSpPr>
        <dsp:cNvPr id="0" name=""/>
        <dsp:cNvSpPr/>
      </dsp:nvSpPr>
      <dsp:spPr>
        <a:xfrm rot="5400000">
          <a:off x="4406977" y="-922608"/>
          <a:ext cx="662420" cy="8049623"/>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Encourage more systematic, innovative and flexible teaching approach or learning design ––for example:  CL , PBL, etc.</a:t>
          </a:r>
          <a:endParaRPr lang="en-US" sz="1600" kern="1200" dirty="0"/>
        </a:p>
      </dsp:txBody>
      <dsp:txXfrm rot="5400000">
        <a:off x="4406977" y="-922608"/>
        <a:ext cx="662420" cy="8049623"/>
      </dsp:txXfrm>
    </dsp:sp>
    <dsp:sp modelId="{E4EB0E2F-00D0-41DA-B8AE-D28321F1E193}">
      <dsp:nvSpPr>
        <dsp:cNvPr id="0" name=""/>
        <dsp:cNvSpPr/>
      </dsp:nvSpPr>
      <dsp:spPr>
        <a:xfrm rot="5400000">
          <a:off x="-152866" y="3846153"/>
          <a:ext cx="1019108" cy="713376"/>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5</a:t>
          </a:r>
          <a:endParaRPr lang="en-US" sz="2000" kern="1200" dirty="0"/>
        </a:p>
      </dsp:txBody>
      <dsp:txXfrm rot="5400000">
        <a:off x="-152866" y="3846153"/>
        <a:ext cx="1019108" cy="713376"/>
      </dsp:txXfrm>
    </dsp:sp>
    <dsp:sp modelId="{109C6E0C-D415-411F-9787-A0AE10B65958}">
      <dsp:nvSpPr>
        <dsp:cNvPr id="0" name=""/>
        <dsp:cNvSpPr/>
      </dsp:nvSpPr>
      <dsp:spPr>
        <a:xfrm rot="5400000">
          <a:off x="4406977" y="-313"/>
          <a:ext cx="662420" cy="8049623"/>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Encourage more exposures to professional practice through LI, site visits, industry through industry-linked projects or assignments, industry mentors, student dialogue with industry professionals or visiting industry speakers.</a:t>
          </a:r>
          <a:endParaRPr lang="en-US" sz="1600" kern="1200" dirty="0"/>
        </a:p>
      </dsp:txBody>
      <dsp:txXfrm rot="5400000">
        <a:off x="4406977" y="-313"/>
        <a:ext cx="662420" cy="8049623"/>
      </dsp:txXfrm>
    </dsp:sp>
    <dsp:sp modelId="{41D9C1F3-DFCC-4215-91CD-E47ADC75C1C1}">
      <dsp:nvSpPr>
        <dsp:cNvPr id="0" name=""/>
        <dsp:cNvSpPr/>
      </dsp:nvSpPr>
      <dsp:spPr>
        <a:xfrm rot="5400000">
          <a:off x="-152866" y="4768448"/>
          <a:ext cx="1019108" cy="713376"/>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dirty="0" smtClean="0"/>
            <a:t>6</a:t>
          </a:r>
          <a:endParaRPr lang="en-US" sz="2000" kern="1200" dirty="0"/>
        </a:p>
      </dsp:txBody>
      <dsp:txXfrm rot="5400000">
        <a:off x="-152866" y="4768448"/>
        <a:ext cx="1019108" cy="713376"/>
      </dsp:txXfrm>
    </dsp:sp>
    <dsp:sp modelId="{D7B42F37-6A8D-4368-BA6A-2CBDF0838705}">
      <dsp:nvSpPr>
        <dsp:cNvPr id="0" name=""/>
        <dsp:cNvSpPr/>
      </dsp:nvSpPr>
      <dsp:spPr>
        <a:xfrm rot="5400000">
          <a:off x="4406977" y="921980"/>
          <a:ext cx="662420" cy="804962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Higher assurance of the delivery of the outcome capabilities in every graduate.</a:t>
          </a:r>
          <a:endParaRPr lang="en-US" sz="1600" kern="1200" dirty="0"/>
        </a:p>
      </dsp:txBody>
      <dsp:txXfrm rot="5400000">
        <a:off x="4406977" y="921980"/>
        <a:ext cx="662420" cy="804962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114A82-CB63-4E7D-B46F-1CFA5734033A}">
      <dsp:nvSpPr>
        <dsp:cNvPr id="0" name=""/>
        <dsp:cNvSpPr/>
      </dsp:nvSpPr>
      <dsp:spPr>
        <a:xfrm>
          <a:off x="5930481" y="0"/>
          <a:ext cx="1370508" cy="4327542"/>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Hours per Week</a:t>
          </a:r>
          <a:endParaRPr lang="en-US" sz="1500" kern="1200" dirty="0"/>
        </a:p>
      </dsp:txBody>
      <dsp:txXfrm>
        <a:off x="5930481" y="0"/>
        <a:ext cx="1370508" cy="1298262"/>
      </dsp:txXfrm>
    </dsp:sp>
    <dsp:sp modelId="{24B3EFC9-E462-4295-8D87-C32ADC67124E}">
      <dsp:nvSpPr>
        <dsp:cNvPr id="0" name=""/>
        <dsp:cNvSpPr/>
      </dsp:nvSpPr>
      <dsp:spPr>
        <a:xfrm>
          <a:off x="4150069" y="0"/>
          <a:ext cx="1223460" cy="4327542"/>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Examples</a:t>
          </a:r>
          <a:endParaRPr lang="en-US" sz="1500" kern="1200" dirty="0"/>
        </a:p>
      </dsp:txBody>
      <dsp:txXfrm>
        <a:off x="4150069" y="0"/>
        <a:ext cx="1223460" cy="1298262"/>
      </dsp:txXfrm>
    </dsp:sp>
    <dsp:sp modelId="{650E7B64-4FD5-48B8-8ABF-FEB4DE46BF37}">
      <dsp:nvSpPr>
        <dsp:cNvPr id="0" name=""/>
        <dsp:cNvSpPr/>
      </dsp:nvSpPr>
      <dsp:spPr>
        <a:xfrm>
          <a:off x="2213005" y="0"/>
          <a:ext cx="1223460" cy="4327542"/>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Division of Student Time</a:t>
          </a:r>
          <a:endParaRPr lang="en-US" sz="1500" kern="1200" dirty="0"/>
        </a:p>
      </dsp:txBody>
      <dsp:txXfrm>
        <a:off x="2213005" y="0"/>
        <a:ext cx="1223460" cy="1298262"/>
      </dsp:txXfrm>
    </dsp:sp>
    <dsp:sp modelId="{FF8F2907-13E7-4577-A23C-CEC4468A70F9}">
      <dsp:nvSpPr>
        <dsp:cNvPr id="0" name=""/>
        <dsp:cNvSpPr/>
      </dsp:nvSpPr>
      <dsp:spPr>
        <a:xfrm>
          <a:off x="0" y="0"/>
          <a:ext cx="1223460" cy="4327542"/>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Total</a:t>
          </a:r>
        </a:p>
        <a:p>
          <a:pPr lvl="0" algn="ctr" defTabSz="666750">
            <a:lnSpc>
              <a:spcPct val="90000"/>
            </a:lnSpc>
            <a:spcBef>
              <a:spcPct val="0"/>
            </a:spcBef>
            <a:spcAft>
              <a:spcPct val="35000"/>
            </a:spcAft>
          </a:pPr>
          <a:r>
            <a:rPr lang="en-US" sz="1500" kern="1200" dirty="0" smtClean="0"/>
            <a:t>Student </a:t>
          </a:r>
        </a:p>
        <a:p>
          <a:pPr lvl="0" algn="ctr" defTabSz="666750">
            <a:lnSpc>
              <a:spcPct val="90000"/>
            </a:lnSpc>
            <a:spcBef>
              <a:spcPct val="0"/>
            </a:spcBef>
            <a:spcAft>
              <a:spcPct val="35000"/>
            </a:spcAft>
          </a:pPr>
          <a:r>
            <a:rPr lang="en-US" sz="1500" kern="1200" dirty="0" smtClean="0"/>
            <a:t>Time</a:t>
          </a:r>
        </a:p>
        <a:p>
          <a:pPr lvl="0" algn="ctr" defTabSz="666750">
            <a:lnSpc>
              <a:spcPct val="90000"/>
            </a:lnSpc>
            <a:spcBef>
              <a:spcPct val="0"/>
            </a:spcBef>
            <a:spcAft>
              <a:spcPct val="35000"/>
            </a:spcAft>
          </a:pPr>
          <a:r>
            <a:rPr lang="en-US" sz="1500" kern="1200" dirty="0" smtClean="0"/>
            <a:t>Per day</a:t>
          </a:r>
          <a:endParaRPr lang="en-US" sz="1500" kern="1200" dirty="0"/>
        </a:p>
      </dsp:txBody>
      <dsp:txXfrm>
        <a:off x="0" y="0"/>
        <a:ext cx="1223460" cy="1298262"/>
      </dsp:txXfrm>
    </dsp:sp>
    <dsp:sp modelId="{04E183CF-E49F-4E01-BD17-F7D00D313EE0}">
      <dsp:nvSpPr>
        <dsp:cNvPr id="0" name=""/>
        <dsp:cNvSpPr/>
      </dsp:nvSpPr>
      <dsp:spPr>
        <a:xfrm>
          <a:off x="171441" y="2613028"/>
          <a:ext cx="1019550" cy="50977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24 Hours</a:t>
          </a:r>
          <a:endParaRPr lang="en-US" sz="1100" kern="1200" dirty="0"/>
        </a:p>
      </dsp:txBody>
      <dsp:txXfrm>
        <a:off x="171441" y="2613028"/>
        <a:ext cx="1019550" cy="509775"/>
      </dsp:txXfrm>
    </dsp:sp>
    <dsp:sp modelId="{CA84847B-4F39-4F0E-A1A5-AF4FC6AD3DAB}">
      <dsp:nvSpPr>
        <dsp:cNvPr id="0" name=""/>
        <dsp:cNvSpPr/>
      </dsp:nvSpPr>
      <dsp:spPr>
        <a:xfrm rot="19477496">
          <a:off x="1059113" y="2443774"/>
          <a:ext cx="1428643" cy="21203"/>
        </a:xfrm>
        <a:custGeom>
          <a:avLst/>
          <a:gdLst/>
          <a:ahLst/>
          <a:cxnLst/>
          <a:rect l="0" t="0" r="0" b="0"/>
          <a:pathLst>
            <a:path>
              <a:moveTo>
                <a:pt x="0" y="10601"/>
              </a:moveTo>
              <a:lnTo>
                <a:pt x="1428643" y="1060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77496">
        <a:off x="1737719" y="2418660"/>
        <a:ext cx="71432" cy="71432"/>
      </dsp:txXfrm>
    </dsp:sp>
    <dsp:sp modelId="{CA5FE017-95B7-4FC3-B500-A6431E9FACC7}">
      <dsp:nvSpPr>
        <dsp:cNvPr id="0" name=""/>
        <dsp:cNvSpPr/>
      </dsp:nvSpPr>
      <dsp:spPr>
        <a:xfrm>
          <a:off x="2355878" y="1785948"/>
          <a:ext cx="1019550" cy="50977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Routine Activities</a:t>
          </a:r>
          <a:endParaRPr lang="en-US" sz="1100" kern="1200" dirty="0"/>
        </a:p>
      </dsp:txBody>
      <dsp:txXfrm>
        <a:off x="2355878" y="1785948"/>
        <a:ext cx="1019550" cy="509775"/>
      </dsp:txXfrm>
    </dsp:sp>
    <dsp:sp modelId="{F602C2C5-66F0-4BE8-B66D-0A3BD82A9CD0}">
      <dsp:nvSpPr>
        <dsp:cNvPr id="0" name=""/>
        <dsp:cNvSpPr/>
      </dsp:nvSpPr>
      <dsp:spPr>
        <a:xfrm rot="19913758">
          <a:off x="3314486" y="1786750"/>
          <a:ext cx="1033739" cy="21203"/>
        </a:xfrm>
        <a:custGeom>
          <a:avLst/>
          <a:gdLst/>
          <a:ahLst/>
          <a:cxnLst/>
          <a:rect l="0" t="0" r="0" b="0"/>
          <a:pathLst>
            <a:path>
              <a:moveTo>
                <a:pt x="0" y="10601"/>
              </a:moveTo>
              <a:lnTo>
                <a:pt x="1033739" y="1060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913758">
        <a:off x="3805513" y="1771509"/>
        <a:ext cx="51686" cy="51686"/>
      </dsp:txXfrm>
    </dsp:sp>
    <dsp:sp modelId="{4966282A-9FBA-40F9-8B13-AFF3DF25DA39}">
      <dsp:nvSpPr>
        <dsp:cNvPr id="0" name=""/>
        <dsp:cNvSpPr/>
      </dsp:nvSpPr>
      <dsp:spPr>
        <a:xfrm>
          <a:off x="4287284" y="1298981"/>
          <a:ext cx="1019550" cy="50977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Sleep</a:t>
          </a:r>
          <a:endParaRPr lang="en-US" sz="1100" kern="1200" dirty="0"/>
        </a:p>
      </dsp:txBody>
      <dsp:txXfrm>
        <a:off x="4287284" y="1298981"/>
        <a:ext cx="1019550" cy="509775"/>
      </dsp:txXfrm>
    </dsp:sp>
    <dsp:sp modelId="{68270816-7CAC-471B-B08C-25A68B07945D}">
      <dsp:nvSpPr>
        <dsp:cNvPr id="0" name=""/>
        <dsp:cNvSpPr/>
      </dsp:nvSpPr>
      <dsp:spPr>
        <a:xfrm rot="372799">
          <a:off x="3372734" y="2079871"/>
          <a:ext cx="917243" cy="21203"/>
        </a:xfrm>
        <a:custGeom>
          <a:avLst/>
          <a:gdLst/>
          <a:ahLst/>
          <a:cxnLst/>
          <a:rect l="0" t="0" r="0" b="0"/>
          <a:pathLst>
            <a:path>
              <a:moveTo>
                <a:pt x="0" y="10601"/>
              </a:moveTo>
              <a:lnTo>
                <a:pt x="917243" y="1060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372799">
        <a:off x="3808425" y="2067542"/>
        <a:ext cx="45862" cy="45862"/>
      </dsp:txXfrm>
    </dsp:sp>
    <dsp:sp modelId="{4ADCFD96-8D10-4E89-B397-1DD2607217AC}">
      <dsp:nvSpPr>
        <dsp:cNvPr id="0" name=""/>
        <dsp:cNvSpPr/>
      </dsp:nvSpPr>
      <dsp:spPr>
        <a:xfrm>
          <a:off x="4287284" y="1885222"/>
          <a:ext cx="1019550" cy="50977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Self-keep</a:t>
          </a:r>
          <a:endParaRPr lang="en-US" sz="1100" kern="1200" dirty="0"/>
        </a:p>
      </dsp:txBody>
      <dsp:txXfrm>
        <a:off x="4287284" y="1885222"/>
        <a:ext cx="1019550" cy="509775"/>
      </dsp:txXfrm>
    </dsp:sp>
    <dsp:sp modelId="{2C38027F-D4D1-4C8B-9A1D-D0CF3540CE45}">
      <dsp:nvSpPr>
        <dsp:cNvPr id="0" name=""/>
        <dsp:cNvSpPr/>
      </dsp:nvSpPr>
      <dsp:spPr>
        <a:xfrm rot="2216108">
          <a:off x="3260959" y="2372992"/>
          <a:ext cx="1140793" cy="21203"/>
        </a:xfrm>
        <a:custGeom>
          <a:avLst/>
          <a:gdLst/>
          <a:ahLst/>
          <a:cxnLst/>
          <a:rect l="0" t="0" r="0" b="0"/>
          <a:pathLst>
            <a:path>
              <a:moveTo>
                <a:pt x="0" y="10601"/>
              </a:moveTo>
              <a:lnTo>
                <a:pt x="1140793" y="1060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216108">
        <a:off x="3802836" y="2355074"/>
        <a:ext cx="57039" cy="57039"/>
      </dsp:txXfrm>
    </dsp:sp>
    <dsp:sp modelId="{CC0E1A1C-EDA6-4235-8159-38B7839A56D9}">
      <dsp:nvSpPr>
        <dsp:cNvPr id="0" name=""/>
        <dsp:cNvSpPr/>
      </dsp:nvSpPr>
      <dsp:spPr>
        <a:xfrm>
          <a:off x="4287284" y="2471463"/>
          <a:ext cx="1019550" cy="50977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Travel</a:t>
          </a:r>
          <a:endParaRPr lang="en-US" sz="1100" kern="1200" dirty="0"/>
        </a:p>
      </dsp:txBody>
      <dsp:txXfrm>
        <a:off x="4287284" y="2471463"/>
        <a:ext cx="1019550" cy="509775"/>
      </dsp:txXfrm>
    </dsp:sp>
    <dsp:sp modelId="{3D264FFE-9E63-40F1-ABE0-AA79FE23EE6F}">
      <dsp:nvSpPr>
        <dsp:cNvPr id="0" name=""/>
        <dsp:cNvSpPr/>
      </dsp:nvSpPr>
      <dsp:spPr>
        <a:xfrm rot="1557046">
          <a:off x="1121672" y="3158155"/>
          <a:ext cx="1374964" cy="21203"/>
        </a:xfrm>
        <a:custGeom>
          <a:avLst/>
          <a:gdLst/>
          <a:ahLst/>
          <a:cxnLst/>
          <a:rect l="0" t="0" r="0" b="0"/>
          <a:pathLst>
            <a:path>
              <a:moveTo>
                <a:pt x="0" y="10601"/>
              </a:moveTo>
              <a:lnTo>
                <a:pt x="1374964" y="1060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557046">
        <a:off x="1774780" y="3134383"/>
        <a:ext cx="68748" cy="68748"/>
      </dsp:txXfrm>
    </dsp:sp>
    <dsp:sp modelId="{FFA7915E-3E71-4750-83A8-07C8C67C0BA9}">
      <dsp:nvSpPr>
        <dsp:cNvPr id="0" name=""/>
        <dsp:cNvSpPr/>
      </dsp:nvSpPr>
      <dsp:spPr>
        <a:xfrm>
          <a:off x="2427318" y="3214710"/>
          <a:ext cx="1019550" cy="50977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Self improvement Activities</a:t>
          </a:r>
          <a:endParaRPr lang="en-US" sz="1100" kern="1200" dirty="0"/>
        </a:p>
      </dsp:txBody>
      <dsp:txXfrm>
        <a:off x="2427318" y="3214710"/>
        <a:ext cx="1019550" cy="509775"/>
      </dsp:txXfrm>
    </dsp:sp>
    <dsp:sp modelId="{2BFFCFD1-0F31-4B0C-B182-395806F242D8}">
      <dsp:nvSpPr>
        <dsp:cNvPr id="0" name=""/>
        <dsp:cNvSpPr/>
      </dsp:nvSpPr>
      <dsp:spPr>
        <a:xfrm rot="20965082">
          <a:off x="3439598" y="3380493"/>
          <a:ext cx="854955" cy="21203"/>
        </a:xfrm>
        <a:custGeom>
          <a:avLst/>
          <a:gdLst/>
          <a:ahLst/>
          <a:cxnLst/>
          <a:rect l="0" t="0" r="0" b="0"/>
          <a:pathLst>
            <a:path>
              <a:moveTo>
                <a:pt x="0" y="10601"/>
              </a:moveTo>
              <a:lnTo>
                <a:pt x="854955" y="1060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0965082">
        <a:off x="3845702" y="3369721"/>
        <a:ext cx="42747" cy="42747"/>
      </dsp:txXfrm>
    </dsp:sp>
    <dsp:sp modelId="{1ABF6D52-425C-483B-80BD-256BD01751E7}">
      <dsp:nvSpPr>
        <dsp:cNvPr id="0" name=""/>
        <dsp:cNvSpPr/>
      </dsp:nvSpPr>
      <dsp:spPr>
        <a:xfrm>
          <a:off x="4287284" y="3057705"/>
          <a:ext cx="1019550" cy="50977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Work</a:t>
          </a:r>
          <a:endParaRPr lang="en-US" sz="1100" kern="1200" dirty="0"/>
        </a:p>
      </dsp:txBody>
      <dsp:txXfrm>
        <a:off x="4287284" y="3057705"/>
        <a:ext cx="1019550" cy="509775"/>
      </dsp:txXfrm>
    </dsp:sp>
    <dsp:sp modelId="{55BA5B95-73BA-4FCD-84BC-D1F8E38C4363}">
      <dsp:nvSpPr>
        <dsp:cNvPr id="0" name=""/>
        <dsp:cNvSpPr/>
      </dsp:nvSpPr>
      <dsp:spPr>
        <a:xfrm rot="1623320">
          <a:off x="3395234" y="3673614"/>
          <a:ext cx="943684" cy="21203"/>
        </a:xfrm>
        <a:custGeom>
          <a:avLst/>
          <a:gdLst/>
          <a:ahLst/>
          <a:cxnLst/>
          <a:rect l="0" t="0" r="0" b="0"/>
          <a:pathLst>
            <a:path>
              <a:moveTo>
                <a:pt x="0" y="10601"/>
              </a:moveTo>
              <a:lnTo>
                <a:pt x="943684" y="1060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623320">
        <a:off x="3843484" y="3660624"/>
        <a:ext cx="47184" cy="47184"/>
      </dsp:txXfrm>
    </dsp:sp>
    <dsp:sp modelId="{55570B76-E369-4026-9562-511E6250568D}">
      <dsp:nvSpPr>
        <dsp:cNvPr id="0" name=""/>
        <dsp:cNvSpPr/>
      </dsp:nvSpPr>
      <dsp:spPr>
        <a:xfrm>
          <a:off x="4287284" y="3643946"/>
          <a:ext cx="1019550" cy="509775"/>
        </a:xfrm>
        <a:prstGeom prst="roundRect">
          <a:avLst>
            <a:gd name="adj" fmla="val 10000"/>
          </a:avLst>
        </a:prstGeom>
        <a:solidFill>
          <a:srgbClr val="92D0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Study</a:t>
          </a:r>
          <a:endParaRPr lang="en-US" sz="1100" kern="1200" dirty="0"/>
        </a:p>
      </dsp:txBody>
      <dsp:txXfrm>
        <a:off x="4287284" y="3643946"/>
        <a:ext cx="1019550" cy="50977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F07F42-0A27-46B9-920E-3DEBB4519506}">
      <dsp:nvSpPr>
        <dsp:cNvPr id="0" name=""/>
        <dsp:cNvSpPr/>
      </dsp:nvSpPr>
      <dsp:spPr>
        <a:xfrm>
          <a:off x="3527" y="2546944"/>
          <a:ext cx="1879046" cy="154982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What students will be able to do?</a:t>
          </a:r>
          <a:endParaRPr lang="en-MY" sz="1700" kern="1200" dirty="0"/>
        </a:p>
      </dsp:txBody>
      <dsp:txXfrm>
        <a:off x="3527" y="2546944"/>
        <a:ext cx="1879046" cy="1217716"/>
      </dsp:txXfrm>
    </dsp:sp>
    <dsp:sp modelId="{B2E083BB-D239-4C8C-A9BE-2941CC490420}">
      <dsp:nvSpPr>
        <dsp:cNvPr id="0" name=""/>
        <dsp:cNvSpPr/>
      </dsp:nvSpPr>
      <dsp:spPr>
        <a:xfrm>
          <a:off x="1088846" y="3021454"/>
          <a:ext cx="1916546" cy="1916546"/>
        </a:xfrm>
        <a:prstGeom prst="leftCircularArrow">
          <a:avLst>
            <a:gd name="adj1" fmla="val 2348"/>
            <a:gd name="adj2" fmla="val 283525"/>
            <a:gd name="adj3" fmla="val 2059036"/>
            <a:gd name="adj4" fmla="val 9024489"/>
            <a:gd name="adj5" fmla="val 273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5C25786-1244-49F4-9A67-F9011FAA1F68}">
      <dsp:nvSpPr>
        <dsp:cNvPr id="0" name=""/>
        <dsp:cNvSpPr/>
      </dsp:nvSpPr>
      <dsp:spPr>
        <a:xfrm>
          <a:off x="421093" y="3764660"/>
          <a:ext cx="1670263" cy="66420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Learning Outcomes</a:t>
          </a:r>
          <a:endParaRPr lang="en-MY" sz="1900" kern="1200" dirty="0"/>
        </a:p>
      </dsp:txBody>
      <dsp:txXfrm>
        <a:off x="421093" y="3764660"/>
        <a:ext cx="1670263" cy="664208"/>
      </dsp:txXfrm>
    </dsp:sp>
    <dsp:sp modelId="{A2B9E666-2382-4DAF-B0B5-5DA2129594E4}">
      <dsp:nvSpPr>
        <dsp:cNvPr id="0" name=""/>
        <dsp:cNvSpPr/>
      </dsp:nvSpPr>
      <dsp:spPr>
        <a:xfrm>
          <a:off x="2305617" y="2546944"/>
          <a:ext cx="1879046" cy="154982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The yardstick to measure student learning.</a:t>
          </a:r>
          <a:endParaRPr lang="en-MY" sz="1700" kern="1200" dirty="0"/>
        </a:p>
      </dsp:txBody>
      <dsp:txXfrm>
        <a:off x="2305617" y="2879049"/>
        <a:ext cx="1879046" cy="1217716"/>
      </dsp:txXfrm>
    </dsp:sp>
    <dsp:sp modelId="{395B04CA-E7F4-475B-B131-67E8B6A098EA}">
      <dsp:nvSpPr>
        <dsp:cNvPr id="0" name=""/>
        <dsp:cNvSpPr/>
      </dsp:nvSpPr>
      <dsp:spPr>
        <a:xfrm>
          <a:off x="3375278" y="1644941"/>
          <a:ext cx="2156646" cy="2156646"/>
        </a:xfrm>
        <a:prstGeom prst="circularArrow">
          <a:avLst>
            <a:gd name="adj1" fmla="val 2086"/>
            <a:gd name="adj2" fmla="val 250450"/>
            <a:gd name="adj3" fmla="val 19574039"/>
            <a:gd name="adj4" fmla="val 12575511"/>
            <a:gd name="adj5" fmla="val 2434"/>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DB6C477-DE7A-4121-B72C-A44353982AE4}">
      <dsp:nvSpPr>
        <dsp:cNvPr id="0" name=""/>
        <dsp:cNvSpPr/>
      </dsp:nvSpPr>
      <dsp:spPr>
        <a:xfrm>
          <a:off x="2723183" y="2214840"/>
          <a:ext cx="1670263" cy="66420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t>Credits</a:t>
          </a:r>
          <a:endParaRPr lang="en-MY" sz="1900" kern="1200" dirty="0"/>
        </a:p>
      </dsp:txBody>
      <dsp:txXfrm>
        <a:off x="2723183" y="2214840"/>
        <a:ext cx="1670263" cy="664208"/>
      </dsp:txXfrm>
    </dsp:sp>
    <dsp:sp modelId="{F4AD3B5F-A186-41A1-8A55-F704ABF04A6F}">
      <dsp:nvSpPr>
        <dsp:cNvPr id="0" name=""/>
        <dsp:cNvSpPr/>
      </dsp:nvSpPr>
      <dsp:spPr>
        <a:xfrm>
          <a:off x="4607708" y="2546944"/>
          <a:ext cx="1879046" cy="154982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The frame within which students’ learning is pegged.</a:t>
          </a:r>
          <a:endParaRPr lang="en-MY" sz="1700" kern="1200" dirty="0"/>
        </a:p>
      </dsp:txBody>
      <dsp:txXfrm>
        <a:off x="4607708" y="2546944"/>
        <a:ext cx="1879046" cy="1217716"/>
      </dsp:txXfrm>
    </dsp:sp>
    <dsp:sp modelId="{08C35415-BC9E-4543-8DC6-A1293B06D304}">
      <dsp:nvSpPr>
        <dsp:cNvPr id="0" name=""/>
        <dsp:cNvSpPr/>
      </dsp:nvSpPr>
      <dsp:spPr>
        <a:xfrm>
          <a:off x="5693027" y="3021454"/>
          <a:ext cx="1916546" cy="1916546"/>
        </a:xfrm>
        <a:prstGeom prst="leftCircularArrow">
          <a:avLst>
            <a:gd name="adj1" fmla="val 2348"/>
            <a:gd name="adj2" fmla="val 283525"/>
            <a:gd name="adj3" fmla="val 2059036"/>
            <a:gd name="adj4" fmla="val 9024489"/>
            <a:gd name="adj5" fmla="val 2739"/>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D70C064-672F-443B-9B6D-CA995344412F}">
      <dsp:nvSpPr>
        <dsp:cNvPr id="0" name=""/>
        <dsp:cNvSpPr/>
      </dsp:nvSpPr>
      <dsp:spPr>
        <a:xfrm>
          <a:off x="5025274" y="3764660"/>
          <a:ext cx="1670263" cy="66420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900" kern="1200" dirty="0" smtClean="0"/>
            <a:t>MQF</a:t>
          </a:r>
          <a:endParaRPr lang="en-MY" sz="1900" kern="1200" dirty="0" smtClean="0"/>
        </a:p>
        <a:p>
          <a:pPr lvl="0" algn="ctr" defTabSz="622300">
            <a:lnSpc>
              <a:spcPct val="90000"/>
            </a:lnSpc>
            <a:spcBef>
              <a:spcPct val="0"/>
            </a:spcBef>
            <a:spcAft>
              <a:spcPct val="35000"/>
            </a:spcAft>
          </a:pPr>
          <a:endParaRPr lang="en-MY" sz="1900" kern="1200" dirty="0"/>
        </a:p>
      </dsp:txBody>
      <dsp:txXfrm>
        <a:off x="5025274" y="3764660"/>
        <a:ext cx="1670263" cy="664208"/>
      </dsp:txXfrm>
    </dsp:sp>
    <dsp:sp modelId="{ECF76B42-87CC-4C26-8151-41DD7DC23DEA}">
      <dsp:nvSpPr>
        <dsp:cNvPr id="0" name=""/>
        <dsp:cNvSpPr/>
      </dsp:nvSpPr>
      <dsp:spPr>
        <a:xfrm>
          <a:off x="6909799" y="2546944"/>
          <a:ext cx="1879046" cy="154982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The Agency that holds all together.</a:t>
          </a:r>
          <a:endParaRPr lang="en-MY" sz="1700" kern="1200" dirty="0"/>
        </a:p>
      </dsp:txBody>
      <dsp:txXfrm>
        <a:off x="6909799" y="2879049"/>
        <a:ext cx="1879046" cy="1217716"/>
      </dsp:txXfrm>
    </dsp:sp>
    <dsp:sp modelId="{4803FF0B-C47C-4951-B68E-EC25EDD1F98D}">
      <dsp:nvSpPr>
        <dsp:cNvPr id="0" name=""/>
        <dsp:cNvSpPr/>
      </dsp:nvSpPr>
      <dsp:spPr>
        <a:xfrm>
          <a:off x="7289316" y="2153155"/>
          <a:ext cx="1670263" cy="664208"/>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900" kern="1200" dirty="0" smtClean="0"/>
            <a:t>MQA</a:t>
          </a:r>
          <a:endParaRPr lang="en-MY" sz="1900" kern="1200" dirty="0" smtClean="0"/>
        </a:p>
        <a:p>
          <a:pPr lvl="0" algn="ctr" defTabSz="666750">
            <a:lnSpc>
              <a:spcPct val="90000"/>
            </a:lnSpc>
            <a:spcBef>
              <a:spcPct val="0"/>
            </a:spcBef>
            <a:spcAft>
              <a:spcPct val="35000"/>
            </a:spcAft>
          </a:pPr>
          <a:endParaRPr lang="en-MY" sz="1900" kern="1200" dirty="0"/>
        </a:p>
      </dsp:txBody>
      <dsp:txXfrm>
        <a:off x="7289316" y="2153155"/>
        <a:ext cx="1670263" cy="66420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5157F2-F9B8-8844-9FEB-09B1A768E7BB}">
      <dsp:nvSpPr>
        <dsp:cNvPr id="0" name=""/>
        <dsp:cNvSpPr/>
      </dsp:nvSpPr>
      <dsp:spPr>
        <a:xfrm>
          <a:off x="3853160" y="1979"/>
          <a:ext cx="1437679" cy="14376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To conduct </a:t>
          </a:r>
          <a:r>
            <a:rPr lang="en-US" sz="1000" b="1" kern="1200" dirty="0" smtClean="0"/>
            <a:t>academic and professional </a:t>
          </a:r>
          <a:r>
            <a:rPr lang="en-US" sz="1000" b="1" kern="1200" dirty="0" err="1" smtClean="0"/>
            <a:t>programmes</a:t>
          </a:r>
          <a:r>
            <a:rPr lang="en-US" sz="1000" b="1" kern="1200" dirty="0" smtClean="0"/>
            <a:t> </a:t>
          </a:r>
          <a:r>
            <a:rPr lang="en-US" sz="1000" kern="1200" dirty="0" smtClean="0"/>
            <a:t>based on relevant needs of the industries</a:t>
          </a:r>
          <a:endParaRPr lang="en-US" sz="1000" kern="1200" dirty="0"/>
        </a:p>
      </dsp:txBody>
      <dsp:txXfrm>
        <a:off x="3853160" y="1979"/>
        <a:ext cx="1437679" cy="1437679"/>
      </dsp:txXfrm>
    </dsp:sp>
    <dsp:sp modelId="{C9DE66F8-62CC-3E4D-84F5-7FB1858622E5}">
      <dsp:nvSpPr>
        <dsp:cNvPr id="0" name=""/>
        <dsp:cNvSpPr/>
      </dsp:nvSpPr>
      <dsp:spPr>
        <a:xfrm rot="1542857">
          <a:off x="5343773" y="941986"/>
          <a:ext cx="382532" cy="485216"/>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542857">
        <a:off x="5343773" y="941986"/>
        <a:ext cx="382532" cy="485216"/>
      </dsp:txXfrm>
    </dsp:sp>
    <dsp:sp modelId="{DC892667-3969-B248-8F83-C31502A217F4}">
      <dsp:nvSpPr>
        <dsp:cNvPr id="0" name=""/>
        <dsp:cNvSpPr/>
      </dsp:nvSpPr>
      <dsp:spPr>
        <a:xfrm>
          <a:off x="5798748" y="938924"/>
          <a:ext cx="1437679" cy="143767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lumMod val="95000"/>
                  <a:lumOff val="5000"/>
                </a:schemeClr>
              </a:solidFill>
            </a:rPr>
            <a:t>To produce graduates with relevant </a:t>
          </a:r>
          <a:r>
            <a:rPr lang="en-US" sz="1000" b="1" kern="1200" dirty="0" smtClean="0">
              <a:solidFill>
                <a:schemeClr val="tx1">
                  <a:lumMod val="95000"/>
                  <a:lumOff val="5000"/>
                </a:schemeClr>
              </a:solidFill>
            </a:rPr>
            <a:t>knowledge, technical competency, soft skills, social responsibility and accountability</a:t>
          </a:r>
          <a:endParaRPr lang="en-US" sz="1000" kern="1200" dirty="0">
            <a:solidFill>
              <a:schemeClr val="tx1">
                <a:lumMod val="95000"/>
                <a:lumOff val="5000"/>
              </a:schemeClr>
            </a:solidFill>
          </a:endParaRPr>
        </a:p>
      </dsp:txBody>
      <dsp:txXfrm>
        <a:off x="5798748" y="938924"/>
        <a:ext cx="1437679" cy="1437679"/>
      </dsp:txXfrm>
    </dsp:sp>
    <dsp:sp modelId="{58B84917-AE52-A14F-BB41-BD212BF13FFB}">
      <dsp:nvSpPr>
        <dsp:cNvPr id="0" name=""/>
        <dsp:cNvSpPr/>
      </dsp:nvSpPr>
      <dsp:spPr>
        <a:xfrm rot="4628571">
          <a:off x="6564172" y="2457250"/>
          <a:ext cx="382532" cy="485216"/>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4628571">
        <a:off x="6564172" y="2457250"/>
        <a:ext cx="382532" cy="485216"/>
      </dsp:txXfrm>
    </dsp:sp>
    <dsp:sp modelId="{DAAF314A-F197-C24F-90DB-3CE27C09DAC3}">
      <dsp:nvSpPr>
        <dsp:cNvPr id="0" name=""/>
        <dsp:cNvSpPr/>
      </dsp:nvSpPr>
      <dsp:spPr>
        <a:xfrm>
          <a:off x="6279268" y="3044223"/>
          <a:ext cx="1437679" cy="143767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To cultivate</a:t>
          </a:r>
          <a:r>
            <a:rPr lang="en-US" sz="1000" b="1" kern="1200" dirty="0" smtClean="0"/>
            <a:t> creative and innovative</a:t>
          </a:r>
          <a:r>
            <a:rPr lang="en-US" sz="1000" kern="1200" dirty="0" smtClean="0"/>
            <a:t> problem solving  skills and autonomy in decision making amongst graduates</a:t>
          </a:r>
          <a:endParaRPr lang="en-US" sz="1000" kern="1200" dirty="0"/>
        </a:p>
      </dsp:txBody>
      <dsp:txXfrm>
        <a:off x="6279268" y="3044223"/>
        <a:ext cx="1437679" cy="1437679"/>
      </dsp:txXfrm>
    </dsp:sp>
    <dsp:sp modelId="{C528BB98-F6C6-DB40-9819-56DE37C3677A}">
      <dsp:nvSpPr>
        <dsp:cNvPr id="0" name=""/>
        <dsp:cNvSpPr/>
      </dsp:nvSpPr>
      <dsp:spPr>
        <a:xfrm rot="7714286">
          <a:off x="6140397" y="4356149"/>
          <a:ext cx="382532" cy="485216"/>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7714286">
        <a:off x="6140397" y="4356149"/>
        <a:ext cx="382532" cy="485216"/>
      </dsp:txXfrm>
    </dsp:sp>
    <dsp:sp modelId="{23E767C9-584F-CF4D-8E0E-BF560AC48EF1}">
      <dsp:nvSpPr>
        <dsp:cNvPr id="0" name=""/>
        <dsp:cNvSpPr/>
      </dsp:nvSpPr>
      <dsp:spPr>
        <a:xfrm>
          <a:off x="4932880" y="4732541"/>
          <a:ext cx="1437679" cy="1437679"/>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lumMod val="95000"/>
                  <a:lumOff val="5000"/>
                </a:schemeClr>
              </a:solidFill>
            </a:rPr>
            <a:t>To foster development and innovation activities in </a:t>
          </a:r>
          <a:r>
            <a:rPr lang="en-US" sz="1000" b="1" kern="1200" dirty="0" smtClean="0">
              <a:solidFill>
                <a:schemeClr val="tx1">
                  <a:lumMod val="95000"/>
                  <a:lumOff val="5000"/>
                </a:schemeClr>
              </a:solidFill>
            </a:rPr>
            <a:t>collaboration with industry and community </a:t>
          </a:r>
          <a:r>
            <a:rPr lang="en-US" sz="1000" kern="1200" dirty="0" smtClean="0">
              <a:solidFill>
                <a:schemeClr val="tx1">
                  <a:lumMod val="95000"/>
                  <a:lumOff val="5000"/>
                </a:schemeClr>
              </a:solidFill>
            </a:rPr>
            <a:t>for the prosperity of the Nation</a:t>
          </a:r>
          <a:endParaRPr lang="en-US" sz="1000" kern="1200" dirty="0">
            <a:solidFill>
              <a:schemeClr val="tx1">
                <a:lumMod val="95000"/>
                <a:lumOff val="5000"/>
              </a:schemeClr>
            </a:solidFill>
          </a:endParaRPr>
        </a:p>
      </dsp:txBody>
      <dsp:txXfrm>
        <a:off x="4932880" y="4732541"/>
        <a:ext cx="1437679" cy="1437679"/>
      </dsp:txXfrm>
    </dsp:sp>
    <dsp:sp modelId="{1A9E7813-68E0-8848-A864-BF7A6BE7DF75}">
      <dsp:nvSpPr>
        <dsp:cNvPr id="0" name=""/>
        <dsp:cNvSpPr/>
      </dsp:nvSpPr>
      <dsp:spPr>
        <a:xfrm rot="10800000">
          <a:off x="4391559" y="5208772"/>
          <a:ext cx="382532" cy="485216"/>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391559" y="5208772"/>
        <a:ext cx="382532" cy="485216"/>
      </dsp:txXfrm>
    </dsp:sp>
    <dsp:sp modelId="{94A27DAA-CF6E-BB4D-A277-C7BC8CFDE1C9}">
      <dsp:nvSpPr>
        <dsp:cNvPr id="0" name=""/>
        <dsp:cNvSpPr/>
      </dsp:nvSpPr>
      <dsp:spPr>
        <a:xfrm>
          <a:off x="2773440" y="4732541"/>
          <a:ext cx="1437679" cy="1437679"/>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lumMod val="95000"/>
                  <a:lumOff val="5000"/>
                </a:schemeClr>
              </a:solidFill>
            </a:rPr>
            <a:t>To equip graduates with </a:t>
          </a:r>
          <a:r>
            <a:rPr lang="en-US" sz="1000" b="1" kern="1200" dirty="0" smtClean="0">
              <a:solidFill>
                <a:schemeClr val="tx1">
                  <a:lumMod val="95000"/>
                  <a:lumOff val="5000"/>
                </a:schemeClr>
              </a:solidFill>
            </a:rPr>
            <a:t>leadership and teamwork skills </a:t>
          </a:r>
          <a:r>
            <a:rPr lang="en-US" sz="1000" kern="1200" dirty="0" smtClean="0">
              <a:solidFill>
                <a:schemeClr val="tx1">
                  <a:lumMod val="95000"/>
                  <a:lumOff val="5000"/>
                </a:schemeClr>
              </a:solidFill>
            </a:rPr>
            <a:t>as well as develop communication and life-long learning skills</a:t>
          </a:r>
          <a:endParaRPr lang="en-US" sz="1000" kern="1200" dirty="0">
            <a:solidFill>
              <a:schemeClr val="tx1">
                <a:lumMod val="95000"/>
                <a:lumOff val="5000"/>
              </a:schemeClr>
            </a:solidFill>
          </a:endParaRPr>
        </a:p>
      </dsp:txBody>
      <dsp:txXfrm>
        <a:off x="2773440" y="4732541"/>
        <a:ext cx="1437679" cy="1437679"/>
      </dsp:txXfrm>
    </dsp:sp>
    <dsp:sp modelId="{2AA5D813-B1ED-024C-814F-5AB677845DE6}">
      <dsp:nvSpPr>
        <dsp:cNvPr id="0" name=""/>
        <dsp:cNvSpPr/>
      </dsp:nvSpPr>
      <dsp:spPr>
        <a:xfrm rot="13885714">
          <a:off x="2634569" y="4373077"/>
          <a:ext cx="382532" cy="485216"/>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3885714">
        <a:off x="2634569" y="4373077"/>
        <a:ext cx="382532" cy="485216"/>
      </dsp:txXfrm>
    </dsp:sp>
    <dsp:sp modelId="{D5330558-8AE0-334B-B49B-B83A80471FAF}">
      <dsp:nvSpPr>
        <dsp:cNvPr id="0" name=""/>
        <dsp:cNvSpPr/>
      </dsp:nvSpPr>
      <dsp:spPr>
        <a:xfrm>
          <a:off x="1427051" y="3044223"/>
          <a:ext cx="1437679" cy="143767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To develop </a:t>
          </a:r>
          <a:r>
            <a:rPr lang="en-US" sz="1000" b="1" kern="1200" dirty="0" err="1" smtClean="0"/>
            <a:t>technopreneurship</a:t>
          </a:r>
          <a:r>
            <a:rPr lang="en-US" sz="1000" b="1" kern="1200" dirty="0" smtClean="0"/>
            <a:t> and managerial skills </a:t>
          </a:r>
          <a:r>
            <a:rPr lang="en-US" sz="1000" kern="1200" dirty="0" smtClean="0"/>
            <a:t>amongst graduates</a:t>
          </a:r>
          <a:endParaRPr lang="en-US" sz="1000" kern="1200" dirty="0"/>
        </a:p>
      </dsp:txBody>
      <dsp:txXfrm>
        <a:off x="1427051" y="3044223"/>
        <a:ext cx="1437679" cy="1437679"/>
      </dsp:txXfrm>
    </dsp:sp>
    <dsp:sp modelId="{F19DC00C-CB07-CA46-BD22-C8AE29AB43A2}">
      <dsp:nvSpPr>
        <dsp:cNvPr id="0" name=""/>
        <dsp:cNvSpPr/>
      </dsp:nvSpPr>
      <dsp:spPr>
        <a:xfrm rot="16971429">
          <a:off x="2192476" y="2478360"/>
          <a:ext cx="382532" cy="485216"/>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6971429">
        <a:off x="2192476" y="2478360"/>
        <a:ext cx="382532" cy="485216"/>
      </dsp:txXfrm>
    </dsp:sp>
    <dsp:sp modelId="{BC92C33C-4482-B246-94B6-4E615F19D4BB}">
      <dsp:nvSpPr>
        <dsp:cNvPr id="0" name=""/>
        <dsp:cNvSpPr/>
      </dsp:nvSpPr>
      <dsp:spPr>
        <a:xfrm>
          <a:off x="1907572" y="938924"/>
          <a:ext cx="1437679" cy="143767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lumMod val="95000"/>
                  <a:lumOff val="5000"/>
                </a:schemeClr>
              </a:solidFill>
            </a:rPr>
            <a:t>To instill an appreciation of the c</a:t>
          </a:r>
          <a:r>
            <a:rPr lang="en-US" sz="1000" b="1" kern="1200" dirty="0" smtClean="0">
              <a:solidFill>
                <a:schemeClr val="tx1">
                  <a:lumMod val="95000"/>
                  <a:lumOff val="5000"/>
                </a:schemeClr>
              </a:solidFill>
            </a:rPr>
            <a:t>ultural values</a:t>
          </a:r>
          <a:r>
            <a:rPr lang="en-US" sz="1000" kern="1200" dirty="0" smtClean="0">
              <a:solidFill>
                <a:schemeClr val="tx1">
                  <a:lumMod val="95000"/>
                  <a:lumOff val="5000"/>
                </a:schemeClr>
              </a:solidFill>
            </a:rPr>
            <a:t> and awareness of healthy life styles amongst graduates</a:t>
          </a:r>
          <a:endParaRPr lang="en-US" sz="1000" kern="1200" dirty="0">
            <a:solidFill>
              <a:schemeClr val="tx1">
                <a:lumMod val="95000"/>
                <a:lumOff val="5000"/>
              </a:schemeClr>
            </a:solidFill>
          </a:endParaRPr>
        </a:p>
      </dsp:txBody>
      <dsp:txXfrm>
        <a:off x="1907572" y="938924"/>
        <a:ext cx="1437679" cy="1437679"/>
      </dsp:txXfrm>
    </dsp:sp>
    <dsp:sp modelId="{65C75649-4F80-6044-9294-891DDE272FD6}">
      <dsp:nvSpPr>
        <dsp:cNvPr id="0" name=""/>
        <dsp:cNvSpPr/>
      </dsp:nvSpPr>
      <dsp:spPr>
        <a:xfrm rot="20057143">
          <a:off x="3398185" y="951380"/>
          <a:ext cx="382532" cy="485216"/>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20057143">
        <a:off x="3398185" y="951380"/>
        <a:ext cx="382532" cy="4852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9A280E-E4AE-4761-8A6B-B6185DC53042}" type="datetimeFigureOut">
              <a:rPr lang="en-US" smtClean="0"/>
              <a:pPr/>
              <a:t>05/05/2014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735B32-6BCA-48DC-A9B0-E6A6CAFAF8C5}" type="slidenum">
              <a:rPr lang="en-US" smtClean="0"/>
              <a:pPr/>
              <a:t>‹#›</a:t>
            </a:fld>
            <a:endParaRPr lang="en-US"/>
          </a:p>
        </p:txBody>
      </p:sp>
    </p:spTree>
    <p:extLst>
      <p:ext uri="{BB962C8B-B14F-4D97-AF65-F5344CB8AC3E}">
        <p14:creationId xmlns:p14="http://schemas.microsoft.com/office/powerpoint/2010/main" xmlns="" val="478569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9700" name="Footer Placeholder 3"/>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mtClean="0"/>
          </a:p>
        </p:txBody>
      </p:sp>
      <p:sp>
        <p:nvSpPr>
          <p:cNvPr id="29701"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B5FBEC-5A0A-48A3-8DAF-985BA9598123}" type="slidenum">
              <a:rPr lang="en-US" altLang="en-US"/>
              <a:pPr eaLnBrk="1" hangingPunct="1"/>
              <a:t>20</a:t>
            </a:fld>
            <a:endParaRPr lang="en-US" altLang="en-US"/>
          </a:p>
        </p:txBody>
      </p:sp>
    </p:spTree>
    <p:extLst>
      <p:ext uri="{BB962C8B-B14F-4D97-AF65-F5344CB8AC3E}">
        <p14:creationId xmlns:p14="http://schemas.microsoft.com/office/powerpoint/2010/main" xmlns="" val="4119434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5815EB8-B2AC-4E1C-A523-217E418113D8}" type="slidenum">
              <a:rPr lang="en-US" smtClean="0">
                <a:latin typeface="Arial" charset="0"/>
                <a:cs typeface="Arial" charset="0"/>
              </a:rPr>
              <a:pPr/>
              <a:t>62</a:t>
            </a:fld>
            <a:endParaRPr lang="en-US" smtClean="0">
              <a:latin typeface="Arial" charset="0"/>
              <a:cs typeface="Arial" charset="0"/>
            </a:endParaRPr>
          </a:p>
        </p:txBody>
      </p:sp>
      <p:sp>
        <p:nvSpPr>
          <p:cNvPr id="358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DD62EF2-A175-45A8-8767-EAB5E25BC657}" type="slidenum">
              <a:rPr lang="en-US" sz="1200">
                <a:latin typeface="Calibri" pitchFamily="34" charset="0"/>
              </a:rPr>
              <a:pPr algn="r"/>
              <a:t>62</a:t>
            </a:fld>
            <a:endParaRPr lang="en-US" sz="1200">
              <a:latin typeface="Calibri" pitchFamily="34" charset="0"/>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p:spPr>
        <p:txBody>
          <a:bodyPr/>
          <a:lstStyle/>
          <a:p>
            <a:pPr eaLnBrk="1" hangingPunct="1">
              <a:spcBef>
                <a:spcPct val="0"/>
              </a:spcBef>
            </a:pPr>
            <a:endParaRPr lang="ms-MY" smtClean="0">
              <a:latin typeface="Arial" charset="0"/>
              <a:cs typeface="Arial" charset="0"/>
            </a:endParaRPr>
          </a:p>
        </p:txBody>
      </p:sp>
    </p:spTree>
    <p:extLst>
      <p:ext uri="{BB962C8B-B14F-4D97-AF65-F5344CB8AC3E}">
        <p14:creationId xmlns:p14="http://schemas.microsoft.com/office/powerpoint/2010/main" xmlns="" val="184429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8CF2702-CD11-44D1-85DE-0109577A8CC9}" type="slidenum">
              <a:rPr lang="en-US" smtClean="0"/>
              <a:pPr/>
              <a:t>63</a:t>
            </a:fld>
            <a:endParaRPr lang="en-US" smtClean="0"/>
          </a:p>
        </p:txBody>
      </p:sp>
      <p:sp>
        <p:nvSpPr>
          <p:cNvPr id="75779" name="Rectangle 7"/>
          <p:cNvSpPr txBox="1">
            <a:spLocks noGrp="1" noChangeArrowheads="1"/>
          </p:cNvSpPr>
          <p:nvPr/>
        </p:nvSpPr>
        <p:spPr bwMode="auto">
          <a:xfrm>
            <a:off x="3885361" y="8684634"/>
            <a:ext cx="2971066" cy="457923"/>
          </a:xfrm>
          <a:prstGeom prst="rect">
            <a:avLst/>
          </a:prstGeom>
          <a:noFill/>
          <a:ln w="9525">
            <a:noFill/>
            <a:miter lim="800000"/>
            <a:headEnd/>
            <a:tailEnd/>
          </a:ln>
        </p:spPr>
        <p:txBody>
          <a:bodyPr lIns="97773" tIns="48887" rIns="97773" bIns="48887" anchor="b"/>
          <a:lstStyle/>
          <a:p>
            <a:pPr algn="r" defTabSz="978360" eaLnBrk="1" hangingPunct="1"/>
            <a:fld id="{F8D646A5-9A66-4002-A9DC-527590B5AFB1}" type="slidenum">
              <a:rPr lang="en-US" sz="1300">
                <a:latin typeface="Arial" charset="0"/>
                <a:ea typeface="MS PGothic" pitchFamily="34" charset="-128"/>
              </a:rPr>
              <a:pPr algn="r" defTabSz="978360" eaLnBrk="1" hangingPunct="1"/>
              <a:t>63</a:t>
            </a:fld>
            <a:endParaRPr lang="en-US" sz="1300" dirty="0">
              <a:latin typeface="Arial" charset="0"/>
              <a:ea typeface="MS PGothic" pitchFamily="34" charset="-128"/>
            </a:endParaRPr>
          </a:p>
        </p:txBody>
      </p:sp>
      <p:sp>
        <p:nvSpPr>
          <p:cNvPr id="757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xmlns="" val="2864764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9BAA858-D5D6-4657-8F28-C9D3BF3F24E8}" type="slidenum">
              <a:rPr lang="en-US" smtClean="0"/>
              <a:pPr/>
              <a:t>66</a:t>
            </a:fld>
            <a:endParaRPr lang="en-US" smtClean="0"/>
          </a:p>
        </p:txBody>
      </p:sp>
      <p:sp>
        <p:nvSpPr>
          <p:cNvPr id="76803" name="Rectangle 7"/>
          <p:cNvSpPr txBox="1">
            <a:spLocks noGrp="1" noChangeArrowheads="1"/>
          </p:cNvSpPr>
          <p:nvPr/>
        </p:nvSpPr>
        <p:spPr bwMode="auto">
          <a:xfrm>
            <a:off x="3885361" y="8684634"/>
            <a:ext cx="2971066" cy="457923"/>
          </a:xfrm>
          <a:prstGeom prst="rect">
            <a:avLst/>
          </a:prstGeom>
          <a:noFill/>
          <a:ln w="9525">
            <a:noFill/>
            <a:miter lim="800000"/>
            <a:headEnd/>
            <a:tailEnd/>
          </a:ln>
        </p:spPr>
        <p:txBody>
          <a:bodyPr lIns="97773" tIns="48887" rIns="97773" bIns="48887" anchor="b"/>
          <a:lstStyle/>
          <a:p>
            <a:pPr algn="r" defTabSz="978360" eaLnBrk="1" hangingPunct="1"/>
            <a:fld id="{C4D07032-093B-45DA-B8E9-8E3C90C2CDA6}" type="slidenum">
              <a:rPr lang="en-US" sz="1300">
                <a:latin typeface="Arial" charset="0"/>
                <a:ea typeface="MS PGothic" pitchFamily="34" charset="-128"/>
              </a:rPr>
              <a:pPr algn="r" defTabSz="978360" eaLnBrk="1" hangingPunct="1"/>
              <a:t>66</a:t>
            </a:fld>
            <a:endParaRPr lang="en-US" sz="1300" dirty="0">
              <a:latin typeface="Arial" charset="0"/>
              <a:ea typeface="MS PGothic" pitchFamily="34" charset="-128"/>
            </a:endParaRPr>
          </a:p>
        </p:txBody>
      </p:sp>
      <p:sp>
        <p:nvSpPr>
          <p:cNvPr id="7680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xmlns="" val="3234143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140549-209D-4107-B4BF-39B81AB75097}" type="slidenum">
              <a:rPr lang="en-US" smtClean="0"/>
              <a:pPr/>
              <a:t>82</a:t>
            </a:fld>
            <a:endParaRPr lang="en-US" smtClean="0"/>
          </a:p>
        </p:txBody>
      </p:sp>
    </p:spTree>
    <p:extLst>
      <p:ext uri="{BB962C8B-B14F-4D97-AF65-F5344CB8AC3E}">
        <p14:creationId xmlns:p14="http://schemas.microsoft.com/office/powerpoint/2010/main" xmlns="" val="1467106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07602-1FE6-4D53-8C63-FAFD20C5DC76}" type="slidenum">
              <a:rPr lang="en-US" smtClean="0"/>
              <a:pPr/>
              <a:t>83</a:t>
            </a:fld>
            <a:endParaRPr lang="en-US" smtClean="0"/>
          </a:p>
        </p:txBody>
      </p:sp>
    </p:spTree>
    <p:extLst>
      <p:ext uri="{BB962C8B-B14F-4D97-AF65-F5344CB8AC3E}">
        <p14:creationId xmlns:p14="http://schemas.microsoft.com/office/powerpoint/2010/main" xmlns="" val="4079709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CA8863-BB07-4B97-A695-FD8B18161B9A}" type="slidenum">
              <a:rPr lang="en-US" smtClean="0"/>
              <a:pPr/>
              <a:t>84</a:t>
            </a:fld>
            <a:endParaRPr lang="en-US" smtClean="0"/>
          </a:p>
        </p:txBody>
      </p:sp>
    </p:spTree>
    <p:extLst>
      <p:ext uri="{BB962C8B-B14F-4D97-AF65-F5344CB8AC3E}">
        <p14:creationId xmlns:p14="http://schemas.microsoft.com/office/powerpoint/2010/main" xmlns="" val="3440348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8CF2702-CD11-44D1-85DE-0109577A8CC9}" type="slidenum">
              <a:rPr lang="en-US" smtClean="0"/>
              <a:pPr/>
              <a:t>86</a:t>
            </a:fld>
            <a:endParaRPr lang="en-US" smtClean="0"/>
          </a:p>
        </p:txBody>
      </p:sp>
      <p:sp>
        <p:nvSpPr>
          <p:cNvPr id="75779" name="Rectangle 7"/>
          <p:cNvSpPr txBox="1">
            <a:spLocks noGrp="1" noChangeArrowheads="1"/>
          </p:cNvSpPr>
          <p:nvPr/>
        </p:nvSpPr>
        <p:spPr bwMode="auto">
          <a:xfrm>
            <a:off x="3885361" y="8684634"/>
            <a:ext cx="2971066" cy="457923"/>
          </a:xfrm>
          <a:prstGeom prst="rect">
            <a:avLst/>
          </a:prstGeom>
          <a:noFill/>
          <a:ln w="9525">
            <a:noFill/>
            <a:miter lim="800000"/>
            <a:headEnd/>
            <a:tailEnd/>
          </a:ln>
        </p:spPr>
        <p:txBody>
          <a:bodyPr lIns="97773" tIns="48887" rIns="97773" bIns="48887" anchor="b"/>
          <a:lstStyle/>
          <a:p>
            <a:pPr algn="r" defTabSz="978360" eaLnBrk="1" hangingPunct="1"/>
            <a:fld id="{F8D646A5-9A66-4002-A9DC-527590B5AFB1}" type="slidenum">
              <a:rPr lang="en-US" sz="1300">
                <a:latin typeface="Arial" charset="0"/>
                <a:ea typeface="MS PGothic" pitchFamily="34" charset="-128"/>
              </a:rPr>
              <a:pPr algn="r" defTabSz="978360" eaLnBrk="1" hangingPunct="1"/>
              <a:t>86</a:t>
            </a:fld>
            <a:endParaRPr lang="en-US" sz="1300" dirty="0">
              <a:latin typeface="Arial" charset="0"/>
              <a:ea typeface="MS PGothic" pitchFamily="34" charset="-128"/>
            </a:endParaRPr>
          </a:p>
        </p:txBody>
      </p:sp>
      <p:sp>
        <p:nvSpPr>
          <p:cNvPr id="757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xmlns="" val="655603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C569E2-6817-4B9D-A81C-E3D86E145017}" type="slidenum">
              <a:rPr lang="en-US" smtClean="0"/>
              <a:pPr/>
              <a:t>87</a:t>
            </a:fld>
            <a:endParaRPr lang="en-US" smtClean="0"/>
          </a:p>
        </p:txBody>
      </p:sp>
    </p:spTree>
    <p:extLst>
      <p:ext uri="{BB962C8B-B14F-4D97-AF65-F5344CB8AC3E}">
        <p14:creationId xmlns:p14="http://schemas.microsoft.com/office/powerpoint/2010/main" xmlns="" val="1624735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MY"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1C7BED-915E-4BC2-86CB-6C67C23DC1FF}" type="slidenum">
              <a:rPr lang="en-US" smtClean="0"/>
              <a:pPr/>
              <a:t>88</a:t>
            </a:fld>
            <a:endParaRPr lang="en-US" smtClean="0"/>
          </a:p>
        </p:txBody>
      </p:sp>
    </p:spTree>
    <p:extLst>
      <p:ext uri="{BB962C8B-B14F-4D97-AF65-F5344CB8AC3E}">
        <p14:creationId xmlns:p14="http://schemas.microsoft.com/office/powerpoint/2010/main" xmlns="" val="239467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8CF2702-CD11-44D1-85DE-0109577A8CC9}" type="slidenum">
              <a:rPr lang="en-US" smtClean="0"/>
              <a:pPr/>
              <a:t>93</a:t>
            </a:fld>
            <a:endParaRPr lang="en-US" smtClean="0"/>
          </a:p>
        </p:txBody>
      </p:sp>
      <p:sp>
        <p:nvSpPr>
          <p:cNvPr id="75779" name="Rectangle 7"/>
          <p:cNvSpPr txBox="1">
            <a:spLocks noGrp="1" noChangeArrowheads="1"/>
          </p:cNvSpPr>
          <p:nvPr/>
        </p:nvSpPr>
        <p:spPr bwMode="auto">
          <a:xfrm>
            <a:off x="3885361" y="8684634"/>
            <a:ext cx="2971066" cy="457923"/>
          </a:xfrm>
          <a:prstGeom prst="rect">
            <a:avLst/>
          </a:prstGeom>
          <a:noFill/>
          <a:ln w="9525">
            <a:noFill/>
            <a:miter lim="800000"/>
            <a:headEnd/>
            <a:tailEnd/>
          </a:ln>
        </p:spPr>
        <p:txBody>
          <a:bodyPr lIns="97773" tIns="48887" rIns="97773" bIns="48887" anchor="b"/>
          <a:lstStyle/>
          <a:p>
            <a:pPr algn="r" defTabSz="978360" eaLnBrk="1" hangingPunct="1"/>
            <a:fld id="{F8D646A5-9A66-4002-A9DC-527590B5AFB1}" type="slidenum">
              <a:rPr lang="en-US" sz="1300">
                <a:latin typeface="Arial" charset="0"/>
                <a:ea typeface="MS PGothic" pitchFamily="34" charset="-128"/>
              </a:rPr>
              <a:pPr algn="r" defTabSz="978360" eaLnBrk="1" hangingPunct="1"/>
              <a:t>93</a:t>
            </a:fld>
            <a:endParaRPr lang="en-US" sz="1300" dirty="0">
              <a:latin typeface="Arial" charset="0"/>
              <a:ea typeface="MS PGothic" pitchFamily="34" charset="-128"/>
            </a:endParaRPr>
          </a:p>
        </p:txBody>
      </p:sp>
      <p:sp>
        <p:nvSpPr>
          <p:cNvPr id="757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xmlns="" val="156966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91" tIns="46195" rIns="92391" bIns="46195"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879AA94-C8FD-4870-A43D-C700D9FF2B1F}" type="slidenum">
              <a:rPr lang="en-US" altLang="en-US" sz="1200"/>
              <a:pPr algn="r"/>
              <a:t>33</a:t>
            </a:fld>
            <a:endParaRPr lang="en-US" altLang="en-US" sz="1200"/>
          </a:p>
        </p:txBody>
      </p:sp>
      <p:sp>
        <p:nvSpPr>
          <p:cNvPr id="32771"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91" tIns="46195" rIns="92391" bIns="46195"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D74567AA-71DA-4334-9182-41BD4C080BD6}" type="slidenum">
              <a:rPr lang="en-US" altLang="en-US" sz="1200"/>
              <a:pPr algn="r"/>
              <a:t>33</a:t>
            </a:fld>
            <a:endParaRPr lang="en-US" altLang="en-US" sz="1200"/>
          </a:p>
        </p:txBody>
      </p:sp>
      <p:sp>
        <p:nvSpPr>
          <p:cNvPr id="3277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2774" name="Footer Placehold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mtClean="0"/>
          </a:p>
        </p:txBody>
      </p:sp>
    </p:spTree>
    <p:extLst>
      <p:ext uri="{BB962C8B-B14F-4D97-AF65-F5344CB8AC3E}">
        <p14:creationId xmlns:p14="http://schemas.microsoft.com/office/powerpoint/2010/main" xmlns="" val="1500718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8CF2702-CD11-44D1-85DE-0109577A8CC9}" type="slidenum">
              <a:rPr lang="en-US" smtClean="0"/>
              <a:pPr/>
              <a:t>95</a:t>
            </a:fld>
            <a:endParaRPr lang="en-US" smtClean="0"/>
          </a:p>
        </p:txBody>
      </p:sp>
      <p:sp>
        <p:nvSpPr>
          <p:cNvPr id="75779" name="Rectangle 7"/>
          <p:cNvSpPr txBox="1">
            <a:spLocks noGrp="1" noChangeArrowheads="1"/>
          </p:cNvSpPr>
          <p:nvPr/>
        </p:nvSpPr>
        <p:spPr bwMode="auto">
          <a:xfrm>
            <a:off x="3885361" y="8684634"/>
            <a:ext cx="2971066" cy="457923"/>
          </a:xfrm>
          <a:prstGeom prst="rect">
            <a:avLst/>
          </a:prstGeom>
          <a:noFill/>
          <a:ln w="9525">
            <a:noFill/>
            <a:miter lim="800000"/>
            <a:headEnd/>
            <a:tailEnd/>
          </a:ln>
        </p:spPr>
        <p:txBody>
          <a:bodyPr lIns="97773" tIns="48887" rIns="97773" bIns="48887" anchor="b"/>
          <a:lstStyle/>
          <a:p>
            <a:pPr algn="r" defTabSz="978360" eaLnBrk="1" hangingPunct="1"/>
            <a:fld id="{F8D646A5-9A66-4002-A9DC-527590B5AFB1}" type="slidenum">
              <a:rPr lang="en-US" sz="1300">
                <a:latin typeface="Arial" charset="0"/>
                <a:ea typeface="MS PGothic" pitchFamily="34" charset="-128"/>
              </a:rPr>
              <a:pPr algn="r" defTabSz="978360" eaLnBrk="1" hangingPunct="1"/>
              <a:t>95</a:t>
            </a:fld>
            <a:endParaRPr lang="en-US" sz="1300" dirty="0">
              <a:latin typeface="Arial" charset="0"/>
              <a:ea typeface="MS PGothic" pitchFamily="34" charset="-128"/>
            </a:endParaRPr>
          </a:p>
        </p:txBody>
      </p:sp>
      <p:sp>
        <p:nvSpPr>
          <p:cNvPr id="757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xmlns="" val="2170624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DEBE677-350F-468F-BF8A-35E0080055B0}" type="slidenum">
              <a:rPr lang="en-US" smtClean="0">
                <a:latin typeface="Arial" charset="0"/>
                <a:cs typeface="Arial" charset="0"/>
              </a:rPr>
              <a:pPr/>
              <a:t>97</a:t>
            </a:fld>
            <a:endParaRPr lang="en-US" smtClean="0">
              <a:latin typeface="Arial" charset="0"/>
              <a:cs typeface="Arial" charset="0"/>
            </a:endParaRPr>
          </a:p>
        </p:txBody>
      </p:sp>
      <p:sp>
        <p:nvSpPr>
          <p:cNvPr id="36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24355AB-3817-42E0-B30C-4ADB5801BDF8}" type="slidenum">
              <a:rPr lang="en-US" sz="1200">
                <a:latin typeface="Calibri" pitchFamily="34" charset="0"/>
              </a:rPr>
              <a:pPr algn="r"/>
              <a:t>97</a:t>
            </a:fld>
            <a:endParaRPr lang="en-US" sz="1200">
              <a:latin typeface="Calibri" pitchFamily="34" charset="0"/>
            </a:endParaRP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p:spPr>
        <p:txBody>
          <a:bodyPr/>
          <a:lstStyle/>
          <a:p>
            <a:pPr eaLnBrk="1" hangingPunct="1">
              <a:spcBef>
                <a:spcPct val="0"/>
              </a:spcBef>
            </a:pPr>
            <a:endParaRPr lang="ms-MY" smtClean="0">
              <a:latin typeface="Arial" charset="0"/>
              <a:cs typeface="Arial" charset="0"/>
            </a:endParaRPr>
          </a:p>
        </p:txBody>
      </p:sp>
    </p:spTree>
    <p:extLst>
      <p:ext uri="{BB962C8B-B14F-4D97-AF65-F5344CB8AC3E}">
        <p14:creationId xmlns:p14="http://schemas.microsoft.com/office/powerpoint/2010/main" xmlns="" val="1780764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418A3C4E-F58C-46B6-AACB-8CA96CB4ABEF}" type="slidenum">
              <a:rPr lang="en-MY" smtClean="0"/>
              <a:pPr/>
              <a:t>100</a:t>
            </a:fld>
            <a:endParaRPr lang="en-MY"/>
          </a:p>
        </p:txBody>
      </p:sp>
    </p:spTree>
    <p:extLst>
      <p:ext uri="{BB962C8B-B14F-4D97-AF65-F5344CB8AC3E}">
        <p14:creationId xmlns:p14="http://schemas.microsoft.com/office/powerpoint/2010/main" xmlns="" val="2468011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418A3C4E-F58C-46B6-AACB-8CA96CB4ABEF}" type="slidenum">
              <a:rPr lang="en-MY" smtClean="0"/>
              <a:pPr/>
              <a:t>101</a:t>
            </a:fld>
            <a:endParaRPr lang="en-MY"/>
          </a:p>
        </p:txBody>
      </p:sp>
    </p:spTree>
    <p:extLst>
      <p:ext uri="{BB962C8B-B14F-4D97-AF65-F5344CB8AC3E}">
        <p14:creationId xmlns:p14="http://schemas.microsoft.com/office/powerpoint/2010/main" xmlns="" val="2810609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418A3C4E-F58C-46B6-AACB-8CA96CB4ABEF}" type="slidenum">
              <a:rPr lang="en-MY" smtClean="0"/>
              <a:pPr/>
              <a:t>102</a:t>
            </a:fld>
            <a:endParaRPr lang="en-MY"/>
          </a:p>
        </p:txBody>
      </p:sp>
    </p:spTree>
    <p:extLst>
      <p:ext uri="{BB962C8B-B14F-4D97-AF65-F5344CB8AC3E}">
        <p14:creationId xmlns:p14="http://schemas.microsoft.com/office/powerpoint/2010/main" xmlns="" val="2402031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418A3C4E-F58C-46B6-AACB-8CA96CB4ABEF}" type="slidenum">
              <a:rPr lang="en-MY" smtClean="0"/>
              <a:pPr/>
              <a:t>103</a:t>
            </a:fld>
            <a:endParaRPr lang="en-MY"/>
          </a:p>
        </p:txBody>
      </p:sp>
    </p:spTree>
    <p:extLst>
      <p:ext uri="{BB962C8B-B14F-4D97-AF65-F5344CB8AC3E}">
        <p14:creationId xmlns:p14="http://schemas.microsoft.com/office/powerpoint/2010/main" xmlns="" val="410359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418A3C4E-F58C-46B6-AACB-8CA96CB4ABEF}" type="slidenum">
              <a:rPr lang="en-MY" smtClean="0"/>
              <a:pPr/>
              <a:t>104</a:t>
            </a:fld>
            <a:endParaRPr lang="en-MY"/>
          </a:p>
        </p:txBody>
      </p:sp>
    </p:spTree>
    <p:extLst>
      <p:ext uri="{BB962C8B-B14F-4D97-AF65-F5344CB8AC3E}">
        <p14:creationId xmlns:p14="http://schemas.microsoft.com/office/powerpoint/2010/main" xmlns="" val="48738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418A3C4E-F58C-46B6-AACB-8CA96CB4ABEF}" type="slidenum">
              <a:rPr lang="en-MY" smtClean="0"/>
              <a:pPr/>
              <a:t>105</a:t>
            </a:fld>
            <a:endParaRPr lang="en-MY"/>
          </a:p>
        </p:txBody>
      </p:sp>
    </p:spTree>
    <p:extLst>
      <p:ext uri="{BB962C8B-B14F-4D97-AF65-F5344CB8AC3E}">
        <p14:creationId xmlns:p14="http://schemas.microsoft.com/office/powerpoint/2010/main" xmlns="" val="3647148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418A3C4E-F58C-46B6-AACB-8CA96CB4ABEF}" type="slidenum">
              <a:rPr lang="en-MY" smtClean="0"/>
              <a:pPr/>
              <a:t>106</a:t>
            </a:fld>
            <a:endParaRPr lang="en-MY"/>
          </a:p>
        </p:txBody>
      </p:sp>
    </p:spTree>
    <p:extLst>
      <p:ext uri="{BB962C8B-B14F-4D97-AF65-F5344CB8AC3E}">
        <p14:creationId xmlns:p14="http://schemas.microsoft.com/office/powerpoint/2010/main" xmlns="" val="3227481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418A3C4E-F58C-46B6-AACB-8CA96CB4ABEF}" type="slidenum">
              <a:rPr lang="en-MY" smtClean="0"/>
              <a:pPr/>
              <a:t>107</a:t>
            </a:fld>
            <a:endParaRPr lang="en-MY"/>
          </a:p>
        </p:txBody>
      </p:sp>
    </p:spTree>
    <p:extLst>
      <p:ext uri="{BB962C8B-B14F-4D97-AF65-F5344CB8AC3E}">
        <p14:creationId xmlns:p14="http://schemas.microsoft.com/office/powerpoint/2010/main" xmlns="" val="338941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Footer Placeholder 3"/>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mtClean="0"/>
          </a:p>
        </p:txBody>
      </p:sp>
      <p:sp>
        <p:nvSpPr>
          <p:cNvPr id="33797"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E008FB-EF2B-405A-954F-D223007FA369}" type="slidenum">
              <a:rPr lang="en-US" altLang="en-US"/>
              <a:pPr eaLnBrk="1" hangingPunct="1"/>
              <a:t>38</a:t>
            </a:fld>
            <a:endParaRPr lang="en-US" altLang="en-US"/>
          </a:p>
        </p:txBody>
      </p:sp>
    </p:spTree>
    <p:extLst>
      <p:ext uri="{BB962C8B-B14F-4D97-AF65-F5344CB8AC3E}">
        <p14:creationId xmlns:p14="http://schemas.microsoft.com/office/powerpoint/2010/main" xmlns="" val="268314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418A3C4E-F58C-46B6-AACB-8CA96CB4ABEF}" type="slidenum">
              <a:rPr lang="en-MY" smtClean="0"/>
              <a:pPr/>
              <a:t>108</a:t>
            </a:fld>
            <a:endParaRPr lang="en-MY"/>
          </a:p>
        </p:txBody>
      </p:sp>
    </p:spTree>
    <p:extLst>
      <p:ext uri="{BB962C8B-B14F-4D97-AF65-F5344CB8AC3E}">
        <p14:creationId xmlns:p14="http://schemas.microsoft.com/office/powerpoint/2010/main" xmlns="" val="152437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418A3C4E-F58C-46B6-AACB-8CA96CB4ABEF}" type="slidenum">
              <a:rPr lang="en-MY" smtClean="0"/>
              <a:pPr/>
              <a:t>109</a:t>
            </a:fld>
            <a:endParaRPr lang="en-MY"/>
          </a:p>
        </p:txBody>
      </p:sp>
    </p:spTree>
    <p:extLst>
      <p:ext uri="{BB962C8B-B14F-4D97-AF65-F5344CB8AC3E}">
        <p14:creationId xmlns:p14="http://schemas.microsoft.com/office/powerpoint/2010/main" xmlns="" val="2595723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418A3C4E-F58C-46B6-AACB-8CA96CB4ABEF}" type="slidenum">
              <a:rPr lang="en-MY" smtClean="0"/>
              <a:pPr/>
              <a:t>110</a:t>
            </a:fld>
            <a:endParaRPr lang="en-MY"/>
          </a:p>
        </p:txBody>
      </p:sp>
    </p:spTree>
    <p:extLst>
      <p:ext uri="{BB962C8B-B14F-4D97-AF65-F5344CB8AC3E}">
        <p14:creationId xmlns:p14="http://schemas.microsoft.com/office/powerpoint/2010/main" xmlns="" val="2935657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418A3C4E-F58C-46B6-AACB-8CA96CB4ABEF}" type="slidenum">
              <a:rPr lang="en-MY" smtClean="0"/>
              <a:pPr/>
              <a:t>111</a:t>
            </a:fld>
            <a:endParaRPr lang="en-MY"/>
          </a:p>
        </p:txBody>
      </p:sp>
    </p:spTree>
    <p:extLst>
      <p:ext uri="{BB962C8B-B14F-4D97-AF65-F5344CB8AC3E}">
        <p14:creationId xmlns:p14="http://schemas.microsoft.com/office/powerpoint/2010/main" xmlns="" val="91665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418A3C4E-F58C-46B6-AACB-8CA96CB4ABEF}" type="slidenum">
              <a:rPr lang="en-MY" smtClean="0"/>
              <a:pPr/>
              <a:t>112</a:t>
            </a:fld>
            <a:endParaRPr lang="en-MY"/>
          </a:p>
        </p:txBody>
      </p:sp>
    </p:spTree>
    <p:extLst>
      <p:ext uri="{BB962C8B-B14F-4D97-AF65-F5344CB8AC3E}">
        <p14:creationId xmlns:p14="http://schemas.microsoft.com/office/powerpoint/2010/main" xmlns="" val="443542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418A3C4E-F58C-46B6-AACB-8CA96CB4ABEF}" type="slidenum">
              <a:rPr lang="en-MY" smtClean="0"/>
              <a:pPr/>
              <a:t>115</a:t>
            </a:fld>
            <a:endParaRPr lang="en-MY"/>
          </a:p>
        </p:txBody>
      </p:sp>
    </p:spTree>
    <p:extLst>
      <p:ext uri="{BB962C8B-B14F-4D97-AF65-F5344CB8AC3E}">
        <p14:creationId xmlns:p14="http://schemas.microsoft.com/office/powerpoint/2010/main" xmlns="" val="1624985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418A3C4E-F58C-46B6-AACB-8CA96CB4ABEF}" type="slidenum">
              <a:rPr lang="en-MY" smtClean="0"/>
              <a:pPr/>
              <a:t>116</a:t>
            </a:fld>
            <a:endParaRPr lang="en-MY"/>
          </a:p>
        </p:txBody>
      </p:sp>
    </p:spTree>
    <p:extLst>
      <p:ext uri="{BB962C8B-B14F-4D97-AF65-F5344CB8AC3E}">
        <p14:creationId xmlns:p14="http://schemas.microsoft.com/office/powerpoint/2010/main" xmlns="" val="2180625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418A3C4E-F58C-46B6-AACB-8CA96CB4ABEF}" type="slidenum">
              <a:rPr lang="en-MY" smtClean="0"/>
              <a:pPr/>
              <a:t>117</a:t>
            </a:fld>
            <a:endParaRPr lang="en-MY"/>
          </a:p>
        </p:txBody>
      </p:sp>
    </p:spTree>
    <p:extLst>
      <p:ext uri="{BB962C8B-B14F-4D97-AF65-F5344CB8AC3E}">
        <p14:creationId xmlns:p14="http://schemas.microsoft.com/office/powerpoint/2010/main" xmlns="" val="2653416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
        <p:nvSpPr>
          <p:cNvPr id="4" name="Slide Number Placeholder 3"/>
          <p:cNvSpPr>
            <a:spLocks noGrp="1"/>
          </p:cNvSpPr>
          <p:nvPr>
            <p:ph type="sldNum" sz="quarter" idx="10"/>
          </p:nvPr>
        </p:nvSpPr>
        <p:spPr/>
        <p:txBody>
          <a:bodyPr/>
          <a:lstStyle/>
          <a:p>
            <a:fld id="{418A3C4E-F58C-46B6-AACB-8CA96CB4ABEF}" type="slidenum">
              <a:rPr lang="en-MY" smtClean="0"/>
              <a:pPr/>
              <a:t>118</a:t>
            </a:fld>
            <a:endParaRPr lang="en-MY"/>
          </a:p>
        </p:txBody>
      </p:sp>
    </p:spTree>
    <p:extLst>
      <p:ext uri="{BB962C8B-B14F-4D97-AF65-F5344CB8AC3E}">
        <p14:creationId xmlns:p14="http://schemas.microsoft.com/office/powerpoint/2010/main" xmlns="" val="1316665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AEAAFF1-A859-481A-98FC-6D1DE04F9978}" type="slidenum">
              <a:rPr lang="en-US" smtClean="0">
                <a:latin typeface="Arial" charset="0"/>
                <a:cs typeface="Arial" charset="0"/>
              </a:rPr>
              <a:pPr/>
              <a:t>41</a:t>
            </a:fld>
            <a:endParaRPr lang="en-US" smtClean="0">
              <a:latin typeface="Arial" charset="0"/>
              <a:cs typeface="Arial" charset="0"/>
            </a:endParaRPr>
          </a:p>
        </p:txBody>
      </p:sp>
      <p:sp>
        <p:nvSpPr>
          <p:cNvPr id="37891" name="Rectangle 2"/>
          <p:cNvSpPr>
            <a:spLocks noGrp="1" noRot="1" noChangeAspect="1" noChangeArrowheads="1" noTextEdit="1"/>
          </p:cNvSpPr>
          <p:nvPr>
            <p:ph type="sldImg"/>
          </p:nvPr>
        </p:nvSpPr>
        <p:spPr>
          <a:xfrm>
            <a:off x="1144588" y="685800"/>
            <a:ext cx="4570412" cy="3427413"/>
          </a:xfrm>
          <a:ln/>
        </p:spPr>
      </p:sp>
      <p:sp>
        <p:nvSpPr>
          <p:cNvPr id="37892" name="Rectangle 3"/>
          <p:cNvSpPr>
            <a:spLocks noGrp="1" noChangeArrowheads="1"/>
          </p:cNvSpPr>
          <p:nvPr>
            <p:ph type="body" idx="1"/>
          </p:nvPr>
        </p:nvSpPr>
        <p:spPr>
          <a:xfrm>
            <a:off x="914400" y="4343400"/>
            <a:ext cx="5029200" cy="4114800"/>
          </a:xfrm>
          <a:noFill/>
          <a:ln/>
        </p:spPr>
        <p:txBody>
          <a:bodyPr/>
          <a:lstStyle/>
          <a:p>
            <a:endParaRPr lang="en-GB" smtClean="0">
              <a:latin typeface="Arial" charset="0"/>
              <a:cs typeface="Arial" charset="0"/>
            </a:endParaRPr>
          </a:p>
        </p:txBody>
      </p:sp>
    </p:spTree>
    <p:extLst>
      <p:ext uri="{BB962C8B-B14F-4D97-AF65-F5344CB8AC3E}">
        <p14:creationId xmlns:p14="http://schemas.microsoft.com/office/powerpoint/2010/main" xmlns="" val="2034486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8CF2702-CD11-44D1-85DE-0109577A8CC9}" type="slidenum">
              <a:rPr lang="en-US" smtClean="0"/>
              <a:pPr/>
              <a:t>50</a:t>
            </a:fld>
            <a:endParaRPr lang="en-US" smtClean="0"/>
          </a:p>
        </p:txBody>
      </p:sp>
      <p:sp>
        <p:nvSpPr>
          <p:cNvPr id="75779" name="Rectangle 7"/>
          <p:cNvSpPr txBox="1">
            <a:spLocks noGrp="1" noChangeArrowheads="1"/>
          </p:cNvSpPr>
          <p:nvPr/>
        </p:nvSpPr>
        <p:spPr bwMode="auto">
          <a:xfrm>
            <a:off x="3885361" y="8684634"/>
            <a:ext cx="2971066" cy="457923"/>
          </a:xfrm>
          <a:prstGeom prst="rect">
            <a:avLst/>
          </a:prstGeom>
          <a:noFill/>
          <a:ln w="9525">
            <a:noFill/>
            <a:miter lim="800000"/>
            <a:headEnd/>
            <a:tailEnd/>
          </a:ln>
        </p:spPr>
        <p:txBody>
          <a:bodyPr lIns="97773" tIns="48887" rIns="97773" bIns="48887" anchor="b"/>
          <a:lstStyle/>
          <a:p>
            <a:pPr algn="r" defTabSz="978360" eaLnBrk="1" hangingPunct="1"/>
            <a:fld id="{F8D646A5-9A66-4002-A9DC-527590B5AFB1}" type="slidenum">
              <a:rPr lang="en-US" sz="1300">
                <a:latin typeface="Arial" charset="0"/>
                <a:ea typeface="MS PGothic" pitchFamily="34" charset="-128"/>
              </a:rPr>
              <a:pPr algn="r" defTabSz="978360" eaLnBrk="1" hangingPunct="1"/>
              <a:t>50</a:t>
            </a:fld>
            <a:endParaRPr lang="en-US" sz="1300" dirty="0">
              <a:latin typeface="Arial" charset="0"/>
              <a:ea typeface="MS PGothic" pitchFamily="34" charset="-128"/>
            </a:endParaRPr>
          </a:p>
        </p:txBody>
      </p:sp>
      <p:sp>
        <p:nvSpPr>
          <p:cNvPr id="757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xmlns="" val="170142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8CF2702-CD11-44D1-85DE-0109577A8CC9}" type="slidenum">
              <a:rPr lang="en-US" smtClean="0"/>
              <a:pPr/>
              <a:t>51</a:t>
            </a:fld>
            <a:endParaRPr lang="en-US" smtClean="0"/>
          </a:p>
        </p:txBody>
      </p:sp>
      <p:sp>
        <p:nvSpPr>
          <p:cNvPr id="75779" name="Rectangle 7"/>
          <p:cNvSpPr txBox="1">
            <a:spLocks noGrp="1" noChangeArrowheads="1"/>
          </p:cNvSpPr>
          <p:nvPr/>
        </p:nvSpPr>
        <p:spPr bwMode="auto">
          <a:xfrm>
            <a:off x="3885361" y="8684634"/>
            <a:ext cx="2971066" cy="457923"/>
          </a:xfrm>
          <a:prstGeom prst="rect">
            <a:avLst/>
          </a:prstGeom>
          <a:noFill/>
          <a:ln w="9525">
            <a:noFill/>
            <a:miter lim="800000"/>
            <a:headEnd/>
            <a:tailEnd/>
          </a:ln>
        </p:spPr>
        <p:txBody>
          <a:bodyPr lIns="97773" tIns="48887" rIns="97773" bIns="48887" anchor="b"/>
          <a:lstStyle/>
          <a:p>
            <a:pPr algn="r" defTabSz="978360" eaLnBrk="1" hangingPunct="1"/>
            <a:fld id="{F8D646A5-9A66-4002-A9DC-527590B5AFB1}" type="slidenum">
              <a:rPr lang="en-US" sz="1300">
                <a:latin typeface="Arial" charset="0"/>
                <a:ea typeface="MS PGothic" pitchFamily="34" charset="-128"/>
              </a:rPr>
              <a:pPr algn="r" defTabSz="978360" eaLnBrk="1" hangingPunct="1"/>
              <a:t>51</a:t>
            </a:fld>
            <a:endParaRPr lang="en-US" sz="1300" dirty="0">
              <a:latin typeface="Arial" charset="0"/>
              <a:ea typeface="MS PGothic" pitchFamily="34" charset="-128"/>
            </a:endParaRPr>
          </a:p>
        </p:txBody>
      </p:sp>
      <p:sp>
        <p:nvSpPr>
          <p:cNvPr id="757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xmlns="" val="858470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C4D7DD-77C6-4A35-9A10-909E50F2D517}" type="slidenum">
              <a:rPr lang="en-US" smtClean="0"/>
              <a:pPr/>
              <a:t>52</a:t>
            </a:fld>
            <a:endParaRPr lang="en-US" smtClean="0"/>
          </a:p>
        </p:txBody>
      </p:sp>
    </p:spTree>
    <p:extLst>
      <p:ext uri="{BB962C8B-B14F-4D97-AF65-F5344CB8AC3E}">
        <p14:creationId xmlns:p14="http://schemas.microsoft.com/office/powerpoint/2010/main" xmlns="" val="1206015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8CF2702-CD11-44D1-85DE-0109577A8CC9}" type="slidenum">
              <a:rPr lang="en-US" smtClean="0"/>
              <a:pPr/>
              <a:t>58</a:t>
            </a:fld>
            <a:endParaRPr lang="en-US" smtClean="0"/>
          </a:p>
        </p:txBody>
      </p:sp>
      <p:sp>
        <p:nvSpPr>
          <p:cNvPr id="75779" name="Rectangle 7"/>
          <p:cNvSpPr txBox="1">
            <a:spLocks noGrp="1" noChangeArrowheads="1"/>
          </p:cNvSpPr>
          <p:nvPr/>
        </p:nvSpPr>
        <p:spPr bwMode="auto">
          <a:xfrm>
            <a:off x="3885361" y="8684634"/>
            <a:ext cx="2971066" cy="457923"/>
          </a:xfrm>
          <a:prstGeom prst="rect">
            <a:avLst/>
          </a:prstGeom>
          <a:noFill/>
          <a:ln w="9525">
            <a:noFill/>
            <a:miter lim="800000"/>
            <a:headEnd/>
            <a:tailEnd/>
          </a:ln>
        </p:spPr>
        <p:txBody>
          <a:bodyPr lIns="97773" tIns="48887" rIns="97773" bIns="48887" anchor="b"/>
          <a:lstStyle/>
          <a:p>
            <a:pPr algn="r" defTabSz="978360" eaLnBrk="1" hangingPunct="1"/>
            <a:fld id="{F8D646A5-9A66-4002-A9DC-527590B5AFB1}" type="slidenum">
              <a:rPr lang="en-US" sz="1300">
                <a:latin typeface="Arial" charset="0"/>
                <a:ea typeface="MS PGothic" pitchFamily="34" charset="-128"/>
              </a:rPr>
              <a:pPr algn="r" defTabSz="978360" eaLnBrk="1" hangingPunct="1"/>
              <a:t>58</a:t>
            </a:fld>
            <a:endParaRPr lang="en-US" sz="1300" dirty="0">
              <a:latin typeface="Arial" charset="0"/>
              <a:ea typeface="MS PGothic" pitchFamily="34" charset="-128"/>
            </a:endParaRPr>
          </a:p>
        </p:txBody>
      </p:sp>
      <p:sp>
        <p:nvSpPr>
          <p:cNvPr id="7578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xmlns="" val="119337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E2B94E-DADE-4401-8F69-B94CF560D9D5}" type="slidenum">
              <a:rPr lang="en-US" smtClean="0"/>
              <a:pPr/>
              <a:t>59</a:t>
            </a:fld>
            <a:endParaRPr lang="en-US" smtClean="0"/>
          </a:p>
        </p:txBody>
      </p:sp>
    </p:spTree>
    <p:extLst>
      <p:ext uri="{BB962C8B-B14F-4D97-AF65-F5344CB8AC3E}">
        <p14:creationId xmlns:p14="http://schemas.microsoft.com/office/powerpoint/2010/main" xmlns="" val="184724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7A83F1-A7C9-49AF-8A55-C12BBA90AF94}" type="datetimeFigureOut">
              <a:rPr lang="en-US" smtClean="0"/>
              <a:pPr/>
              <a:t>05/05/2014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9C731-AEF9-46B0-B596-04402A5103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7A83F1-A7C9-49AF-8A55-C12BBA90AF94}" type="datetimeFigureOut">
              <a:rPr lang="en-US" smtClean="0"/>
              <a:pPr/>
              <a:t>05/05/2014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9C731-AEF9-46B0-B596-04402A5103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7A83F1-A7C9-49AF-8A55-C12BBA90AF94}" type="datetimeFigureOut">
              <a:rPr lang="en-US" smtClean="0"/>
              <a:pPr/>
              <a:t>05/05/2014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9C731-AEF9-46B0-B596-04402A5103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pPr>
              <a:defRPr/>
            </a:pPr>
            <a:fld id="{71375064-F37D-4E01-914E-7F46DBAC860B}" type="datetimeFigureOut">
              <a:rPr lang="en-US"/>
              <a:pPr>
                <a:defRPr/>
              </a:pPr>
              <a:t>05/05/2014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85BDAB-1128-4E4F-A7E9-BF7DD0949ED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fld id="{9C49C39A-469A-4A4D-A1E0-CF6BA574191C}" type="datetimeFigureOut">
              <a:rPr lang="en-US"/>
              <a:pPr>
                <a:defRPr/>
              </a:pPr>
              <a:t>05/05/2014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1EA586-7427-41C5-B630-A6C79B9DCF1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3DE90B-2F8A-440F-B3D5-D6CE0020F876}" type="datetimeFigureOut">
              <a:rPr lang="en-US"/>
              <a:pPr>
                <a:defRPr/>
              </a:pPr>
              <a:t>05/05/2014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DF503C-6322-497D-894F-885F4FE302C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3"/>
          <p:cNvSpPr>
            <a:spLocks noGrp="1"/>
          </p:cNvSpPr>
          <p:nvPr>
            <p:ph type="dt" sz="half" idx="10"/>
          </p:nvPr>
        </p:nvSpPr>
        <p:spPr/>
        <p:txBody>
          <a:bodyPr/>
          <a:lstStyle>
            <a:lvl1pPr>
              <a:defRPr/>
            </a:lvl1pPr>
          </a:lstStyle>
          <a:p>
            <a:pPr>
              <a:defRPr/>
            </a:pPr>
            <a:fld id="{67C7AAE6-CB8D-445D-8B19-93962991E42B}" type="datetimeFigureOut">
              <a:rPr lang="en-US"/>
              <a:pPr>
                <a:defRPr/>
              </a:pPr>
              <a:t>05/05/2014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5729FE-767D-427F-B090-B3D82D3CD81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3"/>
          <p:cNvSpPr>
            <a:spLocks noGrp="1"/>
          </p:cNvSpPr>
          <p:nvPr>
            <p:ph type="dt" sz="half" idx="10"/>
          </p:nvPr>
        </p:nvSpPr>
        <p:spPr/>
        <p:txBody>
          <a:bodyPr/>
          <a:lstStyle>
            <a:lvl1pPr>
              <a:defRPr/>
            </a:lvl1pPr>
          </a:lstStyle>
          <a:p>
            <a:pPr>
              <a:defRPr/>
            </a:pPr>
            <a:fld id="{2651907D-7341-4C03-946F-BC5307B037E8}" type="datetimeFigureOut">
              <a:rPr lang="en-US"/>
              <a:pPr>
                <a:defRPr/>
              </a:pPr>
              <a:t>05/05/2014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B7259F7-4C87-4934-B3D6-9A87C5F3097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pPr>
              <a:defRPr/>
            </a:pPr>
            <a:fld id="{C292C481-4CBE-4294-9DB6-4F20D9629767}" type="datetimeFigureOut">
              <a:rPr lang="en-US"/>
              <a:pPr>
                <a:defRPr/>
              </a:pPr>
              <a:t>05/05/2014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527D8DF-06EF-4CFB-B87C-049FBB4B4CD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429E3B-EDE3-4150-82B8-2E259E2C1110}" type="datetimeFigureOut">
              <a:rPr lang="en-US"/>
              <a:pPr>
                <a:defRPr/>
              </a:pPr>
              <a:t>05/05/2014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622F81A-AEF5-4508-9D15-62C88B4BE4E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DA92E8-DD6C-42E0-BEAF-F436983075A4}" type="datetimeFigureOut">
              <a:rPr lang="en-US"/>
              <a:pPr>
                <a:defRPr/>
              </a:pPr>
              <a:t>05/05/2014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861A2D-300F-46F1-AA14-93E601D295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7A83F1-A7C9-49AF-8A55-C12BBA90AF94}" type="datetimeFigureOut">
              <a:rPr lang="en-US" smtClean="0"/>
              <a:pPr/>
              <a:t>05/05/2014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9C731-AEF9-46B0-B596-04402A5103F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D81162-640C-44E0-8F4A-5D9604E5762C}" type="datetimeFigureOut">
              <a:rPr lang="en-US"/>
              <a:pPr>
                <a:defRPr/>
              </a:pPr>
              <a:t>05/05/2014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E96E306-C0B9-4118-9476-A7403C260ED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fld id="{331A9BCB-1274-414C-9315-1D2B84F03021}" type="datetimeFigureOut">
              <a:rPr lang="en-US"/>
              <a:pPr>
                <a:defRPr/>
              </a:pPr>
              <a:t>05/05/2014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B0317D-8F0F-4381-B6AD-675AFC27FAC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fld id="{9D52A576-81C5-4F61-A37C-DA62A4075685}" type="datetimeFigureOut">
              <a:rPr lang="en-US"/>
              <a:pPr>
                <a:defRPr/>
              </a:pPr>
              <a:t>05/05/2014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B859A4-0147-4A09-A9B4-AFC904F3066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E19B0C60-79E0-46D3-A16E-494DB7C75EB1}" type="datetimeFigureOut">
              <a:rPr lang="en-US"/>
              <a:pPr>
                <a:defRPr/>
              </a:pPr>
              <a:t>05/05/2014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9AD21E48-2007-4DF2-A34B-A293DE196AEC}"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2" name="Picture 2" descr="C:\Users\PROF AHMADYUS0FF\Desktop\Slide konsep 3 new copy.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Date Placeholder 2"/>
          <p:cNvSpPr>
            <a:spLocks noGrp="1"/>
          </p:cNvSpPr>
          <p:nvPr>
            <p:ph type="dt" sz="half" idx="10"/>
          </p:nvPr>
        </p:nvSpPr>
        <p:spPr/>
        <p:txBody>
          <a:bodyPr/>
          <a:lstStyle>
            <a:lvl1pPr>
              <a:defRPr smtClean="0"/>
            </a:lvl1pPr>
          </a:lstStyle>
          <a:p>
            <a:pPr>
              <a:defRPr/>
            </a:pPr>
            <a:fld id="{FDD5D2D3-113D-47E0-8CA9-140D51F5425E}" type="datetimeFigureOut">
              <a:rPr lang="en-US"/>
              <a:pPr>
                <a:defRPr/>
              </a:pPr>
              <a:t>05/05/2014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F5613270-B0CC-454D-AACC-BC68E91AA9C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Custom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CD6C45E1-2D60-49C4-B98D-684FB75BA29F}" type="datetime1">
              <a:rPr lang="en-US"/>
              <a:pPr>
                <a:defRPr/>
              </a:pPr>
              <a:t>05/05/2014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89BB847D-DB82-4249-B0D6-BD123538FD6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6" descr="lengkok.gif"/>
          <p:cNvPicPr>
            <a:picLocks noChangeAspect="1"/>
          </p:cNvPicPr>
          <p:nvPr/>
        </p:nvPicPr>
        <p:blipFill>
          <a:blip r:embed="rId2" cstate="print"/>
          <a:srcRect/>
          <a:stretch>
            <a:fillRect/>
          </a:stretch>
        </p:blipFill>
        <p:spPr bwMode="auto">
          <a:xfrm>
            <a:off x="0" y="0"/>
            <a:ext cx="447675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atin typeface="Calibri" pitchFamily="34" charset="0"/>
              </a:defRPr>
            </a:lvl1pPr>
          </a:lstStyle>
          <a:p>
            <a:pPr>
              <a:defRPr/>
            </a:pPr>
            <a:fld id="{24C94B03-5859-4FA6-8F41-12D4861B65D7}" type="datetimeFigureOut">
              <a:rPr lang="en-US"/>
              <a:pPr>
                <a:defRPr/>
              </a:pPr>
              <a:t>05/05/2014</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r>
              <a:rPr lang="en-US"/>
              <a:t>UNIVERSITI TEKNIKAL MALAYSIA MELAKA</a:t>
            </a:r>
          </a:p>
        </p:txBody>
      </p:sp>
      <p:sp>
        <p:nvSpPr>
          <p:cNvPr id="6" name="Slide Number Placeholder 5"/>
          <p:cNvSpPr>
            <a:spLocks noGrp="1"/>
          </p:cNvSpPr>
          <p:nvPr>
            <p:ph type="sldNum" sz="quarter" idx="12"/>
          </p:nvPr>
        </p:nvSpPr>
        <p:spPr/>
        <p:txBody>
          <a:bodyPr/>
          <a:lstStyle>
            <a:lvl1pPr>
              <a:defRPr smtClean="0">
                <a:latin typeface="Calibri" pitchFamily="34" charset="0"/>
              </a:defRPr>
            </a:lvl1pPr>
          </a:lstStyle>
          <a:p>
            <a:pPr>
              <a:defRPr/>
            </a:pPr>
            <a:fld id="{68D39804-91BC-4767-903C-B6FB99DFE24D}" type="slidenum">
              <a:rPr lang="en-US"/>
              <a:pPr>
                <a:defRPr/>
              </a:pPr>
              <a:t>‹#›</a:t>
            </a:fld>
            <a:endParaRPr lang="en-US"/>
          </a:p>
        </p:txBody>
      </p:sp>
    </p:spTree>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Calibri" pitchFamily="34" charset="0"/>
              </a:defRPr>
            </a:lvl1pPr>
          </a:lstStyle>
          <a:p>
            <a:pPr>
              <a:defRPr/>
            </a:pPr>
            <a:fld id="{A770C088-C161-4DB5-8AA0-95107A012FE7}" type="datetimeFigureOut">
              <a:rPr lang="en-US"/>
              <a:pPr>
                <a:defRPr/>
              </a:pPr>
              <a:t>05/05/2014</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r>
              <a:rPr lang="en-US"/>
              <a:t>UNIVERSITI TEKNIKAL MALAYSIA MELAKA</a:t>
            </a:r>
          </a:p>
        </p:txBody>
      </p:sp>
      <p:sp>
        <p:nvSpPr>
          <p:cNvPr id="6" name="Slide Number Placeholder 5"/>
          <p:cNvSpPr>
            <a:spLocks noGrp="1"/>
          </p:cNvSpPr>
          <p:nvPr>
            <p:ph type="sldNum" sz="quarter" idx="12"/>
          </p:nvPr>
        </p:nvSpPr>
        <p:spPr/>
        <p:txBody>
          <a:bodyPr/>
          <a:lstStyle>
            <a:lvl1pPr>
              <a:defRPr smtClean="0">
                <a:latin typeface="Calibri" pitchFamily="34" charset="0"/>
              </a:defRPr>
            </a:lvl1pPr>
          </a:lstStyle>
          <a:p>
            <a:pPr>
              <a:defRPr/>
            </a:pPr>
            <a:fld id="{3DB55078-70E8-40DB-9CAB-AF128BE20A09}" type="slidenum">
              <a:rPr lang="en-US"/>
              <a:pPr>
                <a:defRPr/>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7A83F1-A7C9-49AF-8A55-C12BBA90AF94}" type="datetimeFigureOut">
              <a:rPr lang="en-US" smtClean="0"/>
              <a:pPr/>
              <a:t>05/05/2014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9C731-AEF9-46B0-B596-04402A5103F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atin typeface="Calibri" pitchFamily="34" charset="0"/>
              </a:defRPr>
            </a:lvl1pPr>
          </a:lstStyle>
          <a:p>
            <a:pPr>
              <a:defRPr/>
            </a:pPr>
            <a:fld id="{1B355E29-C3AD-49E4-9825-D6EE7DEDD2A5}" type="datetimeFigureOut">
              <a:rPr lang="en-US"/>
              <a:pPr>
                <a:defRPr/>
              </a:pPr>
              <a:t>05/05/2014</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r>
              <a:rPr lang="en-US"/>
              <a:t>UNIVERSITI TEKNIKAL MALAYSIA MELAKA</a:t>
            </a:r>
          </a:p>
        </p:txBody>
      </p:sp>
      <p:sp>
        <p:nvSpPr>
          <p:cNvPr id="6" name="Slide Number Placeholder 5"/>
          <p:cNvSpPr>
            <a:spLocks noGrp="1"/>
          </p:cNvSpPr>
          <p:nvPr>
            <p:ph type="sldNum" sz="quarter" idx="12"/>
          </p:nvPr>
        </p:nvSpPr>
        <p:spPr/>
        <p:txBody>
          <a:bodyPr/>
          <a:lstStyle>
            <a:lvl1pPr>
              <a:defRPr smtClean="0">
                <a:latin typeface="Calibri" pitchFamily="34" charset="0"/>
              </a:defRPr>
            </a:lvl1pPr>
          </a:lstStyle>
          <a:p>
            <a:pPr>
              <a:defRPr/>
            </a:pPr>
            <a:fld id="{C5896306-6E61-4B2D-AC53-CD00E9612B66}" type="slidenum">
              <a:rPr lang="en-US"/>
              <a:pPr>
                <a:defRPr/>
              </a:pPr>
              <a:t>‹#›</a:t>
            </a:fld>
            <a:endParaRPr lang="en-US"/>
          </a:p>
        </p:txBody>
      </p:sp>
    </p:spTree>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atin typeface="Calibri" pitchFamily="34" charset="0"/>
              </a:defRPr>
            </a:lvl1pPr>
          </a:lstStyle>
          <a:p>
            <a:pPr>
              <a:defRPr/>
            </a:pPr>
            <a:fld id="{622CB553-09DC-48FB-B13F-46F2ED77FD40}" type="datetimeFigureOut">
              <a:rPr lang="en-US"/>
              <a:pPr>
                <a:defRPr/>
              </a:pPr>
              <a:t>05/05/2014</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r>
              <a:rPr lang="en-US"/>
              <a:t>UNIVERSITI TEKNIKAL MALAYSIA MELAKA</a:t>
            </a:r>
          </a:p>
        </p:txBody>
      </p:sp>
      <p:sp>
        <p:nvSpPr>
          <p:cNvPr id="7" name="Slide Number Placeholder 6"/>
          <p:cNvSpPr>
            <a:spLocks noGrp="1"/>
          </p:cNvSpPr>
          <p:nvPr>
            <p:ph type="sldNum" sz="quarter" idx="12"/>
          </p:nvPr>
        </p:nvSpPr>
        <p:spPr/>
        <p:txBody>
          <a:bodyPr/>
          <a:lstStyle>
            <a:lvl1pPr>
              <a:defRPr smtClean="0">
                <a:latin typeface="Calibri" pitchFamily="34" charset="0"/>
              </a:defRPr>
            </a:lvl1pPr>
          </a:lstStyle>
          <a:p>
            <a:pPr>
              <a:defRPr/>
            </a:pPr>
            <a:fld id="{E221F8A0-F77B-4317-84E9-FEBEC7470E3B}" type="slidenum">
              <a:rPr lang="en-US"/>
              <a:pPr>
                <a:defRPr/>
              </a:pPr>
              <a:t>‹#›</a:t>
            </a:fld>
            <a:endParaRPr lang="en-US"/>
          </a:p>
        </p:txBody>
      </p:sp>
    </p:spTree>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atin typeface="Calibri" pitchFamily="34" charset="0"/>
              </a:defRPr>
            </a:lvl1pPr>
          </a:lstStyle>
          <a:p>
            <a:pPr>
              <a:defRPr/>
            </a:pPr>
            <a:fld id="{EFCB5737-87C0-4C2C-B6C3-CC323F5C9A48}" type="datetimeFigureOut">
              <a:rPr lang="en-US"/>
              <a:pPr>
                <a:defRPr/>
              </a:pPr>
              <a:t>05/05/2014</a:t>
            </a:fld>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r>
              <a:rPr lang="en-US"/>
              <a:t>UNIVERSITI TEKNIKAL MALAYSIA MELAKA</a:t>
            </a:r>
          </a:p>
        </p:txBody>
      </p:sp>
      <p:sp>
        <p:nvSpPr>
          <p:cNvPr id="9" name="Slide Number Placeholder 8"/>
          <p:cNvSpPr>
            <a:spLocks noGrp="1"/>
          </p:cNvSpPr>
          <p:nvPr>
            <p:ph type="sldNum" sz="quarter" idx="12"/>
          </p:nvPr>
        </p:nvSpPr>
        <p:spPr/>
        <p:txBody>
          <a:bodyPr/>
          <a:lstStyle>
            <a:lvl1pPr>
              <a:defRPr smtClean="0">
                <a:latin typeface="Calibri" pitchFamily="34" charset="0"/>
              </a:defRPr>
            </a:lvl1pPr>
          </a:lstStyle>
          <a:p>
            <a:pPr>
              <a:defRPr/>
            </a:pPr>
            <a:fld id="{F1295188-BDAD-4067-B705-FF6971A99D1E}" type="slidenum">
              <a:rPr lang="en-US"/>
              <a:pPr>
                <a:defRPr/>
              </a:pPr>
              <a:t>‹#›</a:t>
            </a:fld>
            <a:endParaRPr lang="en-US"/>
          </a:p>
        </p:txBody>
      </p:sp>
    </p:spTree>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atin typeface="Calibri" pitchFamily="34" charset="0"/>
              </a:defRPr>
            </a:lvl1pPr>
          </a:lstStyle>
          <a:p>
            <a:pPr>
              <a:defRPr/>
            </a:pPr>
            <a:fld id="{1A96A263-8F53-4BDA-B31D-811BA23B34F0}" type="datetimeFigureOut">
              <a:rPr lang="en-US"/>
              <a:pPr>
                <a:defRPr/>
              </a:pPr>
              <a:t>05/05/2014</a:t>
            </a:fld>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r>
              <a:rPr lang="en-US"/>
              <a:t>UNIVERSITI TEKNIKAL MALAYSIA MELAKA</a:t>
            </a:r>
          </a:p>
        </p:txBody>
      </p:sp>
      <p:sp>
        <p:nvSpPr>
          <p:cNvPr id="5" name="Slide Number Placeholder 4"/>
          <p:cNvSpPr>
            <a:spLocks noGrp="1"/>
          </p:cNvSpPr>
          <p:nvPr>
            <p:ph type="sldNum" sz="quarter" idx="12"/>
          </p:nvPr>
        </p:nvSpPr>
        <p:spPr/>
        <p:txBody>
          <a:bodyPr/>
          <a:lstStyle>
            <a:lvl1pPr>
              <a:defRPr smtClean="0">
                <a:latin typeface="Calibri" pitchFamily="34" charset="0"/>
              </a:defRPr>
            </a:lvl1pPr>
          </a:lstStyle>
          <a:p>
            <a:pPr>
              <a:defRPr/>
            </a:pPr>
            <a:fld id="{240BBED5-2700-440A-BE27-39A37932CFB5}" type="slidenum">
              <a:rPr lang="en-US"/>
              <a:pPr>
                <a:defRPr/>
              </a:pPr>
              <a:t>‹#›</a:t>
            </a:fld>
            <a:endParaRPr lang="en-US"/>
          </a:p>
        </p:txBody>
      </p:sp>
    </p:spTree>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atin typeface="Calibri" pitchFamily="34" charset="0"/>
              </a:defRPr>
            </a:lvl1pPr>
          </a:lstStyle>
          <a:p>
            <a:pPr>
              <a:defRPr/>
            </a:pPr>
            <a:fld id="{C4E931F3-3DB9-44F1-95B9-07473AC833F9}" type="datetimeFigureOut">
              <a:rPr lang="en-US"/>
              <a:pPr>
                <a:defRPr/>
              </a:pPr>
              <a:t>05/05/2014</a:t>
            </a:fld>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r>
              <a:rPr lang="en-US"/>
              <a:t>UNIVERSITI TEKNIKAL MALAYSIA MELAKA</a:t>
            </a:r>
          </a:p>
        </p:txBody>
      </p:sp>
      <p:sp>
        <p:nvSpPr>
          <p:cNvPr id="4" name="Slide Number Placeholder 3"/>
          <p:cNvSpPr>
            <a:spLocks noGrp="1"/>
          </p:cNvSpPr>
          <p:nvPr>
            <p:ph type="sldNum" sz="quarter" idx="12"/>
          </p:nvPr>
        </p:nvSpPr>
        <p:spPr/>
        <p:txBody>
          <a:bodyPr/>
          <a:lstStyle>
            <a:lvl1pPr>
              <a:defRPr smtClean="0">
                <a:latin typeface="Calibri" pitchFamily="34" charset="0"/>
              </a:defRPr>
            </a:lvl1pPr>
          </a:lstStyle>
          <a:p>
            <a:pPr>
              <a:defRPr/>
            </a:pPr>
            <a:fld id="{5A91BC3B-89F3-4436-880B-0668C87830A4}" type="slidenum">
              <a:rPr lang="en-US"/>
              <a:pPr>
                <a:defRPr/>
              </a:pPr>
              <a:t>‹#›</a:t>
            </a:fld>
            <a:endParaRPr lang="en-US"/>
          </a:p>
        </p:txBody>
      </p:sp>
    </p:spTree>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atin typeface="Calibri" pitchFamily="34" charset="0"/>
              </a:defRPr>
            </a:lvl1pPr>
          </a:lstStyle>
          <a:p>
            <a:pPr>
              <a:defRPr/>
            </a:pPr>
            <a:fld id="{B0F63FC9-25F6-497F-806E-E96332F72B90}" type="datetimeFigureOut">
              <a:rPr lang="en-US"/>
              <a:pPr>
                <a:defRPr/>
              </a:pPr>
              <a:t>05/05/2014</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r>
              <a:rPr lang="en-US"/>
              <a:t>UNIVERSITI TEKNIKAL MALAYSIA MELAKA</a:t>
            </a:r>
          </a:p>
        </p:txBody>
      </p:sp>
      <p:sp>
        <p:nvSpPr>
          <p:cNvPr id="7" name="Slide Number Placeholder 6"/>
          <p:cNvSpPr>
            <a:spLocks noGrp="1"/>
          </p:cNvSpPr>
          <p:nvPr>
            <p:ph type="sldNum" sz="quarter" idx="12"/>
          </p:nvPr>
        </p:nvSpPr>
        <p:spPr/>
        <p:txBody>
          <a:bodyPr/>
          <a:lstStyle>
            <a:lvl1pPr>
              <a:defRPr smtClean="0">
                <a:latin typeface="Calibri" pitchFamily="34" charset="0"/>
              </a:defRPr>
            </a:lvl1pPr>
          </a:lstStyle>
          <a:p>
            <a:pPr>
              <a:defRPr/>
            </a:pPr>
            <a:fld id="{53EDE981-DEFF-4429-A949-46E0281DBFB5}" type="slidenum">
              <a:rPr lang="en-US"/>
              <a:pPr>
                <a:defRPr/>
              </a:pPr>
              <a:t>‹#›</a:t>
            </a:fld>
            <a:endParaRPr lang="en-US"/>
          </a:p>
        </p:txBody>
      </p:sp>
    </p:spTree>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atin typeface="Calibri" pitchFamily="34" charset="0"/>
              </a:defRPr>
            </a:lvl1pPr>
          </a:lstStyle>
          <a:p>
            <a:pPr>
              <a:defRPr/>
            </a:pPr>
            <a:fld id="{788EEA60-8539-4A1E-80DF-A3A5DB5D979A}" type="datetimeFigureOut">
              <a:rPr lang="en-US"/>
              <a:pPr>
                <a:defRPr/>
              </a:pPr>
              <a:t>05/05/2014</a:t>
            </a:fld>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r>
              <a:rPr lang="en-US"/>
              <a:t>UNIVERSITI TEKNIKAL MALAYSIA MELAKA</a:t>
            </a:r>
          </a:p>
        </p:txBody>
      </p:sp>
      <p:sp>
        <p:nvSpPr>
          <p:cNvPr id="7" name="Slide Number Placeholder 6"/>
          <p:cNvSpPr>
            <a:spLocks noGrp="1"/>
          </p:cNvSpPr>
          <p:nvPr>
            <p:ph type="sldNum" sz="quarter" idx="12"/>
          </p:nvPr>
        </p:nvSpPr>
        <p:spPr/>
        <p:txBody>
          <a:bodyPr/>
          <a:lstStyle>
            <a:lvl1pPr>
              <a:defRPr smtClean="0">
                <a:latin typeface="Calibri" pitchFamily="34" charset="0"/>
              </a:defRPr>
            </a:lvl1pPr>
          </a:lstStyle>
          <a:p>
            <a:pPr>
              <a:defRPr/>
            </a:pPr>
            <a:fld id="{18CEAD05-0675-4C02-8A57-6B2140F5EFBD}" type="slidenum">
              <a:rPr lang="en-US"/>
              <a:pPr>
                <a:defRPr/>
              </a:pPr>
              <a:t>‹#›</a:t>
            </a:fld>
            <a:endParaRPr lang="en-US"/>
          </a:p>
        </p:txBody>
      </p:sp>
    </p:spTree>
  </p:cSld>
  <p:clrMapOvr>
    <a:masterClrMapping/>
  </p:clrMapOvr>
  <p:transitio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Calibri" pitchFamily="34" charset="0"/>
              </a:defRPr>
            </a:lvl1pPr>
          </a:lstStyle>
          <a:p>
            <a:pPr>
              <a:defRPr/>
            </a:pPr>
            <a:fld id="{A9FAD8D2-D1D5-4AC8-854D-70D36B7C1E72}" type="datetimeFigureOut">
              <a:rPr lang="en-US"/>
              <a:pPr>
                <a:defRPr/>
              </a:pPr>
              <a:t>05/05/2014</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r>
              <a:rPr lang="en-US"/>
              <a:t>UNIVERSITI TEKNIKAL MALAYSIA MELAKA</a:t>
            </a:r>
          </a:p>
        </p:txBody>
      </p:sp>
      <p:sp>
        <p:nvSpPr>
          <p:cNvPr id="6" name="Slide Number Placeholder 5"/>
          <p:cNvSpPr>
            <a:spLocks noGrp="1"/>
          </p:cNvSpPr>
          <p:nvPr>
            <p:ph type="sldNum" sz="quarter" idx="12"/>
          </p:nvPr>
        </p:nvSpPr>
        <p:spPr/>
        <p:txBody>
          <a:bodyPr/>
          <a:lstStyle>
            <a:lvl1pPr>
              <a:defRPr smtClean="0">
                <a:latin typeface="Calibri" pitchFamily="34" charset="0"/>
              </a:defRPr>
            </a:lvl1pPr>
          </a:lstStyle>
          <a:p>
            <a:pPr>
              <a:defRPr/>
            </a:pPr>
            <a:fld id="{045D08C0-6EC7-4E67-BA66-EF6F79D2565C}" type="slidenum">
              <a:rPr lang="en-US"/>
              <a:pPr>
                <a:defRPr/>
              </a:pPr>
              <a:t>‹#›</a:t>
            </a:fld>
            <a:endParaRPr lang="en-US"/>
          </a:p>
        </p:txBody>
      </p:sp>
    </p:spTree>
  </p:cSld>
  <p:clrMapOvr>
    <a:masterClrMapping/>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atin typeface="Calibri" pitchFamily="34" charset="0"/>
              </a:defRPr>
            </a:lvl1pPr>
          </a:lstStyle>
          <a:p>
            <a:pPr>
              <a:defRPr/>
            </a:pPr>
            <a:fld id="{9621435B-7333-470A-896C-324ECBAD72F1}" type="datetimeFigureOut">
              <a:rPr lang="en-US"/>
              <a:pPr>
                <a:defRPr/>
              </a:pPr>
              <a:t>05/05/2014</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cs typeface="+mn-cs"/>
              </a:defRPr>
            </a:lvl1pPr>
          </a:lstStyle>
          <a:p>
            <a:pPr>
              <a:defRPr/>
            </a:pPr>
            <a:r>
              <a:rPr lang="en-US"/>
              <a:t>UNIVERSITI TEKNIKAL MALAYSIA MELAKA</a:t>
            </a:r>
          </a:p>
        </p:txBody>
      </p:sp>
      <p:sp>
        <p:nvSpPr>
          <p:cNvPr id="6" name="Slide Number Placeholder 5"/>
          <p:cNvSpPr>
            <a:spLocks noGrp="1"/>
          </p:cNvSpPr>
          <p:nvPr>
            <p:ph type="sldNum" sz="quarter" idx="12"/>
          </p:nvPr>
        </p:nvSpPr>
        <p:spPr/>
        <p:txBody>
          <a:bodyPr/>
          <a:lstStyle>
            <a:lvl1pPr>
              <a:defRPr smtClean="0">
                <a:latin typeface="Calibri" pitchFamily="34" charset="0"/>
              </a:defRPr>
            </a:lvl1pPr>
          </a:lstStyle>
          <a:p>
            <a:pPr>
              <a:defRPr/>
            </a:pPr>
            <a:fld id="{47BE83A2-73BD-433C-AC98-F5A58C217012}" type="slidenum">
              <a:rPr lang="en-US"/>
              <a:pPr>
                <a:defRPr/>
              </a:pPr>
              <a:t>‹#›</a:t>
            </a:fld>
            <a:endParaRPr lang="en-US"/>
          </a:p>
        </p:txBody>
      </p:sp>
    </p:spTree>
  </p:cSld>
  <p:clrMapOvr>
    <a:masterClrMapping/>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7A83F1-A7C9-49AF-8A55-C12BBA90AF94}" type="datetimeFigureOut">
              <a:rPr lang="en-US" smtClean="0"/>
              <a:pPr/>
              <a:t>05/05/2014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9C731-AEF9-46B0-B596-04402A5103F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lvl1pPr>
              <a:defRPr/>
            </a:lvl1pPr>
          </a:lstStyle>
          <a:p>
            <a:pPr>
              <a:defRPr/>
            </a:pPr>
            <a:fld id="{B5A42FB1-93C1-4395-9179-A841E9A75824}" type="datetimeFigureOut">
              <a:rPr lang="ms-MY"/>
              <a:pPr>
                <a:defRPr/>
              </a:pPr>
              <a:t>05/05/2014</a:t>
            </a:fld>
            <a:endParaRPr lang="ms-MY"/>
          </a:p>
        </p:txBody>
      </p:sp>
      <p:sp>
        <p:nvSpPr>
          <p:cNvPr id="5" name="Footer Placeholder 4"/>
          <p:cNvSpPr>
            <a:spLocks noGrp="1"/>
          </p:cNvSpPr>
          <p:nvPr>
            <p:ph type="ftr" sz="quarter" idx="11"/>
          </p:nvPr>
        </p:nvSpPr>
        <p:spPr/>
        <p:txBody>
          <a:bodyPr/>
          <a:lstStyle>
            <a:lvl1pPr>
              <a:defRPr/>
            </a:lvl1pPr>
          </a:lstStyle>
          <a:p>
            <a:pPr>
              <a:defRPr/>
            </a:pPr>
            <a:endParaRPr lang="ms-MY"/>
          </a:p>
        </p:txBody>
      </p:sp>
      <p:sp>
        <p:nvSpPr>
          <p:cNvPr id="6" name="Slide Number Placeholder 5"/>
          <p:cNvSpPr>
            <a:spLocks noGrp="1"/>
          </p:cNvSpPr>
          <p:nvPr>
            <p:ph type="sldNum" sz="quarter" idx="12"/>
          </p:nvPr>
        </p:nvSpPr>
        <p:spPr/>
        <p:txBody>
          <a:bodyPr/>
          <a:lstStyle>
            <a:lvl1pPr>
              <a:defRPr/>
            </a:lvl1pPr>
          </a:lstStyle>
          <a:p>
            <a:pPr>
              <a:defRPr/>
            </a:pPr>
            <a:fld id="{44151B38-F152-4D0C-BB51-B77A406706A1}" type="slidenum">
              <a:rPr lang="ms-MY"/>
              <a:pPr>
                <a:defRPr/>
              </a:pPr>
              <a:t>‹#›</a:t>
            </a:fld>
            <a:endParaRPr lang="ms-MY"/>
          </a:p>
        </p:txBody>
      </p:sp>
    </p:spTree>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80" y="332656"/>
            <a:ext cx="5194920" cy="1084982"/>
          </a:xfrm>
        </p:spPr>
        <p:txBody>
          <a:bodyPr/>
          <a:lstStyle/>
          <a:p>
            <a:r>
              <a:rPr lang="en-US" smtClean="0"/>
              <a:t>Click to edit Master title style</a:t>
            </a:r>
            <a:endParaRPr lang="ms-MY"/>
          </a:p>
        </p:txBody>
      </p:sp>
      <p:sp>
        <p:nvSpPr>
          <p:cNvPr id="3" name="Content Placeholder 2"/>
          <p:cNvSpPr>
            <a:spLocks noGrp="1"/>
          </p:cNvSpPr>
          <p:nvPr>
            <p:ph idx="1"/>
          </p:nvPr>
        </p:nvSpPr>
        <p:spPr>
          <a:xfrm>
            <a:off x="179512" y="2060849"/>
            <a:ext cx="8856984" cy="367240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ms-MY" dirty="0"/>
          </a:p>
        </p:txBody>
      </p:sp>
      <p:sp>
        <p:nvSpPr>
          <p:cNvPr id="4" name="Date Placeholder 3"/>
          <p:cNvSpPr>
            <a:spLocks noGrp="1"/>
          </p:cNvSpPr>
          <p:nvPr>
            <p:ph type="dt" sz="half" idx="10"/>
          </p:nvPr>
        </p:nvSpPr>
        <p:spPr/>
        <p:txBody>
          <a:bodyPr/>
          <a:lstStyle>
            <a:lvl1pPr>
              <a:defRPr/>
            </a:lvl1pPr>
          </a:lstStyle>
          <a:p>
            <a:pPr>
              <a:defRPr/>
            </a:pPr>
            <a:fld id="{303A357A-730C-4D2D-AEB0-A737CDE08170}" type="datetimeFigureOut">
              <a:rPr lang="ms-MY"/>
              <a:pPr>
                <a:defRPr/>
              </a:pPr>
              <a:t>05/05/2014</a:t>
            </a:fld>
            <a:endParaRPr lang="ms-MY"/>
          </a:p>
        </p:txBody>
      </p:sp>
      <p:sp>
        <p:nvSpPr>
          <p:cNvPr id="5" name="Footer Placeholder 4"/>
          <p:cNvSpPr>
            <a:spLocks noGrp="1"/>
          </p:cNvSpPr>
          <p:nvPr>
            <p:ph type="ftr" sz="quarter" idx="11"/>
          </p:nvPr>
        </p:nvSpPr>
        <p:spPr/>
        <p:txBody>
          <a:bodyPr/>
          <a:lstStyle>
            <a:lvl1pPr>
              <a:defRPr/>
            </a:lvl1pPr>
          </a:lstStyle>
          <a:p>
            <a:pPr>
              <a:defRPr/>
            </a:pPr>
            <a:endParaRPr lang="ms-MY"/>
          </a:p>
        </p:txBody>
      </p:sp>
      <p:sp>
        <p:nvSpPr>
          <p:cNvPr id="6" name="Slide Number Placeholder 5"/>
          <p:cNvSpPr>
            <a:spLocks noGrp="1"/>
          </p:cNvSpPr>
          <p:nvPr>
            <p:ph type="sldNum" sz="quarter" idx="12"/>
          </p:nvPr>
        </p:nvSpPr>
        <p:spPr/>
        <p:txBody>
          <a:bodyPr/>
          <a:lstStyle>
            <a:lvl1pPr>
              <a:defRPr/>
            </a:lvl1pPr>
          </a:lstStyle>
          <a:p>
            <a:pPr>
              <a:defRPr/>
            </a:pPr>
            <a:fld id="{CE035A61-7A0D-4408-B29C-07BB60DF8805}" type="slidenum">
              <a:rPr lang="ms-MY"/>
              <a:pPr>
                <a:defRPr/>
              </a:pPr>
              <a:t>‹#›</a:t>
            </a:fld>
            <a:endParaRPr lang="ms-MY"/>
          </a:p>
        </p:txBody>
      </p:sp>
    </p:spTree>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C7FE46-1278-47E3-9F88-E70C03DF0C56}" type="datetimeFigureOut">
              <a:rPr lang="ms-MY"/>
              <a:pPr>
                <a:defRPr/>
              </a:pPr>
              <a:t>05/05/2014</a:t>
            </a:fld>
            <a:endParaRPr lang="ms-MY"/>
          </a:p>
        </p:txBody>
      </p:sp>
      <p:sp>
        <p:nvSpPr>
          <p:cNvPr id="5" name="Footer Placeholder 4"/>
          <p:cNvSpPr>
            <a:spLocks noGrp="1"/>
          </p:cNvSpPr>
          <p:nvPr>
            <p:ph type="ftr" sz="quarter" idx="11"/>
          </p:nvPr>
        </p:nvSpPr>
        <p:spPr/>
        <p:txBody>
          <a:bodyPr/>
          <a:lstStyle>
            <a:lvl1pPr>
              <a:defRPr/>
            </a:lvl1pPr>
          </a:lstStyle>
          <a:p>
            <a:pPr>
              <a:defRPr/>
            </a:pPr>
            <a:endParaRPr lang="ms-MY"/>
          </a:p>
        </p:txBody>
      </p:sp>
      <p:sp>
        <p:nvSpPr>
          <p:cNvPr id="6" name="Slide Number Placeholder 5"/>
          <p:cNvSpPr>
            <a:spLocks noGrp="1"/>
          </p:cNvSpPr>
          <p:nvPr>
            <p:ph type="sldNum" sz="quarter" idx="12"/>
          </p:nvPr>
        </p:nvSpPr>
        <p:spPr/>
        <p:txBody>
          <a:bodyPr/>
          <a:lstStyle>
            <a:lvl1pPr>
              <a:defRPr/>
            </a:lvl1pPr>
          </a:lstStyle>
          <a:p>
            <a:pPr>
              <a:defRPr/>
            </a:pPr>
            <a:fld id="{256B4163-886E-4806-A3F2-61FA6A79FAFE}" type="slidenum">
              <a:rPr lang="ms-MY"/>
              <a:pPr>
                <a:defRPr/>
              </a:pPr>
              <a:t>‹#›</a:t>
            </a:fld>
            <a:endParaRPr lang="ms-MY"/>
          </a:p>
        </p:txBody>
      </p:sp>
    </p:spTree>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3"/>
          <p:cNvSpPr>
            <a:spLocks noGrp="1"/>
          </p:cNvSpPr>
          <p:nvPr>
            <p:ph type="dt" sz="half" idx="10"/>
          </p:nvPr>
        </p:nvSpPr>
        <p:spPr/>
        <p:txBody>
          <a:bodyPr/>
          <a:lstStyle>
            <a:lvl1pPr>
              <a:defRPr/>
            </a:lvl1pPr>
          </a:lstStyle>
          <a:p>
            <a:pPr>
              <a:defRPr/>
            </a:pPr>
            <a:fld id="{A534AC13-B88B-4A6A-AD01-42D9C31C4409}" type="datetimeFigureOut">
              <a:rPr lang="ms-MY"/>
              <a:pPr>
                <a:defRPr/>
              </a:pPr>
              <a:t>05/05/2014</a:t>
            </a:fld>
            <a:endParaRPr lang="ms-MY"/>
          </a:p>
        </p:txBody>
      </p:sp>
      <p:sp>
        <p:nvSpPr>
          <p:cNvPr id="6" name="Footer Placeholder 4"/>
          <p:cNvSpPr>
            <a:spLocks noGrp="1"/>
          </p:cNvSpPr>
          <p:nvPr>
            <p:ph type="ftr" sz="quarter" idx="11"/>
          </p:nvPr>
        </p:nvSpPr>
        <p:spPr/>
        <p:txBody>
          <a:bodyPr/>
          <a:lstStyle>
            <a:lvl1pPr>
              <a:defRPr/>
            </a:lvl1pPr>
          </a:lstStyle>
          <a:p>
            <a:pPr>
              <a:defRPr/>
            </a:pPr>
            <a:endParaRPr lang="ms-MY"/>
          </a:p>
        </p:txBody>
      </p:sp>
      <p:sp>
        <p:nvSpPr>
          <p:cNvPr id="7" name="Slide Number Placeholder 5"/>
          <p:cNvSpPr>
            <a:spLocks noGrp="1"/>
          </p:cNvSpPr>
          <p:nvPr>
            <p:ph type="sldNum" sz="quarter" idx="12"/>
          </p:nvPr>
        </p:nvSpPr>
        <p:spPr/>
        <p:txBody>
          <a:bodyPr/>
          <a:lstStyle>
            <a:lvl1pPr>
              <a:defRPr/>
            </a:lvl1pPr>
          </a:lstStyle>
          <a:p>
            <a:pPr>
              <a:defRPr/>
            </a:pPr>
            <a:fld id="{E835FB76-C71F-42A7-B6A2-FF475E815685}" type="slidenum">
              <a:rPr lang="ms-MY"/>
              <a:pPr>
                <a:defRPr/>
              </a:pPr>
              <a:t>‹#›</a:t>
            </a:fld>
            <a:endParaRPr lang="ms-MY"/>
          </a:p>
        </p:txBody>
      </p:sp>
    </p:spTree>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3"/>
          <p:cNvSpPr>
            <a:spLocks noGrp="1"/>
          </p:cNvSpPr>
          <p:nvPr>
            <p:ph type="dt" sz="half" idx="10"/>
          </p:nvPr>
        </p:nvSpPr>
        <p:spPr/>
        <p:txBody>
          <a:bodyPr/>
          <a:lstStyle>
            <a:lvl1pPr>
              <a:defRPr/>
            </a:lvl1pPr>
          </a:lstStyle>
          <a:p>
            <a:pPr>
              <a:defRPr/>
            </a:pPr>
            <a:fld id="{564D7CB4-AB53-4B35-943E-9350FE714D97}" type="datetimeFigureOut">
              <a:rPr lang="ms-MY"/>
              <a:pPr>
                <a:defRPr/>
              </a:pPr>
              <a:t>05/05/2014</a:t>
            </a:fld>
            <a:endParaRPr lang="ms-MY"/>
          </a:p>
        </p:txBody>
      </p:sp>
      <p:sp>
        <p:nvSpPr>
          <p:cNvPr id="8" name="Footer Placeholder 4"/>
          <p:cNvSpPr>
            <a:spLocks noGrp="1"/>
          </p:cNvSpPr>
          <p:nvPr>
            <p:ph type="ftr" sz="quarter" idx="11"/>
          </p:nvPr>
        </p:nvSpPr>
        <p:spPr/>
        <p:txBody>
          <a:bodyPr/>
          <a:lstStyle>
            <a:lvl1pPr>
              <a:defRPr/>
            </a:lvl1pPr>
          </a:lstStyle>
          <a:p>
            <a:pPr>
              <a:defRPr/>
            </a:pPr>
            <a:endParaRPr lang="ms-MY"/>
          </a:p>
        </p:txBody>
      </p:sp>
      <p:sp>
        <p:nvSpPr>
          <p:cNvPr id="9" name="Slide Number Placeholder 5"/>
          <p:cNvSpPr>
            <a:spLocks noGrp="1"/>
          </p:cNvSpPr>
          <p:nvPr>
            <p:ph type="sldNum" sz="quarter" idx="12"/>
          </p:nvPr>
        </p:nvSpPr>
        <p:spPr/>
        <p:txBody>
          <a:bodyPr/>
          <a:lstStyle>
            <a:lvl1pPr>
              <a:defRPr/>
            </a:lvl1pPr>
          </a:lstStyle>
          <a:p>
            <a:pPr>
              <a:defRPr/>
            </a:pPr>
            <a:fld id="{526F721F-7ACA-4B3F-9E7F-25EEE053F32C}" type="slidenum">
              <a:rPr lang="ms-MY"/>
              <a:pPr>
                <a:defRPr/>
              </a:pPr>
              <a:t>‹#›</a:t>
            </a:fld>
            <a:endParaRPr lang="ms-MY"/>
          </a:p>
        </p:txBody>
      </p:sp>
    </p:spTree>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3"/>
          <p:cNvSpPr>
            <a:spLocks noGrp="1"/>
          </p:cNvSpPr>
          <p:nvPr>
            <p:ph type="dt" sz="half" idx="10"/>
          </p:nvPr>
        </p:nvSpPr>
        <p:spPr/>
        <p:txBody>
          <a:bodyPr/>
          <a:lstStyle>
            <a:lvl1pPr>
              <a:defRPr/>
            </a:lvl1pPr>
          </a:lstStyle>
          <a:p>
            <a:pPr>
              <a:defRPr/>
            </a:pPr>
            <a:fld id="{C342B5F2-91DD-4C1F-B9AC-6E047662364D}" type="datetimeFigureOut">
              <a:rPr lang="ms-MY"/>
              <a:pPr>
                <a:defRPr/>
              </a:pPr>
              <a:t>05/05/2014</a:t>
            </a:fld>
            <a:endParaRPr lang="ms-MY"/>
          </a:p>
        </p:txBody>
      </p:sp>
      <p:sp>
        <p:nvSpPr>
          <p:cNvPr id="4" name="Footer Placeholder 4"/>
          <p:cNvSpPr>
            <a:spLocks noGrp="1"/>
          </p:cNvSpPr>
          <p:nvPr>
            <p:ph type="ftr" sz="quarter" idx="11"/>
          </p:nvPr>
        </p:nvSpPr>
        <p:spPr/>
        <p:txBody>
          <a:bodyPr/>
          <a:lstStyle>
            <a:lvl1pPr>
              <a:defRPr/>
            </a:lvl1pPr>
          </a:lstStyle>
          <a:p>
            <a:pPr>
              <a:defRPr/>
            </a:pPr>
            <a:endParaRPr lang="ms-MY"/>
          </a:p>
        </p:txBody>
      </p:sp>
      <p:sp>
        <p:nvSpPr>
          <p:cNvPr id="5" name="Slide Number Placeholder 5"/>
          <p:cNvSpPr>
            <a:spLocks noGrp="1"/>
          </p:cNvSpPr>
          <p:nvPr>
            <p:ph type="sldNum" sz="quarter" idx="12"/>
          </p:nvPr>
        </p:nvSpPr>
        <p:spPr/>
        <p:txBody>
          <a:bodyPr/>
          <a:lstStyle>
            <a:lvl1pPr>
              <a:defRPr/>
            </a:lvl1pPr>
          </a:lstStyle>
          <a:p>
            <a:pPr>
              <a:defRPr/>
            </a:pPr>
            <a:fld id="{9A1E3454-32A6-469B-9171-7D29A40722F8}" type="slidenum">
              <a:rPr lang="ms-MY"/>
              <a:pPr>
                <a:defRPr/>
              </a:pPr>
              <a:t>‹#›</a:t>
            </a:fld>
            <a:endParaRPr lang="ms-MY"/>
          </a:p>
        </p:txBody>
      </p:sp>
    </p:spTree>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90A75C-E1C9-4B4D-94C7-C114E1B7DD87}" type="datetimeFigureOut">
              <a:rPr lang="ms-MY"/>
              <a:pPr>
                <a:defRPr/>
              </a:pPr>
              <a:t>05/05/2014</a:t>
            </a:fld>
            <a:endParaRPr lang="ms-MY"/>
          </a:p>
        </p:txBody>
      </p:sp>
      <p:sp>
        <p:nvSpPr>
          <p:cNvPr id="3" name="Footer Placeholder 4"/>
          <p:cNvSpPr>
            <a:spLocks noGrp="1"/>
          </p:cNvSpPr>
          <p:nvPr>
            <p:ph type="ftr" sz="quarter" idx="11"/>
          </p:nvPr>
        </p:nvSpPr>
        <p:spPr/>
        <p:txBody>
          <a:bodyPr/>
          <a:lstStyle>
            <a:lvl1pPr>
              <a:defRPr/>
            </a:lvl1pPr>
          </a:lstStyle>
          <a:p>
            <a:pPr>
              <a:defRPr/>
            </a:pPr>
            <a:endParaRPr lang="ms-MY"/>
          </a:p>
        </p:txBody>
      </p:sp>
      <p:sp>
        <p:nvSpPr>
          <p:cNvPr id="4" name="Slide Number Placeholder 5"/>
          <p:cNvSpPr>
            <a:spLocks noGrp="1"/>
          </p:cNvSpPr>
          <p:nvPr>
            <p:ph type="sldNum" sz="quarter" idx="12"/>
          </p:nvPr>
        </p:nvSpPr>
        <p:spPr/>
        <p:txBody>
          <a:bodyPr/>
          <a:lstStyle>
            <a:lvl1pPr>
              <a:defRPr/>
            </a:lvl1pPr>
          </a:lstStyle>
          <a:p>
            <a:pPr>
              <a:defRPr/>
            </a:pPr>
            <a:fld id="{12BC4B2D-AC82-45BE-9BBA-8DAC88CAB31D}" type="slidenum">
              <a:rPr lang="ms-MY"/>
              <a:pPr>
                <a:defRPr/>
              </a:pPr>
              <a:t>‹#›</a:t>
            </a:fld>
            <a:endParaRPr lang="ms-MY"/>
          </a:p>
        </p:txBody>
      </p:sp>
    </p:spTree>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343B24-ACAA-4865-B375-ADEA5A2A44B3}" type="datetimeFigureOut">
              <a:rPr lang="ms-MY"/>
              <a:pPr>
                <a:defRPr/>
              </a:pPr>
              <a:t>05/05/2014</a:t>
            </a:fld>
            <a:endParaRPr lang="ms-MY"/>
          </a:p>
        </p:txBody>
      </p:sp>
      <p:sp>
        <p:nvSpPr>
          <p:cNvPr id="6" name="Footer Placeholder 4"/>
          <p:cNvSpPr>
            <a:spLocks noGrp="1"/>
          </p:cNvSpPr>
          <p:nvPr>
            <p:ph type="ftr" sz="quarter" idx="11"/>
          </p:nvPr>
        </p:nvSpPr>
        <p:spPr/>
        <p:txBody>
          <a:bodyPr/>
          <a:lstStyle>
            <a:lvl1pPr>
              <a:defRPr/>
            </a:lvl1pPr>
          </a:lstStyle>
          <a:p>
            <a:pPr>
              <a:defRPr/>
            </a:pPr>
            <a:endParaRPr lang="ms-MY"/>
          </a:p>
        </p:txBody>
      </p:sp>
      <p:sp>
        <p:nvSpPr>
          <p:cNvPr id="7" name="Slide Number Placeholder 5"/>
          <p:cNvSpPr>
            <a:spLocks noGrp="1"/>
          </p:cNvSpPr>
          <p:nvPr>
            <p:ph type="sldNum" sz="quarter" idx="12"/>
          </p:nvPr>
        </p:nvSpPr>
        <p:spPr/>
        <p:txBody>
          <a:bodyPr/>
          <a:lstStyle>
            <a:lvl1pPr>
              <a:defRPr/>
            </a:lvl1pPr>
          </a:lstStyle>
          <a:p>
            <a:pPr>
              <a:defRPr/>
            </a:pPr>
            <a:fld id="{C521B1B9-0321-49C3-BD6C-7B975C78A93D}" type="slidenum">
              <a:rPr lang="ms-MY"/>
              <a:pPr>
                <a:defRPr/>
              </a:pPr>
              <a:t>‹#›</a:t>
            </a:fld>
            <a:endParaRPr lang="ms-MY"/>
          </a:p>
        </p:txBody>
      </p:sp>
    </p:spTree>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s-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A4282C-7496-47B4-97D1-94FF5920D1EB}" type="datetimeFigureOut">
              <a:rPr lang="ms-MY"/>
              <a:pPr>
                <a:defRPr/>
              </a:pPr>
              <a:t>05/05/2014</a:t>
            </a:fld>
            <a:endParaRPr lang="ms-MY"/>
          </a:p>
        </p:txBody>
      </p:sp>
      <p:sp>
        <p:nvSpPr>
          <p:cNvPr id="6" name="Footer Placeholder 4"/>
          <p:cNvSpPr>
            <a:spLocks noGrp="1"/>
          </p:cNvSpPr>
          <p:nvPr>
            <p:ph type="ftr" sz="quarter" idx="11"/>
          </p:nvPr>
        </p:nvSpPr>
        <p:spPr/>
        <p:txBody>
          <a:bodyPr/>
          <a:lstStyle>
            <a:lvl1pPr>
              <a:defRPr/>
            </a:lvl1pPr>
          </a:lstStyle>
          <a:p>
            <a:pPr>
              <a:defRPr/>
            </a:pPr>
            <a:endParaRPr lang="ms-MY"/>
          </a:p>
        </p:txBody>
      </p:sp>
      <p:sp>
        <p:nvSpPr>
          <p:cNvPr id="7" name="Slide Number Placeholder 5"/>
          <p:cNvSpPr>
            <a:spLocks noGrp="1"/>
          </p:cNvSpPr>
          <p:nvPr>
            <p:ph type="sldNum" sz="quarter" idx="12"/>
          </p:nvPr>
        </p:nvSpPr>
        <p:spPr/>
        <p:txBody>
          <a:bodyPr/>
          <a:lstStyle>
            <a:lvl1pPr>
              <a:defRPr/>
            </a:lvl1pPr>
          </a:lstStyle>
          <a:p>
            <a:pPr>
              <a:defRPr/>
            </a:pPr>
            <a:fld id="{DFE06C9A-D86A-46F0-82A8-3DEAC5321588}" type="slidenum">
              <a:rPr lang="ms-MY"/>
              <a:pPr>
                <a:defRPr/>
              </a:pPr>
              <a:t>‹#›</a:t>
            </a:fld>
            <a:endParaRPr lang="ms-MY"/>
          </a:p>
        </p:txBody>
      </p:sp>
    </p:spTree>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B59A0DB5-DC03-44B0-AB15-4B6DB6FDC619}" type="datetimeFigureOut">
              <a:rPr lang="ms-MY"/>
              <a:pPr>
                <a:defRPr/>
              </a:pPr>
              <a:t>05/05/2014</a:t>
            </a:fld>
            <a:endParaRPr lang="ms-MY"/>
          </a:p>
        </p:txBody>
      </p:sp>
      <p:sp>
        <p:nvSpPr>
          <p:cNvPr id="5" name="Footer Placeholder 4"/>
          <p:cNvSpPr>
            <a:spLocks noGrp="1"/>
          </p:cNvSpPr>
          <p:nvPr>
            <p:ph type="ftr" sz="quarter" idx="11"/>
          </p:nvPr>
        </p:nvSpPr>
        <p:spPr/>
        <p:txBody>
          <a:bodyPr/>
          <a:lstStyle>
            <a:lvl1pPr>
              <a:defRPr/>
            </a:lvl1pPr>
          </a:lstStyle>
          <a:p>
            <a:pPr>
              <a:defRPr/>
            </a:pPr>
            <a:endParaRPr lang="ms-MY"/>
          </a:p>
        </p:txBody>
      </p:sp>
      <p:sp>
        <p:nvSpPr>
          <p:cNvPr id="6" name="Slide Number Placeholder 5"/>
          <p:cNvSpPr>
            <a:spLocks noGrp="1"/>
          </p:cNvSpPr>
          <p:nvPr>
            <p:ph type="sldNum" sz="quarter" idx="12"/>
          </p:nvPr>
        </p:nvSpPr>
        <p:spPr/>
        <p:txBody>
          <a:bodyPr/>
          <a:lstStyle>
            <a:lvl1pPr>
              <a:defRPr/>
            </a:lvl1pPr>
          </a:lstStyle>
          <a:p>
            <a:pPr>
              <a:defRPr/>
            </a:pPr>
            <a:fld id="{F6B4B505-BF71-4B27-888B-5EAF9628ADF4}" type="slidenum">
              <a:rPr lang="ms-MY"/>
              <a:pPr>
                <a:defRPr/>
              </a:pPr>
              <a:t>‹#›</a:t>
            </a:fld>
            <a:endParaRPr lang="ms-MY"/>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7A83F1-A7C9-49AF-8A55-C12BBA90AF94}" type="datetimeFigureOut">
              <a:rPr lang="en-US" smtClean="0"/>
              <a:pPr/>
              <a:t>05/05/2014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89C731-AEF9-46B0-B596-04402A5103F3}"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a:defRPr/>
            </a:lvl1pPr>
          </a:lstStyle>
          <a:p>
            <a:pPr>
              <a:defRPr/>
            </a:pPr>
            <a:fld id="{413C9AAB-1178-4247-A3F6-69D9A2A7BF8A}" type="datetimeFigureOut">
              <a:rPr lang="ms-MY"/>
              <a:pPr>
                <a:defRPr/>
              </a:pPr>
              <a:t>05/05/2014</a:t>
            </a:fld>
            <a:endParaRPr lang="ms-MY"/>
          </a:p>
        </p:txBody>
      </p:sp>
      <p:sp>
        <p:nvSpPr>
          <p:cNvPr id="5" name="Footer Placeholder 4"/>
          <p:cNvSpPr>
            <a:spLocks noGrp="1"/>
          </p:cNvSpPr>
          <p:nvPr>
            <p:ph type="ftr" sz="quarter" idx="11"/>
          </p:nvPr>
        </p:nvSpPr>
        <p:spPr/>
        <p:txBody>
          <a:bodyPr/>
          <a:lstStyle>
            <a:lvl1pPr>
              <a:defRPr/>
            </a:lvl1pPr>
          </a:lstStyle>
          <a:p>
            <a:pPr>
              <a:defRPr/>
            </a:pPr>
            <a:endParaRPr lang="ms-MY"/>
          </a:p>
        </p:txBody>
      </p:sp>
      <p:sp>
        <p:nvSpPr>
          <p:cNvPr id="6" name="Slide Number Placeholder 5"/>
          <p:cNvSpPr>
            <a:spLocks noGrp="1"/>
          </p:cNvSpPr>
          <p:nvPr>
            <p:ph type="sldNum" sz="quarter" idx="12"/>
          </p:nvPr>
        </p:nvSpPr>
        <p:spPr/>
        <p:txBody>
          <a:bodyPr/>
          <a:lstStyle>
            <a:lvl1pPr>
              <a:defRPr/>
            </a:lvl1pPr>
          </a:lstStyle>
          <a:p>
            <a:pPr>
              <a:defRPr/>
            </a:pPr>
            <a:fld id="{314E313D-1A99-4AC8-A5AE-4339A1AF88EB}" type="slidenum">
              <a:rPr lang="ms-MY"/>
              <a:pPr>
                <a:defRPr/>
              </a:pPr>
              <a:t>‹#›</a:t>
            </a:fld>
            <a:endParaRPr lang="ms-MY"/>
          </a:p>
        </p:txBody>
      </p:sp>
    </p:spTree>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smtClean="0"/>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D044F4D0-40C5-45AA-B168-480B9143B9DF}"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495800"/>
          </a:xfrm>
        </p:spPr>
        <p:txBody>
          <a:bodyPr>
            <a:normAutofit/>
          </a:bodyPr>
          <a:lstStyle/>
          <a:p>
            <a:pPr lvl="0"/>
            <a:endParaRPr lang="en-US" noProof="0" smtClean="0"/>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BCE8913-4C9A-42AE-B59C-1A46D84A15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7A83F1-A7C9-49AF-8A55-C12BBA90AF94}" type="datetimeFigureOut">
              <a:rPr lang="en-US" smtClean="0"/>
              <a:pPr/>
              <a:t>05/05/2014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89C731-AEF9-46B0-B596-04402A5103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A83F1-A7C9-49AF-8A55-C12BBA90AF94}" type="datetimeFigureOut">
              <a:rPr lang="en-US" smtClean="0"/>
              <a:pPr/>
              <a:t>05/05/2014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89C731-AEF9-46B0-B596-04402A5103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7A83F1-A7C9-49AF-8A55-C12BBA90AF94}" type="datetimeFigureOut">
              <a:rPr lang="en-US" smtClean="0"/>
              <a:pPr/>
              <a:t>05/05/2014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9C731-AEF9-46B0-B596-04402A5103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7A83F1-A7C9-49AF-8A55-C12BBA90AF94}" type="datetimeFigureOut">
              <a:rPr lang="en-US" smtClean="0"/>
              <a:pPr/>
              <a:t>05/05/2014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9C731-AEF9-46B0-B596-04402A5103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5.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A83F1-A7C9-49AF-8A55-C12BBA90AF94}" type="datetimeFigureOut">
              <a:rPr lang="en-US" smtClean="0"/>
              <a:pPr/>
              <a:t>05/05/2014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9C731-AEF9-46B0-B596-04402A5103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ea typeface="ＭＳ Ｐゴシック" pitchFamily="34" charset="-128"/>
                <a:cs typeface="Arial" pitchFamily="34" charset="0"/>
              </a:defRPr>
            </a:lvl1pPr>
          </a:lstStyle>
          <a:p>
            <a:pPr fontAlgn="base">
              <a:spcBef>
                <a:spcPct val="0"/>
              </a:spcBef>
              <a:spcAft>
                <a:spcPct val="0"/>
              </a:spcAft>
              <a:defRPr/>
            </a:pPr>
            <a:fld id="{11CC8CAC-7A3D-44F3-92DD-2C04E83BED07}" type="datetimeFigureOut">
              <a:rPr lang="en-US"/>
              <a:pPr fontAlgn="base">
                <a:spcBef>
                  <a:spcPct val="0"/>
                </a:spcBef>
                <a:spcAft>
                  <a:spcPct val="0"/>
                </a:spcAft>
                <a:defRPr/>
              </a:pPr>
              <a:t>05/05/2014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ea typeface="ＭＳ Ｐゴシック" pitchFamily="34" charset="-128"/>
                <a:cs typeface="Arial" pitchFamily="34" charset="0"/>
              </a:defRPr>
            </a:lvl1pPr>
          </a:lstStyle>
          <a:p>
            <a:pPr fontAlgn="base">
              <a:spcBef>
                <a:spcPct val="0"/>
              </a:spcBef>
              <a:spcAft>
                <a:spcPct val="0"/>
              </a:spcAft>
              <a:defRPr/>
            </a:pPr>
            <a:fld id="{6921D261-0B90-41EA-A842-D00C20FC6E9C}"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cs typeface="Arial" pitchFamily="34" charset="0"/>
              </a:defRPr>
            </a:lvl1pPr>
          </a:lstStyle>
          <a:p>
            <a:pPr fontAlgn="base">
              <a:spcBef>
                <a:spcPct val="0"/>
              </a:spcBef>
              <a:spcAft>
                <a:spcPct val="0"/>
              </a:spcAft>
              <a:defRPr/>
            </a:pPr>
            <a:fld id="{B149D4A8-5876-41D5-8E65-B429B84D9AAA}" type="datetimeFigureOut">
              <a:rPr lang="en-US">
                <a:latin typeface="Arial" pitchFamily="34" charset="0"/>
                <a:ea typeface="ＭＳ Ｐゴシック" pitchFamily="34" charset="-128"/>
              </a:rPr>
              <a:pPr fontAlgn="base">
                <a:spcBef>
                  <a:spcPct val="0"/>
                </a:spcBef>
                <a:spcAft>
                  <a:spcPct val="0"/>
                </a:spcAft>
                <a:defRPr/>
              </a:pPr>
              <a:t>05/05/2014</a:t>
            </a:fld>
            <a:endParaRPr lang="en-US">
              <a:latin typeface="Arial" pitchFamily="34" charset="0"/>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fontAlgn="base">
              <a:spcBef>
                <a:spcPct val="0"/>
              </a:spcBef>
              <a:spcAft>
                <a:spcPct val="0"/>
              </a:spcAft>
              <a:defRPr/>
            </a:pPr>
            <a:r>
              <a:rPr lang="en-US"/>
              <a:t>UNIVERSITI TEKNIKAL MALAYSIA MELAKA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cs typeface="Arial" pitchFamily="34" charset="0"/>
              </a:defRPr>
            </a:lvl1pPr>
          </a:lstStyle>
          <a:p>
            <a:pPr fontAlgn="base">
              <a:spcBef>
                <a:spcPct val="0"/>
              </a:spcBef>
              <a:spcAft>
                <a:spcPct val="0"/>
              </a:spcAft>
              <a:defRPr/>
            </a:pPr>
            <a:fld id="{71A0BD09-F256-40FA-AFC3-BF6329037A2B}" type="slidenum">
              <a:rPr lang="en-US">
                <a:latin typeface="Arial" pitchFamily="34" charset="0"/>
                <a:ea typeface="ＭＳ Ｐゴシック" pitchFamily="34" charset="-128"/>
              </a:rPr>
              <a:pPr fontAlgn="base">
                <a:spcBef>
                  <a:spcPct val="0"/>
                </a:spcBef>
                <a:spcAft>
                  <a:spcPct val="0"/>
                </a:spcAft>
                <a:defRPr/>
              </a:pPr>
              <a:t>‹#›</a:t>
            </a:fld>
            <a:endParaRPr lang="en-US">
              <a:latin typeface="Arial"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19475" y="260350"/>
            <a:ext cx="5267325" cy="12969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ms-MY" smtClean="0"/>
          </a:p>
        </p:txBody>
      </p:sp>
      <p:sp>
        <p:nvSpPr>
          <p:cNvPr id="1027" name="Text Placeholder 2"/>
          <p:cNvSpPr>
            <a:spLocks noGrp="1"/>
          </p:cNvSpPr>
          <p:nvPr>
            <p:ph type="body" idx="1"/>
          </p:nvPr>
        </p:nvSpPr>
        <p:spPr bwMode="auto">
          <a:xfrm>
            <a:off x="468313" y="1773238"/>
            <a:ext cx="8207375" cy="3960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60050712-3AFE-411D-A6D6-1BA5F0B0396B}" type="datetimeFigureOut">
              <a:rPr lang="ms-MY"/>
              <a:pPr>
                <a:defRPr/>
              </a:pPr>
              <a:t>05/05/2014</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FD8A791D-DC6C-419B-B8DD-C813BAA2E5F9}" type="slidenum">
              <a:rPr lang="ms-MY"/>
              <a:pPr>
                <a:defRPr/>
              </a:pPr>
              <a:t>‹#›</a:t>
            </a:fld>
            <a:endParaRPr lang="ms-MY"/>
          </a:p>
        </p:txBody>
      </p:sp>
      <p:pic>
        <p:nvPicPr>
          <p:cNvPr id="1031" name="Picture 2"/>
          <p:cNvPicPr>
            <a:picLocks noChangeAspect="1" noChangeArrowheads="1"/>
          </p:cNvPicPr>
          <p:nvPr userDrawn="1"/>
        </p:nvPicPr>
        <p:blipFill>
          <a:blip r:embed="rId15" cstate="print"/>
          <a:srcRect/>
          <a:stretch>
            <a:fillRect/>
          </a:stretch>
        </p:blipFill>
        <p:spPr bwMode="auto">
          <a:xfrm>
            <a:off x="228600" y="152400"/>
            <a:ext cx="1938338" cy="820738"/>
          </a:xfrm>
          <a:prstGeom prst="rect">
            <a:avLst/>
          </a:prstGeom>
          <a:noFill/>
          <a:ln w="9525">
            <a:noFill/>
            <a:miter lim="800000"/>
            <a:headEnd/>
            <a:tailEnd/>
          </a:ln>
        </p:spPr>
      </p:pic>
      <p:sp>
        <p:nvSpPr>
          <p:cNvPr id="9" name="Rectangle 8"/>
          <p:cNvSpPr/>
          <p:nvPr userDrawn="1"/>
        </p:nvSpPr>
        <p:spPr>
          <a:xfrm>
            <a:off x="0" y="6400800"/>
            <a:ext cx="9144000" cy="457200"/>
          </a:xfrm>
          <a:prstGeom prst="rect">
            <a:avLst/>
          </a:prstGeom>
          <a:solidFill>
            <a:srgbClr val="333399"/>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dirty="0">
                <a:solidFill>
                  <a:prstClr val="white"/>
                </a:solidFill>
                <a:latin typeface="Comic Sans MS" pitchFamily="66" charset="0"/>
              </a:rPr>
              <a:t>“Always a Pioneer, Always Ahead”</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3" r:id="rId12"/>
    <p:sldLayoutId id="2147483704" r:id="rId13"/>
  </p:sldLayoutIdLst>
  <p:transition>
    <p:fade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41.xml"/><Relationship Id="rId4" Type="http://schemas.openxmlformats.org/officeDocument/2006/relationships/image" Target="../media/image14.jpe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1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1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1.xml"/></Relationships>
</file>

<file path=ppt/slides/_rels/slide1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1.xml"/></Relationships>
</file>

<file path=ppt/slides/_rels/slide1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6.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14.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6.xml"/><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6.xml"/><Relationship Id="rId4" Type="http://schemas.openxmlformats.org/officeDocument/2006/relationships/image" Target="../media/image8.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8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8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9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2.xml"/></Relationships>
</file>

<file path=ppt/slides/_rels/slide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9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3657600"/>
            <a:ext cx="9144000" cy="1981200"/>
          </a:xfrm>
          <a:solidFill>
            <a:schemeClr val="accent3">
              <a:lumMod val="85000"/>
            </a:schemeClr>
          </a:solidFill>
        </p:spPr>
        <p:txBody>
          <a:bodyPr anchor="t">
            <a:normAutofit fontScale="90000"/>
          </a:bodyPr>
          <a:lstStyle/>
          <a:p>
            <a:pPr eaLnBrk="1" hangingPunct="1">
              <a:defRPr/>
            </a:pPr>
            <a:r>
              <a:rPr lang="ms-MY" dirty="0" smtClean="0">
                <a:solidFill>
                  <a:schemeClr val="accent2"/>
                </a:solidFill>
                <a:effectLst>
                  <a:outerShdw blurRad="38100" dist="38100" dir="2700000" algn="tl">
                    <a:srgbClr val="C0C0C0"/>
                  </a:outerShdw>
                </a:effectLst>
                <a:latin typeface="Bookman Old Style" pitchFamily="18" charset="0"/>
              </a:rPr>
              <a:t>MESYUARAT PEMERIKSAAN BAJET </a:t>
            </a:r>
            <a:br>
              <a:rPr lang="ms-MY" dirty="0" smtClean="0">
                <a:solidFill>
                  <a:schemeClr val="accent2"/>
                </a:solidFill>
                <a:effectLst>
                  <a:outerShdw blurRad="38100" dist="38100" dir="2700000" algn="tl">
                    <a:srgbClr val="C0C0C0"/>
                  </a:outerShdw>
                </a:effectLst>
                <a:latin typeface="Bookman Old Style" pitchFamily="18" charset="0"/>
              </a:rPr>
            </a:br>
            <a:r>
              <a:rPr lang="ms-MY" dirty="0" smtClean="0">
                <a:solidFill>
                  <a:schemeClr val="accent2"/>
                </a:solidFill>
                <a:effectLst>
                  <a:outerShdw blurRad="38100" dist="38100" dir="2700000" algn="tl">
                    <a:srgbClr val="C0C0C0"/>
                  </a:outerShdw>
                </a:effectLst>
                <a:latin typeface="Bookman Old Style" pitchFamily="18" charset="0"/>
              </a:rPr>
              <a:t>TAHUN 2013</a:t>
            </a:r>
            <a:endParaRPr lang="ms-MY" dirty="0" smtClean="0">
              <a:solidFill>
                <a:schemeClr val="accent2"/>
              </a:solidFill>
              <a:effectLst>
                <a:outerShdw blurRad="38100" dist="38100" dir="2700000" algn="tl">
                  <a:srgbClr val="C0C0C0"/>
                </a:outerShdw>
              </a:effectLst>
              <a:latin typeface="Candara" pitchFamily="34" charset="0"/>
            </a:endParaRPr>
          </a:p>
        </p:txBody>
      </p:sp>
      <p:sp>
        <p:nvSpPr>
          <p:cNvPr id="35843" name="Rectangle 3"/>
          <p:cNvSpPr txBox="1">
            <a:spLocks noChangeArrowheads="1"/>
          </p:cNvSpPr>
          <p:nvPr/>
        </p:nvSpPr>
        <p:spPr bwMode="auto">
          <a:xfrm>
            <a:off x="114300" y="6057900"/>
            <a:ext cx="8763000" cy="723900"/>
          </a:xfrm>
          <a:prstGeom prst="rect">
            <a:avLst/>
          </a:prstGeom>
          <a:noFill/>
          <a:ln w="9525">
            <a:noFill/>
            <a:miter lim="800000"/>
            <a:headEnd/>
            <a:tailEnd/>
          </a:ln>
        </p:spPr>
        <p:txBody>
          <a:bodyPr/>
          <a:lstStyle/>
          <a:p>
            <a:pPr>
              <a:lnSpc>
                <a:spcPct val="90000"/>
              </a:lnSpc>
              <a:spcBef>
                <a:spcPct val="20000"/>
              </a:spcBef>
            </a:pPr>
            <a:endParaRPr lang="ms-MY" sz="2000" b="1">
              <a:solidFill>
                <a:srgbClr val="0000FF"/>
              </a:solidFill>
            </a:endParaRPr>
          </a:p>
          <a:p>
            <a:pPr algn="ctr">
              <a:lnSpc>
                <a:spcPct val="90000"/>
              </a:lnSpc>
              <a:spcBef>
                <a:spcPct val="20000"/>
              </a:spcBef>
            </a:pPr>
            <a:endParaRPr lang="ms-MY" sz="1600">
              <a:solidFill>
                <a:srgbClr val="0000FF"/>
              </a:solidFill>
            </a:endParaRPr>
          </a:p>
        </p:txBody>
      </p:sp>
      <p:sp>
        <p:nvSpPr>
          <p:cNvPr id="7" name="Rectangle 2"/>
          <p:cNvSpPr txBox="1">
            <a:spLocks noChangeArrowheads="1"/>
          </p:cNvSpPr>
          <p:nvPr/>
        </p:nvSpPr>
        <p:spPr bwMode="auto">
          <a:xfrm>
            <a:off x="2492375" y="5510213"/>
            <a:ext cx="6534150" cy="952500"/>
          </a:xfrm>
          <a:prstGeom prst="rect">
            <a:avLst/>
          </a:prstGeom>
          <a:noFill/>
          <a:ln w="9525">
            <a:noFill/>
            <a:miter lim="800000"/>
            <a:headEnd/>
            <a:tailEnd/>
          </a:ln>
        </p:spPr>
        <p:txBody>
          <a:bodyPr/>
          <a:lstStyle/>
          <a:p>
            <a:pPr algn="r">
              <a:defRPr/>
            </a:pPr>
            <a:r>
              <a:rPr lang="ms-MY" sz="2000" b="1" dirty="0">
                <a:solidFill>
                  <a:srgbClr val="FF0000"/>
                </a:solidFill>
                <a:effectLst>
                  <a:outerShdw blurRad="38100" dist="38100" dir="2700000" algn="tl">
                    <a:srgbClr val="C0C0C0"/>
                  </a:outerShdw>
                </a:effectLst>
                <a:latin typeface="Candara" pitchFamily="34" charset="0"/>
                <a:cs typeface="Arial" charset="0"/>
              </a:rPr>
              <a:t>___________________________________________</a:t>
            </a:r>
          </a:p>
          <a:p>
            <a:pPr algn="r">
              <a:defRPr/>
            </a:pPr>
            <a:r>
              <a:rPr lang="ms-MY" sz="2000" b="1" dirty="0">
                <a:solidFill>
                  <a:srgbClr val="FF0000"/>
                </a:solidFill>
                <a:effectLst>
                  <a:outerShdw blurRad="38100" dist="38100" dir="2700000" algn="tl">
                    <a:srgbClr val="C0C0C0"/>
                  </a:outerShdw>
                </a:effectLst>
                <a:latin typeface="Candara" pitchFamily="34" charset="0"/>
                <a:cs typeface="Arial" charset="0"/>
              </a:rPr>
              <a:t>oleh: Prof Datuk Dr Ahmad Yusoff Hassan</a:t>
            </a:r>
          </a:p>
          <a:p>
            <a:pPr algn="r">
              <a:defRPr/>
            </a:pPr>
            <a:r>
              <a:rPr lang="ms-MY" sz="2000" b="1" dirty="0">
                <a:solidFill>
                  <a:srgbClr val="FF0000"/>
                </a:solidFill>
                <a:effectLst>
                  <a:outerShdw blurRad="38100" dist="38100" dir="2700000" algn="tl">
                    <a:srgbClr val="C0C0C0"/>
                  </a:outerShdw>
                </a:effectLst>
                <a:latin typeface="Candara" pitchFamily="34" charset="0"/>
                <a:cs typeface="Arial" charset="0"/>
              </a:rPr>
              <a:t>Naib Canselor</a:t>
            </a:r>
          </a:p>
        </p:txBody>
      </p:sp>
      <p:pic>
        <p:nvPicPr>
          <p:cNvPr id="35845" name="Content Placeholder 3" descr="in (6).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685800" y="1676400"/>
            <a:ext cx="7772400" cy="2800767"/>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F8F8F8"/>
                </a:solidFill>
                <a:effectLst>
                  <a:outerShdw blurRad="25400" algn="tl" rotWithShape="0">
                    <a:srgbClr val="000000">
                      <a:alpha val="43000"/>
                    </a:srgbClr>
                  </a:outerShdw>
                </a:effectLst>
              </a:rPr>
              <a:t>CONTINUOUS MONITORING OF STUDENT PERFORMANCE</a:t>
            </a:r>
          </a:p>
          <a:p>
            <a:pPr algn="ctr"/>
            <a:endParaRPr lang="en-US" sz="4000" b="1" spc="150" dirty="0" smtClean="0">
              <a:ln w="11430"/>
              <a:solidFill>
                <a:srgbClr val="F8F8F8"/>
              </a:solidFill>
              <a:effectLst>
                <a:outerShdw blurRad="25400" algn="tl" rotWithShape="0">
                  <a:srgbClr val="000000">
                    <a:alpha val="43000"/>
                  </a:srgbClr>
                </a:outerShdw>
              </a:effectLst>
            </a:endParaRPr>
          </a:p>
          <a:p>
            <a:pPr algn="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Prof. Dr. Shahrin bin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Sahib@Sahibuddin</a:t>
            </a: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TNC (A&amp;A</a:t>
            </a:r>
            <a:r>
              <a:rPr lang="en-US" sz="2800" b="1" spc="150" dirty="0" smtClean="0">
                <a:ln w="11430"/>
                <a:solidFill>
                  <a:srgbClr val="F8F8F8"/>
                </a:solidFill>
                <a:effectLst>
                  <a:outerShdw blurRad="25400" algn="tl" rotWithShape="0">
                    <a:srgbClr val="000000">
                      <a:alpha val="43000"/>
                    </a:srgbClr>
                  </a:outerShdw>
                </a:effectLst>
              </a:rPr>
              <a:t>)</a:t>
            </a:r>
            <a:endParaRPr lang="en-US" sz="2800" b="1"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0" y="1447800"/>
            <a:ext cx="8324850" cy="4800600"/>
          </a:xfrm>
        </p:spPr>
        <p:txBody>
          <a:bodyPr/>
          <a:lstStyle/>
          <a:p>
            <a:pPr algn="just">
              <a:defRPr/>
            </a:pPr>
            <a:r>
              <a:rPr lang="en-US" sz="2800" dirty="0" smtClean="0"/>
              <a:t>OBE is a model of education that refuse the traditional focus on what the school provides to students, in favor of making students demonstrate that they "know and are able to do" whatever the required outcomes are. </a:t>
            </a:r>
          </a:p>
          <a:p>
            <a:pPr algn="just">
              <a:buNone/>
              <a:defRPr/>
            </a:pPr>
            <a:endParaRPr lang="en-US" sz="2800" dirty="0" smtClean="0"/>
          </a:p>
          <a:p>
            <a:pPr algn="just">
              <a:defRPr/>
            </a:pPr>
            <a:r>
              <a:rPr lang="en-US" sz="2800" dirty="0" smtClean="0"/>
              <a:t>A shift in focus </a:t>
            </a:r>
            <a:r>
              <a:rPr lang="en-US" sz="2800" u="sng" dirty="0" smtClean="0"/>
              <a:t>from</a:t>
            </a:r>
            <a:r>
              <a:rPr lang="en-US" sz="2800" dirty="0" smtClean="0"/>
              <a:t> curricula, resources and processes </a:t>
            </a:r>
            <a:r>
              <a:rPr lang="en-US" sz="2800" u="sng" dirty="0" smtClean="0"/>
              <a:t>towards</a:t>
            </a:r>
            <a:r>
              <a:rPr lang="en-US" sz="2800" dirty="0" smtClean="0"/>
              <a:t> </a:t>
            </a:r>
            <a:r>
              <a:rPr lang="en-US" sz="28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outcomes</a:t>
            </a:r>
            <a:r>
              <a:rPr lang="en-US" sz="2800" dirty="0" smtClean="0"/>
              <a:t> and </a:t>
            </a:r>
            <a:r>
              <a:rPr lang="en-US" sz="28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objectives</a:t>
            </a:r>
            <a:r>
              <a:rPr lang="en-US" sz="2800" b="1" dirty="0" smtClean="0"/>
              <a:t> </a:t>
            </a:r>
            <a:r>
              <a:rPr lang="en-US" sz="2800" dirty="0" smtClean="0"/>
              <a:t>such as how many hours students spend in class, or what textbooks are provided. </a:t>
            </a:r>
          </a:p>
          <a:p>
            <a:pPr algn="just">
              <a:defRPr/>
            </a:pPr>
            <a:endParaRPr lang="en-US" dirty="0" smtClean="0"/>
          </a:p>
          <a:p>
            <a:pPr algn="just">
              <a:defRPr/>
            </a:pPr>
            <a:endParaRPr lang="en-US" dirty="0" smtClean="0"/>
          </a:p>
          <a:p>
            <a:pPr algn="just">
              <a:defRPr/>
            </a:pPr>
            <a:endParaRPr lang="en-US" dirty="0"/>
          </a:p>
        </p:txBody>
      </p:sp>
      <p:sp>
        <p:nvSpPr>
          <p:cNvPr id="5" name="TextBox 4"/>
          <p:cNvSpPr txBox="1"/>
          <p:nvPr/>
        </p:nvSpPr>
        <p:spPr>
          <a:xfrm>
            <a:off x="3581400" y="228600"/>
            <a:ext cx="3733800" cy="769441"/>
          </a:xfrm>
          <a:prstGeom prst="rect">
            <a:avLst/>
          </a:prstGeom>
          <a:noFill/>
        </p:spPr>
        <p:txBody>
          <a:bodyPr wrap="square" rtlCol="0">
            <a:spAutoFit/>
          </a:bodyPr>
          <a:lstStyle/>
          <a:p>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 is OBE?</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Box 5"/>
          <p:cNvSpPr txBox="1"/>
          <p:nvPr/>
        </p:nvSpPr>
        <p:spPr>
          <a:xfrm>
            <a:off x="2209800" y="152400"/>
            <a:ext cx="1371600" cy="646331"/>
          </a:xfrm>
          <a:prstGeom prst="rect">
            <a:avLst/>
          </a:prstGeom>
          <a:noFill/>
        </p:spPr>
        <p:txBody>
          <a:bodyPr wrap="square" rtlCol="0">
            <a:spAutoFit/>
          </a:bodyPr>
          <a:lstStyle/>
          <a:p>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CONT.</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fade thruBlk="1"/>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http://ts4.mm.bing.net/th?id=HN.608001523373311963&amp;pid=15.1"/>
          <p:cNvPicPr>
            <a:picLocks noChangeAspect="1" noChangeArrowheads="1"/>
          </p:cNvPicPr>
          <p:nvPr/>
        </p:nvPicPr>
        <p:blipFill>
          <a:blip r:embed="rId3" cstate="print"/>
          <a:srcRect/>
          <a:stretch>
            <a:fillRect/>
          </a:stretch>
        </p:blipFill>
        <p:spPr bwMode="auto">
          <a:xfrm>
            <a:off x="4648200" y="4133849"/>
            <a:ext cx="4495800" cy="2724151"/>
          </a:xfrm>
          <a:prstGeom prst="rect">
            <a:avLst/>
          </a:prstGeom>
          <a:noFill/>
        </p:spPr>
      </p:pic>
      <p:sp>
        <p:nvSpPr>
          <p:cNvPr id="24578" name="Title 1"/>
          <p:cNvSpPr>
            <a:spLocks noGrp="1"/>
          </p:cNvSpPr>
          <p:nvPr>
            <p:ph type="title"/>
          </p:nvPr>
        </p:nvSpPr>
        <p:spPr>
          <a:xfrm>
            <a:off x="2514600" y="76200"/>
            <a:ext cx="5562600" cy="10849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APA ITU RUBRIK?</a:t>
            </a:r>
          </a:p>
        </p:txBody>
      </p:sp>
      <p:sp>
        <p:nvSpPr>
          <p:cNvPr id="15363" name="Content Placeholder 2"/>
          <p:cNvSpPr>
            <a:spLocks noGrp="1"/>
          </p:cNvSpPr>
          <p:nvPr>
            <p:ph idx="1"/>
          </p:nvPr>
        </p:nvSpPr>
        <p:spPr>
          <a:xfrm>
            <a:off x="304800" y="1371600"/>
            <a:ext cx="8018784" cy="4510608"/>
          </a:xfrm>
        </p:spPr>
        <p:txBody>
          <a:bodyPr/>
          <a:lstStyle/>
          <a:p>
            <a:pPr algn="just"/>
            <a:r>
              <a:rPr lang="en-US" sz="3000" dirty="0" err="1" smtClean="0"/>
              <a:t>Panduan</a:t>
            </a:r>
            <a:r>
              <a:rPr lang="en-US" sz="3000" dirty="0" smtClean="0"/>
              <a:t> </a:t>
            </a:r>
            <a:r>
              <a:rPr lang="en-US" sz="3000" dirty="0" err="1" smtClean="0"/>
              <a:t>atau</a:t>
            </a:r>
            <a:r>
              <a:rPr lang="en-US" sz="3000" dirty="0" smtClean="0"/>
              <a:t> </a:t>
            </a:r>
            <a:r>
              <a:rPr lang="en-US" sz="3000" dirty="0" err="1" smtClean="0"/>
              <a:t>matriks</a:t>
            </a:r>
            <a:r>
              <a:rPr lang="en-US" sz="3000" dirty="0" smtClean="0"/>
              <a:t> </a:t>
            </a:r>
            <a:r>
              <a:rPr lang="en-US" sz="3000" dirty="0" err="1" smtClean="0"/>
              <a:t>penskoran</a:t>
            </a:r>
            <a:r>
              <a:rPr lang="en-US" sz="3000" dirty="0" smtClean="0"/>
              <a:t> yang </a:t>
            </a:r>
            <a:r>
              <a:rPr lang="en-US" sz="3000" dirty="0" err="1" smtClean="0"/>
              <a:t>piawai</a:t>
            </a:r>
            <a:r>
              <a:rPr lang="en-US" sz="3000" dirty="0" smtClean="0"/>
              <a:t>; </a:t>
            </a:r>
          </a:p>
          <a:p>
            <a:pPr algn="just"/>
            <a:r>
              <a:rPr lang="en-US" sz="3000" dirty="0" err="1" smtClean="0"/>
              <a:t>Instrumen</a:t>
            </a:r>
            <a:r>
              <a:rPr lang="en-US" sz="3000" dirty="0" smtClean="0"/>
              <a:t> </a:t>
            </a:r>
            <a:r>
              <a:rPr lang="en-US" sz="3000" dirty="0" err="1" smtClean="0"/>
              <a:t>penskoran</a:t>
            </a:r>
            <a:r>
              <a:rPr lang="en-US" sz="3000" dirty="0" smtClean="0"/>
              <a:t> </a:t>
            </a:r>
            <a:r>
              <a:rPr lang="en-US" sz="3000" dirty="0" err="1" smtClean="0"/>
              <a:t>untuk</a:t>
            </a:r>
            <a:r>
              <a:rPr lang="en-US" sz="3000" dirty="0" smtClean="0"/>
              <a:t> </a:t>
            </a:r>
            <a:r>
              <a:rPr lang="en-US" sz="3000" dirty="0" err="1" smtClean="0"/>
              <a:t>pentaksiran</a:t>
            </a:r>
            <a:r>
              <a:rPr lang="en-US" sz="3000" dirty="0" smtClean="0"/>
              <a:t> </a:t>
            </a:r>
            <a:r>
              <a:rPr lang="en-US" sz="3000" dirty="0" err="1" smtClean="0"/>
              <a:t>prestasi</a:t>
            </a:r>
            <a:r>
              <a:rPr lang="en-US" sz="3000" dirty="0" smtClean="0"/>
              <a:t> (performance); </a:t>
            </a:r>
          </a:p>
          <a:p>
            <a:pPr algn="just"/>
            <a:r>
              <a:rPr lang="en-US" sz="3000" dirty="0" err="1" smtClean="0"/>
              <a:t>Mengenalpasti</a:t>
            </a:r>
            <a:r>
              <a:rPr lang="en-US" sz="3000" dirty="0" smtClean="0"/>
              <a:t> </a:t>
            </a:r>
            <a:r>
              <a:rPr lang="en-US" sz="3000" dirty="0" err="1" smtClean="0"/>
              <a:t>kriteria</a:t>
            </a:r>
            <a:r>
              <a:rPr lang="en-US" sz="3000" dirty="0" smtClean="0"/>
              <a:t> </a:t>
            </a:r>
            <a:r>
              <a:rPr lang="en-US" sz="3000" dirty="0" err="1" smtClean="0"/>
              <a:t>penting</a:t>
            </a:r>
            <a:r>
              <a:rPr lang="en-US" sz="3000" dirty="0" smtClean="0"/>
              <a:t> </a:t>
            </a:r>
            <a:r>
              <a:rPr lang="en-US" sz="3000" dirty="0" err="1" smtClean="0"/>
              <a:t>dan</a:t>
            </a:r>
            <a:r>
              <a:rPr lang="en-US" sz="3000" dirty="0" smtClean="0"/>
              <a:t> </a:t>
            </a:r>
            <a:r>
              <a:rPr lang="en-US" sz="3000" dirty="0" err="1" smtClean="0"/>
              <a:t>tahap</a:t>
            </a:r>
            <a:r>
              <a:rPr lang="en-US" sz="3000" dirty="0" smtClean="0"/>
              <a:t> </a:t>
            </a:r>
            <a:r>
              <a:rPr lang="en-US" sz="3000" dirty="0" err="1" smtClean="0"/>
              <a:t>prestasi</a:t>
            </a:r>
            <a:r>
              <a:rPr lang="en-US" sz="3000" dirty="0" smtClean="0"/>
              <a:t>/</a:t>
            </a:r>
            <a:r>
              <a:rPr lang="en-US" sz="3000" dirty="0" err="1" smtClean="0"/>
              <a:t>kejayaan</a:t>
            </a:r>
            <a:r>
              <a:rPr lang="en-US" sz="3000" dirty="0" smtClean="0"/>
              <a:t> </a:t>
            </a:r>
            <a:r>
              <a:rPr lang="en-US" sz="3000" dirty="0" err="1" smtClean="0"/>
              <a:t>bagi</a:t>
            </a:r>
            <a:r>
              <a:rPr lang="en-US" sz="3000" dirty="0" smtClean="0"/>
              <a:t> </a:t>
            </a:r>
            <a:r>
              <a:rPr lang="en-US" sz="3000" dirty="0" err="1" smtClean="0"/>
              <a:t>setiap</a:t>
            </a:r>
            <a:r>
              <a:rPr lang="en-US" sz="3000" dirty="0" smtClean="0"/>
              <a:t> </a:t>
            </a:r>
            <a:r>
              <a:rPr lang="en-US" sz="3000" dirty="0" err="1" smtClean="0"/>
              <a:t>kriteria</a:t>
            </a:r>
            <a:r>
              <a:rPr lang="en-US" sz="3000" dirty="0" smtClean="0"/>
              <a:t>;</a:t>
            </a:r>
          </a:p>
          <a:p>
            <a:pPr algn="just"/>
            <a:r>
              <a:rPr lang="en-US" sz="3000" dirty="0" err="1" smtClean="0"/>
              <a:t>Menjelaskan</a:t>
            </a:r>
            <a:r>
              <a:rPr lang="en-US" sz="3000" dirty="0" smtClean="0"/>
              <a:t> </a:t>
            </a:r>
            <a:r>
              <a:rPr lang="en-US" sz="3000" dirty="0" err="1" smtClean="0"/>
              <a:t>perbezaan</a:t>
            </a:r>
            <a:r>
              <a:rPr lang="en-US" sz="3000" dirty="0" smtClean="0"/>
              <a:t> </a:t>
            </a:r>
            <a:r>
              <a:rPr lang="en-US" sz="3000" dirty="0" err="1" smtClean="0"/>
              <a:t>kualitatif</a:t>
            </a:r>
            <a:r>
              <a:rPr lang="en-US" sz="3000" dirty="0" smtClean="0"/>
              <a:t> </a:t>
            </a:r>
            <a:r>
              <a:rPr lang="en-US" sz="3000" dirty="0" err="1" smtClean="0"/>
              <a:t>dan</a:t>
            </a:r>
            <a:r>
              <a:rPr lang="en-US" sz="3000" dirty="0" smtClean="0"/>
              <a:t> </a:t>
            </a:r>
            <a:r>
              <a:rPr lang="en-US" sz="3000" dirty="0" err="1" smtClean="0"/>
              <a:t>kuantitatif</a:t>
            </a:r>
            <a:r>
              <a:rPr lang="en-US" sz="3000" dirty="0" smtClean="0"/>
              <a:t>.</a:t>
            </a:r>
          </a:p>
        </p:txBody>
      </p:sp>
      <p:pic>
        <p:nvPicPr>
          <p:cNvPr id="5" name="Picture 2" descr="C:\Users\01483\Desktop\logoUTeM (1).jpg"/>
          <p:cNvPicPr>
            <a:picLocks noChangeAspect="1" noChangeArrowheads="1"/>
          </p:cNvPicPr>
          <p:nvPr/>
        </p:nvPicPr>
        <p:blipFill>
          <a:blip r:embed="rId4" cstate="print"/>
          <a:srcRect/>
          <a:stretch>
            <a:fillRect/>
          </a:stretch>
        </p:blipFill>
        <p:spPr bwMode="auto">
          <a:xfrm>
            <a:off x="76200" y="-97155"/>
            <a:ext cx="2590800" cy="139255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7790184" cy="5181600"/>
          </a:xfrm>
        </p:spPr>
        <p:txBody>
          <a:bodyPr/>
          <a:lstStyle/>
          <a:p>
            <a:pPr algn="just">
              <a:buFontTx/>
              <a:buNone/>
            </a:pPr>
            <a:endParaRPr lang="en-US" sz="2800" dirty="0" smtClean="0"/>
          </a:p>
          <a:p>
            <a:pPr algn="just"/>
            <a:r>
              <a:rPr lang="en-US" sz="2800" dirty="0" err="1" smtClean="0"/>
              <a:t>Mengandungi</a:t>
            </a:r>
            <a:r>
              <a:rPr lang="en-US" sz="2800" dirty="0" smtClean="0"/>
              <a:t> </a:t>
            </a:r>
            <a:r>
              <a:rPr lang="en-US" sz="2800" dirty="0" err="1" smtClean="0"/>
              <a:t>kriteria</a:t>
            </a:r>
            <a:r>
              <a:rPr lang="en-US" sz="2800" dirty="0" smtClean="0"/>
              <a:t> yang </a:t>
            </a:r>
            <a:r>
              <a:rPr lang="en-US" sz="2800" dirty="0" err="1" smtClean="0"/>
              <a:t>didefinisi</a:t>
            </a:r>
            <a:r>
              <a:rPr lang="en-US" sz="2800" dirty="0" smtClean="0"/>
              <a:t> </a:t>
            </a:r>
            <a:r>
              <a:rPr lang="en-US" sz="2800" dirty="0" err="1" smtClean="0"/>
              <a:t>dengan</a:t>
            </a:r>
            <a:r>
              <a:rPr lang="en-US" sz="2800" dirty="0" smtClean="0"/>
              <a:t> </a:t>
            </a:r>
            <a:r>
              <a:rPr lang="en-US" sz="2800" dirty="0" err="1" smtClean="0"/>
              <a:t>baik</a:t>
            </a:r>
            <a:r>
              <a:rPr lang="en-US" sz="2800" dirty="0" smtClean="0"/>
              <a:t> </a:t>
            </a:r>
            <a:r>
              <a:rPr lang="en-US" sz="2800" dirty="0" err="1" smtClean="0"/>
              <a:t>dan</a:t>
            </a:r>
            <a:r>
              <a:rPr lang="en-US" sz="2800" dirty="0" smtClean="0"/>
              <a:t> </a:t>
            </a:r>
            <a:r>
              <a:rPr lang="en-US" sz="2800" dirty="0" err="1" smtClean="0"/>
              <a:t>digunakan</a:t>
            </a:r>
            <a:r>
              <a:rPr lang="en-US" sz="2800" dirty="0" smtClean="0"/>
              <a:t> </a:t>
            </a:r>
            <a:r>
              <a:rPr lang="en-US" sz="2800" dirty="0" err="1" smtClean="0"/>
              <a:t>dengan</a:t>
            </a:r>
            <a:r>
              <a:rPr lang="en-US" sz="2800" dirty="0" smtClean="0"/>
              <a:t> </a:t>
            </a:r>
            <a:r>
              <a:rPr lang="en-US" sz="2800" dirty="0" err="1" smtClean="0"/>
              <a:t>sistematik</a:t>
            </a:r>
            <a:r>
              <a:rPr lang="en-US" sz="2800" dirty="0" smtClean="0"/>
              <a:t>;</a:t>
            </a:r>
          </a:p>
          <a:p>
            <a:pPr algn="just">
              <a:buFontTx/>
              <a:buChar char="•"/>
            </a:pPr>
            <a:r>
              <a:rPr lang="en-US" sz="2800" dirty="0" err="1" smtClean="0"/>
              <a:t>Berguna</a:t>
            </a:r>
            <a:r>
              <a:rPr lang="en-US" sz="2800" dirty="0" smtClean="0"/>
              <a:t> </a:t>
            </a:r>
            <a:r>
              <a:rPr lang="en-US" sz="2800" dirty="0" err="1" smtClean="0"/>
              <a:t>untuk</a:t>
            </a:r>
            <a:r>
              <a:rPr lang="en-US" sz="2800" dirty="0" smtClean="0"/>
              <a:t> </a:t>
            </a:r>
            <a:r>
              <a:rPr lang="en-US" sz="2800" dirty="0" err="1" smtClean="0"/>
              <a:t>mentaksir</a:t>
            </a:r>
            <a:r>
              <a:rPr lang="en-US" sz="2800" dirty="0" smtClean="0"/>
              <a:t> </a:t>
            </a:r>
            <a:r>
              <a:rPr lang="en-US" sz="2800" dirty="0" err="1" smtClean="0"/>
              <a:t>perlakuan</a:t>
            </a:r>
            <a:r>
              <a:rPr lang="en-US" sz="2800" dirty="0" smtClean="0"/>
              <a:t> </a:t>
            </a:r>
            <a:r>
              <a:rPr lang="en-US" sz="2800" dirty="0" err="1" smtClean="0"/>
              <a:t>atau</a:t>
            </a:r>
            <a:r>
              <a:rPr lang="en-US" sz="2800" dirty="0" smtClean="0"/>
              <a:t> </a:t>
            </a:r>
            <a:r>
              <a:rPr lang="en-US" sz="2800" dirty="0" err="1" smtClean="0"/>
              <a:t>produk</a:t>
            </a:r>
            <a:r>
              <a:rPr lang="en-US" sz="2800" dirty="0" smtClean="0"/>
              <a:t> yang </a:t>
            </a:r>
            <a:r>
              <a:rPr lang="en-US" sz="2800" dirty="0" err="1" smtClean="0"/>
              <a:t>mempunyai</a:t>
            </a:r>
            <a:r>
              <a:rPr lang="en-US" sz="2800" dirty="0" smtClean="0"/>
              <a:t> </a:t>
            </a:r>
            <a:r>
              <a:rPr lang="en-US" sz="2800" dirty="0" err="1" smtClean="0"/>
              <a:t>komponen</a:t>
            </a:r>
            <a:r>
              <a:rPr lang="en-US" sz="2800" dirty="0" smtClean="0"/>
              <a:t> </a:t>
            </a:r>
            <a:r>
              <a:rPr lang="en-US" sz="2800" dirty="0" err="1" smtClean="0"/>
              <a:t>subjektiviti</a:t>
            </a:r>
            <a:r>
              <a:rPr lang="en-US" sz="2800" dirty="0" smtClean="0"/>
              <a:t> yang </a:t>
            </a:r>
            <a:r>
              <a:rPr lang="en-US" sz="2800" dirty="0" err="1" smtClean="0"/>
              <a:t>tinggi</a:t>
            </a:r>
            <a:r>
              <a:rPr lang="en-US" sz="2800" dirty="0" smtClean="0"/>
              <a:t> (</a:t>
            </a:r>
            <a:r>
              <a:rPr lang="en-US" sz="2800" dirty="0" err="1" smtClean="0"/>
              <a:t>tidak</a:t>
            </a:r>
            <a:r>
              <a:rPr lang="en-US" sz="2800" dirty="0" smtClean="0"/>
              <a:t> </a:t>
            </a:r>
            <a:r>
              <a:rPr lang="en-US" sz="2800" dirty="0" err="1" smtClean="0"/>
              <a:t>boleh</a:t>
            </a:r>
            <a:r>
              <a:rPr lang="en-US" sz="2800" dirty="0" smtClean="0"/>
              <a:t> </a:t>
            </a:r>
            <a:r>
              <a:rPr lang="en-US" sz="2800" dirty="0" err="1" smtClean="0"/>
              <a:t>diskor</a:t>
            </a:r>
            <a:r>
              <a:rPr lang="en-US" sz="2800" dirty="0" smtClean="0"/>
              <a:t> </a:t>
            </a:r>
            <a:r>
              <a:rPr lang="en-US" sz="2800" dirty="0" err="1" smtClean="0"/>
              <a:t>secara</a:t>
            </a:r>
            <a:r>
              <a:rPr lang="en-US" sz="2800" dirty="0" smtClean="0"/>
              <a:t> </a:t>
            </a:r>
            <a:r>
              <a:rPr lang="en-US" sz="2800" dirty="0" err="1" smtClean="0"/>
              <a:t>objektif</a:t>
            </a:r>
            <a:r>
              <a:rPr lang="en-US" sz="2800" dirty="0" smtClean="0"/>
              <a:t>);</a:t>
            </a:r>
          </a:p>
          <a:p>
            <a:pPr algn="just">
              <a:buFontTx/>
              <a:buChar char="•"/>
            </a:pPr>
            <a:r>
              <a:rPr lang="en-US" sz="2800" dirty="0" err="1" smtClean="0"/>
              <a:t>Contoh</a:t>
            </a:r>
            <a:r>
              <a:rPr lang="en-US" sz="2800" dirty="0" smtClean="0"/>
              <a:t>: </a:t>
            </a:r>
            <a:r>
              <a:rPr lang="en-US" sz="2800" dirty="0" err="1" smtClean="0"/>
              <a:t>persembahan</a:t>
            </a:r>
            <a:r>
              <a:rPr lang="en-US" sz="2800" dirty="0" smtClean="0"/>
              <a:t> </a:t>
            </a:r>
            <a:r>
              <a:rPr lang="en-US" sz="2800" dirty="0" err="1" smtClean="0"/>
              <a:t>lisan</a:t>
            </a:r>
            <a:r>
              <a:rPr lang="en-US" sz="2800" dirty="0" smtClean="0"/>
              <a:t>, </a:t>
            </a:r>
            <a:r>
              <a:rPr lang="en-US" sz="2800" dirty="0" err="1" smtClean="0"/>
              <a:t>reka</a:t>
            </a:r>
            <a:r>
              <a:rPr lang="en-US" sz="2800" dirty="0" smtClean="0"/>
              <a:t> </a:t>
            </a:r>
            <a:r>
              <a:rPr lang="en-US" sz="2800" dirty="0" err="1" smtClean="0"/>
              <a:t>bentuk</a:t>
            </a:r>
            <a:r>
              <a:rPr lang="en-US" sz="2800" dirty="0" smtClean="0"/>
              <a:t> </a:t>
            </a:r>
            <a:r>
              <a:rPr lang="en-US" sz="2800" dirty="0" err="1" smtClean="0"/>
              <a:t>projek</a:t>
            </a:r>
            <a:r>
              <a:rPr lang="en-US" sz="2800" dirty="0" smtClean="0"/>
              <a:t>, </a:t>
            </a:r>
            <a:r>
              <a:rPr lang="en-US" sz="2800" dirty="0" err="1" smtClean="0"/>
              <a:t>kemahiran</a:t>
            </a:r>
            <a:r>
              <a:rPr lang="en-US" sz="2800" dirty="0" smtClean="0"/>
              <a:t> </a:t>
            </a:r>
            <a:r>
              <a:rPr lang="en-US" sz="2800" dirty="0" err="1" smtClean="0"/>
              <a:t>berpasukan</a:t>
            </a:r>
            <a:r>
              <a:rPr lang="en-US" sz="2800" dirty="0" smtClean="0"/>
              <a:t>, </a:t>
            </a:r>
            <a:r>
              <a:rPr lang="en-US" sz="2800" dirty="0" err="1" smtClean="0"/>
              <a:t>kepimpinan</a:t>
            </a:r>
            <a:r>
              <a:rPr lang="en-US" sz="2800" dirty="0" smtClean="0"/>
              <a:t>.</a:t>
            </a:r>
          </a:p>
          <a:p>
            <a:pPr algn="just">
              <a:buFontTx/>
              <a:buChar char="•"/>
            </a:pPr>
            <a:endParaRPr lang="en-US" sz="2800" dirty="0" smtClean="0"/>
          </a:p>
          <a:p>
            <a:pPr algn="just">
              <a:buFontTx/>
              <a:buChar char="•"/>
            </a:pPr>
            <a:endParaRPr lang="en-US" sz="2800" dirty="0" smtClean="0"/>
          </a:p>
        </p:txBody>
      </p:sp>
      <p:sp>
        <p:nvSpPr>
          <p:cNvPr id="4" name="TextBox 3"/>
          <p:cNvSpPr txBox="1"/>
          <p:nvPr/>
        </p:nvSpPr>
        <p:spPr>
          <a:xfrm>
            <a:off x="5867400" y="381000"/>
            <a:ext cx="3276600" cy="584775"/>
          </a:xfrm>
          <a:prstGeom prst="rect">
            <a:avLst/>
          </a:prstGeom>
          <a:noFill/>
        </p:spPr>
        <p:txBody>
          <a:bodyPr wrap="square" rtlCol="0">
            <a:spAutoFit/>
          </a:bodyPr>
          <a:lstStyle/>
          <a:p>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rPr>
              <a:t>Sambungan</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rPr>
              <a:t>..</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ndParaRPr>
          </a:p>
        </p:txBody>
      </p:sp>
    </p:spTree>
  </p:cSld>
  <p:clrMapOvr>
    <a:masterClrMapping/>
  </p:clrMapOvr>
  <p:transition>
    <p:fade thruBlk="1"/>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743200" y="228600"/>
            <a:ext cx="5194920" cy="1084982"/>
          </a:xfrm>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KOMPONEN RUBRIK</a:t>
            </a:r>
          </a:p>
        </p:txBody>
      </p:sp>
      <p:sp>
        <p:nvSpPr>
          <p:cNvPr id="3" name="Content Placeholder 2"/>
          <p:cNvSpPr>
            <a:spLocks noGrp="1"/>
          </p:cNvSpPr>
          <p:nvPr>
            <p:ph idx="1"/>
          </p:nvPr>
        </p:nvSpPr>
        <p:spPr>
          <a:xfrm>
            <a:off x="179512" y="1524000"/>
            <a:ext cx="8856984" cy="3672408"/>
          </a:xfrm>
        </p:spPr>
        <p:txBody>
          <a:bodyPr>
            <a:noAutofit/>
          </a:bodyPr>
          <a:lstStyle/>
          <a:p>
            <a:pPr>
              <a:lnSpc>
                <a:spcPct val="80000"/>
              </a:lnSpc>
              <a:buFontTx/>
              <a:buChar char="•"/>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KRITERIA/STANDARD</a:t>
            </a:r>
          </a:p>
          <a:p>
            <a:pPr lvl="1">
              <a:lnSpc>
                <a:spcPct val="80000"/>
              </a:lnSpc>
              <a:buFontTx/>
              <a:buChar char="•"/>
            </a:pPr>
            <a:r>
              <a:rPr lang="en-US" dirty="0" err="1" smtClean="0"/>
              <a:t>Ciri-ciri</a:t>
            </a:r>
            <a:r>
              <a:rPr lang="en-US" dirty="0" smtClean="0"/>
              <a:t>/</a:t>
            </a:r>
            <a:r>
              <a:rPr lang="en-US" dirty="0" err="1" smtClean="0"/>
              <a:t>unsur-unsur</a:t>
            </a:r>
            <a:r>
              <a:rPr lang="en-US" dirty="0" smtClean="0"/>
              <a:t> </a:t>
            </a:r>
            <a:r>
              <a:rPr lang="en-US" dirty="0" err="1" smtClean="0"/>
              <a:t>prestasi</a:t>
            </a:r>
            <a:r>
              <a:rPr lang="en-US" dirty="0" smtClean="0"/>
              <a:t> yang </a:t>
            </a:r>
            <a:r>
              <a:rPr lang="en-US" dirty="0" err="1" smtClean="0"/>
              <a:t>baik</a:t>
            </a:r>
            <a:r>
              <a:rPr lang="en-US" dirty="0" smtClean="0"/>
              <a:t> </a:t>
            </a:r>
            <a:r>
              <a:rPr lang="en-US" dirty="0" err="1" smtClean="0"/>
              <a:t>dalam</a:t>
            </a:r>
            <a:r>
              <a:rPr lang="en-US" dirty="0" smtClean="0"/>
              <a:t> </a:t>
            </a:r>
            <a:r>
              <a:rPr lang="en-US" dirty="0" err="1" smtClean="0"/>
              <a:t>melakukan</a:t>
            </a:r>
            <a:r>
              <a:rPr lang="en-US" dirty="0" smtClean="0"/>
              <a:t> </a:t>
            </a:r>
            <a:r>
              <a:rPr lang="en-US" dirty="0" err="1" smtClean="0"/>
              <a:t>tugasan</a:t>
            </a:r>
            <a:r>
              <a:rPr lang="en-US" dirty="0" smtClean="0"/>
              <a:t> </a:t>
            </a:r>
          </a:p>
          <a:p>
            <a:pPr>
              <a:lnSpc>
                <a:spcPct val="80000"/>
              </a:lnSpc>
              <a:buFontTx/>
              <a:buNone/>
            </a:pPr>
            <a:endParaRPr lang="en-US" sz="2800" dirty="0" smtClean="0"/>
          </a:p>
          <a:p>
            <a:pPr>
              <a:lnSpc>
                <a:spcPct val="80000"/>
              </a:lnSpc>
              <a:buFontTx/>
              <a:buChar char="•"/>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TAHAP PRESTASI/KEJAYAAN </a:t>
            </a:r>
          </a:p>
          <a:p>
            <a:pPr lvl="1">
              <a:lnSpc>
                <a:spcPct val="80000"/>
              </a:lnSpc>
              <a:buFontTx/>
              <a:buChar char="•"/>
            </a:pPr>
            <a:r>
              <a:rPr lang="en-US" dirty="0" err="1" smtClean="0"/>
              <a:t>Digunakan</a:t>
            </a:r>
            <a:r>
              <a:rPr lang="en-US" dirty="0" smtClean="0"/>
              <a:t> </a:t>
            </a:r>
            <a:r>
              <a:rPr lang="en-US" dirty="0" err="1" smtClean="0"/>
              <a:t>untuk</a:t>
            </a:r>
            <a:r>
              <a:rPr lang="en-US" dirty="0" smtClean="0"/>
              <a:t> </a:t>
            </a:r>
            <a:r>
              <a:rPr lang="en-US" dirty="0" err="1" smtClean="0"/>
              <a:t>menentukan</a:t>
            </a:r>
            <a:r>
              <a:rPr lang="en-US" dirty="0" smtClean="0"/>
              <a:t> </a:t>
            </a:r>
            <a:r>
              <a:rPr lang="en-US" dirty="0" err="1" smtClean="0"/>
              <a:t>sejauh</a:t>
            </a:r>
            <a:r>
              <a:rPr lang="en-US" dirty="0" smtClean="0"/>
              <a:t> </a:t>
            </a:r>
            <a:r>
              <a:rPr lang="en-US" dirty="0" err="1" smtClean="0"/>
              <a:t>mana</a:t>
            </a:r>
            <a:r>
              <a:rPr lang="en-US" dirty="0" smtClean="0"/>
              <a:t> </a:t>
            </a:r>
            <a:r>
              <a:rPr lang="en-US" dirty="0" err="1" smtClean="0"/>
              <a:t>pelajar</a:t>
            </a:r>
            <a:r>
              <a:rPr lang="en-US" dirty="0" smtClean="0"/>
              <a:t> </a:t>
            </a:r>
            <a:r>
              <a:rPr lang="en-US" dirty="0" err="1" smtClean="0"/>
              <a:t>telah</a:t>
            </a:r>
            <a:r>
              <a:rPr lang="en-US" dirty="0" smtClean="0"/>
              <a:t> </a:t>
            </a:r>
            <a:r>
              <a:rPr lang="en-US" dirty="0" err="1" smtClean="0"/>
              <a:t>memenuhi</a:t>
            </a:r>
            <a:r>
              <a:rPr lang="en-US" dirty="0" smtClean="0"/>
              <a:t> </a:t>
            </a:r>
            <a:r>
              <a:rPr lang="en-US" dirty="0" err="1" smtClean="0"/>
              <a:t>kriteria</a:t>
            </a:r>
            <a:r>
              <a:rPr lang="en-US" dirty="0" smtClean="0"/>
              <a:t> yang </a:t>
            </a:r>
            <a:r>
              <a:rPr lang="en-US" dirty="0" err="1" smtClean="0"/>
              <a:t>ditentukan</a:t>
            </a:r>
            <a:r>
              <a:rPr lang="en-US" dirty="0" smtClean="0"/>
              <a:t> </a:t>
            </a:r>
          </a:p>
          <a:p>
            <a:pPr lvl="1">
              <a:lnSpc>
                <a:spcPct val="80000"/>
              </a:lnSpc>
              <a:buFontTx/>
              <a:buChar char="•"/>
            </a:pPr>
            <a:r>
              <a:rPr lang="en-US" dirty="0" err="1" smtClean="0"/>
              <a:t>Memberi</a:t>
            </a:r>
            <a:r>
              <a:rPr lang="en-US" dirty="0" smtClean="0"/>
              <a:t> </a:t>
            </a:r>
            <a:r>
              <a:rPr lang="en-US" dirty="0" err="1" smtClean="0"/>
              <a:t>jangkaan</a:t>
            </a:r>
            <a:r>
              <a:rPr lang="en-US" dirty="0" smtClean="0"/>
              <a:t> yang </a:t>
            </a:r>
            <a:r>
              <a:rPr lang="en-US" dirty="0" err="1" smtClean="0"/>
              <a:t>jelas</a:t>
            </a:r>
            <a:r>
              <a:rPr lang="en-US" dirty="0" smtClean="0"/>
              <a:t> </a:t>
            </a:r>
            <a:r>
              <a:rPr lang="en-US" dirty="0" err="1" smtClean="0"/>
              <a:t>kepada</a:t>
            </a:r>
            <a:r>
              <a:rPr lang="en-US" dirty="0" smtClean="0"/>
              <a:t> </a:t>
            </a:r>
            <a:r>
              <a:rPr lang="en-US" dirty="0" err="1" smtClean="0"/>
              <a:t>pelajar</a:t>
            </a:r>
            <a:r>
              <a:rPr lang="en-US" dirty="0" smtClean="0"/>
              <a:t> </a:t>
            </a:r>
          </a:p>
          <a:p>
            <a:pPr lvl="1">
              <a:lnSpc>
                <a:spcPct val="80000"/>
              </a:lnSpc>
              <a:buFontTx/>
              <a:buChar char="•"/>
            </a:pPr>
            <a:r>
              <a:rPr lang="en-US" dirty="0" err="1" smtClean="0"/>
              <a:t>Memberi</a:t>
            </a:r>
            <a:r>
              <a:rPr lang="en-US" dirty="0" smtClean="0"/>
              <a:t> </a:t>
            </a:r>
            <a:r>
              <a:rPr lang="en-US" dirty="0" err="1" smtClean="0"/>
              <a:t>maklum</a:t>
            </a:r>
            <a:r>
              <a:rPr lang="en-US" dirty="0" smtClean="0"/>
              <a:t> </a:t>
            </a:r>
            <a:r>
              <a:rPr lang="en-US" dirty="0" err="1" smtClean="0"/>
              <a:t>balas</a:t>
            </a:r>
            <a:r>
              <a:rPr lang="en-US" dirty="0" smtClean="0"/>
              <a:t> yang </a:t>
            </a:r>
            <a:r>
              <a:rPr lang="en-US" dirty="0" err="1" smtClean="0"/>
              <a:t>lebih</a:t>
            </a:r>
            <a:r>
              <a:rPr lang="en-US" dirty="0" smtClean="0"/>
              <a:t> </a:t>
            </a:r>
            <a:r>
              <a:rPr lang="en-US" dirty="0" err="1" smtClean="0"/>
              <a:t>baik</a:t>
            </a:r>
            <a:r>
              <a:rPr lang="en-US" dirty="0" smtClean="0"/>
              <a:t> </a:t>
            </a:r>
          </a:p>
        </p:txBody>
      </p:sp>
    </p:spTree>
  </p:cSld>
  <p:clrMapOvr>
    <a:masterClrMapping/>
  </p:clrMapOvr>
  <p:transition>
    <p:fade thruBlk="1"/>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287016" y="1447800"/>
            <a:ext cx="8399784" cy="3596208"/>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DESKRIPTOR</a:t>
            </a:r>
            <a:r>
              <a:rPr lang="en-US" dirty="0" smtClean="0"/>
              <a:t> – </a:t>
            </a:r>
            <a:r>
              <a:rPr lang="en-US" dirty="0" err="1" smtClean="0"/>
              <a:t>Menjelaskan</a:t>
            </a:r>
            <a:r>
              <a:rPr lang="en-US" dirty="0" smtClean="0"/>
              <a:t> </a:t>
            </a:r>
            <a:r>
              <a:rPr lang="en-US" dirty="0" err="1" smtClean="0"/>
              <a:t>jangkaan</a:t>
            </a:r>
            <a:r>
              <a:rPr lang="en-US" dirty="0" smtClean="0"/>
              <a:t> </a:t>
            </a:r>
            <a:r>
              <a:rPr lang="en-US" dirty="0" err="1" smtClean="0"/>
              <a:t>ke</a:t>
            </a:r>
            <a:r>
              <a:rPr lang="en-US" dirty="0" smtClean="0"/>
              <a:t> </a:t>
            </a:r>
            <a:r>
              <a:rPr lang="en-US" dirty="0" err="1" smtClean="0"/>
              <a:t>atas</a:t>
            </a:r>
            <a:r>
              <a:rPr lang="en-US" dirty="0" smtClean="0"/>
              <a:t> </a:t>
            </a:r>
            <a:r>
              <a:rPr lang="en-US" dirty="0" err="1" smtClean="0"/>
              <a:t>pelajar</a:t>
            </a:r>
            <a:r>
              <a:rPr lang="en-US" dirty="0" smtClean="0"/>
              <a:t> </a:t>
            </a:r>
            <a:r>
              <a:rPr lang="en-US" dirty="0" err="1" smtClean="0"/>
              <a:t>pada</a:t>
            </a:r>
            <a:r>
              <a:rPr lang="en-US" dirty="0" smtClean="0"/>
              <a:t> </a:t>
            </a:r>
            <a:r>
              <a:rPr lang="en-US" dirty="0" err="1" smtClean="0"/>
              <a:t>setiap</a:t>
            </a:r>
            <a:r>
              <a:rPr lang="en-US" dirty="0" smtClean="0"/>
              <a:t> </a:t>
            </a:r>
            <a:r>
              <a:rPr lang="en-US" dirty="0" err="1" smtClean="0"/>
              <a:t>tahap</a:t>
            </a:r>
            <a:r>
              <a:rPr lang="en-US" dirty="0" smtClean="0"/>
              <a:t> </a:t>
            </a:r>
            <a:r>
              <a:rPr lang="en-US" dirty="0" err="1" smtClean="0"/>
              <a:t>prestasi</a:t>
            </a:r>
            <a:r>
              <a:rPr lang="en-US" dirty="0" smtClean="0"/>
              <a:t> </a:t>
            </a:r>
            <a:r>
              <a:rPr lang="en-US" dirty="0" err="1" smtClean="0"/>
              <a:t>bagi</a:t>
            </a:r>
            <a:r>
              <a:rPr lang="en-US" dirty="0" smtClean="0"/>
              <a:t> </a:t>
            </a:r>
            <a:r>
              <a:rPr lang="en-US" dirty="0" err="1" smtClean="0"/>
              <a:t>setiap</a:t>
            </a:r>
            <a:r>
              <a:rPr lang="en-US" dirty="0" smtClean="0"/>
              <a:t> </a:t>
            </a:r>
            <a:r>
              <a:rPr lang="en-US" dirty="0" err="1" smtClean="0"/>
              <a:t>kriteria</a:t>
            </a:r>
            <a:r>
              <a:rPr lang="en-US" dirty="0" smtClean="0"/>
              <a:t> </a:t>
            </a:r>
          </a:p>
          <a:p>
            <a:endParaRPr lang="en-US" dirty="0" smtClean="0"/>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MEKANISME UNTUK MENENTUKAN SKOR  </a:t>
            </a:r>
          </a:p>
          <a:p>
            <a:pPr>
              <a:buFontTx/>
              <a:buNone/>
            </a:pPr>
            <a:r>
              <a:rPr lang="en-US" dirty="0" smtClean="0"/>
              <a:t>	CONTOH: 1 – </a:t>
            </a:r>
            <a:r>
              <a:rPr lang="en-US" dirty="0" err="1" smtClean="0"/>
              <a:t>Lemah</a:t>
            </a:r>
            <a:r>
              <a:rPr lang="en-US" dirty="0" smtClean="0"/>
              <a:t>, 2 – </a:t>
            </a:r>
            <a:r>
              <a:rPr lang="en-US" dirty="0" err="1" smtClean="0"/>
              <a:t>Baik</a:t>
            </a:r>
            <a:r>
              <a:rPr lang="en-US" dirty="0" smtClean="0"/>
              <a:t>, 3 – </a:t>
            </a:r>
            <a:r>
              <a:rPr lang="en-US" dirty="0" err="1" smtClean="0"/>
              <a:t>Cemerlang</a:t>
            </a:r>
            <a:endParaRPr lang="en-US" dirty="0" smtClean="0"/>
          </a:p>
          <a:p>
            <a:pPr>
              <a:buFontTx/>
              <a:buNone/>
            </a:pPr>
            <a:r>
              <a:rPr lang="en-US" dirty="0" smtClean="0"/>
              <a:t>	</a:t>
            </a:r>
            <a:r>
              <a:rPr lang="en-US" dirty="0" err="1" smtClean="0"/>
              <a:t>Setiap</a:t>
            </a:r>
            <a:r>
              <a:rPr lang="en-US" dirty="0" smtClean="0"/>
              <a:t> </a:t>
            </a:r>
            <a:r>
              <a:rPr lang="en-US" dirty="0" err="1" smtClean="0"/>
              <a:t>kriteria</a:t>
            </a:r>
            <a:r>
              <a:rPr lang="en-US" dirty="0" smtClean="0"/>
              <a:t> </a:t>
            </a:r>
            <a:r>
              <a:rPr lang="en-US" dirty="0" err="1" smtClean="0"/>
              <a:t>boleh</a:t>
            </a:r>
            <a:r>
              <a:rPr lang="en-US" dirty="0" smtClean="0"/>
              <a:t> </a:t>
            </a:r>
            <a:r>
              <a:rPr lang="en-US" dirty="0" err="1" smtClean="0"/>
              <a:t>diberi</a:t>
            </a:r>
            <a:r>
              <a:rPr lang="en-US" dirty="0" smtClean="0"/>
              <a:t> </a:t>
            </a:r>
            <a:r>
              <a:rPr lang="en-US" dirty="0" err="1" smtClean="0"/>
              <a:t>pemberatan</a:t>
            </a:r>
            <a:r>
              <a:rPr lang="en-US" dirty="0" smtClean="0"/>
              <a:t> yang </a:t>
            </a:r>
            <a:r>
              <a:rPr lang="en-US" dirty="0" err="1" smtClean="0"/>
              <a:t>berbeza</a:t>
            </a:r>
            <a:r>
              <a:rPr lang="en-US" dirty="0" smtClean="0"/>
              <a:t> </a:t>
            </a:r>
          </a:p>
        </p:txBody>
      </p:sp>
      <p:sp>
        <p:nvSpPr>
          <p:cNvPr id="5" name="TextBox 4"/>
          <p:cNvSpPr txBox="1"/>
          <p:nvPr/>
        </p:nvSpPr>
        <p:spPr>
          <a:xfrm>
            <a:off x="5867400" y="381000"/>
            <a:ext cx="3276600" cy="584775"/>
          </a:xfrm>
          <a:prstGeom prst="rect">
            <a:avLst/>
          </a:prstGeom>
          <a:noFill/>
        </p:spPr>
        <p:txBody>
          <a:bodyPr wrap="square" rtlCol="0">
            <a:spAutoFit/>
          </a:bodyPr>
          <a:lstStyle/>
          <a:p>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rPr>
              <a:t>Sambungan</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rPr>
              <a:t>..</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ndParaRPr>
          </a:p>
        </p:txBody>
      </p:sp>
    </p:spTree>
  </p:cSld>
  <p:clrMapOvr>
    <a:masterClrMapping/>
  </p:clrMapOvr>
  <p:transition>
    <p:fade thruBlk="1"/>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62818"/>
            <a:ext cx="6553200" cy="1084982"/>
          </a:xfrm>
        </p:spPr>
        <p:txBody>
          <a:bodyPr>
            <a:normAutofit fontScale="90000"/>
          </a:bodyPr>
          <a:lstStyle/>
          <a:p>
            <a:r>
              <a:rPr lang="en-US" sz="41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Bentuk</a:t>
            </a:r>
            <a:r>
              <a:rPr lang="en-US" sz="4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1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Penskoran</a:t>
            </a:r>
            <a:r>
              <a:rPr lang="en-US" sz="4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1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Rubrik</a:t>
            </a:r>
            <a:r>
              <a:rPr lang="en-US" sz="4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4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n-US" sz="41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0483" name="Content Placeholder 2"/>
          <p:cNvSpPr>
            <a:spLocks noGrp="1"/>
          </p:cNvSpPr>
          <p:nvPr>
            <p:ph idx="1"/>
          </p:nvPr>
        </p:nvSpPr>
        <p:spPr>
          <a:xfrm>
            <a:off x="533400" y="1219200"/>
            <a:ext cx="7924800" cy="3980657"/>
          </a:xfrm>
        </p:spPr>
        <p:txBody>
          <a:bodyPr>
            <a:noAutofit/>
          </a:bodyPr>
          <a:lstStyle/>
          <a:p>
            <a:pPr>
              <a:lnSpc>
                <a:spcPct val="60000"/>
              </a:lnSpc>
            </a:pP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Rows</a:t>
            </a:r>
          </a:p>
          <a:p>
            <a:pPr lvl="1">
              <a:lnSpc>
                <a:spcPct val="60000"/>
              </a:lnSpc>
            </a:pPr>
            <a:r>
              <a:rPr lang="en-US" dirty="0" err="1" smtClean="0"/>
              <a:t>Apa</a:t>
            </a:r>
            <a:r>
              <a:rPr lang="en-US" dirty="0" smtClean="0"/>
              <a:t> yang </a:t>
            </a:r>
            <a:r>
              <a:rPr lang="en-US" dirty="0" err="1" smtClean="0"/>
              <a:t>akan</a:t>
            </a:r>
            <a:r>
              <a:rPr lang="en-US" dirty="0" smtClean="0"/>
              <a:t> </a:t>
            </a:r>
            <a:r>
              <a:rPr lang="en-US" dirty="0" err="1" smtClean="0"/>
              <a:t>ditaksirkan</a:t>
            </a:r>
            <a:r>
              <a:rPr lang="en-US" dirty="0" smtClean="0"/>
              <a:t> </a:t>
            </a:r>
          </a:p>
          <a:p>
            <a:pPr lvl="1">
              <a:lnSpc>
                <a:spcPct val="60000"/>
              </a:lnSpc>
            </a:pPr>
            <a:r>
              <a:rPr lang="en-US" dirty="0" err="1" smtClean="0"/>
              <a:t>Hasil</a:t>
            </a:r>
            <a:r>
              <a:rPr lang="en-US" dirty="0" smtClean="0"/>
              <a:t> </a:t>
            </a:r>
          </a:p>
          <a:p>
            <a:pPr lvl="1">
              <a:lnSpc>
                <a:spcPct val="60000"/>
              </a:lnSpc>
              <a:buNone/>
            </a:pPr>
            <a:endParaRPr lang="en-US" dirty="0" smtClean="0"/>
          </a:p>
          <a:p>
            <a:pPr>
              <a:lnSpc>
                <a:spcPct val="60000"/>
              </a:lnSpc>
            </a:pPr>
            <a:r>
              <a:rPr lang="en-US"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Lajur</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(Columns)</a:t>
            </a:r>
          </a:p>
          <a:p>
            <a:pPr lvl="1">
              <a:lnSpc>
                <a:spcPct val="60000"/>
              </a:lnSpc>
            </a:pPr>
            <a:r>
              <a:rPr lang="en-US" dirty="0" err="1" smtClean="0"/>
              <a:t>Tahap</a:t>
            </a:r>
            <a:r>
              <a:rPr lang="en-US" dirty="0" smtClean="0"/>
              <a:t> </a:t>
            </a:r>
            <a:r>
              <a:rPr lang="en-US" dirty="0" err="1" smtClean="0"/>
              <a:t>prestasi</a:t>
            </a:r>
            <a:r>
              <a:rPr lang="en-US" dirty="0" smtClean="0"/>
              <a:t> </a:t>
            </a:r>
            <a:r>
              <a:rPr lang="en-US" dirty="0" err="1" smtClean="0"/>
              <a:t>bagi</a:t>
            </a:r>
            <a:r>
              <a:rPr lang="en-US" dirty="0" smtClean="0"/>
              <a:t> </a:t>
            </a:r>
            <a:r>
              <a:rPr lang="en-US" dirty="0" err="1" smtClean="0"/>
              <a:t>setiap</a:t>
            </a:r>
            <a:r>
              <a:rPr lang="en-US" dirty="0" smtClean="0"/>
              <a:t> </a:t>
            </a:r>
            <a:r>
              <a:rPr lang="en-US" dirty="0" err="1" smtClean="0"/>
              <a:t>hasil</a:t>
            </a:r>
            <a:r>
              <a:rPr lang="en-US" dirty="0" smtClean="0"/>
              <a:t> </a:t>
            </a:r>
          </a:p>
          <a:p>
            <a:pPr lvl="1">
              <a:lnSpc>
                <a:spcPct val="60000"/>
              </a:lnSpc>
            </a:pPr>
            <a:r>
              <a:rPr lang="en-US" dirty="0" err="1" smtClean="0"/>
              <a:t>Daripada</a:t>
            </a:r>
            <a:r>
              <a:rPr lang="en-US" dirty="0" smtClean="0"/>
              <a:t> “</a:t>
            </a:r>
            <a:r>
              <a:rPr lang="en-US" dirty="0" err="1" smtClean="0"/>
              <a:t>Boleh</a:t>
            </a:r>
            <a:r>
              <a:rPr lang="en-US" dirty="0" smtClean="0"/>
              <a:t> </a:t>
            </a:r>
            <a:r>
              <a:rPr lang="en-US" dirty="0" err="1" smtClean="0"/>
              <a:t>di</a:t>
            </a:r>
            <a:r>
              <a:rPr lang="en-US" dirty="0" smtClean="0"/>
              <a:t> </a:t>
            </a:r>
            <a:r>
              <a:rPr lang="en-US" dirty="0" err="1" smtClean="0"/>
              <a:t>terima</a:t>
            </a:r>
            <a:r>
              <a:rPr lang="en-US" dirty="0" smtClean="0"/>
              <a:t> </a:t>
            </a:r>
            <a:r>
              <a:rPr lang="en-US" dirty="0" err="1" smtClean="0"/>
              <a:t>kepada</a:t>
            </a:r>
            <a:r>
              <a:rPr lang="en-US" dirty="0" smtClean="0"/>
              <a:t> </a:t>
            </a:r>
            <a:r>
              <a:rPr lang="en-US" dirty="0" err="1" smtClean="0"/>
              <a:t>Tidak</a:t>
            </a:r>
            <a:r>
              <a:rPr lang="en-US" dirty="0" smtClean="0"/>
              <a:t> </a:t>
            </a:r>
            <a:r>
              <a:rPr lang="en-US" dirty="0" err="1" smtClean="0"/>
              <a:t>Boleh</a:t>
            </a:r>
            <a:r>
              <a:rPr lang="en-US" dirty="0" smtClean="0"/>
              <a:t> </a:t>
            </a:r>
            <a:r>
              <a:rPr lang="en-US" dirty="0" err="1" smtClean="0"/>
              <a:t>diterima</a:t>
            </a:r>
            <a:r>
              <a:rPr lang="en-US" dirty="0" smtClean="0"/>
              <a:t>” </a:t>
            </a:r>
          </a:p>
          <a:p>
            <a:pPr lvl="1">
              <a:lnSpc>
                <a:spcPct val="60000"/>
              </a:lnSpc>
            </a:pPr>
            <a:r>
              <a:rPr lang="en-US" dirty="0" err="1" smtClean="0"/>
              <a:t>Skor</a:t>
            </a:r>
            <a:r>
              <a:rPr lang="en-US" dirty="0" smtClean="0"/>
              <a:t> </a:t>
            </a:r>
            <a:r>
              <a:rPr lang="en-US" dirty="0" err="1" smtClean="0"/>
              <a:t>ditentukan</a:t>
            </a:r>
            <a:r>
              <a:rPr lang="en-US" dirty="0" smtClean="0"/>
              <a:t> </a:t>
            </a:r>
            <a:r>
              <a:rPr lang="en-US" dirty="0" err="1" smtClean="0"/>
              <a:t>kepada</a:t>
            </a:r>
            <a:r>
              <a:rPr lang="en-US" dirty="0" smtClean="0"/>
              <a:t> </a:t>
            </a:r>
            <a:r>
              <a:rPr lang="en-US" dirty="0" err="1" smtClean="0"/>
              <a:t>setiap</a:t>
            </a:r>
            <a:r>
              <a:rPr lang="en-US" dirty="0" smtClean="0"/>
              <a:t> </a:t>
            </a:r>
            <a:r>
              <a:rPr lang="en-US" dirty="0" err="1" smtClean="0"/>
              <a:t>tahap</a:t>
            </a:r>
            <a:r>
              <a:rPr lang="en-US" dirty="0" smtClean="0"/>
              <a:t> </a:t>
            </a:r>
          </a:p>
          <a:p>
            <a:pPr lvl="1">
              <a:lnSpc>
                <a:spcPct val="60000"/>
              </a:lnSpc>
              <a:buNone/>
            </a:pPr>
            <a:endParaRPr lang="en-US" dirty="0" smtClean="0"/>
          </a:p>
          <a:p>
            <a:pPr>
              <a:lnSpc>
                <a:spcPct val="60000"/>
              </a:lnSpc>
            </a:pPr>
            <a:r>
              <a:rPr lang="en-US"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Sel</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(Cells)</a:t>
            </a:r>
          </a:p>
          <a:p>
            <a:pPr lvl="1">
              <a:lnSpc>
                <a:spcPct val="60000"/>
              </a:lnSpc>
            </a:pPr>
            <a:r>
              <a:rPr lang="en-US" dirty="0" err="1" smtClean="0"/>
              <a:t>Deskripsi</a:t>
            </a:r>
            <a:r>
              <a:rPr lang="en-US" dirty="0" smtClean="0"/>
              <a:t> </a:t>
            </a:r>
            <a:r>
              <a:rPr lang="en-US" dirty="0" err="1" smtClean="0"/>
              <a:t>tentang</a:t>
            </a:r>
            <a:r>
              <a:rPr lang="en-US" dirty="0" smtClean="0"/>
              <a:t> </a:t>
            </a:r>
            <a:r>
              <a:rPr lang="en-US" dirty="0" err="1" smtClean="0"/>
              <a:t>apa</a:t>
            </a:r>
            <a:r>
              <a:rPr lang="en-US" dirty="0" smtClean="0"/>
              <a:t> yang </a:t>
            </a:r>
            <a:r>
              <a:rPr lang="en-US" dirty="0" err="1" smtClean="0"/>
              <a:t>terangkum</a:t>
            </a:r>
            <a:r>
              <a:rPr lang="en-US" dirty="0" smtClean="0"/>
              <a:t> </a:t>
            </a:r>
            <a:r>
              <a:rPr lang="en-US" dirty="0" err="1" smtClean="0"/>
              <a:t>pada</a:t>
            </a:r>
            <a:r>
              <a:rPr lang="en-US" dirty="0" smtClean="0"/>
              <a:t> </a:t>
            </a:r>
            <a:r>
              <a:rPr lang="en-US" dirty="0" err="1" smtClean="0"/>
              <a:t>setiap</a:t>
            </a:r>
            <a:r>
              <a:rPr lang="en-US" dirty="0" smtClean="0"/>
              <a:t> </a:t>
            </a:r>
            <a:r>
              <a:rPr lang="en-US" dirty="0" err="1" smtClean="0"/>
              <a:t>tahap</a:t>
            </a:r>
            <a:r>
              <a:rPr lang="en-US" dirty="0" smtClean="0"/>
              <a:t> </a:t>
            </a:r>
            <a:r>
              <a:rPr lang="en-US" dirty="0" err="1" smtClean="0"/>
              <a:t>prestasi</a:t>
            </a:r>
            <a:r>
              <a:rPr lang="en-US" dirty="0" smtClean="0"/>
              <a:t> </a:t>
            </a:r>
            <a:r>
              <a:rPr lang="en-US" dirty="0" err="1" smtClean="0"/>
              <a:t>untuk</a:t>
            </a:r>
            <a:r>
              <a:rPr lang="en-US" dirty="0" smtClean="0"/>
              <a:t> </a:t>
            </a:r>
            <a:r>
              <a:rPr lang="en-US" dirty="0" err="1" smtClean="0"/>
              <a:t>sesuatu</a:t>
            </a:r>
            <a:r>
              <a:rPr lang="en-US" dirty="0" smtClean="0"/>
              <a:t> </a:t>
            </a:r>
            <a:r>
              <a:rPr lang="en-US" dirty="0" err="1" smtClean="0"/>
              <a:t>hasil</a:t>
            </a:r>
            <a:r>
              <a:rPr lang="en-US" dirty="0" smtClean="0"/>
              <a:t> </a:t>
            </a:r>
          </a:p>
          <a:p>
            <a:pPr lvl="1">
              <a:lnSpc>
                <a:spcPct val="60000"/>
              </a:lnSpc>
            </a:pPr>
            <a:endParaRPr lang="en-US" dirty="0" smtClean="0"/>
          </a:p>
          <a:p>
            <a:pPr>
              <a:lnSpc>
                <a:spcPct val="60000"/>
              </a:lnSpc>
              <a:buFontTx/>
              <a:buNone/>
            </a:pPr>
            <a:r>
              <a:rPr lang="en-US" sz="2800" dirty="0" smtClean="0"/>
              <a:t>* Rows and columns may be switched</a:t>
            </a:r>
          </a:p>
          <a:p>
            <a:pPr>
              <a:lnSpc>
                <a:spcPct val="80000"/>
              </a:lnSpc>
            </a:pPr>
            <a:endParaRPr lang="en-US" sz="2800" dirty="0" smtClean="0"/>
          </a:p>
        </p:txBody>
      </p:sp>
    </p:spTree>
  </p:cSld>
  <p:clrMapOvr>
    <a:masterClrMapping/>
  </p:clrMapOvr>
  <p:transition>
    <p:fade thruBlk="1"/>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981200" y="152400"/>
            <a:ext cx="6705600" cy="809625"/>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CONTOH RUBRIK : </a:t>
            </a:r>
            <a:b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KEMAHIRAN KOMUNIKASI</a:t>
            </a:r>
          </a:p>
        </p:txBody>
      </p:sp>
      <p:graphicFrame>
        <p:nvGraphicFramePr>
          <p:cNvPr id="4" name="Content Placeholder 3"/>
          <p:cNvGraphicFramePr>
            <a:graphicFrameLocks noGrp="1"/>
          </p:cNvGraphicFramePr>
          <p:nvPr>
            <p:ph idx="1"/>
          </p:nvPr>
        </p:nvGraphicFramePr>
        <p:xfrm>
          <a:off x="217488" y="1415732"/>
          <a:ext cx="8736012" cy="4451668"/>
        </p:xfrm>
        <a:graphic>
          <a:graphicData uri="http://schemas.openxmlformats.org/drawingml/2006/table">
            <a:tbl>
              <a:tblPr/>
              <a:tblGrid>
                <a:gridCol w="1306512"/>
                <a:gridCol w="1604963"/>
                <a:gridCol w="1455737"/>
                <a:gridCol w="1455738"/>
                <a:gridCol w="1704975"/>
                <a:gridCol w="1208087"/>
              </a:tblGrid>
              <a:tr h="1068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Goudy Old Style" charset="0"/>
                          <a:ea typeface="ＭＳ Ｐゴシック" charset="-128"/>
                        </a:rPr>
                        <a:t>TAHAP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Goudy Old Style" charset="0"/>
                          <a:ea typeface="ＭＳ Ｐゴシック" charset="-128"/>
                        </a:rPr>
                        <a:t>CEMERLANG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Goudy Old Style" charset="0"/>
                          <a:ea typeface="ＭＳ Ｐゴシック" charset="-128"/>
                        </a:rPr>
                        <a:t>4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Goudy Old Style" charset="0"/>
                          <a:ea typeface="ＭＳ Ｐゴシック" charset="-128"/>
                        </a:rPr>
                        <a:t>BAIK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Goudy Old Style" charset="0"/>
                          <a:ea typeface="ＭＳ Ｐゴシック" charset="-128"/>
                        </a:rPr>
                        <a:t>3</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Goudy Old Style" charset="0"/>
                          <a:ea typeface="ＭＳ Ｐゴシック" charset="-128"/>
                        </a:rPr>
                        <a:t>SEDERHANA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Goudy Old Style" charset="0"/>
                          <a:ea typeface="ＭＳ Ｐゴシック" charset="-128"/>
                        </a:rPr>
                        <a:t>2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Goudy Old Style" charset="0"/>
                          <a:ea typeface="ＭＳ Ｐゴシック" charset="-128"/>
                        </a:rPr>
                        <a:t>LEMAH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Goudy Old Style" charset="0"/>
                          <a:ea typeface="ＭＳ Ｐゴシック" charset="-128"/>
                        </a:rPr>
                        <a:t>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Goudy Old Style" charset="0"/>
                          <a:ea typeface="ＭＳ Ｐゴシック" charset="-128"/>
                        </a:rPr>
                        <a:t>MARKAH</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r>
              <a:tr h="2457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CS2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(KIM)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Kebolehan mengamalkan kemahiran mendengar yang aktif dan memberi maklum balas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s-MY" sz="1800" b="0" i="0" u="none" strike="noStrike" cap="none" normalizeH="0" baseline="0" smtClean="0">
                          <a:ln>
                            <a:noFill/>
                          </a:ln>
                          <a:solidFill>
                            <a:srgbClr val="000000"/>
                          </a:solidFill>
                          <a:effectLst/>
                          <a:latin typeface="Goudy Old Style" charset="0"/>
                          <a:ea typeface="ＭＳ Ｐゴシック" charset="-128"/>
                        </a:rPr>
                        <a:t>Mendengar dengan penuh perhatian,  menunjukkan minat apa yang didengar serta memberi maklum balas yang tepat</a:t>
                      </a:r>
                      <a:r>
                        <a:rPr kumimoji="0" lang="en-US" sz="1800" b="0" i="0" u="none" strike="noStrike" cap="none" normalizeH="0" baseline="0" smtClean="0">
                          <a:ln>
                            <a:noFill/>
                          </a:ln>
                          <a:solidFill>
                            <a:srgbClr val="000000"/>
                          </a:solidFill>
                          <a:effectLst/>
                          <a:latin typeface="Goudy Old Style" charset="0"/>
                          <a:ea typeface="ＭＳ Ｐゴシック" charset="-128"/>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Goudy Old Style" charset="0"/>
                          <a:ea typeface="ＭＳ Ｐゴシック" charset="-128"/>
                        </a:rPr>
                        <a:t>Mendengar</a:t>
                      </a:r>
                      <a:r>
                        <a:rPr kumimoji="0" lang="en-US" sz="1800" b="0" i="0" u="none" strike="noStrike" cap="none" normalizeH="0" baseline="0" dirty="0" smtClean="0">
                          <a:ln>
                            <a:noFill/>
                          </a:ln>
                          <a:solidFill>
                            <a:srgbClr val="000000"/>
                          </a:solidFill>
                          <a:effectLst/>
                          <a:latin typeface="Goudy Old Style" charset="0"/>
                          <a:ea typeface="ＭＳ Ｐゴシック" charset="-128"/>
                        </a:rPr>
                        <a:t> </a:t>
                      </a:r>
                      <a:r>
                        <a:rPr kumimoji="0" lang="en-US" sz="1800" b="0" i="0" u="none" strike="noStrike" cap="none" normalizeH="0" baseline="0" dirty="0" err="1" smtClean="0">
                          <a:ln>
                            <a:noFill/>
                          </a:ln>
                          <a:solidFill>
                            <a:srgbClr val="000000"/>
                          </a:solidFill>
                          <a:effectLst/>
                          <a:latin typeface="Goudy Old Style" charset="0"/>
                          <a:ea typeface="ＭＳ Ｐゴシック" charset="-128"/>
                        </a:rPr>
                        <a:t>dengan</a:t>
                      </a:r>
                      <a:r>
                        <a:rPr kumimoji="0" lang="en-US" sz="1800" b="0" i="0" u="none" strike="noStrike" cap="none" normalizeH="0" baseline="0" dirty="0" smtClean="0">
                          <a:ln>
                            <a:noFill/>
                          </a:ln>
                          <a:solidFill>
                            <a:srgbClr val="000000"/>
                          </a:solidFill>
                          <a:effectLst/>
                          <a:latin typeface="Goudy Old Style" charset="0"/>
                          <a:ea typeface="ＭＳ Ｐゴシック" charset="-128"/>
                        </a:rPr>
                        <a:t> </a:t>
                      </a:r>
                      <a:r>
                        <a:rPr kumimoji="0" lang="en-US" sz="1800" b="0" i="0" u="none" strike="noStrike" cap="none" normalizeH="0" baseline="0" dirty="0" err="1" smtClean="0">
                          <a:ln>
                            <a:noFill/>
                          </a:ln>
                          <a:solidFill>
                            <a:srgbClr val="000000"/>
                          </a:solidFill>
                          <a:effectLst/>
                          <a:latin typeface="Goudy Old Style" charset="0"/>
                          <a:ea typeface="ＭＳ Ｐゴシック" charset="-128"/>
                        </a:rPr>
                        <a:t>penuh</a:t>
                      </a:r>
                      <a:r>
                        <a:rPr kumimoji="0" lang="en-US" sz="1800" b="0" i="0" u="none" strike="noStrike" cap="none" normalizeH="0" baseline="0" dirty="0" smtClean="0">
                          <a:ln>
                            <a:noFill/>
                          </a:ln>
                          <a:solidFill>
                            <a:srgbClr val="000000"/>
                          </a:solidFill>
                          <a:effectLst/>
                          <a:latin typeface="Goudy Old Style" charset="0"/>
                          <a:ea typeface="ＭＳ Ｐゴシック" charset="-128"/>
                        </a:rPr>
                        <a:t> </a:t>
                      </a:r>
                      <a:r>
                        <a:rPr kumimoji="0" lang="en-US" sz="1800" b="0" i="0" u="none" strike="noStrike" cap="none" normalizeH="0" baseline="0" dirty="0" err="1" smtClean="0">
                          <a:ln>
                            <a:noFill/>
                          </a:ln>
                          <a:solidFill>
                            <a:srgbClr val="000000"/>
                          </a:solidFill>
                          <a:effectLst/>
                          <a:latin typeface="Goudy Old Style" charset="0"/>
                          <a:ea typeface="ＭＳ Ｐゴシック" charset="-128"/>
                        </a:rPr>
                        <a:t>perhatian</a:t>
                      </a:r>
                      <a:r>
                        <a:rPr kumimoji="0" lang="en-US" sz="1800" b="0" i="0" u="none" strike="noStrike" cap="none" normalizeH="0" baseline="0" dirty="0" smtClean="0">
                          <a:ln>
                            <a:noFill/>
                          </a:ln>
                          <a:solidFill>
                            <a:srgbClr val="000000"/>
                          </a:solidFill>
                          <a:effectLst/>
                          <a:latin typeface="Goudy Old Style" charset="0"/>
                          <a:ea typeface="ＭＳ Ｐゴシック" charset="-128"/>
                        </a:rPr>
                        <a:t>, </a:t>
                      </a:r>
                      <a:r>
                        <a:rPr kumimoji="0" lang="en-US" sz="1800" b="0" i="0" u="none" strike="noStrike" cap="none" normalizeH="0" baseline="0" dirty="0" err="1" smtClean="0">
                          <a:ln>
                            <a:noFill/>
                          </a:ln>
                          <a:solidFill>
                            <a:srgbClr val="000000"/>
                          </a:solidFill>
                          <a:effectLst/>
                          <a:latin typeface="Goudy Old Style" charset="0"/>
                          <a:ea typeface="ＭＳ Ｐゴシック" charset="-128"/>
                        </a:rPr>
                        <a:t>menunjukkan</a:t>
                      </a:r>
                      <a:r>
                        <a:rPr kumimoji="0" lang="en-US" sz="1800" b="0" i="0" u="none" strike="noStrike" cap="none" normalizeH="0" baseline="0" dirty="0" smtClean="0">
                          <a:ln>
                            <a:noFill/>
                          </a:ln>
                          <a:solidFill>
                            <a:srgbClr val="000000"/>
                          </a:solidFill>
                          <a:effectLst/>
                          <a:latin typeface="Goudy Old Style" charset="0"/>
                          <a:ea typeface="ＭＳ Ｐゴシック" charset="-128"/>
                        </a:rPr>
                        <a:t> </a:t>
                      </a:r>
                      <a:r>
                        <a:rPr kumimoji="0" lang="en-US" sz="1800" b="0" i="0" u="none" strike="noStrike" cap="none" normalizeH="0" baseline="0" dirty="0" err="1" smtClean="0">
                          <a:ln>
                            <a:noFill/>
                          </a:ln>
                          <a:solidFill>
                            <a:srgbClr val="000000"/>
                          </a:solidFill>
                          <a:effectLst/>
                          <a:latin typeface="Goudy Old Style" charset="0"/>
                          <a:ea typeface="ＭＳ Ｐゴシック" charset="-128"/>
                        </a:rPr>
                        <a:t>minat</a:t>
                      </a:r>
                      <a:r>
                        <a:rPr kumimoji="0" lang="en-US" sz="1800" b="0" i="0" u="none" strike="noStrike" cap="none" normalizeH="0" baseline="0" dirty="0" smtClean="0">
                          <a:ln>
                            <a:noFill/>
                          </a:ln>
                          <a:solidFill>
                            <a:srgbClr val="000000"/>
                          </a:solidFill>
                          <a:effectLst/>
                          <a:latin typeface="Goudy Old Style" charset="0"/>
                          <a:ea typeface="ＭＳ Ｐゴシック" charset="-128"/>
                        </a:rPr>
                        <a:t> </a:t>
                      </a:r>
                      <a:r>
                        <a:rPr kumimoji="0" lang="en-US" sz="1800" b="0" i="0" u="none" strike="noStrike" cap="none" normalizeH="0" baseline="0" dirty="0" err="1" smtClean="0">
                          <a:ln>
                            <a:noFill/>
                          </a:ln>
                          <a:solidFill>
                            <a:srgbClr val="000000"/>
                          </a:solidFill>
                          <a:effectLst/>
                          <a:latin typeface="Goudy Old Style" charset="0"/>
                          <a:ea typeface="ＭＳ Ｐゴシック" charset="-128"/>
                        </a:rPr>
                        <a:t>apa</a:t>
                      </a:r>
                      <a:r>
                        <a:rPr kumimoji="0" lang="en-US" sz="1800" b="0" i="0" u="none" strike="noStrike" cap="none" normalizeH="0" baseline="0" dirty="0" smtClean="0">
                          <a:ln>
                            <a:noFill/>
                          </a:ln>
                          <a:solidFill>
                            <a:srgbClr val="000000"/>
                          </a:solidFill>
                          <a:effectLst/>
                          <a:latin typeface="Goudy Old Style" charset="0"/>
                          <a:ea typeface="ＭＳ Ｐゴシック" charset="-128"/>
                        </a:rPr>
                        <a:t> yang </a:t>
                      </a:r>
                      <a:r>
                        <a:rPr kumimoji="0" lang="en-US" sz="1800" b="0" i="0" u="none" strike="noStrike" cap="none" normalizeH="0" baseline="0" dirty="0" err="1" smtClean="0">
                          <a:ln>
                            <a:noFill/>
                          </a:ln>
                          <a:solidFill>
                            <a:srgbClr val="000000"/>
                          </a:solidFill>
                          <a:effectLst/>
                          <a:latin typeface="Goudy Old Style" charset="0"/>
                          <a:ea typeface="ＭＳ Ｐゴシック" charset="-128"/>
                        </a:rPr>
                        <a:t>didengar</a:t>
                      </a:r>
                      <a:r>
                        <a:rPr kumimoji="0" lang="en-US" sz="1800" b="0" i="0" u="none" strike="noStrike" cap="none" normalizeH="0" baseline="0" dirty="0" smtClean="0">
                          <a:ln>
                            <a:noFill/>
                          </a:ln>
                          <a:solidFill>
                            <a:srgbClr val="000000"/>
                          </a:solidFill>
                          <a:effectLst/>
                          <a:latin typeface="Goudy Old Style" charset="0"/>
                          <a:ea typeface="ＭＳ Ｐゴシック" charset="-128"/>
                        </a:rPr>
                        <a:t> </a:t>
                      </a:r>
                      <a:r>
                        <a:rPr kumimoji="0" lang="en-US" sz="1800" b="0" i="0" u="none" strike="noStrike" cap="none" normalizeH="0" baseline="0" dirty="0" err="1" smtClean="0">
                          <a:ln>
                            <a:noFill/>
                          </a:ln>
                          <a:solidFill>
                            <a:srgbClr val="000000"/>
                          </a:solidFill>
                          <a:effectLst/>
                          <a:latin typeface="Goudy Old Style" charset="0"/>
                          <a:ea typeface="ＭＳ Ｐゴシック" charset="-128"/>
                        </a:rPr>
                        <a:t>tetapi</a:t>
                      </a:r>
                      <a:r>
                        <a:rPr kumimoji="0" lang="en-US" sz="1800" b="0" i="0" u="none" strike="noStrike" cap="none" normalizeH="0" baseline="0" dirty="0" smtClean="0">
                          <a:ln>
                            <a:noFill/>
                          </a:ln>
                          <a:solidFill>
                            <a:srgbClr val="000000"/>
                          </a:solidFill>
                          <a:effectLst/>
                          <a:latin typeface="Goudy Old Style" charset="0"/>
                          <a:ea typeface="ＭＳ Ｐゴシック" charset="-128"/>
                        </a:rPr>
                        <a:t> </a:t>
                      </a:r>
                      <a:r>
                        <a:rPr kumimoji="0" lang="en-US" sz="1800" b="0" i="0" u="none" strike="noStrike" cap="none" normalizeH="0" baseline="0" dirty="0" err="1" smtClean="0">
                          <a:ln>
                            <a:noFill/>
                          </a:ln>
                          <a:solidFill>
                            <a:srgbClr val="000000"/>
                          </a:solidFill>
                          <a:effectLst/>
                          <a:latin typeface="Goudy Old Style" charset="0"/>
                          <a:ea typeface="ＭＳ Ｐゴシック" charset="-128"/>
                        </a:rPr>
                        <a:t>memberi</a:t>
                      </a:r>
                      <a:r>
                        <a:rPr kumimoji="0" lang="en-US" sz="1800" b="0" i="0" u="none" strike="noStrike" cap="none" normalizeH="0" baseline="0" dirty="0" smtClean="0">
                          <a:ln>
                            <a:noFill/>
                          </a:ln>
                          <a:solidFill>
                            <a:srgbClr val="000000"/>
                          </a:solidFill>
                          <a:effectLst/>
                          <a:latin typeface="Goudy Old Style" charset="0"/>
                          <a:ea typeface="ＭＳ Ｐゴシック" charset="-128"/>
                        </a:rPr>
                        <a:t> </a:t>
                      </a:r>
                      <a:r>
                        <a:rPr kumimoji="0" lang="en-US" sz="1800" b="0" i="0" u="none" strike="noStrike" cap="none" normalizeH="0" baseline="0" dirty="0" err="1" smtClean="0">
                          <a:ln>
                            <a:noFill/>
                          </a:ln>
                          <a:solidFill>
                            <a:srgbClr val="000000"/>
                          </a:solidFill>
                          <a:effectLst/>
                          <a:latin typeface="Goudy Old Style" charset="0"/>
                          <a:ea typeface="ＭＳ Ｐゴシック" charset="-128"/>
                        </a:rPr>
                        <a:t>maklum</a:t>
                      </a:r>
                      <a:r>
                        <a:rPr kumimoji="0" lang="en-US" sz="1800" b="0" i="0" u="none" strike="noStrike" cap="none" normalizeH="0" baseline="0" dirty="0" smtClean="0">
                          <a:ln>
                            <a:noFill/>
                          </a:ln>
                          <a:solidFill>
                            <a:srgbClr val="000000"/>
                          </a:solidFill>
                          <a:effectLst/>
                          <a:latin typeface="Goudy Old Style" charset="0"/>
                          <a:ea typeface="ＭＳ Ｐゴシック" charset="-128"/>
                        </a:rPr>
                        <a:t> </a:t>
                      </a:r>
                      <a:r>
                        <a:rPr kumimoji="0" lang="en-US" sz="1800" b="0" i="0" u="none" strike="noStrike" cap="none" normalizeH="0" baseline="0" dirty="0" err="1" smtClean="0">
                          <a:ln>
                            <a:noFill/>
                          </a:ln>
                          <a:solidFill>
                            <a:srgbClr val="000000"/>
                          </a:solidFill>
                          <a:effectLst/>
                          <a:latin typeface="Goudy Old Style" charset="0"/>
                          <a:ea typeface="ＭＳ Ｐゴシック" charset="-128"/>
                        </a:rPr>
                        <a:t>balas</a:t>
                      </a:r>
                      <a:r>
                        <a:rPr kumimoji="0" lang="en-US" sz="1800" b="0" i="0" u="none" strike="noStrike" cap="none" normalizeH="0" baseline="0" dirty="0" smtClean="0">
                          <a:ln>
                            <a:noFill/>
                          </a:ln>
                          <a:solidFill>
                            <a:srgbClr val="000000"/>
                          </a:solidFill>
                          <a:effectLst/>
                          <a:latin typeface="Goudy Old Style" charset="0"/>
                          <a:ea typeface="ＭＳ Ｐゴシック" charset="-128"/>
                        </a:rPr>
                        <a:t> yang </a:t>
                      </a:r>
                      <a:r>
                        <a:rPr kumimoji="0" lang="en-US" sz="1800" b="0" i="0" u="none" strike="noStrike" cap="none" normalizeH="0" baseline="0" dirty="0" err="1" smtClean="0">
                          <a:ln>
                            <a:noFill/>
                          </a:ln>
                          <a:solidFill>
                            <a:srgbClr val="000000"/>
                          </a:solidFill>
                          <a:effectLst/>
                          <a:latin typeface="Goudy Old Style" charset="0"/>
                          <a:ea typeface="ＭＳ Ｐゴシック" charset="-128"/>
                        </a:rPr>
                        <a:t>kurang</a:t>
                      </a:r>
                      <a:r>
                        <a:rPr kumimoji="0" lang="en-US" sz="1800" b="0" i="0" u="none" strike="noStrike" cap="none" normalizeH="0" baseline="0" dirty="0" smtClean="0">
                          <a:ln>
                            <a:noFill/>
                          </a:ln>
                          <a:solidFill>
                            <a:srgbClr val="000000"/>
                          </a:solidFill>
                          <a:effectLst/>
                          <a:latin typeface="Goudy Old Style" charset="0"/>
                          <a:ea typeface="ＭＳ Ｐゴシック" charset="-128"/>
                        </a:rPr>
                        <a:t> </a:t>
                      </a:r>
                      <a:r>
                        <a:rPr kumimoji="0" lang="en-US" sz="1800" b="0" i="0" u="none" strike="noStrike" cap="none" normalizeH="0" baseline="0" dirty="0" err="1" smtClean="0">
                          <a:ln>
                            <a:noFill/>
                          </a:ln>
                          <a:solidFill>
                            <a:srgbClr val="000000"/>
                          </a:solidFill>
                          <a:effectLst/>
                          <a:latin typeface="Goudy Old Style" charset="0"/>
                          <a:ea typeface="ＭＳ Ｐゴシック" charset="-128"/>
                        </a:rPr>
                        <a:t>tepat</a:t>
                      </a:r>
                      <a:r>
                        <a:rPr kumimoji="0" lang="en-US" sz="1800" b="0" i="0" u="none" strike="noStrike" cap="none" normalizeH="0" baseline="0" dirty="0" smtClean="0">
                          <a:ln>
                            <a:noFill/>
                          </a:ln>
                          <a:solidFill>
                            <a:srgbClr val="000000"/>
                          </a:solidFill>
                          <a:effectLst/>
                          <a:latin typeface="Goudy Old Style" charset="0"/>
                          <a:ea typeface="ＭＳ Ｐゴシック" charset="-128"/>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Kurang memberi perhatian kepada apa yang didengar dan jarang memberi maklum balas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Tidak memberi perhatian kepada apa yang didengar dan tidak memberi maklum balas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Goudy Old Style" charset="0"/>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676400" y="76200"/>
            <a:ext cx="7467600" cy="10849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JENIS RUBRIK PENSKORAN</a:t>
            </a:r>
          </a:p>
        </p:txBody>
      </p:sp>
      <p:sp>
        <p:nvSpPr>
          <p:cNvPr id="23555" name="Content Placeholder 2"/>
          <p:cNvSpPr>
            <a:spLocks noGrp="1"/>
          </p:cNvSpPr>
          <p:nvPr>
            <p:ph idx="1"/>
          </p:nvPr>
        </p:nvSpPr>
        <p:spPr>
          <a:xfrm>
            <a:off x="179512" y="1371600"/>
            <a:ext cx="8856984" cy="4724400"/>
          </a:xfrm>
        </p:spPr>
        <p:txBody>
          <a:bodyPr>
            <a:normAutofit fontScale="92500" lnSpcReduction="10000"/>
          </a:bodyPr>
          <a:lstStyle/>
          <a:p>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Holistik</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satu</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dimensi</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lvl="1"/>
            <a:r>
              <a:rPr lang="en-US" dirty="0" err="1" smtClean="0"/>
              <a:t>Untuk</a:t>
            </a:r>
            <a:r>
              <a:rPr lang="en-US" dirty="0" smtClean="0"/>
              <a:t> </a:t>
            </a:r>
            <a:r>
              <a:rPr lang="en-US" dirty="0" err="1" smtClean="0"/>
              <a:t>menilai</a:t>
            </a:r>
            <a:r>
              <a:rPr lang="en-US" dirty="0" smtClean="0"/>
              <a:t> </a:t>
            </a:r>
            <a:r>
              <a:rPr lang="en-US" dirty="0" err="1" smtClean="0"/>
              <a:t>keseluruhan</a:t>
            </a:r>
            <a:r>
              <a:rPr lang="en-US" dirty="0" smtClean="0"/>
              <a:t> </a:t>
            </a:r>
            <a:r>
              <a:rPr lang="en-US" dirty="0" err="1" smtClean="0"/>
              <a:t>proses</a:t>
            </a:r>
            <a:r>
              <a:rPr lang="en-US" dirty="0" smtClean="0"/>
              <a:t> </a:t>
            </a:r>
            <a:r>
              <a:rPr lang="en-US" dirty="0" err="1" smtClean="0"/>
              <a:t>atau</a:t>
            </a:r>
            <a:r>
              <a:rPr lang="en-US" dirty="0" smtClean="0"/>
              <a:t> </a:t>
            </a:r>
            <a:r>
              <a:rPr lang="en-US" dirty="0" err="1" smtClean="0"/>
              <a:t>produk</a:t>
            </a:r>
            <a:r>
              <a:rPr lang="en-US" dirty="0" smtClean="0"/>
              <a:t> </a:t>
            </a:r>
          </a:p>
          <a:p>
            <a:pPr lvl="1"/>
            <a:r>
              <a:rPr lang="en-US" dirty="0" err="1" smtClean="0"/>
              <a:t>Menggunakan</a:t>
            </a:r>
            <a:r>
              <a:rPr lang="en-US" dirty="0" smtClean="0"/>
              <a:t> </a:t>
            </a:r>
            <a:r>
              <a:rPr lang="en-US" dirty="0" err="1" smtClean="0"/>
              <a:t>skala</a:t>
            </a:r>
            <a:r>
              <a:rPr lang="en-US" dirty="0" smtClean="0"/>
              <a:t> </a:t>
            </a:r>
            <a:r>
              <a:rPr lang="en-US" dirty="0" err="1" smtClean="0"/>
              <a:t>tunggal</a:t>
            </a:r>
            <a:r>
              <a:rPr lang="en-US" dirty="0" smtClean="0"/>
              <a:t> (single scale)</a:t>
            </a:r>
          </a:p>
          <a:p>
            <a:pPr lvl="1"/>
            <a:r>
              <a:rPr lang="en-US" dirty="0" err="1" smtClean="0"/>
              <a:t>Menjana</a:t>
            </a:r>
            <a:r>
              <a:rPr lang="en-US" dirty="0" smtClean="0"/>
              <a:t> </a:t>
            </a:r>
            <a:r>
              <a:rPr lang="en-US" dirty="0" err="1" smtClean="0"/>
              <a:t>skor</a:t>
            </a:r>
            <a:r>
              <a:rPr lang="en-US" dirty="0" smtClean="0"/>
              <a:t> </a:t>
            </a:r>
            <a:r>
              <a:rPr lang="en-US" dirty="0" err="1" smtClean="0"/>
              <a:t>tunggal</a:t>
            </a:r>
            <a:r>
              <a:rPr lang="en-US" dirty="0" smtClean="0"/>
              <a:t> (single score) </a:t>
            </a:r>
          </a:p>
          <a:p>
            <a:pPr lvl="1"/>
            <a:endParaRPr lang="en-US" dirty="0" smtClean="0"/>
          </a:p>
          <a:p>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Analitik</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lebih</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daripada</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satu</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dimensi</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lvl="1"/>
            <a:r>
              <a:rPr lang="en-US" dirty="0" err="1" smtClean="0"/>
              <a:t>Untuk</a:t>
            </a:r>
            <a:r>
              <a:rPr lang="en-US" dirty="0" smtClean="0"/>
              <a:t> </a:t>
            </a:r>
            <a:r>
              <a:rPr lang="en-US" dirty="0" err="1" smtClean="0"/>
              <a:t>menilai</a:t>
            </a:r>
            <a:r>
              <a:rPr lang="en-US" dirty="0" smtClean="0"/>
              <a:t> </a:t>
            </a:r>
            <a:r>
              <a:rPr lang="en-US" dirty="0" err="1" smtClean="0"/>
              <a:t>bahagian-bahagian</a:t>
            </a:r>
            <a:r>
              <a:rPr lang="en-US" dirty="0" smtClean="0"/>
              <a:t> </a:t>
            </a:r>
            <a:r>
              <a:rPr lang="en-US" dirty="0" err="1" smtClean="0"/>
              <a:t>proses</a:t>
            </a:r>
            <a:r>
              <a:rPr lang="en-US" dirty="0" smtClean="0"/>
              <a:t> </a:t>
            </a:r>
            <a:r>
              <a:rPr lang="en-US" dirty="0" err="1" smtClean="0"/>
              <a:t>atau</a:t>
            </a:r>
            <a:r>
              <a:rPr lang="en-US" dirty="0" smtClean="0"/>
              <a:t> </a:t>
            </a:r>
            <a:r>
              <a:rPr lang="en-US" dirty="0" err="1" smtClean="0"/>
              <a:t>produk</a:t>
            </a:r>
            <a:r>
              <a:rPr lang="en-US" dirty="0" smtClean="0"/>
              <a:t> </a:t>
            </a:r>
          </a:p>
          <a:p>
            <a:pPr lvl="1"/>
            <a:r>
              <a:rPr lang="en-US" dirty="0" err="1" smtClean="0"/>
              <a:t>Skala</a:t>
            </a:r>
            <a:r>
              <a:rPr lang="en-US" dirty="0" smtClean="0"/>
              <a:t> yang </a:t>
            </a:r>
            <a:r>
              <a:rPr lang="en-US" dirty="0" err="1" smtClean="0"/>
              <a:t>terpisah</a:t>
            </a:r>
            <a:r>
              <a:rPr lang="en-US" dirty="0" smtClean="0"/>
              <a:t> </a:t>
            </a:r>
            <a:r>
              <a:rPr lang="en-US" dirty="0" err="1" smtClean="0"/>
              <a:t>bagi</a:t>
            </a:r>
            <a:r>
              <a:rPr lang="en-US" dirty="0" smtClean="0"/>
              <a:t> </a:t>
            </a:r>
            <a:r>
              <a:rPr lang="en-US" dirty="0" err="1" smtClean="0"/>
              <a:t>setiap</a:t>
            </a:r>
            <a:r>
              <a:rPr lang="en-US" dirty="0" smtClean="0"/>
              <a:t> </a:t>
            </a:r>
            <a:r>
              <a:rPr lang="en-US" dirty="0" err="1" smtClean="0"/>
              <a:t>bahagian</a:t>
            </a:r>
            <a:r>
              <a:rPr lang="en-US" dirty="0" smtClean="0"/>
              <a:t> </a:t>
            </a:r>
          </a:p>
          <a:p>
            <a:pPr lvl="1"/>
            <a:r>
              <a:rPr lang="en-US" dirty="0" err="1" smtClean="0"/>
              <a:t>Menjana</a:t>
            </a:r>
            <a:r>
              <a:rPr lang="en-US" dirty="0" smtClean="0"/>
              <a:t> </a:t>
            </a:r>
            <a:r>
              <a:rPr lang="en-US" dirty="0" err="1" smtClean="0"/>
              <a:t>beberapa</a:t>
            </a:r>
            <a:r>
              <a:rPr lang="en-US" dirty="0" smtClean="0"/>
              <a:t> </a:t>
            </a:r>
            <a:r>
              <a:rPr lang="en-US" dirty="0" err="1" smtClean="0"/>
              <a:t>skor</a:t>
            </a:r>
            <a:r>
              <a:rPr lang="en-US" dirty="0" smtClean="0"/>
              <a:t> </a:t>
            </a:r>
          </a:p>
          <a:p>
            <a:pPr lvl="1"/>
            <a:r>
              <a:rPr lang="en-US" dirty="0" err="1" smtClean="0"/>
              <a:t>Skor-skor</a:t>
            </a:r>
            <a:r>
              <a:rPr lang="en-US" dirty="0" smtClean="0"/>
              <a:t> </a:t>
            </a:r>
            <a:r>
              <a:rPr lang="en-US" dirty="0" err="1" smtClean="0"/>
              <a:t>biasanya</a:t>
            </a:r>
            <a:r>
              <a:rPr lang="en-US" dirty="0" smtClean="0"/>
              <a:t> </a:t>
            </a:r>
            <a:r>
              <a:rPr lang="en-US" dirty="0" err="1" smtClean="0"/>
              <a:t>dijumlahkan</a:t>
            </a:r>
            <a:r>
              <a:rPr lang="en-US" dirty="0" smtClean="0"/>
              <a:t> </a:t>
            </a:r>
          </a:p>
          <a:p>
            <a:pPr>
              <a:buFontTx/>
              <a:buNone/>
            </a:pPr>
            <a:endParaRPr lang="en-US" sz="2200" dirty="0" smtClean="0"/>
          </a:p>
        </p:txBody>
      </p:sp>
    </p:spTree>
  </p:cSld>
  <p:clrMapOvr>
    <a:masterClrMapping/>
  </p:clrMapOvr>
  <p:transition>
    <p:fade thruBlk="1"/>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057400" y="0"/>
            <a:ext cx="6858000" cy="1084982"/>
          </a:xfrm>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JENIS RUBRIK PENSKORAN</a:t>
            </a:r>
          </a:p>
        </p:txBody>
      </p:sp>
      <p:sp>
        <p:nvSpPr>
          <p:cNvPr id="24579" name="Content Placeholder 2"/>
          <p:cNvSpPr>
            <a:spLocks noGrp="1"/>
          </p:cNvSpPr>
          <p:nvPr>
            <p:ph idx="1"/>
          </p:nvPr>
        </p:nvSpPr>
        <p:spPr>
          <a:xfrm>
            <a:off x="381000" y="1295400"/>
            <a:ext cx="8153400" cy="4953000"/>
          </a:xfrm>
        </p:spPr>
        <p:txBody>
          <a:bodyPr/>
          <a:lstStyle/>
          <a:p>
            <a:pPr algn="just">
              <a:lnSpc>
                <a:spcPct val="80000"/>
              </a:lnSpc>
            </a:pPr>
            <a:r>
              <a:rPr lang="ms-MY" sz="2600" dirty="0" smtClean="0">
                <a:latin typeface="Arial" pitchFamily="34" charset="0"/>
                <a:cs typeface="Arial" pitchFamily="34" charset="0"/>
              </a:rPr>
              <a:t>An analytic scoring rubric, much like the checklist, allows for the separate evaluation of each of these factors.  Each criterion is scored on a different descriptive scale (Brookhart, 1999)</a:t>
            </a:r>
            <a:r>
              <a:rPr lang="en-US" sz="2600" dirty="0" smtClean="0">
                <a:latin typeface="Arial" pitchFamily="34" charset="0"/>
                <a:cs typeface="Arial" pitchFamily="34" charset="0"/>
              </a:rPr>
              <a:t>;</a:t>
            </a:r>
          </a:p>
          <a:p>
            <a:pPr algn="just">
              <a:lnSpc>
                <a:spcPct val="80000"/>
              </a:lnSpc>
            </a:pPr>
            <a:endParaRPr lang="en-US" sz="2600" dirty="0" smtClean="0">
              <a:latin typeface="Arial" pitchFamily="34" charset="0"/>
              <a:cs typeface="Arial" pitchFamily="34" charset="0"/>
            </a:endParaRPr>
          </a:p>
          <a:p>
            <a:pPr algn="just">
              <a:lnSpc>
                <a:spcPct val="80000"/>
              </a:lnSpc>
            </a:pPr>
            <a:r>
              <a:rPr lang="en-US" sz="2600" dirty="0" smtClean="0">
                <a:latin typeface="Arial" pitchFamily="34" charset="0"/>
                <a:cs typeface="Arial" pitchFamily="34" charset="0"/>
              </a:rPr>
              <a:t> In a holistic scoring rubric, the criteria are considered together on a single descriptive scale (</a:t>
            </a:r>
            <a:r>
              <a:rPr lang="en-US" sz="2600" dirty="0" err="1" smtClean="0">
                <a:latin typeface="Arial" pitchFamily="34" charset="0"/>
                <a:cs typeface="Arial" pitchFamily="34" charset="0"/>
              </a:rPr>
              <a:t>Brookhart</a:t>
            </a:r>
            <a:r>
              <a:rPr lang="en-US" sz="2600" dirty="0" smtClean="0">
                <a:latin typeface="Arial" pitchFamily="34" charset="0"/>
                <a:cs typeface="Arial" pitchFamily="34" charset="0"/>
              </a:rPr>
              <a:t>, 1999);</a:t>
            </a:r>
          </a:p>
          <a:p>
            <a:pPr algn="just">
              <a:lnSpc>
                <a:spcPct val="80000"/>
              </a:lnSpc>
            </a:pPr>
            <a:endParaRPr lang="ms-MY" sz="2600" dirty="0" smtClean="0">
              <a:latin typeface="Arial" pitchFamily="34" charset="0"/>
              <a:cs typeface="Arial" pitchFamily="34" charset="0"/>
            </a:endParaRPr>
          </a:p>
          <a:p>
            <a:pPr algn="just">
              <a:lnSpc>
                <a:spcPct val="80000"/>
              </a:lnSpc>
            </a:pPr>
            <a:r>
              <a:rPr lang="ms-MY" sz="2600" dirty="0" smtClean="0">
                <a:latin typeface="Arial" pitchFamily="34" charset="0"/>
                <a:cs typeface="Arial" pitchFamily="34" charset="0"/>
              </a:rPr>
              <a:t> When there is an overlap between the criteria set for the evaluation of the different factors, a holistic scoring rubric may be preferable to an analytic scoring rubric.</a:t>
            </a:r>
            <a:r>
              <a:rPr lang="en-US" sz="2600" dirty="0" smtClean="0">
                <a:latin typeface="Arial" pitchFamily="34" charset="0"/>
                <a:cs typeface="Arial" pitchFamily="34" charset="0"/>
              </a:rPr>
              <a:t> </a:t>
            </a:r>
          </a:p>
        </p:txBody>
      </p:sp>
    </p:spTree>
  </p:cSld>
  <p:clrMapOvr>
    <a:masterClrMapping/>
  </p:clrMapOvr>
  <p:transition>
    <p:fade thruBlk="1"/>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32656"/>
            <a:ext cx="6553200" cy="1084982"/>
          </a:xfrm>
        </p:spPr>
        <p:txBody>
          <a:bodyPr>
            <a:noAutofit/>
          </a:bodyPr>
          <a:lstStyle/>
          <a:p>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General versus Task-Specific  </a:t>
            </a:r>
            <a:b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287016" y="1371600"/>
            <a:ext cx="8399784" cy="4572000"/>
          </a:xfrm>
        </p:spPr>
        <p:txBody>
          <a:bodyPr>
            <a:normAutofit/>
          </a:bodyPr>
          <a:lstStyle/>
          <a:p>
            <a:pPr algn="just">
              <a:lnSpc>
                <a:spcPct val="80000"/>
              </a:lnSpc>
            </a:pPr>
            <a:r>
              <a:rPr lang="ms-MY" sz="2400" dirty="0" smtClean="0"/>
              <a:t>Scoring rubrics may be designed for the evaluation of a specific task or the evaluation of a broader category of tasks;</a:t>
            </a:r>
            <a:r>
              <a:rPr lang="en-US" sz="2400" dirty="0" smtClean="0"/>
              <a:t> </a:t>
            </a:r>
          </a:p>
          <a:p>
            <a:pPr algn="just">
              <a:lnSpc>
                <a:spcPct val="80000"/>
              </a:lnSpc>
            </a:pPr>
            <a:r>
              <a:rPr lang="ms-MY" sz="2400" dirty="0" smtClean="0"/>
              <a:t>If the purpose of a given course is to develop a student's oral communication skills, a general scoring rubric may be developed and used to evaluate each of the oral presentations given by that student;</a:t>
            </a:r>
            <a:r>
              <a:rPr lang="en-US" sz="2400" dirty="0" smtClean="0"/>
              <a:t> </a:t>
            </a:r>
          </a:p>
          <a:p>
            <a:pPr algn="just">
              <a:lnSpc>
                <a:spcPct val="80000"/>
              </a:lnSpc>
            </a:pPr>
            <a:r>
              <a:rPr lang="ms-MY" sz="2400" dirty="0" smtClean="0"/>
              <a:t>If each oral presentation focuses upon a different historical event and the purpose of the assessment is to evaluate the students' knowledge of the given event, a general scoring rubric for evaluating a sequence of presentations may not be adequate;</a:t>
            </a:r>
            <a:endParaRPr lang="en-US" sz="2400" dirty="0" smtClean="0"/>
          </a:p>
          <a:p>
            <a:pPr algn="just">
              <a:lnSpc>
                <a:spcPct val="80000"/>
              </a:lnSpc>
            </a:pPr>
            <a:r>
              <a:rPr lang="ms-MY" sz="2400" dirty="0" smtClean="0"/>
              <a:t>A "task-specific" scoring rubric is designed to evaluate student performances on a single assessment event.</a:t>
            </a:r>
            <a:r>
              <a:rPr lang="en-US" sz="2400" dirty="0" smtClean="0"/>
              <a:t> </a:t>
            </a:r>
          </a:p>
        </p:txBody>
      </p:sp>
    </p:spTree>
  </p:cSld>
  <p:clrMapOvr>
    <a:masterClrMapping/>
  </p:clrMapOvr>
  <p:transition>
    <p:fade thruBlk="1"/>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458787"/>
            <a:ext cx="8229600" cy="836613"/>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Participation in Class Discussions</a:t>
            </a:r>
          </a:p>
        </p:txBody>
      </p:sp>
      <p:graphicFrame>
        <p:nvGraphicFramePr>
          <p:cNvPr id="4" name="Content Placeholder 3"/>
          <p:cNvGraphicFramePr>
            <a:graphicFrameLocks noGrp="1"/>
          </p:cNvGraphicFramePr>
          <p:nvPr>
            <p:ph idx="1"/>
          </p:nvPr>
        </p:nvGraphicFramePr>
        <p:xfrm>
          <a:off x="381000" y="1219200"/>
          <a:ext cx="8540750" cy="5498359"/>
        </p:xfrm>
        <a:graphic>
          <a:graphicData uri="http://schemas.openxmlformats.org/drawingml/2006/table">
            <a:tbl>
              <a:tblPr/>
              <a:tblGrid>
                <a:gridCol w="2176835"/>
                <a:gridCol w="6363915"/>
              </a:tblGrid>
              <a:tr h="560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Goudy Old Style" charset="0"/>
                          <a:ea typeface="ＭＳ Ｐゴシック" charset="-128"/>
                        </a:rPr>
                        <a:t>           Score</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Goudy Old Style" charset="0"/>
                          <a:ea typeface="ＭＳ Ｐゴシック" charset="-128"/>
                        </a:rPr>
                        <a:t>                                    Description</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r>
              <a:tr h="9956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oudy Old Style" charset="0"/>
                          <a:ea typeface="ＭＳ Ｐゴシック" charset="-128"/>
                        </a:rPr>
                        <a:t>                6</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Student comes to class prepared, makes thoughtful contributions, respects others’ views, actively participates in small groups.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r>
              <a:tr h="9956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                5</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Student comes to class prepared, makes good contributions when called upon, respects others’ views, actively participates in small groups.</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r>
              <a:tr h="7519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                4</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Student participates in discussion, but in a problematic way,  May talk too much, rambles or off-subject, unprepared.</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r>
              <a:tr h="9089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                3</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Student comes to class prepared, gives only minimal responses when called upon.  Shows interest in discussion, listens attentively.</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r>
              <a:tr h="636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                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charset="-128"/>
                        </a:rPr>
                        <a:t>Student often doesn’t participate and does out routinely come to class prepared.</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r>
              <a:tr h="6368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                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128"/>
                        </a:rPr>
                        <a:t>Student often is disruptive, hostile, or rude, undermining the class discussion.</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r>
            </a:tbl>
          </a:graphicData>
        </a:graphic>
      </p:graphicFrame>
      <p:sp>
        <p:nvSpPr>
          <p:cNvPr id="5" name="TextBox 4"/>
          <p:cNvSpPr txBox="1"/>
          <p:nvPr/>
        </p:nvSpPr>
        <p:spPr>
          <a:xfrm>
            <a:off x="228600" y="152400"/>
            <a:ext cx="2743200" cy="38100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Example of Rubrics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6477000" cy="1084982"/>
          </a:xfrm>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OBJECTIVES</a:t>
            </a:r>
            <a:r>
              <a:rPr lang="en-US" dirty="0" smtClean="0"/>
              <a:t> </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VS</a:t>
            </a:r>
            <a:r>
              <a:rPr lang="en-US" dirty="0" smtClean="0"/>
              <a:t>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OUTCOMES</a:t>
            </a:r>
            <a:endParaRPr lang="en-US" dirty="0"/>
          </a:p>
        </p:txBody>
      </p:sp>
      <p:sp>
        <p:nvSpPr>
          <p:cNvPr id="4" name="Rectangle 3"/>
          <p:cNvSpPr txBox="1">
            <a:spLocks noChangeArrowheads="1"/>
          </p:cNvSpPr>
          <p:nvPr/>
        </p:nvSpPr>
        <p:spPr bwMode="auto">
          <a:xfrm>
            <a:off x="457200" y="1752600"/>
            <a:ext cx="8382000" cy="3846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rPr>
              <a:t>Objectives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are the </a:t>
            </a:r>
            <a:r>
              <a:rPr kumimoji="0" lang="en-US" sz="3200" b="1" i="1" u="none" strike="noStrike" kern="1200" cap="none" spc="0" normalizeH="0" baseline="0" noProof="0" dirty="0" smtClean="0">
                <a:ln>
                  <a:noFill/>
                </a:ln>
                <a:solidFill>
                  <a:schemeClr val="tx1"/>
                </a:solidFill>
                <a:effectLst/>
                <a:uLnTx/>
                <a:uFillTx/>
                <a:latin typeface="+mn-lt"/>
                <a:ea typeface="+mn-ea"/>
                <a:cs typeface="+mn-cs"/>
              </a:rPr>
              <a:t>intended</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results or consequences of instruction, curricula, programs or activities</a:t>
            </a:r>
          </a:p>
          <a:p>
            <a:pPr marL="342900" marR="0" lvl="0" indent="-342900" algn="just"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b="1" i="0" u="none" strike="noStrike" kern="120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n-lt"/>
                <a:ea typeface="+mn-ea"/>
                <a:cs typeface="+mn-cs"/>
              </a:rPr>
              <a:t>Outcomes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are the </a:t>
            </a:r>
            <a:r>
              <a:rPr kumimoji="0" lang="en-US" sz="3200" b="1" i="1" u="none" strike="noStrike" kern="1200" cap="none" spc="0" normalizeH="0" baseline="0" noProof="0" dirty="0" smtClean="0">
                <a:ln>
                  <a:noFill/>
                </a:ln>
                <a:solidFill>
                  <a:schemeClr val="tx1"/>
                </a:solidFill>
                <a:effectLst/>
                <a:uLnTx/>
                <a:uFillTx/>
                <a:latin typeface="+mn-lt"/>
                <a:ea typeface="+mn-ea"/>
                <a:cs typeface="+mn-cs"/>
              </a:rPr>
              <a:t>achieved</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results or consequences of what was learned or evidence that some learning processes have taken place</a:t>
            </a:r>
          </a:p>
        </p:txBody>
      </p:sp>
    </p:spTree>
  </p:cSld>
  <p:clrMapOvr>
    <a:masterClrMapping/>
  </p:clrMapOvr>
  <p:transition>
    <p:fade thruBlk="1"/>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457200"/>
            <a:ext cx="8229600" cy="13716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 (g): Communicate effectively in a presentation or report</a:t>
            </a:r>
          </a:p>
        </p:txBody>
      </p:sp>
      <p:graphicFrame>
        <p:nvGraphicFramePr>
          <p:cNvPr id="67626" name="Group 42"/>
          <p:cNvGraphicFramePr>
            <a:graphicFrameLocks noGrp="1"/>
          </p:cNvGraphicFramePr>
          <p:nvPr>
            <p:ph type="tbl" idx="1"/>
          </p:nvPr>
        </p:nvGraphicFramePr>
        <p:xfrm>
          <a:off x="457200" y="1749552"/>
          <a:ext cx="8229600" cy="4651248"/>
        </p:xfrm>
        <a:graphic>
          <a:graphicData uri="http://schemas.openxmlformats.org/drawingml/2006/table">
            <a:tbl>
              <a:tblPr/>
              <a:tblGrid>
                <a:gridCol w="1646238"/>
                <a:gridCol w="1646237"/>
                <a:gridCol w="1644650"/>
                <a:gridCol w="1646238"/>
                <a:gridCol w="1646237"/>
              </a:tblGrid>
              <a:tr h="39052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600" b="1" i="0" u="none" strike="noStrike" cap="none" normalizeH="0" baseline="0" dirty="0">
                          <a:ln>
                            <a:noFill/>
                          </a:ln>
                          <a:solidFill>
                            <a:schemeClr val="tx1"/>
                          </a:solidFill>
                          <a:effectLst/>
                          <a:latin typeface="Arial" charset="0"/>
                        </a:rPr>
                        <a:t>Outcome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600" b="1" i="0" u="none" strike="noStrike" cap="none" normalizeH="0" baseline="0">
                          <a:ln>
                            <a:noFill/>
                          </a:ln>
                          <a:solidFill>
                            <a:schemeClr val="tx1"/>
                          </a:solidFill>
                          <a:effectLst/>
                          <a:latin typeface="Arial" charset="0"/>
                        </a:rPr>
                        <a:t>Exemplary</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600" b="1" i="0" u="none" strike="noStrike" cap="none" normalizeH="0" baseline="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600" b="1" i="0" u="none" strike="noStrike" cap="none" normalizeH="0" baseline="0">
                          <a:ln>
                            <a:noFill/>
                          </a:ln>
                          <a:solidFill>
                            <a:schemeClr val="tx1"/>
                          </a:solidFill>
                          <a:effectLst/>
                          <a:latin typeface="Arial" charset="0"/>
                        </a:rPr>
                        <a:t>Proficient</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600" b="1" i="0" u="none" strike="noStrike" cap="none" normalizeH="0" baseline="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600" b="1" i="0" u="none" strike="noStrike" cap="none" normalizeH="0" baseline="0">
                          <a:ln>
                            <a:noFill/>
                          </a:ln>
                          <a:solidFill>
                            <a:schemeClr val="tx1"/>
                          </a:solidFill>
                          <a:effectLst/>
                          <a:latin typeface="Arial" charset="0"/>
                        </a:rPr>
                        <a:t>Apprentice</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600" b="1"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600" b="1" i="0" u="none" strike="noStrike" cap="none" normalizeH="0" baseline="0" dirty="0">
                          <a:ln>
                            <a:noFill/>
                          </a:ln>
                          <a:solidFill>
                            <a:schemeClr val="tx1"/>
                          </a:solidFill>
                          <a:effectLst/>
                          <a:latin typeface="Arial" charset="0"/>
                        </a:rPr>
                        <a:t>Novice</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600" b="1"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5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Presentation was well-organized and effective.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Presents details and conclusions clearly and logically with a balance of text and visual graphics.  Uses English appropriately.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dirty="0">
                          <a:ln>
                            <a:noFill/>
                          </a:ln>
                          <a:solidFill>
                            <a:schemeClr val="tx1"/>
                          </a:solidFill>
                          <a:effectLst/>
                          <a:latin typeface="Arial" charset="0"/>
                        </a:rPr>
                        <a:t>Presents details and conclusions in a logical manner with a balance of text and visual graphics.  Uses English appropriately.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Details and conclusions are presented but not necessarily in a logical manner.  Some errors in English usage.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Details and conclusions presented in an unclear or disjointed fashion.  Several errors in English usage.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5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Presentation meets professional standards.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All members displayed a professional demeanor, spoke clearly, and answered questions knowledgeably.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Most members displayed a professional demeanor, spoke clearly, and for the most part answered questions knowledgeably.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a:ln>
                            <a:noFill/>
                          </a:ln>
                          <a:solidFill>
                            <a:schemeClr val="tx1"/>
                          </a:solidFill>
                          <a:effectLst/>
                          <a:latin typeface="Arial" charset="0"/>
                        </a:rPr>
                        <a:t>Only one or two members displayed a professional demeanor, spoke clearly, and answered questions knowledgeably.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US" sz="1400" b="0" i="0" u="none" strike="noStrike" cap="none" normalizeH="0" baseline="0" dirty="0">
                          <a:ln>
                            <a:noFill/>
                          </a:ln>
                          <a:solidFill>
                            <a:schemeClr val="tx1"/>
                          </a:solidFill>
                          <a:effectLst/>
                          <a:latin typeface="Arial" charset="0"/>
                        </a:rPr>
                        <a:t>None of the team members displayed a professional demeanor, spoke clearly, or answered questions knowledgeably.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228600" y="228600"/>
            <a:ext cx="2743200" cy="38100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Example of Rubrics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88963"/>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WRITING </a:t>
            </a:r>
          </a:p>
        </p:txBody>
      </p:sp>
      <p:graphicFrame>
        <p:nvGraphicFramePr>
          <p:cNvPr id="4" name="Content Placeholder 3"/>
          <p:cNvGraphicFramePr>
            <a:graphicFrameLocks noGrp="1"/>
          </p:cNvGraphicFramePr>
          <p:nvPr>
            <p:ph idx="1"/>
          </p:nvPr>
        </p:nvGraphicFramePr>
        <p:xfrm>
          <a:off x="457200" y="608715"/>
          <a:ext cx="8229600" cy="6173085"/>
        </p:xfrm>
        <a:graphic>
          <a:graphicData uri="http://schemas.openxmlformats.org/drawingml/2006/table">
            <a:tbl>
              <a:tblPr/>
              <a:tblGrid>
                <a:gridCol w="2532063"/>
                <a:gridCol w="5697537"/>
              </a:tblGrid>
              <a:tr h="15087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Goudy Old Style" charset="0"/>
                          <a:ea typeface="ＭＳ Ｐゴシック" charset="-128"/>
                        </a:rPr>
                        <a:t>Meets Expectations for a First Draft of a Professional Report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0000"/>
                        </a:solidFill>
                        <a:effectLst/>
                        <a:latin typeface="Goudy Old Style" charset="0"/>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Goudy Old Style" charset="0"/>
                          <a:ea typeface="ＭＳ Ｐゴシック" charset="-128"/>
                        </a:rPr>
                        <a:t>* The document can be easily followed. A combination of the following are apparent in the document: effective transitions are used throughout, a professional format is used, the graphics are descriptive and clearly support the document's purpose.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Goudy Old Style" charset="0"/>
                          <a:ea typeface="ＭＳ Ｐゴシック" charset="-128"/>
                        </a:rPr>
                        <a:t>* The document is clear and concise and appropriate grammar is used throughout.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a:noFill/>
                        </a:ln>
                        <a:solidFill>
                          <a:srgbClr val="000000"/>
                        </a:solidFill>
                        <a:effectLst/>
                        <a:latin typeface="Goudy Old Style" charset="0"/>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r>
              <a:tr h="17125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s-MY" sz="1500" b="0" i="0" u="none" strike="noStrike" cap="none" normalizeH="0" baseline="0" smtClean="0">
                          <a:ln>
                            <a:noFill/>
                          </a:ln>
                          <a:solidFill>
                            <a:srgbClr val="000000"/>
                          </a:solidFill>
                          <a:effectLst/>
                          <a:latin typeface="Goudy Old Style" charset="0"/>
                          <a:ea typeface="ＭＳ Ｐゴシック" charset="-128"/>
                        </a:rPr>
                        <a:t>Adequate</a:t>
                      </a:r>
                      <a:r>
                        <a:rPr kumimoji="0" lang="en-US" sz="1500" b="0" i="0" u="none" strike="noStrike" cap="none" normalizeH="0" baseline="0" smtClean="0">
                          <a:ln>
                            <a:noFill/>
                          </a:ln>
                          <a:solidFill>
                            <a:srgbClr val="000000"/>
                          </a:solidFill>
                          <a:effectLst/>
                          <a:latin typeface="Goudy Old Style" charset="0"/>
                          <a:ea typeface="ＭＳ Ｐゴシック" charset="-128"/>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Goudy Old Style" charset="0"/>
                          <a:ea typeface="ＭＳ Ｐゴシック" charset="-128"/>
                        </a:rPr>
                        <a:t>* The document can be easily followed. A combination of the following are apparent in the document: basic transitions are used, a structured format is used, some supporting graphics are provided, but are not clearly explained.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Goudy Old Style" charset="0"/>
                          <a:ea typeface="ＭＳ Ｐゴシック" charset="-128"/>
                        </a:rPr>
                        <a:t>* The document contains minimal distractions that appear in a combination of the following forms: flow in thought, graphical presentations, grammar/mechanics.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Goudy Old Style" charset="0"/>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r>
              <a:tr h="15087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s-MY" sz="1500" b="0" i="0" u="none" strike="noStrike" cap="none" normalizeH="0" baseline="0" smtClean="0">
                          <a:ln>
                            <a:noFill/>
                          </a:ln>
                          <a:solidFill>
                            <a:srgbClr val="000000"/>
                          </a:solidFill>
                          <a:effectLst/>
                          <a:latin typeface="Goudy Old Style" charset="0"/>
                          <a:ea typeface="ＭＳ Ｐゴシック" charset="-128"/>
                        </a:rPr>
                        <a:t>Needs Improvement</a:t>
                      </a:r>
                      <a:r>
                        <a:rPr kumimoji="0" lang="en-US" sz="1500" b="0" i="0" u="none" strike="noStrike" cap="none" normalizeH="0" baseline="0" smtClean="0">
                          <a:ln>
                            <a:noFill/>
                          </a:ln>
                          <a:solidFill>
                            <a:srgbClr val="000000"/>
                          </a:solidFill>
                          <a:effectLst/>
                          <a:latin typeface="Goudy Old Style" charset="0"/>
                          <a:ea typeface="ＭＳ Ｐゴシック" charset="-128"/>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Goudy Old Style" charset="0"/>
                          <a:ea typeface="ＭＳ Ｐゴシック" charset="-128"/>
                        </a:rPr>
                        <a:t>* Organization of document is difficult to follow due to a combination of the following: inadequate transitions, rambling format, insufficient or irrelevant information, ambiguous graphics.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Goudy Old Style" charset="0"/>
                          <a:ea typeface="ＭＳ Ｐゴシック" charset="-128"/>
                        </a:rPr>
                        <a:t>* The document contains numerous distractions that appear in a combination of the following forms: flow in thought, graphical presentations, grammar/mechanics.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Goudy Old Style" charset="0"/>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r>
              <a:tr h="86956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Goudy Old Style" charset="0"/>
                          <a:ea typeface="ＭＳ Ｐゴシック" charset="-128"/>
                        </a:rPr>
                        <a:t>Inadequate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Goudy Old Style" charset="0"/>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Goudy Old Style" charset="0"/>
                          <a:ea typeface="ＭＳ Ｐゴシック" charset="-128"/>
                        </a:rPr>
                        <a:t>* There appears to be no organization of the document's contents.  </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500" b="0" i="0" u="none" strike="noStrike" cap="none" normalizeH="0" baseline="0" dirty="0" smtClean="0">
                          <a:ln>
                            <a:noFill/>
                          </a:ln>
                          <a:solidFill>
                            <a:srgbClr val="000000"/>
                          </a:solidFill>
                          <a:effectLst/>
                          <a:latin typeface="Goudy Old Style" charset="0"/>
                          <a:ea typeface="ＭＳ Ｐゴシック" charset="-128"/>
                        </a:rPr>
                        <a:t>Sentences are difficult to read and understand.  </a:t>
                      </a: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US" sz="1500" b="0" i="0" u="none" strike="noStrike" cap="none" normalizeH="0" baseline="0" dirty="0" smtClean="0">
                        <a:ln>
                          <a:noFill/>
                        </a:ln>
                        <a:solidFill>
                          <a:srgbClr val="000000"/>
                        </a:solidFill>
                        <a:effectLst/>
                        <a:latin typeface="Goudy Old Style" charset="0"/>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r>
            </a:tbl>
          </a:graphicData>
        </a:graphic>
      </p:graphicFrame>
      <p:sp>
        <p:nvSpPr>
          <p:cNvPr id="5" name="TextBox 4"/>
          <p:cNvSpPr txBox="1"/>
          <p:nvPr/>
        </p:nvSpPr>
        <p:spPr>
          <a:xfrm>
            <a:off x="228600" y="152400"/>
            <a:ext cx="2743200" cy="38100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Example of Rubrics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fade thruBlk="1"/>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429000" y="286618"/>
            <a:ext cx="5194920" cy="10849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RESEARCH SKILL</a:t>
            </a:r>
          </a:p>
        </p:txBody>
      </p:sp>
      <p:graphicFrame>
        <p:nvGraphicFramePr>
          <p:cNvPr id="4" name="Content Placeholder 3"/>
          <p:cNvGraphicFramePr>
            <a:graphicFrameLocks noGrp="1"/>
          </p:cNvGraphicFramePr>
          <p:nvPr>
            <p:ph idx="1"/>
          </p:nvPr>
        </p:nvGraphicFramePr>
        <p:xfrm>
          <a:off x="609598" y="1676400"/>
          <a:ext cx="7924801" cy="4419602"/>
        </p:xfrm>
        <a:graphic>
          <a:graphicData uri="http://schemas.openxmlformats.org/drawingml/2006/table">
            <a:tbl>
              <a:tblPr/>
              <a:tblGrid>
                <a:gridCol w="1584273"/>
                <a:gridCol w="1078542"/>
                <a:gridCol w="2091721"/>
                <a:gridCol w="1585992"/>
                <a:gridCol w="1584273"/>
              </a:tblGrid>
              <a:tr h="8535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Goudy Old Style" charset="0"/>
                          <a:ea typeface="ＭＳ Ｐゴシック" charset="-128"/>
                        </a:rPr>
                        <a:t>Criteria</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Goudy Old Style" charset="0"/>
                          <a:ea typeface="ＭＳ Ｐゴシック" charset="-128"/>
                        </a:rPr>
                        <a:t>     W</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Goudy Old Style" charset="0"/>
                          <a:ea typeface="ＭＳ Ｐゴシック" charset="-128"/>
                        </a:rPr>
                        <a:t>                  1</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Goudy Old Style" charset="0"/>
                          <a:ea typeface="ＭＳ Ｐゴシック" charset="-128"/>
                        </a:rPr>
                        <a:t>               Poor</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Goudy Old Style" charset="0"/>
                          <a:ea typeface="ＭＳ Ｐゴシック" charset="-128"/>
                        </a:rPr>
                        <a:t>              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Goudy Old Style" charset="0"/>
                          <a:ea typeface="ＭＳ Ｐゴシック" charset="-128"/>
                        </a:rPr>
                        <a:t>          Good</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Goudy Old Style" charset="0"/>
                          <a:ea typeface="ＭＳ Ｐゴシック" charset="-128"/>
                        </a:rPr>
                        <a:t>              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Goudy Old Style" charset="0"/>
                          <a:ea typeface="ＭＳ Ｐゴシック" charset="-128"/>
                        </a:rPr>
                        <a:t>    Excellent</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r>
              <a:tr h="8535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No. of sources</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     x1</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                1 - 4</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           5 - 9</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      10 or more</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r>
              <a:tr h="8535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Interpretative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Inaccuracies</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     x1</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                Lots</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         Few</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        None</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r>
              <a:tr h="8535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Organisation</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     x3</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Cannot tell sources of information</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Can tell with difficulties</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Can easily tell</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9CCCC"/>
                    </a:solidFill>
                  </a:tcPr>
                </a:tc>
              </a:tr>
              <a:tr h="10054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Bibliography</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     x1</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oudy Old Style" charset="0"/>
                          <a:ea typeface="ＭＳ Ｐゴシック" charset="-128"/>
                        </a:rPr>
                        <a:t>Contains little information</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Goudy Old Style" charset="0"/>
                          <a:ea typeface="ＭＳ Ｐゴシック" charset="-128"/>
                        </a:rPr>
                        <a:t>Contains most relevant info</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oudy Old Style" charset="0"/>
                          <a:ea typeface="ＭＳ Ｐゴシック" charset="-128"/>
                        </a:rPr>
                        <a:t>All relevant info included</a:t>
                      </a:r>
                    </a:p>
                  </a:txBody>
                  <a:tcPr marL="81263" marR="8126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DE7E7"/>
                    </a:solidFill>
                  </a:tcPr>
                </a:tc>
              </a:tr>
            </a:tbl>
          </a:graphicData>
        </a:graphic>
      </p:graphicFrame>
      <p:sp>
        <p:nvSpPr>
          <p:cNvPr id="5" name="TextBox 4"/>
          <p:cNvSpPr txBox="1"/>
          <p:nvPr/>
        </p:nvSpPr>
        <p:spPr>
          <a:xfrm>
            <a:off x="2209800" y="152400"/>
            <a:ext cx="2743200" cy="38100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Example of Rubrics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fade thruBlk="1"/>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28600" y="1600200"/>
            <a:ext cx="2743200" cy="38100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Example of Rubrics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itle 1"/>
          <p:cNvSpPr>
            <a:spLocks noGrp="1"/>
          </p:cNvSpPr>
          <p:nvPr>
            <p:ph type="title"/>
          </p:nvPr>
        </p:nvSpPr>
        <p:spPr>
          <a:xfrm>
            <a:off x="0" y="2743200"/>
            <a:ext cx="3886200" cy="10849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LATIHAN INDUSTRI</a:t>
            </a:r>
          </a:p>
        </p:txBody>
      </p:sp>
      <p:pic>
        <p:nvPicPr>
          <p:cNvPr id="169986" name="Picture 2"/>
          <p:cNvPicPr>
            <a:picLocks noChangeAspect="1" noChangeArrowheads="1"/>
          </p:cNvPicPr>
          <p:nvPr/>
        </p:nvPicPr>
        <p:blipFill>
          <a:blip r:embed="rId2" cstate="print"/>
          <a:srcRect/>
          <a:stretch>
            <a:fillRect/>
          </a:stretch>
        </p:blipFill>
        <p:spPr bwMode="auto">
          <a:xfrm>
            <a:off x="3886200" y="152400"/>
            <a:ext cx="4991100" cy="6705600"/>
          </a:xfrm>
          <a:prstGeom prst="rect">
            <a:avLst/>
          </a:prstGeom>
          <a:ln>
            <a:noFill/>
          </a:ln>
          <a:effectLst>
            <a:outerShdw blurRad="292100" dist="139700" dir="2700000" algn="tl" rotWithShape="0">
              <a:srgbClr val="333333">
                <a:alpha val="65000"/>
              </a:srgbClr>
            </a:outerShdw>
          </a:effectLst>
        </p:spPr>
      </p:pic>
      <p:pic>
        <p:nvPicPr>
          <p:cNvPr id="7" name="Picture 2" descr="C:\Users\01483\Desktop\logoUTeM (1).jpg"/>
          <p:cNvPicPr>
            <a:picLocks noChangeAspect="1" noChangeArrowheads="1"/>
          </p:cNvPicPr>
          <p:nvPr/>
        </p:nvPicPr>
        <p:blipFill>
          <a:blip r:embed="rId3" cstate="print"/>
          <a:srcRect/>
          <a:stretch>
            <a:fillRect/>
          </a:stretch>
        </p:blipFill>
        <p:spPr bwMode="auto">
          <a:xfrm>
            <a:off x="76200" y="-97155"/>
            <a:ext cx="2590800" cy="139255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28600" y="1600200"/>
            <a:ext cx="2743200" cy="38100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Example of Rubrics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itle 1"/>
          <p:cNvSpPr>
            <a:spLocks noGrp="1"/>
          </p:cNvSpPr>
          <p:nvPr>
            <p:ph type="title"/>
          </p:nvPr>
        </p:nvSpPr>
        <p:spPr>
          <a:xfrm>
            <a:off x="0" y="2743200"/>
            <a:ext cx="3886200" cy="10849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LATIHAN INDUSTRI</a:t>
            </a:r>
          </a:p>
        </p:txBody>
      </p:sp>
      <p:pic>
        <p:nvPicPr>
          <p:cNvPr id="7" name="Picture 2" descr="C:\Users\01483\Desktop\logoUTeM (1).jpg"/>
          <p:cNvPicPr>
            <a:picLocks noChangeAspect="1" noChangeArrowheads="1"/>
          </p:cNvPicPr>
          <p:nvPr/>
        </p:nvPicPr>
        <p:blipFill>
          <a:blip r:embed="rId2" cstate="print"/>
          <a:srcRect/>
          <a:stretch>
            <a:fillRect/>
          </a:stretch>
        </p:blipFill>
        <p:spPr bwMode="auto">
          <a:xfrm>
            <a:off x="76200" y="-97155"/>
            <a:ext cx="2590800" cy="1392555"/>
          </a:xfrm>
          <a:prstGeom prst="rect">
            <a:avLst/>
          </a:prstGeom>
          <a:noFill/>
        </p:spPr>
      </p:pic>
      <p:pic>
        <p:nvPicPr>
          <p:cNvPr id="171010" name="Picture 2"/>
          <p:cNvPicPr>
            <a:picLocks noChangeAspect="1" noChangeArrowheads="1"/>
          </p:cNvPicPr>
          <p:nvPr/>
        </p:nvPicPr>
        <p:blipFill>
          <a:blip r:embed="rId3" cstate="print"/>
          <a:srcRect/>
          <a:stretch>
            <a:fillRect/>
          </a:stretch>
        </p:blipFill>
        <p:spPr bwMode="auto">
          <a:xfrm>
            <a:off x="3962400" y="76200"/>
            <a:ext cx="4914900" cy="6629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362200" y="76200"/>
            <a:ext cx="6324600" cy="10849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Faedah</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Penskoran</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Rubrik</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30723" name="Content Placeholder 2"/>
          <p:cNvSpPr>
            <a:spLocks noGrp="1"/>
          </p:cNvSpPr>
          <p:nvPr>
            <p:ph idx="1"/>
          </p:nvPr>
        </p:nvSpPr>
        <p:spPr>
          <a:xfrm>
            <a:off x="457200" y="1600200"/>
            <a:ext cx="7364288" cy="4114800"/>
          </a:xfrm>
        </p:spPr>
        <p:txBody>
          <a:bodyPr/>
          <a:lstStyle/>
          <a:p>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Ketekalan</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pengkadaran</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(ratings)</a:t>
            </a:r>
          </a:p>
          <a:p>
            <a:pPr lvl="1"/>
            <a:r>
              <a:rPr lang="en-US" dirty="0" err="1" smtClean="0"/>
              <a:t>Antara</a:t>
            </a:r>
            <a:r>
              <a:rPr lang="en-US" dirty="0" smtClean="0"/>
              <a:t> </a:t>
            </a:r>
            <a:r>
              <a:rPr lang="en-US" dirty="0" err="1" smtClean="0"/>
              <a:t>pelajar</a:t>
            </a:r>
            <a:r>
              <a:rPr lang="en-US" dirty="0" smtClean="0"/>
              <a:t> </a:t>
            </a:r>
          </a:p>
          <a:p>
            <a:pPr lvl="1"/>
            <a:r>
              <a:rPr lang="en-US" dirty="0" err="1" smtClean="0"/>
              <a:t>Antara</a:t>
            </a:r>
            <a:r>
              <a:rPr lang="en-US" dirty="0" smtClean="0"/>
              <a:t> </a:t>
            </a:r>
            <a:r>
              <a:rPr lang="en-US" dirty="0" err="1" smtClean="0"/>
              <a:t>penilai</a:t>
            </a:r>
            <a:r>
              <a:rPr lang="en-US" dirty="0" smtClean="0"/>
              <a:t> </a:t>
            </a:r>
          </a:p>
          <a:p>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Mengurangkan</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ralat</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pengkadaran</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lvl="1"/>
            <a:r>
              <a:rPr lang="en-US" dirty="0" smtClean="0"/>
              <a:t>Halo effect</a:t>
            </a:r>
          </a:p>
          <a:p>
            <a:pPr lvl="1"/>
            <a:r>
              <a:rPr lang="en-US" dirty="0" smtClean="0"/>
              <a:t>Central tendency errors</a:t>
            </a:r>
          </a:p>
          <a:p>
            <a:pPr lvl="1"/>
            <a:r>
              <a:rPr lang="en-US" dirty="0" smtClean="0"/>
              <a:t>Rater drift</a:t>
            </a:r>
          </a:p>
          <a:p>
            <a:pPr>
              <a:buFontTx/>
              <a:buNone/>
            </a:pPr>
            <a:endParaRPr lang="en-US" dirty="0" smtClean="0"/>
          </a:p>
        </p:txBody>
      </p:sp>
    </p:spTree>
  </p:cSld>
  <p:clrMapOvr>
    <a:masterClrMapping/>
  </p:clrMapOvr>
  <p:transition>
    <p:fade thruBlk="1"/>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0" y="228600"/>
            <a:ext cx="5194920" cy="1084982"/>
          </a:xfrm>
        </p:spPr>
        <p:txBody>
          <a:bodyPr/>
          <a:lstStyle/>
          <a:p>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Faedah</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Rubric</a:t>
            </a:r>
          </a:p>
        </p:txBody>
      </p:sp>
      <p:sp>
        <p:nvSpPr>
          <p:cNvPr id="31747" name="Rectangle 3"/>
          <p:cNvSpPr>
            <a:spLocks noGrp="1" noChangeArrowheads="1"/>
          </p:cNvSpPr>
          <p:nvPr>
            <p:ph idx="1"/>
          </p:nvPr>
        </p:nvSpPr>
        <p:spPr>
          <a:xfrm>
            <a:off x="287016" y="1371600"/>
            <a:ext cx="8856984" cy="3672408"/>
          </a:xfrm>
        </p:spPr>
        <p:txBody>
          <a:bodyPr/>
          <a:lstStyle/>
          <a:p>
            <a:r>
              <a:rPr lang="en-US" dirty="0" err="1" smtClean="0"/>
              <a:t>Menjadikan</a:t>
            </a:r>
            <a:r>
              <a:rPr lang="en-US" dirty="0" smtClean="0"/>
              <a:t> </a:t>
            </a:r>
            <a:r>
              <a:rPr lang="en-US" dirty="0" err="1" smtClean="0"/>
              <a:t>penskoran</a:t>
            </a:r>
            <a:r>
              <a:rPr lang="en-US" dirty="0" smtClean="0"/>
              <a:t> </a:t>
            </a:r>
            <a:r>
              <a:rPr lang="en-US" dirty="0" err="1" smtClean="0"/>
              <a:t>lebih</a:t>
            </a:r>
            <a:r>
              <a:rPr lang="en-US" dirty="0" smtClean="0"/>
              <a:t> </a:t>
            </a:r>
            <a:r>
              <a:rPr lang="en-US" dirty="0" err="1" smtClean="0"/>
              <a:t>mudah</a:t>
            </a:r>
            <a:r>
              <a:rPr lang="en-US" dirty="0" smtClean="0"/>
              <a:t> </a:t>
            </a:r>
            <a:r>
              <a:rPr lang="en-US" dirty="0" err="1" smtClean="0"/>
              <a:t>dan</a:t>
            </a:r>
            <a:r>
              <a:rPr lang="en-US" dirty="0" smtClean="0"/>
              <a:t> </a:t>
            </a:r>
            <a:r>
              <a:rPr lang="en-US" dirty="0" err="1" smtClean="0"/>
              <a:t>lebih</a:t>
            </a:r>
            <a:r>
              <a:rPr lang="en-US" dirty="0" smtClean="0"/>
              <a:t> </a:t>
            </a:r>
            <a:r>
              <a:rPr lang="en-US" dirty="0" err="1" smtClean="0"/>
              <a:t>cepat</a:t>
            </a:r>
            <a:r>
              <a:rPr lang="en-US" dirty="0" smtClean="0"/>
              <a:t> </a:t>
            </a:r>
          </a:p>
          <a:p>
            <a:r>
              <a:rPr lang="en-US" dirty="0" err="1" smtClean="0"/>
              <a:t>Berguna</a:t>
            </a:r>
            <a:r>
              <a:rPr lang="en-US" dirty="0" smtClean="0"/>
              <a:t> </a:t>
            </a:r>
            <a:r>
              <a:rPr lang="en-US" dirty="0" err="1" smtClean="0"/>
              <a:t>sebagai</a:t>
            </a:r>
            <a:r>
              <a:rPr lang="en-US" dirty="0" smtClean="0"/>
              <a:t> </a:t>
            </a:r>
            <a:r>
              <a:rPr lang="en-US" dirty="0" err="1" smtClean="0"/>
              <a:t>alat</a:t>
            </a:r>
            <a:r>
              <a:rPr lang="en-US" dirty="0" smtClean="0"/>
              <a:t> </a:t>
            </a:r>
            <a:r>
              <a:rPr lang="en-US" dirty="0" err="1" smtClean="0"/>
              <a:t>pembelajaran</a:t>
            </a:r>
            <a:r>
              <a:rPr lang="en-US" dirty="0" smtClean="0"/>
              <a:t> </a:t>
            </a:r>
          </a:p>
          <a:p>
            <a:pPr lvl="1"/>
            <a:r>
              <a:rPr lang="en-US" dirty="0" err="1" smtClean="0"/>
              <a:t>Jangkaan</a:t>
            </a:r>
            <a:r>
              <a:rPr lang="en-US" dirty="0" smtClean="0"/>
              <a:t> </a:t>
            </a:r>
            <a:r>
              <a:rPr lang="en-US" dirty="0" err="1" smtClean="0"/>
              <a:t>lebih</a:t>
            </a:r>
            <a:r>
              <a:rPr lang="en-US" dirty="0" smtClean="0"/>
              <a:t> </a:t>
            </a:r>
            <a:r>
              <a:rPr lang="en-US" dirty="0" err="1" smtClean="0"/>
              <a:t>jelas</a:t>
            </a:r>
            <a:r>
              <a:rPr lang="en-US" dirty="0" smtClean="0"/>
              <a:t> </a:t>
            </a:r>
            <a:r>
              <a:rPr lang="en-US" dirty="0" err="1" smtClean="0"/>
              <a:t>kepada</a:t>
            </a:r>
            <a:r>
              <a:rPr lang="en-US" dirty="0" smtClean="0"/>
              <a:t> </a:t>
            </a:r>
            <a:r>
              <a:rPr lang="en-US" dirty="0" err="1" smtClean="0"/>
              <a:t>pelajar</a:t>
            </a:r>
            <a:r>
              <a:rPr lang="en-US" dirty="0" smtClean="0"/>
              <a:t> </a:t>
            </a:r>
          </a:p>
          <a:p>
            <a:pPr lvl="1"/>
            <a:r>
              <a:rPr lang="en-US" dirty="0" err="1" smtClean="0"/>
              <a:t>Menyediakan</a:t>
            </a:r>
            <a:r>
              <a:rPr lang="en-US" dirty="0" smtClean="0"/>
              <a:t> </a:t>
            </a:r>
            <a:r>
              <a:rPr lang="en-US" dirty="0" err="1" smtClean="0"/>
              <a:t>maklum</a:t>
            </a:r>
            <a:r>
              <a:rPr lang="en-US" dirty="0" smtClean="0"/>
              <a:t> </a:t>
            </a:r>
            <a:r>
              <a:rPr lang="en-US" dirty="0" err="1" smtClean="0"/>
              <a:t>balas</a:t>
            </a:r>
            <a:r>
              <a:rPr lang="en-US" dirty="0" smtClean="0"/>
              <a:t> yang </a:t>
            </a:r>
            <a:r>
              <a:rPr lang="en-US" dirty="0" err="1" smtClean="0"/>
              <a:t>berguna</a:t>
            </a:r>
            <a:r>
              <a:rPr lang="en-US" dirty="0" smtClean="0"/>
              <a:t> </a:t>
            </a:r>
            <a:r>
              <a:rPr lang="en-US" dirty="0" err="1" smtClean="0"/>
              <a:t>dan</a:t>
            </a:r>
            <a:r>
              <a:rPr lang="en-US" dirty="0" smtClean="0"/>
              <a:t> </a:t>
            </a:r>
            <a:r>
              <a:rPr lang="en-US" dirty="0" err="1" smtClean="0"/>
              <a:t>terperinci</a:t>
            </a:r>
            <a:r>
              <a:rPr lang="en-US" dirty="0" smtClean="0"/>
              <a:t> </a:t>
            </a:r>
            <a:r>
              <a:rPr lang="en-US" dirty="0" err="1" smtClean="0"/>
              <a:t>kepada</a:t>
            </a:r>
            <a:r>
              <a:rPr lang="en-US" dirty="0" smtClean="0"/>
              <a:t> </a:t>
            </a:r>
            <a:r>
              <a:rPr lang="en-US" dirty="0" err="1" smtClean="0"/>
              <a:t>pelajar</a:t>
            </a:r>
            <a:r>
              <a:rPr lang="en-US" dirty="0" smtClean="0"/>
              <a:t> </a:t>
            </a:r>
          </a:p>
          <a:p>
            <a:r>
              <a:rPr lang="en-US" dirty="0" err="1" smtClean="0"/>
              <a:t>Berguna</a:t>
            </a:r>
            <a:r>
              <a:rPr lang="en-US" dirty="0" smtClean="0"/>
              <a:t> </a:t>
            </a:r>
            <a:r>
              <a:rPr lang="en-US" dirty="0" err="1" smtClean="0"/>
              <a:t>sebagai</a:t>
            </a:r>
            <a:r>
              <a:rPr lang="en-US" dirty="0" smtClean="0"/>
              <a:t> </a:t>
            </a:r>
            <a:r>
              <a:rPr lang="en-US" dirty="0" err="1" smtClean="0"/>
              <a:t>panduan</a:t>
            </a:r>
            <a:r>
              <a:rPr lang="en-US" dirty="0" smtClean="0"/>
              <a:t> </a:t>
            </a:r>
            <a:r>
              <a:rPr lang="en-US" dirty="0" err="1" smtClean="0"/>
              <a:t>mengajar</a:t>
            </a:r>
            <a:r>
              <a:rPr lang="en-US" dirty="0" smtClean="0"/>
              <a:t> </a:t>
            </a:r>
          </a:p>
          <a:p>
            <a:pPr lvl="1"/>
            <a:r>
              <a:rPr lang="en-US" dirty="0" err="1" smtClean="0"/>
              <a:t>Fokus</a:t>
            </a:r>
            <a:r>
              <a:rPr lang="en-US" dirty="0" smtClean="0"/>
              <a:t> </a:t>
            </a:r>
            <a:r>
              <a:rPr lang="en-US" dirty="0" err="1" smtClean="0"/>
              <a:t>kepada</a:t>
            </a:r>
            <a:r>
              <a:rPr lang="en-US" dirty="0" smtClean="0"/>
              <a:t> </a:t>
            </a:r>
            <a:r>
              <a:rPr lang="en-US" dirty="0" err="1" smtClean="0"/>
              <a:t>pembelajaran</a:t>
            </a:r>
            <a:r>
              <a:rPr lang="en-US" dirty="0" smtClean="0"/>
              <a:t> </a:t>
            </a:r>
            <a:r>
              <a:rPr lang="en-US" dirty="0" err="1" smtClean="0"/>
              <a:t>pelajar</a:t>
            </a:r>
            <a:r>
              <a:rPr lang="en-US" dirty="0" smtClean="0"/>
              <a:t> </a:t>
            </a:r>
          </a:p>
          <a:p>
            <a:pPr lvl="1"/>
            <a:endParaRPr lang="en-US" dirty="0" smtClean="0"/>
          </a:p>
        </p:txBody>
      </p:sp>
    </p:spTree>
  </p:cSld>
  <p:clrMapOvr>
    <a:masterClrMapping/>
  </p:clrMapOvr>
  <p:transition>
    <p:fade thruBlk="1"/>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743200" y="332656"/>
            <a:ext cx="5943600" cy="1084982"/>
          </a:xfrm>
        </p:spPr>
        <p:txBody>
          <a:bodyPr/>
          <a:lstStyle/>
          <a:p>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Bagaimana</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membina</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rubrik</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penskoran</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p:txBody>
      </p:sp>
      <p:sp>
        <p:nvSpPr>
          <p:cNvPr id="32771" name="Rectangle 3"/>
          <p:cNvSpPr>
            <a:spLocks noGrp="1" noChangeArrowheads="1"/>
          </p:cNvSpPr>
          <p:nvPr>
            <p:ph idx="1"/>
          </p:nvPr>
        </p:nvSpPr>
        <p:spPr>
          <a:xfrm>
            <a:off x="304800" y="1524000"/>
            <a:ext cx="8229600" cy="4267200"/>
          </a:xfrm>
        </p:spPr>
        <p:txBody>
          <a:bodyPr>
            <a:noAutofit/>
          </a:bodyPr>
          <a:lstStyle/>
          <a:p>
            <a:r>
              <a:rPr lang="en-US" sz="2800" dirty="0" err="1" smtClean="0"/>
              <a:t>Tentukan</a:t>
            </a:r>
            <a:r>
              <a:rPr lang="en-US" sz="2800" dirty="0" smtClean="0"/>
              <a:t> </a:t>
            </a:r>
            <a:r>
              <a:rPr lang="en-US" sz="2800" dirty="0" err="1" smtClean="0"/>
              <a:t>hasil</a:t>
            </a:r>
            <a:r>
              <a:rPr lang="en-US" sz="2800" dirty="0" smtClean="0"/>
              <a:t> yang </a:t>
            </a:r>
            <a:r>
              <a:rPr lang="en-US" sz="2800" dirty="0" err="1" smtClean="0"/>
              <a:t>akan</a:t>
            </a:r>
            <a:r>
              <a:rPr lang="en-US" sz="2800" dirty="0" smtClean="0"/>
              <a:t> </a:t>
            </a:r>
            <a:r>
              <a:rPr lang="en-US" sz="2800" dirty="0" err="1" smtClean="0"/>
              <a:t>ditaksir</a:t>
            </a:r>
            <a:r>
              <a:rPr lang="en-US" sz="2800" dirty="0" smtClean="0"/>
              <a:t> </a:t>
            </a:r>
          </a:p>
          <a:p>
            <a:r>
              <a:rPr lang="en-US" sz="2800" dirty="0" err="1" smtClean="0"/>
              <a:t>Putuskan</a:t>
            </a:r>
            <a:r>
              <a:rPr lang="en-US" sz="2800" dirty="0" smtClean="0"/>
              <a:t> </a:t>
            </a:r>
            <a:r>
              <a:rPr lang="en-US" sz="2800" dirty="0" err="1" smtClean="0"/>
              <a:t>sama</a:t>
            </a:r>
            <a:r>
              <a:rPr lang="en-US" sz="2800" dirty="0" smtClean="0"/>
              <a:t> </a:t>
            </a:r>
            <a:r>
              <a:rPr lang="en-US" sz="2800" dirty="0" err="1" smtClean="0"/>
              <a:t>ada</a:t>
            </a:r>
            <a:r>
              <a:rPr lang="en-US" sz="2800" dirty="0" smtClean="0"/>
              <a:t> </a:t>
            </a:r>
            <a:r>
              <a:rPr lang="en-US" sz="2800" dirty="0" err="1" smtClean="0"/>
              <a:t>penskoran</a:t>
            </a:r>
            <a:r>
              <a:rPr lang="en-US" sz="2800" dirty="0" smtClean="0"/>
              <a:t> </a:t>
            </a:r>
            <a:r>
              <a:rPr lang="en-US" sz="2800" dirty="0" err="1" smtClean="0"/>
              <a:t>holistik</a:t>
            </a:r>
            <a:r>
              <a:rPr lang="en-US" sz="2800" dirty="0" smtClean="0"/>
              <a:t> </a:t>
            </a:r>
            <a:r>
              <a:rPr lang="en-US" sz="2800" dirty="0" err="1" smtClean="0"/>
              <a:t>atau</a:t>
            </a:r>
            <a:r>
              <a:rPr lang="en-US" sz="2800" dirty="0" smtClean="0"/>
              <a:t> </a:t>
            </a:r>
            <a:r>
              <a:rPr lang="en-US" sz="2800" dirty="0" err="1" smtClean="0"/>
              <a:t>analitik</a:t>
            </a:r>
            <a:r>
              <a:rPr lang="en-US" sz="2800" dirty="0" smtClean="0"/>
              <a:t> yang </a:t>
            </a:r>
            <a:r>
              <a:rPr lang="en-US" sz="2800" dirty="0" err="1" smtClean="0"/>
              <a:t>lebih</a:t>
            </a:r>
            <a:r>
              <a:rPr lang="en-US" sz="2800" dirty="0" smtClean="0"/>
              <a:t> </a:t>
            </a:r>
            <a:r>
              <a:rPr lang="en-US" sz="2800" dirty="0" err="1" smtClean="0"/>
              <a:t>sesuai</a:t>
            </a:r>
            <a:r>
              <a:rPr lang="en-US" sz="2800" dirty="0" smtClean="0"/>
              <a:t> </a:t>
            </a:r>
          </a:p>
          <a:p>
            <a:r>
              <a:rPr lang="en-US" sz="2800" dirty="0" err="1" smtClean="0"/>
              <a:t>Pilih</a:t>
            </a:r>
            <a:r>
              <a:rPr lang="en-US" sz="2800" dirty="0" smtClean="0"/>
              <a:t> </a:t>
            </a:r>
            <a:r>
              <a:rPr lang="en-US" sz="2800" dirty="0" err="1" smtClean="0"/>
              <a:t>bilangan</a:t>
            </a:r>
            <a:r>
              <a:rPr lang="en-US" sz="2800" dirty="0" smtClean="0"/>
              <a:t> </a:t>
            </a:r>
            <a:r>
              <a:rPr lang="en-US" sz="2800" dirty="0" err="1" smtClean="0"/>
              <a:t>tahap</a:t>
            </a:r>
            <a:r>
              <a:rPr lang="en-US" sz="2800" dirty="0" smtClean="0"/>
              <a:t> </a:t>
            </a:r>
            <a:r>
              <a:rPr lang="en-US" sz="2800" dirty="0" err="1" smtClean="0"/>
              <a:t>prestasi</a:t>
            </a:r>
            <a:r>
              <a:rPr lang="en-US" sz="2800" dirty="0" smtClean="0"/>
              <a:t>  (3 </a:t>
            </a:r>
            <a:r>
              <a:rPr lang="en-US" sz="2800" dirty="0" err="1" smtClean="0"/>
              <a:t>hingga</a:t>
            </a:r>
            <a:r>
              <a:rPr lang="en-US" sz="2800" dirty="0" smtClean="0"/>
              <a:t> 5)</a:t>
            </a:r>
          </a:p>
          <a:p>
            <a:r>
              <a:rPr lang="en-US" sz="2800" dirty="0" err="1" smtClean="0"/>
              <a:t>Kenal</a:t>
            </a:r>
            <a:r>
              <a:rPr lang="en-US" sz="2800" dirty="0" smtClean="0"/>
              <a:t> </a:t>
            </a:r>
            <a:r>
              <a:rPr lang="en-US" sz="2800" dirty="0" err="1" smtClean="0"/>
              <a:t>pasti</a:t>
            </a:r>
            <a:r>
              <a:rPr lang="en-US" sz="2800" dirty="0" smtClean="0"/>
              <a:t> standard </a:t>
            </a:r>
            <a:r>
              <a:rPr lang="en-US" sz="2800" dirty="0" err="1" smtClean="0"/>
              <a:t>prestasi</a:t>
            </a:r>
            <a:r>
              <a:rPr lang="en-US" sz="2800" dirty="0" smtClean="0"/>
              <a:t>  (performance standard) (</a:t>
            </a:r>
            <a:r>
              <a:rPr lang="en-US" sz="2800" dirty="0" err="1" smtClean="0"/>
              <a:t>contoh</a:t>
            </a:r>
            <a:r>
              <a:rPr lang="en-US" sz="2800" dirty="0" smtClean="0"/>
              <a:t>, </a:t>
            </a:r>
            <a:r>
              <a:rPr lang="en-US" sz="2800" u="sng" dirty="0" smtClean="0"/>
              <a:t>&gt;</a:t>
            </a:r>
            <a:r>
              <a:rPr lang="en-US" sz="2800" dirty="0" smtClean="0"/>
              <a:t>3)</a:t>
            </a:r>
          </a:p>
          <a:p>
            <a:r>
              <a:rPr lang="en-US" sz="2800" dirty="0" err="1" smtClean="0"/>
              <a:t>Bentuk</a:t>
            </a:r>
            <a:r>
              <a:rPr lang="en-US" sz="2800" dirty="0" smtClean="0"/>
              <a:t> </a:t>
            </a:r>
            <a:r>
              <a:rPr lang="en-US" sz="2800" dirty="0" err="1" smtClean="0"/>
              <a:t>matriks</a:t>
            </a:r>
            <a:endParaRPr lang="en-US" sz="2800" dirty="0" smtClean="0"/>
          </a:p>
          <a:p>
            <a:r>
              <a:rPr lang="en-US" sz="2800" dirty="0" err="1" smtClean="0"/>
              <a:t>Lengkapkan</a:t>
            </a:r>
            <a:r>
              <a:rPr lang="en-US" sz="2800" dirty="0" smtClean="0"/>
              <a:t> </a:t>
            </a:r>
            <a:r>
              <a:rPr lang="en-US" sz="2800" dirty="0" err="1" smtClean="0"/>
              <a:t>setiap</a:t>
            </a:r>
            <a:r>
              <a:rPr lang="en-US" sz="2800" dirty="0" smtClean="0"/>
              <a:t> </a:t>
            </a:r>
            <a:r>
              <a:rPr lang="en-US" sz="2800" dirty="0" err="1" smtClean="0"/>
              <a:t>sel</a:t>
            </a:r>
            <a:r>
              <a:rPr lang="en-US" sz="2800" dirty="0" smtClean="0"/>
              <a:t> </a:t>
            </a:r>
            <a:r>
              <a:rPr lang="en-US" sz="2800" dirty="0" err="1" smtClean="0"/>
              <a:t>dalam</a:t>
            </a:r>
            <a:r>
              <a:rPr lang="en-US" sz="2800" dirty="0" smtClean="0"/>
              <a:t> </a:t>
            </a:r>
            <a:r>
              <a:rPr lang="en-US" sz="2800" dirty="0" err="1" smtClean="0"/>
              <a:t>matriks</a:t>
            </a:r>
            <a:r>
              <a:rPr lang="en-US" sz="2800" dirty="0" smtClean="0"/>
              <a:t>  </a:t>
            </a:r>
          </a:p>
          <a:p>
            <a:pPr lvl="1"/>
            <a:r>
              <a:rPr lang="en-US" b="1" dirty="0" err="1" smtClean="0">
                <a:ln w="1905"/>
                <a:solidFill>
                  <a:schemeClr val="accent2">
                    <a:lumMod val="50000"/>
                  </a:schemeClr>
                </a:solidFill>
                <a:effectLst>
                  <a:innerShdw blurRad="69850" dist="43180" dir="5400000">
                    <a:srgbClr val="000000">
                      <a:alpha val="65000"/>
                    </a:srgbClr>
                  </a:innerShdw>
                </a:effectLst>
              </a:rPr>
              <a:t>Mulakan</a:t>
            </a:r>
            <a:r>
              <a:rPr lang="en-US" b="1" dirty="0" smtClean="0">
                <a:ln w="1905"/>
                <a:solidFill>
                  <a:schemeClr val="accent2">
                    <a:lumMod val="50000"/>
                  </a:schemeClr>
                </a:solidFill>
                <a:effectLst>
                  <a:innerShdw blurRad="69850" dist="43180" dir="5400000">
                    <a:srgbClr val="000000">
                      <a:alpha val="65000"/>
                    </a:srgbClr>
                  </a:innerShdw>
                </a:effectLst>
              </a:rPr>
              <a:t> </a:t>
            </a:r>
            <a:r>
              <a:rPr lang="en-US" b="1" dirty="0" err="1" smtClean="0">
                <a:ln w="1905"/>
                <a:solidFill>
                  <a:schemeClr val="accent2">
                    <a:lumMod val="50000"/>
                  </a:schemeClr>
                </a:solidFill>
                <a:effectLst>
                  <a:innerShdw blurRad="69850" dist="43180" dir="5400000">
                    <a:srgbClr val="000000">
                      <a:alpha val="65000"/>
                    </a:srgbClr>
                  </a:innerShdw>
                </a:effectLst>
              </a:rPr>
              <a:t>dengan</a:t>
            </a:r>
            <a:r>
              <a:rPr lang="en-US" b="1" dirty="0" smtClean="0">
                <a:ln w="1905"/>
                <a:solidFill>
                  <a:schemeClr val="accent2">
                    <a:lumMod val="50000"/>
                  </a:schemeClr>
                </a:solidFill>
                <a:effectLst>
                  <a:innerShdw blurRad="69850" dist="43180" dir="5400000">
                    <a:srgbClr val="000000">
                      <a:alpha val="65000"/>
                    </a:srgbClr>
                  </a:innerShdw>
                </a:effectLst>
              </a:rPr>
              <a:t> </a:t>
            </a:r>
            <a:r>
              <a:rPr lang="en-US" b="1" dirty="0" err="1" smtClean="0">
                <a:ln w="1905"/>
                <a:solidFill>
                  <a:schemeClr val="accent2">
                    <a:lumMod val="50000"/>
                  </a:schemeClr>
                </a:solidFill>
                <a:effectLst>
                  <a:innerShdw blurRad="69850" dist="43180" dir="5400000">
                    <a:srgbClr val="000000">
                      <a:alpha val="65000"/>
                    </a:srgbClr>
                  </a:innerShdw>
                </a:effectLst>
              </a:rPr>
              <a:t>tahap</a:t>
            </a:r>
            <a:r>
              <a:rPr lang="en-US" b="1" dirty="0" smtClean="0">
                <a:ln w="1905"/>
                <a:solidFill>
                  <a:schemeClr val="accent2">
                    <a:lumMod val="50000"/>
                  </a:schemeClr>
                </a:solidFill>
                <a:effectLst>
                  <a:innerShdw blurRad="69850" dist="43180" dir="5400000">
                    <a:srgbClr val="000000">
                      <a:alpha val="65000"/>
                    </a:srgbClr>
                  </a:innerShdw>
                </a:effectLst>
              </a:rPr>
              <a:t> </a:t>
            </a:r>
            <a:r>
              <a:rPr lang="en-US" b="1" dirty="0" err="1" smtClean="0">
                <a:ln w="1905"/>
                <a:solidFill>
                  <a:schemeClr val="accent2">
                    <a:lumMod val="50000"/>
                  </a:schemeClr>
                </a:solidFill>
                <a:effectLst>
                  <a:innerShdw blurRad="69850" dist="43180" dir="5400000">
                    <a:srgbClr val="000000">
                      <a:alpha val="65000"/>
                    </a:srgbClr>
                  </a:innerShdw>
                </a:effectLst>
              </a:rPr>
              <a:t>tinggi</a:t>
            </a:r>
            <a:r>
              <a:rPr lang="en-US" b="1" dirty="0" smtClean="0">
                <a:ln w="1905"/>
                <a:solidFill>
                  <a:schemeClr val="accent2">
                    <a:lumMod val="50000"/>
                  </a:schemeClr>
                </a:solidFill>
                <a:effectLst>
                  <a:innerShdw blurRad="69850" dist="43180" dir="5400000">
                    <a:srgbClr val="000000">
                      <a:alpha val="65000"/>
                    </a:srgbClr>
                  </a:innerShdw>
                </a:effectLst>
              </a:rPr>
              <a:t>  (excellent/poor; acceptable/unacceptable)</a:t>
            </a:r>
          </a:p>
          <a:p>
            <a:endParaRPr lang="en-US" sz="2800" dirty="0" smtClean="0"/>
          </a:p>
        </p:txBody>
      </p:sp>
    </p:spTree>
  </p:cSld>
  <p:clrMapOvr>
    <a:masterClrMapping/>
  </p:clrMapOvr>
  <p:transition>
    <p:fade thruBlk="1"/>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362200" y="152400"/>
            <a:ext cx="6248400" cy="1084982"/>
          </a:xfrm>
        </p:spPr>
        <p:txBody>
          <a:bodyPr/>
          <a:lstStyle/>
          <a:p>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Bagaimana</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membina</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p:txBody>
      </p:sp>
      <p:sp>
        <p:nvSpPr>
          <p:cNvPr id="33795" name="Rectangle 3"/>
          <p:cNvSpPr>
            <a:spLocks noGrp="1" noChangeArrowheads="1"/>
          </p:cNvSpPr>
          <p:nvPr>
            <p:ph idx="1"/>
          </p:nvPr>
        </p:nvSpPr>
        <p:spPr>
          <a:xfrm>
            <a:off x="685800" y="1524000"/>
            <a:ext cx="7772400" cy="3675857"/>
          </a:xfrm>
        </p:spPr>
        <p:txBody>
          <a:bodyPr/>
          <a:lstStyle/>
          <a:p>
            <a:r>
              <a:rPr lang="en-US" sz="3600" dirty="0" err="1" smtClean="0"/>
              <a:t>Kajian</a:t>
            </a:r>
            <a:r>
              <a:rPr lang="en-US" sz="3600" dirty="0" smtClean="0"/>
              <a:t> </a:t>
            </a:r>
            <a:r>
              <a:rPr lang="en-US" sz="3600" dirty="0" err="1" smtClean="0"/>
              <a:t>rintis</a:t>
            </a:r>
            <a:r>
              <a:rPr lang="en-US" sz="3600" dirty="0" smtClean="0"/>
              <a:t> </a:t>
            </a:r>
            <a:r>
              <a:rPr lang="en-US" sz="3600" dirty="0" err="1" smtClean="0"/>
              <a:t>dan</a:t>
            </a:r>
            <a:r>
              <a:rPr lang="en-US" sz="3600" dirty="0" smtClean="0"/>
              <a:t> </a:t>
            </a:r>
            <a:r>
              <a:rPr lang="en-US" sz="3600" dirty="0" err="1" smtClean="0"/>
              <a:t>semak</a:t>
            </a:r>
            <a:r>
              <a:rPr lang="en-US" sz="3600" dirty="0" smtClean="0"/>
              <a:t> </a:t>
            </a:r>
            <a:r>
              <a:rPr lang="en-US" sz="3600" dirty="0" err="1" smtClean="0"/>
              <a:t>semula</a:t>
            </a:r>
            <a:r>
              <a:rPr lang="en-US" sz="3600" dirty="0" smtClean="0"/>
              <a:t>; </a:t>
            </a:r>
          </a:p>
          <a:p>
            <a:r>
              <a:rPr lang="en-US" sz="3600" dirty="0" err="1" smtClean="0"/>
              <a:t>Kongsi</a:t>
            </a:r>
            <a:r>
              <a:rPr lang="en-US" sz="3600" dirty="0" smtClean="0"/>
              <a:t> </a:t>
            </a:r>
            <a:r>
              <a:rPr lang="en-US" sz="3600" dirty="0" err="1" smtClean="0"/>
              <a:t>rubrik</a:t>
            </a:r>
            <a:r>
              <a:rPr lang="en-US" sz="3600" dirty="0" smtClean="0"/>
              <a:t> </a:t>
            </a:r>
            <a:r>
              <a:rPr lang="en-US" sz="3600" dirty="0" err="1" smtClean="0"/>
              <a:t>penskoran</a:t>
            </a:r>
            <a:r>
              <a:rPr lang="en-US" sz="3600" dirty="0" smtClean="0"/>
              <a:t> </a:t>
            </a:r>
            <a:r>
              <a:rPr lang="en-US" sz="3600" dirty="0" err="1" smtClean="0"/>
              <a:t>dengan</a:t>
            </a:r>
            <a:r>
              <a:rPr lang="en-US" sz="3600" dirty="0" smtClean="0"/>
              <a:t> </a:t>
            </a:r>
            <a:r>
              <a:rPr lang="en-US" sz="3600" dirty="0" err="1" smtClean="0"/>
              <a:t>pelajar</a:t>
            </a:r>
            <a:r>
              <a:rPr lang="en-US" sz="3600" dirty="0" smtClean="0"/>
              <a:t>; </a:t>
            </a:r>
          </a:p>
          <a:p>
            <a:r>
              <a:rPr lang="en-US" sz="3600" dirty="0" err="1" smtClean="0"/>
              <a:t>Gunakan</a:t>
            </a:r>
            <a:r>
              <a:rPr lang="en-US" sz="3600" dirty="0" smtClean="0"/>
              <a:t> </a:t>
            </a:r>
            <a:r>
              <a:rPr lang="en-US" sz="3600" dirty="0" err="1" smtClean="0"/>
              <a:t>rubrik</a:t>
            </a:r>
            <a:r>
              <a:rPr lang="en-US" sz="3600" dirty="0" smtClean="0"/>
              <a:t> </a:t>
            </a:r>
            <a:r>
              <a:rPr lang="en-US" sz="3600" dirty="0" err="1" smtClean="0"/>
              <a:t>penskoran</a:t>
            </a:r>
            <a:r>
              <a:rPr lang="en-US" sz="3600" dirty="0" smtClean="0"/>
              <a:t>;  </a:t>
            </a:r>
          </a:p>
          <a:p>
            <a:r>
              <a:rPr lang="en-US" sz="3600" dirty="0" err="1" smtClean="0"/>
              <a:t>Latih</a:t>
            </a:r>
            <a:r>
              <a:rPr lang="en-US" sz="3600" dirty="0" smtClean="0"/>
              <a:t> </a:t>
            </a:r>
            <a:r>
              <a:rPr lang="en-US" sz="3600" dirty="0" err="1" smtClean="0"/>
              <a:t>penilai</a:t>
            </a:r>
            <a:r>
              <a:rPr lang="en-US" sz="3600" dirty="0" smtClean="0"/>
              <a:t>, </a:t>
            </a:r>
            <a:r>
              <a:rPr lang="en-US" sz="3600" dirty="0" err="1" smtClean="0"/>
              <a:t>kemudian</a:t>
            </a:r>
            <a:r>
              <a:rPr lang="en-US" sz="3600" dirty="0" smtClean="0"/>
              <a:t> </a:t>
            </a:r>
            <a:r>
              <a:rPr lang="en-US" sz="3600" dirty="0" err="1" smtClean="0"/>
              <a:t>periksa</a:t>
            </a:r>
            <a:r>
              <a:rPr lang="en-US" sz="3600" dirty="0" smtClean="0"/>
              <a:t> </a:t>
            </a:r>
            <a:r>
              <a:rPr lang="en-US" sz="3600" dirty="0" err="1" smtClean="0"/>
              <a:t>kebolehpercayaan</a:t>
            </a:r>
            <a:r>
              <a:rPr lang="en-US" sz="3600" dirty="0" smtClean="0"/>
              <a:t> </a:t>
            </a:r>
            <a:r>
              <a:rPr lang="en-US" sz="3600" dirty="0" err="1" smtClean="0"/>
              <a:t>penilai</a:t>
            </a:r>
            <a:r>
              <a:rPr lang="en-US" sz="3600" dirty="0" smtClean="0"/>
              <a:t>; </a:t>
            </a:r>
          </a:p>
          <a:p>
            <a:r>
              <a:rPr lang="en-US" sz="3600" dirty="0" err="1" smtClean="0"/>
              <a:t>Sediakan</a:t>
            </a:r>
            <a:r>
              <a:rPr lang="en-US" sz="3600" dirty="0" smtClean="0"/>
              <a:t> </a:t>
            </a:r>
            <a:r>
              <a:rPr lang="en-US" sz="3600" dirty="0" err="1" smtClean="0"/>
              <a:t>maklum</a:t>
            </a:r>
            <a:r>
              <a:rPr lang="en-US" sz="3600" dirty="0" smtClean="0"/>
              <a:t> </a:t>
            </a:r>
            <a:r>
              <a:rPr lang="en-US" sz="3600" dirty="0" err="1" smtClean="0"/>
              <a:t>balas</a:t>
            </a:r>
            <a:r>
              <a:rPr lang="en-US" sz="3600" dirty="0" smtClean="0"/>
              <a:t> </a:t>
            </a:r>
            <a:r>
              <a:rPr lang="en-US" sz="3600" dirty="0" err="1" smtClean="0"/>
              <a:t>kepada</a:t>
            </a:r>
            <a:r>
              <a:rPr lang="en-US" sz="3600" dirty="0" smtClean="0"/>
              <a:t> </a:t>
            </a:r>
            <a:r>
              <a:rPr lang="en-US" sz="3600" dirty="0" err="1" smtClean="0"/>
              <a:t>pelajar</a:t>
            </a:r>
            <a:r>
              <a:rPr lang="en-US" sz="3600" dirty="0" smtClean="0"/>
              <a:t>. </a:t>
            </a:r>
          </a:p>
        </p:txBody>
      </p:sp>
    </p:spTree>
  </p:cSld>
  <p:clrMapOvr>
    <a:masterClrMapping/>
  </p:clrMapOvr>
  <p:transition>
    <p:fade thruBlk="1"/>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flective photography"/>
          <p:cNvPicPr>
            <a:picLocks noChangeAspect="1" noChangeArrowheads="1"/>
          </p:cNvPicPr>
          <p:nvPr/>
        </p:nvPicPr>
        <p:blipFill>
          <a:blip r:embed="rId2" cstate="print"/>
          <a:srcRect/>
          <a:stretch>
            <a:fillRect/>
          </a:stretch>
        </p:blipFill>
        <p:spPr bwMode="auto">
          <a:xfrm>
            <a:off x="5715000" y="1447800"/>
            <a:ext cx="3200400" cy="4343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438400" y="152400"/>
            <a:ext cx="6172200" cy="1084982"/>
          </a:xfrm>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REFLECTIVE TECHNIQUE</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Content Placeholder 2"/>
          <p:cNvSpPr>
            <a:spLocks noGrp="1"/>
          </p:cNvSpPr>
          <p:nvPr>
            <p:ph idx="1"/>
          </p:nvPr>
        </p:nvSpPr>
        <p:spPr>
          <a:xfrm>
            <a:off x="304800" y="1371600"/>
            <a:ext cx="5181600" cy="4495800"/>
          </a:xfrm>
          <a:ln w="762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style>
          <a:lnRef idx="2">
            <a:schemeClr val="accent2"/>
          </a:lnRef>
          <a:fillRef idx="1">
            <a:schemeClr val="lt1"/>
          </a:fillRef>
          <a:effectRef idx="0">
            <a:schemeClr val="accent2"/>
          </a:effectRef>
          <a:fontRef idx="minor">
            <a:schemeClr val="dk1"/>
          </a:fontRef>
        </p:style>
        <p:txBody>
          <a:bodyPr/>
          <a:lstStyle/>
          <a:p>
            <a:pPr algn="just"/>
            <a:r>
              <a:rPr lang="en-US" sz="2800" dirty="0" smtClean="0"/>
              <a:t>Really hearing and understanding what the other person is saying through words and body language, and </a:t>
            </a:r>
          </a:p>
          <a:p>
            <a:pPr algn="just"/>
            <a:r>
              <a:rPr lang="en-US" sz="2800" dirty="0" smtClean="0"/>
              <a:t>Reflecting feelings and thoughts you heard through your own words, tone-of-voice, body posture and gesture so that the other person knows he or she is understood.</a:t>
            </a:r>
          </a:p>
          <a:p>
            <a:pPr algn="just"/>
            <a:endParaRPr lang="en-US" sz="2800" dirty="0"/>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5194920" cy="9144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WHY OBE?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Content Placeholder 4"/>
          <p:cNvSpPr>
            <a:spLocks noGrp="1"/>
          </p:cNvSpPr>
          <p:nvPr>
            <p:ph idx="1"/>
          </p:nvPr>
        </p:nvSpPr>
        <p:spPr>
          <a:xfrm>
            <a:off x="609600" y="1447800"/>
            <a:ext cx="8032750" cy="5029200"/>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MQA Accreditation &amp; MQF</a:t>
            </a:r>
          </a:p>
          <a:p>
            <a:endParaRPr lang="en-US" dirty="0" smtClean="0"/>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Engineering Accreditation Council (EAC)</a:t>
            </a:r>
          </a:p>
          <a:p>
            <a:endParaRPr lang="en-US" dirty="0" smtClean="0"/>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Washington Accord, 1989</a:t>
            </a:r>
          </a:p>
          <a:p>
            <a:pPr>
              <a:buNone/>
            </a:pP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Improve Quality/Employability of Graduates</a:t>
            </a:r>
          </a:p>
          <a:p>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24800" y="0"/>
            <a:ext cx="1219200" cy="632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reflective photography"/>
          <p:cNvPicPr>
            <a:picLocks noChangeAspect="1" noChangeArrowheads="1"/>
          </p:cNvPicPr>
          <p:nvPr/>
        </p:nvPicPr>
        <p:blipFill>
          <a:blip r:embed="rId2" cstate="print">
            <a:lum bright="70000" contrast="-70000"/>
          </a:blip>
          <a:srcRect/>
          <a:stretch>
            <a:fillRect/>
          </a:stretch>
        </p:blipFill>
        <p:spPr bwMode="auto">
          <a:xfrm>
            <a:off x="0" y="1219200"/>
            <a:ext cx="9144000" cy="5029200"/>
          </a:xfrm>
          <a:prstGeom prst="rect">
            <a:avLst/>
          </a:prstGeom>
          <a:noFill/>
        </p:spPr>
      </p:pic>
      <p:sp>
        <p:nvSpPr>
          <p:cNvPr id="2" name="Title 1"/>
          <p:cNvSpPr>
            <a:spLocks noGrp="1"/>
          </p:cNvSpPr>
          <p:nvPr>
            <p:ph type="title"/>
          </p:nvPr>
        </p:nvSpPr>
        <p:spPr>
          <a:xfrm>
            <a:off x="2438400" y="332656"/>
            <a:ext cx="6248400" cy="810344"/>
          </a:xfrm>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Reflective Clusters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4" name="Table 3"/>
          <p:cNvGraphicFramePr>
            <a:graphicFrameLocks noGrp="1"/>
          </p:cNvGraphicFramePr>
          <p:nvPr/>
        </p:nvGraphicFramePr>
        <p:xfrm>
          <a:off x="1066800" y="1371600"/>
          <a:ext cx="6781800" cy="4572000"/>
        </p:xfrm>
        <a:graphic>
          <a:graphicData uri="http://schemas.openxmlformats.org/drawingml/2006/table">
            <a:tbl>
              <a:tblPr>
                <a:tableStyleId>{EB344D84-9AFB-497E-A393-DC336BA19D2E}</a:tableStyleId>
              </a:tblPr>
              <a:tblGrid>
                <a:gridCol w="3142785"/>
                <a:gridCol w="3639015"/>
              </a:tblGrid>
              <a:tr h="571500">
                <a:tc>
                  <a:txBody>
                    <a:bodyPr/>
                    <a:lstStyle/>
                    <a:p>
                      <a:r>
                        <a:rPr lang="en-US" sz="1700" dirty="0"/>
                        <a:t>Skill Cluster</a:t>
                      </a:r>
                      <a:br>
                        <a:rPr lang="en-US" sz="1700" dirty="0"/>
                      </a:br>
                      <a:r>
                        <a:rPr lang="en-US" sz="1700" dirty="0"/>
                        <a:t> </a:t>
                      </a:r>
                    </a:p>
                  </a:txBody>
                  <a:tcPr marL="0" marR="0" marT="0" marB="0" anchor="ctr">
                    <a:noFill/>
                  </a:tcPr>
                </a:tc>
                <a:tc>
                  <a:txBody>
                    <a:bodyPr/>
                    <a:lstStyle/>
                    <a:p>
                      <a:r>
                        <a:rPr lang="en-US" sz="1700"/>
                        <a:t>Specific Skills</a:t>
                      </a:r>
                      <a:br>
                        <a:rPr lang="en-US" sz="1700"/>
                      </a:br>
                      <a:r>
                        <a:rPr lang="en-US" sz="1700"/>
                        <a:t> </a:t>
                      </a:r>
                    </a:p>
                  </a:txBody>
                  <a:tcPr marL="0" marR="0" marT="0" marB="0" anchor="ctr">
                    <a:noFill/>
                  </a:tcPr>
                </a:tc>
              </a:tr>
              <a:tr h="1428750">
                <a:tc>
                  <a:txBody>
                    <a:bodyPr/>
                    <a:lstStyle/>
                    <a:p>
                      <a:r>
                        <a:rPr lang="en-US" sz="1700" dirty="0"/>
                        <a:t>1. Attending Skills</a:t>
                      </a:r>
                    </a:p>
                  </a:txBody>
                  <a:tcPr marL="0" marR="0" marT="0" marB="0">
                    <a:noFill/>
                  </a:tcPr>
                </a:tc>
                <a:tc>
                  <a:txBody>
                    <a:bodyPr/>
                    <a:lstStyle/>
                    <a:p>
                      <a:r>
                        <a:rPr lang="en-US" sz="1700"/>
                        <a:t>Contact</a:t>
                      </a:r>
                      <a:br>
                        <a:rPr lang="en-US" sz="1700"/>
                      </a:br>
                      <a:r>
                        <a:rPr lang="en-US" sz="1700"/>
                        <a:t>Posture</a:t>
                      </a:r>
                      <a:br>
                        <a:rPr lang="en-US" sz="1700"/>
                      </a:br>
                      <a:r>
                        <a:rPr lang="en-US" sz="1700"/>
                        <a:t>Gestures</a:t>
                      </a:r>
                      <a:br>
                        <a:rPr lang="en-US" sz="1700"/>
                      </a:br>
                      <a:r>
                        <a:rPr lang="en-US" sz="1700"/>
                        <a:t>Environment</a:t>
                      </a:r>
                      <a:br>
                        <a:rPr lang="en-US" sz="1700"/>
                      </a:br>
                      <a:r>
                        <a:rPr lang="en-US" sz="1700"/>
                        <a:t> </a:t>
                      </a:r>
                    </a:p>
                  </a:txBody>
                  <a:tcPr marL="0" marR="0" marT="0" marB="0" anchor="ctr">
                    <a:noFill/>
                  </a:tcPr>
                </a:tc>
              </a:tr>
              <a:tr h="1428750">
                <a:tc>
                  <a:txBody>
                    <a:bodyPr/>
                    <a:lstStyle/>
                    <a:p>
                      <a:r>
                        <a:rPr lang="en-US" sz="1700"/>
                        <a:t>2. Following Skills</a:t>
                      </a:r>
                    </a:p>
                  </a:txBody>
                  <a:tcPr marL="0" marR="0" marT="0" marB="0">
                    <a:noFill/>
                  </a:tcPr>
                </a:tc>
                <a:tc>
                  <a:txBody>
                    <a:bodyPr/>
                    <a:lstStyle/>
                    <a:p>
                      <a:r>
                        <a:rPr lang="en-US" sz="1700" dirty="0"/>
                        <a:t>Door-Openers</a:t>
                      </a:r>
                      <a:br>
                        <a:rPr lang="en-US" sz="1700" dirty="0"/>
                      </a:br>
                      <a:r>
                        <a:rPr lang="en-US" sz="1700" dirty="0"/>
                        <a:t>Acknowledgment Responses</a:t>
                      </a:r>
                      <a:br>
                        <a:rPr lang="en-US" sz="1700" dirty="0"/>
                      </a:br>
                      <a:r>
                        <a:rPr lang="en-US" sz="1700" dirty="0"/>
                        <a:t>Active Silence</a:t>
                      </a:r>
                      <a:br>
                        <a:rPr lang="en-US" sz="1700" dirty="0"/>
                      </a:br>
                      <a:r>
                        <a:rPr lang="en-US" sz="1700" dirty="0"/>
                        <a:t>Open-ended Questions</a:t>
                      </a:r>
                      <a:br>
                        <a:rPr lang="en-US" sz="1700" dirty="0"/>
                      </a:br>
                      <a:r>
                        <a:rPr lang="en-US" sz="1700" dirty="0"/>
                        <a:t> </a:t>
                      </a:r>
                    </a:p>
                  </a:txBody>
                  <a:tcPr marL="0" marR="0" marT="0" marB="0" anchor="ctr">
                    <a:noFill/>
                  </a:tcPr>
                </a:tc>
              </a:tr>
              <a:tr h="1143000">
                <a:tc>
                  <a:txBody>
                    <a:bodyPr/>
                    <a:lstStyle/>
                    <a:p>
                      <a:r>
                        <a:rPr lang="en-US" sz="1700" dirty="0"/>
                        <a:t>3. Responding Skills</a:t>
                      </a:r>
                    </a:p>
                  </a:txBody>
                  <a:tcPr marL="0" marR="0" marT="0" marB="0">
                    <a:noFill/>
                  </a:tcPr>
                </a:tc>
                <a:tc>
                  <a:txBody>
                    <a:bodyPr/>
                    <a:lstStyle/>
                    <a:p>
                      <a:r>
                        <a:rPr lang="en-US" sz="1700" dirty="0"/>
                        <a:t>Paraphrasing</a:t>
                      </a:r>
                      <a:br>
                        <a:rPr lang="en-US" sz="1700" dirty="0"/>
                      </a:br>
                      <a:r>
                        <a:rPr lang="en-US" sz="1700" dirty="0"/>
                        <a:t>Reflecting Feelings</a:t>
                      </a:r>
                      <a:br>
                        <a:rPr lang="en-US" sz="1700" dirty="0"/>
                      </a:br>
                      <a:r>
                        <a:rPr lang="en-US" sz="1700" dirty="0"/>
                        <a:t>Reflecting Meanings</a:t>
                      </a:r>
                      <a:br>
                        <a:rPr lang="en-US" sz="1700" dirty="0"/>
                      </a:br>
                      <a:r>
                        <a:rPr lang="en-US" sz="1700" dirty="0"/>
                        <a:t>Summarizing</a:t>
                      </a:r>
                    </a:p>
                  </a:txBody>
                  <a:tcPr marL="0" marR="0" marT="0" marB="0" anchor="ctr">
                    <a:noFill/>
                  </a:tcPr>
                </a:tc>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990600"/>
            <a:ext cx="8229600" cy="5355312"/>
          </a:xfrm>
          <a:prstGeom prst="rect">
            <a:avLst/>
          </a:prstGeom>
        </p:spPr>
        <p:txBody>
          <a:bodyPr wrap="square">
            <a:spAutoFit/>
          </a:bodyPr>
          <a:lstStyle/>
          <a:p>
            <a:pPr marL="342900" indent="-342900" algn="just">
              <a:buFont typeface="+mj-lt"/>
              <a:buAutoNum type="arabicPeriod"/>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ATTENDING SKILLS </a:t>
            </a:r>
          </a:p>
          <a:p>
            <a:pPr marL="342900" indent="-342900" algn="just"/>
            <a:r>
              <a:rPr lang="en-US" dirty="0" smtClean="0"/>
              <a:t>	Attending is giving physical and psychological attention to another in a communication situation. Effective attending conveys non-verbally that the listener is interested and is paying careful attention to the other - that the listener cares!</a:t>
            </a:r>
          </a:p>
          <a:p>
            <a:pPr marL="342900" indent="-342900" algn="just"/>
            <a:endParaRPr lang="en-US" dirty="0" smtClean="0"/>
          </a:p>
          <a:p>
            <a:pPr marL="342900" indent="-342900" algn="just">
              <a:buFont typeface="+mj-lt"/>
              <a:buAutoNum type="arabicPeriod" startAt="2"/>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FOLLOWING SKILLS - DOOR-OPENERS</a:t>
            </a:r>
          </a:p>
          <a:p>
            <a:pPr marL="342900" indent="-342900" algn="just"/>
            <a:r>
              <a:rPr lang="en-US" dirty="0" smtClean="0"/>
              <a:t>	A door-opener is a non-coercive invitation extended to another to talk--an invitation to get started, to say something about what he or she is thinking or feeling. Some examples of door-openers are:</a:t>
            </a:r>
          </a:p>
          <a:p>
            <a:pPr lvl="1" algn="just">
              <a:buFont typeface="Wingdings" pitchFamily="2" charset="2"/>
              <a:buChar char="ü"/>
            </a:pPr>
            <a:r>
              <a:rPr lang="en-US" dirty="0" smtClean="0"/>
              <a:t>Would you like to talk about it?</a:t>
            </a:r>
          </a:p>
          <a:p>
            <a:pPr lvl="1" algn="just">
              <a:buFont typeface="Wingdings" pitchFamily="2" charset="2"/>
              <a:buChar char="ü"/>
            </a:pPr>
            <a:r>
              <a:rPr lang="en-US" dirty="0" smtClean="0"/>
              <a:t>Can I be of any help with this problem?</a:t>
            </a:r>
          </a:p>
          <a:p>
            <a:pPr lvl="1" algn="just">
              <a:buFont typeface="Wingdings" pitchFamily="2" charset="2"/>
              <a:buChar char="ü"/>
            </a:pPr>
            <a:r>
              <a:rPr lang="en-US" dirty="0" smtClean="0"/>
              <a:t>I’d be interested to hear how you feel.</a:t>
            </a:r>
          </a:p>
          <a:p>
            <a:pPr lvl="1" algn="just">
              <a:buFont typeface="Wingdings" pitchFamily="2" charset="2"/>
              <a:buChar char="ü"/>
            </a:pPr>
            <a:r>
              <a:rPr lang="en-US" dirty="0" smtClean="0"/>
              <a:t>Would it help to talk about it?</a:t>
            </a:r>
          </a:p>
          <a:p>
            <a:pPr lvl="1" algn="just">
              <a:buFont typeface="Wingdings" pitchFamily="2" charset="2"/>
              <a:buChar char="ü"/>
            </a:pPr>
            <a:r>
              <a:rPr lang="en-US" dirty="0" smtClean="0"/>
              <a:t>Sometimes it helps to get it off your chest.</a:t>
            </a:r>
          </a:p>
          <a:p>
            <a:pPr lvl="1" algn="just">
              <a:buFont typeface="Wingdings" pitchFamily="2" charset="2"/>
              <a:buChar char="ü"/>
            </a:pPr>
            <a:r>
              <a:rPr lang="en-US" dirty="0" smtClean="0"/>
              <a:t>I’ve got the time if you have. Want to talk?</a:t>
            </a:r>
          </a:p>
          <a:p>
            <a:pPr lvl="1" algn="just">
              <a:buFont typeface="Wingdings" pitchFamily="2" charset="2"/>
              <a:buChar char="ü"/>
            </a:pPr>
            <a:r>
              <a:rPr lang="en-US" dirty="0" smtClean="0"/>
              <a:t>Hi, Joe. You appear a little glum.</a:t>
            </a:r>
          </a:p>
          <a:p>
            <a:pPr lvl="1" algn="just">
              <a:buFont typeface="Wingdings" pitchFamily="2" charset="2"/>
              <a:buChar char="ü"/>
            </a:pPr>
            <a:r>
              <a:rPr lang="en-US" dirty="0" smtClean="0"/>
              <a:t>You seem happy. I’d like to hear about it.</a:t>
            </a:r>
          </a:p>
          <a:p>
            <a:pPr lvl="1" algn="just">
              <a:buFont typeface="Wingdings" pitchFamily="2" charset="2"/>
              <a:buChar char="ü"/>
            </a:pPr>
            <a:r>
              <a:rPr lang="en-US" dirty="0" smtClean="0"/>
              <a:t>Is something bothering you?</a:t>
            </a:r>
          </a:p>
        </p:txBody>
      </p:sp>
    </p:spTree>
  </p:cSld>
  <p:clrMapOvr>
    <a:masterClrMapping/>
  </p:clrMapOvr>
  <p:transition>
    <p:fade thruBlk="1"/>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066800"/>
            <a:ext cx="8229600" cy="5355312"/>
          </a:xfrm>
          <a:prstGeom prst="rect">
            <a:avLst/>
          </a:prstGeom>
        </p:spPr>
        <p:txBody>
          <a:bodyPr wrap="square">
            <a:spAutoFit/>
          </a:bodyPr>
          <a:lstStyle/>
          <a:p>
            <a:pPr algn="just"/>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OPEN-ENDED QUESTIONS</a:t>
            </a:r>
          </a:p>
          <a:p>
            <a:pPr algn="just"/>
            <a:r>
              <a:rPr lang="en-US" dirty="0" smtClean="0"/>
              <a:t>An open-ended question is one which allows another to answer in any way or in any depth he or she chooses. This kind of question does not invite “yes” or “no” or a short response. Open-ended questions can assist the other in exploring aspects of himself or herself that were not initially available to the conscious mind. </a:t>
            </a:r>
          </a:p>
          <a:p>
            <a:pPr algn="just"/>
            <a:endParaRPr lang="en-US" dirty="0" smtClean="0"/>
          </a:p>
          <a:p>
            <a:pPr algn="just"/>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Closed-ended questions</a:t>
            </a:r>
            <a:r>
              <a:rPr lang="en-US" dirty="0" smtClean="0"/>
              <a:t>, on the other hand, tend by their nature, to limit the other to short responses. Closed-ended questions usually begin with “are”, “do”, “is”, “where”, “did”, “was”, “here”, or “why”. Questions of this type probe for motives or justifications, and therefore tend to promote a defensive reaction in another. Closed-ended questions should be avoided when practicing reflective listening techniques. </a:t>
            </a:r>
          </a:p>
          <a:p>
            <a:pPr algn="just"/>
            <a:r>
              <a:rPr lang="en-US" dirty="0" smtClean="0"/>
              <a:t>Examples of some open-ended questions are:</a:t>
            </a:r>
          </a:p>
          <a:p>
            <a:pPr lvl="1" algn="just">
              <a:buFont typeface="Wingdings" pitchFamily="2" charset="2"/>
              <a:buChar char="ü"/>
            </a:pPr>
            <a:r>
              <a:rPr lang="en-US" dirty="0" smtClean="0"/>
              <a:t>What are you feeling about that?</a:t>
            </a:r>
          </a:p>
          <a:p>
            <a:pPr lvl="1" algn="just">
              <a:buFont typeface="Wingdings" pitchFamily="2" charset="2"/>
              <a:buChar char="ü"/>
            </a:pPr>
            <a:r>
              <a:rPr lang="en-US" dirty="0" smtClean="0"/>
              <a:t>Could you tell me some more about that?</a:t>
            </a:r>
          </a:p>
          <a:p>
            <a:pPr lvl="1" algn="just">
              <a:buFont typeface="Wingdings" pitchFamily="2" charset="2"/>
              <a:buChar char="ü"/>
            </a:pPr>
            <a:r>
              <a:rPr lang="en-US" dirty="0" smtClean="0"/>
              <a:t>What’s on your mind?</a:t>
            </a:r>
          </a:p>
          <a:p>
            <a:pPr lvl="1" algn="just">
              <a:buFont typeface="Wingdings" pitchFamily="2" charset="2"/>
              <a:buChar char="ü"/>
            </a:pPr>
            <a:r>
              <a:rPr lang="en-US" dirty="0" smtClean="0"/>
              <a:t>Could you give me an example?</a:t>
            </a:r>
          </a:p>
          <a:p>
            <a:pPr lvl="1" algn="just">
              <a:buFont typeface="Wingdings" pitchFamily="2" charset="2"/>
              <a:buChar char="ü"/>
            </a:pPr>
            <a:r>
              <a:rPr lang="en-US" dirty="0" smtClean="0"/>
              <a:t>Could you fill me in a little more about ... ?</a:t>
            </a:r>
          </a:p>
          <a:p>
            <a:pPr lvl="1" algn="just">
              <a:buFont typeface="Wingdings" pitchFamily="2" charset="2"/>
              <a:buChar char="ü"/>
            </a:pPr>
            <a:r>
              <a:rPr lang="en-US" dirty="0" smtClean="0"/>
              <a:t>Can you say some more about ... ?</a:t>
            </a:r>
          </a:p>
          <a:p>
            <a:pPr lvl="1" algn="just">
              <a:buFont typeface="Wingdings" pitchFamily="2" charset="2"/>
              <a:buChar char="ü"/>
            </a:pPr>
            <a:r>
              <a:rPr lang="en-US" dirty="0" smtClean="0"/>
              <a:t>How was that for you?</a:t>
            </a:r>
            <a:endParaRPr lang="en-US" dirty="0"/>
          </a:p>
        </p:txBody>
      </p:sp>
    </p:spTree>
  </p:cSld>
  <p:clrMapOvr>
    <a:masterClrMapping/>
  </p:clrMapOvr>
  <p:transition>
    <p:fade thruBlk="1"/>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43000"/>
            <a:ext cx="8382000" cy="5078313"/>
          </a:xfrm>
          <a:prstGeom prst="rect">
            <a:avLst/>
          </a:prstGeom>
        </p:spPr>
        <p:txBody>
          <a:bodyPr wrap="square">
            <a:spAutoFit/>
          </a:bodyPr>
          <a:lstStyle/>
          <a:p>
            <a:pPr marL="342900" indent="-342900" algn="just">
              <a:buFont typeface="+mj-lt"/>
              <a:buAutoNum type="arabicPeriod" startAt="3"/>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RESPONDING SKILLS</a:t>
            </a:r>
          </a:p>
          <a:p>
            <a:pPr marL="342900" indent="-342900" algn="just">
              <a:buFont typeface="+mj-lt"/>
              <a:buAutoNum type="arabicPeriod" startAt="3"/>
            </a:pP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342900" indent="-342900" algn="just"/>
            <a:r>
              <a:rPr lang="en-US" dirty="0" smtClean="0"/>
              <a:t>	This involves listening accurately to another person and reflecting the main points of the other’s communication in a concreter, brief, and concise manner. </a:t>
            </a:r>
          </a:p>
          <a:p>
            <a:pPr marL="342900" indent="-342900" algn="just"/>
            <a:endParaRPr lang="en-US" dirty="0" smtClean="0"/>
          </a:p>
          <a:p>
            <a:pPr marL="857250" lvl="1" indent="-400050" algn="just">
              <a:buFont typeface="+mj-lt"/>
              <a:buAutoNum type="romanLcPeriod"/>
            </a:pPr>
            <a:r>
              <a:rPr lang="en-US" b="1" dirty="0" smtClean="0"/>
              <a:t>Paraphrasing</a:t>
            </a:r>
            <a:r>
              <a:rPr lang="en-US" dirty="0" smtClean="0"/>
              <a:t> -the act of saying back to the speaker your own words what you heard the person say. Could paraphrase content or meaning.</a:t>
            </a:r>
          </a:p>
          <a:p>
            <a:pPr marL="857250" lvl="1" indent="-400050" algn="just">
              <a:buFont typeface="+mj-lt"/>
              <a:buAutoNum type="romanLcPeriod"/>
            </a:pPr>
            <a:endParaRPr lang="en-US" dirty="0" smtClean="0"/>
          </a:p>
          <a:p>
            <a:pPr marL="857250" lvl="1" indent="-400050" algn="just">
              <a:buFont typeface="+mj-lt"/>
              <a:buAutoNum type="romanLcPeriod"/>
            </a:pPr>
            <a:r>
              <a:rPr lang="en-US" b="1" dirty="0" smtClean="0"/>
              <a:t>Reflective Feelings</a:t>
            </a:r>
            <a:r>
              <a:rPr lang="en-US" dirty="0" smtClean="0"/>
              <a:t> - listening accurately to another person and reflecting the emotional state of the person in your own words.</a:t>
            </a:r>
          </a:p>
          <a:p>
            <a:pPr marL="857250" lvl="1" indent="-400050" algn="just">
              <a:buFont typeface="+mj-lt"/>
              <a:buAutoNum type="romanLcPeriod"/>
            </a:pPr>
            <a:endParaRPr lang="en-US" dirty="0" smtClean="0"/>
          </a:p>
          <a:p>
            <a:pPr marL="857250" lvl="1" indent="-400050" algn="just">
              <a:buFont typeface="+mj-lt"/>
              <a:buAutoNum type="romanLcPeriod"/>
            </a:pPr>
            <a:r>
              <a:rPr lang="en-US" b="1" dirty="0" smtClean="0"/>
              <a:t>Reflecting Meanings - </a:t>
            </a:r>
            <a:r>
              <a:rPr lang="en-US" dirty="0" smtClean="0"/>
              <a:t>listening accurately and reflecting both the content and the feeling of the other. The reflecting meanings and feelings are ways to check your perception of the speaker so that s/he feels connected with you: Some examples:</a:t>
            </a:r>
          </a:p>
          <a:p>
            <a:pPr marL="1314450" lvl="2" indent="-400050" algn="just">
              <a:buFont typeface="Arial" pitchFamily="34" charset="0"/>
              <a:buChar char="•"/>
            </a:pPr>
            <a:r>
              <a:rPr lang="en-US" dirty="0" smtClean="0"/>
              <a:t>I wonder if ...                                  </a:t>
            </a:r>
          </a:p>
          <a:p>
            <a:pPr marL="1314450" lvl="2" indent="-400050" algn="just">
              <a:buFont typeface="Arial" pitchFamily="34" charset="0"/>
              <a:buChar char="•"/>
            </a:pPr>
            <a:r>
              <a:rPr lang="en-US" dirty="0" smtClean="0"/>
              <a:t>It seems to me that you’re saying / might be feeling ...</a:t>
            </a:r>
          </a:p>
          <a:p>
            <a:pPr marL="1314450" lvl="2" indent="-400050" algn="just">
              <a:buFont typeface="Arial" pitchFamily="34" charset="0"/>
              <a:buChar char="•"/>
            </a:pPr>
            <a:r>
              <a:rPr lang="en-US" dirty="0" smtClean="0"/>
              <a:t>I get the impression that ...</a:t>
            </a:r>
            <a:endParaRPr lang="en-US" dirty="0"/>
          </a:p>
        </p:txBody>
      </p:sp>
    </p:spTree>
  </p:cSld>
  <p:clrMapOvr>
    <a:masterClrMapping/>
  </p:clrMapOvr>
  <p:transition>
    <p:fade thruBlk="1"/>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back.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
            <a:ext cx="6172200" cy="734144"/>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Advantages of OBE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Content Placeholder 3"/>
          <p:cNvGraphicFramePr>
            <a:graphicFrameLocks noGrp="1"/>
          </p:cNvGraphicFramePr>
          <p:nvPr>
            <p:ph idx="1"/>
          </p:nvPr>
        </p:nvGraphicFramePr>
        <p:xfrm>
          <a:off x="228600" y="990600"/>
          <a:ext cx="8763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323850" y="188913"/>
            <a:ext cx="8531225" cy="990600"/>
          </a:xfrm>
        </p:spPr>
        <p:txBody>
          <a:bodyPr/>
          <a:lstStyle/>
          <a:p>
            <a:pPr eaLnBrk="1" hangingPunct="1"/>
            <a:r>
              <a:rPr lang="en-US"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anose="020B0604020202020204" pitchFamily="34" charset="-128"/>
              </a:rPr>
              <a:t>What is the </a:t>
            </a:r>
            <a:r>
              <a:rPr lang="en-US" altLang="en-US" sz="3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Unicode MS" panose="020B0604020202020204" pitchFamily="34" charset="-128"/>
              </a:rPr>
              <a:t>MQF</a:t>
            </a:r>
            <a:r>
              <a:rPr lang="en-US"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anose="020B0604020202020204" pitchFamily="34" charset="-128"/>
              </a:rPr>
              <a:t>?</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4B251003-6188-46C7-9500-15E2B38AC326}" type="slidenum">
              <a:rPr lang="en-MY" altLang="en-US" sz="1200">
                <a:solidFill>
                  <a:srgbClr val="FFFFFF"/>
                </a:solidFill>
              </a:rPr>
              <a:pPr eaLnBrk="1" hangingPunct="1">
                <a:lnSpc>
                  <a:spcPct val="80000"/>
                </a:lnSpc>
              </a:pPr>
              <a:t>14</a:t>
            </a:fld>
            <a:endParaRPr lang="en-MY" altLang="en-US" sz="1200">
              <a:solidFill>
                <a:srgbClr val="FFFFFF"/>
              </a:solidFill>
            </a:endParaRPr>
          </a:p>
        </p:txBody>
      </p:sp>
      <p:sp>
        <p:nvSpPr>
          <p:cNvPr id="6" name="Rectangle 5"/>
          <p:cNvSpPr>
            <a:spLocks noChangeArrowheads="1"/>
          </p:cNvSpPr>
          <p:nvPr/>
        </p:nvSpPr>
        <p:spPr bwMode="auto">
          <a:xfrm>
            <a:off x="481805" y="1676400"/>
            <a:ext cx="8215313" cy="3700565"/>
          </a:xfrm>
          <a:prstGeom prst="rect">
            <a:avLst/>
          </a:prstGeom>
          <a:noFill/>
          <a:ln w="9525">
            <a:noFill/>
            <a:miter lim="800000"/>
            <a:headEnd/>
            <a:tailEnd/>
          </a:ln>
        </p:spPr>
        <p:txBody>
          <a:bodyPr anchor="b">
            <a:spAutoFit/>
          </a:bodyPr>
          <a:lstStyle/>
          <a:p>
            <a:pPr marL="452438" algn="just" eaLnBrk="0" hangingPunct="0">
              <a:lnSpc>
                <a:spcPct val="150000"/>
              </a:lnSpc>
              <a:defRPr/>
            </a:pPr>
            <a:r>
              <a:rPr lang="en-US" sz="3200" dirty="0" smtClean="0">
                <a:latin typeface="Arial Unicode MS" pitchFamily="34" charset="-128"/>
                <a:ea typeface="Arial Unicode MS" pitchFamily="34" charset="-128"/>
                <a:cs typeface="Arial Unicode MS" pitchFamily="34" charset="-128"/>
              </a:rPr>
              <a:t>The </a:t>
            </a:r>
            <a:r>
              <a:rPr lang="en-US" sz="3200" dirty="0">
                <a:latin typeface="Arial Unicode MS" pitchFamily="34" charset="-128"/>
                <a:ea typeface="Arial Unicode MS" pitchFamily="34" charset="-128"/>
                <a:cs typeface="Arial Unicode MS" pitchFamily="34" charset="-128"/>
              </a:rPr>
              <a:t>MQF forms the basis of a benchmarked, flexible and integrated system of qualifications moving towards the national objective of knowledge and a lifelong learning society</a:t>
            </a:r>
          </a:p>
        </p:txBody>
      </p:sp>
      <p:sp>
        <p:nvSpPr>
          <p:cNvPr id="10245" name="Footer Placeholder 3"/>
          <p:cNvSpPr>
            <a:spLocks noGrp="1"/>
          </p:cNvSpPr>
          <p:nvPr>
            <p:ph type="ftr" sz="quarter" idx="11"/>
          </p:nvPr>
        </p:nvSpPr>
        <p:spPr bwMode="auto">
          <a:xfrm>
            <a:off x="0" y="6492875"/>
            <a:ext cx="5421313"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it-IT" altLang="en-US" smtClean="0">
                <a:solidFill>
                  <a:schemeClr val="tx2"/>
                </a:solidFill>
              </a:rPr>
              <a:t>MQF in Programmes.Roz.Roadshow</a:t>
            </a:r>
            <a:endParaRPr lang="en-MY" altLang="en-US" smtClean="0">
              <a:solidFill>
                <a:schemeClr val="tx2"/>
              </a:solidFill>
            </a:endParaRPr>
          </a:p>
        </p:txBody>
      </p:sp>
    </p:spTree>
  </p:cSld>
  <p:clrMapOvr>
    <a:masterClrMapping/>
  </p:clrMapOvr>
  <p:transition advClick="0">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2FC65E14-2E4E-45AB-BDE0-9F1CBDCCF5F5}" type="slidenum">
              <a:rPr lang="en-MY" altLang="en-US" sz="1200">
                <a:solidFill>
                  <a:srgbClr val="FFFFFF"/>
                </a:solidFill>
              </a:rPr>
              <a:pPr eaLnBrk="1" hangingPunct="1">
                <a:lnSpc>
                  <a:spcPct val="80000"/>
                </a:lnSpc>
              </a:pPr>
              <a:t>15</a:t>
            </a:fld>
            <a:endParaRPr lang="en-MY" altLang="en-US" sz="1200">
              <a:solidFill>
                <a:srgbClr val="FFFFFF"/>
              </a:solidFill>
            </a:endParaRPr>
          </a:p>
        </p:txBody>
      </p:sp>
      <p:sp>
        <p:nvSpPr>
          <p:cNvPr id="8197" name="Rectangle 3"/>
          <p:cNvSpPr>
            <a:spLocks noGrp="1"/>
          </p:cNvSpPr>
          <p:nvPr>
            <p:ph sz="quarter" idx="1"/>
          </p:nvPr>
        </p:nvSpPr>
        <p:spPr>
          <a:xfrm>
            <a:off x="612775" y="1600200"/>
            <a:ext cx="8153400" cy="4495800"/>
          </a:xfrm>
        </p:spPr>
        <p:txBody>
          <a:bodyPr/>
          <a:lstStyle/>
          <a:p>
            <a:pPr marL="273050" indent="-273050" eaLnBrk="1" hangingPunct="1">
              <a:lnSpc>
                <a:spcPct val="80000"/>
              </a:lnSpc>
              <a:buClr>
                <a:srgbClr val="EB641B"/>
              </a:buClr>
              <a:buFont typeface="Wingdings 2" panose="05020102010507070707" pitchFamily="18" charset="2"/>
              <a:buNone/>
            </a:pPr>
            <a:r>
              <a:rPr lang="en-US"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MQF</a:t>
            </a:r>
            <a:r>
              <a:rPr lang="en-US" altLang="en-US" sz="2800" b="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Para 1</a:t>
            </a:r>
          </a:p>
          <a:p>
            <a:pPr marL="273050" indent="-273050" eaLnBrk="1" hangingPunct="1">
              <a:lnSpc>
                <a:spcPct val="80000"/>
              </a:lnSpc>
              <a:buClr>
                <a:srgbClr val="EB641B"/>
              </a:buClr>
              <a:buFont typeface="Wingdings 2" panose="05020102010507070707" pitchFamily="18" charset="2"/>
              <a:buNone/>
            </a:pPr>
            <a:endParaRPr lang="en-US" altLang="en-US" sz="2800" dirty="0" smtClean="0"/>
          </a:p>
          <a:p>
            <a:pPr marL="273050" indent="-273050" eaLnBrk="1" hangingPunct="1">
              <a:lnSpc>
                <a:spcPct val="80000"/>
              </a:lnSpc>
              <a:buClr>
                <a:srgbClr val="EB641B"/>
              </a:buClr>
              <a:buFont typeface="Wingdings 2" panose="05020102010507070707" pitchFamily="18" charset="2"/>
              <a:buNone/>
            </a:pPr>
            <a:r>
              <a:rPr lang="en-US" altLang="en-US" sz="2800" b="1" dirty="0" smtClean="0"/>
              <a:t>   MQF </a:t>
            </a:r>
            <a:r>
              <a:rPr lang="en-US" altLang="en-US" sz="2800" dirty="0" smtClean="0"/>
              <a:t>is an instrument that develops and classifies qualifications based on a set of criteria that is approved nationally and at par with international practices, and which clarifies the earned </a:t>
            </a:r>
            <a:r>
              <a:rPr lang="en-US" altLang="en-US" sz="2800" b="1" dirty="0" smtClean="0">
                <a:solidFill>
                  <a:srgbClr val="FF0000"/>
                </a:solidFill>
              </a:rPr>
              <a:t>academic levels, </a:t>
            </a:r>
            <a:r>
              <a:rPr lang="en-US" altLang="en-US" sz="2800" b="1" u="sng" dirty="0" smtClean="0">
                <a:solidFill>
                  <a:srgbClr val="FF0000"/>
                </a:solidFill>
              </a:rPr>
              <a:t>learning outcomes</a:t>
            </a:r>
            <a:r>
              <a:rPr lang="en-US" altLang="en-US" sz="2800" b="1" dirty="0" smtClean="0"/>
              <a:t> </a:t>
            </a:r>
            <a:r>
              <a:rPr lang="en-US" altLang="en-US" sz="2800" dirty="0" smtClean="0"/>
              <a:t>of study areas and </a:t>
            </a:r>
            <a:r>
              <a:rPr lang="en-US" altLang="en-US" sz="2800" b="1" dirty="0" smtClean="0">
                <a:solidFill>
                  <a:srgbClr val="FF0000"/>
                </a:solidFill>
              </a:rPr>
              <a:t>credit system</a:t>
            </a:r>
            <a:r>
              <a:rPr lang="en-US" altLang="en-US" sz="2800" dirty="0" smtClean="0">
                <a:solidFill>
                  <a:srgbClr val="FF0000"/>
                </a:solidFill>
              </a:rPr>
              <a:t> </a:t>
            </a:r>
            <a:r>
              <a:rPr lang="en-US" altLang="en-US" sz="2800" b="1" dirty="0" smtClean="0">
                <a:solidFill>
                  <a:srgbClr val="FF0000"/>
                </a:solidFill>
              </a:rPr>
              <a:t>based on student academic load</a:t>
            </a:r>
            <a:r>
              <a:rPr lang="en-US" altLang="en-US" sz="2800" dirty="0" smtClean="0">
                <a:solidFill>
                  <a:srgbClr val="FF0000"/>
                </a:solidFill>
              </a:rPr>
              <a:t>.</a:t>
            </a:r>
          </a:p>
          <a:p>
            <a:pPr marL="273050" indent="-273050" eaLnBrk="1" hangingPunct="1">
              <a:lnSpc>
                <a:spcPct val="80000"/>
              </a:lnSpc>
              <a:buClr>
                <a:srgbClr val="EB641B"/>
              </a:buClr>
              <a:buFont typeface="Wingdings 2" panose="05020102010507070707" pitchFamily="18" charset="2"/>
              <a:buNone/>
            </a:pPr>
            <a:endParaRPr lang="en-US" altLang="en-US" sz="2800" b="1" dirty="0" smtClean="0"/>
          </a:p>
          <a:p>
            <a:pPr marL="273050" indent="-273050" eaLnBrk="1" hangingPunct="1">
              <a:lnSpc>
                <a:spcPct val="80000"/>
              </a:lnSpc>
              <a:buClr>
                <a:srgbClr val="EB641B"/>
              </a:buClr>
              <a:buFont typeface="Wingdings 2" panose="05020102010507070707" pitchFamily="18" charset="2"/>
              <a:buNone/>
            </a:pPr>
            <a:r>
              <a:rPr lang="en-US" altLang="en-US" sz="1600" b="1" dirty="0" smtClean="0"/>
              <a:t>*   </a:t>
            </a:r>
            <a:r>
              <a:rPr lang="en-US" altLang="en-US" sz="1600" dirty="0" smtClean="0"/>
              <a:t>The Malaysian Qualifications Agency (2007), </a:t>
            </a:r>
            <a:r>
              <a:rPr lang="en-US" altLang="en-US" sz="1600" i="1" dirty="0" smtClean="0"/>
              <a:t>The Malaysian Qualifications Framework</a:t>
            </a:r>
            <a:r>
              <a:rPr lang="en-US" altLang="en-US" sz="1600" dirty="0" smtClean="0"/>
              <a:t>, Kuala Lumpur.</a:t>
            </a:r>
            <a:endParaRPr lang="en-US" altLang="en-US" sz="2700" dirty="0" smtClean="0"/>
          </a:p>
        </p:txBody>
      </p:sp>
      <p:sp>
        <p:nvSpPr>
          <p:cNvPr id="6" name="Rectangle 2"/>
          <p:cNvSpPr>
            <a:spLocks noGrp="1"/>
          </p:cNvSpPr>
          <p:nvPr>
            <p:ph type="title"/>
          </p:nvPr>
        </p:nvSpPr>
        <p:spPr>
          <a:xfrm>
            <a:off x="323850" y="188913"/>
            <a:ext cx="8531225" cy="990600"/>
          </a:xfrm>
        </p:spPr>
        <p:txBody>
          <a:bodyPr/>
          <a:lstStyle/>
          <a:p>
            <a:pPr eaLnBrk="1" hangingPunct="1"/>
            <a:r>
              <a:rPr lang="en-US"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anose="020B0604020202020204" pitchFamily="34" charset="-128"/>
              </a:rPr>
              <a:t>What is the </a:t>
            </a:r>
            <a:r>
              <a:rPr lang="en-US" altLang="en-US" sz="3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Unicode MS" panose="020B0604020202020204" pitchFamily="34" charset="-128"/>
              </a:rPr>
              <a:t>MQF</a:t>
            </a:r>
            <a:r>
              <a:rPr lang="en-US"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anose="020B0604020202020204" pitchFamily="34" charset="-128"/>
              </a:rPr>
              <a:t>?</a:t>
            </a:r>
          </a:p>
        </p:txBody>
      </p:sp>
    </p:spTree>
  </p:cSld>
  <p:clrMapOvr>
    <a:masterClrMapping/>
  </p:clrMapOvr>
  <p:transition advClick="0">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p:cNvSpPr>
          <p:nvPr>
            <p:ph type="title"/>
          </p:nvPr>
        </p:nvSpPr>
        <p:spPr>
          <a:xfrm>
            <a:off x="2209799" y="188913"/>
            <a:ext cx="6613525" cy="990600"/>
          </a:xfrm>
        </p:spPr>
        <p:txBody>
          <a:bodyPr/>
          <a:lstStyle/>
          <a:p>
            <a:pPr algn="ctr" eaLnBrk="1" hangingPunct="1">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Unicode MS" pitchFamily="34" charset="-128"/>
              </a:rPr>
              <a:t>7 Principles of the MQF</a:t>
            </a:r>
          </a:p>
        </p:txBody>
      </p:sp>
      <p:sp>
        <p:nvSpPr>
          <p:cNvPr id="9219" name="Footer Placeholder 4"/>
          <p:cNvSpPr>
            <a:spLocks noGrp="1"/>
          </p:cNvSpPr>
          <p:nvPr>
            <p:ph type="ftr" sz="quarter" idx="11"/>
          </p:nvPr>
        </p:nvSpPr>
        <p:spPr bwMode="auto">
          <a:xfrm>
            <a:off x="179388" y="6308725"/>
            <a:ext cx="54213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it-IT" altLang="en-US" smtClean="0">
                <a:solidFill>
                  <a:schemeClr val="tx2"/>
                </a:solidFill>
              </a:rPr>
              <a:t>MQF.Roz.Roadshow</a:t>
            </a:r>
            <a:endParaRPr lang="en-MY" altLang="en-US" smtClean="0">
              <a:solidFill>
                <a:schemeClr val="tx2"/>
              </a:solidFill>
            </a:endParaRPr>
          </a:p>
        </p:txBody>
      </p:sp>
      <p:sp>
        <p:nvSpPr>
          <p:cNvPr id="922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DF60C161-57A1-4BD5-A45A-3E12508BD19B}" type="slidenum">
              <a:rPr lang="en-MY" altLang="en-US" sz="1200">
                <a:solidFill>
                  <a:srgbClr val="FFFFFF"/>
                </a:solidFill>
              </a:rPr>
              <a:pPr eaLnBrk="1" hangingPunct="1">
                <a:lnSpc>
                  <a:spcPct val="80000"/>
                </a:lnSpc>
              </a:pPr>
              <a:t>16</a:t>
            </a:fld>
            <a:endParaRPr lang="en-MY" altLang="en-US" sz="1200">
              <a:solidFill>
                <a:srgbClr val="FFFFFF"/>
              </a:solidFill>
            </a:endParaRPr>
          </a:p>
        </p:txBody>
      </p:sp>
      <p:sp>
        <p:nvSpPr>
          <p:cNvPr id="192515" name="Rectangle 3"/>
          <p:cNvSpPr>
            <a:spLocks noGrp="1"/>
          </p:cNvSpPr>
          <p:nvPr>
            <p:ph sz="quarter" idx="1"/>
          </p:nvPr>
        </p:nvSpPr>
        <p:spPr>
          <a:xfrm>
            <a:off x="381000" y="1571624"/>
            <a:ext cx="4191000" cy="4829175"/>
          </a:xfrm>
        </p:spPr>
        <p:style>
          <a:lnRef idx="0">
            <a:schemeClr val="accent1"/>
          </a:lnRef>
          <a:fillRef idx="3">
            <a:schemeClr val="accent1"/>
          </a:fillRef>
          <a:effectRef idx="3">
            <a:schemeClr val="accent1"/>
          </a:effectRef>
          <a:fontRef idx="minor">
            <a:schemeClr val="lt1"/>
          </a:fontRef>
        </p:style>
        <p:txBody>
          <a:bodyPr/>
          <a:lstStyle/>
          <a:p>
            <a:pPr marL="514350" indent="-514350" eaLnBrk="1" hangingPunct="1">
              <a:buFont typeface="Wingdings 2" pitchFamily="18" charset="2"/>
              <a:buAutoNum type="arabicPeriod"/>
              <a:defRPr/>
            </a:pPr>
            <a:r>
              <a:rPr lang="en-US" sz="2800" dirty="0" smtClean="0"/>
              <a:t>Recognition for qualifications (certificates to doctoral);</a:t>
            </a:r>
            <a:endParaRPr lang="en-US" sz="1200" dirty="0" smtClean="0"/>
          </a:p>
          <a:p>
            <a:pPr marL="514350" indent="-514350" eaLnBrk="1" hangingPunct="1">
              <a:buFont typeface="Wingdings 2" pitchFamily="18" charset="2"/>
              <a:buAutoNum type="arabicPeriod"/>
              <a:defRPr/>
            </a:pPr>
            <a:r>
              <a:rPr lang="en-US" sz="2800" dirty="0" smtClean="0"/>
              <a:t>Recognition of awarding sectors;</a:t>
            </a:r>
          </a:p>
          <a:p>
            <a:pPr marL="514350" indent="-514350" eaLnBrk="1" hangingPunct="1">
              <a:buFont typeface="Wingdings 2" pitchFamily="18" charset="2"/>
              <a:buAutoNum type="arabicPeriod"/>
              <a:defRPr/>
            </a:pPr>
            <a:endParaRPr lang="en-US" sz="1200" dirty="0" smtClean="0"/>
          </a:p>
          <a:p>
            <a:pPr marL="514350" indent="-514350" eaLnBrk="1" hangingPunct="1">
              <a:buFont typeface="Wingdings 2" pitchFamily="18" charset="2"/>
              <a:buAutoNum type="arabicPeriod"/>
              <a:defRPr/>
            </a:pPr>
            <a:r>
              <a:rPr lang="en-US" sz="2800" dirty="0" smtClean="0"/>
              <a:t>Levels of Qualifications;</a:t>
            </a:r>
          </a:p>
          <a:p>
            <a:pPr marL="514350" indent="-514350" eaLnBrk="1" hangingPunct="1">
              <a:buFont typeface="Wingdings 2" pitchFamily="18" charset="2"/>
              <a:buAutoNum type="arabicPeriod"/>
              <a:defRPr/>
            </a:pPr>
            <a:endParaRPr lang="en-US" sz="1200" dirty="0" smtClean="0"/>
          </a:p>
          <a:p>
            <a:pPr marL="514350" indent="-514350" eaLnBrk="1" hangingPunct="1">
              <a:buFont typeface="Wingdings 2" pitchFamily="18" charset="2"/>
              <a:buAutoNum type="arabicPeriod"/>
              <a:defRPr/>
            </a:pPr>
            <a:r>
              <a:rPr lang="en-US" sz="2800" dirty="0" smtClean="0"/>
              <a:t>Learning Outcomes;</a:t>
            </a:r>
          </a:p>
        </p:txBody>
      </p:sp>
      <p:sp>
        <p:nvSpPr>
          <p:cNvPr id="6" name="Rectangle 3"/>
          <p:cNvSpPr txBox="1">
            <a:spLocks/>
          </p:cNvSpPr>
          <p:nvPr/>
        </p:nvSpPr>
        <p:spPr>
          <a:xfrm>
            <a:off x="4714875" y="1571625"/>
            <a:ext cx="4316413" cy="4829175"/>
          </a:xfrm>
          <a:prstGeom prst="rect">
            <a:avLst/>
          </a:prstGeom>
        </p:spPr>
        <p:style>
          <a:lnRef idx="0">
            <a:schemeClr val="accent5"/>
          </a:lnRef>
          <a:fillRef idx="3">
            <a:schemeClr val="accent5"/>
          </a:fillRef>
          <a:effectRef idx="3">
            <a:schemeClr val="accent5"/>
          </a:effectRef>
          <a:fontRef idx="minor">
            <a:schemeClr val="lt1"/>
          </a:fontRef>
        </p:style>
        <p:txBody>
          <a:bodyPr>
            <a:normAutofit/>
          </a:bodyPr>
          <a:lstStyle/>
          <a:p>
            <a:pPr marL="514350" indent="-514350">
              <a:spcBef>
                <a:spcPts val="700"/>
              </a:spcBef>
              <a:buClr>
                <a:schemeClr val="accent2"/>
              </a:buClr>
              <a:buSzPct val="60000"/>
              <a:buFont typeface="Tw Cen MT" pitchFamily="34" charset="0"/>
              <a:buAutoNum type="arabicPeriod" startAt="5"/>
              <a:defRPr/>
            </a:pPr>
            <a:r>
              <a:rPr lang="en-US" sz="2800" dirty="0">
                <a:solidFill>
                  <a:schemeClr val="tx1"/>
                </a:solidFill>
                <a:latin typeface="Tw Cen MT" pitchFamily="34" charset="0"/>
              </a:rPr>
              <a:t>Credit and Academic Load;</a:t>
            </a:r>
          </a:p>
          <a:p>
            <a:pPr marL="514350" indent="-514350">
              <a:spcBef>
                <a:spcPts val="700"/>
              </a:spcBef>
              <a:buClr>
                <a:schemeClr val="accent2"/>
              </a:buClr>
              <a:buSzPct val="60000"/>
              <a:buFont typeface="Tw Cen MT" pitchFamily="34" charset="0"/>
              <a:buAutoNum type="arabicPeriod" startAt="5"/>
              <a:defRPr/>
            </a:pPr>
            <a:endParaRPr lang="en-US" sz="2800" dirty="0">
              <a:solidFill>
                <a:schemeClr val="tx1"/>
              </a:solidFill>
              <a:latin typeface="Tw Cen MT" pitchFamily="34" charset="0"/>
            </a:endParaRPr>
          </a:p>
          <a:p>
            <a:pPr marL="514350" indent="-514350">
              <a:spcBef>
                <a:spcPts val="700"/>
              </a:spcBef>
              <a:buClr>
                <a:schemeClr val="accent2"/>
              </a:buClr>
              <a:buSzPct val="60000"/>
              <a:buFont typeface="Wingdings 2" pitchFamily="18" charset="2"/>
              <a:buAutoNum type="arabicPeriod" startAt="6"/>
              <a:defRPr/>
            </a:pPr>
            <a:r>
              <a:rPr lang="en-US" sz="2800" dirty="0">
                <a:solidFill>
                  <a:schemeClr val="tx1"/>
                </a:solidFill>
                <a:latin typeface="Tw Cen MT" pitchFamily="34" charset="0"/>
              </a:rPr>
              <a:t>Flexibility of movement;</a:t>
            </a:r>
          </a:p>
          <a:p>
            <a:pPr marL="514350" indent="-514350">
              <a:spcBef>
                <a:spcPts val="700"/>
              </a:spcBef>
              <a:buClr>
                <a:schemeClr val="accent2"/>
              </a:buClr>
              <a:buSzPct val="60000"/>
              <a:buFont typeface="Wingdings 2" pitchFamily="18" charset="2"/>
              <a:buAutoNum type="arabicPeriod" startAt="6"/>
              <a:defRPr/>
            </a:pPr>
            <a:endParaRPr lang="en-US" sz="2800" dirty="0">
              <a:solidFill>
                <a:schemeClr val="tx1"/>
              </a:solidFill>
              <a:latin typeface="Tw Cen MT" pitchFamily="34" charset="0"/>
            </a:endParaRPr>
          </a:p>
          <a:p>
            <a:pPr marL="514350" indent="-514350">
              <a:spcBef>
                <a:spcPts val="700"/>
              </a:spcBef>
              <a:buClr>
                <a:schemeClr val="accent2"/>
              </a:buClr>
              <a:buSzPct val="60000"/>
              <a:buFont typeface="Wingdings 2" pitchFamily="18" charset="2"/>
              <a:buAutoNum type="arabicPeriod" startAt="6"/>
              <a:defRPr/>
            </a:pPr>
            <a:r>
              <a:rPr lang="en-US" sz="2800" dirty="0">
                <a:solidFill>
                  <a:schemeClr val="tx1"/>
                </a:solidFill>
                <a:latin typeface="Tw Cen MT" pitchFamily="34" charset="0"/>
              </a:rPr>
              <a:t>Educational Pathways for Individual Development (Lifelong Learning)</a:t>
            </a:r>
          </a:p>
        </p:txBody>
      </p:sp>
      <p:cxnSp>
        <p:nvCxnSpPr>
          <p:cNvPr id="8" name="Straight Connector 7"/>
          <p:cNvCxnSpPr/>
          <p:nvPr/>
        </p:nvCxnSpPr>
        <p:spPr>
          <a:xfrm rot="5400000">
            <a:off x="2465387" y="3821113"/>
            <a:ext cx="4500563" cy="1588"/>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9E5187BD-AA14-4FFE-A368-04BCB4608A06}" type="slidenum">
              <a:rPr lang="en-MY" altLang="en-US" sz="1200">
                <a:solidFill>
                  <a:srgbClr val="FFFFFF"/>
                </a:solidFill>
              </a:rPr>
              <a:pPr eaLnBrk="1" hangingPunct="1">
                <a:lnSpc>
                  <a:spcPct val="80000"/>
                </a:lnSpc>
              </a:pPr>
              <a:t>17</a:t>
            </a:fld>
            <a:endParaRPr lang="en-MY" altLang="en-US" sz="1200">
              <a:solidFill>
                <a:srgbClr val="FFFFFF"/>
              </a:solidFill>
            </a:endParaRPr>
          </a:p>
        </p:txBody>
      </p:sp>
      <p:sp>
        <p:nvSpPr>
          <p:cNvPr id="10244" name="Content Placeholder 2"/>
          <p:cNvSpPr>
            <a:spLocks noGrp="1"/>
          </p:cNvSpPr>
          <p:nvPr>
            <p:ph sz="quarter" idx="1"/>
          </p:nvPr>
        </p:nvSpPr>
        <p:spPr>
          <a:xfrm>
            <a:off x="612775" y="1600200"/>
            <a:ext cx="8153400" cy="4495800"/>
          </a:xfrm>
        </p:spPr>
        <p:txBody>
          <a:bodyPr/>
          <a:lstStyle/>
          <a:p>
            <a:pPr marL="514350" indent="-514350" eaLnBrk="1" hangingPunct="1">
              <a:buClrTx/>
            </a:pPr>
            <a:r>
              <a:rPr lang="en-US" altLang="en-US" sz="2800" b="1" smtClean="0"/>
              <a:t>All Malaysian Qualifications </a:t>
            </a:r>
          </a:p>
          <a:p>
            <a:pPr marL="514350" indent="-514350" eaLnBrk="1" hangingPunct="1">
              <a:buClrTx/>
              <a:buFont typeface="Wingdings 2" panose="05020102010507070707" pitchFamily="18" charset="2"/>
              <a:buNone/>
            </a:pPr>
            <a:endParaRPr lang="en-US" altLang="en-US" sz="2800" smtClean="0"/>
          </a:p>
          <a:p>
            <a:pPr marL="514350" indent="-514350" eaLnBrk="1" hangingPunct="1">
              <a:buClrTx/>
              <a:buFont typeface="Wingdings 2" panose="05020102010507070707" pitchFamily="18" charset="2"/>
              <a:buNone/>
            </a:pPr>
            <a:r>
              <a:rPr lang="en-US" altLang="en-US" sz="2500" smtClean="0"/>
              <a:t>Certificate- Diploma -Advanced Diploma -Graduate </a:t>
            </a:r>
          </a:p>
          <a:p>
            <a:pPr marL="514350" indent="-514350" eaLnBrk="1" hangingPunct="1">
              <a:buClrTx/>
              <a:buFont typeface="Wingdings 2" panose="05020102010507070707" pitchFamily="18" charset="2"/>
              <a:buNone/>
            </a:pPr>
            <a:r>
              <a:rPr lang="en-US" altLang="en-US" sz="2500" smtClean="0"/>
              <a:t>	Certificate /Diploma -Degree –Postgraduate </a:t>
            </a:r>
          </a:p>
          <a:p>
            <a:pPr marL="514350" indent="-514350" eaLnBrk="1" hangingPunct="1">
              <a:buClrTx/>
              <a:buFont typeface="Wingdings 2" panose="05020102010507070707" pitchFamily="18" charset="2"/>
              <a:buNone/>
            </a:pPr>
            <a:r>
              <a:rPr lang="en-US" altLang="en-US" sz="2500" smtClean="0"/>
              <a:t>	Certificate/Diploma -Masters </a:t>
            </a:r>
            <a:r>
              <a:rPr lang="en-US" altLang="en-US" sz="2500" smtClean="0">
                <a:latin typeface="Georgia" panose="02040502050405020303" pitchFamily="18" charset="0"/>
              </a:rPr>
              <a:t>–</a:t>
            </a:r>
            <a:r>
              <a:rPr lang="en-US" altLang="en-US" sz="2500" smtClean="0"/>
              <a:t> Doctoral</a:t>
            </a:r>
          </a:p>
          <a:p>
            <a:pPr marL="514350" indent="-514350" eaLnBrk="1" hangingPunct="1">
              <a:buClrTx/>
            </a:pPr>
            <a:endParaRPr lang="en-US" altLang="en-US" sz="2500" smtClean="0"/>
          </a:p>
          <a:p>
            <a:pPr marL="514350" indent="-514350" eaLnBrk="1" hangingPunct="1">
              <a:buClrTx/>
            </a:pPr>
            <a:r>
              <a:rPr lang="en-US" altLang="en-US" sz="2800" b="1" smtClean="0"/>
              <a:t>All Higher Education Qualification Sectors</a:t>
            </a:r>
          </a:p>
          <a:p>
            <a:pPr marL="514350" indent="-514350" eaLnBrk="1" hangingPunct="1">
              <a:buClrTx/>
              <a:buFont typeface="Wingdings" panose="05000000000000000000" pitchFamily="2" charset="2"/>
              <a:buNone/>
            </a:pPr>
            <a:endParaRPr lang="en-US" altLang="en-US" sz="2500" smtClean="0"/>
          </a:p>
          <a:p>
            <a:pPr marL="514350" indent="-514350" eaLnBrk="1" hangingPunct="1">
              <a:buClrTx/>
              <a:buFont typeface="Wingdings" panose="05000000000000000000" pitchFamily="2" charset="2"/>
              <a:buNone/>
            </a:pPr>
            <a:r>
              <a:rPr lang="en-US" altLang="en-US" sz="2500" smtClean="0"/>
              <a:t>Skills – Vocational &amp;Technical  -  Academic</a:t>
            </a:r>
          </a:p>
          <a:p>
            <a:pPr marL="514350" indent="-514350" eaLnBrk="1" hangingPunct="1">
              <a:buFont typeface="Wingdings 2" panose="05020102010507070707" pitchFamily="18" charset="2"/>
              <a:buNone/>
            </a:pPr>
            <a:endParaRPr lang="en-MY" altLang="en-US" sz="2500" smtClean="0"/>
          </a:p>
        </p:txBody>
      </p:sp>
      <p:sp>
        <p:nvSpPr>
          <p:cNvPr id="4" name="Right Arrow 3"/>
          <p:cNvSpPr/>
          <p:nvPr/>
        </p:nvSpPr>
        <p:spPr>
          <a:xfrm flipV="1">
            <a:off x="642938" y="5143500"/>
            <a:ext cx="8072437" cy="21431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pitchFamily="34" charset="0"/>
              </a:rPr>
              <a:t>  </a:t>
            </a:r>
            <a:endParaRPr lang="en-MY">
              <a:solidFill>
                <a:srgbClr val="FFFFFF"/>
              </a:solidFill>
              <a:cs typeface="Arial" pitchFamily="34" charset="0"/>
            </a:endParaRPr>
          </a:p>
        </p:txBody>
      </p:sp>
      <p:sp>
        <p:nvSpPr>
          <p:cNvPr id="9" name="Right Arrow 8"/>
          <p:cNvSpPr/>
          <p:nvPr/>
        </p:nvSpPr>
        <p:spPr>
          <a:xfrm flipV="1">
            <a:off x="539750" y="2349500"/>
            <a:ext cx="8072438" cy="21431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cs typeface="Arial" pitchFamily="34" charset="0"/>
              </a:rPr>
              <a:t>  </a:t>
            </a:r>
            <a:endParaRPr lang="en-MY">
              <a:solidFill>
                <a:srgbClr val="FFFFFF"/>
              </a:solidFill>
              <a:cs typeface="Arial" pitchFamily="34" charset="0"/>
            </a:endParaRPr>
          </a:p>
        </p:txBody>
      </p:sp>
      <p:sp>
        <p:nvSpPr>
          <p:cNvPr id="10247" name="Title 1"/>
          <p:cNvSpPr>
            <a:spLocks/>
          </p:cNvSpPr>
          <p:nvPr/>
        </p:nvSpPr>
        <p:spPr bwMode="auto">
          <a:xfrm>
            <a:off x="2209800" y="142875"/>
            <a:ext cx="6934200"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anose="020B0604020202020204" pitchFamily="34" charset="-128"/>
              </a:rPr>
              <a:t>General Principles 1 &amp; 2: Qualifications and Awarding Sectors</a:t>
            </a:r>
            <a:endParaRPr lang="en-MY" alt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anose="020B0604020202020204" pitchFamily="34" charset="-128"/>
            </a:endParaRPr>
          </a:p>
        </p:txBody>
      </p:sp>
    </p:spTree>
  </p:cSld>
  <p:clrMapOvr>
    <a:masterClrMapping/>
  </p:clrMapOvr>
  <p:transition advClick="0">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CCE682DC-AC6D-4953-9A25-104A3F63F8D5}" type="slidenum">
              <a:rPr lang="en-US" altLang="en-US" sz="1200">
                <a:solidFill>
                  <a:srgbClr val="FFFFFF"/>
                </a:solidFill>
              </a:rPr>
              <a:pPr eaLnBrk="1" hangingPunct="1">
                <a:lnSpc>
                  <a:spcPct val="80000"/>
                </a:lnSpc>
              </a:pPr>
              <a:t>18</a:t>
            </a:fld>
            <a:endParaRPr lang="en-US" altLang="en-US" sz="1200">
              <a:solidFill>
                <a:srgbClr val="FFFFFF"/>
              </a:solidFill>
            </a:endParaRPr>
          </a:p>
        </p:txBody>
      </p:sp>
      <p:sp>
        <p:nvSpPr>
          <p:cNvPr id="194562" name="Rectangle 2"/>
          <p:cNvSpPr>
            <a:spLocks noGrp="1"/>
          </p:cNvSpPr>
          <p:nvPr>
            <p:ph type="title" idx="4294967295"/>
          </p:nvPr>
        </p:nvSpPr>
        <p:spPr>
          <a:xfrm>
            <a:off x="1905000" y="228600"/>
            <a:ext cx="7239000" cy="914400"/>
          </a:xfrm>
        </p:spPr>
        <p:txBody>
          <a:bodyPr>
            <a:noAutofit/>
          </a:bodyPr>
          <a:lstStyle/>
          <a:p>
            <a:pPr algn="ctr" eaLnBrk="1" hangingPunct="1">
              <a:defRPr/>
            </a:pPr>
            <a:r>
              <a:rPr 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itchFamily="34" charset="-128"/>
              </a:rPr>
              <a:t>General Principles 3 &amp; 5: Levels of Qualifications &amp; Minimum Graduating Credits</a:t>
            </a:r>
          </a:p>
        </p:txBody>
      </p:sp>
      <p:graphicFrame>
        <p:nvGraphicFramePr>
          <p:cNvPr id="13388" name="Group 76"/>
          <p:cNvGraphicFramePr>
            <a:graphicFrameLocks noGrp="1"/>
          </p:cNvGraphicFramePr>
          <p:nvPr>
            <p:ph idx="4294967295"/>
          </p:nvPr>
        </p:nvGraphicFramePr>
        <p:xfrm>
          <a:off x="1000125" y="1571625"/>
          <a:ext cx="7000875" cy="4297620"/>
        </p:xfrm>
        <a:graphic>
          <a:graphicData uri="http://schemas.openxmlformats.org/drawingml/2006/table">
            <a:tbl>
              <a:tblPr/>
              <a:tblGrid>
                <a:gridCol w="706438"/>
                <a:gridCol w="636587"/>
                <a:gridCol w="1897063"/>
                <a:gridCol w="1851025"/>
                <a:gridCol w="1909762"/>
              </a:tblGrid>
              <a:tr h="274300">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200" b="1" i="0" u="none" strike="noStrike" cap="none" normalizeH="0" baseline="0" dirty="0" smtClean="0">
                          <a:ln>
                            <a:noFill/>
                          </a:ln>
                          <a:solidFill>
                            <a:srgbClr val="000000"/>
                          </a:solidFill>
                          <a:effectLst/>
                          <a:latin typeface="Tw Cen MT" pitchFamily="34" charset="0"/>
                          <a:cs typeface="Arial" pitchFamily="34" charset="0"/>
                        </a:rPr>
                        <a:t>Level</a:t>
                      </a:r>
                      <a:endParaRPr kumimoji="0" lang="en-US" sz="1200" b="1" i="0" u="none" strike="noStrike" cap="none" normalizeH="0" baseline="0" dirty="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7ACBE0"/>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rgbClr val="000000"/>
                          </a:solidFill>
                          <a:effectLst/>
                          <a:latin typeface="Tw Cen MT" pitchFamily="34" charset="0"/>
                          <a:cs typeface="Arial" pitchFamily="34" charset="0"/>
                        </a:rPr>
                        <a:t>MGC*</a:t>
                      </a:r>
                      <a:endParaRPr kumimoji="0" lang="en-US" sz="1200" b="1" i="0" u="none" strike="noStrike" cap="none" normalizeH="0" baseline="0" smtClean="0">
                        <a:ln>
                          <a:noFill/>
                        </a:ln>
                        <a:solidFill>
                          <a:srgbClr val="0D0D0D"/>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7ACBE0"/>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200" b="1" i="0" u="none" strike="noStrike" cap="none" normalizeH="0" baseline="0" smtClean="0">
                          <a:ln>
                            <a:noFill/>
                          </a:ln>
                          <a:solidFill>
                            <a:srgbClr val="000000"/>
                          </a:solidFill>
                          <a:effectLst/>
                          <a:latin typeface="Tw Cen MT" pitchFamily="34" charset="0"/>
                          <a:cs typeface="Arial" pitchFamily="34" charset="0"/>
                        </a:rPr>
                        <a:t>Sectors</a:t>
                      </a:r>
                      <a:endParaRPr kumimoji="0" lang="en-US" sz="1200" b="1"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7ACBE0"/>
                    </a:solidFill>
                  </a:tcPr>
                </a:tc>
                <a:tc hMerge="1">
                  <a:txBody>
                    <a:bodyPr/>
                    <a:lstStyle/>
                    <a:p>
                      <a:endParaRPr lang="en-US"/>
                    </a:p>
                  </a:txBody>
                  <a:tcPr/>
                </a:tc>
                <a:tc hMerge="1">
                  <a:txBody>
                    <a:bodyPr/>
                    <a:lstStyle/>
                    <a:p>
                      <a:endParaRPr lang="en-US"/>
                    </a:p>
                  </a:txBody>
                  <a:tcPr/>
                </a:tc>
              </a:tr>
              <a:tr h="560791">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Skills</a:t>
                      </a: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1400" b="1"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dirty="0" smtClean="0">
                          <a:ln>
                            <a:noFill/>
                          </a:ln>
                          <a:solidFill>
                            <a:srgbClr val="000000"/>
                          </a:solidFill>
                          <a:effectLst/>
                          <a:latin typeface="Tw Cen MT" pitchFamily="34" charset="0"/>
                          <a:cs typeface="Arial" pitchFamily="34" charset="0"/>
                        </a:rPr>
                        <a:t>Vocational &amp;</a:t>
                      </a: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dirty="0" smtClean="0">
                          <a:ln>
                            <a:noFill/>
                          </a:ln>
                          <a:solidFill>
                            <a:srgbClr val="000000"/>
                          </a:solidFill>
                          <a:effectLst/>
                          <a:latin typeface="Tw Cen MT" pitchFamily="34" charset="0"/>
                          <a:cs typeface="Arial" pitchFamily="34" charset="0"/>
                        </a:rPr>
                        <a:t>Technical</a:t>
                      </a:r>
                      <a:endParaRPr kumimoji="0" lang="en-US" sz="1400" b="1" i="0" u="none" strike="noStrike" cap="none" normalizeH="0" baseline="0" dirty="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Academic</a:t>
                      </a:r>
                      <a:endParaRPr kumimoji="0" lang="en-US" sz="1400" b="1"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r>
              <a:tr h="30477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8</a:t>
                      </a:r>
                      <a:endParaRPr kumimoji="0" lang="en-US" sz="1400" b="1" i="0" u="none" strike="noStrike" cap="none" normalizeH="0" baseline="0" smtClean="0">
                        <a:ln>
                          <a:noFill/>
                        </a:ln>
                        <a:solidFill>
                          <a:schemeClr val="tx1"/>
                        </a:solidFill>
                        <a:effectLst/>
                        <a:latin typeface="Constantia" pitchFamily="18" charset="0"/>
                        <a:cs typeface="Arial" pitchFamily="34" charset="0"/>
                      </a:endParaRPr>
                    </a:p>
                  </a:txBody>
                  <a:tcPr marT="45717" marB="45717"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a:t>
                      </a:r>
                      <a:endParaRPr kumimoji="0" lang="en-US" sz="1400" b="1"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rowSpan="3"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1400" b="0"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rowSpan="3"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Doctoral</a:t>
                      </a:r>
                      <a:endParaRPr kumimoji="0" lang="en-US" sz="1400" b="0"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r>
              <a:tr h="81680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7</a:t>
                      </a:r>
                      <a:endParaRPr kumimoji="0" lang="en-US" sz="1400" b="1" i="0" u="none" strike="noStrike" cap="none" normalizeH="0" baseline="0" smtClean="0">
                        <a:ln>
                          <a:noFill/>
                        </a:ln>
                        <a:solidFill>
                          <a:schemeClr val="tx1"/>
                        </a:solidFill>
                        <a:effectLst/>
                        <a:latin typeface="Constantia" pitchFamily="18" charset="0"/>
                        <a:cs typeface="Arial" pitchFamily="34" charset="0"/>
                      </a:endParaRPr>
                    </a:p>
                  </a:txBody>
                  <a:tcPr marT="45717" marB="45717"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40</a:t>
                      </a: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30</a:t>
                      </a: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20</a:t>
                      </a:r>
                      <a:endParaRPr kumimoji="0" lang="en-US" sz="1400" b="1"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Masters</a:t>
                      </a: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Postgraduate Dip</a:t>
                      </a: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Postgraduate Cert</a:t>
                      </a:r>
                      <a:endParaRPr kumimoji="0" lang="en-US" sz="1400" b="0"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r>
              <a:tr h="81680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6</a:t>
                      </a:r>
                      <a:endParaRPr kumimoji="0" lang="en-US" sz="1400" b="1" i="0" u="none" strike="noStrike" cap="none" normalizeH="0" baseline="0" smtClean="0">
                        <a:ln>
                          <a:noFill/>
                        </a:ln>
                        <a:solidFill>
                          <a:schemeClr val="tx1"/>
                        </a:solidFill>
                        <a:effectLst/>
                        <a:latin typeface="Constantia" pitchFamily="18" charset="0"/>
                        <a:cs typeface="Arial" pitchFamily="34" charset="0"/>
                      </a:endParaRPr>
                    </a:p>
                  </a:txBody>
                  <a:tcPr marT="45717" marB="45717"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120</a:t>
                      </a: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60</a:t>
                      </a: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30</a:t>
                      </a:r>
                      <a:endParaRPr kumimoji="0" lang="en-US" sz="1400" b="1"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Bachelor</a:t>
                      </a: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Graduate Dip</a:t>
                      </a: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Graduate Cert</a:t>
                      </a:r>
                      <a:endParaRPr kumimoji="0" lang="en-US" sz="1400" b="0"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r>
              <a:tr h="30477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5</a:t>
                      </a:r>
                      <a:endParaRPr kumimoji="0" lang="en-US" sz="1400" b="1" i="0" u="none" strike="noStrike" cap="none" normalizeH="0" baseline="0" smtClean="0">
                        <a:ln>
                          <a:noFill/>
                        </a:ln>
                        <a:solidFill>
                          <a:schemeClr val="tx1"/>
                        </a:solidFill>
                        <a:effectLst/>
                        <a:latin typeface="Constantia" pitchFamily="18" charset="0"/>
                        <a:cs typeface="Arial" pitchFamily="34" charset="0"/>
                      </a:endParaRPr>
                    </a:p>
                  </a:txBody>
                  <a:tcPr marT="45717" marB="45717"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40</a:t>
                      </a:r>
                      <a:endParaRPr kumimoji="0" lang="en-US" sz="1400" b="1"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Advanced Diploma</a:t>
                      </a:r>
                      <a:endParaRPr kumimoji="0" lang="en-US" sz="1400" b="0"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Advanced Diploma</a:t>
                      </a:r>
                      <a:endParaRPr kumimoji="0" lang="en-US" sz="1400" b="0"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Advanced Diploma</a:t>
                      </a:r>
                      <a:endParaRPr kumimoji="0" lang="en-US" sz="1400" b="0"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r>
              <a:tr h="30477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4</a:t>
                      </a:r>
                      <a:endParaRPr kumimoji="0" lang="en-US" sz="1400" b="1" i="0" u="none" strike="noStrike" cap="none" normalizeH="0" baseline="0" smtClean="0">
                        <a:ln>
                          <a:noFill/>
                        </a:ln>
                        <a:solidFill>
                          <a:schemeClr val="tx1"/>
                        </a:solidFill>
                        <a:effectLst/>
                        <a:latin typeface="Constantia" pitchFamily="18" charset="0"/>
                        <a:cs typeface="Arial" pitchFamily="34" charset="0"/>
                      </a:endParaRPr>
                    </a:p>
                  </a:txBody>
                  <a:tcPr marT="45717" marB="45717"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90</a:t>
                      </a:r>
                      <a:endParaRPr kumimoji="0" lang="en-US" sz="1400" b="1"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Diploma</a:t>
                      </a:r>
                      <a:endParaRPr kumimoji="0" lang="en-US" sz="1400" b="0"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Diploma</a:t>
                      </a:r>
                      <a:endParaRPr kumimoji="0" lang="en-US" sz="1400" b="0"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Diploma</a:t>
                      </a:r>
                      <a:endParaRPr kumimoji="0" lang="en-US" sz="1400" b="0"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r>
              <a:tr h="30477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3</a:t>
                      </a:r>
                      <a:endParaRPr kumimoji="0" lang="en-US" sz="1400" b="1" i="0" u="none" strike="noStrike" cap="none" normalizeH="0" baseline="0" smtClean="0">
                        <a:ln>
                          <a:noFill/>
                        </a:ln>
                        <a:solidFill>
                          <a:schemeClr val="tx1"/>
                        </a:solidFill>
                        <a:effectLst/>
                        <a:latin typeface="Constantia" pitchFamily="18" charset="0"/>
                        <a:cs typeface="Arial" pitchFamily="34" charset="0"/>
                      </a:endParaRPr>
                    </a:p>
                  </a:txBody>
                  <a:tcPr marT="45717" marB="45717"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60</a:t>
                      </a:r>
                      <a:endParaRPr kumimoji="0" lang="en-US" sz="1400" b="1"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Certificate 3</a:t>
                      </a:r>
                      <a:endParaRPr kumimoji="0" lang="en-US" sz="1400" b="0"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rowSpan="3">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1400" b="0" i="0" u="none" strike="noStrike" cap="none" normalizeH="0" baseline="0" smtClean="0">
                        <a:ln>
                          <a:noFill/>
                        </a:ln>
                        <a:solidFill>
                          <a:srgbClr val="000000"/>
                        </a:solidFill>
                        <a:effectLst/>
                        <a:latin typeface="Tw Cen MT" pitchFamily="34" charset="0"/>
                        <a:cs typeface="Arial" pitchFamily="34" charset="0"/>
                      </a:endParaRP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Certificate</a:t>
                      </a:r>
                      <a:endParaRPr kumimoji="0" lang="en-US" sz="1400" b="0"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Certificate</a:t>
                      </a:r>
                      <a:endParaRPr kumimoji="0" lang="en-US" sz="1400" b="0"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r>
              <a:tr h="30477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2</a:t>
                      </a:r>
                      <a:endParaRPr kumimoji="0" lang="en-US" sz="1400" b="1" i="0" u="none" strike="noStrike" cap="none" normalizeH="0" baseline="0" smtClean="0">
                        <a:ln>
                          <a:noFill/>
                        </a:ln>
                        <a:solidFill>
                          <a:schemeClr val="tx1"/>
                        </a:solidFill>
                        <a:effectLst/>
                        <a:latin typeface="Constantia" pitchFamily="18" charset="0"/>
                        <a:cs typeface="Arial" pitchFamily="34" charset="0"/>
                      </a:endParaRPr>
                    </a:p>
                  </a:txBody>
                  <a:tcPr marT="45717" marB="45717"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a:t>
                      </a:r>
                      <a:endParaRPr kumimoji="0" lang="en-US" sz="1400" b="1"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Certificate 2</a:t>
                      </a:r>
                      <a:endParaRPr kumimoji="0" lang="en-US" sz="1400" b="0"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1400" b="0"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r>
              <a:tr h="30477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1</a:t>
                      </a:r>
                      <a:endParaRPr kumimoji="0" lang="en-US" sz="1400" b="1" i="0" u="none" strike="noStrike" cap="none" normalizeH="0" baseline="0" smtClean="0">
                        <a:ln>
                          <a:noFill/>
                        </a:ln>
                        <a:solidFill>
                          <a:schemeClr val="tx1"/>
                        </a:solidFill>
                        <a:effectLst/>
                        <a:latin typeface="Constantia" pitchFamily="18" charset="0"/>
                        <a:cs typeface="Arial" pitchFamily="34" charset="0"/>
                      </a:endParaRPr>
                    </a:p>
                  </a:txBody>
                  <a:tcPr marT="45717" marB="45717" anchor="ctr"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smtClean="0">
                          <a:ln>
                            <a:noFill/>
                          </a:ln>
                          <a:solidFill>
                            <a:srgbClr val="000000"/>
                          </a:solidFill>
                          <a:effectLst/>
                          <a:latin typeface="Tw Cen MT" pitchFamily="34" charset="0"/>
                          <a:cs typeface="Arial" pitchFamily="34" charset="0"/>
                        </a:rPr>
                        <a:t>-</a:t>
                      </a:r>
                      <a:endParaRPr kumimoji="0" lang="en-US" sz="1400" b="1" i="0" u="none" strike="noStrike" cap="none" normalizeH="0" baseline="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0" i="0" u="none" strike="noStrike" cap="none" normalizeH="0" baseline="0" dirty="0" smtClean="0">
                          <a:ln>
                            <a:noFill/>
                          </a:ln>
                          <a:solidFill>
                            <a:srgbClr val="000000"/>
                          </a:solidFill>
                          <a:effectLst/>
                          <a:latin typeface="Tw Cen MT" pitchFamily="34" charset="0"/>
                          <a:cs typeface="Arial" pitchFamily="34" charset="0"/>
                        </a:rPr>
                        <a:t>Certificate  1</a:t>
                      </a:r>
                      <a:endParaRPr kumimoji="0" lang="en-US" sz="1400" b="0" i="0" u="none" strike="noStrike" cap="none" normalizeH="0" baseline="0" dirty="0" smtClean="0">
                        <a:ln>
                          <a:noFill/>
                        </a:ln>
                        <a:solidFill>
                          <a:schemeClr val="tx1"/>
                        </a:solidFill>
                        <a:effectLst/>
                        <a:latin typeface="Constantia" pitchFamily="18" charset="0"/>
                        <a:cs typeface="Arial" pitchFamily="34" charset="0"/>
                      </a:endParaRPr>
                    </a:p>
                  </a:txBody>
                  <a:tcPr marT="45717" marB="45717" horzOverflow="overflow">
                    <a:lnL w="12700" cap="flat" cmpd="sng" algn="ctr">
                      <a:solidFill>
                        <a:srgbClr val="39639D"/>
                      </a:solidFill>
                      <a:prstDash val="solid"/>
                      <a:round/>
                      <a:headEnd type="none" w="med" len="med"/>
                      <a:tailEnd type="none" w="med" len="med"/>
                    </a:lnL>
                    <a:lnR w="12700" cap="flat" cmpd="sng" algn="ctr">
                      <a:solidFill>
                        <a:srgbClr val="39639D"/>
                      </a:solidFill>
                      <a:prstDash val="solid"/>
                      <a:round/>
                      <a:headEnd type="none" w="med" len="med"/>
                      <a:tailEnd type="none" w="med" len="med"/>
                    </a:lnR>
                    <a:lnT w="12700" cap="flat" cmpd="sng" algn="ctr">
                      <a:solidFill>
                        <a:srgbClr val="39639D"/>
                      </a:solidFill>
                      <a:prstDash val="solid"/>
                      <a:round/>
                      <a:headEnd type="none" w="med" len="med"/>
                      <a:tailEnd type="none" w="med" len="med"/>
                    </a:lnT>
                    <a:lnB w="12700" cap="flat" cmpd="sng" algn="ctr">
                      <a:solidFill>
                        <a:srgbClr val="39639D"/>
                      </a:solidFill>
                      <a:prstDash val="solid"/>
                      <a:round/>
                      <a:headEnd type="none" w="med" len="med"/>
                      <a:tailEnd type="none" w="med" len="med"/>
                    </a:lnB>
                    <a:lnTlToBr>
                      <a:noFill/>
                    </a:lnTlToBr>
                    <a:lnBlToTr>
                      <a:noFill/>
                    </a:lnBlToTr>
                    <a:solidFill>
                      <a:srgbClr val="E8EAF0"/>
                    </a:solidFill>
                  </a:tcPr>
                </a:tc>
                <a:tc vMerge="1">
                  <a:txBody>
                    <a:bodyPr/>
                    <a:lstStyle/>
                    <a:p>
                      <a:endParaRPr lang="en-US"/>
                    </a:p>
                  </a:txBody>
                  <a:tcPr/>
                </a:tc>
                <a:tc vMerge="1">
                  <a:txBody>
                    <a:bodyPr/>
                    <a:lstStyle/>
                    <a:p>
                      <a:endParaRPr lang="en-US"/>
                    </a:p>
                  </a:txBody>
                  <a:tcPr/>
                </a:tc>
              </a:tr>
            </a:tbl>
          </a:graphicData>
        </a:graphic>
      </p:graphicFrame>
      <p:sp>
        <p:nvSpPr>
          <p:cNvPr id="6" name="Rectangle 5"/>
          <p:cNvSpPr/>
          <p:nvPr/>
        </p:nvSpPr>
        <p:spPr>
          <a:xfrm rot="16200000">
            <a:off x="-1638301" y="3471862"/>
            <a:ext cx="4300538" cy="5000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sz="1200" dirty="0">
                <a:solidFill>
                  <a:srgbClr val="FFFFFF"/>
                </a:solidFill>
                <a:cs typeface="Arial" charset="0"/>
              </a:rPr>
              <a:t>Note:</a:t>
            </a:r>
          </a:p>
          <a:p>
            <a:pPr>
              <a:defRPr/>
            </a:pPr>
            <a:r>
              <a:rPr lang="en-US" sz="1100" dirty="0">
                <a:solidFill>
                  <a:srgbClr val="FFFFFF"/>
                </a:solidFill>
                <a:cs typeface="Arial" charset="0"/>
              </a:rPr>
              <a:t>* MGC = Minimum Graduating Credits</a:t>
            </a:r>
          </a:p>
        </p:txBody>
      </p:sp>
      <p:sp>
        <p:nvSpPr>
          <p:cNvPr id="9" name="Up Arrow Callout 8"/>
          <p:cNvSpPr/>
          <p:nvPr/>
        </p:nvSpPr>
        <p:spPr>
          <a:xfrm>
            <a:off x="3714750" y="6172200"/>
            <a:ext cx="2916238" cy="357187"/>
          </a:xfrm>
          <a:prstGeom prst="upArrowCallou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dirty="0">
                <a:solidFill>
                  <a:srgbClr val="000000"/>
                </a:solidFill>
                <a:cs typeface="Arial" charset="0"/>
              </a:rPr>
              <a:t>Accredited Prior Experiential Learning</a:t>
            </a:r>
          </a:p>
        </p:txBody>
      </p:sp>
      <p:sp>
        <p:nvSpPr>
          <p:cNvPr id="11" name="Right Bracket 10"/>
          <p:cNvSpPr/>
          <p:nvPr/>
        </p:nvSpPr>
        <p:spPr>
          <a:xfrm>
            <a:off x="8072438" y="2571750"/>
            <a:ext cx="214312" cy="2643188"/>
          </a:xfrm>
          <a:prstGeom prst="rightBracket">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txBody>
          <a:bodyPr anchor="ctr"/>
          <a:lstStyle/>
          <a:p>
            <a:pPr algn="ctr">
              <a:defRPr/>
            </a:pPr>
            <a:endParaRPr lang="en-US">
              <a:cs typeface="Arial" pitchFamily="34" charset="0"/>
            </a:endParaRPr>
          </a:p>
        </p:txBody>
      </p:sp>
      <p:sp>
        <p:nvSpPr>
          <p:cNvPr id="15" name="Right Bracket 14"/>
          <p:cNvSpPr/>
          <p:nvPr/>
        </p:nvSpPr>
        <p:spPr>
          <a:xfrm rot="16200000" flipH="1">
            <a:off x="5036344" y="4036219"/>
            <a:ext cx="214312" cy="4000500"/>
          </a:xfrm>
          <a:prstGeom prst="rightBracket">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txBody>
          <a:bodyPr anchor="ctr"/>
          <a:lstStyle/>
          <a:p>
            <a:pPr algn="ctr">
              <a:defRPr/>
            </a:pPr>
            <a:endParaRPr lang="en-US">
              <a:cs typeface="Arial" pitchFamily="34" charset="0"/>
            </a:endParaRPr>
          </a:p>
        </p:txBody>
      </p:sp>
      <p:sp>
        <p:nvSpPr>
          <p:cNvPr id="17" name="Up Arrow Callout 16"/>
          <p:cNvSpPr/>
          <p:nvPr/>
        </p:nvSpPr>
        <p:spPr>
          <a:xfrm rot="16200000">
            <a:off x="7114382" y="3685381"/>
            <a:ext cx="2844800" cy="357187"/>
          </a:xfrm>
          <a:prstGeom prst="upArrowCallou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a:solidFill>
                  <a:srgbClr val="000000"/>
                </a:solidFill>
                <a:cs typeface="Arial" charset="0"/>
              </a:rPr>
              <a:t>Accredited Prior Experiential</a:t>
            </a:r>
            <a:r>
              <a:rPr lang="en-US" sz="1400">
                <a:solidFill>
                  <a:srgbClr val="000000"/>
                </a:solidFill>
                <a:cs typeface="Arial" charset="0"/>
              </a:rPr>
              <a:t> </a:t>
            </a:r>
            <a:r>
              <a:rPr lang="en-US" sz="1200">
                <a:solidFill>
                  <a:srgbClr val="000000"/>
                </a:solidFill>
                <a:cs typeface="Arial" charset="0"/>
              </a:rPr>
              <a:t>Learning</a:t>
            </a:r>
          </a:p>
        </p:txBody>
      </p:sp>
      <p:cxnSp>
        <p:nvCxnSpPr>
          <p:cNvPr id="13" name="Straight Arrow Connector 12"/>
          <p:cNvCxnSpPr/>
          <p:nvPr/>
        </p:nvCxnSpPr>
        <p:spPr>
          <a:xfrm rot="10800000">
            <a:off x="8001000" y="3071813"/>
            <a:ext cx="21431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8001000" y="3857625"/>
            <a:ext cx="21431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8001000" y="4500563"/>
            <a:ext cx="21431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8001000" y="4857750"/>
            <a:ext cx="21431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5072856" y="6001544"/>
            <a:ext cx="1428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2271713" y="142875"/>
            <a:ext cx="6386512" cy="1071563"/>
          </a:xfrm>
        </p:spPr>
        <p:txBody>
          <a:bodyPr>
            <a:normAutofit fontScale="90000"/>
          </a:bodyPr>
          <a:lstStyle/>
          <a:p>
            <a:pPr algn="ctr" eaLnBrk="1" hangingPunct="1">
              <a:defRPr/>
            </a:pP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itchFamily="34" charset="-128"/>
              </a:rPr>
              <a:t>General Principle 4: Learning Outcomes </a:t>
            </a:r>
            <a:b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itchFamily="34" charset="-128"/>
              </a:rPr>
            </a:br>
            <a:r>
              <a:rPr lang="en-US"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itchFamily="34" charset="-128"/>
              </a:rPr>
              <a:t>(MQF Para 15)</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itchFamily="34" charset="-128"/>
              </a:rPr>
              <a:t> – LO Domains</a:t>
            </a:r>
          </a:p>
        </p:txBody>
      </p:sp>
      <p:sp>
        <p:nvSpPr>
          <p:cNvPr id="12291" name="Slide Number Placeholder 2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4D032C69-0D9A-4294-AA2E-3809AED86D48}" type="slidenum">
              <a:rPr lang="en-MY" altLang="en-US" sz="1200">
                <a:solidFill>
                  <a:srgbClr val="FFFFFF"/>
                </a:solidFill>
              </a:rPr>
              <a:pPr eaLnBrk="1" hangingPunct="1">
                <a:lnSpc>
                  <a:spcPct val="80000"/>
                </a:lnSpc>
              </a:pPr>
              <a:t>19</a:t>
            </a:fld>
            <a:endParaRPr lang="en-MY" altLang="en-US" sz="1200">
              <a:solidFill>
                <a:srgbClr val="FFFFFF"/>
              </a:solidFill>
            </a:endParaRPr>
          </a:p>
        </p:txBody>
      </p:sp>
      <p:grpSp>
        <p:nvGrpSpPr>
          <p:cNvPr id="12293" name="Group 23"/>
          <p:cNvGrpSpPr>
            <a:grpSpLocks/>
          </p:cNvGrpSpPr>
          <p:nvPr/>
        </p:nvGrpSpPr>
        <p:grpSpPr bwMode="auto">
          <a:xfrm>
            <a:off x="642938" y="1571625"/>
            <a:ext cx="8072437" cy="4714875"/>
            <a:chOff x="71406" y="1285860"/>
            <a:chExt cx="8501122" cy="4851592"/>
          </a:xfrm>
        </p:grpSpPr>
        <p:sp>
          <p:nvSpPr>
            <p:cNvPr id="7" name="Rounded Rectangle 6"/>
            <p:cNvSpPr/>
            <p:nvPr/>
          </p:nvSpPr>
          <p:spPr>
            <a:xfrm>
              <a:off x="285397" y="1499853"/>
              <a:ext cx="2001149" cy="64361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Knowledge</a:t>
              </a:r>
            </a:p>
          </p:txBody>
        </p:sp>
        <p:sp>
          <p:nvSpPr>
            <p:cNvPr id="8" name="Rounded Rectangle 7"/>
            <p:cNvSpPr/>
            <p:nvPr/>
          </p:nvSpPr>
          <p:spPr>
            <a:xfrm>
              <a:off x="4999884" y="1499853"/>
              <a:ext cx="3572644" cy="6436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Social skills and responsibilities</a:t>
              </a:r>
            </a:p>
          </p:txBody>
        </p:sp>
        <p:sp>
          <p:nvSpPr>
            <p:cNvPr id="9" name="Rounded Rectangle 8"/>
            <p:cNvSpPr/>
            <p:nvPr/>
          </p:nvSpPr>
          <p:spPr>
            <a:xfrm>
              <a:off x="4857780" y="2499575"/>
              <a:ext cx="3428870" cy="92948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Communication, leadership and team skills</a:t>
              </a:r>
            </a:p>
          </p:txBody>
        </p:sp>
        <p:sp>
          <p:nvSpPr>
            <p:cNvPr id="10" name="Rounded Rectangle 9"/>
            <p:cNvSpPr/>
            <p:nvPr/>
          </p:nvSpPr>
          <p:spPr>
            <a:xfrm>
              <a:off x="4785893" y="3714924"/>
              <a:ext cx="2786896" cy="114347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Information management and lifelong learning skills</a:t>
              </a:r>
            </a:p>
          </p:txBody>
        </p:sp>
        <p:sp>
          <p:nvSpPr>
            <p:cNvPr id="11" name="Rounded Rectangle 10"/>
            <p:cNvSpPr/>
            <p:nvPr/>
          </p:nvSpPr>
          <p:spPr>
            <a:xfrm>
              <a:off x="3358172" y="5214507"/>
              <a:ext cx="2357243" cy="92294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Managerial and entrepreneurial skills</a:t>
              </a:r>
            </a:p>
          </p:txBody>
        </p:sp>
        <p:sp>
          <p:nvSpPr>
            <p:cNvPr id="12" name="Rounded Rectangle 11"/>
            <p:cNvSpPr/>
            <p:nvPr/>
          </p:nvSpPr>
          <p:spPr>
            <a:xfrm>
              <a:off x="1571014" y="3714924"/>
              <a:ext cx="2643122" cy="1143473"/>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Problem solving and scientific skills</a:t>
              </a:r>
            </a:p>
          </p:txBody>
        </p:sp>
        <p:sp>
          <p:nvSpPr>
            <p:cNvPr id="13" name="Rounded Rectangle 12"/>
            <p:cNvSpPr/>
            <p:nvPr/>
          </p:nvSpPr>
          <p:spPr>
            <a:xfrm>
              <a:off x="1000929" y="2429333"/>
              <a:ext cx="2999216" cy="999722"/>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Values, attitudes and professionalism</a:t>
              </a:r>
            </a:p>
          </p:txBody>
        </p:sp>
        <p:sp>
          <p:nvSpPr>
            <p:cNvPr id="14" name="Rounded Rectangle 13"/>
            <p:cNvSpPr/>
            <p:nvPr/>
          </p:nvSpPr>
          <p:spPr>
            <a:xfrm>
              <a:off x="2554034" y="1506387"/>
              <a:ext cx="2143253" cy="6436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Practical Skills </a:t>
              </a:r>
            </a:p>
          </p:txBody>
        </p:sp>
        <p:sp>
          <p:nvSpPr>
            <p:cNvPr id="16" name="Diamond 15"/>
            <p:cNvSpPr/>
            <p:nvPr/>
          </p:nvSpPr>
          <p:spPr>
            <a:xfrm>
              <a:off x="4571902" y="3500930"/>
              <a:ext cx="427982" cy="427986"/>
            </a:xfrm>
            <a:prstGeom prst="diamon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cs typeface="Arial" pitchFamily="34" charset="0"/>
                </a:rPr>
                <a:t>7</a:t>
              </a:r>
            </a:p>
          </p:txBody>
        </p:sp>
        <p:sp>
          <p:nvSpPr>
            <p:cNvPr id="17" name="Diamond 16"/>
            <p:cNvSpPr/>
            <p:nvPr/>
          </p:nvSpPr>
          <p:spPr>
            <a:xfrm>
              <a:off x="3142509" y="5000513"/>
              <a:ext cx="429654" cy="427986"/>
            </a:xfrm>
            <a:prstGeom prst="diamon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cs typeface="Arial" pitchFamily="34" charset="0"/>
                </a:rPr>
                <a:t>8</a:t>
              </a:r>
            </a:p>
          </p:txBody>
        </p:sp>
        <p:sp>
          <p:nvSpPr>
            <p:cNvPr id="18" name="Diamond 17"/>
            <p:cNvSpPr/>
            <p:nvPr/>
          </p:nvSpPr>
          <p:spPr>
            <a:xfrm>
              <a:off x="1357023" y="3500930"/>
              <a:ext cx="429654" cy="427986"/>
            </a:xfrm>
            <a:prstGeom prst="diamon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cs typeface="Arial" pitchFamily="34" charset="0"/>
                </a:rPr>
                <a:t>6</a:t>
              </a:r>
            </a:p>
          </p:txBody>
        </p:sp>
        <p:sp>
          <p:nvSpPr>
            <p:cNvPr id="19" name="Diamond 18"/>
            <p:cNvSpPr/>
            <p:nvPr/>
          </p:nvSpPr>
          <p:spPr>
            <a:xfrm>
              <a:off x="4643789" y="2285582"/>
              <a:ext cx="427982" cy="429620"/>
            </a:xfrm>
            <a:prstGeom prst="diamon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cs typeface="Arial" pitchFamily="34" charset="0"/>
                </a:rPr>
                <a:t>5</a:t>
              </a:r>
            </a:p>
          </p:txBody>
        </p:sp>
        <p:sp>
          <p:nvSpPr>
            <p:cNvPr id="20" name="Diamond 19"/>
            <p:cNvSpPr/>
            <p:nvPr/>
          </p:nvSpPr>
          <p:spPr>
            <a:xfrm>
              <a:off x="785266" y="2215341"/>
              <a:ext cx="429654" cy="427986"/>
            </a:xfrm>
            <a:prstGeom prst="diamon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cs typeface="Arial" pitchFamily="34" charset="0"/>
                </a:rPr>
                <a:t>4</a:t>
              </a:r>
            </a:p>
          </p:txBody>
        </p:sp>
        <p:sp>
          <p:nvSpPr>
            <p:cNvPr id="21" name="Diamond 20"/>
            <p:cNvSpPr/>
            <p:nvPr/>
          </p:nvSpPr>
          <p:spPr>
            <a:xfrm>
              <a:off x="4785893" y="1285860"/>
              <a:ext cx="429653" cy="427986"/>
            </a:xfrm>
            <a:prstGeom prst="diamon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cs typeface="Arial" pitchFamily="34" charset="0"/>
                </a:rPr>
                <a:t>3</a:t>
              </a:r>
            </a:p>
          </p:txBody>
        </p:sp>
        <p:sp>
          <p:nvSpPr>
            <p:cNvPr id="22" name="Diamond 21"/>
            <p:cNvSpPr/>
            <p:nvPr/>
          </p:nvSpPr>
          <p:spPr>
            <a:xfrm>
              <a:off x="2328341" y="1285860"/>
              <a:ext cx="427982" cy="427986"/>
            </a:xfrm>
            <a:prstGeom prst="diamon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cs typeface="Arial" pitchFamily="34" charset="0"/>
                </a:rPr>
                <a:t>2</a:t>
              </a:r>
            </a:p>
          </p:txBody>
        </p:sp>
        <p:sp>
          <p:nvSpPr>
            <p:cNvPr id="23" name="Diamond 22"/>
            <p:cNvSpPr/>
            <p:nvPr/>
          </p:nvSpPr>
          <p:spPr>
            <a:xfrm>
              <a:off x="71406" y="1285860"/>
              <a:ext cx="427982" cy="423085"/>
            </a:xfrm>
            <a:prstGeom prst="diamon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cs typeface="Arial" pitchFamily="34" charset="0"/>
                </a:rPr>
                <a:t>1</a:t>
              </a:r>
            </a:p>
          </p:txBody>
        </p:sp>
      </p:grpSp>
    </p:spTree>
  </p:cSld>
  <p:clrMapOvr>
    <a:masterClrMapping/>
  </p:clrMapOvr>
  <p:transition advClick="0">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57400" y="0"/>
            <a:ext cx="5413572" cy="6858000"/>
          </a:xfrm>
          <a:prstGeom prst="rect">
            <a:avLst/>
          </a:prstGeom>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76200"/>
            <a:ext cx="1600200" cy="632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1"/>
          <p:cNvSpPr>
            <a:spLocks noGrp="1"/>
          </p:cNvSpPr>
          <p:nvPr>
            <p:ph type="title"/>
          </p:nvPr>
        </p:nvSpPr>
        <p:spPr>
          <a:xfrm>
            <a:off x="2097088" y="142875"/>
            <a:ext cx="6894512" cy="928688"/>
          </a:xfrm>
        </p:spPr>
        <p:txBody>
          <a:bodyPr/>
          <a:lstStyle/>
          <a:p>
            <a:pPr algn="ctr" eaLnBrk="1" hangingPunct="1"/>
            <a:r>
              <a:rPr lang="en-US" alt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anose="020B0604020202020204" pitchFamily="34" charset="-128"/>
              </a:rPr>
              <a:t>General Principles 6 &amp; 7: Flexibility of Movement s &amp; Pathways </a:t>
            </a:r>
            <a:endParaRPr lang="en-MY" alt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anose="020B0604020202020204" pitchFamily="34" charset="-128"/>
            </a:endParaRPr>
          </a:p>
        </p:txBody>
      </p:sp>
      <p:sp>
        <p:nvSpPr>
          <p:cNvPr id="13316" name="Slide Number Placeholder 38"/>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E8389E1C-2842-45BD-9FE1-368871FB08CE}" type="slidenum">
              <a:rPr lang="en-MY" altLang="en-US" sz="1200">
                <a:solidFill>
                  <a:srgbClr val="FFFFFF"/>
                </a:solidFill>
              </a:rPr>
              <a:pPr eaLnBrk="1" hangingPunct="1">
                <a:lnSpc>
                  <a:spcPct val="80000"/>
                </a:lnSpc>
              </a:pPr>
              <a:t>20</a:t>
            </a:fld>
            <a:endParaRPr lang="en-MY" altLang="en-US" sz="1200">
              <a:solidFill>
                <a:srgbClr val="FFFFFF"/>
              </a:solidFill>
            </a:endParaRPr>
          </a:p>
        </p:txBody>
      </p:sp>
      <p:sp>
        <p:nvSpPr>
          <p:cNvPr id="61" name="Rectangle 60"/>
          <p:cNvSpPr/>
          <p:nvPr/>
        </p:nvSpPr>
        <p:spPr>
          <a:xfrm>
            <a:off x="1143000" y="2143125"/>
            <a:ext cx="1214438" cy="42862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solidFill>
                <a:srgbClr val="FFFFFF"/>
              </a:solidFill>
              <a:cs typeface="Arial" pitchFamily="34" charset="0"/>
            </a:endParaRPr>
          </a:p>
        </p:txBody>
      </p:sp>
      <p:grpSp>
        <p:nvGrpSpPr>
          <p:cNvPr id="13318" name="Group 79"/>
          <p:cNvGrpSpPr>
            <a:grpSpLocks/>
          </p:cNvGrpSpPr>
          <p:nvPr/>
        </p:nvGrpSpPr>
        <p:grpSpPr bwMode="auto">
          <a:xfrm>
            <a:off x="571500" y="1571625"/>
            <a:ext cx="8429625" cy="4357688"/>
            <a:chOff x="818431" y="853719"/>
            <a:chExt cx="8502987" cy="5808690"/>
          </a:xfrm>
        </p:grpSpPr>
        <p:sp>
          <p:nvSpPr>
            <p:cNvPr id="54" name="Rectangle 53"/>
            <p:cNvSpPr/>
            <p:nvPr/>
          </p:nvSpPr>
          <p:spPr>
            <a:xfrm>
              <a:off x="818431" y="853719"/>
              <a:ext cx="8502987" cy="580869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srgbClr val="F2F2F2"/>
                </a:solidFill>
                <a:cs typeface="Arial" pitchFamily="34" charset="0"/>
              </a:endParaRPr>
            </a:p>
          </p:txBody>
        </p:sp>
        <p:cxnSp>
          <p:nvCxnSpPr>
            <p:cNvPr id="13320" name="Straight Arrow Connector 21"/>
            <p:cNvCxnSpPr>
              <a:cxnSpLocks noChangeShapeType="1"/>
            </p:cNvCxnSpPr>
            <p:nvPr/>
          </p:nvCxnSpPr>
          <p:spPr bwMode="auto">
            <a:xfrm rot="5400000" flipH="1" flipV="1">
              <a:off x="3497124" y="6032432"/>
              <a:ext cx="287546" cy="11044"/>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8" name="Straight Connector 37"/>
            <p:cNvCxnSpPr/>
            <p:nvPr/>
          </p:nvCxnSpPr>
          <p:spPr>
            <a:xfrm rot="5400000">
              <a:off x="6749665" y="3177452"/>
              <a:ext cx="645411" cy="16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22" name="Line 6"/>
            <p:cNvSpPr>
              <a:spLocks noChangeShapeType="1"/>
            </p:cNvSpPr>
            <p:nvPr/>
          </p:nvSpPr>
          <p:spPr bwMode="auto">
            <a:xfrm>
              <a:off x="4500563" y="3643313"/>
              <a:ext cx="2808287"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 name="Rectangle 4"/>
            <p:cNvSpPr/>
            <p:nvPr/>
          </p:nvSpPr>
          <p:spPr>
            <a:xfrm>
              <a:off x="1071439" y="1429298"/>
              <a:ext cx="1341903" cy="442899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600" b="1">
                <a:solidFill>
                  <a:srgbClr val="FF99FF"/>
                </a:solidFill>
                <a:latin typeface="Arial" pitchFamily="34" charset="0"/>
                <a:cs typeface="Arial" pitchFamily="34" charset="0"/>
              </a:endParaRPr>
            </a:p>
            <a:p>
              <a:pPr algn="ctr">
                <a:defRPr/>
              </a:pPr>
              <a:endParaRPr lang="en-US" sz="1600">
                <a:solidFill>
                  <a:schemeClr val="tx1"/>
                </a:solidFill>
                <a:latin typeface="Arial" pitchFamily="34" charset="0"/>
                <a:cs typeface="Arial" pitchFamily="34" charset="0"/>
              </a:endParaRPr>
            </a:p>
            <a:p>
              <a:pPr algn="ctr">
                <a:defRPr/>
              </a:pPr>
              <a:endParaRPr lang="en-US" sz="1600">
                <a:solidFill>
                  <a:schemeClr val="tx1"/>
                </a:solidFill>
                <a:latin typeface="Arial" pitchFamily="34" charset="0"/>
                <a:cs typeface="Arial" pitchFamily="34" charset="0"/>
              </a:endParaRPr>
            </a:p>
            <a:p>
              <a:pPr algn="ctr">
                <a:defRPr/>
              </a:pPr>
              <a:endParaRPr lang="en-US" sz="1600">
                <a:solidFill>
                  <a:schemeClr val="bg1"/>
                </a:solidFill>
                <a:latin typeface="Arial" pitchFamily="34" charset="0"/>
                <a:cs typeface="Arial" pitchFamily="34" charset="0"/>
              </a:endParaRPr>
            </a:p>
            <a:p>
              <a:pPr algn="ctr">
                <a:defRPr/>
              </a:pPr>
              <a:endParaRPr lang="en-US" sz="1600">
                <a:solidFill>
                  <a:schemeClr val="bg1"/>
                </a:solidFill>
                <a:latin typeface="Arial" pitchFamily="34" charset="0"/>
                <a:cs typeface="Arial" pitchFamily="34" charset="0"/>
              </a:endParaRPr>
            </a:p>
            <a:p>
              <a:pPr algn="ctr">
                <a:defRPr/>
              </a:pPr>
              <a:endParaRPr lang="en-US" sz="1600">
                <a:solidFill>
                  <a:schemeClr val="bg1"/>
                </a:solidFill>
                <a:latin typeface="Arial" pitchFamily="34" charset="0"/>
                <a:cs typeface="Arial" pitchFamily="34" charset="0"/>
              </a:endParaRPr>
            </a:p>
            <a:p>
              <a:pPr algn="ctr">
                <a:defRPr/>
              </a:pPr>
              <a:endParaRPr lang="en-US" sz="1600">
                <a:solidFill>
                  <a:schemeClr val="bg1"/>
                </a:solidFill>
                <a:latin typeface="Arial" pitchFamily="34" charset="0"/>
                <a:cs typeface="Arial" pitchFamily="34" charset="0"/>
              </a:endParaRPr>
            </a:p>
            <a:p>
              <a:pPr algn="ctr">
                <a:defRPr/>
              </a:pPr>
              <a:endParaRPr lang="en-US" sz="1600">
                <a:solidFill>
                  <a:schemeClr val="bg1"/>
                </a:solidFill>
                <a:latin typeface="Arial" pitchFamily="34" charset="0"/>
                <a:cs typeface="Arial" pitchFamily="34" charset="0"/>
              </a:endParaRPr>
            </a:p>
            <a:p>
              <a:pPr algn="ctr">
                <a:defRPr/>
              </a:pPr>
              <a:endParaRPr lang="en-US" sz="1600">
                <a:solidFill>
                  <a:schemeClr val="bg1"/>
                </a:solidFill>
                <a:latin typeface="Arial" pitchFamily="34" charset="0"/>
                <a:cs typeface="Arial" pitchFamily="34" charset="0"/>
              </a:endParaRPr>
            </a:p>
            <a:p>
              <a:pPr algn="ctr">
                <a:defRPr/>
              </a:pPr>
              <a:endParaRPr lang="en-US" sz="1600">
                <a:solidFill>
                  <a:schemeClr val="bg1"/>
                </a:solidFill>
                <a:latin typeface="Arial" pitchFamily="34" charset="0"/>
                <a:cs typeface="Arial" pitchFamily="34" charset="0"/>
              </a:endParaRPr>
            </a:p>
            <a:p>
              <a:pPr algn="ctr">
                <a:defRPr/>
              </a:pPr>
              <a:endParaRPr lang="en-US" sz="1600">
                <a:solidFill>
                  <a:schemeClr val="bg1"/>
                </a:solidFill>
                <a:latin typeface="Arial" pitchFamily="34" charset="0"/>
                <a:cs typeface="Arial" pitchFamily="34" charset="0"/>
              </a:endParaRPr>
            </a:p>
            <a:p>
              <a:pPr algn="ctr">
                <a:defRPr/>
              </a:pPr>
              <a:endParaRPr lang="en-US" sz="1600">
                <a:solidFill>
                  <a:schemeClr val="tx1"/>
                </a:solidFill>
                <a:latin typeface="Arial" pitchFamily="34" charset="0"/>
                <a:cs typeface="Arial" pitchFamily="34" charset="0"/>
              </a:endParaRPr>
            </a:p>
            <a:p>
              <a:pPr algn="ctr">
                <a:defRPr/>
              </a:pPr>
              <a:endParaRPr lang="en-US" sz="1600">
                <a:solidFill>
                  <a:schemeClr val="bg1"/>
                </a:solidFill>
                <a:latin typeface="Arial" pitchFamily="34" charset="0"/>
                <a:cs typeface="Arial" pitchFamily="34" charset="0"/>
              </a:endParaRPr>
            </a:p>
            <a:p>
              <a:pPr algn="ctr">
                <a:defRPr/>
              </a:pPr>
              <a:endParaRPr lang="en-US" sz="1600">
                <a:solidFill>
                  <a:schemeClr val="bg1"/>
                </a:solidFill>
                <a:latin typeface="Arial" pitchFamily="34" charset="0"/>
                <a:cs typeface="Arial" pitchFamily="34" charset="0"/>
              </a:endParaRPr>
            </a:p>
            <a:p>
              <a:pPr algn="ctr">
                <a:defRPr/>
              </a:pPr>
              <a:endParaRPr lang="en-MY" sz="1600">
                <a:solidFill>
                  <a:srgbClr val="FFFFFF"/>
                </a:solidFill>
                <a:latin typeface="Arial" pitchFamily="34" charset="0"/>
                <a:cs typeface="Arial" pitchFamily="34" charset="0"/>
              </a:endParaRPr>
            </a:p>
          </p:txBody>
        </p:sp>
        <p:sp>
          <p:nvSpPr>
            <p:cNvPr id="14" name="Rectangle 13"/>
            <p:cNvSpPr/>
            <p:nvPr/>
          </p:nvSpPr>
          <p:spPr>
            <a:xfrm>
              <a:off x="2856907" y="1429298"/>
              <a:ext cx="1729421" cy="44141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sz="1600" b="1">
                <a:solidFill>
                  <a:srgbClr val="FF99FF"/>
                </a:solidFill>
                <a:latin typeface="Arial" pitchFamily="34" charset="0"/>
                <a:cs typeface="Arial" pitchFamily="34" charset="0"/>
              </a:endParaRPr>
            </a:p>
            <a:p>
              <a:pPr algn="ctr">
                <a:defRPr/>
              </a:pPr>
              <a:endParaRPr lang="en-US" sz="1600" b="1">
                <a:solidFill>
                  <a:srgbClr val="FF99FF"/>
                </a:solidFill>
                <a:latin typeface="Arial" pitchFamily="34" charset="0"/>
                <a:cs typeface="Arial" pitchFamily="34" charset="0"/>
              </a:endParaRPr>
            </a:p>
            <a:p>
              <a:pPr algn="ctr">
                <a:defRPr/>
              </a:pPr>
              <a:endParaRPr lang="en-US" sz="1600" b="1">
                <a:solidFill>
                  <a:srgbClr val="FF99FF"/>
                </a:solidFill>
                <a:latin typeface="Arial" pitchFamily="34" charset="0"/>
                <a:cs typeface="Arial" pitchFamily="34" charset="0"/>
              </a:endParaRPr>
            </a:p>
            <a:p>
              <a:pPr algn="ctr">
                <a:defRPr/>
              </a:pPr>
              <a:endParaRPr lang="en-US" sz="1600" b="1">
                <a:solidFill>
                  <a:srgbClr val="FF99FF"/>
                </a:solidFill>
                <a:latin typeface="Arial" pitchFamily="34" charset="0"/>
                <a:cs typeface="Arial" pitchFamily="34" charset="0"/>
              </a:endParaRPr>
            </a:p>
            <a:p>
              <a:pPr algn="ctr">
                <a:defRPr/>
              </a:pPr>
              <a:endParaRPr lang="en-US" sz="1600" b="1">
                <a:solidFill>
                  <a:srgbClr val="FF99FF"/>
                </a:solidFill>
                <a:latin typeface="Arial" pitchFamily="34" charset="0"/>
                <a:cs typeface="Arial" pitchFamily="34" charset="0"/>
              </a:endParaRPr>
            </a:p>
            <a:p>
              <a:pPr algn="ctr">
                <a:defRPr/>
              </a:pPr>
              <a:endParaRPr lang="en-US" sz="1600" b="1">
                <a:solidFill>
                  <a:srgbClr val="FF99FF"/>
                </a:solidFill>
                <a:latin typeface="Arial" pitchFamily="34" charset="0"/>
                <a:cs typeface="Arial" pitchFamily="34" charset="0"/>
              </a:endParaRPr>
            </a:p>
            <a:p>
              <a:pPr algn="ctr">
                <a:defRPr/>
              </a:pPr>
              <a:endParaRPr lang="en-US" sz="1600" b="1">
                <a:solidFill>
                  <a:srgbClr val="FF99FF"/>
                </a:solidFill>
                <a:latin typeface="Arial" pitchFamily="34" charset="0"/>
                <a:cs typeface="Arial" pitchFamily="34" charset="0"/>
              </a:endParaRPr>
            </a:p>
            <a:p>
              <a:pPr algn="ctr">
                <a:defRPr/>
              </a:pPr>
              <a:endParaRPr lang="en-US" sz="1600" b="1">
                <a:solidFill>
                  <a:srgbClr val="FF99FF"/>
                </a:solidFill>
                <a:latin typeface="Arial" pitchFamily="34" charset="0"/>
                <a:cs typeface="Arial" pitchFamily="34" charset="0"/>
              </a:endParaRPr>
            </a:p>
            <a:p>
              <a:pPr algn="ctr">
                <a:defRPr/>
              </a:pPr>
              <a:endParaRPr lang="en-US" sz="1600" b="1">
                <a:solidFill>
                  <a:srgbClr val="FF99FF"/>
                </a:solidFill>
                <a:latin typeface="Arial" pitchFamily="34" charset="0"/>
                <a:cs typeface="Arial" pitchFamily="34" charset="0"/>
              </a:endParaRPr>
            </a:p>
          </p:txBody>
        </p:sp>
        <p:cxnSp>
          <p:nvCxnSpPr>
            <p:cNvPr id="19" name="Straight Arrow Connector 18"/>
            <p:cNvCxnSpPr/>
            <p:nvPr/>
          </p:nvCxnSpPr>
          <p:spPr>
            <a:xfrm>
              <a:off x="2429355" y="3784516"/>
              <a:ext cx="395526" cy="211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326" name="Straight Arrow Connector 23"/>
            <p:cNvCxnSpPr>
              <a:cxnSpLocks noChangeShapeType="1"/>
            </p:cNvCxnSpPr>
            <p:nvPr/>
          </p:nvCxnSpPr>
          <p:spPr bwMode="auto">
            <a:xfrm flipH="1" flipV="1">
              <a:off x="2066925" y="6092825"/>
              <a:ext cx="217488" cy="144463"/>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8" name="Rectangle 27"/>
            <p:cNvSpPr/>
            <p:nvPr/>
          </p:nvSpPr>
          <p:spPr>
            <a:xfrm>
              <a:off x="4858551" y="2214371"/>
              <a:ext cx="2016056" cy="1726736"/>
            </a:xfrm>
            <a:prstGeom prst="rect">
              <a:avLst/>
            </a:prstGeom>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solidFill>
                  <a:schemeClr val="bg1"/>
                </a:solidFill>
                <a:latin typeface="Arial" pitchFamily="34" charset="0"/>
                <a:cs typeface="Arial" pitchFamily="34" charset="0"/>
              </a:endParaRPr>
            </a:p>
            <a:p>
              <a:pPr algn="ctr">
                <a:defRPr/>
              </a:pPr>
              <a:endParaRPr lang="en-US" sz="1600">
                <a:solidFill>
                  <a:schemeClr val="bg1"/>
                </a:solidFill>
                <a:latin typeface="Arial" pitchFamily="34" charset="0"/>
                <a:cs typeface="Arial" pitchFamily="34" charset="0"/>
              </a:endParaRPr>
            </a:p>
            <a:p>
              <a:pPr algn="ctr">
                <a:defRPr/>
              </a:pPr>
              <a:endParaRPr lang="en-US" sz="1600">
                <a:solidFill>
                  <a:schemeClr val="bg1"/>
                </a:solidFill>
                <a:latin typeface="Arial" pitchFamily="34" charset="0"/>
                <a:cs typeface="Arial" pitchFamily="34" charset="0"/>
              </a:endParaRPr>
            </a:p>
          </p:txBody>
        </p:sp>
        <p:cxnSp>
          <p:nvCxnSpPr>
            <p:cNvPr id="33" name="Straight Arrow Connector 32"/>
            <p:cNvCxnSpPr/>
            <p:nvPr/>
          </p:nvCxnSpPr>
          <p:spPr>
            <a:xfrm>
              <a:off x="6929052" y="3500958"/>
              <a:ext cx="289839"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929052" y="2855548"/>
              <a:ext cx="285034" cy="211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929831" y="3143337"/>
              <a:ext cx="11513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497" name="TextBox 41"/>
            <p:cNvSpPr txBox="1">
              <a:spLocks noChangeArrowheads="1"/>
            </p:cNvSpPr>
            <p:nvPr/>
          </p:nvSpPr>
          <p:spPr bwMode="auto">
            <a:xfrm>
              <a:off x="7358205" y="927783"/>
              <a:ext cx="1386739" cy="571346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endParaRPr lang="en-US" sz="1600" b="1">
                <a:solidFill>
                  <a:schemeClr val="tx1"/>
                </a:solidFill>
                <a:latin typeface="Arial" pitchFamily="34" charset="0"/>
                <a:cs typeface="Arial" pitchFamily="34" charset="0"/>
              </a:endParaRPr>
            </a:p>
            <a:p>
              <a:pPr algn="ctr">
                <a:defRPr/>
              </a:pPr>
              <a:endParaRPr lang="en-US" sz="1600" b="1">
                <a:solidFill>
                  <a:schemeClr val="tx1"/>
                </a:solidFill>
                <a:latin typeface="Arial" pitchFamily="34" charset="0"/>
                <a:cs typeface="Arial" pitchFamily="34" charset="0"/>
              </a:endParaRPr>
            </a:p>
            <a:p>
              <a:pPr algn="ctr">
                <a:defRPr/>
              </a:pPr>
              <a:endParaRPr lang="en-US" sz="1600" b="1">
                <a:solidFill>
                  <a:schemeClr val="tx1"/>
                </a:solidFill>
                <a:latin typeface="Arial" pitchFamily="34" charset="0"/>
                <a:cs typeface="Arial" pitchFamily="34" charset="0"/>
              </a:endParaRPr>
            </a:p>
            <a:p>
              <a:pPr algn="ctr">
                <a:defRPr/>
              </a:pPr>
              <a:endParaRPr lang="en-US" sz="1600" b="1">
                <a:solidFill>
                  <a:schemeClr val="tx1"/>
                </a:solidFill>
                <a:latin typeface="Arial" pitchFamily="34" charset="0"/>
                <a:cs typeface="Arial" pitchFamily="34" charset="0"/>
              </a:endParaRPr>
            </a:p>
            <a:p>
              <a:pPr algn="ctr">
                <a:defRPr/>
              </a:pPr>
              <a:endParaRPr lang="en-US" sz="1600" b="1">
                <a:solidFill>
                  <a:schemeClr val="tx1"/>
                </a:solidFill>
                <a:latin typeface="Arial" pitchFamily="34" charset="0"/>
                <a:cs typeface="Arial" pitchFamily="34" charset="0"/>
              </a:endParaRPr>
            </a:p>
            <a:p>
              <a:pPr algn="ctr">
                <a:defRPr/>
              </a:pPr>
              <a:endParaRPr lang="en-US" sz="1600" b="1">
                <a:solidFill>
                  <a:schemeClr val="tx1"/>
                </a:solidFill>
                <a:latin typeface="Arial" pitchFamily="34" charset="0"/>
                <a:cs typeface="Arial" pitchFamily="34" charset="0"/>
              </a:endParaRPr>
            </a:p>
            <a:p>
              <a:pPr algn="ctr">
                <a:defRPr/>
              </a:pPr>
              <a:endParaRPr lang="en-US" sz="1600" b="1">
                <a:solidFill>
                  <a:schemeClr val="tx1"/>
                </a:solidFill>
                <a:latin typeface="Arial" pitchFamily="34" charset="0"/>
                <a:cs typeface="Arial" pitchFamily="34" charset="0"/>
              </a:endParaRPr>
            </a:p>
            <a:p>
              <a:pPr algn="ctr">
                <a:defRPr/>
              </a:pPr>
              <a:endParaRPr lang="en-US" sz="1600" b="1">
                <a:solidFill>
                  <a:schemeClr val="tx1"/>
                </a:solidFill>
                <a:latin typeface="Arial" pitchFamily="34" charset="0"/>
                <a:cs typeface="Arial" pitchFamily="34" charset="0"/>
              </a:endParaRPr>
            </a:p>
            <a:p>
              <a:pPr algn="ctr">
                <a:defRPr/>
              </a:pPr>
              <a:endParaRPr lang="en-US" sz="1600" b="1">
                <a:solidFill>
                  <a:schemeClr val="tx1"/>
                </a:solidFill>
                <a:latin typeface="Arial" pitchFamily="34" charset="0"/>
                <a:cs typeface="Arial" pitchFamily="34" charset="0"/>
              </a:endParaRPr>
            </a:p>
            <a:p>
              <a:pPr algn="ctr">
                <a:defRPr/>
              </a:pPr>
              <a:endParaRPr lang="en-US" sz="1600" b="1">
                <a:solidFill>
                  <a:schemeClr val="tx1"/>
                </a:solidFill>
                <a:latin typeface="Arial" pitchFamily="34" charset="0"/>
                <a:cs typeface="Arial" pitchFamily="34" charset="0"/>
              </a:endParaRPr>
            </a:p>
            <a:p>
              <a:pPr algn="ctr">
                <a:defRPr/>
              </a:pPr>
              <a:endParaRPr lang="en-US" sz="1600">
                <a:solidFill>
                  <a:schemeClr val="bg1"/>
                </a:solidFill>
                <a:latin typeface="Arial" pitchFamily="34" charset="0"/>
                <a:cs typeface="Arial" pitchFamily="34" charset="0"/>
              </a:endParaRPr>
            </a:p>
            <a:p>
              <a:pPr algn="ctr">
                <a:defRPr/>
              </a:pPr>
              <a:endParaRPr lang="en-US" sz="1600">
                <a:solidFill>
                  <a:schemeClr val="bg1"/>
                </a:solidFill>
                <a:latin typeface="Arial" pitchFamily="34" charset="0"/>
                <a:cs typeface="Arial" pitchFamily="34" charset="0"/>
              </a:endParaRPr>
            </a:p>
            <a:p>
              <a:pPr algn="ctr">
                <a:defRPr/>
              </a:pPr>
              <a:endParaRPr lang="en-US" sz="1600">
                <a:solidFill>
                  <a:schemeClr val="bg1"/>
                </a:solidFill>
                <a:latin typeface="Arial" pitchFamily="34" charset="0"/>
                <a:cs typeface="Arial" pitchFamily="34" charset="0"/>
              </a:endParaRPr>
            </a:p>
            <a:p>
              <a:pPr algn="ctr">
                <a:defRPr/>
              </a:pPr>
              <a:endParaRPr lang="en-US" sz="1600">
                <a:solidFill>
                  <a:schemeClr val="bg1"/>
                </a:solidFill>
                <a:latin typeface="Arial" pitchFamily="34" charset="0"/>
                <a:cs typeface="Arial" pitchFamily="34" charset="0"/>
              </a:endParaRPr>
            </a:p>
            <a:p>
              <a:pPr algn="ctr">
                <a:defRPr/>
              </a:pPr>
              <a:endParaRPr lang="en-US" sz="1600">
                <a:solidFill>
                  <a:schemeClr val="bg1"/>
                </a:solidFill>
                <a:latin typeface="Arial" pitchFamily="34" charset="0"/>
                <a:cs typeface="Arial" pitchFamily="34" charset="0"/>
              </a:endParaRPr>
            </a:p>
            <a:p>
              <a:pPr algn="ctr">
                <a:defRPr/>
              </a:pPr>
              <a:endParaRPr lang="en-US" sz="1600">
                <a:solidFill>
                  <a:schemeClr val="bg1"/>
                </a:solidFill>
                <a:latin typeface="Arial" pitchFamily="34" charset="0"/>
                <a:cs typeface="Arial" pitchFamily="34" charset="0"/>
              </a:endParaRPr>
            </a:p>
            <a:p>
              <a:pPr algn="ctr">
                <a:defRPr/>
              </a:pPr>
              <a:endParaRPr lang="en-US" sz="1600">
                <a:solidFill>
                  <a:schemeClr val="bg1"/>
                </a:solidFill>
                <a:cs typeface="Arial" pitchFamily="34" charset="0"/>
              </a:endParaRPr>
            </a:p>
            <a:p>
              <a:pPr algn="ctr">
                <a:defRPr/>
              </a:pPr>
              <a:endParaRPr lang="en-US" sz="1600">
                <a:solidFill>
                  <a:schemeClr val="bg1"/>
                </a:solidFill>
                <a:latin typeface="Arial" pitchFamily="34" charset="0"/>
                <a:cs typeface="Arial" pitchFamily="34" charset="0"/>
              </a:endParaRPr>
            </a:p>
          </p:txBody>
        </p:sp>
        <p:cxnSp>
          <p:nvCxnSpPr>
            <p:cNvPr id="52" name="Straight Arrow Connector 51"/>
            <p:cNvCxnSpPr/>
            <p:nvPr/>
          </p:nvCxnSpPr>
          <p:spPr>
            <a:xfrm rot="5400000" flipH="1" flipV="1">
              <a:off x="5715848" y="3143595"/>
              <a:ext cx="429567" cy="1602"/>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333" name="TextBox 53"/>
            <p:cNvSpPr txBox="1">
              <a:spLocks noChangeArrowheads="1"/>
            </p:cNvSpPr>
            <p:nvPr/>
          </p:nvSpPr>
          <p:spPr bwMode="auto">
            <a:xfrm>
              <a:off x="8716094" y="928688"/>
              <a:ext cx="427548" cy="4964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600" b="1">
                <a:solidFill>
                  <a:srgbClr val="F63C4E"/>
                </a:solidFill>
              </a:endParaRPr>
            </a:p>
            <a:p>
              <a:pPr eaLnBrk="1" hangingPunct="1"/>
              <a:endParaRPr lang="en-US" altLang="en-US" sz="1600" b="1">
                <a:solidFill>
                  <a:srgbClr val="F63C4E"/>
                </a:solidFill>
              </a:endParaRPr>
            </a:p>
            <a:p>
              <a:pPr eaLnBrk="1" hangingPunct="1"/>
              <a:r>
                <a:rPr lang="en-US" altLang="en-US" sz="1600" b="1">
                  <a:solidFill>
                    <a:srgbClr val="F63C4E"/>
                  </a:solidFill>
                </a:rPr>
                <a:t>8</a:t>
              </a:r>
            </a:p>
            <a:p>
              <a:pPr eaLnBrk="1" hangingPunct="1"/>
              <a:endParaRPr lang="en-US" altLang="en-US" sz="1600" b="1">
                <a:solidFill>
                  <a:srgbClr val="F63C4E"/>
                </a:solidFill>
              </a:endParaRPr>
            </a:p>
            <a:p>
              <a:pPr eaLnBrk="1" hangingPunct="1"/>
              <a:r>
                <a:rPr lang="en-US" altLang="en-US" sz="1600" b="1">
                  <a:solidFill>
                    <a:srgbClr val="F63C4E"/>
                  </a:solidFill>
                </a:rPr>
                <a:t>7</a:t>
              </a:r>
            </a:p>
            <a:p>
              <a:pPr eaLnBrk="1" hangingPunct="1"/>
              <a:endParaRPr lang="en-US" altLang="en-US" sz="1600" b="1">
                <a:solidFill>
                  <a:srgbClr val="F63C4E"/>
                </a:solidFill>
              </a:endParaRPr>
            </a:p>
            <a:p>
              <a:pPr eaLnBrk="1" hangingPunct="1"/>
              <a:endParaRPr lang="en-US" altLang="en-US" sz="1600" b="1">
                <a:solidFill>
                  <a:srgbClr val="F63C4E"/>
                </a:solidFill>
              </a:endParaRPr>
            </a:p>
            <a:p>
              <a:pPr eaLnBrk="1" hangingPunct="1"/>
              <a:r>
                <a:rPr lang="en-US" altLang="en-US" sz="1600" b="1">
                  <a:solidFill>
                    <a:srgbClr val="F63C4E"/>
                  </a:solidFill>
                </a:rPr>
                <a:t>6</a:t>
              </a:r>
            </a:p>
            <a:p>
              <a:pPr eaLnBrk="1" hangingPunct="1"/>
              <a:endParaRPr lang="en-US" altLang="en-US" sz="1600" b="1">
                <a:solidFill>
                  <a:srgbClr val="F63C4E"/>
                </a:solidFill>
              </a:endParaRPr>
            </a:p>
            <a:p>
              <a:pPr eaLnBrk="1" hangingPunct="1"/>
              <a:r>
                <a:rPr lang="en-US" altLang="en-US" sz="1600" b="1">
                  <a:solidFill>
                    <a:srgbClr val="F63C4E"/>
                  </a:solidFill>
                </a:rPr>
                <a:t>5</a:t>
              </a:r>
            </a:p>
            <a:p>
              <a:pPr eaLnBrk="1" hangingPunct="1"/>
              <a:endParaRPr lang="en-US" altLang="en-US" sz="1600" b="1">
                <a:solidFill>
                  <a:srgbClr val="F63C4E"/>
                </a:solidFill>
              </a:endParaRPr>
            </a:p>
            <a:p>
              <a:pPr eaLnBrk="1" hangingPunct="1"/>
              <a:endParaRPr lang="en-US" altLang="en-US" sz="1600" b="1">
                <a:solidFill>
                  <a:srgbClr val="F63C4E"/>
                </a:solidFill>
              </a:endParaRPr>
            </a:p>
            <a:p>
              <a:pPr eaLnBrk="1" hangingPunct="1"/>
              <a:r>
                <a:rPr lang="en-US" altLang="en-US" sz="1600" b="1">
                  <a:solidFill>
                    <a:srgbClr val="F63C4E"/>
                  </a:solidFill>
                </a:rPr>
                <a:t>4</a:t>
              </a:r>
            </a:p>
            <a:p>
              <a:pPr eaLnBrk="1" hangingPunct="1"/>
              <a:endParaRPr lang="en-US" altLang="en-US" sz="1600" b="1">
                <a:solidFill>
                  <a:srgbClr val="F63C4E"/>
                </a:solidFill>
              </a:endParaRPr>
            </a:p>
            <a:p>
              <a:pPr eaLnBrk="1" hangingPunct="1"/>
              <a:r>
                <a:rPr lang="en-US" altLang="en-US" sz="1600" b="1">
                  <a:solidFill>
                    <a:srgbClr val="F63C4E"/>
                  </a:solidFill>
                </a:rPr>
                <a:t>3</a:t>
              </a:r>
            </a:p>
          </p:txBody>
        </p:sp>
        <p:cxnSp>
          <p:nvCxnSpPr>
            <p:cNvPr id="13334" name="AutoShape 23"/>
            <p:cNvCxnSpPr>
              <a:cxnSpLocks noChangeShapeType="1"/>
              <a:endCxn id="148501" idx="2"/>
            </p:cNvCxnSpPr>
            <p:nvPr/>
          </p:nvCxnSpPr>
          <p:spPr bwMode="auto">
            <a:xfrm flipV="1">
              <a:off x="2857501" y="6296015"/>
              <a:ext cx="3031490" cy="241313"/>
            </a:xfrm>
            <a:prstGeom prst="bentConnector2">
              <a:avLst/>
            </a:prstGeom>
            <a:noFill/>
            <a:ln w="28575">
              <a:solidFill>
                <a:schemeClr val="tx1"/>
              </a:solidFill>
              <a:miter lim="800000"/>
              <a:headEnd/>
              <a:tailEnd type="arrow" w="med" len="med"/>
            </a:ln>
            <a:extLst>
              <a:ext uri="{909E8E84-426E-40DD-AFC4-6F175D3DCCD1}">
                <a14:hiddenFill xmlns:a14="http://schemas.microsoft.com/office/drawing/2010/main" xmlns="">
                  <a:noFill/>
                </a14:hiddenFill>
              </a:ext>
            </a:extLst>
          </p:spPr>
        </p:cxnSp>
        <p:sp>
          <p:nvSpPr>
            <p:cNvPr id="13335" name="Rectangle 24"/>
            <p:cNvSpPr>
              <a:spLocks noChangeArrowheads="1"/>
            </p:cNvSpPr>
            <p:nvPr/>
          </p:nvSpPr>
          <p:spPr bwMode="auto">
            <a:xfrm>
              <a:off x="818431" y="2282096"/>
              <a:ext cx="248174" cy="3774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400" b="1">
                <a:solidFill>
                  <a:srgbClr val="F63C4E"/>
                </a:solidFill>
              </a:endParaRPr>
            </a:p>
            <a:p>
              <a:pPr algn="ctr" eaLnBrk="1" hangingPunct="1"/>
              <a:endParaRPr lang="en-US" altLang="en-US" sz="1400" b="1">
                <a:solidFill>
                  <a:srgbClr val="F63C4E"/>
                </a:solidFill>
              </a:endParaRPr>
            </a:p>
            <a:p>
              <a:pPr algn="ctr" eaLnBrk="1" hangingPunct="1"/>
              <a:endParaRPr lang="en-US" altLang="en-US" sz="1400" b="1">
                <a:solidFill>
                  <a:srgbClr val="F63C4E"/>
                </a:solidFill>
              </a:endParaRPr>
            </a:p>
            <a:p>
              <a:pPr algn="ctr" eaLnBrk="1" hangingPunct="1"/>
              <a:endParaRPr lang="en-US" altLang="en-US" sz="1400" b="1">
                <a:solidFill>
                  <a:srgbClr val="F63C4E"/>
                </a:solidFill>
              </a:endParaRPr>
            </a:p>
            <a:p>
              <a:pPr algn="ctr" eaLnBrk="1" hangingPunct="1"/>
              <a:endParaRPr lang="en-US" altLang="en-US" sz="1400" b="1">
                <a:solidFill>
                  <a:srgbClr val="F63C4E"/>
                </a:solidFill>
              </a:endParaRPr>
            </a:p>
            <a:p>
              <a:pPr algn="ctr" eaLnBrk="1" hangingPunct="1"/>
              <a:r>
                <a:rPr lang="en-US" altLang="en-US" sz="1400" b="1">
                  <a:solidFill>
                    <a:srgbClr val="F63C4E"/>
                  </a:solidFill>
                </a:rPr>
                <a:t>5</a:t>
              </a:r>
            </a:p>
            <a:p>
              <a:pPr algn="ctr" eaLnBrk="1" hangingPunct="1"/>
              <a:endParaRPr lang="en-US" altLang="en-US" sz="1400" b="1">
                <a:solidFill>
                  <a:srgbClr val="F63C4E"/>
                </a:solidFill>
              </a:endParaRPr>
            </a:p>
            <a:p>
              <a:pPr algn="ctr" eaLnBrk="1" hangingPunct="1"/>
              <a:endParaRPr lang="en-US" altLang="en-US" sz="1400" b="1">
                <a:solidFill>
                  <a:srgbClr val="F63C4E"/>
                </a:solidFill>
              </a:endParaRPr>
            </a:p>
            <a:p>
              <a:pPr algn="ctr" eaLnBrk="1" hangingPunct="1"/>
              <a:endParaRPr lang="en-US" altLang="en-US" sz="800" b="1">
                <a:solidFill>
                  <a:srgbClr val="F63C4E"/>
                </a:solidFill>
              </a:endParaRPr>
            </a:p>
            <a:p>
              <a:pPr algn="ctr" eaLnBrk="1" hangingPunct="1"/>
              <a:r>
                <a:rPr lang="en-US" altLang="en-US" sz="1400" b="1">
                  <a:solidFill>
                    <a:srgbClr val="F63C4E"/>
                  </a:solidFill>
                </a:rPr>
                <a:t>4           </a:t>
              </a:r>
              <a:r>
                <a:rPr lang="en-US" altLang="en-US" sz="900" b="1">
                  <a:solidFill>
                    <a:srgbClr val="F63C4E"/>
                  </a:solidFill>
                </a:rPr>
                <a:t>3</a:t>
              </a:r>
            </a:p>
            <a:p>
              <a:pPr algn="ctr" eaLnBrk="1" hangingPunct="1"/>
              <a:r>
                <a:rPr lang="en-US" altLang="en-US" sz="900" b="1">
                  <a:solidFill>
                    <a:srgbClr val="F63C4E"/>
                  </a:solidFill>
                </a:rPr>
                <a:t>2</a:t>
              </a:r>
            </a:p>
            <a:p>
              <a:pPr algn="ctr" eaLnBrk="1" hangingPunct="1"/>
              <a:r>
                <a:rPr lang="en-US" altLang="en-US" sz="900" b="1">
                  <a:solidFill>
                    <a:srgbClr val="F63C4E"/>
                  </a:solidFill>
                </a:rPr>
                <a:t>1</a:t>
              </a:r>
            </a:p>
          </p:txBody>
        </p:sp>
        <p:sp>
          <p:nvSpPr>
            <p:cNvPr id="13336" name="Rectangle 20"/>
            <p:cNvSpPr>
              <a:spLocks noChangeArrowheads="1"/>
            </p:cNvSpPr>
            <p:nvPr/>
          </p:nvSpPr>
          <p:spPr bwMode="auto">
            <a:xfrm>
              <a:off x="2428875" y="6215063"/>
              <a:ext cx="2068513" cy="428625"/>
            </a:xfrm>
            <a:prstGeom prst="rect">
              <a:avLst/>
            </a:prstGeom>
            <a:solidFill>
              <a:schemeClr val="bg2"/>
            </a:solidFill>
            <a:ln w="25400" algn="ctr">
              <a:solidFill>
                <a:schemeClr val="tx1"/>
              </a:solidFill>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solidFill>
                    <a:srgbClr val="000000"/>
                  </a:solidFill>
                </a:rPr>
                <a:t>SCHOOL CERT</a:t>
              </a:r>
              <a:endParaRPr lang="en-MY" altLang="en-US" sz="1600" b="1">
                <a:solidFill>
                  <a:srgbClr val="000000"/>
                </a:solidFill>
              </a:endParaRPr>
            </a:p>
          </p:txBody>
        </p:sp>
        <p:cxnSp>
          <p:nvCxnSpPr>
            <p:cNvPr id="13337" name="Straight Arrow Connector 51"/>
            <p:cNvCxnSpPr>
              <a:cxnSpLocks noChangeShapeType="1"/>
            </p:cNvCxnSpPr>
            <p:nvPr/>
          </p:nvCxnSpPr>
          <p:spPr bwMode="auto">
            <a:xfrm flipV="1">
              <a:off x="8001000" y="3585101"/>
              <a:ext cx="1588" cy="36036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3338" name="Straight Arrow Connector 51"/>
            <p:cNvCxnSpPr>
              <a:cxnSpLocks noChangeShapeType="1"/>
            </p:cNvCxnSpPr>
            <p:nvPr/>
          </p:nvCxnSpPr>
          <p:spPr bwMode="auto">
            <a:xfrm rot="16200000" flipV="1">
              <a:off x="3463926" y="4608512"/>
              <a:ext cx="358768" cy="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3339" name="Straight Arrow Connector 51"/>
            <p:cNvCxnSpPr>
              <a:cxnSpLocks noChangeShapeType="1"/>
            </p:cNvCxnSpPr>
            <p:nvPr/>
          </p:nvCxnSpPr>
          <p:spPr bwMode="auto">
            <a:xfrm flipV="1">
              <a:off x="3643313" y="5143500"/>
              <a:ext cx="1587" cy="2159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3340" name="Straight Arrow Connector 51"/>
            <p:cNvCxnSpPr>
              <a:cxnSpLocks noChangeShapeType="1"/>
            </p:cNvCxnSpPr>
            <p:nvPr/>
          </p:nvCxnSpPr>
          <p:spPr bwMode="auto">
            <a:xfrm flipV="1">
              <a:off x="1714500" y="4500563"/>
              <a:ext cx="1588" cy="2159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3341" name="AutoShape 23"/>
            <p:cNvCxnSpPr>
              <a:cxnSpLocks noChangeShapeType="1"/>
            </p:cNvCxnSpPr>
            <p:nvPr/>
          </p:nvCxnSpPr>
          <p:spPr bwMode="auto">
            <a:xfrm flipV="1">
              <a:off x="4925806" y="5819247"/>
              <a:ext cx="3060700" cy="323851"/>
            </a:xfrm>
            <a:prstGeom prst="bentConnector2">
              <a:avLst/>
            </a:prstGeom>
            <a:noFill/>
            <a:ln w="28575">
              <a:solidFill>
                <a:schemeClr val="tx1"/>
              </a:solidFill>
              <a:miter lim="800000"/>
              <a:headEnd/>
              <a:tailEnd type="arrow" w="med" len="med"/>
            </a:ln>
            <a:extLst>
              <a:ext uri="{909E8E84-426E-40DD-AFC4-6F175D3DCCD1}">
                <a14:hiddenFill xmlns:a14="http://schemas.microsoft.com/office/drawing/2010/main" xmlns="">
                  <a:noFill/>
                </a14:hiddenFill>
              </a:ext>
            </a:extLst>
          </p:spPr>
        </p:cxnSp>
        <p:cxnSp>
          <p:nvCxnSpPr>
            <p:cNvPr id="13342" name="Straight Arrow Connector 51"/>
            <p:cNvCxnSpPr>
              <a:cxnSpLocks noChangeShapeType="1"/>
            </p:cNvCxnSpPr>
            <p:nvPr/>
          </p:nvCxnSpPr>
          <p:spPr bwMode="auto">
            <a:xfrm flipV="1">
              <a:off x="1714500" y="5143500"/>
              <a:ext cx="1588" cy="252413"/>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9" name="Straight Arrow Connector 51"/>
            <p:cNvCxnSpPr/>
            <p:nvPr/>
          </p:nvCxnSpPr>
          <p:spPr>
            <a:xfrm rot="5400000" flipH="1" flipV="1">
              <a:off x="5286537" y="4643651"/>
              <a:ext cx="1286588" cy="0"/>
            </a:xfrm>
            <a:prstGeom prst="straightConnector1">
              <a:avLst/>
            </a:prstGeom>
            <a:ln w="28575" cmpd="sng">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344" name="Line 6"/>
            <p:cNvSpPr>
              <a:spLocks noChangeShapeType="1"/>
            </p:cNvSpPr>
            <p:nvPr/>
          </p:nvSpPr>
          <p:spPr bwMode="auto">
            <a:xfrm>
              <a:off x="4572000" y="4643438"/>
              <a:ext cx="2700338" cy="0"/>
            </a:xfrm>
            <a:prstGeom prst="line">
              <a:avLst/>
            </a:prstGeom>
            <a:noFill/>
            <a:ln w="190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8501" name="TextBox 52"/>
            <p:cNvSpPr txBox="1">
              <a:spLocks noChangeArrowheads="1"/>
            </p:cNvSpPr>
            <p:nvPr/>
          </p:nvSpPr>
          <p:spPr bwMode="auto">
            <a:xfrm>
              <a:off x="4853747" y="5443536"/>
              <a:ext cx="2070502" cy="852787"/>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n-US" sz="1200" b="1">
                  <a:solidFill>
                    <a:srgbClr val="000000"/>
                  </a:solidFill>
                  <a:cs typeface="Arial" pitchFamily="34" charset="0"/>
                </a:rPr>
                <a:t>MATRICULATION/ FOUNDATION/ PRE-U</a:t>
              </a:r>
              <a:endParaRPr lang="en-MY" sz="1200" b="1">
                <a:solidFill>
                  <a:srgbClr val="000000"/>
                </a:solidFill>
                <a:cs typeface="Arial" pitchFamily="34" charset="0"/>
              </a:endParaRPr>
            </a:p>
            <a:p>
              <a:pPr algn="ctr">
                <a:defRPr/>
              </a:pPr>
              <a:r>
                <a:rPr lang="en-US" sz="1200" b="1">
                  <a:solidFill>
                    <a:srgbClr val="000000"/>
                  </a:solidFill>
                  <a:cs typeface="Arial" pitchFamily="34" charset="0"/>
                </a:rPr>
                <a:t>HIGHER SCHOOL CERT/</a:t>
              </a:r>
            </a:p>
          </p:txBody>
        </p:sp>
        <p:cxnSp>
          <p:nvCxnSpPr>
            <p:cNvPr id="13346" name="Straight Arrow Connector 51"/>
            <p:cNvCxnSpPr>
              <a:cxnSpLocks noChangeShapeType="1"/>
            </p:cNvCxnSpPr>
            <p:nvPr/>
          </p:nvCxnSpPr>
          <p:spPr bwMode="auto">
            <a:xfrm flipV="1">
              <a:off x="8001000" y="4479076"/>
              <a:ext cx="1588" cy="2159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3347" name="Straight Arrow Connector 51"/>
            <p:cNvCxnSpPr>
              <a:cxnSpLocks noChangeShapeType="1"/>
            </p:cNvCxnSpPr>
            <p:nvPr/>
          </p:nvCxnSpPr>
          <p:spPr bwMode="auto">
            <a:xfrm flipV="1">
              <a:off x="8022764" y="5257112"/>
              <a:ext cx="1588" cy="2159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3348" name="Straight Arrow Connector 51"/>
            <p:cNvCxnSpPr>
              <a:cxnSpLocks noChangeShapeType="1"/>
            </p:cNvCxnSpPr>
            <p:nvPr/>
          </p:nvCxnSpPr>
          <p:spPr bwMode="auto">
            <a:xfrm flipV="1">
              <a:off x="8001000" y="2818244"/>
              <a:ext cx="1588" cy="37770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13349" name="Straight Arrow Connector 51"/>
            <p:cNvCxnSpPr>
              <a:cxnSpLocks noChangeShapeType="1"/>
            </p:cNvCxnSpPr>
            <p:nvPr/>
          </p:nvCxnSpPr>
          <p:spPr bwMode="auto">
            <a:xfrm flipV="1">
              <a:off x="8001000" y="1898695"/>
              <a:ext cx="1588" cy="36036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55" name="Straight Arrow Connector 54"/>
            <p:cNvCxnSpPr/>
            <p:nvPr/>
          </p:nvCxnSpPr>
          <p:spPr>
            <a:xfrm>
              <a:off x="2475793" y="5710165"/>
              <a:ext cx="360296" cy="211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1678990" y="4749456"/>
              <a:ext cx="19298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571915" y="4286030"/>
              <a:ext cx="25717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4858551" y="4214083"/>
              <a:ext cx="2070501" cy="92896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600" b="1" dirty="0">
                  <a:solidFill>
                    <a:schemeClr val="tx1"/>
                  </a:solidFill>
                </a:rPr>
                <a:t>Accredited Prior Experiential Learning (APEL)</a:t>
              </a:r>
            </a:p>
          </p:txBody>
        </p:sp>
        <p:cxnSp>
          <p:nvCxnSpPr>
            <p:cNvPr id="68" name="Straight Arrow Connector 67"/>
            <p:cNvCxnSpPr/>
            <p:nvPr/>
          </p:nvCxnSpPr>
          <p:spPr>
            <a:xfrm rot="5400000" flipH="1" flipV="1">
              <a:off x="6857698" y="4002730"/>
              <a:ext cx="573462" cy="16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213957" y="1571077"/>
              <a:ext cx="1071280" cy="35762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600" b="1">
                  <a:solidFill>
                    <a:schemeClr val="bg1"/>
                  </a:solidFill>
                  <a:latin typeface="Arial" pitchFamily="34" charset="0"/>
                  <a:cs typeface="Arial" pitchFamily="34" charset="0"/>
                </a:rPr>
                <a:t>Skills</a:t>
              </a:r>
              <a:endParaRPr lang="en-US" sz="1600">
                <a:solidFill>
                  <a:schemeClr val="bg1"/>
                </a:solidFill>
                <a:cs typeface="Arial" pitchFamily="34" charset="0"/>
              </a:endParaRPr>
            </a:p>
          </p:txBody>
        </p:sp>
        <p:sp>
          <p:nvSpPr>
            <p:cNvPr id="58" name="Rectangle 57"/>
            <p:cNvSpPr/>
            <p:nvPr/>
          </p:nvSpPr>
          <p:spPr>
            <a:xfrm>
              <a:off x="3001025" y="1571077"/>
              <a:ext cx="1498832" cy="85913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600" b="1">
                  <a:solidFill>
                    <a:schemeClr val="bg1"/>
                  </a:solidFill>
                  <a:latin typeface="Arial" pitchFamily="34" charset="0"/>
                  <a:cs typeface="Arial" pitchFamily="34" charset="0"/>
                </a:rPr>
                <a:t>Vocational</a:t>
              </a:r>
              <a:r>
                <a:rPr lang="en-US" sz="1400" b="1">
                  <a:solidFill>
                    <a:schemeClr val="bg1"/>
                  </a:solidFill>
                  <a:latin typeface="Arial" pitchFamily="34" charset="0"/>
                  <a:cs typeface="Arial" pitchFamily="34" charset="0"/>
                </a:rPr>
                <a:t> and Technical </a:t>
              </a:r>
              <a:endParaRPr lang="en-US" sz="1400">
                <a:solidFill>
                  <a:srgbClr val="FFFFFF"/>
                </a:solidFill>
                <a:cs typeface="Arial" pitchFamily="34" charset="0"/>
              </a:endParaRPr>
            </a:p>
          </p:txBody>
        </p:sp>
        <p:sp>
          <p:nvSpPr>
            <p:cNvPr id="59" name="Rectangle 58"/>
            <p:cNvSpPr/>
            <p:nvPr/>
          </p:nvSpPr>
          <p:spPr>
            <a:xfrm>
              <a:off x="4858551" y="2214371"/>
              <a:ext cx="2000043" cy="6411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bg1"/>
                  </a:solidFill>
                  <a:latin typeface="Arial" pitchFamily="34" charset="0"/>
                  <a:cs typeface="Arial" pitchFamily="34" charset="0"/>
                </a:rPr>
                <a:t>Postgraduate Cert </a:t>
              </a:r>
              <a:br>
                <a:rPr lang="en-US" sz="1600">
                  <a:solidFill>
                    <a:schemeClr val="bg1"/>
                  </a:solidFill>
                  <a:latin typeface="Arial" pitchFamily="34" charset="0"/>
                  <a:cs typeface="Arial" pitchFamily="34" charset="0"/>
                </a:rPr>
              </a:br>
              <a:r>
                <a:rPr lang="en-US" sz="1600">
                  <a:solidFill>
                    <a:schemeClr val="bg1"/>
                  </a:solidFill>
                  <a:latin typeface="Arial" pitchFamily="34" charset="0"/>
                  <a:cs typeface="Arial" pitchFamily="34" charset="0"/>
                </a:rPr>
                <a:t>&amp; Diploma</a:t>
              </a:r>
              <a:endParaRPr lang="en-US" sz="1600">
                <a:solidFill>
                  <a:srgbClr val="FFFFFF"/>
                </a:solidFill>
                <a:cs typeface="Arial" pitchFamily="34" charset="0"/>
              </a:endParaRPr>
            </a:p>
          </p:txBody>
        </p:sp>
        <p:sp>
          <p:nvSpPr>
            <p:cNvPr id="60" name="Rectangle 59"/>
            <p:cNvSpPr/>
            <p:nvPr/>
          </p:nvSpPr>
          <p:spPr>
            <a:xfrm>
              <a:off x="4929009" y="3429011"/>
              <a:ext cx="1929585" cy="499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bg1"/>
                  </a:solidFill>
                  <a:latin typeface="Arial" pitchFamily="34" charset="0"/>
                  <a:cs typeface="Arial" pitchFamily="34" charset="0"/>
                </a:rPr>
                <a:t>Graduate Cert &amp; Diploma</a:t>
              </a:r>
              <a:endParaRPr lang="en-US" sz="1600">
                <a:solidFill>
                  <a:srgbClr val="FFFFFF"/>
                </a:solidFill>
                <a:cs typeface="Arial" pitchFamily="34" charset="0"/>
              </a:endParaRPr>
            </a:p>
          </p:txBody>
        </p:sp>
        <p:sp>
          <p:nvSpPr>
            <p:cNvPr id="62" name="Rectangle 61"/>
            <p:cNvSpPr/>
            <p:nvPr/>
          </p:nvSpPr>
          <p:spPr>
            <a:xfrm>
              <a:off x="1143499" y="4715599"/>
              <a:ext cx="1213797" cy="42745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600">
                  <a:solidFill>
                    <a:schemeClr val="bg1"/>
                  </a:solidFill>
                  <a:latin typeface="Arial" pitchFamily="34" charset="0"/>
                  <a:cs typeface="Arial" pitchFamily="34" charset="0"/>
                </a:rPr>
                <a:t>Diploma</a:t>
              </a:r>
              <a:endParaRPr lang="en-US" sz="1600">
                <a:solidFill>
                  <a:srgbClr val="FFFFFF"/>
                </a:solidFill>
                <a:cs typeface="Arial" pitchFamily="34" charset="0"/>
              </a:endParaRPr>
            </a:p>
          </p:txBody>
        </p:sp>
        <p:sp>
          <p:nvSpPr>
            <p:cNvPr id="63" name="Rectangle 62"/>
            <p:cNvSpPr/>
            <p:nvPr/>
          </p:nvSpPr>
          <p:spPr>
            <a:xfrm>
              <a:off x="1143499" y="5356776"/>
              <a:ext cx="1213797" cy="429569"/>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600">
                  <a:solidFill>
                    <a:schemeClr val="bg1"/>
                  </a:solidFill>
                  <a:latin typeface="Arial" pitchFamily="34" charset="0"/>
                  <a:cs typeface="Arial" pitchFamily="34" charset="0"/>
                </a:rPr>
                <a:t>Certificate</a:t>
              </a:r>
              <a:endParaRPr lang="en-US" sz="1600">
                <a:solidFill>
                  <a:srgbClr val="FFFFFF"/>
                </a:solidFill>
                <a:cs typeface="Arial" pitchFamily="34" charset="0"/>
              </a:endParaRPr>
            </a:p>
          </p:txBody>
        </p:sp>
        <p:sp>
          <p:nvSpPr>
            <p:cNvPr id="64" name="Rectangle 63"/>
            <p:cNvSpPr/>
            <p:nvPr/>
          </p:nvSpPr>
          <p:spPr>
            <a:xfrm>
              <a:off x="1143499" y="3858578"/>
              <a:ext cx="1213797" cy="42745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600">
                  <a:solidFill>
                    <a:schemeClr val="bg1"/>
                  </a:solidFill>
                  <a:latin typeface="Arial" pitchFamily="34" charset="0"/>
                  <a:cs typeface="Arial" pitchFamily="34" charset="0"/>
                </a:rPr>
                <a:t>Advanced</a:t>
              </a:r>
            </a:p>
            <a:p>
              <a:pPr algn="ctr">
                <a:defRPr/>
              </a:pPr>
              <a:r>
                <a:rPr lang="en-US" sz="1600">
                  <a:solidFill>
                    <a:schemeClr val="bg1"/>
                  </a:solidFill>
                  <a:latin typeface="Arial" pitchFamily="34" charset="0"/>
                  <a:cs typeface="Arial" pitchFamily="34" charset="0"/>
                </a:rPr>
                <a:t>Diploma</a:t>
              </a:r>
              <a:endParaRPr lang="en-US" sz="1600">
                <a:solidFill>
                  <a:srgbClr val="FFFFFF"/>
                </a:solidFill>
                <a:cs typeface="Arial" pitchFamily="34" charset="0"/>
              </a:endParaRPr>
            </a:p>
          </p:txBody>
        </p:sp>
        <p:sp>
          <p:nvSpPr>
            <p:cNvPr id="65" name="Rectangle 64"/>
            <p:cNvSpPr/>
            <p:nvPr/>
          </p:nvSpPr>
          <p:spPr>
            <a:xfrm>
              <a:off x="3143542" y="4715599"/>
              <a:ext cx="1213797" cy="42745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600">
                  <a:solidFill>
                    <a:schemeClr val="bg1"/>
                  </a:solidFill>
                  <a:latin typeface="Arial" pitchFamily="34" charset="0"/>
                  <a:cs typeface="Arial" pitchFamily="34" charset="0"/>
                </a:rPr>
                <a:t>Diploma</a:t>
              </a:r>
              <a:endParaRPr lang="en-US" sz="1600">
                <a:solidFill>
                  <a:srgbClr val="FFFFFF"/>
                </a:solidFill>
                <a:cs typeface="Arial" pitchFamily="34" charset="0"/>
              </a:endParaRPr>
            </a:p>
          </p:txBody>
        </p:sp>
        <p:sp>
          <p:nvSpPr>
            <p:cNvPr id="67" name="Rectangle 66"/>
            <p:cNvSpPr/>
            <p:nvPr/>
          </p:nvSpPr>
          <p:spPr>
            <a:xfrm>
              <a:off x="3143542" y="5356776"/>
              <a:ext cx="1213797" cy="4295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600">
                  <a:solidFill>
                    <a:schemeClr val="bg1"/>
                  </a:solidFill>
                  <a:latin typeface="Arial" pitchFamily="34" charset="0"/>
                  <a:cs typeface="Arial" pitchFamily="34" charset="0"/>
                </a:rPr>
                <a:t>Certificate</a:t>
              </a:r>
              <a:endParaRPr lang="en-US" sz="1600">
                <a:solidFill>
                  <a:srgbClr val="FFFFFF"/>
                </a:solidFill>
                <a:cs typeface="Arial" pitchFamily="34" charset="0"/>
              </a:endParaRPr>
            </a:p>
          </p:txBody>
        </p:sp>
        <p:sp>
          <p:nvSpPr>
            <p:cNvPr id="69" name="Rectangle 68"/>
            <p:cNvSpPr/>
            <p:nvPr/>
          </p:nvSpPr>
          <p:spPr>
            <a:xfrm>
              <a:off x="3143542" y="3858578"/>
              <a:ext cx="1213797" cy="42745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600">
                  <a:solidFill>
                    <a:schemeClr val="bg1"/>
                  </a:solidFill>
                  <a:latin typeface="Arial" pitchFamily="34" charset="0"/>
                  <a:cs typeface="Arial" pitchFamily="34" charset="0"/>
                </a:rPr>
                <a:t>Advanced</a:t>
              </a:r>
            </a:p>
            <a:p>
              <a:pPr algn="ctr">
                <a:defRPr/>
              </a:pPr>
              <a:r>
                <a:rPr lang="en-US" sz="1600">
                  <a:solidFill>
                    <a:schemeClr val="bg1"/>
                  </a:solidFill>
                  <a:latin typeface="Arial" pitchFamily="34" charset="0"/>
                  <a:cs typeface="Arial" pitchFamily="34" charset="0"/>
                </a:rPr>
                <a:t>Diploma</a:t>
              </a:r>
              <a:endParaRPr lang="en-US" sz="1600">
                <a:solidFill>
                  <a:srgbClr val="FFFFFF"/>
                </a:solidFill>
                <a:cs typeface="Arial" pitchFamily="34" charset="0"/>
              </a:endParaRPr>
            </a:p>
          </p:txBody>
        </p:sp>
        <p:sp>
          <p:nvSpPr>
            <p:cNvPr id="71" name="Rectangle 70"/>
            <p:cNvSpPr/>
            <p:nvPr/>
          </p:nvSpPr>
          <p:spPr>
            <a:xfrm>
              <a:off x="7447878" y="4789661"/>
              <a:ext cx="1213797" cy="42745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600">
                  <a:solidFill>
                    <a:schemeClr val="bg1"/>
                  </a:solidFill>
                  <a:latin typeface="Arial" pitchFamily="34" charset="0"/>
                  <a:cs typeface="Arial" pitchFamily="34" charset="0"/>
                </a:rPr>
                <a:t>Diploma</a:t>
              </a:r>
              <a:endParaRPr lang="en-US" sz="1600">
                <a:solidFill>
                  <a:srgbClr val="FFFFFF"/>
                </a:solidFill>
                <a:cs typeface="Arial" pitchFamily="34" charset="0"/>
              </a:endParaRPr>
            </a:p>
          </p:txBody>
        </p:sp>
        <p:sp>
          <p:nvSpPr>
            <p:cNvPr id="72" name="Rectangle 71"/>
            <p:cNvSpPr/>
            <p:nvPr/>
          </p:nvSpPr>
          <p:spPr>
            <a:xfrm>
              <a:off x="7447878" y="5443536"/>
              <a:ext cx="1213797" cy="35973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600">
                  <a:solidFill>
                    <a:schemeClr val="bg1"/>
                  </a:solidFill>
                  <a:latin typeface="Arial" pitchFamily="34" charset="0"/>
                  <a:cs typeface="Arial" pitchFamily="34" charset="0"/>
                </a:rPr>
                <a:t>Certificate</a:t>
              </a:r>
              <a:endParaRPr lang="en-US" sz="1600">
                <a:solidFill>
                  <a:srgbClr val="FFFFFF"/>
                </a:solidFill>
                <a:cs typeface="Arial" pitchFamily="34" charset="0"/>
              </a:endParaRPr>
            </a:p>
          </p:txBody>
        </p:sp>
        <p:sp>
          <p:nvSpPr>
            <p:cNvPr id="73" name="Rectangle 72"/>
            <p:cNvSpPr/>
            <p:nvPr/>
          </p:nvSpPr>
          <p:spPr>
            <a:xfrm>
              <a:off x="7430265" y="3987661"/>
              <a:ext cx="1213797" cy="42533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600">
                  <a:solidFill>
                    <a:schemeClr val="bg1"/>
                  </a:solidFill>
                  <a:latin typeface="Arial" pitchFamily="34" charset="0"/>
                  <a:cs typeface="Arial" pitchFamily="34" charset="0"/>
                </a:rPr>
                <a:t>Advanced</a:t>
              </a:r>
            </a:p>
            <a:p>
              <a:pPr algn="ctr">
                <a:defRPr/>
              </a:pPr>
              <a:r>
                <a:rPr lang="en-US" sz="1600">
                  <a:solidFill>
                    <a:schemeClr val="bg1"/>
                  </a:solidFill>
                  <a:latin typeface="Arial" pitchFamily="34" charset="0"/>
                  <a:cs typeface="Arial" pitchFamily="34" charset="0"/>
                </a:rPr>
                <a:t>Diploma</a:t>
              </a:r>
              <a:endParaRPr lang="en-US" sz="1600">
                <a:solidFill>
                  <a:srgbClr val="FFFFFF"/>
                </a:solidFill>
                <a:cs typeface="Arial" pitchFamily="34" charset="0"/>
              </a:endParaRPr>
            </a:p>
          </p:txBody>
        </p:sp>
        <p:sp>
          <p:nvSpPr>
            <p:cNvPr id="74" name="Rectangle 73"/>
            <p:cNvSpPr/>
            <p:nvPr/>
          </p:nvSpPr>
          <p:spPr>
            <a:xfrm>
              <a:off x="7430265" y="2258808"/>
              <a:ext cx="1213797" cy="42956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600" dirty="0">
                  <a:solidFill>
                    <a:schemeClr val="bg1"/>
                  </a:solidFill>
                  <a:latin typeface="Arial" charset="0"/>
                </a:rPr>
                <a:t>Masters</a:t>
              </a:r>
            </a:p>
          </p:txBody>
        </p:sp>
        <p:sp>
          <p:nvSpPr>
            <p:cNvPr id="75" name="Rectangle 74"/>
            <p:cNvSpPr/>
            <p:nvPr/>
          </p:nvSpPr>
          <p:spPr>
            <a:xfrm>
              <a:off x="7430265" y="3141222"/>
              <a:ext cx="1213797" cy="42956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600" dirty="0">
                  <a:solidFill>
                    <a:schemeClr val="bg1"/>
                  </a:solidFill>
                  <a:latin typeface="Arial" charset="0"/>
                </a:rPr>
                <a:t>Bachelors</a:t>
              </a:r>
            </a:p>
          </p:txBody>
        </p:sp>
        <p:sp>
          <p:nvSpPr>
            <p:cNvPr id="76" name="Rectangle 75"/>
            <p:cNvSpPr/>
            <p:nvPr/>
          </p:nvSpPr>
          <p:spPr>
            <a:xfrm>
              <a:off x="7447878" y="1509709"/>
              <a:ext cx="1213797" cy="42745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600" dirty="0">
                  <a:solidFill>
                    <a:schemeClr val="bg1"/>
                  </a:solidFill>
                  <a:latin typeface="Arial" charset="0"/>
                </a:rPr>
                <a:t>Doctoral</a:t>
              </a:r>
            </a:p>
          </p:txBody>
        </p:sp>
        <p:sp>
          <p:nvSpPr>
            <p:cNvPr id="77" name="Rectangle 76"/>
            <p:cNvSpPr/>
            <p:nvPr/>
          </p:nvSpPr>
          <p:spPr>
            <a:xfrm>
              <a:off x="7430265" y="999730"/>
              <a:ext cx="1285856" cy="28778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600" b="1">
                  <a:solidFill>
                    <a:schemeClr val="bg1"/>
                  </a:solidFill>
                  <a:latin typeface="Arial" pitchFamily="34" charset="0"/>
                  <a:cs typeface="Arial" pitchFamily="34" charset="0"/>
                </a:rPr>
                <a:t>Academic</a:t>
              </a:r>
              <a:endParaRPr lang="en-US" sz="1600">
                <a:solidFill>
                  <a:schemeClr val="bg1"/>
                </a:solidFill>
                <a:cs typeface="Arial" pitchFamily="34" charset="0"/>
              </a:endParaRPr>
            </a:p>
          </p:txBody>
        </p:sp>
      </p:grpSp>
    </p:spTree>
  </p:cSld>
  <p:clrMapOvr>
    <a:masterClrMapping/>
  </p:clrMapOvr>
  <p:transition advClick="0">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76200"/>
            <a:ext cx="8153400" cy="9906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Impact of MQF</a:t>
            </a:r>
          </a:p>
        </p:txBody>
      </p:sp>
      <p:sp>
        <p:nvSpPr>
          <p:cNvPr id="11267" name="Content Placeholder 2"/>
          <p:cNvSpPr>
            <a:spLocks noGrp="1"/>
          </p:cNvSpPr>
          <p:nvPr>
            <p:ph sz="quarter" idx="1"/>
          </p:nvPr>
        </p:nvSpPr>
        <p:spPr>
          <a:xfrm>
            <a:off x="609600" y="1828800"/>
            <a:ext cx="7845425" cy="4495800"/>
          </a:xfrm>
        </p:spPr>
        <p:txBody>
          <a:bodyPr/>
          <a:lstStyle/>
          <a:p>
            <a:pPr marL="360363" indent="0" algn="just">
              <a:buFont typeface="Wingdings" panose="05000000000000000000" pitchFamily="2" charset="2"/>
              <a:buNone/>
            </a:pPr>
            <a:r>
              <a:rPr lang="en-US" alt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The MQF</a:t>
            </a:r>
            <a:r>
              <a:rPr lang="en-US" altLang="en-US" sz="3200" dirty="0" smtClean="0">
                <a:solidFill>
                  <a:srgbClr val="3333FF"/>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anose="020B0604020202020204" pitchFamily="34" charset="-128"/>
                <a:ea typeface="Arial Unicode MS" panose="020B0604020202020204" pitchFamily="34" charset="-128"/>
                <a:cs typeface="Arial Unicode MS" panose="020B0604020202020204" pitchFamily="34" charset="-128"/>
              </a:rPr>
              <a:t>reflected </a:t>
            </a:r>
            <a:r>
              <a:rPr lang="en-US" alt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in the QA documents,  </a:t>
            </a:r>
            <a:r>
              <a:rPr lang="en-US"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anose="020B0604020202020204" pitchFamily="34" charset="-128"/>
                <a:ea typeface="Arial Unicode MS" panose="020B0604020202020204" pitchFamily="34" charset="-128"/>
                <a:cs typeface="Arial Unicode MS" panose="020B0604020202020204" pitchFamily="34" charset="-128"/>
              </a:rPr>
              <a:t>GUIDES</a:t>
            </a:r>
            <a:r>
              <a:rPr lang="en-US" altLang="en-US" sz="3200" dirty="0" smtClean="0">
                <a:solidFill>
                  <a:srgbClr val="FC311C"/>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the Agency, the HEP, related HE bodies/authorities and</a:t>
            </a:r>
            <a:r>
              <a:rPr lang="en-US"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GB"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anose="020B0604020202020204" pitchFamily="34" charset="-128"/>
                <a:ea typeface="Arial Unicode MS" panose="020B0604020202020204" pitchFamily="34" charset="-128"/>
                <a:cs typeface="Arial Unicode MS" panose="020B0604020202020204" pitchFamily="34" charset="-128"/>
              </a:rPr>
              <a:t>AFFECTS </a:t>
            </a:r>
            <a:r>
              <a:rPr lang="en-GB" alt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all programmes, systems, processes and activities pertaining to quality of higher education qualifications in Malaysia</a:t>
            </a:r>
            <a:endParaRPr lang="en-US" alt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CD6B0814-531F-4318-B64A-0CEAE5B7F7E4}" type="slidenum">
              <a:rPr lang="en-MY" altLang="en-US" sz="1200">
                <a:solidFill>
                  <a:srgbClr val="FFFFFF"/>
                </a:solidFill>
              </a:rPr>
              <a:pPr eaLnBrk="1" hangingPunct="1">
                <a:lnSpc>
                  <a:spcPct val="80000"/>
                </a:lnSpc>
              </a:pPr>
              <a:t>21</a:t>
            </a:fld>
            <a:endParaRPr lang="en-MY" altLang="en-US" sz="1200">
              <a:solidFill>
                <a:srgbClr val="FFFFFF"/>
              </a:solidFill>
            </a:endParaRPr>
          </a:p>
        </p:txBody>
      </p:sp>
    </p:spTree>
  </p:cSld>
  <p:clrMapOvr>
    <a:masterClrMapping/>
  </p:clrMapOvr>
  <p:transition advClick="0">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B25F4A44-B85B-494F-94C3-5DFAFB5BF5DF}" type="slidenum">
              <a:rPr lang="en-US" altLang="en-US" sz="1200">
                <a:solidFill>
                  <a:srgbClr val="FFFFFF"/>
                </a:solidFill>
              </a:rPr>
              <a:pPr eaLnBrk="1" hangingPunct="1">
                <a:lnSpc>
                  <a:spcPct val="80000"/>
                </a:lnSpc>
              </a:pPr>
              <a:t>22</a:t>
            </a:fld>
            <a:endParaRPr lang="en-US" altLang="en-US" sz="1200">
              <a:solidFill>
                <a:srgbClr val="FFFFFF"/>
              </a:solidFill>
            </a:endParaRPr>
          </a:p>
        </p:txBody>
      </p:sp>
      <p:grpSp>
        <p:nvGrpSpPr>
          <p:cNvPr id="2" name="Group 5"/>
          <p:cNvGrpSpPr/>
          <p:nvPr/>
        </p:nvGrpSpPr>
        <p:grpSpPr>
          <a:xfrm>
            <a:off x="2467796" y="1581275"/>
            <a:ext cx="4214516" cy="834801"/>
            <a:chOff x="2114432" y="2381"/>
            <a:chExt cx="4381734" cy="885825"/>
          </a:xfrm>
          <a:scene3d>
            <a:camera prst="orthographicFront">
              <a:rot lat="0" lon="0" rev="0"/>
            </a:camera>
            <a:lightRig rig="contrasting" dir="t">
              <a:rot lat="0" lon="0" rev="1200000"/>
            </a:lightRig>
          </a:scene3d>
        </p:grpSpPr>
        <p:sp>
          <p:nvSpPr>
            <p:cNvPr id="25" name="Rounded Rectangle 24"/>
            <p:cNvSpPr/>
            <p:nvPr/>
          </p:nvSpPr>
          <p:spPr>
            <a:xfrm>
              <a:off x="2114432" y="2381"/>
              <a:ext cx="4381734" cy="885825"/>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6" name="Rounded Rectangle 4"/>
            <p:cNvSpPr/>
            <p:nvPr/>
          </p:nvSpPr>
          <p:spPr>
            <a:xfrm>
              <a:off x="2140377" y="28326"/>
              <a:ext cx="4329844" cy="833935"/>
            </a:xfrm>
            <a:prstGeom prst="rect">
              <a:avLst/>
            </a:prstGeom>
            <a:sp3d/>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US" sz="2400" dirty="0"/>
                <a:t>Impact on Quality Assurance</a:t>
              </a:r>
            </a:p>
          </p:txBody>
        </p:sp>
      </p:grpSp>
      <p:grpSp>
        <p:nvGrpSpPr>
          <p:cNvPr id="3" name="Group 6"/>
          <p:cNvGrpSpPr/>
          <p:nvPr/>
        </p:nvGrpSpPr>
        <p:grpSpPr>
          <a:xfrm>
            <a:off x="4382214" y="2520752"/>
            <a:ext cx="398621" cy="332184"/>
            <a:chOff x="4105988" y="943570"/>
            <a:chExt cx="398621" cy="332184"/>
          </a:xfrm>
          <a:scene3d>
            <a:camera prst="orthographicFront">
              <a:rot lat="0" lon="0" rev="0"/>
            </a:camera>
            <a:lightRig rig="contrasting" dir="t">
              <a:rot lat="0" lon="0" rev="1200000"/>
            </a:lightRig>
          </a:scene3d>
        </p:grpSpPr>
        <p:sp>
          <p:nvSpPr>
            <p:cNvPr id="23" name="Right Arrow 22"/>
            <p:cNvSpPr/>
            <p:nvPr/>
          </p:nvSpPr>
          <p:spPr>
            <a:xfrm rot="5400000">
              <a:off x="4139207" y="910351"/>
              <a:ext cx="332184" cy="398621"/>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4" name="Right Arrow 6"/>
            <p:cNvSpPr/>
            <p:nvPr/>
          </p:nvSpPr>
          <p:spPr>
            <a:xfrm>
              <a:off x="4185713" y="943570"/>
              <a:ext cx="239173" cy="232529"/>
            </a:xfrm>
            <a:prstGeom prst="rect">
              <a:avLst/>
            </a:prstGeom>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MY" sz="1700"/>
            </a:p>
          </p:txBody>
        </p:sp>
      </p:grpSp>
      <p:grpSp>
        <p:nvGrpSpPr>
          <p:cNvPr id="4" name="Group 7"/>
          <p:cNvGrpSpPr/>
          <p:nvPr/>
        </p:nvGrpSpPr>
        <p:grpSpPr>
          <a:xfrm>
            <a:off x="2536940" y="2948219"/>
            <a:ext cx="4149158" cy="706112"/>
            <a:chOff x="2114432" y="1331118"/>
            <a:chExt cx="4381734" cy="885825"/>
          </a:xfrm>
          <a:scene3d>
            <a:camera prst="orthographicFront">
              <a:rot lat="0" lon="0" rev="0"/>
            </a:camera>
            <a:lightRig rig="contrasting" dir="t">
              <a:rot lat="0" lon="0" rev="1200000"/>
            </a:lightRig>
          </a:scene3d>
        </p:grpSpPr>
        <p:sp>
          <p:nvSpPr>
            <p:cNvPr id="21" name="Rounded Rectangle 20"/>
            <p:cNvSpPr/>
            <p:nvPr/>
          </p:nvSpPr>
          <p:spPr>
            <a:xfrm>
              <a:off x="2114432" y="1331118"/>
              <a:ext cx="4381734" cy="885825"/>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3">
                <a:hueOff val="-3163842"/>
                <a:satOff val="-2079"/>
                <a:lumOff val="-4052"/>
                <a:alphaOff val="0"/>
              </a:schemeClr>
            </a:fillRef>
            <a:effectRef idx="2">
              <a:schemeClr val="accent3">
                <a:hueOff val="-3163842"/>
                <a:satOff val="-2079"/>
                <a:lumOff val="-4052"/>
                <a:alphaOff val="0"/>
              </a:schemeClr>
            </a:effectRef>
            <a:fontRef idx="minor">
              <a:schemeClr val="lt1"/>
            </a:fontRef>
          </p:style>
        </p:sp>
        <p:sp>
          <p:nvSpPr>
            <p:cNvPr id="22" name="Rounded Rectangle 8"/>
            <p:cNvSpPr/>
            <p:nvPr/>
          </p:nvSpPr>
          <p:spPr>
            <a:xfrm>
              <a:off x="2140377" y="1357063"/>
              <a:ext cx="4329844" cy="833935"/>
            </a:xfrm>
            <a:prstGeom prst="rect">
              <a:avLst/>
            </a:prstGeom>
            <a:sp3d/>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ctr" defTabSz="977900">
                <a:lnSpc>
                  <a:spcPct val="90000"/>
                </a:lnSpc>
                <a:spcAft>
                  <a:spcPct val="35000"/>
                </a:spcAft>
                <a:defRPr/>
              </a:pPr>
              <a:r>
                <a:rPr lang="en-US" sz="2200" dirty="0"/>
                <a:t>Impact on QA Documents</a:t>
              </a:r>
            </a:p>
          </p:txBody>
        </p:sp>
      </p:grpSp>
      <p:grpSp>
        <p:nvGrpSpPr>
          <p:cNvPr id="6" name="Group 8"/>
          <p:cNvGrpSpPr/>
          <p:nvPr/>
        </p:nvGrpSpPr>
        <p:grpSpPr>
          <a:xfrm>
            <a:off x="4388792" y="3744715"/>
            <a:ext cx="444940" cy="332184"/>
            <a:chOff x="4105988" y="2272308"/>
            <a:chExt cx="398621" cy="332184"/>
          </a:xfrm>
          <a:scene3d>
            <a:camera prst="orthographicFront">
              <a:rot lat="0" lon="0" rev="0"/>
            </a:camera>
            <a:lightRig rig="contrasting" dir="t">
              <a:rot lat="0" lon="0" rev="1200000"/>
            </a:lightRig>
          </a:scene3d>
        </p:grpSpPr>
        <p:sp>
          <p:nvSpPr>
            <p:cNvPr id="19" name="Right Arrow 18"/>
            <p:cNvSpPr/>
            <p:nvPr/>
          </p:nvSpPr>
          <p:spPr>
            <a:xfrm rot="5400000">
              <a:off x="4139207" y="2239089"/>
              <a:ext cx="332184" cy="398621"/>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3">
                <a:hueOff val="-4745762"/>
                <a:satOff val="-3118"/>
                <a:lumOff val="-6078"/>
                <a:alphaOff val="0"/>
              </a:schemeClr>
            </a:fillRef>
            <a:effectRef idx="0">
              <a:schemeClr val="accent3">
                <a:hueOff val="-4745762"/>
                <a:satOff val="-3118"/>
                <a:lumOff val="-6078"/>
                <a:alphaOff val="0"/>
              </a:schemeClr>
            </a:effectRef>
            <a:fontRef idx="minor">
              <a:schemeClr val="lt1"/>
            </a:fontRef>
          </p:style>
        </p:sp>
        <p:sp>
          <p:nvSpPr>
            <p:cNvPr id="20" name="Right Arrow 10"/>
            <p:cNvSpPr/>
            <p:nvPr/>
          </p:nvSpPr>
          <p:spPr>
            <a:xfrm>
              <a:off x="4185713" y="2272308"/>
              <a:ext cx="239173" cy="232529"/>
            </a:xfrm>
            <a:prstGeom prst="rect">
              <a:avLst/>
            </a:prstGeom>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MY" sz="1700"/>
            </a:p>
          </p:txBody>
        </p:sp>
      </p:grpSp>
      <p:grpSp>
        <p:nvGrpSpPr>
          <p:cNvPr id="7" name="Group 9"/>
          <p:cNvGrpSpPr/>
          <p:nvPr/>
        </p:nvGrpSpPr>
        <p:grpSpPr>
          <a:xfrm>
            <a:off x="2536229" y="4170403"/>
            <a:ext cx="4148908" cy="641021"/>
            <a:chOff x="2028516" y="2659856"/>
            <a:chExt cx="4553567" cy="885825"/>
          </a:xfrm>
          <a:scene3d>
            <a:camera prst="orthographicFront">
              <a:rot lat="0" lon="0" rev="0"/>
            </a:camera>
            <a:lightRig rig="contrasting" dir="t">
              <a:rot lat="0" lon="0" rev="1200000"/>
            </a:lightRig>
          </a:scene3d>
        </p:grpSpPr>
        <p:sp>
          <p:nvSpPr>
            <p:cNvPr id="17" name="Rounded Rectangle 16"/>
            <p:cNvSpPr/>
            <p:nvPr/>
          </p:nvSpPr>
          <p:spPr>
            <a:xfrm>
              <a:off x="2028516" y="2659856"/>
              <a:ext cx="4553567" cy="885825"/>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3">
                <a:hueOff val="-6327683"/>
                <a:satOff val="-4157"/>
                <a:lumOff val="-8105"/>
                <a:alphaOff val="0"/>
              </a:schemeClr>
            </a:fillRef>
            <a:effectRef idx="2">
              <a:schemeClr val="accent3">
                <a:hueOff val="-6327683"/>
                <a:satOff val="-4157"/>
                <a:lumOff val="-8105"/>
                <a:alphaOff val="0"/>
              </a:schemeClr>
            </a:effectRef>
            <a:fontRef idx="minor">
              <a:schemeClr val="lt1"/>
            </a:fontRef>
          </p:style>
        </p:sp>
        <p:sp>
          <p:nvSpPr>
            <p:cNvPr id="18" name="Rounded Rectangle 12"/>
            <p:cNvSpPr/>
            <p:nvPr/>
          </p:nvSpPr>
          <p:spPr>
            <a:xfrm>
              <a:off x="2054461" y="2685801"/>
              <a:ext cx="4501677" cy="833935"/>
            </a:xfrm>
            <a:prstGeom prst="rect">
              <a:avLst/>
            </a:prstGeom>
            <a:sp3d/>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ctr" defTabSz="977900">
                <a:lnSpc>
                  <a:spcPct val="90000"/>
                </a:lnSpc>
                <a:spcAft>
                  <a:spcPct val="35000"/>
                </a:spcAft>
                <a:defRPr/>
              </a:pPr>
              <a:r>
                <a:rPr lang="en-US" sz="2000" dirty="0"/>
                <a:t>Learning Outcomes </a:t>
              </a:r>
              <a:endParaRPr lang="en-MY" sz="2000" dirty="0"/>
            </a:p>
          </p:txBody>
        </p:sp>
      </p:grpSp>
      <p:grpSp>
        <p:nvGrpSpPr>
          <p:cNvPr id="8" name="Group 10"/>
          <p:cNvGrpSpPr/>
          <p:nvPr/>
        </p:nvGrpSpPr>
        <p:grpSpPr>
          <a:xfrm>
            <a:off x="4385665" y="4894065"/>
            <a:ext cx="451296" cy="332184"/>
            <a:chOff x="4105988" y="3601045"/>
            <a:chExt cx="398621" cy="332184"/>
          </a:xfrm>
          <a:scene3d>
            <a:camera prst="orthographicFront">
              <a:rot lat="0" lon="0" rev="0"/>
            </a:camera>
            <a:lightRig rig="contrasting" dir="t">
              <a:rot lat="0" lon="0" rev="1200000"/>
            </a:lightRig>
          </a:scene3d>
        </p:grpSpPr>
        <p:sp>
          <p:nvSpPr>
            <p:cNvPr id="15" name="Right Arrow 14"/>
            <p:cNvSpPr/>
            <p:nvPr/>
          </p:nvSpPr>
          <p:spPr>
            <a:xfrm rot="5400000">
              <a:off x="4139207" y="3567826"/>
              <a:ext cx="332184" cy="398621"/>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3">
                <a:hueOff val="-9491525"/>
                <a:satOff val="-6236"/>
                <a:lumOff val="-12157"/>
                <a:alphaOff val="0"/>
              </a:schemeClr>
            </a:fillRef>
            <a:effectRef idx="0">
              <a:schemeClr val="accent3">
                <a:hueOff val="-9491525"/>
                <a:satOff val="-6236"/>
                <a:lumOff val="-12157"/>
                <a:alphaOff val="0"/>
              </a:schemeClr>
            </a:effectRef>
            <a:fontRef idx="minor">
              <a:schemeClr val="lt1"/>
            </a:fontRef>
          </p:style>
        </p:sp>
        <p:sp>
          <p:nvSpPr>
            <p:cNvPr id="16" name="Right Arrow 14"/>
            <p:cNvSpPr/>
            <p:nvPr/>
          </p:nvSpPr>
          <p:spPr>
            <a:xfrm>
              <a:off x="4185713" y="3601045"/>
              <a:ext cx="239173" cy="232529"/>
            </a:xfrm>
            <a:prstGeom prst="rect">
              <a:avLst/>
            </a:prstGeom>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a:lnSpc>
                  <a:spcPct val="90000"/>
                </a:lnSpc>
                <a:spcAft>
                  <a:spcPct val="35000"/>
                </a:spcAft>
                <a:defRPr/>
              </a:pPr>
              <a:endParaRPr lang="en-MY" sz="1700"/>
            </a:p>
          </p:txBody>
        </p:sp>
      </p:grpSp>
      <p:grpSp>
        <p:nvGrpSpPr>
          <p:cNvPr id="9" name="Group 11"/>
          <p:cNvGrpSpPr/>
          <p:nvPr/>
        </p:nvGrpSpPr>
        <p:grpSpPr>
          <a:xfrm>
            <a:off x="2538146" y="5323441"/>
            <a:ext cx="4217977" cy="706112"/>
            <a:chOff x="1998665" y="3988593"/>
            <a:chExt cx="4613268" cy="885825"/>
          </a:xfrm>
          <a:scene3d>
            <a:camera prst="orthographicFront">
              <a:rot lat="0" lon="0" rev="0"/>
            </a:camera>
            <a:lightRig rig="contrasting" dir="t">
              <a:rot lat="0" lon="0" rev="1200000"/>
            </a:lightRig>
          </a:scene3d>
        </p:grpSpPr>
        <p:sp>
          <p:nvSpPr>
            <p:cNvPr id="13" name="Rounded Rectangle 12"/>
            <p:cNvSpPr/>
            <p:nvPr/>
          </p:nvSpPr>
          <p:spPr>
            <a:xfrm>
              <a:off x="1998665" y="3988593"/>
              <a:ext cx="4613268" cy="885825"/>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3">
                <a:hueOff val="-9491525"/>
                <a:satOff val="-6236"/>
                <a:lumOff val="-12157"/>
                <a:alphaOff val="0"/>
              </a:schemeClr>
            </a:fillRef>
            <a:effectRef idx="2">
              <a:schemeClr val="accent3">
                <a:hueOff val="-9491525"/>
                <a:satOff val="-6236"/>
                <a:lumOff val="-12157"/>
                <a:alphaOff val="0"/>
              </a:schemeClr>
            </a:effectRef>
            <a:fontRef idx="minor">
              <a:schemeClr val="lt1"/>
            </a:fontRef>
          </p:style>
        </p:sp>
        <p:sp>
          <p:nvSpPr>
            <p:cNvPr id="14" name="Rounded Rectangle 16"/>
            <p:cNvSpPr/>
            <p:nvPr/>
          </p:nvSpPr>
          <p:spPr>
            <a:xfrm>
              <a:off x="2024610" y="4014538"/>
              <a:ext cx="4561378" cy="833935"/>
            </a:xfrm>
            <a:prstGeom prst="rect">
              <a:avLst/>
            </a:prstGeom>
            <a:sp3d/>
          </p:spPr>
          <p:style>
            <a:lnRef idx="0">
              <a:scrgbClr r="0" g="0" b="0"/>
            </a:lnRef>
            <a:fillRef idx="0">
              <a:scrgbClr r="0" g="0" b="0"/>
            </a:fillRef>
            <a:effectRef idx="0">
              <a:scrgbClr r="0" g="0" b="0"/>
            </a:effectRef>
            <a:fontRef idx="minor">
              <a:schemeClr val="lt1"/>
            </a:fontRef>
          </p:style>
          <p:txBody>
            <a:bodyPr lIns="83820" tIns="83820" rIns="83820" bIns="83820" spcCol="1270" anchor="ctr"/>
            <a:lstStyle/>
            <a:p>
              <a:pPr algn="ctr" defTabSz="977900">
                <a:lnSpc>
                  <a:spcPct val="90000"/>
                </a:lnSpc>
                <a:spcAft>
                  <a:spcPct val="35000"/>
                </a:spcAft>
                <a:defRPr/>
              </a:pPr>
              <a:r>
                <a:rPr lang="en-US" sz="2200" dirty="0"/>
                <a:t>Credit System </a:t>
              </a:r>
              <a:endParaRPr lang="en-MY" sz="2200" dirty="0"/>
            </a:p>
          </p:txBody>
        </p:sp>
      </p:grpSp>
      <p:sp>
        <p:nvSpPr>
          <p:cNvPr id="16395" name="Rectangle 26"/>
          <p:cNvSpPr>
            <a:spLocks noChangeArrowheads="1"/>
          </p:cNvSpPr>
          <p:nvPr/>
        </p:nvSpPr>
        <p:spPr bwMode="auto">
          <a:xfrm>
            <a:off x="2819400" y="457200"/>
            <a:ext cx="582453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Unicode MS" panose="020B0604020202020204" pitchFamily="34" charset="-128"/>
              </a:rPr>
              <a:t>Application of MQF</a:t>
            </a:r>
            <a:endParaRPr lang="en-MY" alt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Unicode MS" panose="020B0604020202020204" pitchFamily="34" charset="-128"/>
            </a:endParaRPr>
          </a:p>
        </p:txBody>
      </p:sp>
      <p:sp>
        <p:nvSpPr>
          <p:cNvPr id="27" name="Rectangle 26"/>
          <p:cNvSpPr/>
          <p:nvPr/>
        </p:nvSpPr>
        <p:spPr>
          <a:xfrm>
            <a:off x="571500" y="4357688"/>
            <a:ext cx="1071563" cy="1214437"/>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dirty="0"/>
              <a:t>Teaching and Learning</a:t>
            </a:r>
          </a:p>
        </p:txBody>
      </p:sp>
      <p:sp>
        <p:nvSpPr>
          <p:cNvPr id="40" name="Left Brace 39"/>
          <p:cNvSpPr/>
          <p:nvPr/>
        </p:nvSpPr>
        <p:spPr>
          <a:xfrm>
            <a:off x="1785938" y="4357688"/>
            <a:ext cx="642937" cy="1357312"/>
          </a:xfrm>
          <a:prstGeom prst="leftBrace">
            <a:avLst/>
          </a:prstGeom>
          <a:ln w="28575">
            <a:solidFill>
              <a:srgbClr val="E14C0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ransition advClick="0">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0" name="Title 1"/>
          <p:cNvSpPr>
            <a:spLocks noGrp="1"/>
          </p:cNvSpPr>
          <p:nvPr>
            <p:ph type="title"/>
          </p:nvPr>
        </p:nvSpPr>
        <p:spPr>
          <a:xfrm>
            <a:off x="2574924" y="333375"/>
            <a:ext cx="6283325" cy="881063"/>
          </a:xfrm>
        </p:spPr>
        <p:txBody>
          <a:bodyPr>
            <a:normAutofit fontScale="90000"/>
          </a:bodyPr>
          <a:lstStyle/>
          <a:p>
            <a:pPr>
              <a:defRPr/>
            </a:pP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Unicode MS" pitchFamily="34" charset="-128"/>
                <a:ea typeface="Arial Unicode MS" pitchFamily="34" charset="-128"/>
                <a:cs typeface="Arial Unicode MS" pitchFamily="34" charset="-128"/>
              </a:rPr>
              <a:t>How Does MQF Affect Teaching-Learning?</a:t>
            </a:r>
            <a:endParaRPr lang="en-MY"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Unicode MS" pitchFamily="34" charset="-128"/>
              <a:ea typeface="Arial Unicode MS" pitchFamily="34" charset="-128"/>
              <a:cs typeface="Arial Unicode MS" pitchFamily="34" charset="-128"/>
            </a:endParaRPr>
          </a:p>
        </p:txBody>
      </p:sp>
      <p:sp>
        <p:nvSpPr>
          <p:cNvPr id="13315" name="Text Placeholder 2"/>
          <p:cNvSpPr>
            <a:spLocks noGrp="1"/>
          </p:cNvSpPr>
          <p:nvPr>
            <p:ph type="body" idx="1"/>
          </p:nvPr>
        </p:nvSpPr>
        <p:spPr>
          <a:xfrm>
            <a:off x="714375" y="1571625"/>
            <a:ext cx="3168650" cy="658813"/>
          </a:xfrm>
          <a:solidFill>
            <a:srgbClr val="92D050"/>
          </a:solidFill>
          <a:ln w="28575">
            <a:solidFill>
              <a:schemeClr val="tx1"/>
            </a:solidFill>
            <a:miter lim="800000"/>
            <a:headEnd/>
            <a:tailEnd/>
          </a:ln>
        </p:spPr>
        <p:txBody>
          <a:bodyPr/>
          <a:lstStyle/>
          <a:p>
            <a:pPr algn="ctr"/>
            <a:r>
              <a:rPr lang="en-US" altLang="en-US" sz="2800" smtClean="0">
                <a:solidFill>
                  <a:schemeClr val="tx1"/>
                </a:solidFill>
              </a:rPr>
              <a:t>Teacher - centered</a:t>
            </a:r>
            <a:endParaRPr lang="en-MY" altLang="en-US" sz="2800" smtClean="0">
              <a:solidFill>
                <a:schemeClr val="tx1"/>
              </a:solidFill>
            </a:endParaRPr>
          </a:p>
        </p:txBody>
      </p:sp>
      <p:sp>
        <p:nvSpPr>
          <p:cNvPr id="13316" name="Text Placeholder 3"/>
          <p:cNvSpPr>
            <a:spLocks noGrp="1"/>
          </p:cNvSpPr>
          <p:nvPr>
            <p:ph type="body" sz="half" idx="3"/>
          </p:nvPr>
        </p:nvSpPr>
        <p:spPr>
          <a:xfrm>
            <a:off x="5429250" y="1571625"/>
            <a:ext cx="3279775" cy="654050"/>
          </a:xfrm>
          <a:solidFill>
            <a:srgbClr val="CCFFFF"/>
          </a:solidFill>
          <a:ln w="28575">
            <a:solidFill>
              <a:schemeClr val="tx1"/>
            </a:solidFill>
            <a:miter lim="800000"/>
            <a:headEnd/>
            <a:tailEnd/>
          </a:ln>
        </p:spPr>
        <p:txBody>
          <a:bodyPr/>
          <a:lstStyle/>
          <a:p>
            <a:pPr algn="ctr"/>
            <a:r>
              <a:rPr lang="en-US" altLang="en-US" sz="2800" smtClean="0">
                <a:solidFill>
                  <a:schemeClr val="tx1"/>
                </a:solidFill>
              </a:rPr>
              <a:t>Student - centered</a:t>
            </a:r>
            <a:endParaRPr lang="en-MY" altLang="en-US" sz="2800" smtClean="0">
              <a:solidFill>
                <a:schemeClr val="tx1"/>
              </a:solidFill>
            </a:endParaRPr>
          </a:p>
        </p:txBody>
      </p:sp>
      <p:sp>
        <p:nvSpPr>
          <p:cNvPr id="13317" name="Line 24"/>
          <p:cNvSpPr>
            <a:spLocks noChangeShapeType="1"/>
          </p:cNvSpPr>
          <p:nvPr/>
        </p:nvSpPr>
        <p:spPr bwMode="auto">
          <a:xfrm flipH="1">
            <a:off x="4572000" y="2492375"/>
            <a:ext cx="73025" cy="4105275"/>
          </a:xfrm>
          <a:prstGeom prst="line">
            <a:avLst/>
          </a:prstGeom>
          <a:noFill/>
          <a:ln w="9525">
            <a:solidFill>
              <a:srgbClr val="FF00FF"/>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3318" name="Group 64"/>
          <p:cNvGrpSpPr>
            <a:grpSpLocks/>
          </p:cNvGrpSpPr>
          <p:nvPr/>
        </p:nvGrpSpPr>
        <p:grpSpPr bwMode="auto">
          <a:xfrm>
            <a:off x="142875" y="1714500"/>
            <a:ext cx="8929688" cy="4225925"/>
            <a:chOff x="142844" y="1785938"/>
            <a:chExt cx="8929750" cy="4225508"/>
          </a:xfrm>
        </p:grpSpPr>
        <p:sp>
          <p:nvSpPr>
            <p:cNvPr id="7" name="Right Arrow 6"/>
            <p:cNvSpPr>
              <a:spLocks noChangeArrowheads="1"/>
            </p:cNvSpPr>
            <p:nvPr/>
          </p:nvSpPr>
          <p:spPr bwMode="auto">
            <a:xfrm>
              <a:off x="4071934" y="1785938"/>
              <a:ext cx="1143008" cy="296834"/>
            </a:xfrm>
            <a:prstGeom prst="rightArrow">
              <a:avLst>
                <a:gd name="adj1" fmla="val 50000"/>
                <a:gd name="adj2" fmla="val 36096"/>
              </a:avLst>
            </a:prstGeom>
            <a:solidFill>
              <a:srgbClr val="FF0000"/>
            </a:solidFill>
            <a:ln w="25400" algn="ctr">
              <a:solidFill>
                <a:srgbClr val="000000"/>
              </a:solidFill>
              <a:miter lim="800000"/>
              <a:headEnd/>
              <a:tailEnd/>
            </a:ln>
            <a:effectLst>
              <a:outerShdw sx="102000" sy="102000" algn="ctr" rotWithShape="0">
                <a:srgbClr val="000000">
                  <a:alpha val="39999"/>
                </a:srgbClr>
              </a:outerShdw>
            </a:effectLst>
          </p:spPr>
          <p:txBody>
            <a:bodyPr anchor="ctr"/>
            <a:lstStyle/>
            <a:p>
              <a:pPr algn="ctr">
                <a:defRPr/>
              </a:pPr>
              <a:endParaRPr lang="en-MY">
                <a:solidFill>
                  <a:srgbClr val="FFFFFF"/>
                </a:solidFill>
                <a:latin typeface="Constantia" pitchFamily="18" charset="0"/>
                <a:cs typeface="Arial" charset="0"/>
              </a:endParaRPr>
            </a:p>
          </p:txBody>
        </p:sp>
        <p:sp>
          <p:nvSpPr>
            <p:cNvPr id="39" name="Oval 38"/>
            <p:cNvSpPr/>
            <p:nvPr/>
          </p:nvSpPr>
          <p:spPr>
            <a:xfrm>
              <a:off x="2071670" y="2319285"/>
              <a:ext cx="252414" cy="252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p:cNvSpPr/>
            <p:nvPr/>
          </p:nvSpPr>
          <p:spPr>
            <a:xfrm>
              <a:off x="6786578" y="2319285"/>
              <a:ext cx="252414" cy="25238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3323" name="Group 63"/>
            <p:cNvGrpSpPr>
              <a:grpSpLocks/>
            </p:cNvGrpSpPr>
            <p:nvPr/>
          </p:nvGrpSpPr>
          <p:grpSpPr bwMode="auto">
            <a:xfrm>
              <a:off x="142844" y="2571744"/>
              <a:ext cx="8929750" cy="3439702"/>
              <a:chOff x="142844" y="2571744"/>
              <a:chExt cx="8929750" cy="3439702"/>
            </a:xfrm>
          </p:grpSpPr>
          <p:sp>
            <p:nvSpPr>
              <p:cNvPr id="13324" name="Oval 7"/>
              <p:cNvSpPr>
                <a:spLocks noChangeArrowheads="1"/>
              </p:cNvSpPr>
              <p:nvPr/>
            </p:nvSpPr>
            <p:spPr bwMode="auto">
              <a:xfrm>
                <a:off x="2428860" y="4572008"/>
                <a:ext cx="2052000" cy="1368000"/>
              </a:xfrm>
              <a:prstGeom prst="ellipse">
                <a:avLst/>
              </a:prstGeom>
              <a:solidFill>
                <a:srgbClr val="EBF7CD"/>
              </a:solidFill>
              <a:ln w="25400" algn="ctr">
                <a:solidFill>
                  <a:schemeClr val="tx1"/>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700">
                    <a:latin typeface="Constantia" panose="02030602050306030303" pitchFamily="18" charset="0"/>
                  </a:rPr>
                  <a:t>Contact hours </a:t>
                </a:r>
              </a:p>
              <a:p>
                <a:pPr algn="ctr" eaLnBrk="1" hangingPunct="1"/>
                <a:r>
                  <a:rPr lang="en-US" altLang="en-US" sz="1700">
                    <a:latin typeface="Constantia" panose="02030602050306030303" pitchFamily="18" charset="0"/>
                  </a:rPr>
                  <a:t>Reflects Credit value</a:t>
                </a:r>
                <a:endParaRPr lang="en-MY" altLang="en-US" sz="1700">
                  <a:latin typeface="Constantia" panose="02030602050306030303" pitchFamily="18" charset="0"/>
                </a:endParaRPr>
              </a:p>
            </p:txBody>
          </p:sp>
          <p:sp>
            <p:nvSpPr>
              <p:cNvPr id="13325" name="Oval 8"/>
              <p:cNvSpPr>
                <a:spLocks noChangeArrowheads="1"/>
              </p:cNvSpPr>
              <p:nvPr/>
            </p:nvSpPr>
            <p:spPr bwMode="auto">
              <a:xfrm>
                <a:off x="142844" y="4643446"/>
                <a:ext cx="2071702" cy="1368000"/>
              </a:xfrm>
              <a:prstGeom prst="ellipse">
                <a:avLst/>
              </a:prstGeom>
              <a:solidFill>
                <a:srgbClr val="EBF7CD"/>
              </a:solidFill>
              <a:ln w="25400" algn="ctr">
                <a:solidFill>
                  <a:schemeClr val="tx1"/>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700">
                    <a:latin typeface="Constantia" panose="02030602050306030303" pitchFamily="18" charset="0"/>
                  </a:rPr>
                  <a:t>Student Independent Learning</a:t>
                </a:r>
              </a:p>
              <a:p>
                <a:pPr algn="ctr" eaLnBrk="1" hangingPunct="1"/>
                <a:r>
                  <a:rPr lang="en-US" altLang="en-US" sz="1700">
                    <a:latin typeface="Constantia" panose="02030602050306030303" pitchFamily="18" charset="0"/>
                  </a:rPr>
                  <a:t>Not Calculated</a:t>
                </a:r>
                <a:endParaRPr lang="en-MY" altLang="en-US" sz="1700">
                  <a:latin typeface="Constantia" panose="02030602050306030303" pitchFamily="18" charset="0"/>
                </a:endParaRPr>
              </a:p>
            </p:txBody>
          </p:sp>
          <p:sp>
            <p:nvSpPr>
              <p:cNvPr id="12" name="Oval 11"/>
              <p:cNvSpPr/>
              <p:nvPr/>
            </p:nvSpPr>
            <p:spPr>
              <a:xfrm>
                <a:off x="7000892" y="4632045"/>
                <a:ext cx="2052652" cy="1368290"/>
              </a:xfrm>
              <a:prstGeom prst="ellipse">
                <a:avLst/>
              </a:prstGeom>
              <a:solidFill>
                <a:srgbClr val="3179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dirty="0">
                    <a:solidFill>
                      <a:srgbClr val="FFFFFF"/>
                    </a:solidFill>
                    <a:cs typeface="Arial" pitchFamily="34" charset="0"/>
                  </a:rPr>
                  <a:t>Total </a:t>
                </a:r>
                <a:r>
                  <a:rPr lang="en-US" sz="1700" dirty="0">
                    <a:solidFill>
                      <a:srgbClr val="FFFF00"/>
                    </a:solidFill>
                    <a:cs typeface="Arial" pitchFamily="34" charset="0"/>
                  </a:rPr>
                  <a:t>SLT</a:t>
                </a:r>
                <a:r>
                  <a:rPr lang="en-US" sz="1700" dirty="0">
                    <a:solidFill>
                      <a:srgbClr val="FFFFFF"/>
                    </a:solidFill>
                    <a:cs typeface="Arial" pitchFamily="34" charset="0"/>
                  </a:rPr>
                  <a:t> reflects </a:t>
                </a:r>
                <a:r>
                  <a:rPr lang="en-US" sz="1700" dirty="0">
                    <a:solidFill>
                      <a:srgbClr val="FFFF00"/>
                    </a:solidFill>
                    <a:cs typeface="Arial" pitchFamily="34" charset="0"/>
                  </a:rPr>
                  <a:t>Credit value</a:t>
                </a:r>
                <a:endParaRPr lang="en-MY" sz="1700" dirty="0">
                  <a:solidFill>
                    <a:srgbClr val="FFFF00"/>
                  </a:solidFill>
                  <a:cs typeface="Arial" pitchFamily="34" charset="0"/>
                </a:endParaRPr>
              </a:p>
            </p:txBody>
          </p:sp>
          <p:sp>
            <p:nvSpPr>
              <p:cNvPr id="14" name="Oval 13"/>
              <p:cNvSpPr/>
              <p:nvPr/>
            </p:nvSpPr>
            <p:spPr>
              <a:xfrm>
                <a:off x="4714876" y="4571726"/>
                <a:ext cx="2052652" cy="1368290"/>
              </a:xfrm>
              <a:prstGeom prst="ellipse">
                <a:avLst/>
              </a:prstGeom>
              <a:solidFill>
                <a:srgbClr val="3179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dirty="0">
                    <a:solidFill>
                      <a:srgbClr val="FFFF00"/>
                    </a:solidFill>
                    <a:cs typeface="Arial" pitchFamily="34" charset="0"/>
                  </a:rPr>
                  <a:t>Student</a:t>
                </a:r>
                <a:r>
                  <a:rPr lang="en-US" sz="1700" dirty="0">
                    <a:solidFill>
                      <a:srgbClr val="FFFFFF"/>
                    </a:solidFill>
                    <a:cs typeface="Arial" pitchFamily="34" charset="0"/>
                  </a:rPr>
                  <a:t> independent </a:t>
                </a:r>
                <a:r>
                  <a:rPr lang="en-US" sz="1700" dirty="0">
                    <a:solidFill>
                      <a:srgbClr val="FFFF00"/>
                    </a:solidFill>
                    <a:cs typeface="Arial" pitchFamily="34" charset="0"/>
                  </a:rPr>
                  <a:t>Learning Time  </a:t>
                </a:r>
                <a:r>
                  <a:rPr lang="en-US" sz="1700" dirty="0">
                    <a:solidFill>
                      <a:srgbClr val="FFFFFF"/>
                    </a:solidFill>
                    <a:cs typeface="Arial" pitchFamily="34" charset="0"/>
                  </a:rPr>
                  <a:t>Calculated</a:t>
                </a:r>
                <a:endParaRPr lang="en-MY" sz="1700" dirty="0">
                  <a:solidFill>
                    <a:srgbClr val="FFFFFF"/>
                  </a:solidFill>
                  <a:cs typeface="Arial" pitchFamily="34" charset="0"/>
                </a:endParaRPr>
              </a:p>
            </p:txBody>
          </p:sp>
          <p:grpSp>
            <p:nvGrpSpPr>
              <p:cNvPr id="13328" name="Group 62"/>
              <p:cNvGrpSpPr>
                <a:grpSpLocks/>
              </p:cNvGrpSpPr>
              <p:nvPr/>
            </p:nvGrpSpPr>
            <p:grpSpPr bwMode="auto">
              <a:xfrm>
                <a:off x="201356" y="2571744"/>
                <a:ext cx="8871238" cy="2214590"/>
                <a:chOff x="201356" y="2571744"/>
                <a:chExt cx="8871238" cy="2214590"/>
              </a:xfrm>
            </p:grpSpPr>
            <p:sp>
              <p:nvSpPr>
                <p:cNvPr id="13329" name="Oval 9"/>
                <p:cNvSpPr>
                  <a:spLocks noChangeArrowheads="1"/>
                </p:cNvSpPr>
                <p:nvPr/>
              </p:nvSpPr>
              <p:spPr bwMode="auto">
                <a:xfrm>
                  <a:off x="2592000" y="3000372"/>
                  <a:ext cx="1656000" cy="1368000"/>
                </a:xfrm>
                <a:prstGeom prst="ellipse">
                  <a:avLst/>
                </a:prstGeom>
                <a:solidFill>
                  <a:srgbClr val="EBF7CD"/>
                </a:solidFill>
                <a:ln w="25400" algn="ctr">
                  <a:solidFill>
                    <a:schemeClr val="tx1"/>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700">
                      <a:latin typeface="Constantia" panose="02030602050306030303" pitchFamily="18" charset="0"/>
                    </a:rPr>
                    <a:t>No mapping of learning outcomes</a:t>
                  </a:r>
                  <a:endParaRPr lang="en-MY" altLang="en-US" sz="1700">
                    <a:latin typeface="Constantia" panose="02030602050306030303" pitchFamily="18" charset="0"/>
                  </a:endParaRPr>
                </a:p>
              </p:txBody>
            </p:sp>
            <p:sp>
              <p:nvSpPr>
                <p:cNvPr id="13330" name="Oval 10"/>
                <p:cNvSpPr>
                  <a:spLocks noChangeArrowheads="1"/>
                </p:cNvSpPr>
                <p:nvPr/>
              </p:nvSpPr>
              <p:spPr bwMode="auto">
                <a:xfrm>
                  <a:off x="201356" y="3000372"/>
                  <a:ext cx="1656000" cy="1368000"/>
                </a:xfrm>
                <a:prstGeom prst="ellipse">
                  <a:avLst/>
                </a:prstGeom>
                <a:solidFill>
                  <a:srgbClr val="EBF7CD"/>
                </a:solidFill>
                <a:ln w="25400" algn="ctr">
                  <a:solidFill>
                    <a:schemeClr val="tx1"/>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700">
                      <a:latin typeface="Constantia" panose="02030602050306030303" pitchFamily="18" charset="0"/>
                    </a:rPr>
                    <a:t>Course Objective is the Learning Target</a:t>
                  </a:r>
                  <a:endParaRPr lang="en-MY" altLang="en-US" sz="1700">
                    <a:latin typeface="Constantia" panose="02030602050306030303" pitchFamily="18" charset="0"/>
                  </a:endParaRPr>
                </a:p>
              </p:txBody>
            </p:sp>
            <p:sp>
              <p:nvSpPr>
                <p:cNvPr id="15" name="Oval 14"/>
                <p:cNvSpPr/>
                <p:nvPr/>
              </p:nvSpPr>
              <p:spPr>
                <a:xfrm>
                  <a:off x="4845051" y="2857395"/>
                  <a:ext cx="1655775" cy="1368290"/>
                </a:xfrm>
                <a:prstGeom prst="ellipse">
                  <a:avLst/>
                </a:prstGeom>
                <a:solidFill>
                  <a:srgbClr val="3179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dirty="0">
                      <a:solidFill>
                        <a:srgbClr val="FFFF00"/>
                      </a:solidFill>
                      <a:cs typeface="Arial" pitchFamily="34" charset="0"/>
                    </a:rPr>
                    <a:t>Learning Outcomes </a:t>
                  </a:r>
                  <a:r>
                    <a:rPr lang="en-US" sz="1700" dirty="0">
                      <a:solidFill>
                        <a:srgbClr val="FFFFFF"/>
                      </a:solidFill>
                      <a:cs typeface="Arial" pitchFamily="34" charset="0"/>
                    </a:rPr>
                    <a:t>is the Learning Target</a:t>
                  </a:r>
                  <a:endParaRPr lang="en-MY" sz="1700" dirty="0">
                    <a:solidFill>
                      <a:srgbClr val="FFFFFF"/>
                    </a:solidFill>
                    <a:cs typeface="Arial" pitchFamily="34" charset="0"/>
                  </a:endParaRPr>
                </a:p>
              </p:txBody>
            </p:sp>
            <p:sp>
              <p:nvSpPr>
                <p:cNvPr id="16" name="Oval 15"/>
                <p:cNvSpPr/>
                <p:nvPr/>
              </p:nvSpPr>
              <p:spPr>
                <a:xfrm>
                  <a:off x="7416819" y="2846283"/>
                  <a:ext cx="1655775" cy="1368290"/>
                </a:xfrm>
                <a:prstGeom prst="ellipse">
                  <a:avLst/>
                </a:prstGeom>
                <a:solidFill>
                  <a:srgbClr val="3179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00" dirty="0">
                      <a:solidFill>
                        <a:srgbClr val="FFFF00"/>
                      </a:solidFill>
                      <a:cs typeface="Arial" pitchFamily="34" charset="0"/>
                    </a:rPr>
                    <a:t>Mapping</a:t>
                  </a:r>
                  <a:r>
                    <a:rPr lang="en-US" sz="1700" dirty="0">
                      <a:solidFill>
                        <a:srgbClr val="FFFFFF"/>
                      </a:solidFill>
                      <a:cs typeface="Arial" pitchFamily="34" charset="0"/>
                    </a:rPr>
                    <a:t> of learning outcomes necessary</a:t>
                  </a:r>
                  <a:endParaRPr lang="en-MY" sz="1700" dirty="0">
                    <a:solidFill>
                      <a:srgbClr val="FFFFFF"/>
                    </a:solidFill>
                    <a:cs typeface="Arial" pitchFamily="34" charset="0"/>
                  </a:endParaRPr>
                </a:p>
              </p:txBody>
            </p:sp>
            <p:cxnSp>
              <p:nvCxnSpPr>
                <p:cNvPr id="34" name="Straight Arrow Connector 33"/>
                <p:cNvCxnSpPr/>
                <p:nvPr/>
              </p:nvCxnSpPr>
              <p:spPr>
                <a:xfrm>
                  <a:off x="2214546" y="2571673"/>
                  <a:ext cx="571504" cy="5000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H="1">
                  <a:off x="1287556" y="3498663"/>
                  <a:ext cx="2214344" cy="36036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9" idx="4"/>
                </p:cNvCxnSpPr>
                <p:nvPr/>
              </p:nvCxnSpPr>
              <p:spPr>
                <a:xfrm rot="5400000">
                  <a:off x="1670057" y="2544658"/>
                  <a:ext cx="500013" cy="5540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910523" y="3499456"/>
                  <a:ext cx="2214344" cy="3587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929454" y="2571673"/>
                  <a:ext cx="571504" cy="500013"/>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6200000" flipH="1">
                  <a:off x="6002464" y="3498663"/>
                  <a:ext cx="2214344" cy="36036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61" idx="4"/>
                </p:cNvCxnSpPr>
                <p:nvPr/>
              </p:nvCxnSpPr>
              <p:spPr>
                <a:xfrm rot="5400000">
                  <a:off x="6384965" y="2544658"/>
                  <a:ext cx="500013" cy="554041"/>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5625431" y="3499456"/>
                  <a:ext cx="2214344" cy="35877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114550" y="58737"/>
            <a:ext cx="6877050" cy="1312863"/>
          </a:xfrm>
        </p:spPr>
        <p:txBody>
          <a:bodyPr/>
          <a:lstStyle/>
          <a:p>
            <a:pPr eaLnBrk="1" hangingPunct="1"/>
            <a:r>
              <a:rPr lang="en-US" alt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anose="020B0604020202020204" pitchFamily="34" charset="-128"/>
                <a:ea typeface="Arial Unicode MS" panose="020B0604020202020204" pitchFamily="34" charset="-128"/>
                <a:cs typeface="Arial Unicode MS" panose="020B0604020202020204" pitchFamily="34" charset="-128"/>
              </a:rPr>
              <a:t>Lecturer-</a:t>
            </a:r>
            <a:r>
              <a:rPr lang="en-US" alt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anose="020B0604020202020204" pitchFamily="34" charset="-128"/>
                <a:ea typeface="Arial Unicode MS" panose="020B0604020202020204" pitchFamily="34" charset="-128"/>
                <a:cs typeface="Arial Unicode MS" panose="020B0604020202020204" pitchFamily="34" charset="-128"/>
              </a:rPr>
              <a:t>Centred</a:t>
            </a:r>
            <a:r>
              <a:rPr lang="en-US" alt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anose="020B0604020202020204" pitchFamily="34" charset="-128"/>
                <a:ea typeface="Arial Unicode MS" panose="020B0604020202020204" pitchFamily="34" charset="-128"/>
                <a:cs typeface="Arial Unicode MS" panose="020B0604020202020204" pitchFamily="34" charset="-128"/>
              </a:rPr>
              <a:t> to Student-</a:t>
            </a:r>
            <a:r>
              <a:rPr lang="en-US" alt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anose="020B0604020202020204" pitchFamily="34" charset="-128"/>
                <a:ea typeface="Arial Unicode MS" panose="020B0604020202020204" pitchFamily="34" charset="-128"/>
                <a:cs typeface="Arial Unicode MS" panose="020B0604020202020204" pitchFamily="34" charset="-128"/>
              </a:rPr>
              <a:t>Centred</a:t>
            </a:r>
            <a:r>
              <a:rPr lang="en-US" alt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anose="020B0604020202020204" pitchFamily="34" charset="-128"/>
                <a:ea typeface="Arial Unicode MS" panose="020B0604020202020204" pitchFamily="34" charset="-128"/>
                <a:cs typeface="Arial Unicode MS" panose="020B0604020202020204" pitchFamily="34" charset="-128"/>
              </a:rPr>
              <a:t> </a:t>
            </a:r>
            <a:br>
              <a:rPr lang="en-US" alt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anose="020B0604020202020204" pitchFamily="34" charset="-128"/>
                <a:ea typeface="Arial Unicode MS" panose="020B0604020202020204" pitchFamily="34" charset="-128"/>
                <a:cs typeface="Arial Unicode MS" panose="020B0604020202020204" pitchFamily="34" charset="-128"/>
              </a:rPr>
              <a:t>(incorporating SLT)</a:t>
            </a:r>
          </a:p>
        </p:txBody>
      </p:sp>
      <p:sp>
        <p:nvSpPr>
          <p:cNvPr id="14339" name="Content Placeholder 2"/>
          <p:cNvSpPr>
            <a:spLocks noGrp="1"/>
          </p:cNvSpPr>
          <p:nvPr>
            <p:ph idx="1"/>
          </p:nvPr>
        </p:nvSpPr>
        <p:spPr>
          <a:xfrm>
            <a:off x="428625" y="1785938"/>
            <a:ext cx="8229600" cy="3960812"/>
          </a:xfrm>
        </p:spPr>
        <p:txBody>
          <a:bodyPr/>
          <a:lstStyle/>
          <a:p>
            <a:pPr eaLnBrk="1" hangingPunct="1">
              <a:buFont typeface="Wingdings 2" panose="05020102010507070707" pitchFamily="18" charset="2"/>
              <a:buNone/>
            </a:pPr>
            <a:endParaRPr lang="en-US" altLang="en-US" smtClean="0"/>
          </a:p>
          <a:p>
            <a:pPr eaLnBrk="1" hangingPunct="1">
              <a:buFont typeface="Wingdings 2" panose="05020102010507070707" pitchFamily="18" charset="2"/>
              <a:buNone/>
            </a:pPr>
            <a:endParaRPr lang="en-US" altLang="en-US" smtClean="0"/>
          </a:p>
        </p:txBody>
      </p:sp>
      <p:graphicFrame>
        <p:nvGraphicFramePr>
          <p:cNvPr id="32825" name="Group 57"/>
          <p:cNvGraphicFramePr>
            <a:graphicFrameLocks noGrp="1"/>
          </p:cNvGraphicFramePr>
          <p:nvPr/>
        </p:nvGraphicFramePr>
        <p:xfrm>
          <a:off x="571500" y="1571625"/>
          <a:ext cx="8358187" cy="4016375"/>
        </p:xfrm>
        <a:graphic>
          <a:graphicData uri="http://schemas.openxmlformats.org/drawingml/2006/table">
            <a:tbl>
              <a:tblPr firstRow="1" firstCol="1" lastRow="1" bandRow="1">
                <a:tableStyleId>{3B4B98B0-60AC-42C2-AFA5-B58CD77FA1E5}</a:tableStyleId>
              </a:tblPr>
              <a:tblGrid>
                <a:gridCol w="479567"/>
                <a:gridCol w="3493998"/>
                <a:gridCol w="1233175"/>
                <a:gridCol w="2055292"/>
                <a:gridCol w="1096155"/>
              </a:tblGrid>
              <a:tr h="1098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MY" sz="2400" b="1" i="0" u="none" strike="noStrike" cap="none" normalizeH="0" baseline="0" dirty="0" smtClean="0">
                        <a:ln>
                          <a:noFill/>
                        </a:ln>
                        <a:solidFill>
                          <a:srgbClr val="FFFFFF"/>
                        </a:solidFill>
                        <a:effectLst/>
                        <a:latin typeface="Constantia"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Academic Activity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(some examples)</a:t>
                      </a:r>
                      <a:endParaRPr kumimoji="0" lang="en-MY" sz="2000" b="1" i="0" u="none" strike="noStrike" cap="none" normalizeH="0" baseline="0" dirty="0" smtClean="0">
                        <a:ln>
                          <a:noFill/>
                        </a:ln>
                        <a:solidFill>
                          <a:srgbClr val="FFFFFF"/>
                        </a:solidFill>
                        <a:effectLst/>
                        <a:latin typeface="Constantia"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Face 2 Face</a:t>
                      </a:r>
                      <a:endParaRPr kumimoji="0" lang="en-MY" sz="2400" b="1" i="0" u="none" strike="noStrike" cap="none" normalizeH="0" baseline="0" smtClean="0">
                        <a:ln>
                          <a:noFill/>
                        </a:ln>
                        <a:solidFill>
                          <a:srgbClr val="FFFFFF"/>
                        </a:solidFill>
                        <a:effectLst/>
                        <a:latin typeface="Constantia"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Student Self- Learning*</a:t>
                      </a:r>
                      <a:endParaRPr kumimoji="0" lang="en-MY" sz="2400" b="1" i="0" u="none" strike="noStrike" cap="none" normalizeH="0" baseline="0" dirty="0" smtClean="0">
                        <a:ln>
                          <a:noFill/>
                        </a:ln>
                        <a:solidFill>
                          <a:srgbClr val="FFFFFF"/>
                        </a:solidFill>
                        <a:effectLst/>
                        <a:latin typeface="Constantia"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Total</a:t>
                      </a:r>
                      <a:endParaRPr kumimoji="0" lang="en-MY" sz="2400" b="1" i="0" u="none" strike="noStrike" cap="none" normalizeH="0" baseline="0" smtClean="0">
                        <a:ln>
                          <a:noFill/>
                        </a:ln>
                        <a:solidFill>
                          <a:srgbClr val="FFFFFF"/>
                        </a:solidFill>
                        <a:effectLst/>
                        <a:latin typeface="Constantia" pitchFamily="18" charset="0"/>
                        <a:cs typeface="Arial" pitchFamily="34" charset="0"/>
                      </a:endParaRPr>
                    </a:p>
                  </a:txBody>
                  <a:tcPr horzOverflow="overflow"/>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1</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Lecture</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1</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2</a:t>
                      </a:r>
                      <a:endParaRPr kumimoji="0" lang="en-MY" sz="2400" b="0" i="0" u="none" strike="noStrike" cap="none" normalizeH="0" baseline="0" dirty="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3</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2</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Tutorial</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1</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2</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3</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3</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Laboratory/Practical</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3</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2</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5</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4</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Assignment - 2000 words</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0</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20</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20</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r>
              <a:tr h="4571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5</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Presentation</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1 </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4</a:t>
                      </a:r>
                      <a:endParaRPr kumimoji="0" lang="en-MY" sz="2400" b="0" i="0" u="none" strike="noStrike" cap="none" normalizeH="0" baseline="0" dirty="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5</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Total</a:t>
                      </a:r>
                      <a:endParaRPr kumimoji="0" lang="en-MY" sz="2400" b="0" i="0" u="none" strike="noStrike" cap="none" normalizeH="0" baseline="0" dirty="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6</a:t>
                      </a:r>
                      <a:endParaRPr kumimoji="0" lang="en-MY" sz="2400" b="0" i="0" u="none" strike="noStrike" cap="none" normalizeH="0" baseline="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30</a:t>
                      </a:r>
                      <a:endParaRPr kumimoji="0" lang="en-MY" sz="2400" b="1" i="0" u="none" strike="noStrike" cap="none" normalizeH="0" baseline="0" smtClean="0">
                        <a:ln>
                          <a:noFill/>
                        </a:ln>
                        <a:solidFill>
                          <a:srgbClr val="000000"/>
                        </a:solidFill>
                        <a:effectLst/>
                        <a:latin typeface="Constantia" pitchFamily="18" charset="0"/>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smtClean="0">
                          <a:ln>
                            <a:noFill/>
                          </a:ln>
                          <a:effectLst/>
                        </a:rPr>
                        <a:t>36</a:t>
                      </a:r>
                      <a:endParaRPr kumimoji="0" lang="en-MY" sz="2400" b="0" i="0" u="none" strike="noStrike" cap="none" normalizeH="0" baseline="0" dirty="0" smtClean="0">
                        <a:ln>
                          <a:noFill/>
                        </a:ln>
                        <a:solidFill>
                          <a:srgbClr val="000000"/>
                        </a:solidFill>
                        <a:effectLst/>
                        <a:latin typeface="Constantia" pitchFamily="18" charset="0"/>
                        <a:cs typeface="Arial" pitchFamily="34" charset="0"/>
                      </a:endParaRPr>
                    </a:p>
                  </a:txBody>
                  <a:tcPr horzOverflow="overflow"/>
                </a:tc>
              </a:tr>
            </a:tbl>
          </a:graphicData>
        </a:graphic>
      </p:graphicFrame>
      <p:sp>
        <p:nvSpPr>
          <p:cNvPr id="32824" name="Oval 56"/>
          <p:cNvSpPr>
            <a:spLocks noChangeArrowheads="1"/>
          </p:cNvSpPr>
          <p:nvPr/>
        </p:nvSpPr>
        <p:spPr bwMode="auto">
          <a:xfrm rot="1361065">
            <a:off x="6367463" y="5072063"/>
            <a:ext cx="862012" cy="590550"/>
          </a:xfrm>
          <a:prstGeom prst="ellipse">
            <a:avLst/>
          </a:prstGeom>
          <a:noFill/>
          <a:ln w="3810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81" name="Line 58"/>
          <p:cNvSpPr>
            <a:spLocks noChangeShapeType="1"/>
          </p:cNvSpPr>
          <p:nvPr/>
        </p:nvSpPr>
        <p:spPr bwMode="auto">
          <a:xfrm flipV="1">
            <a:off x="6215063" y="5643563"/>
            <a:ext cx="360362"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4382" name="Rectangle 59"/>
          <p:cNvSpPr>
            <a:spLocks noChangeArrowheads="1"/>
          </p:cNvSpPr>
          <p:nvPr/>
        </p:nvSpPr>
        <p:spPr bwMode="auto">
          <a:xfrm>
            <a:off x="3500438" y="5643562"/>
            <a:ext cx="2747962" cy="68103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t>Unaccounted for </a:t>
            </a:r>
          </a:p>
          <a:p>
            <a:pPr algn="ctr" eaLnBrk="1" hangingPunct="1"/>
            <a:r>
              <a:rPr lang="en-US" altLang="en-US" b="1" dirty="0"/>
              <a:t>in the </a:t>
            </a:r>
            <a:r>
              <a:rPr lang="en-US" altLang="en-US" b="1" dirty="0" smtClean="0"/>
              <a:t>previous </a:t>
            </a:r>
            <a:r>
              <a:rPr lang="en-US" altLang="en-US" b="1" dirty="0"/>
              <a:t>system</a:t>
            </a:r>
          </a:p>
        </p:txBody>
      </p:sp>
      <p:sp>
        <p:nvSpPr>
          <p:cNvPr id="9" name="Slide Number Placeholder 8"/>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D3E494BB-0442-4A62-BB25-80516B6F94C5}" type="slidenum">
              <a:rPr lang="en-MY" altLang="en-US" sz="1200">
                <a:solidFill>
                  <a:srgbClr val="FFFFFF"/>
                </a:solidFill>
              </a:rPr>
              <a:pPr eaLnBrk="1" hangingPunct="1">
                <a:lnSpc>
                  <a:spcPct val="80000"/>
                </a:lnSpc>
              </a:pPr>
              <a:t>24</a:t>
            </a:fld>
            <a:endParaRPr lang="en-MY" altLang="en-US" sz="12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withEffect">
                                  <p:stCondLst>
                                    <p:cond delay="0"/>
                                  </p:stCondLst>
                                  <p:childTnLst>
                                    <p:animClr clrSpc="hsl" dir="cw">
                                      <p:cBhvr override="childStyle">
                                        <p:cTn id="6" dur="500" fill="hold"/>
                                        <p:tgtEl>
                                          <p:spTgt spid="32824"/>
                                        </p:tgtEl>
                                        <p:attrNameLst>
                                          <p:attrName>style.color</p:attrName>
                                        </p:attrNameLst>
                                      </p:cBhvr>
                                      <p:by>
                                        <p:hsl h="-7200000" s="0" l="0"/>
                                      </p:by>
                                    </p:animClr>
                                    <p:animClr clrSpc="hsl" dir="cw">
                                      <p:cBhvr>
                                        <p:cTn id="7" dur="500" fill="hold"/>
                                        <p:tgtEl>
                                          <p:spTgt spid="32824"/>
                                        </p:tgtEl>
                                        <p:attrNameLst>
                                          <p:attrName>fillcolor</p:attrName>
                                        </p:attrNameLst>
                                      </p:cBhvr>
                                      <p:by>
                                        <p:hsl h="-7200000" s="0" l="0"/>
                                      </p:by>
                                    </p:animClr>
                                    <p:animClr clrSpc="hsl" dir="cw">
                                      <p:cBhvr>
                                        <p:cTn id="8" dur="500" fill="hold"/>
                                        <p:tgtEl>
                                          <p:spTgt spid="32824"/>
                                        </p:tgtEl>
                                        <p:attrNameLst>
                                          <p:attrName>stroke.color</p:attrName>
                                        </p:attrNameLst>
                                      </p:cBhvr>
                                      <p:by>
                                        <p:hsl h="-7200000" s="0" l="0"/>
                                      </p:by>
                                    </p:animClr>
                                    <p:set>
                                      <p:cBhvr>
                                        <p:cTn id="9" dur="500" fill="hold"/>
                                        <p:tgtEl>
                                          <p:spTgt spid="328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527EB3A7-4BF3-4118-898E-D2A4C28C8F0F}" type="slidenum">
              <a:rPr lang="en-MY" altLang="en-US" sz="1200">
                <a:solidFill>
                  <a:srgbClr val="FFFFFF"/>
                </a:solidFill>
              </a:rPr>
              <a:pPr eaLnBrk="1" hangingPunct="1">
                <a:lnSpc>
                  <a:spcPct val="80000"/>
                </a:lnSpc>
              </a:pPr>
              <a:t>25</a:t>
            </a:fld>
            <a:endParaRPr lang="en-MY" altLang="en-US" sz="1200">
              <a:solidFill>
                <a:srgbClr val="FFFFFF"/>
              </a:solidFill>
            </a:endParaRPr>
          </a:p>
        </p:txBody>
      </p:sp>
      <p:sp>
        <p:nvSpPr>
          <p:cNvPr id="3" name="Content Placeholder 2"/>
          <p:cNvSpPr>
            <a:spLocks noGrp="1"/>
          </p:cNvSpPr>
          <p:nvPr>
            <p:ph sz="quarter" idx="1"/>
          </p:nvPr>
        </p:nvSpPr>
        <p:spPr>
          <a:xfrm>
            <a:off x="468313" y="1412875"/>
            <a:ext cx="8229600" cy="4659313"/>
          </a:xfrm>
        </p:spPr>
        <p:txBody>
          <a:bodyPr/>
          <a:lstStyle/>
          <a:p>
            <a:pPr eaLnBrk="1" hangingPunct="1">
              <a:lnSpc>
                <a:spcPct val="90000"/>
              </a:lnSpc>
              <a:buFont typeface="Wingdings 2" panose="05020102010507070707" pitchFamily="18" charset="2"/>
              <a:buNone/>
            </a:pPr>
            <a:endParaRPr lang="en-US" altLang="en-US" sz="1400" dirty="0" smtClean="0"/>
          </a:p>
          <a:p>
            <a:pPr eaLnBrk="1" hangingPunct="1">
              <a:lnSpc>
                <a:spcPct val="90000"/>
              </a:lnSpc>
              <a:buClrTx/>
            </a:pPr>
            <a:r>
              <a:rPr lang="en-US"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MQF</a:t>
            </a:r>
            <a:endParaRPr lang="en-US"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eaLnBrk="1" hangingPunct="1">
              <a:lnSpc>
                <a:spcPct val="90000"/>
              </a:lnSpc>
              <a:buClrTx/>
              <a:buFont typeface="Constantia" panose="02030602050306030303" pitchFamily="18" charset="0"/>
              <a:buChar char="–"/>
            </a:pPr>
            <a:r>
              <a:rPr lang="en-US" altLang="en-US" sz="2800" b="1" dirty="0" smtClean="0"/>
              <a:t>statement on what students should know, understand and can do upon completion of a period of study.</a:t>
            </a:r>
          </a:p>
          <a:p>
            <a:pPr eaLnBrk="1" hangingPunct="1">
              <a:lnSpc>
                <a:spcPct val="90000"/>
              </a:lnSpc>
              <a:buFont typeface="Wingdings 2" panose="05020102010507070707" pitchFamily="18" charset="2"/>
              <a:buNone/>
            </a:pPr>
            <a:endParaRPr lang="en-US" altLang="en-US" sz="1400" dirty="0" smtClean="0"/>
          </a:p>
          <a:p>
            <a:pPr eaLnBrk="1" hangingPunct="1">
              <a:lnSpc>
                <a:spcPct val="90000"/>
              </a:lnSpc>
              <a:buClrTx/>
            </a:pPr>
            <a:r>
              <a:rPr lang="en-US"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 simple terms….</a:t>
            </a:r>
          </a:p>
          <a:p>
            <a:pPr eaLnBrk="1" hangingPunct="1">
              <a:lnSpc>
                <a:spcPct val="90000"/>
              </a:lnSpc>
              <a:buClrTx/>
              <a:buFont typeface="Constantia" panose="02030602050306030303" pitchFamily="18" charset="0"/>
              <a:buChar char="–"/>
            </a:pPr>
            <a:r>
              <a:rPr lang="en-US" altLang="en-US" sz="2800" dirty="0" smtClean="0"/>
              <a:t>Specific, understandable, measurable, assessable and student-centered statements as to what a student will be able to do at the end of a period of study.</a:t>
            </a:r>
          </a:p>
        </p:txBody>
      </p:sp>
      <p:sp>
        <p:nvSpPr>
          <p:cNvPr id="17413" name="Rectangle 3"/>
          <p:cNvSpPr>
            <a:spLocks noChangeArrowheads="1"/>
          </p:cNvSpPr>
          <p:nvPr/>
        </p:nvSpPr>
        <p:spPr bwMode="auto">
          <a:xfrm>
            <a:off x="2895600" y="500063"/>
            <a:ext cx="58197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latin typeface="Arial Unicode MS" panose="020B0604020202020204" pitchFamily="34" charset="-128"/>
              </a:rPr>
              <a:t>MQF Learning Outcomes</a:t>
            </a:r>
            <a:endParaRPr lang="en-MY" altLang="en-US" sz="3200" b="1" dirty="0">
              <a:latin typeface="Arial Unicode MS" panose="020B0604020202020204" pitchFamily="34" charset="-128"/>
            </a:endParaRPr>
          </a:p>
        </p:txBody>
      </p:sp>
    </p:spTree>
  </p:cSld>
  <p:clrMapOvr>
    <a:masterClrMapping/>
  </p:clrMapOvr>
  <p:transition advClick="0">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checkerboard(across)">
                                      <p:cBhvr>
                                        <p:cTn id="7" dur="500"/>
                                        <p:tgtEl>
                                          <p:spTgt spid="17413"/>
                                        </p:tgtEl>
                                      </p:cBhvr>
                                    </p:animEffect>
                                  </p:childTnLst>
                                </p:cTn>
                              </p:par>
                              <p:par>
                                <p:cTn id="8" presetID="18" presetClass="emph" presetSubtype="0" fill="hold" nodeType="withEffect">
                                  <p:stCondLst>
                                    <p:cond delay="0"/>
                                  </p:stCondLst>
                                  <p:iterate type="lt">
                                    <p:tmPct val="4000"/>
                                  </p:iterate>
                                  <p:childTnLst>
                                    <p:set>
                                      <p:cBhvr override="childStyle">
                                        <p:cTn id="9" dur="500" fill="hold"/>
                                        <p:tgtEl>
                                          <p:spTgt spid="3">
                                            <p:txEl>
                                              <p:pRg st="1" end="1"/>
                                            </p:txEl>
                                          </p:spTgt>
                                        </p:tgtEl>
                                        <p:attrNameLst>
                                          <p:attrName>style.textDecorationUnderline</p:attrName>
                                        </p:attrNameLst>
                                      </p:cBhvr>
                                      <p:to>
                                        <p:strVal val="true"/>
                                      </p:to>
                                    </p:set>
                                  </p:childTnLst>
                                </p:cTn>
                              </p:par>
                              <p:par>
                                <p:cTn id="10" presetID="18" presetClass="emph" presetSubtype="0" fill="hold" nodeType="withEffect">
                                  <p:stCondLst>
                                    <p:cond delay="0"/>
                                  </p:stCondLst>
                                  <p:iterate type="lt">
                                    <p:tmPct val="4000"/>
                                  </p:iterate>
                                  <p:childTnLst>
                                    <p:set>
                                      <p:cBhvr override="childStyle">
                                        <p:cTn id="11"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057401" y="0"/>
            <a:ext cx="6858000" cy="1066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8 MQF Learning Outcome Domains</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347CED3D-012C-4281-9A29-AC38FE650DFE}" type="slidenum">
              <a:rPr lang="en-MY" altLang="en-US" sz="1200">
                <a:solidFill>
                  <a:srgbClr val="FFFFFF"/>
                </a:solidFill>
              </a:rPr>
              <a:pPr eaLnBrk="1" hangingPunct="1">
                <a:lnSpc>
                  <a:spcPct val="80000"/>
                </a:lnSpc>
              </a:pPr>
              <a:t>26</a:t>
            </a:fld>
            <a:endParaRPr lang="en-MY" altLang="en-US" sz="1200">
              <a:solidFill>
                <a:srgbClr val="FFFFFF"/>
              </a:solidFill>
            </a:endParaRPr>
          </a:p>
        </p:txBody>
      </p:sp>
      <p:grpSp>
        <p:nvGrpSpPr>
          <p:cNvPr id="16388" name="Group 23"/>
          <p:cNvGrpSpPr>
            <a:grpSpLocks/>
          </p:cNvGrpSpPr>
          <p:nvPr/>
        </p:nvGrpSpPr>
        <p:grpSpPr bwMode="auto">
          <a:xfrm>
            <a:off x="642938" y="1571625"/>
            <a:ext cx="8072437" cy="4714875"/>
            <a:chOff x="71406" y="1285860"/>
            <a:chExt cx="8501122" cy="4851592"/>
          </a:xfrm>
        </p:grpSpPr>
        <p:sp>
          <p:nvSpPr>
            <p:cNvPr id="7" name="Rounded Rectangle 6"/>
            <p:cNvSpPr/>
            <p:nvPr/>
          </p:nvSpPr>
          <p:spPr>
            <a:xfrm>
              <a:off x="285397" y="1499853"/>
              <a:ext cx="2001149" cy="64361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Knowledge</a:t>
              </a:r>
            </a:p>
          </p:txBody>
        </p:sp>
        <p:sp>
          <p:nvSpPr>
            <p:cNvPr id="8" name="Rounded Rectangle 7"/>
            <p:cNvSpPr/>
            <p:nvPr/>
          </p:nvSpPr>
          <p:spPr>
            <a:xfrm>
              <a:off x="4999884" y="1499853"/>
              <a:ext cx="3572644" cy="6436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Social skills and responsibilities</a:t>
              </a:r>
            </a:p>
          </p:txBody>
        </p:sp>
        <p:sp>
          <p:nvSpPr>
            <p:cNvPr id="9" name="Rounded Rectangle 8"/>
            <p:cNvSpPr/>
            <p:nvPr/>
          </p:nvSpPr>
          <p:spPr>
            <a:xfrm>
              <a:off x="4857780" y="2499575"/>
              <a:ext cx="3428870" cy="92948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Communication, leadership and team skills</a:t>
              </a:r>
            </a:p>
          </p:txBody>
        </p:sp>
        <p:sp>
          <p:nvSpPr>
            <p:cNvPr id="10" name="Rounded Rectangle 9"/>
            <p:cNvSpPr/>
            <p:nvPr/>
          </p:nvSpPr>
          <p:spPr>
            <a:xfrm>
              <a:off x="4785893" y="3714924"/>
              <a:ext cx="2786896" cy="114347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Information management and lifelong learning skills</a:t>
              </a:r>
            </a:p>
          </p:txBody>
        </p:sp>
        <p:sp>
          <p:nvSpPr>
            <p:cNvPr id="11" name="Rounded Rectangle 10"/>
            <p:cNvSpPr/>
            <p:nvPr/>
          </p:nvSpPr>
          <p:spPr>
            <a:xfrm>
              <a:off x="3358172" y="5214507"/>
              <a:ext cx="2357243" cy="92294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Managerial and entrepreneurial skills</a:t>
              </a:r>
            </a:p>
          </p:txBody>
        </p:sp>
        <p:sp>
          <p:nvSpPr>
            <p:cNvPr id="12" name="Rounded Rectangle 11"/>
            <p:cNvSpPr/>
            <p:nvPr/>
          </p:nvSpPr>
          <p:spPr>
            <a:xfrm>
              <a:off x="1571014" y="3714924"/>
              <a:ext cx="2643122" cy="1143473"/>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Problem solving and scientific skills</a:t>
              </a:r>
            </a:p>
          </p:txBody>
        </p:sp>
        <p:sp>
          <p:nvSpPr>
            <p:cNvPr id="13" name="Rounded Rectangle 12"/>
            <p:cNvSpPr/>
            <p:nvPr/>
          </p:nvSpPr>
          <p:spPr>
            <a:xfrm>
              <a:off x="1000929" y="2429333"/>
              <a:ext cx="2999216" cy="999722"/>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Values, attitudes and professionalism</a:t>
              </a:r>
            </a:p>
          </p:txBody>
        </p:sp>
        <p:sp>
          <p:nvSpPr>
            <p:cNvPr id="14" name="Rounded Rectangle 13"/>
            <p:cNvSpPr/>
            <p:nvPr/>
          </p:nvSpPr>
          <p:spPr>
            <a:xfrm>
              <a:off x="2554034" y="1506387"/>
              <a:ext cx="2143253" cy="6436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Practical Skills </a:t>
              </a:r>
            </a:p>
          </p:txBody>
        </p:sp>
        <p:sp>
          <p:nvSpPr>
            <p:cNvPr id="15" name="Diamond 14"/>
            <p:cNvSpPr/>
            <p:nvPr/>
          </p:nvSpPr>
          <p:spPr>
            <a:xfrm>
              <a:off x="4571902" y="3500930"/>
              <a:ext cx="427982" cy="427986"/>
            </a:xfrm>
            <a:prstGeom prst="diamon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7</a:t>
              </a:r>
            </a:p>
          </p:txBody>
        </p:sp>
        <p:sp>
          <p:nvSpPr>
            <p:cNvPr id="16" name="Diamond 15"/>
            <p:cNvSpPr/>
            <p:nvPr/>
          </p:nvSpPr>
          <p:spPr>
            <a:xfrm>
              <a:off x="3142509" y="5000513"/>
              <a:ext cx="429654" cy="427986"/>
            </a:xfrm>
            <a:prstGeom prst="diamon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8</a:t>
              </a:r>
            </a:p>
          </p:txBody>
        </p:sp>
        <p:sp>
          <p:nvSpPr>
            <p:cNvPr id="17" name="Diamond 16"/>
            <p:cNvSpPr/>
            <p:nvPr/>
          </p:nvSpPr>
          <p:spPr>
            <a:xfrm>
              <a:off x="1357023" y="3500930"/>
              <a:ext cx="429654" cy="427986"/>
            </a:xfrm>
            <a:prstGeom prst="diamon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6</a:t>
              </a:r>
            </a:p>
          </p:txBody>
        </p:sp>
        <p:sp>
          <p:nvSpPr>
            <p:cNvPr id="18" name="Diamond 17"/>
            <p:cNvSpPr/>
            <p:nvPr/>
          </p:nvSpPr>
          <p:spPr>
            <a:xfrm>
              <a:off x="4643789" y="2285582"/>
              <a:ext cx="427982" cy="429620"/>
            </a:xfrm>
            <a:prstGeom prst="diamon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5</a:t>
              </a:r>
            </a:p>
          </p:txBody>
        </p:sp>
        <p:sp>
          <p:nvSpPr>
            <p:cNvPr id="19" name="Diamond 18"/>
            <p:cNvSpPr/>
            <p:nvPr/>
          </p:nvSpPr>
          <p:spPr>
            <a:xfrm>
              <a:off x="785266" y="2215341"/>
              <a:ext cx="429654" cy="427986"/>
            </a:xfrm>
            <a:prstGeom prst="diamon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4</a:t>
              </a:r>
            </a:p>
          </p:txBody>
        </p:sp>
        <p:sp>
          <p:nvSpPr>
            <p:cNvPr id="20" name="Diamond 19"/>
            <p:cNvSpPr/>
            <p:nvPr/>
          </p:nvSpPr>
          <p:spPr>
            <a:xfrm>
              <a:off x="4785893" y="1285860"/>
              <a:ext cx="429653" cy="427986"/>
            </a:xfrm>
            <a:prstGeom prst="diamon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3</a:t>
              </a:r>
            </a:p>
          </p:txBody>
        </p:sp>
        <p:sp>
          <p:nvSpPr>
            <p:cNvPr id="21" name="Diamond 20"/>
            <p:cNvSpPr/>
            <p:nvPr/>
          </p:nvSpPr>
          <p:spPr>
            <a:xfrm>
              <a:off x="2328341" y="1285860"/>
              <a:ext cx="427982" cy="427986"/>
            </a:xfrm>
            <a:prstGeom prst="diamon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2</a:t>
              </a:r>
            </a:p>
          </p:txBody>
        </p:sp>
        <p:sp>
          <p:nvSpPr>
            <p:cNvPr id="22" name="Diamond 21"/>
            <p:cNvSpPr/>
            <p:nvPr/>
          </p:nvSpPr>
          <p:spPr>
            <a:xfrm>
              <a:off x="71406" y="1285860"/>
              <a:ext cx="427982" cy="423085"/>
            </a:xfrm>
            <a:prstGeom prst="diamon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1</a:t>
              </a:r>
            </a:p>
          </p:txBody>
        </p:sp>
      </p:grpSp>
    </p:spTree>
  </p:cSld>
  <p:clrMapOvr>
    <a:masterClrMapping/>
  </p:clrMapOvr>
  <p:transition advClick="0">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1981200" y="214313"/>
            <a:ext cx="6677025" cy="1071562"/>
          </a:xfrm>
        </p:spPr>
        <p:txBody>
          <a:bodyPr/>
          <a:lstStyle/>
          <a:p>
            <a:pPr eaLnBrk="1" hangingPunct="1"/>
            <a:r>
              <a:rPr lang="en-US" alt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Unicode MS" panose="020B0604020202020204" pitchFamily="34" charset="-128"/>
              </a:rPr>
              <a:t>Categories and Mapping of Learning Outcomes</a:t>
            </a:r>
          </a:p>
        </p:txBody>
      </p:sp>
      <p:sp>
        <p:nvSpPr>
          <p:cNvPr id="6" name="Content Placeholder 5"/>
          <p:cNvSpPr>
            <a:spLocks noGrp="1"/>
          </p:cNvSpPr>
          <p:nvPr>
            <p:ph sz="quarter" idx="2"/>
          </p:nvPr>
        </p:nvSpPr>
        <p:spPr>
          <a:xfrm>
            <a:off x="428625" y="2286000"/>
            <a:ext cx="3757613" cy="3932238"/>
          </a:xfrm>
          <a:ln>
            <a:solidFill>
              <a:schemeClr val="tx1"/>
            </a:solidFill>
          </a:ln>
        </p:spPr>
        <p:txBody>
          <a:bodyPr>
            <a:normAutofit/>
          </a:bodyPr>
          <a:lstStyle/>
          <a:p>
            <a:pPr marL="514350" indent="-514350" eaLnBrk="1" fontAlgn="auto" hangingPunct="1">
              <a:spcAft>
                <a:spcPts val="0"/>
              </a:spcAft>
              <a:buFont typeface="+mj-lt"/>
              <a:buAutoNum type="arabicPeriod"/>
              <a:defRPr/>
            </a:pPr>
            <a:endParaRPr lang="en-US" sz="2200" dirty="0" smtClean="0"/>
          </a:p>
          <a:p>
            <a:pPr marL="514350" indent="-514350" eaLnBrk="1" fontAlgn="auto" hangingPunct="1">
              <a:spcAft>
                <a:spcPts val="0"/>
              </a:spcAft>
              <a:buFont typeface="+mj-lt"/>
              <a:buAutoNum type="arabicPeriod"/>
              <a:defRPr/>
            </a:pPr>
            <a:r>
              <a:rPr lang="en-US" dirty="0" smtClean="0"/>
              <a:t>qualifications</a:t>
            </a:r>
          </a:p>
          <a:p>
            <a:pPr marL="514350" indent="-514350" eaLnBrk="1" fontAlgn="auto" hangingPunct="1">
              <a:spcAft>
                <a:spcPts val="0"/>
              </a:spcAft>
              <a:buFont typeface="+mj-lt"/>
              <a:buAutoNum type="arabicPeriod"/>
              <a:defRPr/>
            </a:pPr>
            <a:endParaRPr lang="en-US" sz="1400" dirty="0" smtClean="0"/>
          </a:p>
          <a:p>
            <a:pPr marL="514350" indent="-514350" eaLnBrk="1" fontAlgn="auto" hangingPunct="1">
              <a:spcAft>
                <a:spcPts val="0"/>
              </a:spcAft>
              <a:buFont typeface="+mj-lt"/>
              <a:buAutoNum type="arabicPeriod"/>
              <a:defRPr/>
            </a:pPr>
            <a:r>
              <a:rPr lang="en-US" dirty="0" smtClean="0"/>
              <a:t>fields of study</a:t>
            </a:r>
          </a:p>
          <a:p>
            <a:pPr marL="514350" indent="-514350" eaLnBrk="1" fontAlgn="auto" hangingPunct="1">
              <a:spcAft>
                <a:spcPts val="0"/>
              </a:spcAft>
              <a:buFont typeface="+mj-lt"/>
              <a:buAutoNum type="arabicPeriod"/>
              <a:defRPr/>
            </a:pPr>
            <a:endParaRPr lang="en-US" sz="2000" dirty="0" smtClean="0"/>
          </a:p>
          <a:p>
            <a:pPr marL="514350" indent="-514350" eaLnBrk="1" fontAlgn="auto" hangingPunct="1">
              <a:spcAft>
                <a:spcPts val="0"/>
              </a:spcAft>
              <a:buFont typeface="+mj-lt"/>
              <a:buAutoNum type="arabicPeriod"/>
              <a:defRPr/>
            </a:pPr>
            <a:r>
              <a:rPr lang="en-US" dirty="0" err="1" smtClean="0"/>
              <a:t>programme</a:t>
            </a:r>
            <a:endParaRPr lang="en-US" dirty="0" smtClean="0"/>
          </a:p>
          <a:p>
            <a:pPr marL="514350" indent="-514350" eaLnBrk="1" fontAlgn="auto" hangingPunct="1">
              <a:spcAft>
                <a:spcPts val="0"/>
              </a:spcAft>
              <a:buFont typeface="+mj-lt"/>
              <a:buAutoNum type="arabicPeriod"/>
              <a:defRPr/>
            </a:pPr>
            <a:endParaRPr lang="en-US" sz="1400" dirty="0" smtClean="0"/>
          </a:p>
          <a:p>
            <a:pPr marL="514350" indent="-514350" eaLnBrk="1" fontAlgn="auto" hangingPunct="1">
              <a:spcAft>
                <a:spcPts val="0"/>
              </a:spcAft>
              <a:buFont typeface="+mj-lt"/>
              <a:buAutoNum type="arabicPeriod"/>
              <a:defRPr/>
            </a:pPr>
            <a:r>
              <a:rPr lang="en-US" b="1" dirty="0" smtClean="0">
                <a:solidFill>
                  <a:schemeClr val="accent1">
                    <a:lumMod val="75000"/>
                  </a:schemeClr>
                </a:solidFill>
              </a:rPr>
              <a:t>module/subject</a:t>
            </a:r>
            <a:r>
              <a:rPr lang="en-US" dirty="0" smtClean="0"/>
              <a:t> </a:t>
            </a:r>
          </a:p>
        </p:txBody>
      </p:sp>
      <p:sp>
        <p:nvSpPr>
          <p:cNvPr id="8" name="Content Placeholder 7"/>
          <p:cNvSpPr>
            <a:spLocks noGrp="1"/>
          </p:cNvSpPr>
          <p:nvPr>
            <p:ph sz="quarter" idx="4"/>
          </p:nvPr>
        </p:nvSpPr>
        <p:spPr>
          <a:xfrm>
            <a:off x="4429125" y="2286000"/>
            <a:ext cx="4257675" cy="3844925"/>
          </a:xfrm>
          <a:ln>
            <a:solidFill>
              <a:schemeClr val="tx2">
                <a:lumMod val="75000"/>
              </a:schemeClr>
            </a:solidFill>
          </a:ln>
        </p:spPr>
        <p:txBody>
          <a:bodyPr>
            <a:normAutofit fontScale="92500" lnSpcReduction="20000"/>
          </a:bodyPr>
          <a:lstStyle/>
          <a:p>
            <a:pPr marL="514350" indent="-514350" eaLnBrk="1" fontAlgn="auto" hangingPunct="1">
              <a:spcAft>
                <a:spcPts val="0"/>
              </a:spcAft>
              <a:buFont typeface="+mj-lt"/>
              <a:buAutoNum type="arabicPeriod"/>
              <a:defRPr/>
            </a:pPr>
            <a:endParaRPr lang="en-US" dirty="0" smtClean="0"/>
          </a:p>
          <a:p>
            <a:pPr marL="514350" indent="-514350" eaLnBrk="1" fontAlgn="auto" hangingPunct="1">
              <a:spcAft>
                <a:spcPts val="0"/>
              </a:spcAft>
              <a:buFont typeface="+mj-lt"/>
              <a:buAutoNum type="arabicPeriod"/>
              <a:defRPr/>
            </a:pPr>
            <a:r>
              <a:rPr lang="en-US" dirty="0" smtClean="0"/>
              <a:t>Guided  by Qualification Descriptors </a:t>
            </a:r>
            <a:r>
              <a:rPr lang="en-US" sz="1400" dirty="0" smtClean="0"/>
              <a:t>(MQF, Appendix 1)</a:t>
            </a:r>
          </a:p>
          <a:p>
            <a:pPr marL="514350" indent="-514350" eaLnBrk="1" fontAlgn="auto" hangingPunct="1">
              <a:spcAft>
                <a:spcPts val="0"/>
              </a:spcAft>
              <a:buFont typeface="+mj-lt"/>
              <a:buAutoNum type="arabicPeriod"/>
              <a:defRPr/>
            </a:pPr>
            <a:endParaRPr lang="en-US" sz="1800" dirty="0" smtClean="0"/>
          </a:p>
          <a:p>
            <a:pPr marL="514350" indent="-514350" eaLnBrk="1" fontAlgn="auto" hangingPunct="1">
              <a:spcAft>
                <a:spcPts val="0"/>
              </a:spcAft>
              <a:buFont typeface="+mj-lt"/>
              <a:buAutoNum type="arabicPeriod"/>
              <a:defRPr/>
            </a:pPr>
            <a:r>
              <a:rPr lang="en-US" dirty="0" smtClean="0"/>
              <a:t>How are these made relevant to the specific requirements of the field of study?</a:t>
            </a:r>
          </a:p>
          <a:p>
            <a:pPr marL="514350" indent="-514350" eaLnBrk="1" fontAlgn="auto" hangingPunct="1">
              <a:spcAft>
                <a:spcPts val="0"/>
              </a:spcAft>
              <a:buFont typeface="+mj-lt"/>
              <a:buAutoNum type="arabicPeriod"/>
              <a:defRPr/>
            </a:pPr>
            <a:endParaRPr lang="en-US" sz="1200" dirty="0" smtClean="0"/>
          </a:p>
          <a:p>
            <a:pPr marL="514350" indent="-514350" eaLnBrk="1" fontAlgn="auto" hangingPunct="1">
              <a:spcAft>
                <a:spcPts val="0"/>
              </a:spcAft>
              <a:buFont typeface="+mj-lt"/>
              <a:buAutoNum type="arabicPeriod"/>
              <a:defRPr/>
            </a:pPr>
            <a:r>
              <a:rPr lang="en-US" dirty="0" smtClean="0"/>
              <a:t>Map to curriculum and MQF Qualifications Descriptors</a:t>
            </a:r>
          </a:p>
          <a:p>
            <a:pPr marL="514350" indent="-514350" eaLnBrk="1" fontAlgn="auto" hangingPunct="1">
              <a:spcAft>
                <a:spcPts val="0"/>
              </a:spcAft>
              <a:buFont typeface="+mj-lt"/>
              <a:buAutoNum type="arabicPeriod"/>
              <a:defRPr/>
            </a:pPr>
            <a:endParaRPr lang="en-US" sz="1400" dirty="0" smtClean="0"/>
          </a:p>
          <a:p>
            <a:pPr marL="514350" indent="-514350" eaLnBrk="1" fontAlgn="auto" hangingPunct="1">
              <a:spcAft>
                <a:spcPts val="0"/>
              </a:spcAft>
              <a:buFont typeface="+mj-lt"/>
              <a:buAutoNum type="arabicPeriod"/>
              <a:defRPr/>
            </a:pPr>
            <a:r>
              <a:rPr lang="en-US" sz="3600" b="1" dirty="0" smtClean="0">
                <a:ln w="1905"/>
                <a:solidFill>
                  <a:srgbClr val="FF0000"/>
                </a:solidFill>
                <a:effectLst>
                  <a:innerShdw blurRad="69850" dist="43180" dir="5400000">
                    <a:srgbClr val="000000">
                      <a:alpha val="65000"/>
                    </a:srgbClr>
                  </a:innerShdw>
                </a:effectLst>
              </a:rPr>
              <a:t>Map to Assessment</a:t>
            </a:r>
          </a:p>
        </p:txBody>
      </p:sp>
      <p:sp>
        <p:nvSpPr>
          <p:cNvPr id="12" name="Slide Number Placeholder 11"/>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6919D60F-21CF-4DAB-BF76-C5CAD39F6E21}" type="slidenum">
              <a:rPr lang="en-MY" altLang="en-US" sz="1200">
                <a:solidFill>
                  <a:srgbClr val="FFFFFF"/>
                </a:solidFill>
              </a:rPr>
              <a:pPr eaLnBrk="1" hangingPunct="1">
                <a:lnSpc>
                  <a:spcPct val="80000"/>
                </a:lnSpc>
              </a:pPr>
              <a:t>27</a:t>
            </a:fld>
            <a:endParaRPr lang="en-MY" altLang="en-US" sz="1200">
              <a:solidFill>
                <a:srgbClr val="FFFFFF"/>
              </a:solidFill>
            </a:endParaRPr>
          </a:p>
        </p:txBody>
      </p:sp>
      <p:sp>
        <p:nvSpPr>
          <p:cNvPr id="17414" name="Text Placeholder 4"/>
          <p:cNvSpPr>
            <a:spLocks noGrp="1"/>
          </p:cNvSpPr>
          <p:nvPr>
            <p:ph type="body" sz="quarter" idx="1"/>
          </p:nvPr>
        </p:nvSpPr>
        <p:spPr>
          <a:xfrm>
            <a:off x="428625" y="1571625"/>
            <a:ext cx="3786188" cy="658813"/>
          </a:xfrm>
        </p:spPr>
        <p:txBody>
          <a:bodyPr/>
          <a:lstStyle/>
          <a:p>
            <a:pPr algn="ctr" eaLnBrk="1" hangingPunct="1"/>
            <a:r>
              <a:rPr lang="en-US" altLang="en-US" smtClean="0"/>
              <a:t>Categories of Learning Outcomes </a:t>
            </a:r>
            <a:r>
              <a:rPr lang="en-US" altLang="en-US" sz="1400" smtClean="0"/>
              <a:t>(Para 14, MQF)</a:t>
            </a:r>
          </a:p>
        </p:txBody>
      </p:sp>
      <p:sp>
        <p:nvSpPr>
          <p:cNvPr id="18436" name="Text Placeholder 6"/>
          <p:cNvSpPr>
            <a:spLocks noGrp="1"/>
          </p:cNvSpPr>
          <p:nvPr>
            <p:ph type="body" sz="quarter" idx="3"/>
          </p:nvPr>
        </p:nvSpPr>
        <p:spPr>
          <a:xfrm>
            <a:off x="4429125" y="1500188"/>
            <a:ext cx="4286250" cy="654050"/>
          </a:xfrm>
        </p:spPr>
        <p:txBody>
          <a:bodyPr>
            <a:normAutofit fontScale="92500" lnSpcReduction="20000"/>
          </a:bodyPr>
          <a:lstStyle/>
          <a:p>
            <a:pPr algn="ctr" eaLnBrk="1" fontAlgn="auto" hangingPunct="1">
              <a:spcAft>
                <a:spcPts val="0"/>
              </a:spcAft>
              <a:defRPr/>
            </a:pPr>
            <a:r>
              <a:rPr lang="en-US" smtClean="0"/>
              <a:t>Evidence/Mapping of Learning Outcomes</a:t>
            </a:r>
          </a:p>
        </p:txBody>
      </p:sp>
      <p:cxnSp>
        <p:nvCxnSpPr>
          <p:cNvPr id="11" name="Straight Arrow Connector 10"/>
          <p:cNvCxnSpPr/>
          <p:nvPr/>
        </p:nvCxnSpPr>
        <p:spPr>
          <a:xfrm>
            <a:off x="3633071" y="2960115"/>
            <a:ext cx="913039" cy="1476"/>
          </a:xfrm>
          <a:prstGeom prst="straightConnector1">
            <a:avLst/>
          </a:prstGeom>
          <a:ln w="76200">
            <a:solidFill>
              <a:srgbClr val="FF0000">
                <a:alpha val="83000"/>
              </a:srgbClr>
            </a:solidFill>
            <a:tailEnd type="arrow"/>
          </a:ln>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61346" y="3822301"/>
            <a:ext cx="912082" cy="1476"/>
          </a:xfrm>
          <a:prstGeom prst="straightConnector1">
            <a:avLst/>
          </a:prstGeom>
          <a:ln w="76200">
            <a:solidFill>
              <a:srgbClr val="FF0000">
                <a:alpha val="83000"/>
              </a:srgbClr>
            </a:solidFill>
            <a:tailEnd type="arrow"/>
          </a:ln>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500430" y="4786322"/>
            <a:ext cx="1000132" cy="1588"/>
          </a:xfrm>
          <a:prstGeom prst="straightConnector1">
            <a:avLst/>
          </a:prstGeom>
          <a:ln w="76200">
            <a:solidFill>
              <a:srgbClr val="FF0000">
                <a:alpha val="83000"/>
              </a:srgbClr>
            </a:solidFill>
            <a:tailEnd type="arrow"/>
          </a:ln>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502018" y="5656278"/>
            <a:ext cx="1000131" cy="1588"/>
          </a:xfrm>
          <a:prstGeom prst="straightConnector1">
            <a:avLst/>
          </a:prstGeom>
          <a:ln w="76200">
            <a:solidFill>
              <a:srgbClr val="FF0000">
                <a:alpha val="83000"/>
              </a:srgbClr>
            </a:solidFill>
            <a:tailEnd type="arrow"/>
          </a:ln>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heckerboard(across)">
                                      <p:cBhvr>
                                        <p:cTn id="7" dur="500"/>
                                        <p:tgtEl>
                                          <p:spTgt spid="18434"/>
                                        </p:tgtEl>
                                      </p:cBhvr>
                                    </p:animEffect>
                                  </p:childTnLst>
                                </p:cTn>
                              </p:par>
                              <p:par>
                                <p:cTn id="8" presetID="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0-#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0-#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a:spLocks noChangeArrowheads="1"/>
          </p:cNvSpPr>
          <p:nvPr/>
        </p:nvSpPr>
        <p:spPr bwMode="auto">
          <a:xfrm>
            <a:off x="2571750" y="3000375"/>
            <a:ext cx="3714750" cy="1971675"/>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rgbClr val="FFFFFF"/>
                </a:solidFill>
                <a:latin typeface="Century Gothic" panose="020B0502020202020204" pitchFamily="34" charset="0"/>
              </a:rPr>
              <a:t>MQF CREDITS</a:t>
            </a:r>
          </a:p>
        </p:txBody>
      </p:sp>
      <p:sp>
        <p:nvSpPr>
          <p:cNvPr id="7" name="Rounded Rectangle 6"/>
          <p:cNvSpPr>
            <a:spLocks noChangeArrowheads="1"/>
          </p:cNvSpPr>
          <p:nvPr/>
        </p:nvSpPr>
        <p:spPr bwMode="auto">
          <a:xfrm>
            <a:off x="1071563" y="2214563"/>
            <a:ext cx="2339975" cy="1260475"/>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b="1" dirty="0">
                <a:solidFill>
                  <a:srgbClr val="FFFFFF"/>
                </a:solidFill>
                <a:latin typeface="Century Gothic" pitchFamily="34" charset="0"/>
                <a:cs typeface="Arial" charset="0"/>
              </a:rPr>
              <a:t>Qualification Levels &amp; Minimum Graduating Credits </a:t>
            </a:r>
          </a:p>
        </p:txBody>
      </p:sp>
      <p:sp>
        <p:nvSpPr>
          <p:cNvPr id="8" name="Rounded Rectangle 7"/>
          <p:cNvSpPr>
            <a:spLocks noChangeArrowheads="1"/>
          </p:cNvSpPr>
          <p:nvPr/>
        </p:nvSpPr>
        <p:spPr bwMode="auto">
          <a:xfrm>
            <a:off x="1089025" y="4429125"/>
            <a:ext cx="2339975" cy="1260475"/>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marL="514350" indent="-514350" algn="ctr">
              <a:defRPr/>
            </a:pPr>
            <a:r>
              <a:rPr lang="en-US" sz="1600" b="1" dirty="0">
                <a:solidFill>
                  <a:srgbClr val="FFFFFF"/>
                </a:solidFill>
                <a:latin typeface="Century Gothic" pitchFamily="34" charset="0"/>
              </a:rPr>
              <a:t>NOTIONAL </a:t>
            </a:r>
          </a:p>
          <a:p>
            <a:pPr marL="514350" indent="-514350" algn="ctr">
              <a:defRPr/>
            </a:pPr>
            <a:r>
              <a:rPr lang="en-US" sz="1600" b="1" dirty="0">
                <a:solidFill>
                  <a:srgbClr val="FFFFFF"/>
                </a:solidFill>
                <a:latin typeface="Century Gothic" pitchFamily="34" charset="0"/>
              </a:rPr>
              <a:t>LEARNING TIME</a:t>
            </a:r>
          </a:p>
          <a:p>
            <a:pPr marL="180975" algn="ctr">
              <a:defRPr/>
            </a:pPr>
            <a:r>
              <a:rPr lang="en-US" b="1" dirty="0">
                <a:solidFill>
                  <a:srgbClr val="FFFF99"/>
                </a:solidFill>
                <a:latin typeface="Century Gothic" pitchFamily="34" charset="0"/>
              </a:rPr>
              <a:t>(1 Credit = 40 notional hours)</a:t>
            </a:r>
          </a:p>
        </p:txBody>
      </p:sp>
      <p:sp>
        <p:nvSpPr>
          <p:cNvPr id="9" name="Rounded Rectangle 8"/>
          <p:cNvSpPr>
            <a:spLocks noChangeArrowheads="1"/>
          </p:cNvSpPr>
          <p:nvPr/>
        </p:nvSpPr>
        <p:spPr bwMode="auto">
          <a:xfrm>
            <a:off x="5500688" y="4500563"/>
            <a:ext cx="2339975" cy="1260475"/>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b="1" dirty="0">
                <a:solidFill>
                  <a:srgbClr val="FFFFFF"/>
                </a:solidFill>
                <a:latin typeface="Century Gothic" pitchFamily="34" charset="0"/>
                <a:cs typeface="Arial" charset="0"/>
              </a:rPr>
              <a:t>SLT according to Student Band</a:t>
            </a:r>
          </a:p>
        </p:txBody>
      </p:sp>
      <p:sp>
        <p:nvSpPr>
          <p:cNvPr id="10" name="Rounded Rectangle 9"/>
          <p:cNvSpPr>
            <a:spLocks noChangeArrowheads="1"/>
          </p:cNvSpPr>
          <p:nvPr/>
        </p:nvSpPr>
        <p:spPr bwMode="auto">
          <a:xfrm>
            <a:off x="5357813" y="2286000"/>
            <a:ext cx="2339975" cy="1260475"/>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b="1" dirty="0">
                <a:solidFill>
                  <a:srgbClr val="FFFFFF"/>
                </a:solidFill>
                <a:latin typeface="Century Gothic" pitchFamily="34" charset="0"/>
                <a:cs typeface="Arial" charset="0"/>
              </a:rPr>
              <a:t>Teaching-Learning Activities</a:t>
            </a:r>
          </a:p>
        </p:txBody>
      </p:sp>
      <p:cxnSp>
        <p:nvCxnSpPr>
          <p:cNvPr id="37" name="Straight Arrow Connector 36"/>
          <p:cNvCxnSpPr/>
          <p:nvPr/>
        </p:nvCxnSpPr>
        <p:spPr>
          <a:xfrm>
            <a:off x="3571875" y="3357563"/>
            <a:ext cx="1692275" cy="1587"/>
          </a:xfrm>
          <a:prstGeom prst="straightConnector1">
            <a:avLst/>
          </a:prstGeom>
          <a:ln w="28575">
            <a:solidFill>
              <a:schemeClr val="bg1"/>
            </a:solidFill>
            <a:prstDash val="dashDot"/>
            <a:headEnd type="arrow"/>
            <a:tailEnd type="arrow"/>
          </a:ln>
        </p:spPr>
        <p:style>
          <a:lnRef idx="2">
            <a:schemeClr val="accent4"/>
          </a:lnRef>
          <a:fillRef idx="0">
            <a:schemeClr val="accent4"/>
          </a:fillRef>
          <a:effectRef idx="1">
            <a:schemeClr val="accent4"/>
          </a:effectRef>
          <a:fontRef idx="minor">
            <a:schemeClr val="tx1"/>
          </a:fontRef>
        </p:style>
      </p:cxnSp>
      <p:cxnSp>
        <p:nvCxnSpPr>
          <p:cNvPr id="42" name="Straight Arrow Connector 41"/>
          <p:cNvCxnSpPr/>
          <p:nvPr/>
        </p:nvCxnSpPr>
        <p:spPr>
          <a:xfrm rot="5400000">
            <a:off x="5368926" y="3989387"/>
            <a:ext cx="838200" cy="3175"/>
          </a:xfrm>
          <a:prstGeom prst="straightConnector1">
            <a:avLst/>
          </a:prstGeom>
          <a:ln w="28575">
            <a:solidFill>
              <a:schemeClr val="bg1"/>
            </a:solidFill>
            <a:prstDash val="dashDot"/>
            <a:headEnd type="arrow"/>
            <a:tailEnd type="arrow"/>
          </a:ln>
        </p:spPr>
        <p:style>
          <a:lnRef idx="2">
            <a:schemeClr val="accent4"/>
          </a:lnRef>
          <a:fillRef idx="0">
            <a:schemeClr val="accent4"/>
          </a:fillRef>
          <a:effectRef idx="1">
            <a:schemeClr val="accent4"/>
          </a:effectRef>
          <a:fontRef idx="minor">
            <a:schemeClr val="tx1"/>
          </a:fontRef>
        </p:style>
      </p:cxnSp>
      <p:sp>
        <p:nvSpPr>
          <p:cNvPr id="19467" name="Rectangle 12"/>
          <p:cNvSpPr>
            <a:spLocks noChangeArrowheads="1"/>
          </p:cNvSpPr>
          <p:nvPr/>
        </p:nvSpPr>
        <p:spPr bwMode="auto">
          <a:xfrm>
            <a:off x="2438400" y="304800"/>
            <a:ext cx="62769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anose="020B0604020202020204" pitchFamily="34" charset="-128"/>
              </a:rPr>
              <a:t>Planning MQF Credits</a:t>
            </a:r>
            <a:endParaRPr lang="en-MY"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anose="020B0604020202020204" pitchFamily="34" charset="-128"/>
            </a:endParaRPr>
          </a:p>
        </p:txBody>
      </p:sp>
      <p:sp>
        <p:nvSpPr>
          <p:cNvPr id="12" name="Slide Number Placeholder 1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9862383B-54F0-4D12-96DB-BAA40C739016}" type="slidenum">
              <a:rPr lang="en-MY" altLang="en-US" sz="1200">
                <a:solidFill>
                  <a:srgbClr val="FFFFFF"/>
                </a:solidFill>
              </a:rPr>
              <a:pPr eaLnBrk="1" hangingPunct="1">
                <a:lnSpc>
                  <a:spcPct val="80000"/>
                </a:lnSpc>
              </a:pPr>
              <a:t>28</a:t>
            </a:fld>
            <a:endParaRPr lang="en-MY" altLang="en-US" sz="1200">
              <a:solidFill>
                <a:srgbClr val="FFFFFF"/>
              </a:solidFill>
            </a:endParaRPr>
          </a:p>
        </p:txBody>
      </p:sp>
      <p:cxnSp>
        <p:nvCxnSpPr>
          <p:cNvPr id="16" name="Straight Arrow Connector 15"/>
          <p:cNvCxnSpPr/>
          <p:nvPr/>
        </p:nvCxnSpPr>
        <p:spPr>
          <a:xfrm>
            <a:off x="3571875" y="4641850"/>
            <a:ext cx="1692275" cy="1588"/>
          </a:xfrm>
          <a:prstGeom prst="straightConnector1">
            <a:avLst/>
          </a:prstGeom>
          <a:ln w="28575">
            <a:solidFill>
              <a:schemeClr val="bg1"/>
            </a:solidFill>
            <a:prstDash val="dashDot"/>
            <a:headEnd type="arrow"/>
            <a:tailEnd type="arrow"/>
          </a:ln>
        </p:spPr>
        <p:style>
          <a:lnRef idx="2">
            <a:schemeClr val="accent4"/>
          </a:lnRef>
          <a:fillRef idx="0">
            <a:schemeClr val="accent4"/>
          </a:fillRef>
          <a:effectRef idx="1">
            <a:schemeClr val="accent4"/>
          </a:effectRef>
          <a:fontRef idx="minor">
            <a:schemeClr val="tx1"/>
          </a:fontRef>
        </p:style>
      </p:cxnSp>
      <p:cxnSp>
        <p:nvCxnSpPr>
          <p:cNvPr id="18" name="Straight Arrow Connector 17"/>
          <p:cNvCxnSpPr/>
          <p:nvPr/>
        </p:nvCxnSpPr>
        <p:spPr>
          <a:xfrm rot="5400000">
            <a:off x="2654301" y="3989387"/>
            <a:ext cx="838200" cy="3175"/>
          </a:xfrm>
          <a:prstGeom prst="straightConnector1">
            <a:avLst/>
          </a:prstGeom>
          <a:ln w="28575">
            <a:solidFill>
              <a:schemeClr val="bg1"/>
            </a:solidFill>
            <a:prstDash val="dashDot"/>
            <a:headEnd type="arrow"/>
            <a:tailEnd type="arrow"/>
          </a:ln>
        </p:spPr>
        <p:style>
          <a:lnRef idx="2">
            <a:schemeClr val="accent4"/>
          </a:lnRef>
          <a:fillRef idx="0">
            <a:schemeClr val="accent4"/>
          </a:fillRef>
          <a:effectRef idx="1">
            <a:schemeClr val="accent4"/>
          </a:effectRef>
          <a:fontRef idx="minor">
            <a:schemeClr val="tx1"/>
          </a:fontRef>
        </p:style>
      </p:cxnSp>
      <p:sp>
        <p:nvSpPr>
          <p:cNvPr id="18445" name="Footer Placeholder 3"/>
          <p:cNvSpPr>
            <a:spLocks noGrp="1"/>
          </p:cNvSpPr>
          <p:nvPr>
            <p:ph type="ftr" sz="quarter" idx="11"/>
          </p:nvPr>
        </p:nvSpPr>
        <p:spPr bwMode="auto">
          <a:xfrm>
            <a:off x="0" y="6492875"/>
            <a:ext cx="5421313"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it-IT" altLang="en-US" smtClean="0">
                <a:solidFill>
                  <a:schemeClr val="tx2"/>
                </a:solidFill>
              </a:rPr>
              <a:t>MQF in Programmes.Roz.Roadshow</a:t>
            </a:r>
            <a:endParaRPr lang="en-MY" altLang="en-US" smtClean="0">
              <a:solidFill>
                <a:schemeClr val="tx2"/>
              </a:solidFill>
            </a:endParaRPr>
          </a:p>
        </p:txBody>
      </p:sp>
    </p:spTree>
  </p:cSld>
  <p:clrMapOvr>
    <a:masterClrMapping/>
  </p:clrMapOvr>
  <p:transition advClick="0">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5267325" cy="1296988"/>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Credit for trying?</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Picture 4" descr="ed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1066800"/>
            <a:ext cx="7088656" cy="56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3306396"/>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8" descr="http://globalhighered.files.wordpress.com/2009/04/ghef20091.jpg"/>
          <p:cNvPicPr>
            <a:picLocks noChangeAspect="1" noChangeArrowheads="1"/>
          </p:cNvPicPr>
          <p:nvPr/>
        </p:nvPicPr>
        <p:blipFill>
          <a:blip r:embed="rId2" cstate="print"/>
          <a:srcRect l="14731" t="29890" r="15584" b="35056"/>
          <a:stretch>
            <a:fillRect/>
          </a:stretch>
        </p:blipFill>
        <p:spPr bwMode="auto">
          <a:xfrm>
            <a:off x="0" y="4721225"/>
            <a:ext cx="5853113" cy="1984375"/>
          </a:xfrm>
          <a:prstGeom prst="rect">
            <a:avLst/>
          </a:prstGeom>
          <a:noFill/>
          <a:ln w="9525">
            <a:noFill/>
            <a:miter lim="800000"/>
            <a:headEnd/>
            <a:tailEnd/>
          </a:ln>
        </p:spPr>
      </p:pic>
      <p:pic>
        <p:nvPicPr>
          <p:cNvPr id="25603" name="Picture 2" descr="http://www.emodelslanka.com/wp-content/uploads/2011/05/technology-solution.jpg"/>
          <p:cNvPicPr>
            <a:picLocks noChangeAspect="1" noChangeArrowheads="1"/>
          </p:cNvPicPr>
          <p:nvPr/>
        </p:nvPicPr>
        <p:blipFill>
          <a:blip r:embed="rId3" cstate="print"/>
          <a:srcRect/>
          <a:stretch>
            <a:fillRect/>
          </a:stretch>
        </p:blipFill>
        <p:spPr bwMode="auto">
          <a:xfrm>
            <a:off x="5715000" y="4724400"/>
            <a:ext cx="2743200" cy="2057400"/>
          </a:xfrm>
          <a:prstGeom prst="rect">
            <a:avLst/>
          </a:prstGeom>
          <a:noFill/>
          <a:ln w="9525">
            <a:noFill/>
            <a:miter lim="800000"/>
            <a:headEnd/>
            <a:tailEnd/>
          </a:ln>
        </p:spPr>
      </p:pic>
      <p:sp>
        <p:nvSpPr>
          <p:cNvPr id="25604" name="Subtitle 2"/>
          <p:cNvSpPr txBox="1">
            <a:spLocks/>
          </p:cNvSpPr>
          <p:nvPr/>
        </p:nvSpPr>
        <p:spPr bwMode="auto">
          <a:xfrm>
            <a:off x="0" y="3352800"/>
            <a:ext cx="9296400" cy="1219200"/>
          </a:xfrm>
          <a:prstGeom prst="rect">
            <a:avLst/>
          </a:prstGeom>
          <a:noFill/>
          <a:ln w="9525">
            <a:noFill/>
            <a:miter lim="800000"/>
            <a:headEnd/>
            <a:tailEnd/>
          </a:ln>
        </p:spPr>
        <p:txBody>
          <a:bodyPr/>
          <a:lstStyle/>
          <a:p>
            <a:pPr algn="ctr" defTabSz="457200">
              <a:spcBef>
                <a:spcPct val="20000"/>
              </a:spcBef>
            </a:pPr>
            <a:r>
              <a:rPr lang="en-US" sz="4400">
                <a:solidFill>
                  <a:srgbClr val="000000"/>
                </a:solidFill>
                <a:latin typeface="Narkisim" pitchFamily="34" charset="-79"/>
                <a:cs typeface="Narkisim" pitchFamily="34" charset="-79"/>
              </a:rPr>
              <a:t>Always a Pioneer, Always Ahead</a:t>
            </a:r>
            <a:r>
              <a:rPr lang="en-US" sz="3600">
                <a:solidFill>
                  <a:srgbClr val="000000"/>
                </a:solidFill>
                <a:latin typeface="Narkisim" pitchFamily="34" charset="-79"/>
                <a:cs typeface="Narkisim" pitchFamily="34" charset="-79"/>
              </a:rPr>
              <a:t/>
            </a:r>
            <a:br>
              <a:rPr lang="en-US" sz="3600">
                <a:solidFill>
                  <a:srgbClr val="000000"/>
                </a:solidFill>
                <a:latin typeface="Narkisim" pitchFamily="34" charset="-79"/>
                <a:cs typeface="Narkisim" pitchFamily="34" charset="-79"/>
              </a:rPr>
            </a:br>
            <a:r>
              <a:rPr lang="en-US" sz="3600" i="1">
                <a:solidFill>
                  <a:srgbClr val="000000"/>
                </a:solidFill>
                <a:latin typeface="Narkisim" pitchFamily="34" charset="-79"/>
                <a:cs typeface="Narkisim" pitchFamily="34" charset="-79"/>
              </a:rPr>
              <a:t>Sentiasa Merintis, Sentiasa Mendahului</a:t>
            </a:r>
          </a:p>
        </p:txBody>
      </p:sp>
      <p:pic>
        <p:nvPicPr>
          <p:cNvPr id="25605" name="Picture 4" descr="http://www.wallpaperpimper.com/wallpaper/Dual_Screen/Living-Technology-2560x1024.jpg"/>
          <p:cNvPicPr>
            <a:picLocks noChangeAspect="1" noChangeArrowheads="1"/>
          </p:cNvPicPr>
          <p:nvPr/>
        </p:nvPicPr>
        <p:blipFill>
          <a:blip r:embed="rId4" cstate="print"/>
          <a:srcRect/>
          <a:stretch>
            <a:fillRect/>
          </a:stretch>
        </p:blipFill>
        <p:spPr bwMode="auto">
          <a:xfrm>
            <a:off x="611188" y="1676400"/>
            <a:ext cx="4418012" cy="1765300"/>
          </a:xfrm>
          <a:prstGeom prst="rect">
            <a:avLst/>
          </a:prstGeom>
          <a:noFill/>
          <a:ln w="9525">
            <a:noFill/>
            <a:miter lim="800000"/>
            <a:headEnd/>
            <a:tailEnd/>
          </a:ln>
        </p:spPr>
      </p:pic>
      <p:pic>
        <p:nvPicPr>
          <p:cNvPr id="25606" name="Picture 6" descr="http://bne.com.au/files/images/Major%20projects/Brisbane%20airport%20international%20terminal/thumbnail%202/itbx_technology.jpg"/>
          <p:cNvPicPr>
            <a:picLocks noChangeAspect="1" noChangeArrowheads="1"/>
          </p:cNvPicPr>
          <p:nvPr/>
        </p:nvPicPr>
        <p:blipFill>
          <a:blip r:embed="rId5" cstate="print"/>
          <a:srcRect/>
          <a:stretch>
            <a:fillRect/>
          </a:stretch>
        </p:blipFill>
        <p:spPr bwMode="auto">
          <a:xfrm>
            <a:off x="5486400" y="990600"/>
            <a:ext cx="2482791" cy="2209800"/>
          </a:xfrm>
          <a:prstGeom prst="rect">
            <a:avLst/>
          </a:prstGeom>
          <a:noFill/>
          <a:ln w="9525">
            <a:noFill/>
            <a:miter lim="800000"/>
            <a:headEnd/>
            <a:tailEnd/>
          </a:ln>
        </p:spPr>
      </p:pic>
      <p:pic>
        <p:nvPicPr>
          <p:cNvPr id="25607" name="Picture 2" descr="C:\Users\PROF AHMADYUS0FF\Desktop\Logo (background transparent) png.png"/>
          <p:cNvPicPr>
            <a:picLocks noChangeAspect="1" noChangeArrowheads="1"/>
          </p:cNvPicPr>
          <p:nvPr/>
        </p:nvPicPr>
        <p:blipFill>
          <a:blip r:embed="rId6" cstate="print"/>
          <a:srcRect/>
          <a:stretch>
            <a:fillRect/>
          </a:stretch>
        </p:blipFill>
        <p:spPr bwMode="auto">
          <a:xfrm>
            <a:off x="-22225" y="-222250"/>
            <a:ext cx="4060825" cy="18081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000500" y="714375"/>
            <a:ext cx="2143125" cy="785813"/>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tantia" pitchFamily="18" charset="0"/>
              </a:rPr>
              <a:t>Credit =</a:t>
            </a:r>
            <a:b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tantia" pitchFamily="18" charset="0"/>
              </a:rPr>
            </a:br>
            <a:endPar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nstantia" pitchFamily="18" charset="0"/>
            </a:endParaRPr>
          </a:p>
        </p:txBody>
      </p:sp>
      <p:sp>
        <p:nvSpPr>
          <p:cNvPr id="13" name="Slide Number Placeholder 1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04181775-607F-4AAE-BF83-3C4EACB7A1A6}" type="slidenum">
              <a:rPr lang="en-MY" altLang="en-US" sz="1200">
                <a:solidFill>
                  <a:srgbClr val="FFFFFF"/>
                </a:solidFill>
              </a:rPr>
              <a:pPr eaLnBrk="1" hangingPunct="1">
                <a:lnSpc>
                  <a:spcPct val="80000"/>
                </a:lnSpc>
              </a:pPr>
              <a:t>30</a:t>
            </a:fld>
            <a:endParaRPr lang="en-MY" altLang="en-US" sz="1200">
              <a:solidFill>
                <a:srgbClr val="FFFFFF"/>
              </a:solidFill>
            </a:endParaRPr>
          </a:p>
        </p:txBody>
      </p:sp>
      <p:sp>
        <p:nvSpPr>
          <p:cNvPr id="9" name="Rectangle 8"/>
          <p:cNvSpPr/>
          <p:nvPr/>
        </p:nvSpPr>
        <p:spPr>
          <a:xfrm>
            <a:off x="4500563" y="5013325"/>
            <a:ext cx="4429125" cy="7858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2400" dirty="0"/>
              <a:t>Student Learning Time  </a:t>
            </a:r>
            <a:r>
              <a:rPr lang="en-US" sz="2400" b="1" dirty="0"/>
              <a:t>(SLT)</a:t>
            </a:r>
            <a:endParaRPr lang="en-MY" sz="2400" b="1" dirty="0"/>
          </a:p>
        </p:txBody>
      </p:sp>
      <p:cxnSp>
        <p:nvCxnSpPr>
          <p:cNvPr id="12" name="Straight Arrow Connector 11"/>
          <p:cNvCxnSpPr>
            <a:cxnSpLocks noChangeShapeType="1"/>
          </p:cNvCxnSpPr>
          <p:nvPr/>
        </p:nvCxnSpPr>
        <p:spPr bwMode="auto">
          <a:xfrm rot="5400000" flipH="1" flipV="1">
            <a:off x="2320132" y="3966369"/>
            <a:ext cx="360362" cy="0"/>
          </a:xfrm>
          <a:prstGeom prst="straightConnector1">
            <a:avLst/>
          </a:prstGeom>
          <a:noFill/>
          <a:ln w="38100" algn="ctr">
            <a:solidFill>
              <a:srgbClr val="FF6600"/>
            </a:solidFill>
            <a:round/>
            <a:headEnd/>
            <a:tailEnd type="arrow" w="med" len="med"/>
          </a:ln>
          <a:extLst>
            <a:ext uri="{909E8E84-426E-40DD-AFC4-6F175D3DCCD1}">
              <a14:hiddenFill xmlns:a14="http://schemas.microsoft.com/office/drawing/2010/main" xmlns="">
                <a:noFill/>
              </a14:hiddenFill>
            </a:ext>
          </a:extLst>
        </p:spPr>
      </p:cxnSp>
      <p:sp>
        <p:nvSpPr>
          <p:cNvPr id="19462" name="Line 15"/>
          <p:cNvSpPr>
            <a:spLocks noChangeShapeType="1"/>
          </p:cNvSpPr>
          <p:nvPr/>
        </p:nvSpPr>
        <p:spPr bwMode="auto">
          <a:xfrm>
            <a:off x="7286625" y="1571625"/>
            <a:ext cx="0" cy="533400"/>
          </a:xfrm>
          <a:prstGeom prst="line">
            <a:avLst/>
          </a:prstGeom>
          <a:noFill/>
          <a:ln w="38100">
            <a:solidFill>
              <a:srgbClr val="FF6600"/>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19463" name="Line 16"/>
          <p:cNvSpPr>
            <a:spLocks noChangeShapeType="1"/>
          </p:cNvSpPr>
          <p:nvPr/>
        </p:nvSpPr>
        <p:spPr bwMode="auto">
          <a:xfrm>
            <a:off x="7358063" y="4429125"/>
            <a:ext cx="0" cy="533400"/>
          </a:xfrm>
          <a:prstGeom prst="line">
            <a:avLst/>
          </a:prstGeom>
          <a:noFill/>
          <a:ln w="38100">
            <a:solidFill>
              <a:srgbClr val="FF6600"/>
            </a:solidFill>
            <a:round/>
            <a:headEnd/>
            <a:tailEnd type="arrow" w="med" len="med"/>
          </a:ln>
          <a:extLst>
            <a:ext uri="{909E8E84-426E-40DD-AFC4-6F175D3DCCD1}">
              <a14:hiddenFill xmlns:a14="http://schemas.microsoft.com/office/drawing/2010/main" xmlns="">
                <a:noFill/>
              </a14:hiddenFill>
            </a:ext>
          </a:extLst>
        </p:spPr>
        <p:txBody>
          <a:bodyPr/>
          <a:lstStyle/>
          <a:p>
            <a:endParaRPr lang="en-US"/>
          </a:p>
        </p:txBody>
      </p:sp>
      <p:sp>
        <p:nvSpPr>
          <p:cNvPr id="17" name="Rectangle 16"/>
          <p:cNvSpPr/>
          <p:nvPr/>
        </p:nvSpPr>
        <p:spPr>
          <a:xfrm>
            <a:off x="387351" y="1009651"/>
            <a:ext cx="3786187" cy="904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just">
              <a:defRPr/>
            </a:pPr>
            <a:r>
              <a:rPr lang="en-US" sz="1300">
                <a:solidFill>
                  <a:srgbClr val="000000"/>
                </a:solidFill>
                <a:cs typeface="Arial" charset="0"/>
              </a:rPr>
              <a:t>A credit the </a:t>
            </a:r>
            <a:r>
              <a:rPr lang="en-US" sz="1300" u="sng">
                <a:solidFill>
                  <a:srgbClr val="000000"/>
                </a:solidFill>
                <a:cs typeface="Arial" charset="0"/>
              </a:rPr>
              <a:t>agreed-upon value</a:t>
            </a:r>
            <a:r>
              <a:rPr lang="en-US" sz="1300">
                <a:solidFill>
                  <a:srgbClr val="000000"/>
                </a:solidFill>
                <a:cs typeface="Arial" charset="0"/>
              </a:rPr>
              <a:t> used to measure a </a:t>
            </a:r>
            <a:r>
              <a:rPr lang="en-US" sz="1300" u="sng">
                <a:solidFill>
                  <a:srgbClr val="000000"/>
                </a:solidFill>
                <a:cs typeface="Arial" charset="0"/>
              </a:rPr>
              <a:t>student workload</a:t>
            </a:r>
            <a:r>
              <a:rPr lang="en-US" sz="1300">
                <a:solidFill>
                  <a:srgbClr val="000000"/>
                </a:solidFill>
                <a:cs typeface="Arial" charset="0"/>
              </a:rPr>
              <a:t> in terms of </a:t>
            </a:r>
            <a:r>
              <a:rPr lang="en-US" sz="1300" u="sng">
                <a:solidFill>
                  <a:srgbClr val="000000"/>
                </a:solidFill>
                <a:cs typeface="Arial" charset="0"/>
              </a:rPr>
              <a:t>learning time</a:t>
            </a:r>
            <a:r>
              <a:rPr lang="en-US" sz="1300">
                <a:solidFill>
                  <a:srgbClr val="000000"/>
                </a:solidFill>
                <a:cs typeface="Arial" charset="0"/>
              </a:rPr>
              <a:t> required to </a:t>
            </a:r>
            <a:r>
              <a:rPr lang="en-US" sz="1300" u="sng">
                <a:solidFill>
                  <a:srgbClr val="000000"/>
                </a:solidFill>
                <a:cs typeface="Arial" charset="0"/>
              </a:rPr>
              <a:t>complete course units</a:t>
            </a:r>
            <a:r>
              <a:rPr lang="en-US" sz="1300">
                <a:solidFill>
                  <a:srgbClr val="000000"/>
                </a:solidFill>
                <a:cs typeface="Arial" charset="0"/>
              </a:rPr>
              <a:t>, resulting in </a:t>
            </a:r>
            <a:r>
              <a:rPr lang="en-US" sz="1300" u="sng">
                <a:solidFill>
                  <a:srgbClr val="000000"/>
                </a:solidFill>
                <a:cs typeface="Arial" charset="0"/>
              </a:rPr>
              <a:t>learning outcomes’</a:t>
            </a:r>
            <a:r>
              <a:rPr lang="en-US" sz="1300">
                <a:solidFill>
                  <a:srgbClr val="000000"/>
                </a:solidFill>
                <a:cs typeface="Arial" charset="0"/>
              </a:rPr>
              <a:t> (UNESCO, 2004)</a:t>
            </a:r>
          </a:p>
        </p:txBody>
      </p:sp>
      <p:grpSp>
        <p:nvGrpSpPr>
          <p:cNvPr id="2" name="Group 60"/>
          <p:cNvGrpSpPr/>
          <p:nvPr/>
        </p:nvGrpSpPr>
        <p:grpSpPr>
          <a:xfrm>
            <a:off x="4500562" y="2143116"/>
            <a:ext cx="4429156" cy="2214578"/>
            <a:chOff x="4500562" y="2143116"/>
            <a:chExt cx="4429156" cy="2214578"/>
          </a:xfrm>
          <a:solidFill>
            <a:srgbClr val="FFFF99"/>
          </a:solidFill>
        </p:grpSpPr>
        <p:grpSp>
          <p:nvGrpSpPr>
            <p:cNvPr id="3" name="Group 59"/>
            <p:cNvGrpSpPr/>
            <p:nvPr/>
          </p:nvGrpSpPr>
          <p:grpSpPr>
            <a:xfrm>
              <a:off x="4500562" y="2143116"/>
              <a:ext cx="4429156" cy="2214578"/>
              <a:chOff x="4572000" y="3571876"/>
              <a:chExt cx="4429156" cy="2214578"/>
            </a:xfrm>
            <a:grpFill/>
          </p:grpSpPr>
          <p:sp>
            <p:nvSpPr>
              <p:cNvPr id="34" name="Freeform 33"/>
              <p:cNvSpPr/>
              <p:nvPr/>
            </p:nvSpPr>
            <p:spPr>
              <a:xfrm>
                <a:off x="4572000" y="3571876"/>
                <a:ext cx="4429156" cy="2214578"/>
              </a:xfrm>
              <a:custGeom>
                <a:avLst/>
                <a:gdLst>
                  <a:gd name="connsiteX0" fmla="*/ 0 w 4714908"/>
                  <a:gd name="connsiteY0" fmla="*/ 0 h 2714644"/>
                  <a:gd name="connsiteX1" fmla="*/ 4714908 w 4714908"/>
                  <a:gd name="connsiteY1" fmla="*/ 0 h 2714644"/>
                  <a:gd name="connsiteX2" fmla="*/ 4714908 w 4714908"/>
                  <a:gd name="connsiteY2" fmla="*/ 2714644 h 2714644"/>
                  <a:gd name="connsiteX3" fmla="*/ 0 w 4714908"/>
                  <a:gd name="connsiteY3" fmla="*/ 2714644 h 2714644"/>
                  <a:gd name="connsiteX4" fmla="*/ 0 w 4714908"/>
                  <a:gd name="connsiteY4" fmla="*/ 0 h 2714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4908" h="2714644">
                    <a:moveTo>
                      <a:pt x="0" y="0"/>
                    </a:moveTo>
                    <a:lnTo>
                      <a:pt x="4714908" y="0"/>
                    </a:lnTo>
                    <a:lnTo>
                      <a:pt x="4714908" y="2714644"/>
                    </a:lnTo>
                    <a:lnTo>
                      <a:pt x="0" y="2714644"/>
                    </a:lnTo>
                    <a:lnTo>
                      <a:pt x="0" y="0"/>
                    </a:lnTo>
                    <a:close/>
                  </a:path>
                </a:pathLst>
              </a:custGeom>
              <a:grp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00" dirty="0"/>
              </a:p>
            </p:txBody>
          </p:sp>
          <p:sp>
            <p:nvSpPr>
              <p:cNvPr id="36" name="Text Box 5"/>
              <p:cNvSpPr txBox="1">
                <a:spLocks noChangeArrowheads="1"/>
              </p:cNvSpPr>
              <p:nvPr/>
            </p:nvSpPr>
            <p:spPr bwMode="auto">
              <a:xfrm>
                <a:off x="5715009" y="4357694"/>
                <a:ext cx="1143008" cy="259200"/>
              </a:xfrm>
              <a:prstGeom prst="rect">
                <a:avLst/>
              </a:prstGeom>
              <a:grp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400" dirty="0">
                    <a:latin typeface="Times New Roman" pitchFamily="18" charset="0"/>
                  </a:rPr>
                  <a:t>Revision</a:t>
                </a:r>
                <a:endParaRPr lang="en-US" sz="1400" dirty="0">
                  <a:solidFill>
                    <a:schemeClr val="bg1"/>
                  </a:solidFill>
                  <a:latin typeface="Times New Roman" pitchFamily="18" charset="0"/>
                </a:endParaRPr>
              </a:p>
            </p:txBody>
          </p:sp>
          <p:sp>
            <p:nvSpPr>
              <p:cNvPr id="37" name="Text Box 6"/>
              <p:cNvSpPr txBox="1">
                <a:spLocks noChangeArrowheads="1"/>
              </p:cNvSpPr>
              <p:nvPr/>
            </p:nvSpPr>
            <p:spPr bwMode="auto">
              <a:xfrm>
                <a:off x="6572264" y="3643314"/>
                <a:ext cx="995178" cy="259181"/>
              </a:xfrm>
              <a:prstGeom prst="rect">
                <a:avLst/>
              </a:prstGeom>
              <a:grp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400" dirty="0">
                    <a:latin typeface="Times New Roman" pitchFamily="18" charset="0"/>
                  </a:rPr>
                  <a:t>Study Tour</a:t>
                </a:r>
              </a:p>
            </p:txBody>
          </p:sp>
          <p:sp>
            <p:nvSpPr>
              <p:cNvPr id="38" name="Text Box 7"/>
              <p:cNvSpPr txBox="1">
                <a:spLocks noChangeArrowheads="1"/>
              </p:cNvSpPr>
              <p:nvPr/>
            </p:nvSpPr>
            <p:spPr bwMode="auto">
              <a:xfrm>
                <a:off x="6643702" y="4000504"/>
                <a:ext cx="968280" cy="259181"/>
              </a:xfrm>
              <a:prstGeom prst="rect">
                <a:avLst/>
              </a:prstGeom>
              <a:grp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400" dirty="0">
                    <a:latin typeface="Times New Roman" pitchFamily="18" charset="0"/>
                  </a:rPr>
                  <a:t>Case study</a:t>
                </a:r>
                <a:endParaRPr lang="en-US" sz="1400" dirty="0">
                  <a:solidFill>
                    <a:schemeClr val="bg1"/>
                  </a:solidFill>
                  <a:latin typeface="Times New Roman" pitchFamily="18" charset="0"/>
                </a:endParaRPr>
              </a:p>
            </p:txBody>
          </p:sp>
          <p:sp>
            <p:nvSpPr>
              <p:cNvPr id="39" name="Text Box 9"/>
              <p:cNvSpPr txBox="1">
                <a:spLocks noChangeArrowheads="1"/>
              </p:cNvSpPr>
              <p:nvPr/>
            </p:nvSpPr>
            <p:spPr bwMode="auto">
              <a:xfrm>
                <a:off x="4643438" y="4714884"/>
                <a:ext cx="1452421" cy="259181"/>
              </a:xfrm>
              <a:prstGeom prst="rect">
                <a:avLst/>
              </a:prstGeom>
              <a:grp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400">
                    <a:latin typeface="Times New Roman" pitchFamily="18" charset="0"/>
                  </a:rPr>
                  <a:t>Work attachment</a:t>
                </a:r>
              </a:p>
            </p:txBody>
          </p:sp>
          <p:sp>
            <p:nvSpPr>
              <p:cNvPr id="40" name="Text Box 25"/>
              <p:cNvSpPr txBox="1">
                <a:spLocks noChangeArrowheads="1"/>
              </p:cNvSpPr>
              <p:nvPr/>
            </p:nvSpPr>
            <p:spPr bwMode="auto">
              <a:xfrm>
                <a:off x="4643438" y="3643314"/>
                <a:ext cx="726211" cy="259181"/>
              </a:xfrm>
              <a:prstGeom prst="rect">
                <a:avLst/>
              </a:prstGeom>
              <a:grp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400" dirty="0">
                    <a:latin typeface="Times New Roman" pitchFamily="18" charset="0"/>
                  </a:rPr>
                  <a:t>Lecture </a:t>
                </a:r>
              </a:p>
            </p:txBody>
          </p:sp>
          <p:sp>
            <p:nvSpPr>
              <p:cNvPr id="41" name="Text Box 26"/>
              <p:cNvSpPr txBox="1">
                <a:spLocks noChangeArrowheads="1"/>
              </p:cNvSpPr>
              <p:nvPr/>
            </p:nvSpPr>
            <p:spPr bwMode="auto">
              <a:xfrm>
                <a:off x="4643438" y="4000504"/>
                <a:ext cx="753108" cy="259181"/>
              </a:xfrm>
              <a:prstGeom prst="rect">
                <a:avLst/>
              </a:prstGeom>
              <a:grp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400">
                    <a:latin typeface="Times New Roman" pitchFamily="18" charset="0"/>
                  </a:rPr>
                  <a:t>Tutorial</a:t>
                </a:r>
                <a:r>
                  <a:rPr lang="en-US" sz="1400">
                    <a:solidFill>
                      <a:srgbClr val="E6EE4C"/>
                    </a:solidFill>
                    <a:latin typeface="Times New Roman" pitchFamily="18" charset="0"/>
                  </a:rPr>
                  <a:t> </a:t>
                </a:r>
              </a:p>
            </p:txBody>
          </p:sp>
          <p:sp>
            <p:nvSpPr>
              <p:cNvPr id="42" name="Text Box 27"/>
              <p:cNvSpPr txBox="1">
                <a:spLocks noChangeArrowheads="1"/>
              </p:cNvSpPr>
              <p:nvPr/>
            </p:nvSpPr>
            <p:spPr bwMode="auto">
              <a:xfrm>
                <a:off x="4643438" y="4357694"/>
                <a:ext cx="995178" cy="259181"/>
              </a:xfrm>
              <a:prstGeom prst="rect">
                <a:avLst/>
              </a:prstGeom>
              <a:grp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400">
                    <a:latin typeface="Times New Roman" pitchFamily="18" charset="0"/>
                  </a:rPr>
                  <a:t>Laboratory</a:t>
                </a:r>
              </a:p>
            </p:txBody>
          </p:sp>
          <p:sp>
            <p:nvSpPr>
              <p:cNvPr id="43" name="Text Box 13"/>
              <p:cNvSpPr txBox="1">
                <a:spLocks noChangeArrowheads="1"/>
              </p:cNvSpPr>
              <p:nvPr/>
            </p:nvSpPr>
            <p:spPr bwMode="auto">
              <a:xfrm>
                <a:off x="7358082" y="4714884"/>
                <a:ext cx="1571636" cy="259200"/>
              </a:xfrm>
              <a:prstGeom prst="rect">
                <a:avLst/>
              </a:prstGeom>
              <a:grp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400" dirty="0">
                    <a:latin typeface="Times New Roman" pitchFamily="18" charset="0"/>
                  </a:rPr>
                  <a:t>Group Discussion</a:t>
                </a:r>
              </a:p>
            </p:txBody>
          </p:sp>
          <p:sp>
            <p:nvSpPr>
              <p:cNvPr id="44" name="Text Box 14"/>
              <p:cNvSpPr txBox="1">
                <a:spLocks noChangeArrowheads="1"/>
              </p:cNvSpPr>
              <p:nvPr/>
            </p:nvSpPr>
            <p:spPr bwMode="auto">
              <a:xfrm>
                <a:off x="6357950" y="5072074"/>
                <a:ext cx="995178" cy="259181"/>
              </a:xfrm>
              <a:prstGeom prst="rect">
                <a:avLst/>
              </a:prstGeom>
              <a:grp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400" dirty="0">
                    <a:latin typeface="Times New Roman" pitchFamily="18" charset="0"/>
                  </a:rPr>
                  <a:t>Field Work</a:t>
                </a:r>
              </a:p>
            </p:txBody>
          </p:sp>
          <p:sp>
            <p:nvSpPr>
              <p:cNvPr id="45" name="Text Box 15"/>
              <p:cNvSpPr txBox="1">
                <a:spLocks noChangeArrowheads="1"/>
              </p:cNvSpPr>
              <p:nvPr/>
            </p:nvSpPr>
            <p:spPr bwMode="auto">
              <a:xfrm>
                <a:off x="8143900" y="4357694"/>
                <a:ext cx="753108" cy="259181"/>
              </a:xfrm>
              <a:prstGeom prst="rect">
                <a:avLst/>
              </a:prstGeom>
              <a:grp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400" dirty="0">
                    <a:latin typeface="Times New Roman" pitchFamily="18" charset="0"/>
                  </a:rPr>
                  <a:t>Clinical </a:t>
                </a:r>
              </a:p>
            </p:txBody>
          </p:sp>
          <p:sp>
            <p:nvSpPr>
              <p:cNvPr id="46" name="Text Box 17"/>
              <p:cNvSpPr txBox="1">
                <a:spLocks noChangeArrowheads="1"/>
              </p:cNvSpPr>
              <p:nvPr/>
            </p:nvSpPr>
            <p:spPr bwMode="auto">
              <a:xfrm>
                <a:off x="7000892" y="4357694"/>
                <a:ext cx="1022074" cy="259181"/>
              </a:xfrm>
              <a:prstGeom prst="rect">
                <a:avLst/>
              </a:prstGeom>
              <a:grp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400" dirty="0">
                    <a:latin typeface="Times New Roman" pitchFamily="18" charset="0"/>
                  </a:rPr>
                  <a:t>E-Learning</a:t>
                </a:r>
              </a:p>
            </p:txBody>
          </p:sp>
          <p:sp>
            <p:nvSpPr>
              <p:cNvPr id="47" name="Text Box 18"/>
              <p:cNvSpPr txBox="1">
                <a:spLocks noChangeArrowheads="1"/>
              </p:cNvSpPr>
              <p:nvPr/>
            </p:nvSpPr>
            <p:spPr bwMode="auto">
              <a:xfrm>
                <a:off x="7665573" y="3630492"/>
                <a:ext cx="1264145" cy="259181"/>
              </a:xfrm>
              <a:prstGeom prst="rect">
                <a:avLst/>
              </a:prstGeom>
              <a:grp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400" dirty="0">
                    <a:latin typeface="Times New Roman" pitchFamily="18" charset="0"/>
                  </a:rPr>
                  <a:t>Demonstration</a:t>
                </a:r>
              </a:p>
            </p:txBody>
          </p:sp>
          <p:sp>
            <p:nvSpPr>
              <p:cNvPr id="48" name="Rectangle 19"/>
              <p:cNvSpPr>
                <a:spLocks noChangeArrowheads="1"/>
              </p:cNvSpPr>
              <p:nvPr/>
            </p:nvSpPr>
            <p:spPr bwMode="auto">
              <a:xfrm>
                <a:off x="5822116" y="5429264"/>
                <a:ext cx="1535966" cy="259200"/>
              </a:xfrm>
              <a:prstGeom prst="rect">
                <a:avLst/>
              </a:prstGeom>
              <a:grp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1400" dirty="0">
                    <a:latin typeface="Times New Roman" pitchFamily="18" charset="0"/>
                  </a:rPr>
                  <a:t>Industrial training</a:t>
                </a:r>
              </a:p>
            </p:txBody>
          </p:sp>
          <p:sp>
            <p:nvSpPr>
              <p:cNvPr id="49" name="Rectangle 20"/>
              <p:cNvSpPr>
                <a:spLocks noChangeArrowheads="1"/>
              </p:cNvSpPr>
              <p:nvPr/>
            </p:nvSpPr>
            <p:spPr bwMode="auto">
              <a:xfrm>
                <a:off x="7429520" y="5072074"/>
                <a:ext cx="1500198" cy="259200"/>
              </a:xfrm>
              <a:prstGeom prst="rect">
                <a:avLst/>
              </a:prstGeom>
              <a:grp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1400" dirty="0">
                    <a:latin typeface="Times New Roman" pitchFamily="18" charset="0"/>
                  </a:rPr>
                  <a:t>Research</a:t>
                </a:r>
                <a:r>
                  <a:rPr lang="en-US" sz="1400" dirty="0">
                    <a:solidFill>
                      <a:schemeClr val="bg1"/>
                    </a:solidFill>
                    <a:latin typeface="Times New Roman" pitchFamily="18" charset="0"/>
                  </a:rPr>
                  <a:t> </a:t>
                </a:r>
                <a:r>
                  <a:rPr lang="en-US" sz="1400" dirty="0">
                    <a:latin typeface="Times New Roman" pitchFamily="18" charset="0"/>
                  </a:rPr>
                  <a:t>Project</a:t>
                </a:r>
              </a:p>
            </p:txBody>
          </p:sp>
          <p:sp>
            <p:nvSpPr>
              <p:cNvPr id="50" name="Text Box 23"/>
              <p:cNvSpPr txBox="1">
                <a:spLocks noChangeArrowheads="1"/>
              </p:cNvSpPr>
              <p:nvPr/>
            </p:nvSpPr>
            <p:spPr bwMode="auto">
              <a:xfrm>
                <a:off x="7715272" y="4000504"/>
                <a:ext cx="1214446" cy="259200"/>
              </a:xfrm>
              <a:prstGeom prst="rect">
                <a:avLst/>
              </a:prstGeom>
              <a:grp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400" dirty="0">
                    <a:latin typeface="Times New Roman" pitchFamily="18" charset="0"/>
                  </a:rPr>
                  <a:t>Assignments</a:t>
                </a:r>
              </a:p>
            </p:txBody>
          </p:sp>
          <p:sp>
            <p:nvSpPr>
              <p:cNvPr id="51" name="Text Box 5"/>
              <p:cNvSpPr txBox="1">
                <a:spLocks noChangeArrowheads="1"/>
              </p:cNvSpPr>
              <p:nvPr/>
            </p:nvSpPr>
            <p:spPr bwMode="auto">
              <a:xfrm>
                <a:off x="4643438" y="5429264"/>
                <a:ext cx="1129661" cy="259181"/>
              </a:xfrm>
              <a:prstGeom prst="rect">
                <a:avLst/>
              </a:prstGeom>
              <a:grp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400" dirty="0">
                    <a:latin typeface="Times New Roman" pitchFamily="18" charset="0"/>
                  </a:rPr>
                  <a:t>Examination</a:t>
                </a:r>
                <a:endParaRPr lang="en-US" sz="1400" dirty="0">
                  <a:solidFill>
                    <a:schemeClr val="bg1"/>
                  </a:solidFill>
                  <a:latin typeface="Times New Roman" pitchFamily="18" charset="0"/>
                </a:endParaRPr>
              </a:p>
            </p:txBody>
          </p:sp>
          <p:sp>
            <p:nvSpPr>
              <p:cNvPr id="52" name="Text Box 4"/>
              <p:cNvSpPr txBox="1">
                <a:spLocks noChangeArrowheads="1"/>
              </p:cNvSpPr>
              <p:nvPr/>
            </p:nvSpPr>
            <p:spPr bwMode="auto">
              <a:xfrm>
                <a:off x="6210777" y="4714884"/>
                <a:ext cx="1075867" cy="259181"/>
              </a:xfrm>
              <a:prstGeom prst="rect">
                <a:avLst/>
              </a:prstGeom>
              <a:grp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400">
                    <a:latin typeface="Times New Roman" pitchFamily="18" charset="0"/>
                  </a:rPr>
                  <a:t>Studio work </a:t>
                </a:r>
              </a:p>
            </p:txBody>
          </p:sp>
          <p:sp>
            <p:nvSpPr>
              <p:cNvPr id="53" name="Text Box 4"/>
              <p:cNvSpPr txBox="1">
                <a:spLocks noChangeArrowheads="1"/>
              </p:cNvSpPr>
              <p:nvPr/>
            </p:nvSpPr>
            <p:spPr bwMode="auto">
              <a:xfrm>
                <a:off x="5429256" y="3643314"/>
                <a:ext cx="1156558" cy="259181"/>
              </a:xfrm>
              <a:prstGeom prst="rect">
                <a:avLst/>
              </a:prstGeom>
              <a:grp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400">
                    <a:latin typeface="Times New Roman" pitchFamily="18" charset="0"/>
                  </a:rPr>
                  <a:t>Project Work</a:t>
                </a:r>
              </a:p>
            </p:txBody>
          </p:sp>
          <p:sp>
            <p:nvSpPr>
              <p:cNvPr id="54" name="Text Box 6"/>
              <p:cNvSpPr txBox="1">
                <a:spLocks noChangeArrowheads="1"/>
              </p:cNvSpPr>
              <p:nvPr/>
            </p:nvSpPr>
            <p:spPr bwMode="auto">
              <a:xfrm>
                <a:off x="4643438" y="5072074"/>
                <a:ext cx="1586905" cy="259181"/>
              </a:xfrm>
              <a:prstGeom prst="rect">
                <a:avLst/>
              </a:prstGeom>
              <a:grp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400" dirty="0">
                    <a:latin typeface="Times New Roman" pitchFamily="18" charset="0"/>
                  </a:rPr>
                  <a:t>Group Assignment</a:t>
                </a:r>
              </a:p>
            </p:txBody>
          </p:sp>
          <p:sp>
            <p:nvSpPr>
              <p:cNvPr id="55" name="Text Box 6"/>
              <p:cNvSpPr txBox="1">
                <a:spLocks noChangeArrowheads="1"/>
              </p:cNvSpPr>
              <p:nvPr/>
            </p:nvSpPr>
            <p:spPr bwMode="auto">
              <a:xfrm>
                <a:off x="5500694" y="4000504"/>
                <a:ext cx="1075867" cy="259181"/>
              </a:xfrm>
              <a:prstGeom prst="rect">
                <a:avLst/>
              </a:prstGeom>
              <a:grp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400">
                    <a:latin typeface="Times New Roman" pitchFamily="18" charset="0"/>
                  </a:rPr>
                  <a:t>Presentation</a:t>
                </a:r>
              </a:p>
            </p:txBody>
          </p:sp>
        </p:grpSp>
        <p:sp>
          <p:nvSpPr>
            <p:cNvPr id="58" name="Text Box 5"/>
            <p:cNvSpPr txBox="1">
              <a:spLocks noChangeArrowheads="1"/>
            </p:cNvSpPr>
            <p:nvPr/>
          </p:nvSpPr>
          <p:spPr bwMode="auto">
            <a:xfrm>
              <a:off x="7429520" y="4000504"/>
              <a:ext cx="1425525" cy="259181"/>
            </a:xfrm>
            <a:prstGeom prst="rect">
              <a:avLst/>
            </a:prstGeom>
            <a:grpFill/>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1400" dirty="0">
                  <a:latin typeface="Times New Roman" pitchFamily="18" charset="0"/>
                </a:rPr>
                <a:t>Directed reading </a:t>
              </a:r>
              <a:endParaRPr lang="en-US" sz="1400" dirty="0">
                <a:solidFill>
                  <a:schemeClr val="bg1"/>
                </a:solidFill>
                <a:latin typeface="Times New Roman" pitchFamily="18" charset="0"/>
              </a:endParaRPr>
            </a:p>
          </p:txBody>
        </p:sp>
      </p:grpSp>
      <p:sp>
        <p:nvSpPr>
          <p:cNvPr id="59" name="Title 1"/>
          <p:cNvSpPr txBox="1">
            <a:spLocks/>
          </p:cNvSpPr>
          <p:nvPr/>
        </p:nvSpPr>
        <p:spPr bwMode="auto">
          <a:xfrm>
            <a:off x="5929313" y="357188"/>
            <a:ext cx="3000375" cy="1139825"/>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lIns="0" rIns="0" bIns="0" anchor="b"/>
          <a:lstStyle/>
          <a:p>
            <a:pPr algn="ctr">
              <a:defRPr/>
            </a:pPr>
            <a:r>
              <a:rPr lang="en-US" sz="2400" dirty="0">
                <a:solidFill>
                  <a:schemeClr val="tx1"/>
                </a:solidFill>
                <a:latin typeface="Constantia" pitchFamily="18" charset="0"/>
                <a:ea typeface="+mj-ea"/>
                <a:cs typeface="+mj-cs"/>
              </a:rPr>
              <a:t>the measurement of students’                                   academic  load</a:t>
            </a:r>
          </a:p>
        </p:txBody>
      </p:sp>
      <p:grpSp>
        <p:nvGrpSpPr>
          <p:cNvPr id="19467" name="Group 68"/>
          <p:cNvGrpSpPr>
            <a:grpSpLocks/>
          </p:cNvGrpSpPr>
          <p:nvPr/>
        </p:nvGrpSpPr>
        <p:grpSpPr bwMode="auto">
          <a:xfrm>
            <a:off x="214313" y="5000625"/>
            <a:ext cx="3959225" cy="647700"/>
            <a:chOff x="285720" y="4572008"/>
            <a:chExt cx="3960000" cy="648000"/>
          </a:xfrm>
        </p:grpSpPr>
        <p:sp>
          <p:nvSpPr>
            <p:cNvPr id="68" name="Rounded Rectangle 67"/>
            <p:cNvSpPr/>
            <p:nvPr/>
          </p:nvSpPr>
          <p:spPr>
            <a:xfrm>
              <a:off x="285720" y="4572008"/>
              <a:ext cx="3960000" cy="648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2" name="Division 61"/>
            <p:cNvSpPr/>
            <p:nvPr/>
          </p:nvSpPr>
          <p:spPr>
            <a:xfrm>
              <a:off x="1643298" y="4643479"/>
              <a:ext cx="357258" cy="358941"/>
            </a:xfrm>
            <a:prstGeom prst="mathDivide">
              <a:avLst>
                <a:gd name="adj1" fmla="val 23520"/>
                <a:gd name="adj2" fmla="val 5880"/>
                <a:gd name="adj3" fmla="val 478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63" name="Equal 62"/>
            <p:cNvSpPr/>
            <p:nvPr/>
          </p:nvSpPr>
          <p:spPr>
            <a:xfrm>
              <a:off x="2715070" y="4643479"/>
              <a:ext cx="357257" cy="358941"/>
            </a:xfrm>
            <a:prstGeom prst="mathEqual">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schemeClr val="tx1"/>
                </a:solidFill>
              </a:endParaRPr>
            </a:p>
          </p:txBody>
        </p:sp>
        <p:sp>
          <p:nvSpPr>
            <p:cNvPr id="19486" name="Rectangle 63"/>
            <p:cNvSpPr>
              <a:spLocks noChangeArrowheads="1"/>
            </p:cNvSpPr>
            <p:nvPr/>
          </p:nvSpPr>
          <p:spPr bwMode="auto">
            <a:xfrm>
              <a:off x="285720" y="4643446"/>
              <a:ext cx="13857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000000"/>
                  </a:solidFill>
                </a:rPr>
                <a:t>Total SLT </a:t>
              </a:r>
              <a:endParaRPr lang="en-US" altLang="en-US" sz="2000"/>
            </a:p>
          </p:txBody>
        </p:sp>
        <p:sp>
          <p:nvSpPr>
            <p:cNvPr id="19487" name="Rectangle 64"/>
            <p:cNvSpPr>
              <a:spLocks noChangeArrowheads="1"/>
            </p:cNvSpPr>
            <p:nvPr/>
          </p:nvSpPr>
          <p:spPr bwMode="auto">
            <a:xfrm>
              <a:off x="2143108" y="4643446"/>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000000"/>
                  </a:solidFill>
                </a:rPr>
                <a:t>40</a:t>
              </a:r>
              <a:endParaRPr lang="en-US" altLang="en-US" sz="2000"/>
            </a:p>
          </p:txBody>
        </p:sp>
        <p:sp>
          <p:nvSpPr>
            <p:cNvPr id="19488" name="Rectangle 65"/>
            <p:cNvSpPr>
              <a:spLocks noChangeArrowheads="1"/>
            </p:cNvSpPr>
            <p:nvPr/>
          </p:nvSpPr>
          <p:spPr bwMode="auto">
            <a:xfrm>
              <a:off x="3214678" y="4643446"/>
              <a:ext cx="92525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000000"/>
                  </a:solidFill>
                </a:rPr>
                <a:t>Credit</a:t>
              </a:r>
              <a:endParaRPr lang="en-US" altLang="en-US" sz="2000"/>
            </a:p>
          </p:txBody>
        </p:sp>
      </p:grpSp>
      <p:sp>
        <p:nvSpPr>
          <p:cNvPr id="72" name="Rounded Rectangle 71"/>
          <p:cNvSpPr/>
          <p:nvPr/>
        </p:nvSpPr>
        <p:spPr>
          <a:xfrm>
            <a:off x="184150" y="4214813"/>
            <a:ext cx="3959225" cy="6477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e.g. </a:t>
            </a:r>
            <a:r>
              <a:rPr lang="en-US" dirty="0">
                <a:solidFill>
                  <a:prstClr val="black"/>
                </a:solidFill>
              </a:rPr>
              <a:t>4 800 notional SLT = 120 credits</a:t>
            </a:r>
            <a:endParaRPr lang="en-US" dirty="0"/>
          </a:p>
        </p:txBody>
      </p:sp>
      <p:grpSp>
        <p:nvGrpSpPr>
          <p:cNvPr id="19469" name="Group 96"/>
          <p:cNvGrpSpPr>
            <a:grpSpLocks/>
          </p:cNvGrpSpPr>
          <p:nvPr/>
        </p:nvGrpSpPr>
        <p:grpSpPr bwMode="auto">
          <a:xfrm>
            <a:off x="2500313" y="5634037"/>
            <a:ext cx="5108575" cy="766763"/>
            <a:chOff x="2214546" y="5786454"/>
            <a:chExt cx="5108098" cy="714380"/>
          </a:xfrm>
        </p:grpSpPr>
        <p:cxnSp>
          <p:nvCxnSpPr>
            <p:cNvPr id="19479" name="Straight Arrow Connector 11"/>
            <p:cNvCxnSpPr>
              <a:cxnSpLocks noChangeShapeType="1"/>
            </p:cNvCxnSpPr>
            <p:nvPr/>
          </p:nvCxnSpPr>
          <p:spPr bwMode="auto">
            <a:xfrm rot="5400000" flipH="1" flipV="1">
              <a:off x="1885139" y="6115861"/>
              <a:ext cx="660402" cy="1588"/>
            </a:xfrm>
            <a:prstGeom prst="straightConnector1">
              <a:avLst/>
            </a:prstGeom>
            <a:noFill/>
            <a:ln w="38100" algn="ctr">
              <a:solidFill>
                <a:srgbClr val="FF6600"/>
              </a:solidFill>
              <a:round/>
              <a:headEnd/>
              <a:tailEnd type="arrow" w="med" len="med"/>
            </a:ln>
            <a:extLst>
              <a:ext uri="{909E8E84-426E-40DD-AFC4-6F175D3DCCD1}">
                <a14:hiddenFill xmlns:a14="http://schemas.microsoft.com/office/drawing/2010/main" xmlns="">
                  <a:noFill/>
                </a14:hiddenFill>
              </a:ext>
            </a:extLst>
          </p:spPr>
        </p:cxnSp>
        <p:cxnSp>
          <p:nvCxnSpPr>
            <p:cNvPr id="19480" name="Straight Arrow Connector 92"/>
            <p:cNvCxnSpPr>
              <a:cxnSpLocks noChangeShapeType="1"/>
            </p:cNvCxnSpPr>
            <p:nvPr/>
          </p:nvCxnSpPr>
          <p:spPr bwMode="auto">
            <a:xfrm rot="10800000">
              <a:off x="2214547" y="6429396"/>
              <a:ext cx="4929221" cy="1588"/>
            </a:xfrm>
            <a:prstGeom prst="straightConnector1">
              <a:avLst/>
            </a:prstGeom>
            <a:noFill/>
            <a:ln w="38100" algn="ctr">
              <a:solidFill>
                <a:srgbClr val="FF6600"/>
              </a:solidFill>
              <a:round/>
              <a:headEnd/>
              <a:tailEnd/>
            </a:ln>
            <a:extLst>
              <a:ext uri="{909E8E84-426E-40DD-AFC4-6F175D3DCCD1}">
                <a14:hiddenFill xmlns:a14="http://schemas.microsoft.com/office/drawing/2010/main" xmlns="">
                  <a:noFill/>
                </a14:hiddenFill>
              </a:ext>
            </a:extLst>
          </p:spPr>
        </p:cxnSp>
        <p:sp>
          <p:nvSpPr>
            <p:cNvPr id="19481" name="Line 16"/>
            <p:cNvSpPr>
              <a:spLocks noChangeShapeType="1"/>
            </p:cNvSpPr>
            <p:nvPr/>
          </p:nvSpPr>
          <p:spPr bwMode="auto">
            <a:xfrm>
              <a:off x="7072330" y="5997396"/>
              <a:ext cx="0" cy="432000"/>
            </a:xfrm>
            <a:prstGeom prst="line">
              <a:avLst/>
            </a:prstGeom>
            <a:noFill/>
            <a:ln w="3810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6" name="Rectangle 95"/>
            <p:cNvSpPr/>
            <p:nvPr/>
          </p:nvSpPr>
          <p:spPr>
            <a:xfrm>
              <a:off x="7106764" y="6357366"/>
              <a:ext cx="215880" cy="143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8" name="Rounded Rectangle 97"/>
          <p:cNvSpPr/>
          <p:nvPr/>
        </p:nvSpPr>
        <p:spPr>
          <a:xfrm>
            <a:off x="142875" y="3071813"/>
            <a:ext cx="3959225" cy="6477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t>Teaching/Learning + Assessment</a:t>
            </a:r>
          </a:p>
        </p:txBody>
      </p:sp>
      <p:sp>
        <p:nvSpPr>
          <p:cNvPr id="99" name="Rounded Rectangle 98"/>
          <p:cNvSpPr/>
          <p:nvPr/>
        </p:nvSpPr>
        <p:spPr>
          <a:xfrm>
            <a:off x="142875" y="2000250"/>
            <a:ext cx="3959225" cy="6477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b="1" dirty="0"/>
              <a:t>Achievement of Learning Outcomes </a:t>
            </a:r>
          </a:p>
        </p:txBody>
      </p:sp>
      <p:cxnSp>
        <p:nvCxnSpPr>
          <p:cNvPr id="100" name="Straight Arrow Connector 99"/>
          <p:cNvCxnSpPr>
            <a:cxnSpLocks noChangeShapeType="1"/>
          </p:cNvCxnSpPr>
          <p:nvPr/>
        </p:nvCxnSpPr>
        <p:spPr bwMode="auto">
          <a:xfrm rot="5400000" flipH="1" flipV="1">
            <a:off x="2266950" y="2876550"/>
            <a:ext cx="323850" cy="0"/>
          </a:xfrm>
          <a:prstGeom prst="straightConnector1">
            <a:avLst/>
          </a:prstGeom>
          <a:noFill/>
          <a:ln w="38100" algn="ctr">
            <a:solidFill>
              <a:srgbClr val="FF6600"/>
            </a:solidFill>
            <a:round/>
            <a:headEnd/>
            <a:tailEnd type="arrow" w="med" len="med"/>
          </a:ln>
          <a:extLst>
            <a:ext uri="{909E8E84-426E-40DD-AFC4-6F175D3DCCD1}">
              <a14:hiddenFill xmlns:a14="http://schemas.microsoft.com/office/drawing/2010/main" xmlns="">
                <a:noFill/>
              </a14:hiddenFill>
            </a:ext>
          </a:extLst>
        </p:spPr>
      </p:cxnSp>
      <p:cxnSp>
        <p:nvCxnSpPr>
          <p:cNvPr id="101" name="Straight Arrow Connector 100"/>
          <p:cNvCxnSpPr>
            <a:cxnSpLocks noChangeShapeType="1"/>
          </p:cNvCxnSpPr>
          <p:nvPr/>
        </p:nvCxnSpPr>
        <p:spPr bwMode="auto">
          <a:xfrm rot="10800000">
            <a:off x="4105275" y="3429000"/>
            <a:ext cx="323850" cy="3175"/>
          </a:xfrm>
          <a:prstGeom prst="straightConnector1">
            <a:avLst/>
          </a:prstGeom>
          <a:ln>
            <a:headEnd/>
            <a:tailEnd type="arrow" w="med" len="med"/>
          </a:ln>
        </p:spPr>
        <p:style>
          <a:lnRef idx="2">
            <a:schemeClr val="dk1"/>
          </a:lnRef>
          <a:fillRef idx="0">
            <a:schemeClr val="dk1"/>
          </a:fillRef>
          <a:effectRef idx="1">
            <a:schemeClr val="dk1"/>
          </a:effectRef>
          <a:fontRef idx="minor">
            <a:schemeClr val="tx1"/>
          </a:fontRef>
        </p:style>
      </p:cxnSp>
      <p:sp>
        <p:nvSpPr>
          <p:cNvPr id="103" name="Rectangle 102"/>
          <p:cNvSpPr/>
          <p:nvPr/>
        </p:nvSpPr>
        <p:spPr>
          <a:xfrm>
            <a:off x="7358063" y="1643063"/>
            <a:ext cx="1571625"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Teaching Learning</a:t>
            </a:r>
          </a:p>
          <a:p>
            <a:pPr algn="ctr">
              <a:defRPr/>
            </a:pPr>
            <a:r>
              <a:rPr lang="en-US"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Activities</a:t>
            </a:r>
          </a:p>
        </p:txBody>
      </p:sp>
      <p:sp>
        <p:nvSpPr>
          <p:cNvPr id="104" name="Rectangle 103"/>
          <p:cNvSpPr/>
          <p:nvPr/>
        </p:nvSpPr>
        <p:spPr>
          <a:xfrm>
            <a:off x="7429500" y="4500563"/>
            <a:ext cx="1571625"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solidFill>
                <a:schemeClr val="bg1">
                  <a:lumMod val="65000"/>
                </a:schemeClr>
              </a:solidFill>
            </a:endParaRPr>
          </a:p>
        </p:txBody>
      </p:sp>
      <p:sp>
        <p:nvSpPr>
          <p:cNvPr id="105" name="Rectangle 104"/>
          <p:cNvSpPr/>
          <p:nvPr/>
        </p:nvSpPr>
        <p:spPr>
          <a:xfrm>
            <a:off x="142875" y="3786188"/>
            <a:ext cx="2214563" cy="357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solidFill>
                <a:schemeClr val="bg1">
                  <a:lumMod val="65000"/>
                </a:schemeClr>
              </a:solidFill>
            </a:endParaRPr>
          </a:p>
        </p:txBody>
      </p:sp>
      <p:sp>
        <p:nvSpPr>
          <p:cNvPr id="106" name="Rectangle 105"/>
          <p:cNvSpPr/>
          <p:nvPr/>
        </p:nvSpPr>
        <p:spPr>
          <a:xfrm>
            <a:off x="500063" y="2714625"/>
            <a:ext cx="1857375"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solidFill>
                <a:schemeClr val="bg1">
                  <a:lumMod val="65000"/>
                </a:schemeClr>
              </a:solidFill>
            </a:endParaRPr>
          </a:p>
        </p:txBody>
      </p:sp>
    </p:spTree>
  </p:cSld>
  <p:clrMapOvr>
    <a:masterClrMapping/>
  </p:clrMapOvr>
  <p:transition advClick="0">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133600" y="357188"/>
            <a:ext cx="6553200" cy="857250"/>
          </a:xfrm>
        </p:spPr>
        <p:txBody>
          <a:bodyPr/>
          <a:lstStyle/>
          <a:p>
            <a:r>
              <a:rPr lang="en-US"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Unicode MS" panose="020B0604020202020204" pitchFamily="34" charset="-128"/>
                <a:ea typeface="Arial Unicode MS" panose="020B0604020202020204" pitchFamily="34" charset="-128"/>
                <a:cs typeface="Arial Unicode MS" panose="020B0604020202020204" pitchFamily="34" charset="-128"/>
              </a:rPr>
              <a:t>Factors In Calculating Credit</a:t>
            </a:r>
            <a:endParaRPr lang="en-MY"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1747" name="Content Placeholder 2"/>
          <p:cNvSpPr>
            <a:spLocks noGrp="1"/>
          </p:cNvSpPr>
          <p:nvPr>
            <p:ph idx="1"/>
          </p:nvPr>
        </p:nvSpPr>
        <p:spPr>
          <a:xfrm>
            <a:off x="571500" y="1714500"/>
            <a:ext cx="8115300" cy="4143375"/>
          </a:xfrm>
          <a:solidFill>
            <a:schemeClr val="lt1"/>
          </a:solidFill>
          <a:ln w="98425">
            <a:gradFill>
              <a:gsLst>
                <a:gs pos="0">
                  <a:srgbClr val="000000"/>
                </a:gs>
                <a:gs pos="20000">
                  <a:srgbClr val="000040"/>
                </a:gs>
                <a:gs pos="50000">
                  <a:srgbClr val="400040"/>
                </a:gs>
                <a:gs pos="75000">
                  <a:srgbClr val="8F0040"/>
                </a:gs>
                <a:gs pos="89999">
                  <a:srgbClr val="F27300"/>
                </a:gs>
                <a:gs pos="100000">
                  <a:srgbClr val="FFBF00"/>
                </a:gs>
              </a:gsLst>
              <a:lin ang="5400000" scaled="0"/>
            </a:gradFill>
          </a:ln>
        </p:spPr>
        <p:style>
          <a:lnRef idx="2">
            <a:schemeClr val="accent2"/>
          </a:lnRef>
          <a:fillRef idx="1">
            <a:schemeClr val="lt1"/>
          </a:fillRef>
          <a:effectRef idx="0">
            <a:schemeClr val="accent2"/>
          </a:effectRef>
          <a:fontRef idx="minor">
            <a:schemeClr val="dk1"/>
          </a:fontRef>
        </p:style>
        <p:txBody>
          <a:bodyPr/>
          <a:lstStyle/>
          <a:p>
            <a:pPr algn="ctr">
              <a:buFont typeface="Wingdings 2" pitchFamily="18" charset="2"/>
              <a:buNone/>
              <a:defRPr/>
            </a:pPr>
            <a:endParaRPr lang="en-US" sz="3200" b="1" dirty="0" smtClean="0"/>
          </a:p>
          <a:p>
            <a:pPr algn="ctr">
              <a:buFont typeface="Wingdings 2" pitchFamily="18" charset="2"/>
              <a:buNone/>
              <a:defRPr/>
            </a:pPr>
            <a:r>
              <a:rPr lang="en-US" sz="3200" b="1" dirty="0" smtClean="0"/>
              <a:t>Face to Face / Guided Learning Time</a:t>
            </a:r>
          </a:p>
          <a:p>
            <a:pPr algn="ctr">
              <a:buFont typeface="Wingdings 2" pitchFamily="18" charset="2"/>
              <a:buNone/>
              <a:defRPr/>
            </a:pPr>
            <a:r>
              <a:rPr lang="en-US" sz="3200" b="1" dirty="0" smtClean="0">
                <a:solidFill>
                  <a:srgbClr val="FF0000"/>
                </a:solidFill>
              </a:rPr>
              <a:t>+</a:t>
            </a:r>
          </a:p>
          <a:p>
            <a:pPr algn="ctr">
              <a:buFont typeface="Wingdings 2" pitchFamily="18" charset="2"/>
              <a:buNone/>
              <a:defRPr/>
            </a:pPr>
            <a:r>
              <a:rPr lang="en-US" sz="3200" b="1" dirty="0" smtClean="0"/>
              <a:t>Student Self Learning Time </a:t>
            </a:r>
          </a:p>
          <a:p>
            <a:pPr algn="ctr">
              <a:buFont typeface="Wingdings 2" pitchFamily="18" charset="2"/>
              <a:buNone/>
              <a:defRPr/>
            </a:pPr>
            <a:r>
              <a:rPr lang="en-US" sz="3200" b="1" dirty="0" smtClean="0">
                <a:solidFill>
                  <a:srgbClr val="FF0000"/>
                </a:solidFill>
              </a:rPr>
              <a:t>+ </a:t>
            </a:r>
          </a:p>
          <a:p>
            <a:pPr algn="ctr">
              <a:buFont typeface="Wingdings 2" pitchFamily="18" charset="2"/>
              <a:buNone/>
              <a:defRPr/>
            </a:pPr>
            <a:r>
              <a:rPr lang="en-US" sz="3200" b="1" dirty="0" smtClean="0"/>
              <a:t>Total Assessment Time</a:t>
            </a:r>
          </a:p>
          <a:p>
            <a:pPr algn="ctr">
              <a:buFont typeface="Wingdings 2" pitchFamily="18" charset="2"/>
              <a:buNone/>
              <a:defRPr/>
            </a:pPr>
            <a:endParaRPr lang="en-MY" sz="3200" b="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615922" y="1635111"/>
          <a:ext cx="8313796" cy="4327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Slide Number Placeholder 18"/>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741EE900-058D-41E4-AD5B-759B63357FA9}" type="slidenum">
              <a:rPr lang="en-MY" altLang="en-US" sz="1200">
                <a:solidFill>
                  <a:srgbClr val="FFFFFF"/>
                </a:solidFill>
              </a:rPr>
              <a:pPr eaLnBrk="1" hangingPunct="1">
                <a:lnSpc>
                  <a:spcPct val="80000"/>
                </a:lnSpc>
              </a:pPr>
              <a:t>32</a:t>
            </a:fld>
            <a:endParaRPr lang="en-MY" altLang="en-US" sz="1200">
              <a:solidFill>
                <a:srgbClr val="FFFFFF"/>
              </a:solidFill>
            </a:endParaRPr>
          </a:p>
        </p:txBody>
      </p:sp>
      <p:grpSp>
        <p:nvGrpSpPr>
          <p:cNvPr id="21508" name="Group 9"/>
          <p:cNvGrpSpPr>
            <a:grpSpLocks/>
          </p:cNvGrpSpPr>
          <p:nvPr/>
        </p:nvGrpSpPr>
        <p:grpSpPr bwMode="auto">
          <a:xfrm>
            <a:off x="6357938" y="3786188"/>
            <a:ext cx="2484437" cy="714375"/>
            <a:chOff x="4171954" y="1395231"/>
            <a:chExt cx="1773983" cy="547547"/>
          </a:xfrm>
        </p:grpSpPr>
        <p:sp>
          <p:nvSpPr>
            <p:cNvPr id="21521" name="Rounded Rectangle 10"/>
            <p:cNvSpPr>
              <a:spLocks noChangeArrowheads="1"/>
            </p:cNvSpPr>
            <p:nvPr/>
          </p:nvSpPr>
          <p:spPr bwMode="auto">
            <a:xfrm>
              <a:off x="4171954" y="1395231"/>
              <a:ext cx="1773983" cy="547547"/>
            </a:xfrm>
            <a:prstGeom prst="roundRect">
              <a:avLst>
                <a:gd name="adj" fmla="val 10000"/>
              </a:avLst>
            </a:prstGeom>
            <a:solidFill>
              <a:srgbClr val="FFFF99"/>
            </a:solidFill>
            <a:ln w="11430" algn="ctr">
              <a:solidFill>
                <a:srgbClr val="FFFFFF"/>
              </a:solidFill>
              <a:prstDash val="sysDash"/>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 name="Rounded Rectangle 4"/>
            <p:cNvSpPr/>
            <p:nvPr/>
          </p:nvSpPr>
          <p:spPr>
            <a:xfrm>
              <a:off x="4222963" y="1412266"/>
              <a:ext cx="1425988" cy="513477"/>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anchor="ctr"/>
            <a:lstStyle/>
            <a:p>
              <a:pPr algn="ctr" defTabSz="533400">
                <a:lnSpc>
                  <a:spcPct val="90000"/>
                </a:lnSpc>
                <a:spcAft>
                  <a:spcPct val="35000"/>
                </a:spcAft>
                <a:defRPr/>
              </a:pPr>
              <a:r>
                <a:rPr lang="en-US" sz="2400" b="1" dirty="0">
                  <a:solidFill>
                    <a:schemeClr val="tx1"/>
                  </a:solidFill>
                  <a:cs typeface="Arial" charset="0"/>
                </a:rPr>
                <a:t>Diligent </a:t>
              </a:r>
              <a:r>
                <a:rPr lang="en-US" sz="2400" b="1" dirty="0">
                  <a:solidFill>
                    <a:srgbClr val="FFFFFF"/>
                  </a:solidFill>
                  <a:cs typeface="Arial" charset="0"/>
                </a:rPr>
                <a:t> </a:t>
              </a:r>
              <a:r>
                <a:rPr lang="en-US" sz="2400" b="1" dirty="0">
                  <a:solidFill>
                    <a:schemeClr val="tx1"/>
                  </a:solidFill>
                  <a:cs typeface="Arial" charset="0"/>
                </a:rPr>
                <a:t>- 48</a:t>
              </a:r>
            </a:p>
          </p:txBody>
        </p:sp>
      </p:grpSp>
      <p:grpSp>
        <p:nvGrpSpPr>
          <p:cNvPr id="21509" name="Group 12"/>
          <p:cNvGrpSpPr>
            <a:grpSpLocks/>
          </p:cNvGrpSpPr>
          <p:nvPr/>
        </p:nvGrpSpPr>
        <p:grpSpPr bwMode="auto">
          <a:xfrm>
            <a:off x="6429375" y="4857750"/>
            <a:ext cx="2500313" cy="642938"/>
            <a:chOff x="4410019" y="1395231"/>
            <a:chExt cx="1322805" cy="547547"/>
          </a:xfrm>
        </p:grpSpPr>
        <p:sp>
          <p:nvSpPr>
            <p:cNvPr id="21519" name="Rounded Rectangle 13"/>
            <p:cNvSpPr>
              <a:spLocks noChangeArrowheads="1"/>
            </p:cNvSpPr>
            <p:nvPr/>
          </p:nvSpPr>
          <p:spPr bwMode="auto">
            <a:xfrm>
              <a:off x="4410019" y="1395231"/>
              <a:ext cx="1095095" cy="547547"/>
            </a:xfrm>
            <a:prstGeom prst="roundRect">
              <a:avLst>
                <a:gd name="adj" fmla="val 10000"/>
              </a:avLst>
            </a:prstGeom>
            <a:solidFill>
              <a:srgbClr val="FFFF99"/>
            </a:solidFill>
            <a:ln w="11429" algn="ctr">
              <a:solidFill>
                <a:srgbClr val="FFFFFF"/>
              </a:solidFill>
              <a:prstDash val="sysDash"/>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20" name="Rounded Rectangle 4"/>
            <p:cNvSpPr>
              <a:spLocks noChangeArrowheads="1"/>
            </p:cNvSpPr>
            <p:nvPr/>
          </p:nvSpPr>
          <p:spPr bwMode="auto">
            <a:xfrm>
              <a:off x="4447814" y="1411455"/>
              <a:ext cx="1285010" cy="515100"/>
            </a:xfrm>
            <a:prstGeom prst="rect">
              <a:avLst/>
            </a:prstGeom>
            <a:solidFill>
              <a:srgbClr val="FFFF99"/>
            </a:solidFill>
            <a:ln w="9525">
              <a:noFill/>
              <a:miter lim="800000"/>
              <a:headEnd/>
              <a:tailEnd/>
            </a:ln>
          </p:spPr>
          <p:txBody>
            <a:bodyPr lIns="7620" tIns="7620" rIns="7620" bIns="7620" anchor="ctr"/>
            <a:lstStyle/>
            <a:p>
              <a:pPr algn="ctr" defTabSz="533400">
                <a:lnSpc>
                  <a:spcPct val="90000"/>
                </a:lnSpc>
                <a:spcAft>
                  <a:spcPct val="35000"/>
                </a:spcAft>
                <a:defRPr/>
              </a:pPr>
              <a:r>
                <a:rPr lang="en-US" sz="2400" b="1" dirty="0">
                  <a:latin typeface="+mn-lt"/>
                  <a:cs typeface="Arial" charset="0"/>
                </a:rPr>
                <a:t>Very Diligent - 55</a:t>
              </a:r>
            </a:p>
          </p:txBody>
        </p:sp>
      </p:grpSp>
      <p:cxnSp>
        <p:nvCxnSpPr>
          <p:cNvPr id="17" name="Straight Arrow Connector 16"/>
          <p:cNvCxnSpPr/>
          <p:nvPr/>
        </p:nvCxnSpPr>
        <p:spPr>
          <a:xfrm rot="5400000" flipH="1" flipV="1">
            <a:off x="5643562" y="4714876"/>
            <a:ext cx="1000125" cy="57150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5107782" y="4250531"/>
            <a:ext cx="2000250" cy="500063"/>
          </a:xfrm>
          <a:prstGeom prst="straightConnector1">
            <a:avLst/>
          </a:prstGeom>
          <a:ln w="28575">
            <a:solidFill>
              <a:srgbClr val="FF0000"/>
            </a:solidFill>
            <a:prstDash val="sysDash"/>
            <a:tailEnd type="arrow"/>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flipV="1">
            <a:off x="5857875" y="5143500"/>
            <a:ext cx="603250" cy="320675"/>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1513" name="Group 9"/>
          <p:cNvGrpSpPr>
            <a:grpSpLocks/>
          </p:cNvGrpSpPr>
          <p:nvPr/>
        </p:nvGrpSpPr>
        <p:grpSpPr bwMode="auto">
          <a:xfrm>
            <a:off x="6357938" y="2714625"/>
            <a:ext cx="2484437" cy="714375"/>
            <a:chOff x="4171955" y="1395231"/>
            <a:chExt cx="1817119" cy="547547"/>
          </a:xfrm>
        </p:grpSpPr>
        <p:sp>
          <p:nvSpPr>
            <p:cNvPr id="21517" name="Rounded Rectangle 10"/>
            <p:cNvSpPr>
              <a:spLocks noChangeArrowheads="1"/>
            </p:cNvSpPr>
            <p:nvPr/>
          </p:nvSpPr>
          <p:spPr bwMode="auto">
            <a:xfrm>
              <a:off x="4171955" y="1395231"/>
              <a:ext cx="1817119" cy="547547"/>
            </a:xfrm>
            <a:prstGeom prst="roundRect">
              <a:avLst>
                <a:gd name="adj" fmla="val 10000"/>
              </a:avLst>
            </a:prstGeom>
            <a:solidFill>
              <a:srgbClr val="FFFF99"/>
            </a:solidFill>
            <a:ln w="11430" algn="ctr">
              <a:solidFill>
                <a:srgbClr val="FFFFFF"/>
              </a:solidFill>
              <a:prstDash val="sysDash"/>
              <a:round/>
              <a:headEnd/>
              <a:tailEnd/>
            </a:ln>
          </p:spPr>
          <p:txBody>
            <a:bodyPr/>
            <a:lstStyle/>
            <a:p>
              <a:pPr>
                <a:defRPr/>
              </a:pPr>
              <a:endParaRPr lang="en-US" b="1" dirty="0">
                <a:latin typeface="+mn-lt"/>
                <a:cs typeface="Arial" charset="0"/>
              </a:endParaRPr>
            </a:p>
          </p:txBody>
        </p:sp>
        <p:sp>
          <p:nvSpPr>
            <p:cNvPr id="12" name="Rounded Rectangle 4"/>
            <p:cNvSpPr/>
            <p:nvPr/>
          </p:nvSpPr>
          <p:spPr>
            <a:xfrm>
              <a:off x="4171955" y="1412266"/>
              <a:ext cx="1776481" cy="513477"/>
            </a:xfrm>
            <a:prstGeom prst="rect">
              <a:avLst/>
            </a:prstGeom>
          </p:spPr>
          <p:style>
            <a:lnRef idx="0">
              <a:scrgbClr r="0" g="0" b="0"/>
            </a:lnRef>
            <a:fillRef idx="0">
              <a:scrgbClr r="0" g="0" b="0"/>
            </a:fillRef>
            <a:effectRef idx="0">
              <a:scrgbClr r="0" g="0" b="0"/>
            </a:effectRef>
            <a:fontRef idx="minor">
              <a:schemeClr val="lt1"/>
            </a:fontRef>
          </p:style>
          <p:txBody>
            <a:bodyPr lIns="7620" tIns="7620" rIns="7620" bIns="7620" anchor="ctr"/>
            <a:lstStyle/>
            <a:p>
              <a:pPr algn="ctr" defTabSz="533400">
                <a:lnSpc>
                  <a:spcPct val="90000"/>
                </a:lnSpc>
                <a:spcAft>
                  <a:spcPct val="35000"/>
                </a:spcAft>
                <a:defRPr/>
              </a:pPr>
              <a:r>
                <a:rPr lang="en-US" sz="2400" b="1" dirty="0">
                  <a:solidFill>
                    <a:schemeClr val="tx1"/>
                  </a:solidFill>
                  <a:cs typeface="Arial" charset="0"/>
                </a:rPr>
                <a:t>Least Diligent - 40</a:t>
              </a:r>
            </a:p>
          </p:txBody>
        </p:sp>
      </p:grpSp>
      <p:sp>
        <p:nvSpPr>
          <p:cNvPr id="21515" name="Rectangle 17"/>
          <p:cNvSpPr>
            <a:spLocks noChangeArrowheads="1"/>
          </p:cNvSpPr>
          <p:nvPr/>
        </p:nvSpPr>
        <p:spPr bwMode="auto">
          <a:xfrm>
            <a:off x="2219145" y="350949"/>
            <a:ext cx="6715125"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anose="020B0604020202020204" pitchFamily="34" charset="-128"/>
              </a:rPr>
              <a:t>Student Categories and Learning Time  </a:t>
            </a:r>
            <a:endParaRPr lang="en-MY"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anose="020B0604020202020204" pitchFamily="34" charset="-128"/>
            </a:endParaRPr>
          </a:p>
        </p:txBody>
      </p:sp>
      <p:sp>
        <p:nvSpPr>
          <p:cNvPr id="2" name="Rectangle 17"/>
          <p:cNvSpPr>
            <a:spLocks noChangeArrowheads="1"/>
          </p:cNvSpPr>
          <p:nvPr/>
        </p:nvSpPr>
        <p:spPr bwMode="auto">
          <a:xfrm>
            <a:off x="285750" y="6000750"/>
            <a:ext cx="835818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Arial Unicode MS" panose="020B0604020202020204" pitchFamily="34" charset="-128"/>
              </a:rPr>
              <a:t>Good = diligent; weak = least </a:t>
            </a:r>
            <a:r>
              <a:rPr lang="en-US" altLang="en-US" sz="1600">
                <a:latin typeface="Arial Unicode MS" panose="020B0604020202020204" pitchFamily="34" charset="-128"/>
              </a:rPr>
              <a:t>diligent</a:t>
            </a:r>
            <a:endParaRPr lang="en-MY" altLang="en-US" sz="1600">
              <a:latin typeface="Arial Unicode MS" panose="020B0604020202020204" pitchFamily="34" charset="-128"/>
            </a:endParaRPr>
          </a:p>
        </p:txBody>
      </p:sp>
    </p:spTree>
  </p:cSld>
  <p:clrMapOvr>
    <a:masterClrMapping/>
  </p:clrMapOvr>
  <p:transition advClick="0">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1785938" y="1643063"/>
            <a:ext cx="5643562" cy="3429000"/>
          </a:xfrm>
          <a:prstGeom prst="bevel">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4800" dirty="0">
                <a:solidFill>
                  <a:srgbClr val="FFFFFF"/>
                </a:solidFill>
                <a:cs typeface="Arial" charset="0"/>
              </a:rPr>
              <a:t>Examples</a:t>
            </a:r>
            <a:endParaRPr lang="en-MY" sz="4800" dirty="0">
              <a:solidFill>
                <a:srgbClr val="FFFFFF"/>
              </a:solidFill>
              <a:cs typeface="Arial" charset="0"/>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FF03374D-DCEB-439C-BF1C-352D075962A1}" type="slidenum">
              <a:rPr lang="en-MY" altLang="en-US" sz="1200">
                <a:solidFill>
                  <a:srgbClr val="FFFFFF"/>
                </a:solidFill>
              </a:rPr>
              <a:pPr eaLnBrk="1" hangingPunct="1">
                <a:lnSpc>
                  <a:spcPct val="80000"/>
                </a:lnSpc>
              </a:pPr>
              <a:t>33</a:t>
            </a:fld>
            <a:endParaRPr lang="en-MY" altLang="en-US" sz="1200">
              <a:solidFill>
                <a:srgbClr val="FFFFFF"/>
              </a:solidFill>
            </a:endParaRPr>
          </a:p>
        </p:txBody>
      </p:sp>
    </p:spTree>
  </p:cSld>
  <p:clrMapOvr>
    <a:masterClrMapping/>
  </p:clrMapOvr>
  <p:transition advClick="0">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Vertical Text Placeholder 2"/>
          <p:cNvSpPr>
            <a:spLocks noGrp="1"/>
          </p:cNvSpPr>
          <p:nvPr>
            <p:ph type="body" orient="vert" idx="1"/>
          </p:nvPr>
        </p:nvSpPr>
        <p:spPr>
          <a:xfrm>
            <a:off x="785813" y="1600200"/>
            <a:ext cx="8215312" cy="4329113"/>
          </a:xfrm>
        </p:spPr>
        <p:txBody>
          <a:bodyPr vert="horz"/>
          <a:lstStyle/>
          <a:p>
            <a:pPr algn="ctr" eaLnBrk="1" hangingPunct="1">
              <a:buFont typeface="Wingdings 2" panose="05020102010507070707" pitchFamily="18" charset="2"/>
              <a:buNone/>
            </a:pPr>
            <a:r>
              <a:rPr lang="en-US" altLang="en-US" sz="3200" dirty="0" smtClean="0"/>
              <a:t>8 hours a day </a:t>
            </a:r>
          </a:p>
          <a:p>
            <a:pPr algn="ctr" eaLnBrk="1" hangingPunct="1">
              <a:buFont typeface="Wingdings 2" panose="05020102010507070707" pitchFamily="18" charset="2"/>
              <a:buNone/>
            </a:pPr>
            <a:endParaRPr lang="en-US" altLang="en-US" sz="1200" dirty="0" smtClean="0"/>
          </a:p>
          <a:p>
            <a:pPr algn="ctr" eaLnBrk="1" hangingPunct="1">
              <a:buFont typeface="Wingdings 2" panose="05020102010507070707" pitchFamily="18" charset="2"/>
              <a:buNone/>
            </a:pPr>
            <a:r>
              <a:rPr lang="en-US" altLang="en-US" sz="3200" dirty="0" smtClean="0"/>
              <a:t>48 hours a week</a:t>
            </a:r>
          </a:p>
          <a:p>
            <a:pPr algn="ctr" eaLnBrk="1" hangingPunct="1">
              <a:buFont typeface="Wingdings 2" panose="05020102010507070707" pitchFamily="18" charset="2"/>
              <a:buNone/>
            </a:pPr>
            <a:endParaRPr lang="en-US" altLang="en-US" sz="1200" dirty="0" smtClean="0"/>
          </a:p>
          <a:p>
            <a:pPr algn="ctr" eaLnBrk="1" hangingPunct="1">
              <a:buFont typeface="Wingdings 2" panose="05020102010507070707" pitchFamily="18" charset="2"/>
              <a:buNone/>
            </a:pPr>
            <a:r>
              <a:rPr lang="en-US" altLang="en-US" sz="3200" dirty="0" smtClean="0"/>
              <a:t>816 hours for 17-weeks</a:t>
            </a:r>
            <a:r>
              <a:rPr lang="en-US" altLang="en-US" sz="1600" dirty="0" smtClean="0"/>
              <a:t>*</a:t>
            </a:r>
            <a:r>
              <a:rPr lang="en-US" altLang="en-US" sz="3200" dirty="0" smtClean="0"/>
              <a:t> </a:t>
            </a:r>
          </a:p>
          <a:p>
            <a:pPr algn="ctr" eaLnBrk="1" hangingPunct="1">
              <a:buFont typeface="Wingdings 2" panose="05020102010507070707" pitchFamily="18" charset="2"/>
              <a:buNone/>
            </a:pPr>
            <a:endParaRPr lang="en-US" altLang="en-US" sz="1200" dirty="0" smtClean="0"/>
          </a:p>
          <a:p>
            <a:pPr algn="ctr" eaLnBrk="1" hangingPunct="1">
              <a:buFont typeface="Wingdings 2" panose="05020102010507070707" pitchFamily="18" charset="2"/>
              <a:buNone/>
            </a:pPr>
            <a:r>
              <a:rPr lang="en-US" altLang="en-US" sz="3200" dirty="0" smtClean="0"/>
              <a:t>20.4 credits per semester</a:t>
            </a:r>
          </a:p>
          <a:p>
            <a:pPr algn="ctr" eaLnBrk="1" hangingPunct="1">
              <a:buFont typeface="Wingdings 2" panose="05020102010507070707" pitchFamily="18" charset="2"/>
              <a:buNone/>
            </a:pPr>
            <a:endParaRPr lang="en-US" altLang="en-US" sz="1200" dirty="0" smtClean="0"/>
          </a:p>
          <a:p>
            <a:pPr algn="ctr" eaLnBrk="1" hangingPunct="1">
              <a:buFont typeface="Wingdings 2" panose="05020102010507070707" pitchFamily="18" charset="2"/>
              <a:buNone/>
            </a:pPr>
            <a:r>
              <a:rPr lang="en-US" altLang="en-US" sz="3200" dirty="0" smtClean="0"/>
              <a:t>5.8 semesters for a 120 credits bachelors </a:t>
            </a:r>
            <a:endParaRPr lang="en-MY" altLang="en-US" sz="32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78D047A3-C0F1-4E41-96F7-C2BE9445A769}" type="slidenum">
              <a:rPr lang="en-MY" altLang="en-US" sz="1200">
                <a:solidFill>
                  <a:srgbClr val="FFFFFF"/>
                </a:solidFill>
              </a:rPr>
              <a:pPr eaLnBrk="1" hangingPunct="1">
                <a:lnSpc>
                  <a:spcPct val="80000"/>
                </a:lnSpc>
              </a:pPr>
              <a:t>34</a:t>
            </a:fld>
            <a:endParaRPr lang="en-MY" altLang="en-US" sz="1200">
              <a:solidFill>
                <a:srgbClr val="FFFFFF"/>
              </a:solidFill>
            </a:endParaRPr>
          </a:p>
        </p:txBody>
      </p:sp>
      <p:sp>
        <p:nvSpPr>
          <p:cNvPr id="23557" name="Rectangle 5"/>
          <p:cNvSpPr>
            <a:spLocks noChangeArrowheads="1"/>
          </p:cNvSpPr>
          <p:nvPr/>
        </p:nvSpPr>
        <p:spPr bwMode="auto">
          <a:xfrm>
            <a:off x="2057400" y="142875"/>
            <a:ext cx="7015163" cy="1384995"/>
          </a:xfrm>
          <a:prstGeom prst="rect">
            <a:avLst/>
          </a:prstGeom>
          <a:noFill/>
          <a:ln w="9525">
            <a:noFill/>
            <a:miter lim="800000"/>
            <a:headEnd/>
            <a:tailEnd/>
          </a:ln>
        </p:spPr>
        <p:txBody>
          <a:bodyPr wrap="square">
            <a:spAutoFit/>
          </a:bodyPr>
          <a:lstStyle/>
          <a:p>
            <a:pPr algn="ctr">
              <a:buClr>
                <a:schemeClr val="tx1"/>
              </a:buCl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cs typeface="Arial" charset="0"/>
              </a:rPr>
              <a:t>Recommended Student Learning Time </a:t>
            </a:r>
          </a:p>
          <a:p>
            <a:pPr algn="ctr">
              <a:buClr>
                <a:schemeClr val="tx1"/>
              </a:buClr>
              <a:defRPr/>
            </a:pPr>
            <a:r>
              <a:rPr lang="en-US" sz="2000" b="1" dirty="0">
                <a:ln w="1905"/>
                <a:solidFill>
                  <a:srgbClr val="FF0000"/>
                </a:solidFill>
                <a:effectLst>
                  <a:innerShdw blurRad="69850" dist="43180" dir="5400000">
                    <a:srgbClr val="000000">
                      <a:alpha val="65000"/>
                    </a:srgbClr>
                  </a:innerShdw>
                </a:effectLst>
                <a:latin typeface="Arial Unicode MS" pitchFamily="34" charset="-128"/>
                <a:cs typeface="Arial" charset="0"/>
              </a:rPr>
              <a:t>(For a diligent student &amp; 17-weeks Semester)</a:t>
            </a:r>
          </a:p>
        </p:txBody>
      </p:sp>
      <p:sp>
        <p:nvSpPr>
          <p:cNvPr id="6" name="Rectangle 5"/>
          <p:cNvSpPr/>
          <p:nvPr/>
        </p:nvSpPr>
        <p:spPr>
          <a:xfrm>
            <a:off x="228600" y="1524000"/>
            <a:ext cx="646331" cy="4786346"/>
          </a:xfrm>
          <a:prstGeom prst="rect">
            <a:avLst/>
          </a:prstGeom>
          <a:solidFill>
            <a:srgbClr val="E14C09"/>
          </a:solidFill>
        </p:spPr>
        <p:txBody>
          <a:bodyPr vert="vert270">
            <a:spAutoFit/>
          </a:bodyPr>
          <a:lstStyle/>
          <a:p>
            <a:pPr marL="320040" indent="-320040" fontAlgn="auto">
              <a:spcBef>
                <a:spcPts val="700"/>
              </a:spcBef>
              <a:spcAft>
                <a:spcPts val="0"/>
              </a:spcAft>
              <a:buClr>
                <a:srgbClr val="DA1F28"/>
              </a:buClr>
              <a:buSzPct val="60000"/>
              <a:defRPr/>
            </a:pPr>
            <a:r>
              <a:rPr lang="en-US" sz="1500" dirty="0">
                <a:solidFill>
                  <a:prstClr val="black"/>
                </a:solidFill>
                <a:latin typeface="Tw Cen MT"/>
                <a:cs typeface="+mn-cs"/>
              </a:rPr>
              <a:t>*17 weeks = 14 weeks of teaching, 1 week each for semester break, study break and examination</a:t>
            </a:r>
          </a:p>
        </p:txBody>
      </p:sp>
    </p:spTree>
  </p:cSld>
  <p:clrMapOvr>
    <a:masterClrMapping/>
  </p:clrMapOvr>
  <p:transition advClick="0">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38"/>
          <p:cNvGraphicFramePr>
            <a:graphicFrameLocks/>
          </p:cNvGraphicFramePr>
          <p:nvPr>
            <p:extLst>
              <p:ext uri="{D42A27DB-BD31-4B8C-83A1-F6EECF244321}">
                <p14:modId xmlns:p14="http://schemas.microsoft.com/office/powerpoint/2010/main" xmlns="" val="534253127"/>
              </p:ext>
            </p:extLst>
          </p:nvPr>
        </p:nvGraphicFramePr>
        <p:xfrm>
          <a:off x="571473" y="1555737"/>
          <a:ext cx="8258232" cy="4328508"/>
        </p:xfrm>
        <a:graphic>
          <a:graphicData uri="http://schemas.openxmlformats.org/drawingml/2006/table">
            <a:tbl>
              <a:tblPr firstRow="1" bandRow="1">
                <a:tableStyleId>{775DCB02-9BB8-47FD-8907-85C794F793BA}</a:tableStyleId>
              </a:tblPr>
              <a:tblGrid>
                <a:gridCol w="473344"/>
                <a:gridCol w="4675398"/>
                <a:gridCol w="960086"/>
                <a:gridCol w="1153592"/>
                <a:gridCol w="995812"/>
              </a:tblGrid>
              <a:tr h="5257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MY" sz="1600" b="1" i="0" u="none" strike="noStrike" cap="none" normalizeH="0" baseline="0" dirty="0" smtClean="0">
                        <a:ln>
                          <a:noFill/>
                        </a:ln>
                        <a:solidFill>
                          <a:srgbClr val="FFFFFF"/>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MY" sz="1600" b="1" i="0" u="none" strike="noStrike" cap="none" normalizeH="0" baseline="0" dirty="0" smtClean="0">
                        <a:ln>
                          <a:noFill/>
                        </a:ln>
                        <a:solidFill>
                          <a:srgbClr val="FFFFFF"/>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400" u="none" strike="noStrike" cap="none" normalizeH="0" baseline="0" dirty="0" smtClean="0">
                          <a:ln>
                            <a:noFill/>
                          </a:ln>
                          <a:effectLst/>
                        </a:rPr>
                        <a:t>Least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MY" sz="1400" u="none" strike="noStrike" cap="none" normalizeH="0" baseline="0" dirty="0" smtClean="0">
                          <a:ln>
                            <a:noFill/>
                          </a:ln>
                          <a:effectLst/>
                        </a:rPr>
                        <a:t>Diligent</a:t>
                      </a:r>
                      <a:endParaRPr kumimoji="0" lang="en-MY" sz="1400" b="1" i="0" u="none" strike="noStrike" cap="none" normalizeH="0" baseline="0" dirty="0" smtClean="0">
                        <a:ln>
                          <a:noFill/>
                        </a:ln>
                        <a:solidFill>
                          <a:srgbClr val="FFFFFF"/>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Diligent</a:t>
                      </a:r>
                      <a:endParaRPr kumimoji="0" lang="en-MY" sz="1400" b="1" i="0" u="none" strike="noStrike" cap="none" normalizeH="0" baseline="0" dirty="0" smtClean="0">
                        <a:ln>
                          <a:noFill/>
                        </a:ln>
                        <a:solidFill>
                          <a:srgbClr val="FFFFFF"/>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Very Diligent</a:t>
                      </a:r>
                      <a:endParaRPr kumimoji="0" lang="en-MY" sz="1400" b="1" i="0" u="none" strike="noStrike" cap="none" normalizeH="0" baseline="0" dirty="0" smtClean="0">
                        <a:ln>
                          <a:noFill/>
                        </a:ln>
                        <a:solidFill>
                          <a:srgbClr val="FFFFFF"/>
                        </a:solidFill>
                        <a:effectLst/>
                        <a:latin typeface="Georgia" pitchFamily="18" charset="0"/>
                        <a:cs typeface="Arial" charset="0"/>
                      </a:endParaRPr>
                    </a:p>
                  </a:txBody>
                  <a:tcPr horzOverflow="overflow"/>
                </a:tc>
              </a:tr>
              <a:tr h="375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dirty="0" smtClean="0">
                          <a:ln>
                            <a:noFill/>
                          </a:ln>
                          <a:effectLst/>
                        </a:rPr>
                        <a:t>Number of weeks in a semester (A)</a:t>
                      </a:r>
                      <a:endParaRPr kumimoji="0" lang="en-MY" sz="1600" b="1" i="0" u="none" strike="noStrike" cap="none" normalizeH="0" baseline="0" dirty="0" smtClean="0">
                        <a:ln>
                          <a:noFill/>
                        </a:ln>
                        <a:solidFill>
                          <a:srgbClr val="000000"/>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smtClean="0">
                          <a:ln>
                            <a:noFill/>
                          </a:ln>
                          <a:effectLst/>
                        </a:rPr>
                        <a:t>17</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smtClean="0">
                          <a:ln>
                            <a:noFill/>
                          </a:ln>
                          <a:effectLst/>
                        </a:rPr>
                        <a:t>17</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smtClean="0">
                          <a:ln>
                            <a:noFill/>
                          </a:ln>
                          <a:effectLst/>
                        </a:rPr>
                        <a:t>17</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r>
              <a:tr h="480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2</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Recommended SLT per week (B)</a:t>
                      </a:r>
                      <a:endParaRPr kumimoji="0" lang="en-US" sz="1600" b="1" i="0" u="none" strike="noStrike" cap="none" normalizeH="0" baseline="0" dirty="0" smtClean="0">
                        <a:ln>
                          <a:noFill/>
                        </a:ln>
                        <a:solidFill>
                          <a:srgbClr val="000000"/>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40</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48</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55</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r>
              <a:tr h="564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3</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Recommended total SLT per semester (C)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[A x B]</a:t>
                      </a:r>
                      <a:endParaRPr kumimoji="0" lang="en-MY" sz="1600" b="1" i="0" u="none" strike="noStrike" cap="none" normalizeH="0" baseline="0" dirty="0" smtClean="0">
                        <a:ln>
                          <a:noFill/>
                        </a:ln>
                        <a:solidFill>
                          <a:srgbClr val="000000"/>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680</a:t>
                      </a:r>
                      <a:endParaRPr kumimoji="0" lang="en-US" sz="1600" b="0" i="0" u="none" strike="noStrike" cap="none" normalizeH="0" baseline="0" smtClean="0">
                        <a:ln>
                          <a:noFill/>
                        </a:ln>
                        <a:solidFill>
                          <a:srgbClr val="000000"/>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816</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935</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r>
              <a:tr h="564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4</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Recommended credit per semester (D)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[C ÷ 40]</a:t>
                      </a:r>
                      <a:endParaRPr kumimoji="0" lang="en-MY" sz="1600" b="1" i="0" u="none" strike="noStrike" cap="none" normalizeH="0" baseline="0" dirty="0" smtClean="0">
                        <a:ln>
                          <a:noFill/>
                        </a:ln>
                        <a:solidFill>
                          <a:srgbClr val="000000"/>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17</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20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(20.4)</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23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(23.4)</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r>
              <a:tr h="406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5</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dirty="0" smtClean="0">
                          <a:ln>
                            <a:noFill/>
                          </a:ln>
                          <a:effectLst/>
                        </a:rPr>
                        <a:t>Total graduating credit for programme (E)</a:t>
                      </a:r>
                      <a:endParaRPr kumimoji="0" lang="en-MY" sz="1600" b="1" i="0" u="none" strike="noStrike" cap="none" normalizeH="0" baseline="0" dirty="0" smtClean="0">
                        <a:ln>
                          <a:noFill/>
                        </a:ln>
                        <a:solidFill>
                          <a:srgbClr val="000000"/>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130</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130</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130</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r>
              <a:tr h="564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smtClean="0">
                          <a:ln>
                            <a:noFill/>
                          </a:ln>
                          <a:effectLst/>
                        </a:rPr>
                        <a:t>6</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Number of semesters (long semester) (F)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[E ÷ D]</a:t>
                      </a:r>
                      <a:endParaRPr kumimoji="0" lang="en-MY" sz="1600" b="1" i="0" u="none" strike="noStrike" cap="none" normalizeH="0" baseline="0" dirty="0" smtClean="0">
                        <a:ln>
                          <a:noFill/>
                        </a:ln>
                        <a:solidFill>
                          <a:srgbClr val="000000"/>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7.6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(7.64)</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6.5</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5.7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(5.65)</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r>
              <a:tr h="8024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smtClean="0">
                          <a:ln>
                            <a:noFill/>
                          </a:ln>
                          <a:effectLst/>
                        </a:rPr>
                        <a:t>7</a:t>
                      </a: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Number of academic year (2 long semesters 1 year)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[F ÷ 2]</a:t>
                      </a:r>
                      <a:endParaRPr kumimoji="0" lang="en-MY" sz="1600" b="1" i="0" u="none" strike="noStrike" cap="none" normalizeH="0" baseline="0" dirty="0" smtClean="0">
                        <a:ln>
                          <a:noFill/>
                        </a:ln>
                        <a:solidFill>
                          <a:srgbClr val="000000"/>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3.8</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MY" sz="1600" b="0" i="0" u="none" strike="noStrike" cap="none" normalizeH="0" baseline="0" smtClean="0">
                        <a:ln>
                          <a:noFill/>
                        </a:ln>
                        <a:solidFill>
                          <a:srgbClr val="000000"/>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3.3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(3.25)</a:t>
                      </a:r>
                      <a:endParaRPr kumimoji="0" lang="en-MY" sz="1600" b="1" i="0" u="none" strike="noStrike" cap="none" normalizeH="0" baseline="0" smtClean="0">
                        <a:ln>
                          <a:noFill/>
                        </a:ln>
                        <a:solidFill>
                          <a:srgbClr val="000000"/>
                        </a:solidFill>
                        <a:effectLst/>
                        <a:latin typeface="Georg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(2.85)</a:t>
                      </a:r>
                      <a:endParaRPr kumimoji="0" lang="en-MY" sz="1600" b="0" i="0" u="none" strike="noStrike" cap="none" normalizeH="0" baseline="0" dirty="0" smtClean="0">
                        <a:ln>
                          <a:noFill/>
                        </a:ln>
                        <a:solidFill>
                          <a:srgbClr val="000000"/>
                        </a:solidFill>
                        <a:effectLst/>
                        <a:latin typeface="Georgia" pitchFamily="18" charset="0"/>
                        <a:cs typeface="Arial" charset="0"/>
                      </a:endParaRPr>
                    </a:p>
                  </a:txBody>
                  <a:tcPr horzOverflow="overflow"/>
                </a:tc>
              </a:tr>
            </a:tbl>
          </a:graphicData>
        </a:graphic>
      </p:graphicFrame>
      <p:sp>
        <p:nvSpPr>
          <p:cNvPr id="32826" name="Title 1"/>
          <p:cNvSpPr>
            <a:spLocks noGrp="1"/>
          </p:cNvSpPr>
          <p:nvPr>
            <p:ph type="title"/>
          </p:nvPr>
        </p:nvSpPr>
        <p:spPr>
          <a:xfrm>
            <a:off x="2209800" y="285750"/>
            <a:ext cx="6791325" cy="785813"/>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anose="020B0604020202020204" pitchFamily="34" charset="-128"/>
              </a:rPr>
              <a:t>Student Categories &amp;130 credit Bachelors</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F73FD502-CF31-48C0-B263-6564FE3861D8}" type="slidenum">
              <a:rPr lang="en-MY" altLang="en-US" sz="1200">
                <a:solidFill>
                  <a:srgbClr val="FFFFFF"/>
                </a:solidFill>
              </a:rPr>
              <a:pPr eaLnBrk="1" hangingPunct="1">
                <a:lnSpc>
                  <a:spcPct val="80000"/>
                </a:lnSpc>
              </a:pPr>
              <a:t>35</a:t>
            </a:fld>
            <a:endParaRPr lang="en-MY" altLang="en-US" sz="1200">
              <a:solidFill>
                <a:srgbClr val="FFFFFF"/>
              </a:solidFill>
            </a:endParaRPr>
          </a:p>
        </p:txBody>
      </p:sp>
    </p:spTree>
  </p:cSld>
  <p:clrMapOvr>
    <a:masterClrMapping/>
  </p:clrMapOvr>
  <p:transition advClick="0">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828800" y="228600"/>
            <a:ext cx="7172325" cy="9906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Proposed student independent learning time</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54697C97-0D82-4AFD-87D2-BA7DECB7A5B5}" type="slidenum">
              <a:rPr lang="en-MY" altLang="en-US" sz="1200">
                <a:solidFill>
                  <a:srgbClr val="FFFFFF"/>
                </a:solidFill>
              </a:rPr>
              <a:pPr eaLnBrk="1" hangingPunct="1">
                <a:lnSpc>
                  <a:spcPct val="80000"/>
                </a:lnSpc>
              </a:pPr>
              <a:t>36</a:t>
            </a:fld>
            <a:endParaRPr lang="en-MY" altLang="en-US" sz="1200">
              <a:solidFill>
                <a:srgbClr val="FFFFFF"/>
              </a:solidFill>
            </a:endParaRPr>
          </a:p>
        </p:txBody>
      </p:sp>
      <p:graphicFrame>
        <p:nvGraphicFramePr>
          <p:cNvPr id="7" name="Table 6"/>
          <p:cNvGraphicFramePr>
            <a:graphicFrameLocks noGrp="1"/>
          </p:cNvGraphicFramePr>
          <p:nvPr/>
        </p:nvGraphicFramePr>
        <p:xfrm>
          <a:off x="642938" y="1571625"/>
          <a:ext cx="8286751" cy="4357687"/>
        </p:xfrm>
        <a:graphic>
          <a:graphicData uri="http://schemas.openxmlformats.org/drawingml/2006/table">
            <a:tbl>
              <a:tblPr firstRow="1" bandRow="1">
                <a:tableStyleId>{22838BEF-8BB2-4498-84A7-C5851F593DF1}</a:tableStyleId>
              </a:tblPr>
              <a:tblGrid>
                <a:gridCol w="4000486"/>
                <a:gridCol w="2000257"/>
                <a:gridCol w="2286008"/>
              </a:tblGrid>
              <a:tr h="5104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Item</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Duration (hours) or requirements</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Proposed Student Self Learning Time (hours)</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solidFill>
                      <a:schemeClr val="accent6">
                        <a:lumMod val="40000"/>
                        <a:lumOff val="60000"/>
                      </a:schemeClr>
                    </a:solidFill>
                  </a:tcPr>
                </a:tc>
              </a:tr>
              <a:tr h="263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Lecture </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1-2</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r>
              <a:tr h="263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Tutorial</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1-2</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r>
              <a:tr h="3131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Tutorial (involving case studies)</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3</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r>
              <a:tr h="3090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Laboratory (including report writing)</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3</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2-3</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r>
              <a:tr h="2839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Undergraduate Final Year Project/ Dissertation</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6 - 10 credits</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200 - 400</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r>
              <a:tr h="263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Studio Work</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2</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2</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r>
              <a:tr h="263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Presentation</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3-4</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r>
              <a:tr h="263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Coursework/Assignment</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2000 words</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10 - 12</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r>
              <a:tr h="6129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Creative Writing (or a project that last a whole semester)</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100 – 150 pages</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8-10</a:t>
                      </a: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tc>
              </a:tr>
              <a:tr h="2637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Examination</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3 </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10 – 20*</a:t>
                      </a:r>
                      <a:endParaRPr kumimoji="0" lang="en-US" sz="16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tc>
              </a:tr>
              <a:tr h="745835">
                <a:tc gridSpan="3">
                  <a:txBody>
                    <a:bodyPr/>
                    <a:lstStyle/>
                    <a:p>
                      <a:pPr marL="631825" marR="0" lvl="0" indent="-631825" algn="just"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Source: </a:t>
                      </a:r>
                      <a:r>
                        <a:rPr kumimoji="0" lang="en-US" sz="1400" u="none" strike="noStrike" cap="none" normalizeH="0" baseline="0" dirty="0" err="1" smtClean="0">
                          <a:ln>
                            <a:noFill/>
                          </a:ln>
                          <a:effectLst/>
                        </a:rPr>
                        <a:t>Bengkel</a:t>
                      </a:r>
                      <a:r>
                        <a:rPr kumimoji="0" lang="en-US" sz="1400" u="none" strike="noStrike" cap="none" normalizeH="0" baseline="0" dirty="0" smtClean="0">
                          <a:ln>
                            <a:noFill/>
                          </a:ln>
                          <a:effectLst/>
                        </a:rPr>
                        <a:t> </a:t>
                      </a:r>
                      <a:r>
                        <a:rPr kumimoji="0" lang="en-US" sz="1400" u="none" strike="noStrike" cap="none" normalizeH="0" baseline="0" dirty="0" err="1" smtClean="0">
                          <a:ln>
                            <a:noFill/>
                          </a:ln>
                          <a:effectLst/>
                        </a:rPr>
                        <a:t>Kebangsaan</a:t>
                      </a:r>
                      <a:r>
                        <a:rPr kumimoji="0" lang="en-US" sz="1400" u="none" strike="noStrike" cap="none" normalizeH="0" baseline="0" dirty="0" smtClean="0">
                          <a:ln>
                            <a:noFill/>
                          </a:ln>
                          <a:effectLst/>
                        </a:rPr>
                        <a:t> </a:t>
                      </a:r>
                      <a:r>
                        <a:rPr kumimoji="0" lang="en-US" sz="1400" u="none" strike="noStrike" cap="none" normalizeH="0" baseline="0" dirty="0" err="1" smtClean="0">
                          <a:ln>
                            <a:noFill/>
                          </a:ln>
                          <a:effectLst/>
                        </a:rPr>
                        <a:t>Pemantapan</a:t>
                      </a:r>
                      <a:r>
                        <a:rPr kumimoji="0" lang="en-US" sz="1400" u="none" strike="noStrike" cap="none" normalizeH="0" baseline="0" dirty="0" smtClean="0">
                          <a:ln>
                            <a:noFill/>
                          </a:ln>
                          <a:effectLst/>
                        </a:rPr>
                        <a:t> </a:t>
                      </a:r>
                      <a:r>
                        <a:rPr kumimoji="0" lang="en-US" sz="1400" u="none" strike="noStrike" cap="none" normalizeH="0" baseline="0" dirty="0" err="1" smtClean="0">
                          <a:ln>
                            <a:noFill/>
                          </a:ln>
                          <a:effectLst/>
                        </a:rPr>
                        <a:t>Sistem</a:t>
                      </a:r>
                      <a:r>
                        <a:rPr kumimoji="0" lang="en-US" sz="1400" u="none" strike="noStrike" cap="none" normalizeH="0" baseline="0" dirty="0" smtClean="0">
                          <a:ln>
                            <a:noFill/>
                          </a:ln>
                          <a:effectLst/>
                        </a:rPr>
                        <a:t> </a:t>
                      </a:r>
                      <a:r>
                        <a:rPr kumimoji="0" lang="en-US" sz="1400" u="none" strike="noStrike" cap="none" normalizeH="0" baseline="0" dirty="0" err="1" smtClean="0">
                          <a:ln>
                            <a:noFill/>
                          </a:ln>
                          <a:effectLst/>
                        </a:rPr>
                        <a:t>Kredit</a:t>
                      </a:r>
                      <a:r>
                        <a:rPr kumimoji="0" lang="en-US" sz="1400" u="none" strike="noStrike" cap="none" normalizeH="0" baseline="0" dirty="0" smtClean="0">
                          <a:ln>
                            <a:noFill/>
                          </a:ln>
                          <a:effectLst/>
                        </a:rPr>
                        <a:t> MQF, 31 Jan. – 2 Feb. 2005 by Quality Assurance Division, Ministry of Higher Education (Malaysia).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 Proposed by MQA, depending on the field of study and the intensity of the examination. </a:t>
                      </a:r>
                      <a:endParaRPr kumimoji="0" lang="en-US" sz="14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advClick="0">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828800" y="228600"/>
            <a:ext cx="7315200" cy="1219200"/>
          </a:xfrm>
        </p:spPr>
        <p:txBody>
          <a:bodyPr/>
          <a:lstStyle/>
          <a:p>
            <a:r>
              <a:rPr lang="en-US" altLang="en-US" sz="3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anose="020B0604020202020204" pitchFamily="34" charset="-128"/>
                <a:ea typeface="Arial Unicode MS" panose="020B0604020202020204" pitchFamily="34" charset="-128"/>
                <a:cs typeface="Arial Unicode MS" panose="020B0604020202020204" pitchFamily="34" charset="-128"/>
              </a:rPr>
              <a:t>Learning Outcomes and Student Learning Time </a:t>
            </a:r>
            <a:r>
              <a:rPr lang="en-US"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anose="020B0604020202020204" pitchFamily="34" charset="-128"/>
                <a:ea typeface="Arial Unicode MS" panose="020B0604020202020204" pitchFamily="34" charset="-128"/>
                <a:cs typeface="Arial Unicode MS" panose="020B0604020202020204" pitchFamily="34" charset="-128"/>
              </a:rPr>
              <a:t/>
            </a:r>
            <a:br>
              <a:rPr lang="en-US"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en-US" sz="2000" b="1" dirty="0" smtClean="0">
                <a:ln w="1905"/>
                <a:solidFill>
                  <a:srgbClr val="FF0000"/>
                </a:solidFill>
                <a:effectLst>
                  <a:innerShdw blurRad="69850" dist="43180" dir="5400000">
                    <a:srgbClr val="000000">
                      <a:alpha val="65000"/>
                    </a:srgbClr>
                  </a:innerShdw>
                </a:effectLst>
                <a:latin typeface="Arial Unicode MS" panose="020B0604020202020204" pitchFamily="34" charset="-128"/>
                <a:ea typeface="Arial Unicode MS" panose="020B0604020202020204" pitchFamily="34" charset="-128"/>
                <a:cs typeface="Arial Unicode MS" panose="020B0604020202020204" pitchFamily="34" charset="-128"/>
              </a:rPr>
              <a:t>(A subject with 6 learning outcomes and 1.5 credit hours)</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2853600B-FEE3-41E0-A40E-A5BF2CAB747B}" type="slidenum">
              <a:rPr lang="en-MY" altLang="en-US" sz="1200">
                <a:solidFill>
                  <a:srgbClr val="FFFFFF"/>
                </a:solidFill>
              </a:rPr>
              <a:pPr eaLnBrk="1" hangingPunct="1">
                <a:lnSpc>
                  <a:spcPct val="80000"/>
                </a:lnSpc>
              </a:pPr>
              <a:t>37</a:t>
            </a:fld>
            <a:endParaRPr lang="en-MY" altLang="en-US" sz="1200">
              <a:solidFill>
                <a:srgbClr val="FFFFFF"/>
              </a:solidFill>
            </a:endParaRPr>
          </a:p>
        </p:txBody>
      </p:sp>
      <p:graphicFrame>
        <p:nvGraphicFramePr>
          <p:cNvPr id="6" name="Group 76"/>
          <p:cNvGraphicFramePr>
            <a:graphicFrameLocks noGrp="1"/>
          </p:cNvGraphicFramePr>
          <p:nvPr/>
        </p:nvGraphicFramePr>
        <p:xfrm>
          <a:off x="381000" y="1817506"/>
          <a:ext cx="8358186" cy="4278494"/>
        </p:xfrm>
        <a:graphic>
          <a:graphicData uri="http://schemas.openxmlformats.org/drawingml/2006/table">
            <a:tbl>
              <a:tblPr firstRow="1" firstCol="1" lastRow="1" lastCol="1" bandRow="1">
                <a:tableStyleId>{8A107856-5554-42FB-B03E-39F5DBC370BA}</a:tableStyleId>
              </a:tblPr>
              <a:tblGrid>
                <a:gridCol w="505111"/>
                <a:gridCol w="4538074"/>
                <a:gridCol w="865682"/>
                <a:gridCol w="648068"/>
                <a:gridCol w="937159"/>
                <a:gridCol w="864092"/>
              </a:tblGrid>
              <a:tr h="5857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MY" sz="1500" b="1" i="0" u="none" strike="noStrike" cap="none" normalizeH="0" baseline="0" dirty="0" smtClean="0">
                        <a:ln>
                          <a:noFill/>
                        </a:ln>
                        <a:solidFill>
                          <a:srgbClr val="FFFFFF"/>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rPr>
                        <a:t>Learning Outcomes</a:t>
                      </a:r>
                      <a:endParaRPr kumimoji="0" lang="en-MY" sz="1500" b="1" i="0" u="none" strike="noStrike" cap="none" normalizeH="0" baseline="0" dirty="0" smtClean="0">
                        <a:ln>
                          <a:noFill/>
                        </a:ln>
                        <a:solidFill>
                          <a:srgbClr val="FFFFFF"/>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500" u="none" strike="noStrike" cap="none" normalizeH="0" baseline="0" dirty="0" smtClean="0">
                          <a:ln>
                            <a:noFill/>
                          </a:ln>
                          <a:effectLst/>
                        </a:rPr>
                        <a:t>Lecture</a:t>
                      </a:r>
                      <a:endParaRPr kumimoji="0" lang="en-MY" sz="1500" b="1" i="0" u="none" strike="noStrike" cap="none" normalizeH="0" baseline="0" dirty="0" smtClean="0">
                        <a:ln>
                          <a:noFill/>
                        </a:ln>
                        <a:solidFill>
                          <a:srgbClr val="FFFFFF"/>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500" u="none" strike="noStrike" cap="none" normalizeH="0" baseline="0" dirty="0" smtClean="0">
                          <a:ln>
                            <a:noFill/>
                          </a:ln>
                          <a:effectLst/>
                        </a:rPr>
                        <a:t>Tute</a:t>
                      </a:r>
                      <a:endParaRPr kumimoji="0" lang="en-MY" sz="1500" b="1" i="0" u="none" strike="noStrike" cap="none" normalizeH="0" baseline="0" dirty="0" smtClean="0">
                        <a:ln>
                          <a:noFill/>
                        </a:ln>
                        <a:solidFill>
                          <a:srgbClr val="FFFFFF"/>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500" u="none" strike="noStrike" cap="none" normalizeH="0" baseline="0" dirty="0" smtClean="0">
                          <a:ln>
                            <a:noFill/>
                          </a:ln>
                          <a:effectLst/>
                        </a:rPr>
                        <a:t>Self -learning</a:t>
                      </a:r>
                      <a:endParaRPr kumimoji="0" lang="en-MY" sz="1500" b="1" i="0" u="none" strike="noStrike" cap="none" normalizeH="0" baseline="0" dirty="0" smtClean="0">
                        <a:ln>
                          <a:noFill/>
                        </a:ln>
                        <a:solidFill>
                          <a:srgbClr val="FFFFFF"/>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rPr>
                        <a:t>Total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u="none" strike="noStrike" cap="none" normalizeH="0" baseline="0" dirty="0" smtClean="0">
                          <a:ln>
                            <a:noFill/>
                          </a:ln>
                          <a:effectLst/>
                        </a:rPr>
                        <a:t>SLT</a:t>
                      </a:r>
                      <a:endParaRPr kumimoji="0" lang="en-MY" sz="1500" b="1" i="0" u="none" strike="noStrike" cap="none" normalizeH="0" baseline="0" dirty="0" smtClean="0">
                        <a:ln>
                          <a:noFill/>
                        </a:ln>
                        <a:solidFill>
                          <a:srgbClr val="FFFFFF"/>
                        </a:solidFill>
                        <a:effectLst/>
                        <a:latin typeface="Constantia" pitchFamily="18" charset="0"/>
                        <a:cs typeface="Arial" charset="0"/>
                      </a:endParaRPr>
                    </a:p>
                  </a:txBody>
                  <a:tcPr marL="91439" marR="91439" marT="45716" marB="45716" horzOverflow="overflow"/>
                </a:tc>
              </a:tr>
              <a:tr h="3352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explain the types of contracts;</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dirty="0" smtClean="0">
                          <a:ln>
                            <a:noFill/>
                          </a:ln>
                          <a:effectLst/>
                        </a:rPr>
                        <a:t>2</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dirty="0" smtClean="0">
                          <a:ln>
                            <a:noFill/>
                          </a:ln>
                          <a:effectLst/>
                        </a:rPr>
                        <a:t>1</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dirty="0" smtClean="0">
                          <a:ln>
                            <a:noFill/>
                          </a:ln>
                          <a:effectLst/>
                        </a:rPr>
                        <a:t>3</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r>
              <a:tr h="57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distinguish between offer, acceptance and an invitation to treat;</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dirty="0" smtClean="0">
                          <a:ln>
                            <a:noFill/>
                          </a:ln>
                          <a:effectLst/>
                        </a:rPr>
                        <a:t>3</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dirty="0" smtClean="0">
                          <a:ln>
                            <a:noFill/>
                          </a:ln>
                          <a:effectLst/>
                        </a:rPr>
                        <a:t>2</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dirty="0" smtClean="0">
                          <a:ln>
                            <a:noFill/>
                          </a:ln>
                          <a:effectLst/>
                        </a:rPr>
                        <a:t>5</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10</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r>
              <a:tr h="3352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differentiate the types considerations;</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dirty="0" smtClean="0">
                          <a:ln>
                            <a:noFill/>
                          </a:ln>
                          <a:effectLst/>
                        </a:rPr>
                        <a:t>2</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dirty="0" smtClean="0">
                          <a:ln>
                            <a:noFill/>
                          </a:ln>
                          <a:effectLst/>
                        </a:rPr>
                        <a:t>1</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dirty="0" smtClean="0">
                          <a:ln>
                            <a:noFill/>
                          </a:ln>
                          <a:effectLst/>
                        </a:rPr>
                        <a:t>3</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r>
              <a:tr h="57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describe the principles concerning termination and breach of contract;</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dirty="0" smtClean="0">
                          <a:ln>
                            <a:noFill/>
                          </a:ln>
                          <a:effectLst/>
                        </a:rPr>
                        <a:t>4</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dirty="0" smtClean="0">
                          <a:ln>
                            <a:noFill/>
                          </a:ln>
                          <a:effectLst/>
                        </a:rPr>
                        <a:t>2</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dirty="0" smtClean="0">
                          <a:ln>
                            <a:noFill/>
                          </a:ln>
                          <a:effectLst/>
                        </a:rPr>
                        <a:t>4</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10</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r>
              <a:tr h="3352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5</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err="1" smtClean="0">
                          <a:ln>
                            <a:noFill/>
                          </a:ln>
                          <a:effectLst/>
                        </a:rPr>
                        <a:t>Summarise</a:t>
                      </a:r>
                      <a:r>
                        <a:rPr kumimoji="0" lang="en-US" sz="1600" u="none" strike="noStrike" cap="none" normalizeH="0" baseline="0" dirty="0" smtClean="0">
                          <a:ln>
                            <a:noFill/>
                          </a:ln>
                          <a:effectLst/>
                        </a:rPr>
                        <a:t> principles of damages;</a:t>
                      </a:r>
                      <a:endParaRPr kumimoji="0" lang="en-MY" sz="1600" b="0"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smtClean="0">
                          <a:ln>
                            <a:noFill/>
                          </a:ln>
                          <a:effectLst/>
                        </a:rPr>
                        <a:t>2</a:t>
                      </a:r>
                      <a:endParaRPr kumimoji="0" lang="en-MY" sz="1600" b="0" i="0" u="none" strike="noStrike" cap="none" normalizeH="0" baseline="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smtClean="0">
                          <a:ln>
                            <a:noFill/>
                          </a:ln>
                          <a:effectLst/>
                        </a:rPr>
                        <a:t>1</a:t>
                      </a:r>
                      <a:endParaRPr kumimoji="0" lang="en-MY" sz="1600" b="0" i="0" u="none" strike="noStrike" cap="none" normalizeH="0" baseline="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smtClean="0">
                          <a:ln>
                            <a:noFill/>
                          </a:ln>
                          <a:effectLst/>
                        </a:rPr>
                        <a:t>3</a:t>
                      </a:r>
                      <a:endParaRPr kumimoji="0" lang="en-MY" sz="1600" b="0" i="0" u="none" strike="noStrike" cap="none" normalizeH="0" baseline="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6</a:t>
                      </a:r>
                      <a:endParaRPr kumimoji="0" lang="en-MY" sz="1600" b="0" i="0" u="none" strike="noStrike" cap="none" normalizeH="0" baseline="0" smtClean="0">
                        <a:ln>
                          <a:noFill/>
                        </a:ln>
                        <a:solidFill>
                          <a:srgbClr val="000000"/>
                        </a:solidFill>
                        <a:effectLst/>
                        <a:latin typeface="Constantia" pitchFamily="18" charset="0"/>
                        <a:cs typeface="Arial" charset="0"/>
                      </a:endParaRPr>
                    </a:p>
                  </a:txBody>
                  <a:tcPr marL="91439" marR="91439" marT="45716" marB="45716" horzOverflow="overflow"/>
                </a:tc>
              </a:tr>
              <a:tr h="57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6</a:t>
                      </a:r>
                      <a:endParaRPr kumimoji="0" lang="en-MY" sz="1600" b="0" i="0" u="none" strike="noStrike" cap="none" normalizeH="0" baseline="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Examine, analyse, compile, apply and justify the principles of contract in given scenario.</a:t>
                      </a:r>
                      <a:endParaRPr kumimoji="0" lang="en-MY" sz="1600" b="0" i="0" u="none" strike="noStrike" cap="none" normalizeH="0" baseline="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smtClean="0">
                          <a:ln>
                            <a:noFill/>
                          </a:ln>
                          <a:effectLst/>
                        </a:rPr>
                        <a:t>0</a:t>
                      </a:r>
                      <a:endParaRPr kumimoji="0" lang="en-MY" sz="1600" b="0" i="0" u="none" strike="noStrike" cap="none" normalizeH="0" baseline="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smtClean="0">
                          <a:ln>
                            <a:noFill/>
                          </a:ln>
                          <a:effectLst/>
                        </a:rPr>
                        <a:t>3</a:t>
                      </a:r>
                      <a:endParaRPr kumimoji="0" lang="en-MY" sz="1600" b="0" i="0" u="none" strike="noStrike" cap="none" normalizeH="0" baseline="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smtClean="0">
                          <a:ln>
                            <a:noFill/>
                          </a:ln>
                          <a:effectLst/>
                        </a:rPr>
                        <a:t>6</a:t>
                      </a:r>
                      <a:endParaRPr kumimoji="0" lang="en-MY" sz="1600" b="0" i="0" u="none" strike="noStrike" cap="none" normalizeH="0" baseline="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9</a:t>
                      </a:r>
                      <a:endParaRPr kumimoji="0" lang="en-MY" sz="1600" b="0" i="0" u="none" strike="noStrike" cap="none" normalizeH="0" baseline="0" smtClean="0">
                        <a:ln>
                          <a:noFill/>
                        </a:ln>
                        <a:solidFill>
                          <a:srgbClr val="000000"/>
                        </a:solidFill>
                        <a:effectLst/>
                        <a:latin typeface="Constantia" pitchFamily="18" charset="0"/>
                        <a:cs typeface="Arial" charset="0"/>
                      </a:endParaRPr>
                    </a:p>
                  </a:txBody>
                  <a:tcPr marL="91439" marR="91439" marT="45716" marB="45716" horzOverflow="overflow"/>
                </a:tc>
              </a:tr>
              <a:tr h="6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a:t>
                      </a:r>
                      <a:endParaRPr kumimoji="0" lang="en-MY" sz="1600" b="0" i="0" u="none" strike="noStrike" cap="none" normalizeH="0" baseline="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Assessment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 coursework and one 3-hour examinations)</a:t>
                      </a:r>
                      <a:endParaRPr kumimoji="0" lang="en-MY" sz="1600" b="0" i="0" u="none" strike="noStrike" cap="none" normalizeH="0" baseline="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smtClean="0">
                          <a:ln>
                            <a:noFill/>
                          </a:ln>
                          <a:effectLst/>
                        </a:rPr>
                        <a:t>0</a:t>
                      </a:r>
                      <a:endParaRPr kumimoji="0" lang="en-MY" sz="1600" b="0" i="0" u="none" strike="noStrike" cap="none" normalizeH="0" baseline="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smtClean="0">
                          <a:ln>
                            <a:noFill/>
                          </a:ln>
                          <a:effectLst/>
                        </a:rPr>
                        <a:t>4</a:t>
                      </a:r>
                      <a:endParaRPr kumimoji="0" lang="en-MY" sz="1600" b="0" i="0" u="none" strike="noStrike" cap="none" normalizeH="0" baseline="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12</a:t>
                      </a:r>
                      <a:endParaRPr kumimoji="0" lang="en-MY" sz="1600" u="none" strike="noStrike" cap="none" normalizeH="0" baseline="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MY" sz="1600" b="0" i="0" u="none" strike="noStrike" cap="none" normalizeH="0" baseline="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16</a:t>
                      </a:r>
                      <a:endParaRPr kumimoji="0" lang="en-MY" sz="1600" b="0" i="0" u="none" strike="noStrike" cap="none" normalizeH="0" baseline="0" smtClean="0">
                        <a:ln>
                          <a:noFill/>
                        </a:ln>
                        <a:solidFill>
                          <a:srgbClr val="000000"/>
                        </a:solidFill>
                        <a:effectLst/>
                        <a:latin typeface="Constantia" pitchFamily="18" charset="0"/>
                        <a:cs typeface="Arial" charset="0"/>
                      </a:endParaRPr>
                    </a:p>
                  </a:txBody>
                  <a:tcPr marL="91439" marR="91439" marT="45716" marB="45716" horzOverflow="overflow"/>
                </a:tc>
              </a:tr>
              <a:tr h="335254">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MY" sz="1600" b="0" i="0" u="none" strike="noStrike" cap="none" normalizeH="0" baseline="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Total</a:t>
                      </a:r>
                      <a:endParaRPr kumimoji="0" lang="en-MY" sz="1600" b="1" i="0" u="none" strike="noStrike" cap="none" normalizeH="0" baseline="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MY" sz="1600" b="1" i="0" u="none" strike="noStrike" cap="none" normalizeH="0" baseline="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MY" sz="1600" b="1" i="0" u="none" strike="noStrike" cap="none" normalizeH="0" baseline="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MY" sz="1600" b="1" i="0" u="none" strike="noStrike" cap="none" normalizeH="0" baseline="0" smtClean="0">
                        <a:ln>
                          <a:noFill/>
                        </a:ln>
                        <a:solidFill>
                          <a:srgbClr val="000000"/>
                        </a:solidFill>
                        <a:effectLst/>
                        <a:latin typeface="Constantia" pitchFamily="18" charset="0"/>
                        <a:cs typeface="Arial" charset="0"/>
                      </a:endParaRPr>
                    </a:p>
                  </a:txBody>
                  <a:tcPr marL="91439" marR="91439"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63</a:t>
                      </a:r>
                      <a:endParaRPr kumimoji="0" lang="en-MY" sz="1600" b="1" i="0" u="none" strike="noStrike" cap="none" normalizeH="0" baseline="0" dirty="0" smtClean="0">
                        <a:ln>
                          <a:noFill/>
                        </a:ln>
                        <a:solidFill>
                          <a:srgbClr val="000000"/>
                        </a:solidFill>
                        <a:effectLst/>
                        <a:latin typeface="Constantia" pitchFamily="18" charset="0"/>
                        <a:cs typeface="Arial" charset="0"/>
                      </a:endParaRPr>
                    </a:p>
                  </a:txBody>
                  <a:tcPr marL="91439" marR="91439" marT="45716" marB="45716" horzOverflow="overflow"/>
                </a:tc>
              </a:tr>
            </a:tbl>
          </a:graphicData>
        </a:graphic>
      </p:graphicFrame>
    </p:spTree>
  </p:cSld>
  <p:clrMapOvr>
    <a:masterClrMapping/>
  </p:clrMapOvr>
  <p:transition advClick="0">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828800" y="214313"/>
            <a:ext cx="7315200" cy="85725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265113" eaLnBrk="1" hangingPunct="1">
              <a:tabLst>
                <a:tab pos="0" algn="l"/>
              </a:tabLst>
            </a:pPr>
            <a:r>
              <a:rPr lang="en-US"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anose="020B0604020202020204" pitchFamily="34" charset="-128"/>
              </a:rPr>
              <a:t>Module Academic Load &amp; Credits </a:t>
            </a:r>
          </a:p>
        </p:txBody>
      </p:sp>
      <p:sp>
        <p:nvSpPr>
          <p:cNvPr id="13" name="Slide Number Placeholder 1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43953F96-F8EC-4229-A019-8F83DB0FDBF7}" type="slidenum">
              <a:rPr lang="en-MY" altLang="en-US" sz="1200">
                <a:solidFill>
                  <a:srgbClr val="FFFFFF"/>
                </a:solidFill>
              </a:rPr>
              <a:pPr eaLnBrk="1" hangingPunct="1">
                <a:lnSpc>
                  <a:spcPct val="80000"/>
                </a:lnSpc>
              </a:pPr>
              <a:t>38</a:t>
            </a:fld>
            <a:endParaRPr lang="en-MY" altLang="en-US" sz="1200">
              <a:solidFill>
                <a:srgbClr val="FFFFFF"/>
              </a:solidFill>
            </a:endParaRPr>
          </a:p>
        </p:txBody>
      </p:sp>
      <p:graphicFrame>
        <p:nvGraphicFramePr>
          <p:cNvPr id="25692" name="Group 92"/>
          <p:cNvGraphicFramePr>
            <a:graphicFrameLocks noGrp="1"/>
          </p:cNvGraphicFramePr>
          <p:nvPr/>
        </p:nvGraphicFramePr>
        <p:xfrm>
          <a:off x="214313" y="1571625"/>
          <a:ext cx="4143375" cy="4175127"/>
        </p:xfrm>
        <a:graphic>
          <a:graphicData uri="http://schemas.openxmlformats.org/drawingml/2006/table">
            <a:tbl>
              <a:tblPr>
                <a:tableStyleId>{775DCB02-9BB8-47FD-8907-85C794F793BA}</a:tableStyleId>
              </a:tblPr>
              <a:tblGrid>
                <a:gridCol w="304800"/>
                <a:gridCol w="2700337"/>
                <a:gridCol w="1138238"/>
              </a:tblGrid>
              <a:tr h="59138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1600" b="1" i="0" u="none" strike="noStrike" cap="none" normalizeH="0" baseline="0" dirty="0" smtClean="0">
                        <a:ln>
                          <a:noFill/>
                        </a:ln>
                        <a:solidFill>
                          <a:schemeClr val="tx1"/>
                        </a:solidFill>
                        <a:effectLst/>
                        <a:latin typeface="Constantia" pitchFamily="18" charset="0"/>
                        <a:cs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600" b="1" u="none" strike="noStrike" cap="none" normalizeH="0" baseline="0" smtClean="0">
                          <a:ln>
                            <a:noFill/>
                          </a:ln>
                          <a:effectLst/>
                        </a:rPr>
                        <a:t>Learning Activities</a:t>
                      </a:r>
                      <a:endParaRPr kumimoji="0" lang="en-US" sz="1600" b="1"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600" b="1" u="none" strike="noStrike" cap="none" normalizeH="0" baseline="0" dirty="0" smtClean="0">
                          <a:ln>
                            <a:noFill/>
                          </a:ln>
                          <a:effectLst/>
                        </a:rPr>
                        <a:t>SLT</a:t>
                      </a: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1" u="none" strike="noStrike" cap="none" normalizeH="0" baseline="0" dirty="0" smtClean="0">
                          <a:ln>
                            <a:noFill/>
                          </a:ln>
                          <a:effectLst/>
                        </a:rPr>
                        <a:t>(in hours)</a:t>
                      </a:r>
                      <a:endParaRPr kumimoji="0" lang="en-US" sz="1400" b="1" i="0" u="none" strike="noStrike" cap="none" normalizeH="0" baseline="0" dirty="0" smtClean="0">
                        <a:ln>
                          <a:noFill/>
                        </a:ln>
                        <a:solidFill>
                          <a:schemeClr val="tx1"/>
                        </a:solidFill>
                        <a:effectLst/>
                        <a:latin typeface="Tw Cen MT" pitchFamily="34" charset="0"/>
                        <a:cs typeface="Arial" charset="0"/>
                      </a:endParaRPr>
                    </a:p>
                  </a:txBody>
                  <a:tcPr marT="45726" marB="45726" horzOverflow="overflow"/>
                </a:tc>
              </a:tr>
              <a:tr h="35405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sv-SE" sz="1600" u="none" strike="noStrike" cap="none" normalizeH="0" baseline="0" smtClean="0">
                          <a:ln>
                            <a:noFill/>
                          </a:ln>
                          <a:effectLst/>
                        </a:rPr>
                        <a:t>1</a:t>
                      </a:r>
                      <a:endParaRPr kumimoji="0" lang="en-US" sz="1600" b="1"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600" u="none" strike="noStrike" cap="none" normalizeH="0" baseline="0" smtClean="0">
                          <a:ln>
                            <a:noFill/>
                          </a:ln>
                          <a:effectLst/>
                        </a:rPr>
                        <a:t>Lectures</a:t>
                      </a:r>
                      <a:endParaRPr kumimoji="0" lang="en-US" sz="1600" b="1"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sv-SE" sz="1600" u="none" strike="noStrike" cap="none" normalizeH="0" baseline="0" smtClean="0">
                          <a:ln>
                            <a:noFill/>
                          </a:ln>
                          <a:effectLst/>
                        </a:rPr>
                        <a:t>(54)</a:t>
                      </a:r>
                      <a:endParaRPr kumimoji="0" lang="en-US" sz="1600" b="1"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r>
              <a:tr h="322302">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sv-SE" sz="1400" u="none" strike="noStrike" cap="none" normalizeH="0" baseline="0" smtClean="0">
                          <a:ln>
                            <a:noFill/>
                          </a:ln>
                          <a:effectLst/>
                        </a:rPr>
                        <a:t>a</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u="none" strike="noStrike" cap="none" normalizeH="0" baseline="0" smtClean="0">
                          <a:ln>
                            <a:noFill/>
                          </a:ln>
                          <a:effectLst/>
                        </a:rPr>
                        <a:t>Attending Lectures</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u="none" strike="noStrike" cap="none" normalizeH="0" baseline="0" smtClean="0">
                          <a:ln>
                            <a:noFill/>
                          </a:ln>
                          <a:effectLst/>
                        </a:rPr>
                        <a:t>24</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r>
              <a:tr h="518223">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u="none" strike="noStrike" cap="none" normalizeH="0" baseline="0" smtClean="0">
                          <a:ln>
                            <a:noFill/>
                          </a:ln>
                          <a:effectLst/>
                        </a:rPr>
                        <a:t> </a:t>
                      </a:r>
                      <a:r>
                        <a:rPr kumimoji="0" lang="sv-SE" sz="1400" u="none" strike="noStrike" cap="none" normalizeH="0" baseline="0" smtClean="0">
                          <a:ln>
                            <a:noFill/>
                          </a:ln>
                          <a:effectLst/>
                        </a:rPr>
                        <a:t>b </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sv-SE" sz="1400" u="none" strike="noStrike" cap="none" normalizeH="0" baseline="0" smtClean="0">
                          <a:ln>
                            <a:noFill/>
                          </a:ln>
                          <a:effectLst/>
                        </a:rPr>
                        <a:t>Pre and Post preparation*</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sv-SE" sz="1400" u="none" strike="noStrike" cap="none" normalizeH="0" baseline="0" smtClean="0">
                          <a:ln>
                            <a:noFill/>
                          </a:ln>
                          <a:effectLst/>
                        </a:rPr>
                        <a:t>30</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r>
              <a:tr h="35405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sv-SE" sz="1600" u="none" strike="noStrike" cap="none" normalizeH="0" baseline="0" smtClean="0">
                          <a:ln>
                            <a:noFill/>
                          </a:ln>
                          <a:effectLst/>
                        </a:rPr>
                        <a:t>2</a:t>
                      </a:r>
                      <a:endParaRPr kumimoji="0" lang="en-US" sz="1600" b="1"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600" u="none" strike="noStrike" cap="none" normalizeH="0" baseline="0" smtClean="0">
                          <a:ln>
                            <a:noFill/>
                          </a:ln>
                          <a:effectLst/>
                        </a:rPr>
                        <a:t>Tutorial</a:t>
                      </a:r>
                      <a:endParaRPr kumimoji="0" lang="en-US" sz="1600" b="1"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sv-SE" sz="1600" u="none" strike="noStrike" cap="none" normalizeH="0" baseline="0" smtClean="0">
                          <a:ln>
                            <a:noFill/>
                          </a:ln>
                          <a:effectLst/>
                        </a:rPr>
                        <a:t>(18)</a:t>
                      </a:r>
                      <a:endParaRPr kumimoji="0" lang="en-US" sz="1600" b="1"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r>
              <a:tr h="322302">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sv-SE" sz="1400" u="none" strike="noStrike" cap="none" normalizeH="0" baseline="0" smtClean="0">
                          <a:ln>
                            <a:noFill/>
                          </a:ln>
                          <a:effectLst/>
                        </a:rPr>
                        <a:t>a</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u="none" strike="noStrike" cap="none" normalizeH="0" baseline="0" smtClean="0">
                          <a:ln>
                            <a:noFill/>
                          </a:ln>
                          <a:effectLst/>
                        </a:rPr>
                        <a:t>Attending tutorial</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u="none" strike="noStrike" cap="none" normalizeH="0" baseline="0" smtClean="0">
                          <a:ln>
                            <a:noFill/>
                          </a:ln>
                          <a:effectLst/>
                        </a:rPr>
                        <a:t>9</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r>
              <a:tr h="518223">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u="none" strike="noStrike" cap="none" normalizeH="0" baseline="0" smtClean="0">
                          <a:ln>
                            <a:noFill/>
                          </a:ln>
                          <a:effectLst/>
                        </a:rPr>
                        <a:t> </a:t>
                      </a:r>
                      <a:r>
                        <a:rPr kumimoji="0" lang="sv-SE" sz="1400" u="none" strike="noStrike" cap="none" normalizeH="0" baseline="0" smtClean="0">
                          <a:ln>
                            <a:noFill/>
                          </a:ln>
                          <a:effectLst/>
                        </a:rPr>
                        <a:t>b </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u="none" strike="noStrike" cap="none" normalizeH="0" baseline="0" smtClean="0">
                          <a:ln>
                            <a:noFill/>
                          </a:ln>
                          <a:effectLst/>
                        </a:rPr>
                        <a:t>Preparation for tutorial*</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u="none" strike="noStrike" cap="none" normalizeH="0" baseline="0" smtClean="0">
                          <a:ln>
                            <a:noFill/>
                          </a:ln>
                          <a:effectLst/>
                        </a:rPr>
                        <a:t>9</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r>
              <a:tr h="35405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sv-SE" sz="1600" u="none" strike="noStrike" cap="none" normalizeH="0" baseline="0" smtClean="0">
                          <a:ln>
                            <a:noFill/>
                          </a:ln>
                          <a:effectLst/>
                        </a:rPr>
                        <a:t>3</a:t>
                      </a:r>
                      <a:endParaRPr kumimoji="0" lang="en-US" sz="1600" b="1"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600" u="none" strike="noStrike" cap="none" normalizeH="0" baseline="0" smtClean="0">
                          <a:ln>
                            <a:noFill/>
                          </a:ln>
                          <a:effectLst/>
                        </a:rPr>
                        <a:t>Laboratory </a:t>
                      </a:r>
                      <a:endParaRPr kumimoji="0" lang="en-US" sz="1600" b="1"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sv-SE" sz="1600" u="none" strike="noStrike" cap="none" normalizeH="0" baseline="0" smtClean="0">
                          <a:ln>
                            <a:noFill/>
                          </a:ln>
                          <a:effectLst/>
                        </a:rPr>
                        <a:t>(36)</a:t>
                      </a:r>
                      <a:endParaRPr kumimoji="0" lang="en-US" sz="1600" b="1"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r>
              <a:tr h="322302">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sv-SE" sz="1400" u="none" strike="noStrike" cap="none" normalizeH="0" baseline="0" smtClean="0">
                          <a:ln>
                            <a:noFill/>
                          </a:ln>
                          <a:effectLst/>
                        </a:rPr>
                        <a:t>a</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u="none" strike="noStrike" cap="none" normalizeH="0" baseline="0" smtClean="0">
                          <a:ln>
                            <a:noFill/>
                          </a:ln>
                          <a:effectLst/>
                        </a:rPr>
                        <a:t>Practical</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u="none" strike="noStrike" cap="none" normalizeH="0" baseline="0" smtClean="0">
                          <a:ln>
                            <a:noFill/>
                          </a:ln>
                          <a:effectLst/>
                        </a:rPr>
                        <a:t>24</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r>
              <a:tr h="518223">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u="none" strike="noStrike" cap="none" normalizeH="0" baseline="0" smtClean="0">
                          <a:ln>
                            <a:noFill/>
                          </a:ln>
                          <a:effectLst/>
                        </a:rPr>
                        <a:t> </a:t>
                      </a:r>
                      <a:r>
                        <a:rPr kumimoji="0" lang="sv-SE" sz="1400" u="none" strike="noStrike" cap="none" normalizeH="0" baseline="0" smtClean="0">
                          <a:ln>
                            <a:noFill/>
                          </a:ln>
                          <a:effectLst/>
                        </a:rPr>
                        <a:t>b </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it-IT" sz="1400" u="none" strike="noStrike" cap="none" normalizeH="0" baseline="0" smtClean="0">
                          <a:ln>
                            <a:noFill/>
                          </a:ln>
                          <a:effectLst/>
                        </a:rPr>
                        <a:t>Prepreparation and Report writing*</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marT="45726" marB="45726"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it-IT" sz="1400" u="none" strike="noStrike" cap="none" normalizeH="0" baseline="0" dirty="0" smtClean="0">
                          <a:ln>
                            <a:noFill/>
                          </a:ln>
                          <a:effectLst/>
                        </a:rPr>
                        <a:t>12</a:t>
                      </a:r>
                      <a:endParaRPr kumimoji="0" lang="en-US" sz="1400" b="0" i="0" u="none" strike="noStrike" cap="none" normalizeH="0" baseline="0" dirty="0" smtClean="0">
                        <a:ln>
                          <a:noFill/>
                        </a:ln>
                        <a:solidFill>
                          <a:schemeClr val="tx1"/>
                        </a:solidFill>
                        <a:effectLst/>
                        <a:latin typeface="Tw Cen MT" pitchFamily="34" charset="0"/>
                        <a:cs typeface="Arial" charset="0"/>
                      </a:endParaRPr>
                    </a:p>
                  </a:txBody>
                  <a:tcPr marT="45726" marB="45726" horzOverflow="overflow"/>
                </a:tc>
              </a:tr>
            </a:tbl>
          </a:graphicData>
        </a:graphic>
      </p:graphicFrame>
      <p:graphicFrame>
        <p:nvGraphicFramePr>
          <p:cNvPr id="25695" name="Group 95"/>
          <p:cNvGraphicFramePr>
            <a:graphicFrameLocks noGrp="1"/>
          </p:cNvGraphicFramePr>
          <p:nvPr/>
        </p:nvGraphicFramePr>
        <p:xfrm>
          <a:off x="4572000" y="1571625"/>
          <a:ext cx="4429125" cy="4133851"/>
        </p:xfrm>
        <a:graphic>
          <a:graphicData uri="http://schemas.openxmlformats.org/drawingml/2006/table">
            <a:tbl>
              <a:tblPr>
                <a:tableStyleId>{35758FB7-9AC5-4552-8A53-C91805E547FA}</a:tableStyleId>
              </a:tblPr>
              <a:tblGrid>
                <a:gridCol w="274638"/>
                <a:gridCol w="3082925"/>
                <a:gridCol w="1071562"/>
              </a:tblGrid>
              <a:tr h="7143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16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600" b="1" u="none" strike="noStrike" cap="none" normalizeH="0" baseline="0" smtClean="0">
                          <a:ln>
                            <a:noFill/>
                          </a:ln>
                          <a:effectLst/>
                        </a:rPr>
                        <a:t>Learning Activities</a:t>
                      </a:r>
                      <a:endParaRPr kumimoji="0" lang="en-US" sz="1600" b="1" i="0" u="none" strike="noStrike" cap="none" normalizeH="0" baseline="0" smtClean="0">
                        <a:ln>
                          <a:noFill/>
                        </a:ln>
                        <a:solidFill>
                          <a:schemeClr val="tx1"/>
                        </a:solidFill>
                        <a:effectLst/>
                        <a:latin typeface="Tw Cen MT"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600" b="1" u="none" strike="noStrike" cap="none" normalizeH="0" baseline="0" dirty="0" smtClean="0">
                          <a:ln>
                            <a:noFill/>
                          </a:ln>
                          <a:effectLst/>
                        </a:rPr>
                        <a:t>SLT </a:t>
                      </a: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b="1" u="none" strike="noStrike" cap="none" normalizeH="0" baseline="0" dirty="0" smtClean="0">
                          <a:ln>
                            <a:noFill/>
                          </a:ln>
                          <a:effectLst/>
                        </a:rPr>
                        <a:t>(in hours)</a:t>
                      </a:r>
                      <a:endParaRPr kumimoji="0" lang="en-US" sz="1400" b="1" i="0" u="none" strike="noStrike" cap="none" normalizeH="0" baseline="0" dirty="0" smtClean="0">
                        <a:ln>
                          <a:noFill/>
                        </a:ln>
                        <a:solidFill>
                          <a:schemeClr val="tx1"/>
                        </a:solidFill>
                        <a:effectLst/>
                        <a:latin typeface="Tw Cen MT" pitchFamily="34" charset="0"/>
                        <a:cs typeface="Arial" charset="0"/>
                      </a:endParaRPr>
                    </a:p>
                  </a:txBody>
                  <a:tcPr horzOverflow="overflow"/>
                </a:tc>
              </a:tr>
              <a:tr h="4286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sv-SE" sz="1600" u="none" strike="noStrike" cap="none" normalizeH="0" baseline="0" smtClean="0">
                          <a:ln>
                            <a:noFill/>
                          </a:ln>
                          <a:effectLst/>
                        </a:rPr>
                        <a:t>4</a:t>
                      </a:r>
                      <a:endParaRPr kumimoji="0" lang="en-US" sz="1600" b="1" i="0" u="none" strike="noStrike" cap="none" normalizeH="0" baseline="0" smtClean="0">
                        <a:ln>
                          <a:noFill/>
                        </a:ln>
                        <a:solidFill>
                          <a:schemeClr val="tx1"/>
                        </a:solidFill>
                        <a:effectLst/>
                        <a:latin typeface="Tw Cen MT"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sv-SE" sz="1600" u="none" strike="noStrike" cap="none" normalizeH="0" baseline="0" smtClean="0">
                          <a:ln>
                            <a:noFill/>
                          </a:ln>
                          <a:effectLst/>
                        </a:rPr>
                        <a:t>Assessments</a:t>
                      </a:r>
                      <a:endParaRPr kumimoji="0" lang="en-US" sz="1600" b="0" i="0" u="none" strike="noStrike" cap="none" normalizeH="0" baseline="0" smtClean="0">
                        <a:ln>
                          <a:noFill/>
                        </a:ln>
                        <a:solidFill>
                          <a:schemeClr val="tx1"/>
                        </a:solidFill>
                        <a:effectLst/>
                        <a:latin typeface="Tw Cen MT"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600" u="none" strike="noStrike" cap="none" normalizeH="0" baseline="0" smtClean="0">
                          <a:ln>
                            <a:noFill/>
                          </a:ln>
                          <a:effectLst/>
                        </a:rPr>
                        <a:t>(23)</a:t>
                      </a:r>
                      <a:endParaRPr kumimoji="0" lang="en-US" sz="1600" b="1" i="0" u="none" strike="noStrike" cap="none" normalizeH="0" baseline="0" smtClean="0">
                        <a:ln>
                          <a:noFill/>
                        </a:ln>
                        <a:solidFill>
                          <a:schemeClr val="tx1"/>
                        </a:solidFill>
                        <a:effectLst/>
                        <a:latin typeface="Tw Cen MT" pitchFamily="34" charset="0"/>
                        <a:cs typeface="Arial" charset="0"/>
                      </a:endParaRPr>
                    </a:p>
                  </a:txBody>
                  <a:tcPr horzOverflow="overflow"/>
                </a:tc>
              </a:tr>
              <a:tr h="627063">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sv-SE" sz="1400" u="none" strike="noStrike" cap="none" normalizeH="0" baseline="0" smtClean="0">
                          <a:ln>
                            <a:noFill/>
                          </a:ln>
                          <a:effectLst/>
                        </a:rPr>
                        <a:t>a.</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sv-SE" sz="1400" u="none" strike="noStrike" cap="none" normalizeH="0" baseline="0" smtClean="0">
                          <a:ln>
                            <a:noFill/>
                          </a:ln>
                          <a:effectLst/>
                        </a:rPr>
                        <a:t>1 continuos assessement (1 hour + 3 hours preparation*)</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sv-SE" sz="1400" u="none" strike="noStrike" cap="none" normalizeH="0" baseline="0" smtClean="0">
                          <a:ln>
                            <a:noFill/>
                          </a:ln>
                          <a:effectLst/>
                        </a:rPr>
                        <a:t>4</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horzOverflow="overflow"/>
                </a:tc>
              </a:tr>
              <a:tr h="879475">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u="none" strike="noStrike" cap="none" normalizeH="0" baseline="0" smtClean="0">
                          <a:ln>
                            <a:noFill/>
                          </a:ln>
                          <a:effectLst/>
                        </a:rPr>
                        <a:t> </a:t>
                      </a:r>
                      <a:r>
                        <a:rPr kumimoji="0" lang="sv-SE" sz="1400" u="none" strike="noStrike" cap="none" normalizeH="0" baseline="0" smtClean="0">
                          <a:ln>
                            <a:noFill/>
                          </a:ln>
                          <a:effectLst/>
                        </a:rPr>
                        <a:t>b. </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sv-SE" sz="1400" u="none" strike="noStrike" cap="none" normalizeH="0" baseline="0" smtClean="0">
                          <a:ln>
                            <a:noFill/>
                          </a:ln>
                          <a:effectLst/>
                        </a:rPr>
                        <a:t>1 presentation (1 hour + 5 hours preparation*)</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sv-SE" sz="1400" u="none" strike="noStrike" cap="none" normalizeH="0" baseline="0" smtClean="0">
                          <a:ln>
                            <a:noFill/>
                          </a:ln>
                          <a:effectLst/>
                        </a:rPr>
                        <a:t>6</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horzOverflow="overflow"/>
                </a:tc>
              </a:tr>
              <a:tr h="627063">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u="none" strike="noStrike" cap="none" normalizeH="0" baseline="0" smtClean="0">
                          <a:ln>
                            <a:noFill/>
                          </a:ln>
                          <a:effectLst/>
                        </a:rPr>
                        <a:t>c.</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sv-SE" sz="1400" u="none" strike="noStrike" cap="none" normalizeH="0" baseline="0" smtClean="0">
                          <a:ln>
                            <a:noFill/>
                          </a:ln>
                          <a:effectLst/>
                        </a:rPr>
                        <a:t>1 Final Examination (3 hour + 10 hours preparation*)</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sv-SE" sz="1400" u="none" strike="noStrike" cap="none" normalizeH="0" baseline="0" smtClean="0">
                          <a:ln>
                            <a:noFill/>
                          </a:ln>
                          <a:effectLst/>
                        </a:rPr>
                        <a:t>13</a:t>
                      </a:r>
                      <a:endParaRPr kumimoji="0" lang="en-US" sz="1400" b="0" i="0" u="none" strike="noStrike" cap="none" normalizeH="0" baseline="0" smtClean="0">
                        <a:ln>
                          <a:noFill/>
                        </a:ln>
                        <a:solidFill>
                          <a:schemeClr val="tx1"/>
                        </a:solidFill>
                        <a:effectLst/>
                        <a:latin typeface="Tw Cen MT" pitchFamily="34" charset="0"/>
                        <a:cs typeface="Arial" charset="0"/>
                      </a:endParaRPr>
                    </a:p>
                  </a:txBody>
                  <a:tcPr horzOverflow="overflow"/>
                </a:tc>
              </a:tr>
              <a:tr h="4286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1600" b="0" i="0" u="none" strike="noStrike" cap="none" normalizeH="0" baseline="0" smtClean="0">
                        <a:ln>
                          <a:noFill/>
                        </a:ln>
                        <a:solidFill>
                          <a:schemeClr val="tx1"/>
                        </a:solidFill>
                        <a:effectLst/>
                        <a:latin typeface="Tw Cen MT" pitchFamily="34" charset="0"/>
                        <a:cs typeface="Arial" charset="0"/>
                      </a:endParaRPr>
                    </a:p>
                  </a:txBody>
                  <a:tcPr horzOverflow="overflow"/>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sv-SE" sz="1600" u="none" strike="noStrike" cap="none" normalizeH="0" baseline="0" smtClean="0">
                          <a:ln>
                            <a:noFill/>
                          </a:ln>
                          <a:effectLst/>
                        </a:rPr>
                        <a:t>Total</a:t>
                      </a:r>
                      <a:endParaRPr kumimoji="0" lang="en-US" sz="1600" b="1" i="0" u="none" strike="noStrike" cap="none" normalizeH="0" baseline="0" smtClean="0">
                        <a:ln>
                          <a:noFill/>
                        </a:ln>
                        <a:solidFill>
                          <a:schemeClr val="tx1"/>
                        </a:solidFill>
                        <a:effectLst/>
                        <a:latin typeface="Tw Cen MT"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sv-SE" sz="1600" u="none" strike="noStrike" cap="none" normalizeH="0" baseline="0" smtClean="0">
                          <a:ln>
                            <a:noFill/>
                          </a:ln>
                          <a:effectLst/>
                        </a:rPr>
                        <a:t>131 </a:t>
                      </a:r>
                      <a:endParaRPr kumimoji="0" lang="en-US" sz="1600" b="1" i="0" u="none" strike="noStrike" cap="none" normalizeH="0" baseline="0" smtClean="0">
                        <a:ln>
                          <a:noFill/>
                        </a:ln>
                        <a:solidFill>
                          <a:schemeClr val="tx1"/>
                        </a:solidFill>
                        <a:effectLst/>
                        <a:latin typeface="Tw Cen MT" pitchFamily="34" charset="0"/>
                        <a:cs typeface="Arial" charset="0"/>
                      </a:endParaRPr>
                    </a:p>
                  </a:txBody>
                  <a:tcPr horzOverflow="overflow"/>
                </a:tc>
              </a:tr>
              <a:tr h="4286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endParaRPr kumimoji="0" lang="en-US" sz="1600" b="0" i="0" u="none" strike="noStrike" cap="none" normalizeH="0" baseline="0" smtClean="0">
                        <a:ln>
                          <a:noFill/>
                        </a:ln>
                        <a:solidFill>
                          <a:schemeClr val="tx1"/>
                        </a:solidFill>
                        <a:effectLst/>
                        <a:latin typeface="Constantia" pitchFamily="18" charset="0"/>
                        <a:cs typeface="Arial" charset="0"/>
                      </a:endParaRPr>
                    </a:p>
                  </a:txBody>
                  <a:tcPr horzOverflow="overflow"/>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400" u="none" strike="noStrike" cap="none" normalizeH="0" baseline="0" dirty="0" smtClean="0">
                          <a:ln>
                            <a:noFill/>
                          </a:ln>
                          <a:effectLst/>
                        </a:rPr>
                        <a:t>Subject Credit (131 ÷ 40 = 3.27</a:t>
                      </a:r>
                      <a:r>
                        <a:rPr kumimoji="0" lang="en-US" sz="1600" u="none" strike="noStrike" cap="none" normalizeH="0" baseline="0" dirty="0" smtClean="0">
                          <a:ln>
                            <a:noFill/>
                          </a:ln>
                          <a:effectLst/>
                        </a:rPr>
                        <a:t>)</a:t>
                      </a:r>
                      <a:endParaRPr kumimoji="0" lang="en-US" sz="1600" b="1" i="0" u="none" strike="noStrike" cap="none" normalizeH="0" baseline="0" dirty="0" smtClean="0">
                        <a:ln>
                          <a:noFill/>
                        </a:ln>
                        <a:solidFill>
                          <a:schemeClr val="tx1"/>
                        </a:solidFill>
                        <a:effectLst/>
                        <a:latin typeface="Tw Cen MT"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2" pitchFamily="18" charset="2"/>
                        <a:buNone/>
                        <a:tabLst/>
                      </a:pPr>
                      <a:r>
                        <a:rPr kumimoji="0" lang="en-US" sz="1600" u="none" strike="noStrike" cap="none" normalizeH="0" baseline="0" dirty="0" smtClean="0">
                          <a:ln>
                            <a:noFill/>
                          </a:ln>
                          <a:effectLst/>
                        </a:rPr>
                        <a:t>3</a:t>
                      </a:r>
                      <a:endParaRPr kumimoji="0" lang="en-US" sz="1600" b="1" i="0" u="none" strike="noStrike" cap="none" normalizeH="0" baseline="0" dirty="0" smtClean="0">
                        <a:ln>
                          <a:noFill/>
                        </a:ln>
                        <a:solidFill>
                          <a:schemeClr val="tx1"/>
                        </a:solidFill>
                        <a:effectLst/>
                        <a:latin typeface="Tw Cen MT" pitchFamily="34" charset="0"/>
                        <a:cs typeface="Arial" charset="0"/>
                      </a:endParaRPr>
                    </a:p>
                  </a:txBody>
                  <a:tcPr horzOverflow="overflow"/>
                </a:tc>
              </a:tr>
            </a:tbl>
          </a:graphicData>
        </a:graphic>
      </p:graphicFrame>
    </p:spTree>
  </p:cSld>
  <p:clrMapOvr>
    <a:masterClrMapping/>
  </p:clrMapOvr>
  <p:transition advClick="0">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09801" y="0"/>
            <a:ext cx="5257800" cy="1066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anose="020B0604020202020204" pitchFamily="34" charset="-128"/>
              </a:rPr>
              <a:t>Credits per semester</a:t>
            </a:r>
            <a:endParaRPr lang="en-US"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fld id="{FF70B4E7-3415-45BA-A745-77AE3DF321D1}" type="slidenum">
              <a:rPr lang="en-MY" altLang="en-US" sz="1200">
                <a:solidFill>
                  <a:srgbClr val="FFFFFF"/>
                </a:solidFill>
              </a:rPr>
              <a:pPr eaLnBrk="1" hangingPunct="1">
                <a:lnSpc>
                  <a:spcPct val="80000"/>
                </a:lnSpc>
              </a:pPr>
              <a:t>39</a:t>
            </a:fld>
            <a:endParaRPr lang="en-MY" altLang="en-US" sz="1200">
              <a:solidFill>
                <a:srgbClr val="FFFFFF"/>
              </a:solidFill>
            </a:endParaRPr>
          </a:p>
        </p:txBody>
      </p:sp>
      <p:graphicFrame>
        <p:nvGraphicFramePr>
          <p:cNvPr id="8" name="Group 105"/>
          <p:cNvGraphicFramePr>
            <a:graphicFrameLocks noGrp="1"/>
          </p:cNvGraphicFramePr>
          <p:nvPr/>
        </p:nvGraphicFramePr>
        <p:xfrm>
          <a:off x="500034" y="1571612"/>
          <a:ext cx="8429685" cy="4286278"/>
        </p:xfrm>
        <a:graphic>
          <a:graphicData uri="http://schemas.openxmlformats.org/drawingml/2006/table">
            <a:tbl>
              <a:tblPr firstRow="1" lastCol="1" bandRow="1">
                <a:tableStyleId>{08FB837D-C827-4EFA-A057-4D05807E0F7C}</a:tableStyleId>
              </a:tblPr>
              <a:tblGrid>
                <a:gridCol w="442127"/>
                <a:gridCol w="1945667"/>
                <a:gridCol w="1124575"/>
                <a:gridCol w="1335624"/>
                <a:gridCol w="982847"/>
                <a:gridCol w="1053711"/>
                <a:gridCol w="771796"/>
                <a:gridCol w="773338"/>
              </a:tblGrid>
              <a:tr h="4745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MY" sz="1600" b="1" i="0" u="none" strike="noStrike" cap="none" normalizeH="0" baseline="0" dirty="0" smtClean="0">
                        <a:ln>
                          <a:noFill/>
                        </a:ln>
                        <a:solidFill>
                          <a:srgbClr val="FFFFFF"/>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200" u="none" strike="noStrike" cap="none" normalizeH="0" baseline="0" dirty="0" smtClean="0">
                          <a:ln>
                            <a:noFill/>
                          </a:ln>
                          <a:effectLst/>
                        </a:rPr>
                        <a:t>Modules</a:t>
                      </a:r>
                      <a:endParaRPr kumimoji="0" lang="en-MY" sz="1200" b="1" i="0" u="none" strike="noStrike" cap="none" normalizeH="0" baseline="0" dirty="0" smtClean="0">
                        <a:ln>
                          <a:noFill/>
                        </a:ln>
                        <a:solidFill>
                          <a:srgbClr val="FFFFFF"/>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200" u="none" strike="noStrike" cap="none" normalizeH="0" baseline="0" smtClean="0">
                          <a:ln>
                            <a:noFill/>
                          </a:ln>
                          <a:effectLst/>
                        </a:rPr>
                        <a:t>Face to Face Learning</a:t>
                      </a:r>
                      <a:endParaRPr kumimoji="0" lang="en-MY" sz="1200" b="1" i="0" u="none" strike="noStrike" cap="none" normalizeH="0" baseline="0" dirty="0" smtClean="0">
                        <a:ln>
                          <a:noFill/>
                        </a:ln>
                        <a:solidFill>
                          <a:schemeClr val="bg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200" u="none" strike="noStrike" cap="none" normalizeH="0" baseline="0" smtClean="0">
                          <a:ln>
                            <a:noFill/>
                          </a:ln>
                          <a:effectLst/>
                        </a:rPr>
                        <a:t>Independent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1200" u="none" strike="noStrike" cap="none" normalizeH="0" baseline="0" smtClean="0">
                          <a:ln>
                            <a:noFill/>
                          </a:ln>
                          <a:effectLst/>
                        </a:rPr>
                        <a:t>Learning</a:t>
                      </a:r>
                      <a:endParaRPr kumimoji="0" lang="en-MY" sz="1200" b="1" i="0" u="none" strike="noStrike" cap="none" normalizeH="0" baseline="0" dirty="0" smtClean="0">
                        <a:ln>
                          <a:noFill/>
                        </a:ln>
                        <a:solidFill>
                          <a:schemeClr val="bg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200" u="none" strike="noStrike" cap="none" normalizeH="0" baseline="0" dirty="0" smtClean="0">
                          <a:ln>
                            <a:noFill/>
                          </a:ln>
                          <a:effectLst/>
                        </a:rPr>
                        <a:t>Lab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MY" sz="1200" u="none" strike="noStrike" cap="none" normalizeH="0" baseline="0" dirty="0" smtClean="0">
                          <a:ln>
                            <a:noFill/>
                          </a:ln>
                          <a:effectLst/>
                        </a:rPr>
                        <a:t>Hours</a:t>
                      </a:r>
                      <a:endParaRPr kumimoji="0" lang="en-MY" sz="1200" b="1" i="0" u="none" strike="noStrike" cap="none" normalizeH="0" baseline="0" dirty="0" smtClean="0">
                        <a:ln>
                          <a:noFill/>
                        </a:ln>
                        <a:solidFill>
                          <a:srgbClr val="FFFFFF"/>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200" u="none" strike="noStrike" cap="none" normalizeH="0" baseline="0" dirty="0" smtClean="0">
                          <a:ln>
                            <a:noFill/>
                          </a:ln>
                          <a:effectLst/>
                        </a:rPr>
                        <a:t>Evaluation</a:t>
                      </a:r>
                      <a:endParaRPr kumimoji="0" lang="en-MY" sz="1200" b="1" i="0" u="none" strike="noStrike" cap="none" normalizeH="0" baseline="0" dirty="0" smtClean="0">
                        <a:ln>
                          <a:noFill/>
                        </a:ln>
                        <a:solidFill>
                          <a:srgbClr val="FFFFFF"/>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200" u="none" strike="noStrike" cap="none" normalizeH="0" baseline="0" dirty="0" smtClean="0">
                          <a:ln>
                            <a:noFill/>
                          </a:ln>
                          <a:effectLst/>
                        </a:rPr>
                        <a:t>Total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MY" sz="1200" u="none" strike="noStrike" cap="none" normalizeH="0" baseline="0" dirty="0" smtClean="0">
                          <a:ln>
                            <a:noFill/>
                          </a:ln>
                          <a:effectLst/>
                        </a:rPr>
                        <a:t>SLT</a:t>
                      </a:r>
                      <a:endParaRPr kumimoji="0" lang="en-MY" sz="1200" b="1" i="0" u="none" strike="noStrike" cap="none" normalizeH="0" baseline="0" dirty="0" smtClean="0">
                        <a:ln>
                          <a:noFill/>
                        </a:ln>
                        <a:solidFill>
                          <a:srgbClr val="FFFFFF"/>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200" u="none" strike="noStrike" cap="none" normalizeH="0" baseline="0" dirty="0" smtClean="0">
                          <a:ln>
                            <a:noFill/>
                          </a:ln>
                          <a:effectLst/>
                        </a:rPr>
                        <a:t>Credit</a:t>
                      </a:r>
                      <a:endParaRPr kumimoji="0" lang="en-MY" sz="1200" b="1" i="0" u="none" strike="noStrike" cap="none" normalizeH="0" baseline="0" dirty="0" smtClean="0">
                        <a:ln>
                          <a:noFill/>
                        </a:ln>
                        <a:solidFill>
                          <a:srgbClr val="FFFFFF"/>
                        </a:solidFill>
                        <a:effectLst/>
                        <a:latin typeface="Constantia" pitchFamily="18" charset="0"/>
                        <a:cs typeface="Arial" charset="0"/>
                      </a:endParaRPr>
                    </a:p>
                  </a:txBody>
                  <a:tcPr horzOverflow="overflow"/>
                </a:tc>
              </a:tr>
              <a:tr h="3799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a:t>
                      </a:r>
                      <a:endParaRPr kumimoji="0" lang="en-MY" sz="16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Genetics</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42 </a:t>
                      </a:r>
                      <a:r>
                        <a:rPr kumimoji="0" lang="en-US" sz="1400" u="none" strike="noStrike" cap="none" normalizeH="0" baseline="0" dirty="0" smtClean="0">
                          <a:ln>
                            <a:noFill/>
                          </a:ln>
                          <a:effectLst/>
                        </a:rPr>
                        <a:t>(2+1)</a:t>
                      </a:r>
                      <a:endParaRPr kumimoji="0" lang="en-MY" sz="14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42</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26</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16</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126</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3</a:t>
                      </a:r>
                      <a:endParaRPr kumimoji="0" lang="en-MY" sz="1600" b="0" i="0" u="none" strike="noStrike" cap="none" normalizeH="0" baseline="0" dirty="0" smtClean="0">
                        <a:ln>
                          <a:noFill/>
                        </a:ln>
                        <a:solidFill>
                          <a:schemeClr val="tx1"/>
                        </a:solidFill>
                        <a:effectLst/>
                        <a:latin typeface="Constantia" pitchFamily="18" charset="0"/>
                        <a:cs typeface="Arial" charset="0"/>
                      </a:endParaRPr>
                    </a:p>
                  </a:txBody>
                  <a:tcPr horzOverflow="overflow"/>
                </a:tc>
              </a:tr>
              <a:tr h="4321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a:t>
                      </a:r>
                      <a:endParaRPr kumimoji="0" lang="en-MY" sz="16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Biochemistry</a:t>
                      </a:r>
                      <a:endParaRPr kumimoji="0" lang="en-US"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42 </a:t>
                      </a:r>
                      <a:r>
                        <a:rPr kumimoji="0" lang="en-US" sz="1400" u="none" strike="noStrike" cap="none" normalizeH="0" baseline="0" dirty="0" smtClean="0">
                          <a:ln>
                            <a:noFill/>
                          </a:ln>
                          <a:effectLst/>
                        </a:rPr>
                        <a:t>(2+1)</a:t>
                      </a:r>
                      <a:endParaRPr kumimoji="0" lang="en-MY" sz="14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42</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26</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16</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126</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3</a:t>
                      </a:r>
                      <a:endParaRPr kumimoji="0" lang="en-MY" sz="1600" b="0" i="0" u="none" strike="noStrike" cap="none" normalizeH="0" baseline="0" dirty="0" smtClean="0">
                        <a:ln>
                          <a:noFill/>
                        </a:ln>
                        <a:solidFill>
                          <a:schemeClr val="tx1"/>
                        </a:solidFill>
                        <a:effectLst/>
                        <a:latin typeface="Constantia" pitchFamily="18" charset="0"/>
                        <a:cs typeface="Arial" charset="0"/>
                      </a:endParaRPr>
                    </a:p>
                  </a:txBody>
                  <a:tcPr horzOverflow="overflow"/>
                </a:tc>
              </a:tr>
              <a:tr h="451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a:t>
                      </a:r>
                      <a:endParaRPr kumimoji="0" lang="en-MY" sz="16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dirty="0" smtClean="0">
                          <a:ln>
                            <a:noFill/>
                          </a:ln>
                          <a:effectLst/>
                        </a:rPr>
                        <a:t>Cell Biology</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42 </a:t>
                      </a:r>
                      <a:r>
                        <a:rPr kumimoji="0" lang="en-US" sz="1400" u="none" strike="noStrike" cap="none" normalizeH="0" baseline="0" dirty="0" smtClean="0">
                          <a:ln>
                            <a:noFill/>
                          </a:ln>
                          <a:effectLst/>
                        </a:rPr>
                        <a:t>(2+1)</a:t>
                      </a:r>
                      <a:endParaRPr kumimoji="0" lang="en-MY" sz="14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42</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12</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16</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112</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3</a:t>
                      </a:r>
                      <a:endParaRPr kumimoji="0" lang="en-MY" sz="1600" b="0" i="0" u="none" strike="noStrike" cap="none" normalizeH="0" baseline="0" dirty="0" smtClean="0">
                        <a:ln>
                          <a:noFill/>
                        </a:ln>
                        <a:solidFill>
                          <a:schemeClr val="tx1"/>
                        </a:solidFill>
                        <a:effectLst/>
                        <a:latin typeface="Constantia" pitchFamily="18" charset="0"/>
                        <a:cs typeface="Arial" charset="0"/>
                      </a:endParaRPr>
                    </a:p>
                  </a:txBody>
                  <a:tcPr horzOverflow="overflow"/>
                </a:tc>
              </a:tr>
              <a:tr h="449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a:t>
                      </a:r>
                      <a:endParaRPr kumimoji="0" lang="en-MY" sz="16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ICT</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28 </a:t>
                      </a:r>
                      <a:r>
                        <a:rPr kumimoji="0" lang="en-US" sz="1400" u="none" strike="noStrike" cap="none" normalizeH="0" baseline="0" dirty="0" smtClean="0">
                          <a:ln>
                            <a:noFill/>
                          </a:ln>
                          <a:effectLst/>
                        </a:rPr>
                        <a:t>(2+1)</a:t>
                      </a:r>
                      <a:endParaRPr kumimoji="0" lang="en-MY" sz="14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28</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14</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10</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80</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2</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r>
              <a:tr h="4505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5</a:t>
                      </a:r>
                      <a:endParaRPr kumimoji="0" lang="en-MY" sz="16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English</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42 </a:t>
                      </a:r>
                      <a:r>
                        <a:rPr kumimoji="0" lang="en-US" sz="1400" u="none" strike="noStrike" cap="none" normalizeH="0" baseline="0" dirty="0" smtClean="0">
                          <a:ln>
                            <a:noFill/>
                          </a:ln>
                          <a:effectLst/>
                        </a:rPr>
                        <a:t>(2+1)</a:t>
                      </a:r>
                      <a:endParaRPr kumimoji="0" lang="en-MY" sz="14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63</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14</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7</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127</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v-SE" sz="1800" u="none" strike="noStrike" cap="none" normalizeH="0" baseline="0" smtClean="0">
                          <a:ln>
                            <a:noFill/>
                          </a:ln>
                          <a:effectLst/>
                        </a:rPr>
                        <a:t>3</a:t>
                      </a:r>
                      <a:endParaRPr kumimoji="0" lang="en-MY" sz="1600" b="0" i="0" u="none" strike="noStrike" cap="none" normalizeH="0" baseline="0" dirty="0" smtClean="0">
                        <a:ln>
                          <a:noFill/>
                        </a:ln>
                        <a:solidFill>
                          <a:schemeClr val="tx1"/>
                        </a:solidFill>
                        <a:effectLst/>
                        <a:latin typeface="Constantia" pitchFamily="18" charset="0"/>
                        <a:cs typeface="Arial" charset="0"/>
                      </a:endParaRPr>
                    </a:p>
                  </a:txBody>
                  <a:tcPr horzOverflow="overflow"/>
                </a:tc>
              </a:tr>
              <a:tr h="6651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dirty="0" smtClean="0">
                          <a:ln>
                            <a:noFill/>
                          </a:ln>
                          <a:effectLst/>
                        </a:rPr>
                        <a:t>6</a:t>
                      </a:r>
                      <a:endParaRPr kumimoji="0" lang="en-MY" sz="16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Moral/Islamic Studies</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28</a:t>
                      </a:r>
                      <a:r>
                        <a:rPr kumimoji="0" lang="en-MY" sz="1600" u="none" strike="noStrike" cap="none" normalizeH="0" baseline="0" dirty="0" smtClean="0">
                          <a:ln>
                            <a:noFill/>
                          </a:ln>
                          <a:effectLst/>
                        </a:rPr>
                        <a:t> </a:t>
                      </a:r>
                      <a:r>
                        <a:rPr kumimoji="0" lang="en-US" sz="1400" u="none" strike="noStrike" cap="none" normalizeH="0" baseline="0" dirty="0" smtClean="0">
                          <a:ln>
                            <a:noFill/>
                          </a:ln>
                          <a:effectLst/>
                        </a:rPr>
                        <a:t>(1+1)</a:t>
                      </a:r>
                      <a:endParaRPr kumimoji="0" lang="en-MY" sz="16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42</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0</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10</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80</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2</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r>
              <a:tr h="3926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MY" sz="1600" u="none" strike="noStrike" cap="none" normalizeH="0" baseline="0" dirty="0" smtClean="0">
                          <a:ln>
                            <a:noFill/>
                          </a:ln>
                          <a:effectLst/>
                        </a:rPr>
                        <a:t>7</a:t>
                      </a:r>
                      <a:endParaRPr kumimoji="0" lang="en-MY" sz="16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Anatomy</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70</a:t>
                      </a:r>
                      <a:r>
                        <a:rPr kumimoji="0" lang="en-MY" sz="1600" u="none" strike="noStrike" cap="none" normalizeH="0" baseline="0" dirty="0" smtClean="0">
                          <a:ln>
                            <a:noFill/>
                          </a:ln>
                          <a:effectLst/>
                        </a:rPr>
                        <a:t> </a:t>
                      </a:r>
                      <a:r>
                        <a:rPr kumimoji="0" lang="en-US" sz="1400" u="none" strike="noStrike" cap="none" normalizeH="0" baseline="0" dirty="0" smtClean="0">
                          <a:ln>
                            <a:noFill/>
                          </a:ln>
                          <a:effectLst/>
                        </a:rPr>
                        <a:t>(3+2)</a:t>
                      </a:r>
                      <a:endParaRPr kumimoji="0" lang="en-MY" sz="14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42</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0</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16</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128</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3</a:t>
                      </a:r>
                      <a:endParaRPr kumimoji="0" lang="en-MY" sz="1800" b="0" i="0" u="none" strike="noStrike" cap="none" normalizeH="0" baseline="0" dirty="0" smtClean="0">
                        <a:ln>
                          <a:noFill/>
                        </a:ln>
                        <a:solidFill>
                          <a:schemeClr val="tx1"/>
                        </a:solidFill>
                        <a:effectLst/>
                        <a:latin typeface="Constantia" pitchFamily="18" charset="0"/>
                        <a:cs typeface="Arial" charset="0"/>
                      </a:endParaRPr>
                    </a:p>
                  </a:txBody>
                  <a:tcPr horzOverflow="overflow"/>
                </a:tc>
              </a:tr>
              <a:tr h="590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MY" sz="1600" b="0"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Total</a:t>
                      </a:r>
                      <a:endParaRPr kumimoji="0" lang="en-MY" sz="1800" b="1"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294</a:t>
                      </a:r>
                      <a:endParaRPr kumimoji="0" lang="en-MY" sz="1800" b="1"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301</a:t>
                      </a:r>
                      <a:endParaRPr kumimoji="0" lang="en-MY" sz="1800" b="1"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92</a:t>
                      </a:r>
                      <a:endParaRPr kumimoji="0" lang="en-MY" sz="1800" b="1"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91</a:t>
                      </a:r>
                      <a:endParaRPr kumimoji="0" lang="en-MY" sz="1800" b="1"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778</a:t>
                      </a:r>
                      <a:endParaRPr kumimoji="0" lang="en-MY" sz="1800" b="1" i="0" u="none" strike="noStrike" cap="none" normalizeH="0" baseline="0" dirty="0" smtClean="0">
                        <a:ln>
                          <a:noFill/>
                        </a:ln>
                        <a:solidFill>
                          <a:schemeClr val="tx1"/>
                        </a:solidFill>
                        <a:effectLst/>
                        <a:latin typeface="Constantia" pitchFamily="18"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MY" sz="1800" u="none" strike="noStrike" cap="none" normalizeH="0" baseline="0" dirty="0" smtClean="0">
                          <a:ln>
                            <a:noFill/>
                          </a:ln>
                          <a:effectLst/>
                        </a:rPr>
                        <a:t>19</a:t>
                      </a:r>
                      <a:endParaRPr kumimoji="0" lang="en-MY" sz="1800" b="1" i="0" u="none" strike="noStrike" cap="none" normalizeH="0" baseline="0" dirty="0" smtClean="0">
                        <a:ln>
                          <a:noFill/>
                        </a:ln>
                        <a:solidFill>
                          <a:schemeClr val="tx1"/>
                        </a:solidFill>
                        <a:effectLst/>
                        <a:latin typeface="Constantia" pitchFamily="18" charset="0"/>
                        <a:cs typeface="Arial" charset="0"/>
                      </a:endParaRPr>
                    </a:p>
                  </a:txBody>
                  <a:tcPr horzOverflow="overflow"/>
                </a:tc>
              </a:tr>
            </a:tbl>
          </a:graphicData>
        </a:graphic>
      </p:graphicFrame>
    </p:spTree>
  </p:cSld>
  <p:clrMapOvr>
    <a:masterClrMapping/>
  </p:clrMapOvr>
  <p:transition advClick="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
            <a:ext cx="5194920" cy="1084982"/>
          </a:xfrm>
        </p:spPr>
        <p:txBody>
          <a:bodyPr/>
          <a:lstStyle/>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SYNOPSIS</a:t>
            </a:r>
          </a:p>
        </p:txBody>
      </p:sp>
      <p:sp>
        <p:nvSpPr>
          <p:cNvPr id="3" name="Content Placeholder 2"/>
          <p:cNvSpPr>
            <a:spLocks noGrp="1"/>
          </p:cNvSpPr>
          <p:nvPr>
            <p:ph idx="1"/>
          </p:nvPr>
        </p:nvSpPr>
        <p:spPr>
          <a:xfrm>
            <a:off x="381000" y="1353343"/>
            <a:ext cx="8382000" cy="4285457"/>
          </a:xfrm>
        </p:spPr>
        <p:txBody>
          <a:bodyPr/>
          <a:lstStyle/>
          <a:p>
            <a:pPr algn="just"/>
            <a:r>
              <a:rPr lang="en-US" sz="3000" dirty="0"/>
              <a:t>This workshop introduces the two important relationships of assessment in OBE: learning outcomes and soft skills (LO-KI), and learning outcomes and </a:t>
            </a:r>
            <a:r>
              <a:rPr lang="en-US" sz="3000" dirty="0" err="1"/>
              <a:t>programme</a:t>
            </a:r>
            <a:r>
              <a:rPr lang="en-US" sz="3000" dirty="0"/>
              <a:t> outcomes (LO-PO). Appropriate formative and summative assessment methods are identified for effective continuous monitoring of students’ performance. </a:t>
            </a:r>
            <a:endParaRPr lang="en-US" sz="3000" dirty="0" smtClean="0"/>
          </a:p>
          <a:p>
            <a:pPr algn="just"/>
            <a:r>
              <a:rPr lang="en-US" sz="3000" dirty="0" smtClean="0"/>
              <a:t>In </a:t>
            </a:r>
            <a:r>
              <a:rPr lang="en-US" sz="3000" dirty="0"/>
              <a:t>addition, this workshop also includes the reflective technique.</a:t>
            </a:r>
          </a:p>
        </p:txBody>
      </p:sp>
    </p:spTree>
    <p:extLst>
      <p:ext uri="{BB962C8B-B14F-4D97-AF65-F5344CB8AC3E}">
        <p14:creationId xmlns:p14="http://schemas.microsoft.com/office/powerpoint/2010/main" xmlns="" val="297954700"/>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2845" y="0"/>
          <a:ext cx="9001156" cy="664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699" name="Text Box 4"/>
          <p:cNvSpPr txBox="1">
            <a:spLocks noChangeArrowheads="1"/>
          </p:cNvSpPr>
          <p:nvPr/>
        </p:nvSpPr>
        <p:spPr bwMode="auto">
          <a:xfrm>
            <a:off x="2819400" y="381000"/>
            <a:ext cx="49831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Big Picture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link3"/>
          <p:cNvPicPr>
            <a:picLocks noChangeAspect="1" noChangeArrowheads="1"/>
          </p:cNvPicPr>
          <p:nvPr/>
        </p:nvPicPr>
        <p:blipFill>
          <a:blip r:embed="rId3" cstate="print"/>
          <a:srcRect/>
          <a:stretch>
            <a:fillRect/>
          </a:stretch>
        </p:blipFill>
        <p:spPr bwMode="auto">
          <a:xfrm>
            <a:off x="-287338" y="0"/>
            <a:ext cx="9431338" cy="6858000"/>
          </a:xfrm>
          <a:prstGeom prst="rect">
            <a:avLst/>
          </a:prstGeom>
          <a:noFill/>
          <a:ln w="9525">
            <a:noFill/>
            <a:miter lim="800000"/>
            <a:headEnd/>
            <a:tailEnd/>
          </a:ln>
        </p:spPr>
      </p:pic>
      <p:sp>
        <p:nvSpPr>
          <p:cNvPr id="26627" name="Text Box 3"/>
          <p:cNvSpPr txBox="1">
            <a:spLocks noChangeArrowheads="1"/>
          </p:cNvSpPr>
          <p:nvPr/>
        </p:nvSpPr>
        <p:spPr bwMode="gray">
          <a:xfrm>
            <a:off x="3657600" y="1600200"/>
            <a:ext cx="1447800" cy="581025"/>
          </a:xfrm>
          <a:prstGeom prst="rect">
            <a:avLst/>
          </a:prstGeom>
          <a:solidFill>
            <a:schemeClr val="bg1"/>
          </a:solidFill>
          <a:ln w="57150" algn="ctr">
            <a:noFill/>
            <a:miter lim="800000"/>
            <a:headEnd/>
            <a:tailEnd/>
          </a:ln>
        </p:spPr>
        <p:txBody>
          <a:bodyPr>
            <a:spAutoFit/>
          </a:bodyPr>
          <a:lstStyle/>
          <a:p>
            <a:pPr algn="ctr"/>
            <a:r>
              <a:rPr lang="en-US" sz="1600" b="1">
                <a:latin typeface="Arial Narrow" pitchFamily="34" charset="0"/>
                <a:cs typeface="Times New Roman" pitchFamily="18" charset="0"/>
              </a:rPr>
              <a:t>Learning</a:t>
            </a:r>
          </a:p>
          <a:p>
            <a:pPr algn="ctr"/>
            <a:r>
              <a:rPr lang="en-US" sz="1600" b="1">
                <a:latin typeface="Arial Narrow" pitchFamily="34" charset="0"/>
                <a:cs typeface="Times New Roman" pitchFamily="18" charset="0"/>
              </a:rPr>
              <a:t>Outcomes</a:t>
            </a:r>
          </a:p>
        </p:txBody>
      </p:sp>
      <p:sp>
        <p:nvSpPr>
          <p:cNvPr id="26628" name="Text Box 5"/>
          <p:cNvSpPr txBox="1">
            <a:spLocks noChangeArrowheads="1"/>
          </p:cNvSpPr>
          <p:nvPr/>
        </p:nvSpPr>
        <p:spPr bwMode="gray">
          <a:xfrm>
            <a:off x="1447800" y="1219200"/>
            <a:ext cx="1905000" cy="942975"/>
          </a:xfrm>
          <a:prstGeom prst="rect">
            <a:avLst/>
          </a:prstGeom>
          <a:solidFill>
            <a:schemeClr val="bg1"/>
          </a:solidFill>
          <a:ln w="57150" algn="ctr">
            <a:noFill/>
            <a:miter lim="800000"/>
            <a:headEnd/>
            <a:tailEnd/>
          </a:ln>
        </p:spPr>
        <p:txBody>
          <a:bodyPr>
            <a:spAutoFit/>
          </a:bodyPr>
          <a:lstStyle/>
          <a:p>
            <a:pPr algn="ctr"/>
            <a:r>
              <a:rPr lang="en-US" sz="1400" b="1">
                <a:latin typeface="Arial Narrow" pitchFamily="34" charset="0"/>
                <a:cs typeface="Times New Roman" pitchFamily="18" charset="0"/>
              </a:rPr>
              <a:t>3 domains of educational goals (cognitive, psychomotor and affective)</a:t>
            </a:r>
          </a:p>
        </p:txBody>
      </p:sp>
      <p:sp>
        <p:nvSpPr>
          <p:cNvPr id="26629" name="Line 6"/>
          <p:cNvSpPr>
            <a:spLocks noChangeShapeType="1"/>
          </p:cNvSpPr>
          <p:nvPr/>
        </p:nvSpPr>
        <p:spPr bwMode="gray">
          <a:xfrm>
            <a:off x="2819400" y="1143000"/>
            <a:ext cx="4800600" cy="0"/>
          </a:xfrm>
          <a:prstGeom prst="line">
            <a:avLst/>
          </a:prstGeom>
          <a:noFill/>
          <a:ln w="57150">
            <a:noFill/>
            <a:round/>
            <a:headEnd/>
            <a:tailEnd/>
          </a:ln>
        </p:spPr>
        <p:txBody>
          <a:bodyPr/>
          <a:lstStyle/>
          <a:p>
            <a:endParaRPr lang="en-US"/>
          </a:p>
        </p:txBody>
      </p:sp>
      <p:sp>
        <p:nvSpPr>
          <p:cNvPr id="26630" name="Line 7"/>
          <p:cNvSpPr>
            <a:spLocks noChangeShapeType="1"/>
          </p:cNvSpPr>
          <p:nvPr/>
        </p:nvSpPr>
        <p:spPr bwMode="gray">
          <a:xfrm>
            <a:off x="3048000" y="1524000"/>
            <a:ext cx="381000" cy="228600"/>
          </a:xfrm>
          <a:prstGeom prst="line">
            <a:avLst/>
          </a:prstGeom>
          <a:noFill/>
          <a:ln w="57150">
            <a:solidFill>
              <a:srgbClr val="FF0000"/>
            </a:solidFill>
            <a:round/>
            <a:headEnd/>
            <a:tailEnd type="triangle" w="med" len="med"/>
          </a:ln>
        </p:spPr>
        <p:txBody>
          <a:bodyPr/>
          <a:lstStyle/>
          <a:p>
            <a:endParaRPr lang="en-US"/>
          </a:p>
        </p:txBody>
      </p:sp>
      <p:sp>
        <p:nvSpPr>
          <p:cNvPr id="26631" name="Text Box 8"/>
          <p:cNvSpPr txBox="1">
            <a:spLocks noChangeArrowheads="1"/>
          </p:cNvSpPr>
          <p:nvPr/>
        </p:nvSpPr>
        <p:spPr bwMode="auto">
          <a:xfrm>
            <a:off x="5486400" y="1981200"/>
            <a:ext cx="1309688" cy="603250"/>
          </a:xfrm>
          <a:prstGeom prst="rect">
            <a:avLst/>
          </a:prstGeom>
          <a:noFill/>
          <a:ln w="9525">
            <a:noFill/>
            <a:miter lim="800000"/>
            <a:headEnd/>
            <a:tailEnd/>
          </a:ln>
        </p:spPr>
        <p:txBody>
          <a:bodyPr wrap="none">
            <a:spAutoFit/>
          </a:bodyPr>
          <a:lstStyle/>
          <a:p>
            <a:pPr algn="ctr" eaLnBrk="0" hangingPunct="0">
              <a:lnSpc>
                <a:spcPct val="70000"/>
              </a:lnSpc>
            </a:pPr>
            <a:r>
              <a:rPr lang="en-US" b="1">
                <a:solidFill>
                  <a:srgbClr val="CC0000"/>
                </a:solidFill>
                <a:latin typeface="Arial Narrow" pitchFamily="34" charset="0"/>
              </a:rPr>
              <a:t>Planning </a:t>
            </a:r>
          </a:p>
          <a:p>
            <a:pPr algn="ctr" eaLnBrk="0" hangingPunct="0">
              <a:lnSpc>
                <a:spcPct val="70000"/>
              </a:lnSpc>
            </a:pPr>
            <a:r>
              <a:rPr lang="en-US" b="1">
                <a:solidFill>
                  <a:srgbClr val="CC0000"/>
                </a:solidFill>
                <a:latin typeface="Arial Narrow" pitchFamily="34" charset="0"/>
              </a:rPr>
              <a:t>stage</a:t>
            </a:r>
            <a:endParaRPr lang="en-GB" b="1">
              <a:solidFill>
                <a:srgbClr val="CC0000"/>
              </a:solidFill>
              <a:latin typeface="Arial Narrow" pitchFamily="34" charset="0"/>
            </a:endParaRPr>
          </a:p>
        </p:txBody>
      </p:sp>
      <p:sp>
        <p:nvSpPr>
          <p:cNvPr id="26632" name="Text Box 9"/>
          <p:cNvSpPr txBox="1">
            <a:spLocks noChangeArrowheads="1"/>
          </p:cNvSpPr>
          <p:nvPr/>
        </p:nvSpPr>
        <p:spPr bwMode="auto">
          <a:xfrm>
            <a:off x="0" y="3581400"/>
            <a:ext cx="2054225" cy="603250"/>
          </a:xfrm>
          <a:prstGeom prst="rect">
            <a:avLst/>
          </a:prstGeom>
          <a:noFill/>
          <a:ln w="9525">
            <a:noFill/>
            <a:miter lim="800000"/>
            <a:headEnd/>
            <a:tailEnd/>
          </a:ln>
        </p:spPr>
        <p:txBody>
          <a:bodyPr>
            <a:spAutoFit/>
          </a:bodyPr>
          <a:lstStyle/>
          <a:p>
            <a:pPr algn="ctr" eaLnBrk="0" hangingPunct="0">
              <a:lnSpc>
                <a:spcPct val="70000"/>
              </a:lnSpc>
            </a:pPr>
            <a:r>
              <a:rPr lang="en-US" b="1">
                <a:solidFill>
                  <a:srgbClr val="CC0000"/>
                </a:solidFill>
                <a:latin typeface="Arial Narrow" pitchFamily="34" charset="0"/>
              </a:rPr>
              <a:t>Implementation stage</a:t>
            </a:r>
            <a:endParaRPr lang="en-GB" b="1">
              <a:solidFill>
                <a:srgbClr val="CC0000"/>
              </a:solidFill>
              <a:latin typeface="Arial Narrow" pitchFamily="34" charset="0"/>
            </a:endParaRPr>
          </a:p>
        </p:txBody>
      </p:sp>
      <p:sp>
        <p:nvSpPr>
          <p:cNvPr id="26633" name="Text Box 10"/>
          <p:cNvSpPr txBox="1">
            <a:spLocks noChangeArrowheads="1"/>
          </p:cNvSpPr>
          <p:nvPr/>
        </p:nvSpPr>
        <p:spPr bwMode="auto">
          <a:xfrm>
            <a:off x="5334000" y="5867400"/>
            <a:ext cx="2384425" cy="420688"/>
          </a:xfrm>
          <a:prstGeom prst="rect">
            <a:avLst/>
          </a:prstGeom>
          <a:noFill/>
          <a:ln w="9525">
            <a:noFill/>
            <a:miter lim="800000"/>
            <a:headEnd/>
            <a:tailEnd/>
          </a:ln>
        </p:spPr>
        <p:txBody>
          <a:bodyPr wrap="none">
            <a:spAutoFit/>
          </a:bodyPr>
          <a:lstStyle/>
          <a:p>
            <a:pPr eaLnBrk="0" hangingPunct="0">
              <a:lnSpc>
                <a:spcPct val="90000"/>
              </a:lnSpc>
              <a:spcBef>
                <a:spcPct val="20000"/>
              </a:spcBef>
            </a:pPr>
            <a:r>
              <a:rPr lang="en-US" b="1">
                <a:solidFill>
                  <a:srgbClr val="CC0000"/>
                </a:solidFill>
                <a:latin typeface="Arial Narrow" pitchFamily="34" charset="0"/>
              </a:rPr>
              <a:t>Assessment stage</a:t>
            </a:r>
            <a:endParaRPr lang="en-GB" b="1">
              <a:solidFill>
                <a:srgbClr val="CC0000"/>
              </a:solidFill>
              <a:latin typeface="Arial Narrow" pitchFamily="34" charset="0"/>
            </a:endParaRPr>
          </a:p>
        </p:txBody>
      </p:sp>
      <p:grpSp>
        <p:nvGrpSpPr>
          <p:cNvPr id="2" name="Group 11"/>
          <p:cNvGrpSpPr>
            <a:grpSpLocks/>
          </p:cNvGrpSpPr>
          <p:nvPr/>
        </p:nvGrpSpPr>
        <p:grpSpPr bwMode="auto">
          <a:xfrm>
            <a:off x="5867400" y="1447800"/>
            <a:ext cx="457200" cy="461963"/>
            <a:chOff x="3959" y="1190"/>
            <a:chExt cx="476" cy="410"/>
          </a:xfrm>
        </p:grpSpPr>
        <p:grpSp>
          <p:nvGrpSpPr>
            <p:cNvPr id="3" name="Group 12"/>
            <p:cNvGrpSpPr>
              <a:grpSpLocks/>
            </p:cNvGrpSpPr>
            <p:nvPr/>
          </p:nvGrpSpPr>
          <p:grpSpPr bwMode="auto">
            <a:xfrm>
              <a:off x="3959" y="1190"/>
              <a:ext cx="476" cy="405"/>
              <a:chOff x="1289" y="582"/>
              <a:chExt cx="668" cy="668"/>
            </a:xfrm>
          </p:grpSpPr>
          <p:sp>
            <p:nvSpPr>
              <p:cNvPr id="26658" name="Oval 13"/>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en-US"/>
              </a:p>
            </p:txBody>
          </p:sp>
          <p:sp>
            <p:nvSpPr>
              <p:cNvPr id="26659" name="Oval 14"/>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p>
            </p:txBody>
          </p:sp>
          <p:sp>
            <p:nvSpPr>
              <p:cNvPr id="26660" name="Oval 15"/>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p>
            </p:txBody>
          </p:sp>
          <p:sp>
            <p:nvSpPr>
              <p:cNvPr id="26661" name="Oval 16"/>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p>
            </p:txBody>
          </p:sp>
          <p:sp>
            <p:nvSpPr>
              <p:cNvPr id="26662" name="Oval 17"/>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p>
            </p:txBody>
          </p:sp>
        </p:grpSp>
        <p:sp>
          <p:nvSpPr>
            <p:cNvPr id="26657" name="Text Box 18"/>
            <p:cNvSpPr txBox="1">
              <a:spLocks noChangeArrowheads="1"/>
            </p:cNvSpPr>
            <p:nvPr/>
          </p:nvSpPr>
          <p:spPr bwMode="gray">
            <a:xfrm>
              <a:off x="4023" y="1248"/>
              <a:ext cx="338" cy="352"/>
            </a:xfrm>
            <a:prstGeom prst="rect">
              <a:avLst/>
            </a:prstGeom>
            <a:noFill/>
            <a:ln w="9525" algn="ctr">
              <a:noFill/>
              <a:miter lim="800000"/>
              <a:headEnd/>
              <a:tailEnd/>
            </a:ln>
          </p:spPr>
          <p:txBody>
            <a:bodyPr>
              <a:spAutoFit/>
            </a:bodyPr>
            <a:lstStyle/>
            <a:p>
              <a:pPr algn="ctr"/>
              <a:r>
                <a:rPr lang="en-US" sz="2000">
                  <a:solidFill>
                    <a:srgbClr val="000000"/>
                  </a:solidFill>
                </a:rPr>
                <a:t>1</a:t>
              </a:r>
              <a:endParaRPr lang="en-US" sz="2000"/>
            </a:p>
          </p:txBody>
        </p:sp>
      </p:grpSp>
      <p:grpSp>
        <p:nvGrpSpPr>
          <p:cNvPr id="4" name="Group 19"/>
          <p:cNvGrpSpPr>
            <a:grpSpLocks/>
          </p:cNvGrpSpPr>
          <p:nvPr/>
        </p:nvGrpSpPr>
        <p:grpSpPr bwMode="auto">
          <a:xfrm>
            <a:off x="819150" y="3184525"/>
            <a:ext cx="457200" cy="461963"/>
            <a:chOff x="3959" y="1190"/>
            <a:chExt cx="476" cy="410"/>
          </a:xfrm>
        </p:grpSpPr>
        <p:grpSp>
          <p:nvGrpSpPr>
            <p:cNvPr id="5" name="Group 20"/>
            <p:cNvGrpSpPr>
              <a:grpSpLocks/>
            </p:cNvGrpSpPr>
            <p:nvPr/>
          </p:nvGrpSpPr>
          <p:grpSpPr bwMode="auto">
            <a:xfrm>
              <a:off x="3959" y="1190"/>
              <a:ext cx="476" cy="405"/>
              <a:chOff x="1289" y="582"/>
              <a:chExt cx="668" cy="668"/>
            </a:xfrm>
          </p:grpSpPr>
          <p:sp>
            <p:nvSpPr>
              <p:cNvPr id="26651" name="Oval 21"/>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en-US"/>
              </a:p>
            </p:txBody>
          </p:sp>
          <p:sp>
            <p:nvSpPr>
              <p:cNvPr id="26652" name="Oval 2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p>
            </p:txBody>
          </p:sp>
          <p:sp>
            <p:nvSpPr>
              <p:cNvPr id="26653" name="Oval 2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p>
            </p:txBody>
          </p:sp>
          <p:sp>
            <p:nvSpPr>
              <p:cNvPr id="26654" name="Oval 2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p>
            </p:txBody>
          </p:sp>
          <p:sp>
            <p:nvSpPr>
              <p:cNvPr id="26655" name="Oval 2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p>
            </p:txBody>
          </p:sp>
        </p:grpSp>
        <p:sp>
          <p:nvSpPr>
            <p:cNvPr id="26650" name="Text Box 26"/>
            <p:cNvSpPr txBox="1">
              <a:spLocks noChangeArrowheads="1"/>
            </p:cNvSpPr>
            <p:nvPr/>
          </p:nvSpPr>
          <p:spPr bwMode="gray">
            <a:xfrm>
              <a:off x="4023" y="1248"/>
              <a:ext cx="338" cy="352"/>
            </a:xfrm>
            <a:prstGeom prst="rect">
              <a:avLst/>
            </a:prstGeom>
            <a:noFill/>
            <a:ln w="9525" algn="ctr">
              <a:noFill/>
              <a:miter lim="800000"/>
              <a:headEnd/>
              <a:tailEnd/>
            </a:ln>
          </p:spPr>
          <p:txBody>
            <a:bodyPr>
              <a:spAutoFit/>
            </a:bodyPr>
            <a:lstStyle/>
            <a:p>
              <a:pPr algn="ctr"/>
              <a:r>
                <a:rPr lang="en-US" sz="2000">
                  <a:solidFill>
                    <a:srgbClr val="000000"/>
                  </a:solidFill>
                </a:rPr>
                <a:t>2</a:t>
              </a:r>
              <a:endParaRPr lang="en-US" sz="2000"/>
            </a:p>
          </p:txBody>
        </p:sp>
      </p:grpSp>
      <p:grpSp>
        <p:nvGrpSpPr>
          <p:cNvPr id="6" name="Group 27"/>
          <p:cNvGrpSpPr>
            <a:grpSpLocks/>
          </p:cNvGrpSpPr>
          <p:nvPr/>
        </p:nvGrpSpPr>
        <p:grpSpPr bwMode="auto">
          <a:xfrm>
            <a:off x="5486400" y="5486400"/>
            <a:ext cx="457200" cy="461963"/>
            <a:chOff x="3959" y="1190"/>
            <a:chExt cx="476" cy="410"/>
          </a:xfrm>
        </p:grpSpPr>
        <p:grpSp>
          <p:nvGrpSpPr>
            <p:cNvPr id="7" name="Group 28"/>
            <p:cNvGrpSpPr>
              <a:grpSpLocks/>
            </p:cNvGrpSpPr>
            <p:nvPr/>
          </p:nvGrpSpPr>
          <p:grpSpPr bwMode="auto">
            <a:xfrm>
              <a:off x="3959" y="1190"/>
              <a:ext cx="476" cy="405"/>
              <a:chOff x="1289" y="582"/>
              <a:chExt cx="668" cy="668"/>
            </a:xfrm>
          </p:grpSpPr>
          <p:sp>
            <p:nvSpPr>
              <p:cNvPr id="26644" name="Oval 29"/>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en-US"/>
              </a:p>
            </p:txBody>
          </p:sp>
          <p:sp>
            <p:nvSpPr>
              <p:cNvPr id="26645" name="Oval 30"/>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en-US"/>
              </a:p>
            </p:txBody>
          </p:sp>
          <p:sp>
            <p:nvSpPr>
              <p:cNvPr id="26646" name="Oval 31"/>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en-US"/>
              </a:p>
            </p:txBody>
          </p:sp>
          <p:sp>
            <p:nvSpPr>
              <p:cNvPr id="26647" name="Oval 32"/>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en-US"/>
              </a:p>
            </p:txBody>
          </p:sp>
          <p:sp>
            <p:nvSpPr>
              <p:cNvPr id="26648" name="Oval 33"/>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en-US"/>
              </a:p>
            </p:txBody>
          </p:sp>
        </p:grpSp>
        <p:sp>
          <p:nvSpPr>
            <p:cNvPr id="26643" name="Text Box 34"/>
            <p:cNvSpPr txBox="1">
              <a:spLocks noChangeArrowheads="1"/>
            </p:cNvSpPr>
            <p:nvPr/>
          </p:nvSpPr>
          <p:spPr bwMode="gray">
            <a:xfrm>
              <a:off x="4023" y="1248"/>
              <a:ext cx="338" cy="352"/>
            </a:xfrm>
            <a:prstGeom prst="rect">
              <a:avLst/>
            </a:prstGeom>
            <a:noFill/>
            <a:ln w="9525" algn="ctr">
              <a:noFill/>
              <a:miter lim="800000"/>
              <a:headEnd/>
              <a:tailEnd/>
            </a:ln>
          </p:spPr>
          <p:txBody>
            <a:bodyPr>
              <a:spAutoFit/>
            </a:bodyPr>
            <a:lstStyle/>
            <a:p>
              <a:pPr algn="ctr"/>
              <a:r>
                <a:rPr lang="en-US" sz="2000">
                  <a:solidFill>
                    <a:srgbClr val="000000"/>
                  </a:solidFill>
                </a:rPr>
                <a:t>3</a:t>
              </a:r>
              <a:endParaRPr lang="en-US" sz="2000"/>
            </a:p>
          </p:txBody>
        </p:sp>
      </p:grpSp>
      <p:sp>
        <p:nvSpPr>
          <p:cNvPr id="8227" name="Rectangle 35"/>
          <p:cNvSpPr>
            <a:spLocks noChangeArrowheads="1"/>
          </p:cNvSpPr>
          <p:nvPr/>
        </p:nvSpPr>
        <p:spPr bwMode="gray">
          <a:xfrm>
            <a:off x="6553200" y="1295400"/>
            <a:ext cx="1338263" cy="1155700"/>
          </a:xfrm>
          <a:prstGeom prst="rect">
            <a:avLst/>
          </a:prstGeom>
          <a:solidFill>
            <a:schemeClr val="bg1">
              <a:lumMod val="75000"/>
            </a:schemeClr>
          </a:solidFill>
          <a:ln w="57150" algn="ctr">
            <a:noFill/>
            <a:miter lim="800000"/>
            <a:headEnd/>
            <a:tailEnd/>
          </a:ln>
          <a:effectLst/>
        </p:spPr>
        <p:txBody>
          <a:bodyPr>
            <a:spAutoFit/>
          </a:bodyPr>
          <a:lstStyle/>
          <a:p>
            <a:pPr algn="ctr">
              <a:defRPr/>
            </a:pPr>
            <a:r>
              <a:rPr lang="en-US" sz="1400">
                <a:latin typeface="Arial Narrow" pitchFamily="34" charset="0"/>
              </a:rPr>
              <a:t>What do I want my students to be able to do as a result of my teaching?</a:t>
            </a:r>
          </a:p>
        </p:txBody>
      </p:sp>
      <p:sp>
        <p:nvSpPr>
          <p:cNvPr id="8228" name="Rectangle 36"/>
          <p:cNvSpPr>
            <a:spLocks noChangeArrowheads="1"/>
          </p:cNvSpPr>
          <p:nvPr/>
        </p:nvSpPr>
        <p:spPr bwMode="gray">
          <a:xfrm>
            <a:off x="255588" y="2387600"/>
            <a:ext cx="1679575" cy="730250"/>
          </a:xfrm>
          <a:prstGeom prst="rect">
            <a:avLst/>
          </a:prstGeom>
          <a:solidFill>
            <a:schemeClr val="bg1">
              <a:lumMod val="75000"/>
            </a:schemeClr>
          </a:solidFill>
          <a:ln w="57150" algn="ctr">
            <a:noFill/>
            <a:miter lim="800000"/>
            <a:headEnd/>
            <a:tailEnd/>
          </a:ln>
          <a:effectLst/>
        </p:spPr>
        <p:txBody>
          <a:bodyPr>
            <a:spAutoFit/>
          </a:bodyPr>
          <a:lstStyle/>
          <a:p>
            <a:pPr algn="ctr">
              <a:defRPr/>
            </a:pPr>
            <a:r>
              <a:rPr lang="en-US" sz="1400" dirty="0">
                <a:latin typeface="Arial Narrow" pitchFamily="34" charset="0"/>
              </a:rPr>
              <a:t>What TL activities do I adopt to achieve the intended LO?</a:t>
            </a:r>
          </a:p>
        </p:txBody>
      </p:sp>
      <p:sp>
        <p:nvSpPr>
          <p:cNvPr id="8229" name="Rectangle 37"/>
          <p:cNvSpPr>
            <a:spLocks noChangeArrowheads="1"/>
          </p:cNvSpPr>
          <p:nvPr/>
        </p:nvSpPr>
        <p:spPr bwMode="gray">
          <a:xfrm>
            <a:off x="4038600" y="5105400"/>
            <a:ext cx="1295400" cy="860425"/>
          </a:xfrm>
          <a:prstGeom prst="rect">
            <a:avLst/>
          </a:prstGeom>
          <a:solidFill>
            <a:schemeClr val="bg1">
              <a:lumMod val="75000"/>
            </a:schemeClr>
          </a:solidFill>
          <a:ln w="57150" algn="ctr">
            <a:noFill/>
            <a:miter lim="800000"/>
            <a:headEnd/>
            <a:tailEnd/>
          </a:ln>
          <a:effectLst/>
        </p:spPr>
        <p:txBody>
          <a:bodyPr>
            <a:spAutoFit/>
          </a:bodyPr>
          <a:lstStyle/>
          <a:p>
            <a:pPr algn="ctr">
              <a:lnSpc>
                <a:spcPct val="90000"/>
              </a:lnSpc>
              <a:spcBef>
                <a:spcPct val="20000"/>
              </a:spcBef>
              <a:buClr>
                <a:schemeClr val="tx2"/>
              </a:buClr>
              <a:buFont typeface="Wingdings" pitchFamily="2" charset="2"/>
              <a:buNone/>
              <a:defRPr/>
            </a:pPr>
            <a:r>
              <a:rPr lang="en-US" sz="1400">
                <a:latin typeface="Arial Narrow" pitchFamily="34" charset="0"/>
              </a:rPr>
              <a:t>Can my students do what I want them to be able to do?</a:t>
            </a:r>
          </a:p>
        </p:txBody>
      </p:sp>
      <p:sp>
        <p:nvSpPr>
          <p:cNvPr id="26640" name="Line 38"/>
          <p:cNvSpPr>
            <a:spLocks noChangeShapeType="1"/>
          </p:cNvSpPr>
          <p:nvPr/>
        </p:nvSpPr>
        <p:spPr bwMode="gray">
          <a:xfrm>
            <a:off x="1460500" y="1231900"/>
            <a:ext cx="5911850" cy="0"/>
          </a:xfrm>
          <a:prstGeom prst="line">
            <a:avLst/>
          </a:prstGeom>
          <a:noFill/>
          <a:ln w="19050">
            <a:solidFill>
              <a:schemeClr val="tx1"/>
            </a:solidFill>
            <a:round/>
            <a:headEnd/>
            <a:tailEnd/>
          </a:ln>
        </p:spPr>
        <p:txBody>
          <a:bodyPr/>
          <a:lstStyle/>
          <a:p>
            <a:endParaRPr lang="en-US"/>
          </a:p>
        </p:txBody>
      </p:sp>
      <p:sp>
        <p:nvSpPr>
          <p:cNvPr id="26641" name="Line 39"/>
          <p:cNvSpPr>
            <a:spLocks noChangeShapeType="1"/>
          </p:cNvSpPr>
          <p:nvPr/>
        </p:nvSpPr>
        <p:spPr bwMode="gray">
          <a:xfrm>
            <a:off x="1460500" y="1241425"/>
            <a:ext cx="12700" cy="955675"/>
          </a:xfrm>
          <a:prstGeom prst="line">
            <a:avLst/>
          </a:prstGeom>
          <a:noFill/>
          <a:ln w="19050">
            <a:solidFill>
              <a:schemeClr val="tx1"/>
            </a:solidFill>
            <a:round/>
            <a:headEnd/>
            <a:tailEnd/>
          </a:ln>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4722223" y="1575109"/>
            <a:ext cx="4191000" cy="830997"/>
          </a:xfrm>
          <a:prstGeom prst="rect">
            <a:avLst/>
          </a:prstGeom>
          <a:noFill/>
          <a:ln w="76200">
            <a:gradFill>
              <a:gsLst>
                <a:gs pos="0">
                  <a:srgbClr val="000000"/>
                </a:gs>
                <a:gs pos="20000">
                  <a:srgbClr val="000040"/>
                </a:gs>
                <a:gs pos="50000">
                  <a:srgbClr val="400040"/>
                </a:gs>
                <a:gs pos="75000">
                  <a:srgbClr val="8F0040"/>
                </a:gs>
                <a:gs pos="89999">
                  <a:srgbClr val="F27300"/>
                </a:gs>
                <a:gs pos="100000">
                  <a:srgbClr val="FFBF00"/>
                </a:gs>
              </a:gsLst>
              <a:lin ang="5400000" scaled="0"/>
            </a:gra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b="1" dirty="0"/>
              <a:t>Program Educational Objectives (PEO)</a:t>
            </a:r>
          </a:p>
        </p:txBody>
      </p:sp>
      <p:sp>
        <p:nvSpPr>
          <p:cNvPr id="6" name="Text Box 5"/>
          <p:cNvSpPr txBox="1">
            <a:spLocks noChangeArrowheads="1"/>
          </p:cNvSpPr>
          <p:nvPr/>
        </p:nvSpPr>
        <p:spPr bwMode="auto">
          <a:xfrm>
            <a:off x="4722223" y="2895600"/>
            <a:ext cx="4191000" cy="830997"/>
          </a:xfrm>
          <a:prstGeom prst="rect">
            <a:avLst/>
          </a:prstGeom>
          <a:noFill/>
          <a:ln w="76200">
            <a:gradFill>
              <a:gsLst>
                <a:gs pos="0">
                  <a:srgbClr val="000000"/>
                </a:gs>
                <a:gs pos="20000">
                  <a:srgbClr val="000040"/>
                </a:gs>
                <a:gs pos="50000">
                  <a:srgbClr val="400040"/>
                </a:gs>
                <a:gs pos="75000">
                  <a:srgbClr val="8F0040"/>
                </a:gs>
                <a:gs pos="89999">
                  <a:srgbClr val="F27300"/>
                </a:gs>
                <a:gs pos="100000">
                  <a:srgbClr val="FFBF00"/>
                </a:gs>
              </a:gsLst>
              <a:lin ang="5400000" scaled="0"/>
            </a:gradFill>
            <a:miter lim="800000"/>
            <a:headEnd/>
            <a:tailEnd/>
          </a:ln>
        </p:spPr>
        <p:txBody>
          <a:bodyPr wrap="square">
            <a:spAutoFit/>
          </a:bodyPr>
          <a:lstStyle/>
          <a:p>
            <a:pPr algn="ctr"/>
            <a:r>
              <a:rPr lang="en-US" sz="2400" b="1" dirty="0"/>
              <a:t>Program </a:t>
            </a:r>
            <a:r>
              <a:rPr lang="en-US" sz="2400" b="1" dirty="0" smtClean="0"/>
              <a:t>Outcomes</a:t>
            </a:r>
          </a:p>
          <a:p>
            <a:pPr algn="ctr"/>
            <a:r>
              <a:rPr lang="en-US" sz="2400" b="1" dirty="0" smtClean="0"/>
              <a:t> </a:t>
            </a:r>
            <a:r>
              <a:rPr lang="en-US" sz="2400" b="1" dirty="0"/>
              <a:t>(PO)</a:t>
            </a:r>
          </a:p>
        </p:txBody>
      </p:sp>
      <p:sp>
        <p:nvSpPr>
          <p:cNvPr id="7" name="Text Box 6"/>
          <p:cNvSpPr txBox="1">
            <a:spLocks noChangeArrowheads="1"/>
          </p:cNvSpPr>
          <p:nvPr/>
        </p:nvSpPr>
        <p:spPr bwMode="auto">
          <a:xfrm>
            <a:off x="4722223" y="4191000"/>
            <a:ext cx="4191000" cy="830997"/>
          </a:xfrm>
          <a:prstGeom prst="rect">
            <a:avLst/>
          </a:prstGeom>
          <a:noFill/>
          <a:ln w="76200" algn="ctr">
            <a:gradFill>
              <a:gsLst>
                <a:gs pos="0">
                  <a:srgbClr val="000000"/>
                </a:gs>
                <a:gs pos="20000">
                  <a:srgbClr val="000040"/>
                </a:gs>
                <a:gs pos="50000">
                  <a:srgbClr val="400040"/>
                </a:gs>
                <a:gs pos="75000">
                  <a:srgbClr val="8F0040"/>
                </a:gs>
                <a:gs pos="89999">
                  <a:srgbClr val="F27300"/>
                </a:gs>
                <a:gs pos="100000">
                  <a:srgbClr val="FFBF00"/>
                </a:gs>
              </a:gsLst>
              <a:lin ang="5400000" scaled="0"/>
            </a:gradFill>
            <a:miter lim="800000"/>
            <a:headEnd/>
            <a:tailEnd/>
          </a:ln>
        </p:spPr>
        <p:txBody>
          <a:bodyPr wrap="square">
            <a:spAutoFit/>
          </a:bodyPr>
          <a:lstStyle/>
          <a:p>
            <a:pPr algn="ctr"/>
            <a:r>
              <a:rPr lang="en-US" sz="2400" b="1" dirty="0"/>
              <a:t>Subject / Learning Outcomes (LO)</a:t>
            </a:r>
          </a:p>
        </p:txBody>
      </p:sp>
      <p:sp>
        <p:nvSpPr>
          <p:cNvPr id="8" name="Text Box 7"/>
          <p:cNvSpPr txBox="1">
            <a:spLocks noChangeArrowheads="1"/>
          </p:cNvSpPr>
          <p:nvPr/>
        </p:nvSpPr>
        <p:spPr bwMode="auto">
          <a:xfrm>
            <a:off x="4722223" y="5486400"/>
            <a:ext cx="4191000" cy="469900"/>
          </a:xfrm>
          <a:prstGeom prst="rect">
            <a:avLst/>
          </a:prstGeom>
          <a:noFill/>
          <a:ln w="76200">
            <a:gradFill>
              <a:gsLst>
                <a:gs pos="0">
                  <a:srgbClr val="000000"/>
                </a:gs>
                <a:gs pos="20000">
                  <a:srgbClr val="000040"/>
                </a:gs>
                <a:gs pos="50000">
                  <a:srgbClr val="400040"/>
                </a:gs>
                <a:gs pos="75000">
                  <a:srgbClr val="8F0040"/>
                </a:gs>
                <a:gs pos="89999">
                  <a:srgbClr val="F27300"/>
                </a:gs>
                <a:gs pos="100000">
                  <a:srgbClr val="FFBF00"/>
                </a:gs>
              </a:gsLst>
              <a:lin ang="5400000" scaled="0"/>
            </a:gradFill>
            <a:miter lim="800000"/>
            <a:headEnd/>
            <a:tailEnd/>
          </a:ln>
        </p:spPr>
        <p:txBody>
          <a:bodyPr wrap="square">
            <a:spAutoFit/>
          </a:bodyPr>
          <a:lstStyle/>
          <a:p>
            <a:pPr algn="ctr"/>
            <a:r>
              <a:rPr lang="en-US" sz="2400" b="1" dirty="0">
                <a:latin typeface="Arial" charset="0"/>
              </a:rPr>
              <a:t>Weekly / Topic Outcomes</a:t>
            </a:r>
          </a:p>
        </p:txBody>
      </p:sp>
      <p:sp>
        <p:nvSpPr>
          <p:cNvPr id="9" name="Line 8"/>
          <p:cNvSpPr>
            <a:spLocks noChangeShapeType="1"/>
          </p:cNvSpPr>
          <p:nvPr/>
        </p:nvSpPr>
        <p:spPr bwMode="auto">
          <a:xfrm>
            <a:off x="6858000" y="2438400"/>
            <a:ext cx="0" cy="4572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lgn="ctr"/>
            <a:endParaRPr lang="en-US"/>
          </a:p>
        </p:txBody>
      </p:sp>
      <p:sp>
        <p:nvSpPr>
          <p:cNvPr id="12" name="Line 8"/>
          <p:cNvSpPr>
            <a:spLocks noChangeShapeType="1"/>
          </p:cNvSpPr>
          <p:nvPr/>
        </p:nvSpPr>
        <p:spPr bwMode="auto">
          <a:xfrm>
            <a:off x="6858000" y="3733800"/>
            <a:ext cx="0" cy="4572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lgn="ctr"/>
            <a:endParaRPr lang="en-US"/>
          </a:p>
        </p:txBody>
      </p:sp>
      <p:sp>
        <p:nvSpPr>
          <p:cNvPr id="13" name="Line 8"/>
          <p:cNvSpPr>
            <a:spLocks noChangeShapeType="1"/>
          </p:cNvSpPr>
          <p:nvPr/>
        </p:nvSpPr>
        <p:spPr bwMode="auto">
          <a:xfrm>
            <a:off x="6858000" y="5029200"/>
            <a:ext cx="0" cy="4572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lgn="ctr"/>
            <a:endParaRPr lang="en-US"/>
          </a:p>
        </p:txBody>
      </p:sp>
      <p:sp>
        <p:nvSpPr>
          <p:cNvPr id="15" name="TextBox 14"/>
          <p:cNvSpPr txBox="1"/>
          <p:nvPr/>
        </p:nvSpPr>
        <p:spPr>
          <a:xfrm>
            <a:off x="2514600" y="267058"/>
            <a:ext cx="6396446" cy="954107"/>
          </a:xfrm>
          <a:prstGeom prst="rect">
            <a:avLst/>
          </a:prstGeom>
          <a:noFill/>
        </p:spPr>
        <p:txBody>
          <a:bodyPr wrap="square" rtlCol="0">
            <a:spAutoFit/>
          </a:bodyPr>
          <a:lstStyle/>
          <a:p>
            <a:pPr algn="ctr"/>
            <a:r>
              <a:rPr lang="en-US" sz="28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HIERARCHY OF Vision, Mission, EG, PEO, PO &amp; LO</a:t>
            </a:r>
            <a:endParaRPr lang="en-US" sz="28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16" name="Text Box 4"/>
          <p:cNvSpPr txBox="1">
            <a:spLocks noChangeArrowheads="1"/>
          </p:cNvSpPr>
          <p:nvPr/>
        </p:nvSpPr>
        <p:spPr bwMode="auto">
          <a:xfrm>
            <a:off x="154577" y="1575109"/>
            <a:ext cx="4191000" cy="830997"/>
          </a:xfrm>
          <a:prstGeom prst="rect">
            <a:avLst/>
          </a:prstGeom>
          <a:noFill/>
          <a:ln w="76200">
            <a:gradFill>
              <a:gsLst>
                <a:gs pos="0">
                  <a:srgbClr val="000000"/>
                </a:gs>
                <a:gs pos="20000">
                  <a:srgbClr val="000040"/>
                </a:gs>
                <a:gs pos="50000">
                  <a:srgbClr val="400040"/>
                </a:gs>
                <a:gs pos="75000">
                  <a:srgbClr val="8F0040"/>
                </a:gs>
                <a:gs pos="89999">
                  <a:srgbClr val="F27300"/>
                </a:gs>
                <a:gs pos="100000">
                  <a:srgbClr val="FFBF00"/>
                </a:gs>
              </a:gsLst>
              <a:lin ang="5400000" scaled="0"/>
            </a:gra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b="1" dirty="0" smtClean="0"/>
              <a:t>Institutional</a:t>
            </a:r>
          </a:p>
          <a:p>
            <a:pPr algn="ctr"/>
            <a:r>
              <a:rPr lang="en-US" sz="2400" b="1" dirty="0" smtClean="0"/>
              <a:t>Vision</a:t>
            </a:r>
            <a:endParaRPr lang="en-US" sz="2400" b="1" dirty="0"/>
          </a:p>
        </p:txBody>
      </p:sp>
      <p:sp>
        <p:nvSpPr>
          <p:cNvPr id="17" name="Text Box 5"/>
          <p:cNvSpPr txBox="1">
            <a:spLocks noChangeArrowheads="1"/>
          </p:cNvSpPr>
          <p:nvPr/>
        </p:nvSpPr>
        <p:spPr bwMode="auto">
          <a:xfrm>
            <a:off x="154577" y="2895600"/>
            <a:ext cx="4191000" cy="830997"/>
          </a:xfrm>
          <a:prstGeom prst="rect">
            <a:avLst/>
          </a:prstGeom>
          <a:noFill/>
          <a:ln w="76200">
            <a:gradFill>
              <a:gsLst>
                <a:gs pos="0">
                  <a:srgbClr val="000000"/>
                </a:gs>
                <a:gs pos="20000">
                  <a:srgbClr val="000040"/>
                </a:gs>
                <a:gs pos="50000">
                  <a:srgbClr val="400040"/>
                </a:gs>
                <a:gs pos="75000">
                  <a:srgbClr val="8F0040"/>
                </a:gs>
                <a:gs pos="89999">
                  <a:srgbClr val="F27300"/>
                </a:gs>
                <a:gs pos="100000">
                  <a:srgbClr val="FFBF00"/>
                </a:gs>
              </a:gsLst>
              <a:lin ang="5400000" scaled="0"/>
            </a:gradFill>
            <a:miter lim="800000"/>
            <a:headEnd/>
            <a:tailEnd/>
          </a:ln>
        </p:spPr>
        <p:txBody>
          <a:bodyPr wrap="square">
            <a:spAutoFit/>
          </a:bodyPr>
          <a:lstStyle/>
          <a:p>
            <a:pPr algn="ctr"/>
            <a:r>
              <a:rPr lang="en-US" sz="2400" b="1" dirty="0" smtClean="0"/>
              <a:t>Institutional </a:t>
            </a:r>
          </a:p>
          <a:p>
            <a:pPr algn="ctr"/>
            <a:r>
              <a:rPr lang="en-US" sz="2400" b="1" dirty="0" smtClean="0"/>
              <a:t>Mission</a:t>
            </a:r>
            <a:endParaRPr lang="en-US" sz="2400" b="1" dirty="0"/>
          </a:p>
        </p:txBody>
      </p:sp>
      <p:sp>
        <p:nvSpPr>
          <p:cNvPr id="18" name="Text Box 6"/>
          <p:cNvSpPr txBox="1">
            <a:spLocks noChangeArrowheads="1"/>
          </p:cNvSpPr>
          <p:nvPr/>
        </p:nvSpPr>
        <p:spPr bwMode="auto">
          <a:xfrm>
            <a:off x="154577" y="4191000"/>
            <a:ext cx="4191000" cy="830997"/>
          </a:xfrm>
          <a:prstGeom prst="rect">
            <a:avLst/>
          </a:prstGeom>
          <a:noFill/>
          <a:ln w="76200" algn="ctr">
            <a:gradFill>
              <a:gsLst>
                <a:gs pos="0">
                  <a:srgbClr val="000000"/>
                </a:gs>
                <a:gs pos="20000">
                  <a:srgbClr val="000040"/>
                </a:gs>
                <a:gs pos="50000">
                  <a:srgbClr val="400040"/>
                </a:gs>
                <a:gs pos="75000">
                  <a:srgbClr val="8F0040"/>
                </a:gs>
                <a:gs pos="89999">
                  <a:srgbClr val="F27300"/>
                </a:gs>
                <a:gs pos="100000">
                  <a:srgbClr val="FFBF00"/>
                </a:gs>
              </a:gsLst>
              <a:lin ang="5400000" scaled="0"/>
            </a:gradFill>
            <a:miter lim="800000"/>
            <a:headEnd/>
            <a:tailEnd/>
          </a:ln>
        </p:spPr>
        <p:txBody>
          <a:bodyPr wrap="square">
            <a:spAutoFit/>
          </a:bodyPr>
          <a:lstStyle/>
          <a:p>
            <a:pPr algn="ctr"/>
            <a:r>
              <a:rPr lang="en-US" sz="2400" b="1" dirty="0" smtClean="0"/>
              <a:t>Educational</a:t>
            </a:r>
          </a:p>
          <a:p>
            <a:pPr algn="ctr"/>
            <a:r>
              <a:rPr lang="en-US" sz="2400" b="1" dirty="0" smtClean="0"/>
              <a:t>Goals</a:t>
            </a:r>
            <a:endParaRPr lang="en-US" sz="2400" b="1" dirty="0"/>
          </a:p>
        </p:txBody>
      </p:sp>
      <p:sp>
        <p:nvSpPr>
          <p:cNvPr id="20" name="Line 8"/>
          <p:cNvSpPr>
            <a:spLocks noChangeShapeType="1"/>
          </p:cNvSpPr>
          <p:nvPr/>
        </p:nvSpPr>
        <p:spPr bwMode="auto">
          <a:xfrm>
            <a:off x="2301239" y="2438400"/>
            <a:ext cx="0" cy="4572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lgn="ctr"/>
            <a:endParaRPr lang="en-US"/>
          </a:p>
        </p:txBody>
      </p:sp>
      <p:sp>
        <p:nvSpPr>
          <p:cNvPr id="21" name="Line 8"/>
          <p:cNvSpPr>
            <a:spLocks noChangeShapeType="1"/>
          </p:cNvSpPr>
          <p:nvPr/>
        </p:nvSpPr>
        <p:spPr bwMode="auto">
          <a:xfrm>
            <a:off x="2301239" y="3733800"/>
            <a:ext cx="0" cy="4572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lgn="ctr"/>
            <a:endParaRPr lang="en-US"/>
          </a:p>
        </p:txBody>
      </p:sp>
      <p:sp>
        <p:nvSpPr>
          <p:cNvPr id="23" name="Line 8"/>
          <p:cNvSpPr>
            <a:spLocks noChangeShapeType="1"/>
          </p:cNvSpPr>
          <p:nvPr/>
        </p:nvSpPr>
        <p:spPr bwMode="auto">
          <a:xfrm flipV="1">
            <a:off x="4491446" y="1295399"/>
            <a:ext cx="4354" cy="4160519"/>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lgn="ctr"/>
            <a:endParaRPr lang="en-US"/>
          </a:p>
        </p:txBody>
      </p:sp>
      <p:sp>
        <p:nvSpPr>
          <p:cNvPr id="24" name="Line 8"/>
          <p:cNvSpPr>
            <a:spLocks noChangeShapeType="1"/>
          </p:cNvSpPr>
          <p:nvPr/>
        </p:nvSpPr>
        <p:spPr bwMode="auto">
          <a:xfrm rot="5400000" flipV="1">
            <a:off x="3390147" y="4377898"/>
            <a:ext cx="23279" cy="2179323"/>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lgn="ctr"/>
            <a:endParaRPr lang="en-US"/>
          </a:p>
        </p:txBody>
      </p:sp>
      <p:sp>
        <p:nvSpPr>
          <p:cNvPr id="25" name="Line 8"/>
          <p:cNvSpPr>
            <a:spLocks noChangeShapeType="1"/>
          </p:cNvSpPr>
          <p:nvPr/>
        </p:nvSpPr>
        <p:spPr bwMode="auto">
          <a:xfrm>
            <a:off x="2301239" y="5029200"/>
            <a:ext cx="0" cy="4572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lgn="ctr"/>
            <a:endParaRPr lang="en-US"/>
          </a:p>
        </p:txBody>
      </p:sp>
      <p:sp>
        <p:nvSpPr>
          <p:cNvPr id="26" name="Line 8"/>
          <p:cNvSpPr>
            <a:spLocks noChangeShapeType="1"/>
          </p:cNvSpPr>
          <p:nvPr/>
        </p:nvSpPr>
        <p:spPr bwMode="auto">
          <a:xfrm rot="5400000" flipH="1" flipV="1">
            <a:off x="5676900" y="114300"/>
            <a:ext cx="0" cy="23622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lgn="ctr"/>
            <a:endParaRPr lang="en-US"/>
          </a:p>
        </p:txBody>
      </p:sp>
      <p:sp>
        <p:nvSpPr>
          <p:cNvPr id="27" name="Line 8"/>
          <p:cNvSpPr>
            <a:spLocks noChangeShapeType="1"/>
          </p:cNvSpPr>
          <p:nvPr/>
        </p:nvSpPr>
        <p:spPr bwMode="auto">
          <a:xfrm>
            <a:off x="6815546" y="1318723"/>
            <a:ext cx="0" cy="268202"/>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lgn="ctr"/>
            <a:endParaRPr lang="en-US"/>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57400" y="0"/>
            <a:ext cx="5413572" cy="6858000"/>
          </a:xfrm>
          <a:prstGeom prst="rect">
            <a:avLst/>
          </a:prstGeom>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76200"/>
            <a:ext cx="1600200" cy="632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152400"/>
          <a:ext cx="91440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200400" y="2743200"/>
            <a:ext cx="2599541" cy="954107"/>
          </a:xfrm>
          <a:prstGeom prst="rect">
            <a:avLst/>
          </a:prstGeom>
        </p:spPr>
        <p:style>
          <a:lnRef idx="2">
            <a:schemeClr val="accent2"/>
          </a:lnRef>
          <a:fillRef idx="1">
            <a:schemeClr val="lt1"/>
          </a:fillRef>
          <a:effectRef idx="0">
            <a:schemeClr val="accent2"/>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EDUCATIONAL</a:t>
            </a:r>
          </a:p>
          <a:p>
            <a:pPr algn="ctr" fontAlgn="auto">
              <a:spcBef>
                <a:spcPts val="0"/>
              </a:spcBef>
              <a:spcAft>
                <a:spcPts val="0"/>
              </a:spcAft>
              <a:defRPr/>
            </a:pPr>
            <a:r>
              <a:rPr lang="en-US" sz="2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 GOALS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90"/>
                                          </p:val>
                                        </p:tav>
                                        <p:tav tm="100000">
                                          <p:val>
                                            <p:fltVal val="0"/>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ctrTitle"/>
          </p:nvPr>
        </p:nvSpPr>
        <p:spPr>
          <a:xfrm>
            <a:off x="685800" y="0"/>
            <a:ext cx="77724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alt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ＭＳ Ｐゴシック" panose="020B0600070205080204" pitchFamily="34" charset="-128"/>
              </a:rPr>
              <a:t>Cognitive Domain</a:t>
            </a:r>
            <a:r>
              <a:rPr lang="en-US"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ＭＳ Ｐゴシック" panose="020B0600070205080204" pitchFamily="34" charset="-128"/>
              </a:rPr>
              <a:t/>
            </a:r>
            <a:br>
              <a:rPr lang="en-US"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ＭＳ Ｐゴシック" panose="020B0600070205080204" pitchFamily="34" charset="-128"/>
              </a:rPr>
            </a:br>
            <a:r>
              <a:rPr lang="en-US" alt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ＭＳ Ｐゴシック" panose="020B0600070205080204" pitchFamily="34" charset="-128"/>
              </a:rPr>
              <a:t>(Thinking, Knowledge)</a:t>
            </a:r>
            <a:endParaRPr lang="en-US"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ＭＳ Ｐゴシック" panose="020B0600070205080204" pitchFamily="34" charset="-128"/>
            </a:endParaRPr>
          </a:p>
        </p:txBody>
      </p:sp>
      <p:sp>
        <p:nvSpPr>
          <p:cNvPr id="39938" name="Rectangle 3"/>
          <p:cNvSpPr>
            <a:spLocks noGrp="1" noChangeArrowheads="1"/>
          </p:cNvSpPr>
          <p:nvPr>
            <p:ph type="subTitle" idx="1"/>
          </p:nvPr>
        </p:nvSpPr>
        <p:spPr>
          <a:xfrm>
            <a:off x="1295400" y="1524000"/>
            <a:ext cx="7696200" cy="4038600"/>
          </a:xfrm>
        </p:spPr>
        <p:txBody>
          <a:bodyPr/>
          <a:lstStyle/>
          <a:p>
            <a:pPr eaLnBrk="1" hangingPunct="1">
              <a:spcBef>
                <a:spcPct val="10000"/>
              </a:spcBef>
            </a:pPr>
            <a:r>
              <a:rPr lang="en-US" altLang="en-US" smtClean="0">
                <a:ea typeface="ＭＳ Ｐゴシック" panose="020B0600070205080204" pitchFamily="34" charset="-128"/>
              </a:rPr>
              <a:t>		</a:t>
            </a:r>
            <a:r>
              <a:rPr lang="en-US" altLang="en-US" sz="2000" smtClean="0">
                <a:ea typeface="ＭＳ Ｐゴシック" panose="020B0600070205080204" pitchFamily="34" charset="-128"/>
              </a:rPr>
              <a:t>			</a:t>
            </a:r>
            <a:endParaRPr lang="en-US" altLang="en-US" smtClean="0">
              <a:ea typeface="ＭＳ Ｐゴシック" panose="020B0600070205080204" pitchFamily="34" charset="-128"/>
            </a:endParaRPr>
          </a:p>
        </p:txBody>
      </p:sp>
      <p:sp>
        <p:nvSpPr>
          <p:cNvPr id="39939" name="Rectangle 4"/>
          <p:cNvSpPr>
            <a:spLocks noChangeArrowheads="1"/>
          </p:cNvSpPr>
          <p:nvPr/>
        </p:nvSpPr>
        <p:spPr bwMode="auto">
          <a:xfrm>
            <a:off x="5638800" y="1219200"/>
            <a:ext cx="2438400" cy="838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bg1"/>
                </a:solidFill>
              </a:rPr>
              <a:t>EVALUATION</a:t>
            </a:r>
            <a:endParaRPr lang="en-US" altLang="en-US" sz="1800">
              <a:latin typeface="Times New Roman" panose="02020603050405020304" pitchFamily="18" charset="0"/>
            </a:endParaRPr>
          </a:p>
        </p:txBody>
      </p:sp>
      <p:sp>
        <p:nvSpPr>
          <p:cNvPr id="39940" name="Rectangle 5"/>
          <p:cNvSpPr>
            <a:spLocks noChangeArrowheads="1"/>
          </p:cNvSpPr>
          <p:nvPr/>
        </p:nvSpPr>
        <p:spPr bwMode="auto">
          <a:xfrm>
            <a:off x="4724400" y="2057400"/>
            <a:ext cx="2590800" cy="8382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bg1"/>
                </a:solidFill>
              </a:rPr>
              <a:t>SYNTHESIS</a:t>
            </a:r>
            <a:endParaRPr lang="en-US" altLang="en-US" sz="1800">
              <a:latin typeface="Times New Roman" panose="02020603050405020304" pitchFamily="18" charset="0"/>
            </a:endParaRPr>
          </a:p>
        </p:txBody>
      </p:sp>
      <p:sp>
        <p:nvSpPr>
          <p:cNvPr id="39941" name="Rectangle 6"/>
          <p:cNvSpPr>
            <a:spLocks noChangeArrowheads="1"/>
          </p:cNvSpPr>
          <p:nvPr/>
        </p:nvSpPr>
        <p:spPr bwMode="auto">
          <a:xfrm>
            <a:off x="3810000" y="2895600"/>
            <a:ext cx="2667000" cy="838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bg1"/>
                </a:solidFill>
              </a:rPr>
              <a:t>ANALYSIS</a:t>
            </a:r>
            <a:endParaRPr lang="en-US" altLang="en-US" sz="1800"/>
          </a:p>
        </p:txBody>
      </p:sp>
      <p:sp>
        <p:nvSpPr>
          <p:cNvPr id="39942" name="Rectangle 7"/>
          <p:cNvSpPr>
            <a:spLocks noChangeArrowheads="1"/>
          </p:cNvSpPr>
          <p:nvPr/>
        </p:nvSpPr>
        <p:spPr bwMode="auto">
          <a:xfrm>
            <a:off x="2971800" y="3733800"/>
            <a:ext cx="2667000" cy="8382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bg1"/>
                </a:solidFill>
              </a:rPr>
              <a:t>APPLICATION</a:t>
            </a:r>
            <a:endParaRPr lang="en-US" altLang="en-US" sz="1800"/>
          </a:p>
        </p:txBody>
      </p:sp>
      <p:sp>
        <p:nvSpPr>
          <p:cNvPr id="39943" name="Rectangle 8"/>
          <p:cNvSpPr>
            <a:spLocks noChangeArrowheads="1"/>
          </p:cNvSpPr>
          <p:nvPr/>
        </p:nvSpPr>
        <p:spPr bwMode="auto">
          <a:xfrm>
            <a:off x="2057400" y="4572000"/>
            <a:ext cx="2667000" cy="838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bg1"/>
                </a:solidFill>
              </a:rPr>
              <a:t>COMPREHENSION</a:t>
            </a:r>
            <a:endParaRPr lang="en-US" altLang="en-US" sz="1800">
              <a:latin typeface="Times New Roman" panose="02020603050405020304" pitchFamily="18" charset="0"/>
            </a:endParaRPr>
          </a:p>
        </p:txBody>
      </p:sp>
      <p:sp>
        <p:nvSpPr>
          <p:cNvPr id="39944" name="Rectangle 9"/>
          <p:cNvSpPr>
            <a:spLocks noChangeArrowheads="1"/>
          </p:cNvSpPr>
          <p:nvPr/>
        </p:nvSpPr>
        <p:spPr bwMode="auto">
          <a:xfrm>
            <a:off x="1066800" y="5410200"/>
            <a:ext cx="2743200" cy="8382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bg1"/>
                </a:solidFill>
              </a:rPr>
              <a:t>KNOWLEDGE</a:t>
            </a:r>
            <a:endParaRPr lang="en-US" altLang="en-US" sz="1800">
              <a:latin typeface="Times New Roman" panose="02020603050405020304" pitchFamily="18" charset="0"/>
            </a:endParaRPr>
          </a:p>
        </p:txBody>
      </p:sp>
      <p:sp>
        <p:nvSpPr>
          <p:cNvPr id="39945" name="Rectangle 10"/>
          <p:cNvSpPr>
            <a:spLocks noChangeArrowheads="1"/>
          </p:cNvSpPr>
          <p:nvPr/>
        </p:nvSpPr>
        <p:spPr bwMode="auto">
          <a:xfrm>
            <a:off x="5867400" y="3810000"/>
            <a:ext cx="2819400" cy="6096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10000"/>
              </a:spcBef>
            </a:pPr>
            <a:r>
              <a:rPr lang="en-US" altLang="en-US" sz="2000"/>
              <a:t>Uses learning in new &amp; </a:t>
            </a:r>
          </a:p>
          <a:p>
            <a:pPr algn="ctr">
              <a:spcBef>
                <a:spcPct val="10000"/>
              </a:spcBef>
            </a:pPr>
            <a:r>
              <a:rPr lang="en-US" altLang="en-US" sz="2000"/>
              <a:t>concrete situation</a:t>
            </a:r>
          </a:p>
        </p:txBody>
      </p:sp>
      <p:sp>
        <p:nvSpPr>
          <p:cNvPr id="39946" name="Rectangle 11"/>
          <p:cNvSpPr>
            <a:spLocks noChangeArrowheads="1"/>
          </p:cNvSpPr>
          <p:nvPr/>
        </p:nvSpPr>
        <p:spPr bwMode="auto">
          <a:xfrm>
            <a:off x="4876800" y="4800600"/>
            <a:ext cx="2514600" cy="4572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10000"/>
              </a:spcBef>
            </a:pPr>
            <a:r>
              <a:rPr lang="en-US" altLang="en-US" sz="2000"/>
              <a:t>Grasps the meaning</a:t>
            </a:r>
          </a:p>
        </p:txBody>
      </p:sp>
      <p:sp>
        <p:nvSpPr>
          <p:cNvPr id="39947" name="Rectangle 12"/>
          <p:cNvSpPr>
            <a:spLocks noChangeArrowheads="1"/>
          </p:cNvSpPr>
          <p:nvPr/>
        </p:nvSpPr>
        <p:spPr bwMode="auto">
          <a:xfrm>
            <a:off x="4038600" y="5638800"/>
            <a:ext cx="3429000" cy="4572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10000"/>
              </a:spcBef>
            </a:pPr>
            <a:r>
              <a:rPr lang="en-US" altLang="en-US" sz="2000"/>
              <a:t>Remembers previous material</a:t>
            </a:r>
            <a:endParaRPr lang="en-US" altLang="en-US" sz="1600">
              <a:latin typeface="Times New Roman" panose="02020603050405020304" pitchFamily="18" charset="0"/>
            </a:endParaRPr>
          </a:p>
        </p:txBody>
      </p:sp>
      <p:sp>
        <p:nvSpPr>
          <p:cNvPr id="39948" name="Rectangle 13"/>
          <p:cNvSpPr>
            <a:spLocks noChangeArrowheads="1"/>
          </p:cNvSpPr>
          <p:nvPr/>
        </p:nvSpPr>
        <p:spPr bwMode="auto">
          <a:xfrm>
            <a:off x="457200" y="2971800"/>
            <a:ext cx="3200400" cy="6096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10000"/>
              </a:spcBef>
            </a:pPr>
            <a:r>
              <a:rPr lang="en-US" altLang="en-US" sz="2000"/>
              <a:t>Understands both content </a:t>
            </a:r>
          </a:p>
          <a:p>
            <a:pPr algn="ctr">
              <a:spcBef>
                <a:spcPct val="10000"/>
              </a:spcBef>
            </a:pPr>
            <a:r>
              <a:rPr lang="en-US" altLang="en-US" sz="2000"/>
              <a:t>&amp; structure</a:t>
            </a:r>
            <a:endParaRPr lang="en-US" altLang="en-US" sz="1600">
              <a:latin typeface="Times New Roman" panose="02020603050405020304" pitchFamily="18" charset="0"/>
            </a:endParaRPr>
          </a:p>
        </p:txBody>
      </p:sp>
      <p:sp>
        <p:nvSpPr>
          <p:cNvPr id="39949" name="Rectangle 14"/>
          <p:cNvSpPr>
            <a:spLocks noChangeArrowheads="1"/>
          </p:cNvSpPr>
          <p:nvPr/>
        </p:nvSpPr>
        <p:spPr bwMode="auto">
          <a:xfrm>
            <a:off x="1447800" y="2286000"/>
            <a:ext cx="3048000" cy="3048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10000"/>
              </a:spcBef>
            </a:pPr>
            <a:r>
              <a:rPr lang="en-US" altLang="en-US" sz="2000"/>
              <a:t>Formulates new structure</a:t>
            </a:r>
            <a:endParaRPr lang="en-US" altLang="en-US" sz="1600">
              <a:latin typeface="Times New Roman" panose="02020603050405020304" pitchFamily="18" charset="0"/>
            </a:endParaRPr>
          </a:p>
        </p:txBody>
      </p:sp>
      <p:sp>
        <p:nvSpPr>
          <p:cNvPr id="39950" name="Rectangle 15"/>
          <p:cNvSpPr>
            <a:spLocks noChangeArrowheads="1"/>
          </p:cNvSpPr>
          <p:nvPr/>
        </p:nvSpPr>
        <p:spPr bwMode="auto">
          <a:xfrm>
            <a:off x="2514600" y="1447800"/>
            <a:ext cx="2971800" cy="4572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10000"/>
              </a:spcBef>
            </a:pPr>
            <a:r>
              <a:rPr lang="en-US" altLang="en-US" sz="2000"/>
              <a:t>Judges the value of…….</a:t>
            </a:r>
            <a:endParaRPr lang="en-US" altLang="en-US" sz="1600">
              <a:latin typeface="Times New Roman" panose="02020603050405020304" pitchFamily="18" charset="0"/>
            </a:endParaRPr>
          </a:p>
        </p:txBody>
      </p:sp>
      <p:sp>
        <p:nvSpPr>
          <p:cNvPr id="39951" name="Text Box 16"/>
          <p:cNvSpPr txBox="1">
            <a:spLocks noChangeArrowheads="1"/>
          </p:cNvSpPr>
          <p:nvPr/>
        </p:nvSpPr>
        <p:spPr bwMode="auto">
          <a:xfrm>
            <a:off x="6400800" y="6292850"/>
            <a:ext cx="25146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1600" b="1">
                <a:latin typeface="Times New Roman" panose="02020603050405020304" pitchFamily="18" charset="0"/>
              </a:rPr>
              <a:t>(Benjamin S. Bloom, 1956)</a:t>
            </a:r>
            <a:endParaRPr lang="en-US" altLang="en-US">
              <a:latin typeface="Times New Roman" panose="02020603050405020304" pitchFamily="18" charset="0"/>
            </a:endParaRPr>
          </a:p>
        </p:txBody>
      </p:sp>
      <p:sp>
        <p:nvSpPr>
          <p:cNvPr id="39952" name="Line 17"/>
          <p:cNvSpPr>
            <a:spLocks noChangeShapeType="1"/>
          </p:cNvSpPr>
          <p:nvPr/>
        </p:nvSpPr>
        <p:spPr bwMode="auto">
          <a:xfrm>
            <a:off x="685800" y="1109663"/>
            <a:ext cx="7543800"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ctrTitle"/>
          </p:nvPr>
        </p:nvSpPr>
        <p:spPr>
          <a:xfrm>
            <a:off x="838200" y="228600"/>
            <a:ext cx="7772400" cy="9144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alt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ＭＳ Ｐゴシック" panose="020B0600070205080204" pitchFamily="34" charset="-128"/>
              </a:rPr>
              <a:t>Psychomotor Domain</a:t>
            </a:r>
            <a:r>
              <a:rPr lang="en-US"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ＭＳ Ｐゴシック" panose="020B0600070205080204" pitchFamily="34" charset="-128"/>
              </a:rPr>
              <a:t/>
            </a:r>
            <a:br>
              <a:rPr lang="en-US"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ＭＳ Ｐゴシック" panose="020B0600070205080204" pitchFamily="34" charset="-128"/>
              </a:rPr>
            </a:br>
            <a:r>
              <a:rPr lang="en-US" alt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ＭＳ Ｐゴシック" panose="020B0600070205080204" pitchFamily="34" charset="-128"/>
              </a:rPr>
              <a:t>(Doing, Skills)</a:t>
            </a:r>
            <a:endParaRPr lang="en-US"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ＭＳ Ｐゴシック" panose="020B0600070205080204" pitchFamily="34" charset="-128"/>
            </a:endParaRPr>
          </a:p>
        </p:txBody>
      </p:sp>
      <p:sp>
        <p:nvSpPr>
          <p:cNvPr id="40962" name="Rectangle 3"/>
          <p:cNvSpPr>
            <a:spLocks noGrp="1" noChangeArrowheads="1"/>
          </p:cNvSpPr>
          <p:nvPr>
            <p:ph type="subTitle" idx="1"/>
          </p:nvPr>
        </p:nvSpPr>
        <p:spPr>
          <a:xfrm>
            <a:off x="1295400" y="1524000"/>
            <a:ext cx="7696200" cy="4038600"/>
          </a:xfrm>
        </p:spPr>
        <p:txBody>
          <a:bodyPr/>
          <a:lstStyle/>
          <a:p>
            <a:pPr eaLnBrk="1" hangingPunct="1">
              <a:spcBef>
                <a:spcPct val="10000"/>
              </a:spcBef>
            </a:pPr>
            <a:r>
              <a:rPr lang="en-US" altLang="en-US" smtClean="0">
                <a:ea typeface="ＭＳ Ｐゴシック" panose="020B0600070205080204" pitchFamily="34" charset="-128"/>
              </a:rPr>
              <a:t>		</a:t>
            </a:r>
            <a:r>
              <a:rPr lang="en-US" altLang="en-US" sz="2000" smtClean="0">
                <a:ea typeface="ＭＳ Ｐゴシック" panose="020B0600070205080204" pitchFamily="34" charset="-128"/>
              </a:rPr>
              <a:t>			</a:t>
            </a:r>
            <a:endParaRPr lang="en-US" altLang="en-US" smtClean="0">
              <a:ea typeface="ＭＳ Ｐゴシック" panose="020B0600070205080204" pitchFamily="34" charset="-128"/>
            </a:endParaRPr>
          </a:p>
        </p:txBody>
      </p:sp>
      <p:sp>
        <p:nvSpPr>
          <p:cNvPr id="40963" name="Rectangle 4"/>
          <p:cNvSpPr>
            <a:spLocks noChangeArrowheads="1"/>
          </p:cNvSpPr>
          <p:nvPr/>
        </p:nvSpPr>
        <p:spPr bwMode="auto">
          <a:xfrm>
            <a:off x="5867400" y="1752600"/>
            <a:ext cx="2438400" cy="6858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dirty="0">
                <a:solidFill>
                  <a:schemeClr val="tx1">
                    <a:lumMod val="95000"/>
                    <a:lumOff val="5000"/>
                  </a:schemeClr>
                </a:solidFill>
              </a:rPr>
              <a:t>ORGANIZATION</a:t>
            </a:r>
            <a:endParaRPr lang="en-US" altLang="en-US" sz="1800" dirty="0">
              <a:solidFill>
                <a:schemeClr val="tx1">
                  <a:lumMod val="95000"/>
                  <a:lumOff val="5000"/>
                </a:schemeClr>
              </a:solidFill>
              <a:latin typeface="Times New Roman" panose="02020603050405020304" pitchFamily="18" charset="0"/>
            </a:endParaRPr>
          </a:p>
        </p:txBody>
      </p:sp>
      <p:sp>
        <p:nvSpPr>
          <p:cNvPr id="40964" name="Rectangle 5"/>
          <p:cNvSpPr>
            <a:spLocks noChangeArrowheads="1"/>
          </p:cNvSpPr>
          <p:nvPr/>
        </p:nvSpPr>
        <p:spPr bwMode="auto">
          <a:xfrm>
            <a:off x="4953000" y="2438400"/>
            <a:ext cx="2590800" cy="6858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tx1">
                    <a:lumMod val="95000"/>
                    <a:lumOff val="5000"/>
                  </a:schemeClr>
                </a:solidFill>
              </a:rPr>
              <a:t>ADAPTION</a:t>
            </a:r>
            <a:endParaRPr lang="en-US" altLang="en-US" sz="1800">
              <a:solidFill>
                <a:schemeClr val="tx1">
                  <a:lumMod val="95000"/>
                  <a:lumOff val="5000"/>
                </a:schemeClr>
              </a:solidFill>
              <a:latin typeface="Times New Roman" panose="02020603050405020304" pitchFamily="18" charset="0"/>
            </a:endParaRPr>
          </a:p>
        </p:txBody>
      </p:sp>
      <p:sp>
        <p:nvSpPr>
          <p:cNvPr id="40965" name="Rectangle 6"/>
          <p:cNvSpPr>
            <a:spLocks noChangeArrowheads="1"/>
          </p:cNvSpPr>
          <p:nvPr/>
        </p:nvSpPr>
        <p:spPr bwMode="auto">
          <a:xfrm>
            <a:off x="3962400" y="3124200"/>
            <a:ext cx="2667000" cy="6858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dirty="0">
                <a:solidFill>
                  <a:schemeClr val="tx1">
                    <a:lumMod val="95000"/>
                    <a:lumOff val="5000"/>
                  </a:schemeClr>
                </a:solidFill>
              </a:rPr>
              <a:t>COMPLETE OVERT</a:t>
            </a:r>
          </a:p>
          <a:p>
            <a:pPr algn="ctr"/>
            <a:r>
              <a:rPr lang="en-US" altLang="en-US" sz="2000" dirty="0">
                <a:solidFill>
                  <a:schemeClr val="tx1">
                    <a:lumMod val="95000"/>
                    <a:lumOff val="5000"/>
                  </a:schemeClr>
                </a:solidFill>
              </a:rPr>
              <a:t>RESPONSE</a:t>
            </a:r>
            <a:endParaRPr lang="en-US" altLang="en-US" sz="1800" dirty="0">
              <a:solidFill>
                <a:schemeClr val="tx1">
                  <a:lumMod val="95000"/>
                  <a:lumOff val="5000"/>
                </a:schemeClr>
              </a:solidFill>
            </a:endParaRPr>
          </a:p>
        </p:txBody>
      </p:sp>
      <p:sp>
        <p:nvSpPr>
          <p:cNvPr id="40966" name="Rectangle 7"/>
          <p:cNvSpPr>
            <a:spLocks noChangeArrowheads="1"/>
          </p:cNvSpPr>
          <p:nvPr/>
        </p:nvSpPr>
        <p:spPr bwMode="auto">
          <a:xfrm>
            <a:off x="2971800" y="3810000"/>
            <a:ext cx="2667000" cy="6858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tx1">
                    <a:lumMod val="95000"/>
                    <a:lumOff val="5000"/>
                  </a:schemeClr>
                </a:solidFill>
              </a:rPr>
              <a:t>MECHANISM</a:t>
            </a:r>
            <a:endParaRPr lang="en-US" altLang="en-US" sz="1800">
              <a:solidFill>
                <a:schemeClr val="tx1">
                  <a:lumMod val="95000"/>
                  <a:lumOff val="5000"/>
                </a:schemeClr>
              </a:solidFill>
            </a:endParaRPr>
          </a:p>
        </p:txBody>
      </p:sp>
      <p:sp>
        <p:nvSpPr>
          <p:cNvPr id="40967" name="Rectangle 8"/>
          <p:cNvSpPr>
            <a:spLocks noChangeArrowheads="1"/>
          </p:cNvSpPr>
          <p:nvPr/>
        </p:nvSpPr>
        <p:spPr bwMode="auto">
          <a:xfrm>
            <a:off x="2057400" y="4495800"/>
            <a:ext cx="2667000" cy="6858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tx1">
                    <a:lumMod val="95000"/>
                    <a:lumOff val="5000"/>
                  </a:schemeClr>
                </a:solidFill>
              </a:rPr>
              <a:t>GUIDES RESPONSE</a:t>
            </a:r>
            <a:endParaRPr lang="en-US" altLang="en-US" sz="1800">
              <a:solidFill>
                <a:schemeClr val="tx1">
                  <a:lumMod val="95000"/>
                  <a:lumOff val="5000"/>
                </a:schemeClr>
              </a:solidFill>
              <a:latin typeface="Times New Roman" panose="02020603050405020304" pitchFamily="18" charset="0"/>
            </a:endParaRPr>
          </a:p>
        </p:txBody>
      </p:sp>
      <p:sp>
        <p:nvSpPr>
          <p:cNvPr id="40968" name="Rectangle 9"/>
          <p:cNvSpPr>
            <a:spLocks noChangeArrowheads="1"/>
          </p:cNvSpPr>
          <p:nvPr/>
        </p:nvSpPr>
        <p:spPr bwMode="auto">
          <a:xfrm>
            <a:off x="1066800" y="5181600"/>
            <a:ext cx="2743200" cy="6858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tx1">
                    <a:lumMod val="95000"/>
                    <a:lumOff val="5000"/>
                  </a:schemeClr>
                </a:solidFill>
              </a:rPr>
              <a:t>SET</a:t>
            </a:r>
            <a:endParaRPr lang="en-US" altLang="en-US" sz="1800">
              <a:solidFill>
                <a:schemeClr val="tx1">
                  <a:lumMod val="95000"/>
                  <a:lumOff val="5000"/>
                </a:schemeClr>
              </a:solidFill>
              <a:latin typeface="Times New Roman" panose="02020603050405020304" pitchFamily="18" charset="0"/>
            </a:endParaRPr>
          </a:p>
        </p:txBody>
      </p:sp>
      <p:sp>
        <p:nvSpPr>
          <p:cNvPr id="40969" name="Rectangle 10"/>
          <p:cNvSpPr>
            <a:spLocks noChangeArrowheads="1"/>
          </p:cNvSpPr>
          <p:nvPr/>
        </p:nvSpPr>
        <p:spPr bwMode="auto">
          <a:xfrm>
            <a:off x="4876800" y="4648200"/>
            <a:ext cx="3352800" cy="4572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10000"/>
              </a:spcBef>
            </a:pPr>
            <a:r>
              <a:rPr lang="en-US" altLang="en-US" sz="2000"/>
              <a:t>Imitates the practice skills</a:t>
            </a:r>
          </a:p>
        </p:txBody>
      </p:sp>
      <p:sp>
        <p:nvSpPr>
          <p:cNvPr id="40970" name="Rectangle 11"/>
          <p:cNvSpPr>
            <a:spLocks noChangeArrowheads="1"/>
          </p:cNvSpPr>
          <p:nvPr/>
        </p:nvSpPr>
        <p:spPr bwMode="auto">
          <a:xfrm>
            <a:off x="3962400" y="5334000"/>
            <a:ext cx="4800600" cy="4572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10000"/>
              </a:spcBef>
            </a:pPr>
            <a:r>
              <a:rPr lang="en-US" altLang="en-US" sz="2000"/>
              <a:t>Mentally, emotionally &amp; physically ready</a:t>
            </a:r>
          </a:p>
        </p:txBody>
      </p:sp>
      <p:sp>
        <p:nvSpPr>
          <p:cNvPr id="40971" name="Rectangle 12"/>
          <p:cNvSpPr>
            <a:spLocks noChangeArrowheads="1"/>
          </p:cNvSpPr>
          <p:nvPr/>
        </p:nvSpPr>
        <p:spPr bwMode="auto">
          <a:xfrm>
            <a:off x="3048000" y="5943600"/>
            <a:ext cx="1676400" cy="4572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10000"/>
              </a:spcBef>
            </a:pPr>
            <a:r>
              <a:rPr lang="en-US" altLang="en-US" sz="2000"/>
              <a:t>Senses</a:t>
            </a:r>
            <a:endParaRPr lang="en-US" altLang="en-US" sz="1600">
              <a:latin typeface="Times New Roman" panose="02020603050405020304" pitchFamily="18" charset="0"/>
            </a:endParaRPr>
          </a:p>
        </p:txBody>
      </p:sp>
      <p:sp>
        <p:nvSpPr>
          <p:cNvPr id="40972" name="Rectangle 13"/>
          <p:cNvSpPr>
            <a:spLocks noChangeArrowheads="1"/>
          </p:cNvSpPr>
          <p:nvPr/>
        </p:nvSpPr>
        <p:spPr bwMode="auto">
          <a:xfrm>
            <a:off x="685800" y="3200400"/>
            <a:ext cx="3200400" cy="4572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10000"/>
              </a:spcBef>
            </a:pPr>
            <a:r>
              <a:rPr lang="en-US" altLang="en-US" sz="2000"/>
              <a:t>Reforms automatically</a:t>
            </a:r>
            <a:endParaRPr lang="en-US" altLang="en-US" sz="1600">
              <a:latin typeface="Times New Roman" panose="02020603050405020304" pitchFamily="18" charset="0"/>
            </a:endParaRPr>
          </a:p>
        </p:txBody>
      </p:sp>
      <p:sp>
        <p:nvSpPr>
          <p:cNvPr id="40973" name="Rectangle 14"/>
          <p:cNvSpPr>
            <a:spLocks noChangeArrowheads="1"/>
          </p:cNvSpPr>
          <p:nvPr/>
        </p:nvSpPr>
        <p:spPr bwMode="auto">
          <a:xfrm>
            <a:off x="990600" y="2590800"/>
            <a:ext cx="3733800" cy="4572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10000"/>
              </a:spcBef>
            </a:pPr>
            <a:r>
              <a:rPr lang="en-US" altLang="en-US" sz="2000"/>
              <a:t>Adjusts, modifies, translates…..</a:t>
            </a:r>
            <a:endParaRPr lang="en-US" altLang="en-US" sz="1600">
              <a:latin typeface="Times New Roman" panose="02020603050405020304" pitchFamily="18" charset="0"/>
            </a:endParaRPr>
          </a:p>
        </p:txBody>
      </p:sp>
      <p:sp>
        <p:nvSpPr>
          <p:cNvPr id="40974" name="Rectangle 15"/>
          <p:cNvSpPr>
            <a:spLocks noChangeArrowheads="1"/>
          </p:cNvSpPr>
          <p:nvPr/>
        </p:nvSpPr>
        <p:spPr bwMode="auto">
          <a:xfrm>
            <a:off x="2667000" y="1828800"/>
            <a:ext cx="2971800" cy="4572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10000"/>
              </a:spcBef>
            </a:pPr>
            <a:r>
              <a:rPr lang="en-US" altLang="en-US" sz="2000"/>
              <a:t>Creates new pattern…….</a:t>
            </a:r>
            <a:endParaRPr lang="en-US" altLang="en-US" sz="1600">
              <a:latin typeface="Times New Roman" panose="02020603050405020304" pitchFamily="18" charset="0"/>
            </a:endParaRPr>
          </a:p>
        </p:txBody>
      </p:sp>
      <p:sp>
        <p:nvSpPr>
          <p:cNvPr id="40975" name="Rectangle 16"/>
          <p:cNvSpPr>
            <a:spLocks noChangeArrowheads="1"/>
          </p:cNvSpPr>
          <p:nvPr/>
        </p:nvSpPr>
        <p:spPr bwMode="auto">
          <a:xfrm>
            <a:off x="381000" y="3886200"/>
            <a:ext cx="2438400" cy="4572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10000"/>
              </a:spcBef>
            </a:pPr>
            <a:r>
              <a:rPr lang="en-US" altLang="en-US" sz="2000"/>
              <a:t>Performs with </a:t>
            </a:r>
          </a:p>
          <a:p>
            <a:pPr algn="r">
              <a:spcBef>
                <a:spcPct val="10000"/>
              </a:spcBef>
            </a:pPr>
            <a:r>
              <a:rPr lang="en-US" altLang="en-US" sz="2000"/>
              <a:t>increasing efficiency</a:t>
            </a:r>
            <a:endParaRPr lang="en-US" altLang="en-US" sz="1600">
              <a:latin typeface="Times New Roman" panose="02020603050405020304" pitchFamily="18" charset="0"/>
            </a:endParaRPr>
          </a:p>
        </p:txBody>
      </p:sp>
      <p:sp>
        <p:nvSpPr>
          <p:cNvPr id="40976" name="Rectangle 17"/>
          <p:cNvSpPr>
            <a:spLocks noChangeArrowheads="1"/>
          </p:cNvSpPr>
          <p:nvPr/>
        </p:nvSpPr>
        <p:spPr bwMode="auto">
          <a:xfrm>
            <a:off x="152400" y="5867400"/>
            <a:ext cx="2743200" cy="7620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tx1">
                    <a:lumMod val="95000"/>
                    <a:lumOff val="5000"/>
                  </a:schemeClr>
                </a:solidFill>
              </a:rPr>
              <a:t>PERCEPTION</a:t>
            </a:r>
            <a:endParaRPr lang="en-US" altLang="en-US" sz="1800">
              <a:solidFill>
                <a:schemeClr val="tx1">
                  <a:lumMod val="95000"/>
                  <a:lumOff val="5000"/>
                </a:schemeClr>
              </a:solidFill>
              <a:latin typeface="Times New Roman" panose="02020603050405020304" pitchFamily="18" charset="0"/>
            </a:endParaRPr>
          </a:p>
        </p:txBody>
      </p:sp>
      <p:sp>
        <p:nvSpPr>
          <p:cNvPr id="40977" name="Line 18"/>
          <p:cNvSpPr>
            <a:spLocks noChangeShapeType="1"/>
          </p:cNvSpPr>
          <p:nvPr/>
        </p:nvSpPr>
        <p:spPr bwMode="auto">
          <a:xfrm>
            <a:off x="838200" y="1447800"/>
            <a:ext cx="7543800"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ctrTitle"/>
          </p:nvPr>
        </p:nvSpPr>
        <p:spPr>
          <a:xfrm>
            <a:off x="685800" y="152400"/>
            <a:ext cx="7772400" cy="9906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alt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ＭＳ Ｐゴシック" panose="020B0600070205080204" pitchFamily="34" charset="-128"/>
              </a:rPr>
              <a:t>Affective Domain</a:t>
            </a:r>
            <a:r>
              <a:rPr lang="en-US"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ＭＳ Ｐゴシック" panose="020B0600070205080204" pitchFamily="34" charset="-128"/>
              </a:rPr>
              <a:t/>
            </a:r>
            <a:br>
              <a:rPr lang="en-US"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ＭＳ Ｐゴシック" panose="020B0600070205080204" pitchFamily="34" charset="-128"/>
              </a:rPr>
            </a:br>
            <a:r>
              <a:rPr lang="en-US" alt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ＭＳ Ｐゴシック" panose="020B0600070205080204" pitchFamily="34" charset="-128"/>
              </a:rPr>
              <a:t>(Feeling, Attitude)</a:t>
            </a:r>
            <a:endParaRPr lang="en-US"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ＭＳ Ｐゴシック" panose="020B0600070205080204" pitchFamily="34" charset="-128"/>
            </a:endParaRPr>
          </a:p>
        </p:txBody>
      </p:sp>
      <p:sp>
        <p:nvSpPr>
          <p:cNvPr id="41986" name="Rectangle 3"/>
          <p:cNvSpPr>
            <a:spLocks noGrp="1" noChangeArrowheads="1"/>
          </p:cNvSpPr>
          <p:nvPr>
            <p:ph type="subTitle" idx="1"/>
          </p:nvPr>
        </p:nvSpPr>
        <p:spPr>
          <a:xfrm>
            <a:off x="1295400" y="1524000"/>
            <a:ext cx="7696200" cy="4038600"/>
          </a:xfrm>
        </p:spPr>
        <p:txBody>
          <a:bodyPr/>
          <a:lstStyle/>
          <a:p>
            <a:pPr eaLnBrk="1" hangingPunct="1">
              <a:spcBef>
                <a:spcPct val="10000"/>
              </a:spcBef>
            </a:pPr>
            <a:r>
              <a:rPr lang="en-US" altLang="en-US" smtClean="0">
                <a:ea typeface="ＭＳ Ｐゴシック" panose="020B0600070205080204" pitchFamily="34" charset="-128"/>
              </a:rPr>
              <a:t>		</a:t>
            </a:r>
            <a:r>
              <a:rPr lang="en-US" altLang="en-US" sz="2000" smtClean="0">
                <a:ea typeface="ＭＳ Ｐゴシック" panose="020B0600070205080204" pitchFamily="34" charset="-128"/>
              </a:rPr>
              <a:t>			</a:t>
            </a:r>
            <a:endParaRPr lang="en-US" altLang="en-US" smtClean="0">
              <a:ea typeface="ＭＳ Ｐゴシック" panose="020B0600070205080204" pitchFamily="34" charset="-128"/>
            </a:endParaRPr>
          </a:p>
        </p:txBody>
      </p:sp>
      <p:sp>
        <p:nvSpPr>
          <p:cNvPr id="41987" name="Rectangle 4"/>
          <p:cNvSpPr>
            <a:spLocks noChangeArrowheads="1"/>
          </p:cNvSpPr>
          <p:nvPr/>
        </p:nvSpPr>
        <p:spPr bwMode="auto">
          <a:xfrm>
            <a:off x="5638800" y="1524000"/>
            <a:ext cx="2438400" cy="838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bg1"/>
                </a:solidFill>
              </a:rPr>
              <a:t>INTERNALIZING</a:t>
            </a:r>
            <a:endParaRPr lang="en-US" altLang="en-US" sz="1800">
              <a:solidFill>
                <a:srgbClr val="FF0000"/>
              </a:solidFill>
              <a:latin typeface="Times New Roman" panose="02020603050405020304" pitchFamily="18" charset="0"/>
            </a:endParaRPr>
          </a:p>
        </p:txBody>
      </p:sp>
      <p:sp>
        <p:nvSpPr>
          <p:cNvPr id="41988" name="Rectangle 5"/>
          <p:cNvSpPr>
            <a:spLocks noChangeArrowheads="1"/>
          </p:cNvSpPr>
          <p:nvPr/>
        </p:nvSpPr>
        <p:spPr bwMode="auto">
          <a:xfrm>
            <a:off x="4876800" y="2362200"/>
            <a:ext cx="2438400" cy="838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bg1"/>
                </a:solidFill>
              </a:rPr>
              <a:t>ORGANIZATION</a:t>
            </a:r>
            <a:endParaRPr lang="en-US" altLang="en-US" sz="1800">
              <a:latin typeface="Times New Roman" panose="02020603050405020304" pitchFamily="18" charset="0"/>
            </a:endParaRPr>
          </a:p>
        </p:txBody>
      </p:sp>
      <p:sp>
        <p:nvSpPr>
          <p:cNvPr id="41989" name="Rectangle 6"/>
          <p:cNvSpPr>
            <a:spLocks noChangeArrowheads="1"/>
          </p:cNvSpPr>
          <p:nvPr/>
        </p:nvSpPr>
        <p:spPr bwMode="auto">
          <a:xfrm>
            <a:off x="3810000" y="3200400"/>
            <a:ext cx="2667000" cy="838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bg1"/>
                </a:solidFill>
              </a:rPr>
              <a:t>VALUING</a:t>
            </a:r>
            <a:endParaRPr lang="en-US" altLang="en-US" sz="1800"/>
          </a:p>
        </p:txBody>
      </p:sp>
      <p:sp>
        <p:nvSpPr>
          <p:cNvPr id="41990" name="Rectangle 7"/>
          <p:cNvSpPr>
            <a:spLocks noChangeArrowheads="1"/>
          </p:cNvSpPr>
          <p:nvPr/>
        </p:nvSpPr>
        <p:spPr bwMode="auto">
          <a:xfrm>
            <a:off x="2971800" y="4038600"/>
            <a:ext cx="2667000" cy="838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bg1"/>
                </a:solidFill>
              </a:rPr>
              <a:t>RESPONDING</a:t>
            </a:r>
            <a:endParaRPr lang="en-US" altLang="en-US" sz="1800"/>
          </a:p>
        </p:txBody>
      </p:sp>
      <p:sp>
        <p:nvSpPr>
          <p:cNvPr id="41991" name="Rectangle 8"/>
          <p:cNvSpPr>
            <a:spLocks noChangeArrowheads="1"/>
          </p:cNvSpPr>
          <p:nvPr/>
        </p:nvSpPr>
        <p:spPr bwMode="auto">
          <a:xfrm>
            <a:off x="2057400" y="4876800"/>
            <a:ext cx="2667000" cy="838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bg1"/>
                </a:solidFill>
              </a:rPr>
              <a:t>RECEIVING</a:t>
            </a:r>
            <a:endParaRPr lang="en-US" altLang="en-US" sz="1800">
              <a:latin typeface="Times New Roman" panose="02020603050405020304" pitchFamily="18" charset="0"/>
            </a:endParaRPr>
          </a:p>
        </p:txBody>
      </p:sp>
      <p:sp>
        <p:nvSpPr>
          <p:cNvPr id="41992" name="Rectangle 9"/>
          <p:cNvSpPr>
            <a:spLocks noChangeArrowheads="1"/>
          </p:cNvSpPr>
          <p:nvPr/>
        </p:nvSpPr>
        <p:spPr bwMode="auto">
          <a:xfrm>
            <a:off x="5791200" y="4267200"/>
            <a:ext cx="2514600" cy="4572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10000"/>
              </a:spcBef>
            </a:pPr>
            <a:r>
              <a:rPr lang="en-US" altLang="en-US" sz="2000"/>
              <a:t>Conform to stimuli</a:t>
            </a:r>
          </a:p>
        </p:txBody>
      </p:sp>
      <p:sp>
        <p:nvSpPr>
          <p:cNvPr id="41993" name="Rectangle 10"/>
          <p:cNvSpPr>
            <a:spLocks noChangeArrowheads="1"/>
          </p:cNvSpPr>
          <p:nvPr/>
        </p:nvSpPr>
        <p:spPr bwMode="auto">
          <a:xfrm>
            <a:off x="4876800" y="5105400"/>
            <a:ext cx="2971800" cy="4572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10000"/>
              </a:spcBef>
            </a:pPr>
            <a:r>
              <a:rPr lang="en-US" altLang="en-US" sz="2000"/>
              <a:t>Selectively attends to….</a:t>
            </a:r>
          </a:p>
        </p:txBody>
      </p:sp>
      <p:sp>
        <p:nvSpPr>
          <p:cNvPr id="41994" name="Rectangle 11"/>
          <p:cNvSpPr>
            <a:spLocks noChangeArrowheads="1"/>
          </p:cNvSpPr>
          <p:nvPr/>
        </p:nvSpPr>
        <p:spPr bwMode="auto">
          <a:xfrm>
            <a:off x="457200" y="3352800"/>
            <a:ext cx="3200400" cy="4572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10000"/>
              </a:spcBef>
            </a:pPr>
            <a:r>
              <a:rPr lang="en-US" altLang="en-US" sz="2000"/>
              <a:t>Attaches value / worth</a:t>
            </a:r>
            <a:endParaRPr lang="en-US" altLang="en-US" sz="1600">
              <a:latin typeface="Times New Roman" panose="02020603050405020304" pitchFamily="18" charset="0"/>
            </a:endParaRPr>
          </a:p>
        </p:txBody>
      </p:sp>
      <p:sp>
        <p:nvSpPr>
          <p:cNvPr id="41995" name="Rectangle 12"/>
          <p:cNvSpPr>
            <a:spLocks noChangeArrowheads="1"/>
          </p:cNvSpPr>
          <p:nvPr/>
        </p:nvSpPr>
        <p:spPr bwMode="auto">
          <a:xfrm>
            <a:off x="990600" y="2438400"/>
            <a:ext cx="3657600" cy="6096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10000"/>
              </a:spcBef>
            </a:pPr>
            <a:r>
              <a:rPr lang="en-US" altLang="en-US" sz="2000"/>
              <a:t>Conceptualizes value and</a:t>
            </a:r>
          </a:p>
          <a:p>
            <a:pPr algn="r">
              <a:spcBef>
                <a:spcPct val="10000"/>
              </a:spcBef>
            </a:pPr>
            <a:r>
              <a:rPr lang="en-US" altLang="en-US" sz="2000"/>
              <a:t>resolves conflict</a:t>
            </a:r>
            <a:endParaRPr lang="en-US" altLang="en-US" sz="1600">
              <a:latin typeface="Times New Roman" panose="02020603050405020304" pitchFamily="18" charset="0"/>
            </a:endParaRPr>
          </a:p>
        </p:txBody>
      </p:sp>
      <p:sp>
        <p:nvSpPr>
          <p:cNvPr id="41996" name="Rectangle 13"/>
          <p:cNvSpPr>
            <a:spLocks noChangeArrowheads="1"/>
          </p:cNvSpPr>
          <p:nvPr/>
        </p:nvSpPr>
        <p:spPr bwMode="auto">
          <a:xfrm>
            <a:off x="1371600" y="1752600"/>
            <a:ext cx="4114800" cy="457200"/>
          </a:xfrm>
          <a:prstGeom prst="rect">
            <a:avLst/>
          </a:prstGeom>
          <a:solidFill>
            <a:schemeClr val="bg1"/>
          </a:solidFill>
          <a:ln w="9525">
            <a:solidFill>
              <a:schemeClr val="bg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spcBef>
                <a:spcPct val="10000"/>
              </a:spcBef>
            </a:pPr>
            <a:r>
              <a:rPr lang="en-US" altLang="en-US" sz="2000"/>
              <a:t>Integrates value into value system</a:t>
            </a:r>
            <a:endParaRPr lang="en-US" altLang="en-US" sz="1600">
              <a:latin typeface="Times New Roman" panose="02020603050405020304" pitchFamily="18" charset="0"/>
            </a:endParaRPr>
          </a:p>
        </p:txBody>
      </p:sp>
      <p:sp>
        <p:nvSpPr>
          <p:cNvPr id="41997" name="Line 14"/>
          <p:cNvSpPr>
            <a:spLocks noChangeShapeType="1"/>
          </p:cNvSpPr>
          <p:nvPr/>
        </p:nvSpPr>
        <p:spPr bwMode="auto">
          <a:xfrm>
            <a:off x="838200" y="1219200"/>
            <a:ext cx="7543800"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15900" y="1905000"/>
            <a:ext cx="4051300" cy="3657600"/>
          </a:xfrm>
          <a:ln w="82550">
            <a:gradFill>
              <a:gsLst>
                <a:gs pos="0">
                  <a:srgbClr val="000082"/>
                </a:gs>
                <a:gs pos="30000">
                  <a:srgbClr val="66008F"/>
                </a:gs>
                <a:gs pos="64999">
                  <a:srgbClr val="BA0066"/>
                </a:gs>
                <a:gs pos="89999">
                  <a:srgbClr val="FF0000"/>
                </a:gs>
                <a:gs pos="100000">
                  <a:srgbClr val="FF8200"/>
                </a:gs>
              </a:gsLst>
              <a:lin ang="5400000" scaled="0"/>
            </a:gradFill>
          </a:ln>
        </p:spPr>
        <p:txBody>
          <a:bodyPr/>
          <a:lstStyle/>
          <a:p>
            <a:r>
              <a:rPr lang="en-US" sz="2600" dirty="0" smtClean="0"/>
              <a:t>Program Educational Objectives (PEOs)</a:t>
            </a:r>
          </a:p>
          <a:p>
            <a:r>
              <a:rPr lang="en-US" sz="2600" dirty="0" smtClean="0"/>
              <a:t>Program Objectives (POs)</a:t>
            </a:r>
          </a:p>
          <a:p>
            <a:r>
              <a:rPr lang="en-US" sz="2600" dirty="0" smtClean="0"/>
              <a:t>Learning Outcomes (LOs)</a:t>
            </a:r>
          </a:p>
          <a:p>
            <a:r>
              <a:rPr lang="en-US" sz="2600" dirty="0" smtClean="0"/>
              <a:t>Assessment &amp; Evaluation</a:t>
            </a:r>
          </a:p>
          <a:p>
            <a:r>
              <a:rPr lang="en-US" sz="2600" dirty="0" smtClean="0"/>
              <a:t>Continual Quality Improvement (CQI) </a:t>
            </a:r>
          </a:p>
        </p:txBody>
      </p:sp>
      <p:sp>
        <p:nvSpPr>
          <p:cNvPr id="5" name="Text Box 4"/>
          <p:cNvSpPr txBox="1">
            <a:spLocks noChangeArrowheads="1"/>
          </p:cNvSpPr>
          <p:nvPr/>
        </p:nvSpPr>
        <p:spPr bwMode="auto">
          <a:xfrm>
            <a:off x="4724400" y="1600200"/>
            <a:ext cx="4191000" cy="830997"/>
          </a:xfrm>
          <a:prstGeom prst="rect">
            <a:avLst/>
          </a:prstGeom>
          <a:noFill/>
          <a:ln w="76200">
            <a:gradFill>
              <a:gsLst>
                <a:gs pos="0">
                  <a:srgbClr val="000000"/>
                </a:gs>
                <a:gs pos="20000">
                  <a:srgbClr val="000040"/>
                </a:gs>
                <a:gs pos="50000">
                  <a:srgbClr val="400040"/>
                </a:gs>
                <a:gs pos="75000">
                  <a:srgbClr val="8F0040"/>
                </a:gs>
                <a:gs pos="89999">
                  <a:srgbClr val="F27300"/>
                </a:gs>
                <a:gs pos="100000">
                  <a:srgbClr val="FFBF00"/>
                </a:gs>
              </a:gsLst>
              <a:lin ang="5400000" scaled="0"/>
            </a:grad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b="1" dirty="0"/>
              <a:t>Program Educational Objectives (PEO)</a:t>
            </a:r>
          </a:p>
        </p:txBody>
      </p:sp>
      <p:sp>
        <p:nvSpPr>
          <p:cNvPr id="6" name="Text Box 5"/>
          <p:cNvSpPr txBox="1">
            <a:spLocks noChangeArrowheads="1"/>
          </p:cNvSpPr>
          <p:nvPr/>
        </p:nvSpPr>
        <p:spPr bwMode="auto">
          <a:xfrm>
            <a:off x="4724400" y="2895600"/>
            <a:ext cx="4191000" cy="830997"/>
          </a:xfrm>
          <a:prstGeom prst="rect">
            <a:avLst/>
          </a:prstGeom>
          <a:noFill/>
          <a:ln w="76200">
            <a:gradFill>
              <a:gsLst>
                <a:gs pos="0">
                  <a:srgbClr val="000000"/>
                </a:gs>
                <a:gs pos="20000">
                  <a:srgbClr val="000040"/>
                </a:gs>
                <a:gs pos="50000">
                  <a:srgbClr val="400040"/>
                </a:gs>
                <a:gs pos="75000">
                  <a:srgbClr val="8F0040"/>
                </a:gs>
                <a:gs pos="89999">
                  <a:srgbClr val="F27300"/>
                </a:gs>
                <a:gs pos="100000">
                  <a:srgbClr val="FFBF00"/>
                </a:gs>
              </a:gsLst>
              <a:lin ang="5400000" scaled="0"/>
            </a:gradFill>
            <a:miter lim="800000"/>
            <a:headEnd/>
            <a:tailEnd/>
          </a:ln>
        </p:spPr>
        <p:txBody>
          <a:bodyPr wrap="square">
            <a:spAutoFit/>
          </a:bodyPr>
          <a:lstStyle/>
          <a:p>
            <a:pPr algn="ctr"/>
            <a:r>
              <a:rPr lang="en-US" sz="2400" b="1" dirty="0"/>
              <a:t>Program </a:t>
            </a:r>
            <a:r>
              <a:rPr lang="en-US" sz="2400" b="1" dirty="0" smtClean="0"/>
              <a:t>Outcomes</a:t>
            </a:r>
          </a:p>
          <a:p>
            <a:pPr algn="ctr"/>
            <a:r>
              <a:rPr lang="en-US" sz="2400" b="1" dirty="0" smtClean="0"/>
              <a:t> </a:t>
            </a:r>
            <a:r>
              <a:rPr lang="en-US" sz="2400" b="1" dirty="0"/>
              <a:t>(PO)</a:t>
            </a:r>
          </a:p>
        </p:txBody>
      </p:sp>
      <p:sp>
        <p:nvSpPr>
          <p:cNvPr id="7" name="Text Box 6"/>
          <p:cNvSpPr txBox="1">
            <a:spLocks noChangeArrowheads="1"/>
          </p:cNvSpPr>
          <p:nvPr/>
        </p:nvSpPr>
        <p:spPr bwMode="auto">
          <a:xfrm>
            <a:off x="4724400" y="4191000"/>
            <a:ext cx="4191000" cy="830997"/>
          </a:xfrm>
          <a:prstGeom prst="rect">
            <a:avLst/>
          </a:prstGeom>
          <a:noFill/>
          <a:ln w="76200" algn="ctr">
            <a:gradFill>
              <a:gsLst>
                <a:gs pos="0">
                  <a:srgbClr val="000000"/>
                </a:gs>
                <a:gs pos="20000">
                  <a:srgbClr val="000040"/>
                </a:gs>
                <a:gs pos="50000">
                  <a:srgbClr val="400040"/>
                </a:gs>
                <a:gs pos="75000">
                  <a:srgbClr val="8F0040"/>
                </a:gs>
                <a:gs pos="89999">
                  <a:srgbClr val="F27300"/>
                </a:gs>
                <a:gs pos="100000">
                  <a:srgbClr val="FFBF00"/>
                </a:gs>
              </a:gsLst>
              <a:lin ang="5400000" scaled="0"/>
            </a:gradFill>
            <a:miter lim="800000"/>
            <a:headEnd/>
            <a:tailEnd/>
          </a:ln>
        </p:spPr>
        <p:txBody>
          <a:bodyPr wrap="square">
            <a:spAutoFit/>
          </a:bodyPr>
          <a:lstStyle/>
          <a:p>
            <a:pPr algn="ctr"/>
            <a:r>
              <a:rPr lang="en-US" sz="2400" b="1" dirty="0"/>
              <a:t>Subject / Learning Outcomes (LO)</a:t>
            </a:r>
          </a:p>
        </p:txBody>
      </p:sp>
      <p:sp>
        <p:nvSpPr>
          <p:cNvPr id="8" name="Text Box 7"/>
          <p:cNvSpPr txBox="1">
            <a:spLocks noChangeArrowheads="1"/>
          </p:cNvSpPr>
          <p:nvPr/>
        </p:nvSpPr>
        <p:spPr bwMode="auto">
          <a:xfrm>
            <a:off x="4724400" y="5486400"/>
            <a:ext cx="4191000" cy="469900"/>
          </a:xfrm>
          <a:prstGeom prst="rect">
            <a:avLst/>
          </a:prstGeom>
          <a:noFill/>
          <a:ln w="76200">
            <a:gradFill>
              <a:gsLst>
                <a:gs pos="0">
                  <a:srgbClr val="000000"/>
                </a:gs>
                <a:gs pos="20000">
                  <a:srgbClr val="000040"/>
                </a:gs>
                <a:gs pos="50000">
                  <a:srgbClr val="400040"/>
                </a:gs>
                <a:gs pos="75000">
                  <a:srgbClr val="8F0040"/>
                </a:gs>
                <a:gs pos="89999">
                  <a:srgbClr val="F27300"/>
                </a:gs>
                <a:gs pos="100000">
                  <a:srgbClr val="FFBF00"/>
                </a:gs>
              </a:gsLst>
              <a:lin ang="5400000" scaled="0"/>
            </a:gradFill>
            <a:miter lim="800000"/>
            <a:headEnd/>
            <a:tailEnd/>
          </a:ln>
        </p:spPr>
        <p:txBody>
          <a:bodyPr wrap="square">
            <a:spAutoFit/>
          </a:bodyPr>
          <a:lstStyle/>
          <a:p>
            <a:pPr algn="ctr"/>
            <a:r>
              <a:rPr lang="en-US" sz="2400" b="1" dirty="0">
                <a:latin typeface="Arial" charset="0"/>
              </a:rPr>
              <a:t>Weekly / Topic Outcomes</a:t>
            </a:r>
          </a:p>
        </p:txBody>
      </p:sp>
      <p:sp>
        <p:nvSpPr>
          <p:cNvPr id="9" name="Line 8"/>
          <p:cNvSpPr>
            <a:spLocks noChangeShapeType="1"/>
          </p:cNvSpPr>
          <p:nvPr/>
        </p:nvSpPr>
        <p:spPr bwMode="auto">
          <a:xfrm>
            <a:off x="6858000" y="2438400"/>
            <a:ext cx="0" cy="4572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lgn="ctr"/>
            <a:endParaRPr lang="en-US"/>
          </a:p>
        </p:txBody>
      </p:sp>
      <p:sp>
        <p:nvSpPr>
          <p:cNvPr id="12" name="Line 8"/>
          <p:cNvSpPr>
            <a:spLocks noChangeShapeType="1"/>
          </p:cNvSpPr>
          <p:nvPr/>
        </p:nvSpPr>
        <p:spPr bwMode="auto">
          <a:xfrm>
            <a:off x="6858000" y="3733800"/>
            <a:ext cx="0" cy="4572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lgn="ctr"/>
            <a:endParaRPr lang="en-US"/>
          </a:p>
        </p:txBody>
      </p:sp>
      <p:sp>
        <p:nvSpPr>
          <p:cNvPr id="13" name="Line 8"/>
          <p:cNvSpPr>
            <a:spLocks noChangeShapeType="1"/>
          </p:cNvSpPr>
          <p:nvPr/>
        </p:nvSpPr>
        <p:spPr bwMode="auto">
          <a:xfrm>
            <a:off x="6858000" y="5029200"/>
            <a:ext cx="0" cy="4572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lgn="ctr"/>
            <a:endParaRPr lang="en-US"/>
          </a:p>
        </p:txBody>
      </p:sp>
      <p:sp>
        <p:nvSpPr>
          <p:cNvPr id="14" name="TextBox 13"/>
          <p:cNvSpPr txBox="1"/>
          <p:nvPr/>
        </p:nvSpPr>
        <p:spPr>
          <a:xfrm>
            <a:off x="304800" y="1219200"/>
            <a:ext cx="3962400" cy="523220"/>
          </a:xfrm>
          <a:prstGeom prst="rect">
            <a:avLst/>
          </a:prstGeom>
          <a:noFill/>
        </p:spPr>
        <p:txBody>
          <a:bodyPr wrap="square" rtlCol="0">
            <a:spAutoFit/>
          </a:bodyPr>
          <a:lstStyle/>
          <a:p>
            <a:pPr algn="ctr"/>
            <a:r>
              <a:rPr lang="en-US" sz="28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ELEMENTS OF OBE</a:t>
            </a:r>
            <a:endParaRPr lang="en-US" sz="28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15" name="TextBox 14"/>
          <p:cNvSpPr txBox="1"/>
          <p:nvPr/>
        </p:nvSpPr>
        <p:spPr>
          <a:xfrm>
            <a:off x="4724400" y="543580"/>
            <a:ext cx="4191000" cy="523220"/>
          </a:xfrm>
          <a:prstGeom prst="rect">
            <a:avLst/>
          </a:prstGeom>
          <a:noFill/>
        </p:spPr>
        <p:txBody>
          <a:bodyPr wrap="square" rtlCol="0">
            <a:spAutoFit/>
          </a:bodyPr>
          <a:lstStyle/>
          <a:p>
            <a:pPr algn="ctr"/>
            <a:r>
              <a:rPr lang="en-US" sz="2800" b="1"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HIERARCHY OF PEO, PO, LO</a:t>
            </a:r>
            <a:endParaRPr lang="en-US" sz="28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127095657"/>
      </p:ext>
    </p:extLst>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057400" y="381000"/>
            <a:ext cx="66294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Relationships – PEO, PO, LO and Stakeholders</a:t>
            </a:r>
            <a:b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21580" name="Group 76"/>
          <p:cNvGraphicFramePr>
            <a:graphicFrameLocks noGrp="1"/>
          </p:cNvGraphicFramePr>
          <p:nvPr>
            <p:ph idx="1"/>
          </p:nvPr>
        </p:nvGraphicFramePr>
        <p:xfrm>
          <a:off x="304800" y="1752600"/>
          <a:ext cx="8686800" cy="3908362"/>
        </p:xfrm>
        <a:graphic>
          <a:graphicData uri="http://schemas.openxmlformats.org/drawingml/2006/table">
            <a:tbl>
              <a:tblPr/>
              <a:tblGrid>
                <a:gridCol w="1939018"/>
                <a:gridCol w="6747782"/>
              </a:tblGrid>
              <a:tr h="10668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400" b="1" i="0" u="none" strike="noStrike" cap="none" normalizeH="0" baseline="0" dirty="0" smtClean="0">
                          <a:ln>
                            <a:noFill/>
                          </a:ln>
                          <a:solidFill>
                            <a:schemeClr val="tx1"/>
                          </a:solidFill>
                          <a:effectLst/>
                          <a:latin typeface="Garamond" pitchFamily="18" charset="0"/>
                        </a:rPr>
                        <a:t>Stakeholders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dirty="0" smtClean="0">
                          <a:ln>
                            <a:noFill/>
                          </a:ln>
                          <a:solidFill>
                            <a:schemeClr val="tx1"/>
                          </a:solidFill>
                          <a:effectLst/>
                          <a:latin typeface="Garamond" pitchFamily="18" charset="0"/>
                        </a:rPr>
                        <a:t>PEOs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dirty="0" smtClean="0">
                          <a:ln>
                            <a:noFill/>
                          </a:ln>
                          <a:solidFill>
                            <a:schemeClr val="tx1"/>
                          </a:solidFill>
                          <a:effectLst/>
                          <a:latin typeface="Garamond" pitchFamily="18" charset="0"/>
                        </a:rPr>
                        <a:t>POs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21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dirty="0" smtClean="0">
                          <a:ln>
                            <a:noFill/>
                          </a:ln>
                          <a:solidFill>
                            <a:schemeClr val="tx1"/>
                          </a:solidFill>
                          <a:effectLst/>
                          <a:latin typeface="Garamond" pitchFamily="18" charset="0"/>
                        </a:rPr>
                        <a:t>Subject</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1" i="0" u="none" strike="noStrike" cap="none" normalizeH="0" baseline="0" dirty="0" smtClean="0">
                          <a:ln>
                            <a:noFill/>
                          </a:ln>
                          <a:solidFill>
                            <a:schemeClr val="tx1"/>
                          </a:solidFill>
                          <a:effectLst/>
                          <a:latin typeface="Garamond" pitchFamily="18" charset="0"/>
                        </a:rPr>
                        <a:t>LOs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77"/>
          <p:cNvGrpSpPr>
            <a:grpSpLocks/>
          </p:cNvGrpSpPr>
          <p:nvPr/>
        </p:nvGrpSpPr>
        <p:grpSpPr bwMode="auto">
          <a:xfrm>
            <a:off x="2409825" y="1828800"/>
            <a:ext cx="6124575" cy="3252788"/>
            <a:chOff x="1518" y="1152"/>
            <a:chExt cx="3858" cy="2049"/>
          </a:xfrm>
        </p:grpSpPr>
        <p:sp>
          <p:nvSpPr>
            <p:cNvPr id="7192" name="Text Box 31"/>
            <p:cNvSpPr txBox="1">
              <a:spLocks noChangeArrowheads="1"/>
            </p:cNvSpPr>
            <p:nvPr/>
          </p:nvSpPr>
          <p:spPr bwMode="auto">
            <a:xfrm>
              <a:off x="3726" y="1188"/>
              <a:ext cx="746" cy="2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r>
                <a:rPr lang="en-US">
                  <a:latin typeface="Arial" charset="0"/>
                </a:rPr>
                <a:t>Industries</a:t>
              </a:r>
            </a:p>
          </p:txBody>
        </p:sp>
        <p:sp>
          <p:nvSpPr>
            <p:cNvPr id="7193" name="Text Box 33"/>
            <p:cNvSpPr txBox="1">
              <a:spLocks noChangeArrowheads="1"/>
            </p:cNvSpPr>
            <p:nvPr/>
          </p:nvSpPr>
          <p:spPr bwMode="auto">
            <a:xfrm>
              <a:off x="1518" y="1152"/>
              <a:ext cx="1078" cy="37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r>
                <a:rPr lang="en-US" sz="1600" dirty="0">
                  <a:latin typeface="Arial" charset="0"/>
                </a:rPr>
                <a:t>Regulatory/Professional bodies</a:t>
              </a:r>
            </a:p>
          </p:txBody>
        </p:sp>
        <p:sp>
          <p:nvSpPr>
            <p:cNvPr id="7194" name="Text Box 34"/>
            <p:cNvSpPr txBox="1">
              <a:spLocks noChangeArrowheads="1"/>
            </p:cNvSpPr>
            <p:nvPr/>
          </p:nvSpPr>
          <p:spPr bwMode="auto">
            <a:xfrm>
              <a:off x="2718" y="1185"/>
              <a:ext cx="882" cy="37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r>
                <a:rPr lang="en-US" sz="1600">
                  <a:latin typeface="Arial" charset="0"/>
                </a:rPr>
                <a:t>IHL requirements</a:t>
              </a:r>
            </a:p>
          </p:txBody>
        </p:sp>
        <p:sp>
          <p:nvSpPr>
            <p:cNvPr id="7195" name="Text Box 35"/>
            <p:cNvSpPr txBox="1">
              <a:spLocks noChangeArrowheads="1"/>
            </p:cNvSpPr>
            <p:nvPr/>
          </p:nvSpPr>
          <p:spPr bwMode="auto">
            <a:xfrm>
              <a:off x="4686" y="1185"/>
              <a:ext cx="690" cy="2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r>
                <a:rPr lang="en-US">
                  <a:latin typeface="Arial" charset="0"/>
                </a:rPr>
                <a:t>Students</a:t>
              </a:r>
            </a:p>
          </p:txBody>
        </p:sp>
        <p:sp>
          <p:nvSpPr>
            <p:cNvPr id="7196" name="Text Box 36"/>
            <p:cNvSpPr txBox="1">
              <a:spLocks noChangeArrowheads="1"/>
            </p:cNvSpPr>
            <p:nvPr/>
          </p:nvSpPr>
          <p:spPr bwMode="auto">
            <a:xfrm>
              <a:off x="1584" y="1905"/>
              <a:ext cx="506" cy="23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spAutoFit/>
            </a:bodyPr>
            <a:lstStyle/>
            <a:p>
              <a:r>
                <a:rPr lang="en-US">
                  <a:latin typeface="Arial" charset="0"/>
                </a:rPr>
                <a:t>PEO1</a:t>
              </a:r>
            </a:p>
          </p:txBody>
        </p:sp>
        <p:sp>
          <p:nvSpPr>
            <p:cNvPr id="7197" name="Text Box 37"/>
            <p:cNvSpPr txBox="1">
              <a:spLocks noChangeArrowheads="1"/>
            </p:cNvSpPr>
            <p:nvPr/>
          </p:nvSpPr>
          <p:spPr bwMode="auto">
            <a:xfrm>
              <a:off x="2278" y="1905"/>
              <a:ext cx="506" cy="23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spAutoFit/>
            </a:bodyPr>
            <a:lstStyle/>
            <a:p>
              <a:r>
                <a:rPr lang="en-US">
                  <a:latin typeface="Arial" charset="0"/>
                </a:rPr>
                <a:t>PEO2</a:t>
              </a:r>
            </a:p>
          </p:txBody>
        </p:sp>
        <p:sp>
          <p:nvSpPr>
            <p:cNvPr id="7198" name="Text Box 38"/>
            <p:cNvSpPr txBox="1">
              <a:spLocks noChangeArrowheads="1"/>
            </p:cNvSpPr>
            <p:nvPr/>
          </p:nvSpPr>
          <p:spPr bwMode="auto">
            <a:xfrm>
              <a:off x="2998" y="1905"/>
              <a:ext cx="506" cy="23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spAutoFit/>
            </a:bodyPr>
            <a:lstStyle/>
            <a:p>
              <a:r>
                <a:rPr lang="en-US">
                  <a:latin typeface="Arial" charset="0"/>
                </a:rPr>
                <a:t>PEO3</a:t>
              </a:r>
            </a:p>
          </p:txBody>
        </p:sp>
        <p:sp>
          <p:nvSpPr>
            <p:cNvPr id="7199" name="Text Box 39"/>
            <p:cNvSpPr txBox="1">
              <a:spLocks noChangeArrowheads="1"/>
            </p:cNvSpPr>
            <p:nvPr/>
          </p:nvSpPr>
          <p:spPr bwMode="auto">
            <a:xfrm>
              <a:off x="3718" y="1905"/>
              <a:ext cx="506" cy="23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spAutoFit/>
            </a:bodyPr>
            <a:lstStyle/>
            <a:p>
              <a:r>
                <a:rPr lang="en-US">
                  <a:latin typeface="Arial" charset="0"/>
                </a:rPr>
                <a:t>PEO4</a:t>
              </a:r>
            </a:p>
          </p:txBody>
        </p:sp>
        <p:sp>
          <p:nvSpPr>
            <p:cNvPr id="7200" name="Text Box 40"/>
            <p:cNvSpPr txBox="1">
              <a:spLocks noChangeArrowheads="1"/>
            </p:cNvSpPr>
            <p:nvPr/>
          </p:nvSpPr>
          <p:spPr bwMode="auto">
            <a:xfrm>
              <a:off x="4390" y="1905"/>
              <a:ext cx="506" cy="237"/>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spAutoFit/>
            </a:bodyPr>
            <a:lstStyle/>
            <a:p>
              <a:r>
                <a:rPr lang="en-US" dirty="0">
                  <a:latin typeface="Arial" charset="0"/>
                </a:rPr>
                <a:t>PEO5</a:t>
              </a:r>
            </a:p>
          </p:txBody>
        </p:sp>
        <p:sp>
          <p:nvSpPr>
            <p:cNvPr id="7201" name="Text Box 41"/>
            <p:cNvSpPr txBox="1">
              <a:spLocks noChangeArrowheads="1"/>
            </p:cNvSpPr>
            <p:nvPr/>
          </p:nvSpPr>
          <p:spPr bwMode="auto">
            <a:xfrm>
              <a:off x="1580" y="2484"/>
              <a:ext cx="410" cy="23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spAutoFit/>
            </a:bodyPr>
            <a:lstStyle/>
            <a:p>
              <a:r>
                <a:rPr lang="en-US">
                  <a:latin typeface="Arial" charset="0"/>
                </a:rPr>
                <a:t>PO1</a:t>
              </a:r>
            </a:p>
          </p:txBody>
        </p:sp>
        <p:sp>
          <p:nvSpPr>
            <p:cNvPr id="7202" name="Text Box 42"/>
            <p:cNvSpPr txBox="1">
              <a:spLocks noChangeArrowheads="1"/>
            </p:cNvSpPr>
            <p:nvPr/>
          </p:nvSpPr>
          <p:spPr bwMode="auto">
            <a:xfrm>
              <a:off x="2134" y="2481"/>
              <a:ext cx="410" cy="23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spAutoFit/>
            </a:bodyPr>
            <a:lstStyle/>
            <a:p>
              <a:r>
                <a:rPr lang="en-US">
                  <a:latin typeface="Arial" charset="0"/>
                </a:rPr>
                <a:t>PO2</a:t>
              </a:r>
            </a:p>
          </p:txBody>
        </p:sp>
        <p:sp>
          <p:nvSpPr>
            <p:cNvPr id="7203" name="Text Box 43"/>
            <p:cNvSpPr txBox="1">
              <a:spLocks noChangeArrowheads="1"/>
            </p:cNvSpPr>
            <p:nvPr/>
          </p:nvSpPr>
          <p:spPr bwMode="auto">
            <a:xfrm>
              <a:off x="2662" y="2481"/>
              <a:ext cx="410" cy="23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spAutoFit/>
            </a:bodyPr>
            <a:lstStyle/>
            <a:p>
              <a:r>
                <a:rPr lang="en-US">
                  <a:latin typeface="Arial" charset="0"/>
                </a:rPr>
                <a:t>PO3</a:t>
              </a:r>
            </a:p>
          </p:txBody>
        </p:sp>
        <p:sp>
          <p:nvSpPr>
            <p:cNvPr id="7204" name="Text Box 44"/>
            <p:cNvSpPr txBox="1">
              <a:spLocks noChangeArrowheads="1"/>
            </p:cNvSpPr>
            <p:nvPr/>
          </p:nvSpPr>
          <p:spPr bwMode="auto">
            <a:xfrm>
              <a:off x="3238" y="2481"/>
              <a:ext cx="314" cy="23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none">
              <a:spAutoFit/>
            </a:bodyPr>
            <a:lstStyle/>
            <a:p>
              <a:r>
                <a:rPr lang="en-US" dirty="0">
                  <a:latin typeface="Arial" charset="0"/>
                </a:rPr>
                <a:t>etc</a:t>
              </a:r>
            </a:p>
          </p:txBody>
        </p:sp>
        <p:sp>
          <p:nvSpPr>
            <p:cNvPr id="7205" name="Text Box 45"/>
            <p:cNvSpPr txBox="1">
              <a:spLocks noChangeArrowheads="1"/>
            </p:cNvSpPr>
            <p:nvPr/>
          </p:nvSpPr>
          <p:spPr bwMode="auto">
            <a:xfrm>
              <a:off x="1558" y="2961"/>
              <a:ext cx="394" cy="23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spAutoFit/>
            </a:bodyPr>
            <a:lstStyle/>
            <a:p>
              <a:r>
                <a:rPr lang="en-US">
                  <a:solidFill>
                    <a:schemeClr val="tx1">
                      <a:lumMod val="95000"/>
                      <a:lumOff val="5000"/>
                    </a:schemeClr>
                  </a:solidFill>
                  <a:latin typeface="Arial" charset="0"/>
                </a:rPr>
                <a:t>LO1</a:t>
              </a:r>
            </a:p>
          </p:txBody>
        </p:sp>
        <p:sp>
          <p:nvSpPr>
            <p:cNvPr id="7206" name="Text Box 49"/>
            <p:cNvSpPr txBox="1">
              <a:spLocks noChangeArrowheads="1"/>
            </p:cNvSpPr>
            <p:nvPr/>
          </p:nvSpPr>
          <p:spPr bwMode="auto">
            <a:xfrm>
              <a:off x="2112" y="2961"/>
              <a:ext cx="394" cy="23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spAutoFit/>
            </a:bodyPr>
            <a:lstStyle/>
            <a:p>
              <a:r>
                <a:rPr lang="en-US">
                  <a:solidFill>
                    <a:schemeClr val="tx1">
                      <a:lumMod val="95000"/>
                      <a:lumOff val="5000"/>
                    </a:schemeClr>
                  </a:solidFill>
                  <a:latin typeface="Arial" charset="0"/>
                </a:rPr>
                <a:t>LO2</a:t>
              </a:r>
            </a:p>
          </p:txBody>
        </p:sp>
        <p:sp>
          <p:nvSpPr>
            <p:cNvPr id="7207" name="Text Box 50"/>
            <p:cNvSpPr txBox="1">
              <a:spLocks noChangeArrowheads="1"/>
            </p:cNvSpPr>
            <p:nvPr/>
          </p:nvSpPr>
          <p:spPr bwMode="auto">
            <a:xfrm>
              <a:off x="2726" y="2961"/>
              <a:ext cx="394" cy="23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spAutoFit/>
            </a:bodyPr>
            <a:lstStyle/>
            <a:p>
              <a:r>
                <a:rPr lang="en-US">
                  <a:solidFill>
                    <a:schemeClr val="tx1">
                      <a:lumMod val="95000"/>
                      <a:lumOff val="5000"/>
                    </a:schemeClr>
                  </a:solidFill>
                  <a:latin typeface="Arial" charset="0"/>
                </a:rPr>
                <a:t>LO3</a:t>
              </a:r>
            </a:p>
          </p:txBody>
        </p:sp>
        <p:sp>
          <p:nvSpPr>
            <p:cNvPr id="7208" name="Text Box 51"/>
            <p:cNvSpPr txBox="1">
              <a:spLocks noChangeArrowheads="1"/>
            </p:cNvSpPr>
            <p:nvPr/>
          </p:nvSpPr>
          <p:spPr bwMode="auto">
            <a:xfrm>
              <a:off x="3264" y="2964"/>
              <a:ext cx="314" cy="23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spAutoFit/>
            </a:bodyPr>
            <a:lstStyle/>
            <a:p>
              <a:r>
                <a:rPr lang="en-US" dirty="0">
                  <a:solidFill>
                    <a:schemeClr val="tx1">
                      <a:lumMod val="95000"/>
                      <a:lumOff val="5000"/>
                    </a:schemeClr>
                  </a:solidFill>
                  <a:latin typeface="Arial" charset="0"/>
                </a:rPr>
                <a:t>etc</a:t>
              </a:r>
            </a:p>
          </p:txBody>
        </p:sp>
        <p:sp>
          <p:nvSpPr>
            <p:cNvPr id="7209" name="Line 52"/>
            <p:cNvSpPr>
              <a:spLocks noChangeShapeType="1"/>
            </p:cNvSpPr>
            <p:nvPr/>
          </p:nvSpPr>
          <p:spPr bwMode="auto">
            <a:xfrm flipV="1">
              <a:off x="1728" y="2721"/>
              <a:ext cx="0" cy="24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7210" name="Line 53"/>
            <p:cNvSpPr>
              <a:spLocks noChangeShapeType="1"/>
            </p:cNvSpPr>
            <p:nvPr/>
          </p:nvSpPr>
          <p:spPr bwMode="auto">
            <a:xfrm flipV="1">
              <a:off x="1728" y="2145"/>
              <a:ext cx="0" cy="336"/>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7211" name="Line 54"/>
            <p:cNvSpPr>
              <a:spLocks noChangeShapeType="1"/>
            </p:cNvSpPr>
            <p:nvPr/>
          </p:nvSpPr>
          <p:spPr bwMode="auto">
            <a:xfrm flipV="1">
              <a:off x="1776" y="1665"/>
              <a:ext cx="0" cy="24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7212" name="Line 55"/>
            <p:cNvSpPr>
              <a:spLocks noChangeShapeType="1"/>
            </p:cNvSpPr>
            <p:nvPr/>
          </p:nvSpPr>
          <p:spPr bwMode="auto">
            <a:xfrm flipV="1">
              <a:off x="2016" y="1569"/>
              <a:ext cx="1127" cy="336"/>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7213" name="Line 56"/>
            <p:cNvSpPr>
              <a:spLocks noChangeShapeType="1"/>
            </p:cNvSpPr>
            <p:nvPr/>
          </p:nvSpPr>
          <p:spPr bwMode="auto">
            <a:xfrm flipV="1">
              <a:off x="2352" y="2145"/>
              <a:ext cx="0" cy="336"/>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7214" name="Line 57"/>
            <p:cNvSpPr>
              <a:spLocks noChangeShapeType="1"/>
            </p:cNvSpPr>
            <p:nvPr/>
          </p:nvSpPr>
          <p:spPr bwMode="auto">
            <a:xfrm flipV="1">
              <a:off x="2352" y="2721"/>
              <a:ext cx="0" cy="24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7215" name="Line 58"/>
            <p:cNvSpPr>
              <a:spLocks noChangeShapeType="1"/>
            </p:cNvSpPr>
            <p:nvPr/>
          </p:nvSpPr>
          <p:spPr bwMode="auto">
            <a:xfrm flipV="1">
              <a:off x="2400" y="2769"/>
              <a:ext cx="343" cy="144"/>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7216" name="Line 59"/>
            <p:cNvSpPr>
              <a:spLocks noChangeShapeType="1"/>
            </p:cNvSpPr>
            <p:nvPr/>
          </p:nvSpPr>
          <p:spPr bwMode="auto">
            <a:xfrm flipV="1">
              <a:off x="3360" y="2721"/>
              <a:ext cx="0" cy="24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7217" name="Line 60"/>
            <p:cNvSpPr>
              <a:spLocks noChangeShapeType="1"/>
            </p:cNvSpPr>
            <p:nvPr/>
          </p:nvSpPr>
          <p:spPr bwMode="auto">
            <a:xfrm flipV="1">
              <a:off x="3408" y="2145"/>
              <a:ext cx="1176" cy="336"/>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7218" name="Line 61"/>
            <p:cNvSpPr>
              <a:spLocks noChangeShapeType="1"/>
            </p:cNvSpPr>
            <p:nvPr/>
          </p:nvSpPr>
          <p:spPr bwMode="auto">
            <a:xfrm flipV="1">
              <a:off x="2496" y="2145"/>
              <a:ext cx="882" cy="336"/>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7219" name="Line 62"/>
            <p:cNvSpPr>
              <a:spLocks noChangeShapeType="1"/>
            </p:cNvSpPr>
            <p:nvPr/>
          </p:nvSpPr>
          <p:spPr bwMode="auto">
            <a:xfrm flipH="1" flipV="1">
              <a:off x="2496" y="2145"/>
              <a:ext cx="490" cy="336"/>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7220" name="Line 63"/>
            <p:cNvSpPr>
              <a:spLocks noChangeShapeType="1"/>
            </p:cNvSpPr>
            <p:nvPr/>
          </p:nvSpPr>
          <p:spPr bwMode="auto">
            <a:xfrm flipV="1">
              <a:off x="2736" y="1425"/>
              <a:ext cx="1127" cy="48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7221" name="Line 64"/>
            <p:cNvSpPr>
              <a:spLocks noChangeShapeType="1"/>
            </p:cNvSpPr>
            <p:nvPr/>
          </p:nvSpPr>
          <p:spPr bwMode="auto">
            <a:xfrm flipH="1" flipV="1">
              <a:off x="4224" y="1425"/>
              <a:ext cx="294" cy="48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7222" name="Line 65"/>
            <p:cNvSpPr>
              <a:spLocks noChangeShapeType="1"/>
            </p:cNvSpPr>
            <p:nvPr/>
          </p:nvSpPr>
          <p:spPr bwMode="auto">
            <a:xfrm flipV="1">
              <a:off x="3984" y="1473"/>
              <a:ext cx="0" cy="432"/>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7223" name="Line 66"/>
            <p:cNvSpPr>
              <a:spLocks noChangeShapeType="1"/>
            </p:cNvSpPr>
            <p:nvPr/>
          </p:nvSpPr>
          <p:spPr bwMode="auto">
            <a:xfrm flipV="1">
              <a:off x="4128" y="1425"/>
              <a:ext cx="784" cy="48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7224" name="Line 67"/>
            <p:cNvSpPr>
              <a:spLocks noChangeShapeType="1"/>
            </p:cNvSpPr>
            <p:nvPr/>
          </p:nvSpPr>
          <p:spPr bwMode="auto">
            <a:xfrm flipV="1">
              <a:off x="3312" y="1425"/>
              <a:ext cx="588" cy="48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7225" name="Line 68"/>
            <p:cNvSpPr>
              <a:spLocks noChangeShapeType="1"/>
            </p:cNvSpPr>
            <p:nvPr/>
          </p:nvSpPr>
          <p:spPr bwMode="auto">
            <a:xfrm flipH="1" flipV="1">
              <a:off x="2880" y="1569"/>
              <a:ext cx="294" cy="336"/>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7226" name="Line 69"/>
            <p:cNvSpPr>
              <a:spLocks noChangeShapeType="1"/>
            </p:cNvSpPr>
            <p:nvPr/>
          </p:nvSpPr>
          <p:spPr bwMode="auto">
            <a:xfrm flipH="1" flipV="1">
              <a:off x="2352" y="1665"/>
              <a:ext cx="196" cy="24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7227" name="Line 70"/>
            <p:cNvSpPr>
              <a:spLocks noChangeShapeType="1"/>
            </p:cNvSpPr>
            <p:nvPr/>
          </p:nvSpPr>
          <p:spPr bwMode="auto">
            <a:xfrm flipV="1">
              <a:off x="3024" y="2145"/>
              <a:ext cx="0" cy="336"/>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7228" name="Line 71"/>
            <p:cNvSpPr>
              <a:spLocks noChangeShapeType="1"/>
            </p:cNvSpPr>
            <p:nvPr/>
          </p:nvSpPr>
          <p:spPr bwMode="auto">
            <a:xfrm flipV="1">
              <a:off x="3408" y="2145"/>
              <a:ext cx="0" cy="336"/>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7229" name="Line 72"/>
            <p:cNvSpPr>
              <a:spLocks noChangeShapeType="1"/>
            </p:cNvSpPr>
            <p:nvPr/>
          </p:nvSpPr>
          <p:spPr bwMode="auto">
            <a:xfrm flipV="1">
              <a:off x="2976" y="2721"/>
              <a:ext cx="0" cy="240"/>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7230" name="Line 73"/>
            <p:cNvSpPr>
              <a:spLocks noChangeShapeType="1"/>
            </p:cNvSpPr>
            <p:nvPr/>
          </p:nvSpPr>
          <p:spPr bwMode="auto">
            <a:xfrm flipV="1">
              <a:off x="1824" y="2721"/>
              <a:ext cx="343" cy="288"/>
            </a:xfrm>
            <a:prstGeom prst="line">
              <a:avLst/>
            </a:prstGeom>
            <a:ln>
              <a:headEnd/>
              <a:tailEnd type="triangle" w="med" len="med"/>
            </a:ln>
          </p:spPr>
          <p:style>
            <a:lnRef idx="2">
              <a:schemeClr val="accent2"/>
            </a:lnRef>
            <a:fillRef idx="1">
              <a:schemeClr val="lt1"/>
            </a:fillRef>
            <a:effectRef idx="0">
              <a:schemeClr val="accent2"/>
            </a:effectRef>
            <a:fontRef idx="minor">
              <a:schemeClr val="dk1"/>
            </a:fontRef>
          </p:style>
          <p:txBody>
            <a:bodyPr/>
            <a:lstStyle/>
            <a:p>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5652120" cy="10849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LEARNING OUTCOME</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57200" y="1295400"/>
            <a:ext cx="8382000" cy="4285457"/>
          </a:xfrm>
        </p:spPr>
        <p:txBody>
          <a:bodyPr/>
          <a:lstStyle/>
          <a:p>
            <a:r>
              <a:rPr lang="en-US" dirty="0"/>
              <a:t>At the end of the workshop,  participants  should be able to:</a:t>
            </a:r>
          </a:p>
          <a:p>
            <a:pPr marL="971550" lvl="1" indent="-514350">
              <a:buFont typeface="+mj-lt"/>
              <a:buAutoNum type="arabicPeriod"/>
            </a:pPr>
            <a:r>
              <a:rPr lang="en-US" dirty="0" smtClean="0"/>
              <a:t>construct </a:t>
            </a:r>
            <a:r>
              <a:rPr lang="en-US" dirty="0"/>
              <a:t>the matrices of LO-PO, LO-KI and </a:t>
            </a:r>
            <a:r>
              <a:rPr lang="en-US" dirty="0" smtClean="0"/>
              <a:t>PO-PEO;</a:t>
            </a:r>
            <a:endParaRPr lang="en-US" dirty="0" smtClean="0"/>
          </a:p>
          <a:p>
            <a:pPr marL="971550" lvl="1" indent="-514350">
              <a:buFont typeface="+mj-lt"/>
              <a:buAutoNum type="arabicPeriod"/>
            </a:pPr>
            <a:r>
              <a:rPr lang="en-US" dirty="0" smtClean="0"/>
              <a:t>differentiate </a:t>
            </a:r>
            <a:r>
              <a:rPr lang="en-US" dirty="0"/>
              <a:t>the implementation between formative </a:t>
            </a:r>
            <a:r>
              <a:rPr lang="en-US" dirty="0" smtClean="0"/>
              <a:t>and summative </a:t>
            </a:r>
            <a:r>
              <a:rPr lang="en-US" dirty="0"/>
              <a:t>methods in monitoring students’ </a:t>
            </a:r>
            <a:r>
              <a:rPr lang="en-US" dirty="0" smtClean="0"/>
              <a:t>performance;</a:t>
            </a:r>
            <a:endParaRPr lang="en-US" dirty="0" smtClean="0"/>
          </a:p>
          <a:p>
            <a:pPr marL="971550" lvl="1" indent="-514350">
              <a:buFont typeface="+mj-lt"/>
              <a:buAutoNum type="arabicPeriod"/>
            </a:pPr>
            <a:r>
              <a:rPr lang="en-US" dirty="0" smtClean="0"/>
              <a:t>design </a:t>
            </a:r>
            <a:r>
              <a:rPr lang="en-US" dirty="0"/>
              <a:t>the rubrics for qualitative </a:t>
            </a:r>
            <a:r>
              <a:rPr lang="en-US" dirty="0" smtClean="0"/>
              <a:t>assessments;</a:t>
            </a:r>
            <a:endParaRPr lang="en-US" dirty="0" smtClean="0"/>
          </a:p>
          <a:p>
            <a:pPr marL="971550" lvl="1" indent="-514350">
              <a:buFont typeface="+mj-lt"/>
              <a:buAutoNum type="arabicPeriod"/>
            </a:pPr>
            <a:r>
              <a:rPr lang="en-US" dirty="0" smtClean="0"/>
              <a:t>apply </a:t>
            </a:r>
            <a:r>
              <a:rPr lang="en-US" dirty="0"/>
              <a:t>reflective technique for effective learning </a:t>
            </a:r>
            <a:r>
              <a:rPr lang="en-US" dirty="0" smtClean="0"/>
              <a:t>process.</a:t>
            </a:r>
            <a:endParaRPr lang="en-US" dirty="0"/>
          </a:p>
          <a:p>
            <a:endParaRPr lang="en-US" dirty="0"/>
          </a:p>
        </p:txBody>
      </p:sp>
    </p:spTree>
    <p:extLst>
      <p:ext uri="{BB962C8B-B14F-4D97-AF65-F5344CB8AC3E}">
        <p14:creationId xmlns:p14="http://schemas.microsoft.com/office/powerpoint/2010/main" xmlns="" val="1912469409"/>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97"/>
          <p:cNvGrpSpPr>
            <a:grpSpLocks/>
          </p:cNvGrpSpPr>
          <p:nvPr/>
        </p:nvGrpSpPr>
        <p:grpSpPr bwMode="auto">
          <a:xfrm>
            <a:off x="6172200" y="2819400"/>
            <a:ext cx="1676400" cy="2133600"/>
            <a:chOff x="3888" y="1776"/>
            <a:chExt cx="1056" cy="1344"/>
          </a:xfrm>
        </p:grpSpPr>
        <p:sp>
          <p:nvSpPr>
            <p:cNvPr id="68657" name="AutoShape 76"/>
            <p:cNvSpPr>
              <a:spLocks noChangeArrowheads="1"/>
            </p:cNvSpPr>
            <p:nvPr/>
          </p:nvSpPr>
          <p:spPr bwMode="auto">
            <a:xfrm>
              <a:off x="3888" y="1776"/>
              <a:ext cx="1056" cy="1344"/>
            </a:xfrm>
            <a:prstGeom prst="roundRect">
              <a:avLst>
                <a:gd name="adj" fmla="val 16667"/>
              </a:avLst>
            </a:prstGeom>
            <a:noFill/>
            <a:ln w="76200">
              <a:solidFill>
                <a:srgbClr val="00FF00"/>
              </a:solidFill>
              <a:round/>
              <a:headEnd/>
              <a:tailEnd/>
            </a:ln>
          </p:spPr>
          <p:txBody>
            <a:bodyPr wrap="none" anchor="ctr"/>
            <a:lstStyle/>
            <a:p>
              <a:pPr eaLnBrk="1" hangingPunct="1"/>
              <a:endParaRPr lang="en-US">
                <a:latin typeface="Arial" charset="0"/>
                <a:ea typeface="MS PGothic" pitchFamily="34" charset="-128"/>
              </a:endParaRPr>
            </a:p>
          </p:txBody>
        </p:sp>
        <p:sp>
          <p:nvSpPr>
            <p:cNvPr id="68658" name="Line 87"/>
            <p:cNvSpPr>
              <a:spLocks noChangeShapeType="1"/>
            </p:cNvSpPr>
            <p:nvPr/>
          </p:nvSpPr>
          <p:spPr bwMode="auto">
            <a:xfrm flipV="1">
              <a:off x="3888" y="1872"/>
              <a:ext cx="0" cy="192"/>
            </a:xfrm>
            <a:prstGeom prst="line">
              <a:avLst/>
            </a:prstGeom>
            <a:noFill/>
            <a:ln w="57150">
              <a:solidFill>
                <a:srgbClr val="00FF00"/>
              </a:solidFill>
              <a:round/>
              <a:headEnd/>
              <a:tailEnd type="triangle" w="lg" len="lg"/>
            </a:ln>
          </p:spPr>
          <p:txBody>
            <a:bodyPr/>
            <a:lstStyle/>
            <a:p>
              <a:endParaRPr lang="en-US"/>
            </a:p>
          </p:txBody>
        </p:sp>
        <p:sp>
          <p:nvSpPr>
            <p:cNvPr id="68659" name="Line 93"/>
            <p:cNvSpPr>
              <a:spLocks noChangeShapeType="1"/>
            </p:cNvSpPr>
            <p:nvPr/>
          </p:nvSpPr>
          <p:spPr bwMode="auto">
            <a:xfrm flipH="1" flipV="1">
              <a:off x="4032" y="3120"/>
              <a:ext cx="192" cy="0"/>
            </a:xfrm>
            <a:prstGeom prst="line">
              <a:avLst/>
            </a:prstGeom>
            <a:noFill/>
            <a:ln w="76200">
              <a:solidFill>
                <a:srgbClr val="00FF00"/>
              </a:solidFill>
              <a:round/>
              <a:headEnd/>
              <a:tailEnd type="triangle" w="med" len="med"/>
            </a:ln>
          </p:spPr>
          <p:txBody>
            <a:bodyPr/>
            <a:lstStyle/>
            <a:p>
              <a:endParaRPr lang="en-US"/>
            </a:p>
          </p:txBody>
        </p:sp>
      </p:grpSp>
      <p:grpSp>
        <p:nvGrpSpPr>
          <p:cNvPr id="3" name="Group 98"/>
          <p:cNvGrpSpPr>
            <a:grpSpLocks/>
          </p:cNvGrpSpPr>
          <p:nvPr/>
        </p:nvGrpSpPr>
        <p:grpSpPr bwMode="auto">
          <a:xfrm>
            <a:off x="4267200" y="2362200"/>
            <a:ext cx="4038600" cy="3124200"/>
            <a:chOff x="2688" y="1488"/>
            <a:chExt cx="2544" cy="1968"/>
          </a:xfrm>
        </p:grpSpPr>
        <p:sp>
          <p:nvSpPr>
            <p:cNvPr id="68654" name="AutoShape 78"/>
            <p:cNvSpPr>
              <a:spLocks noChangeArrowheads="1"/>
            </p:cNvSpPr>
            <p:nvPr/>
          </p:nvSpPr>
          <p:spPr bwMode="auto">
            <a:xfrm>
              <a:off x="2688" y="1488"/>
              <a:ext cx="2544" cy="1968"/>
            </a:xfrm>
            <a:prstGeom prst="roundRect">
              <a:avLst>
                <a:gd name="adj" fmla="val 16667"/>
              </a:avLst>
            </a:prstGeom>
            <a:noFill/>
            <a:ln w="76200">
              <a:solidFill>
                <a:srgbClr val="00FF00"/>
              </a:solidFill>
              <a:round/>
              <a:headEnd/>
              <a:tailEnd/>
            </a:ln>
          </p:spPr>
          <p:txBody>
            <a:bodyPr wrap="none" anchor="ctr"/>
            <a:lstStyle/>
            <a:p>
              <a:pPr eaLnBrk="1" hangingPunct="1"/>
              <a:endParaRPr lang="en-US">
                <a:latin typeface="Arial" charset="0"/>
                <a:ea typeface="MS PGothic" pitchFamily="34" charset="-128"/>
              </a:endParaRPr>
            </a:p>
          </p:txBody>
        </p:sp>
        <p:sp>
          <p:nvSpPr>
            <p:cNvPr id="68655" name="Line 86"/>
            <p:cNvSpPr>
              <a:spLocks noChangeShapeType="1"/>
            </p:cNvSpPr>
            <p:nvPr/>
          </p:nvSpPr>
          <p:spPr bwMode="auto">
            <a:xfrm flipV="1">
              <a:off x="2688" y="1776"/>
              <a:ext cx="0" cy="192"/>
            </a:xfrm>
            <a:prstGeom prst="line">
              <a:avLst/>
            </a:prstGeom>
            <a:noFill/>
            <a:ln w="57150">
              <a:solidFill>
                <a:srgbClr val="00FF00"/>
              </a:solidFill>
              <a:round/>
              <a:headEnd/>
              <a:tailEnd type="triangle" w="lg" len="lg"/>
            </a:ln>
          </p:spPr>
          <p:txBody>
            <a:bodyPr/>
            <a:lstStyle/>
            <a:p>
              <a:endParaRPr lang="en-US"/>
            </a:p>
          </p:txBody>
        </p:sp>
        <p:sp>
          <p:nvSpPr>
            <p:cNvPr id="68656" name="Line 92"/>
            <p:cNvSpPr>
              <a:spLocks noChangeShapeType="1"/>
            </p:cNvSpPr>
            <p:nvPr/>
          </p:nvSpPr>
          <p:spPr bwMode="auto">
            <a:xfrm flipH="1" flipV="1">
              <a:off x="3168" y="3456"/>
              <a:ext cx="192" cy="0"/>
            </a:xfrm>
            <a:prstGeom prst="line">
              <a:avLst/>
            </a:prstGeom>
            <a:noFill/>
            <a:ln w="76200">
              <a:solidFill>
                <a:srgbClr val="00FF00"/>
              </a:solidFill>
              <a:round/>
              <a:headEnd/>
              <a:tailEnd type="triangle" w="med" len="med"/>
            </a:ln>
          </p:spPr>
          <p:txBody>
            <a:bodyPr/>
            <a:lstStyle/>
            <a:p>
              <a:endParaRPr lang="en-US"/>
            </a:p>
          </p:txBody>
        </p:sp>
      </p:grpSp>
      <p:grpSp>
        <p:nvGrpSpPr>
          <p:cNvPr id="4" name="Group 99"/>
          <p:cNvGrpSpPr>
            <a:grpSpLocks/>
          </p:cNvGrpSpPr>
          <p:nvPr/>
        </p:nvGrpSpPr>
        <p:grpSpPr bwMode="auto">
          <a:xfrm>
            <a:off x="2590800" y="1828800"/>
            <a:ext cx="6172200" cy="4267200"/>
            <a:chOff x="1680" y="1152"/>
            <a:chExt cx="3888" cy="2688"/>
          </a:xfrm>
        </p:grpSpPr>
        <p:sp>
          <p:nvSpPr>
            <p:cNvPr id="68651" name="AutoShape 77"/>
            <p:cNvSpPr>
              <a:spLocks noChangeArrowheads="1"/>
            </p:cNvSpPr>
            <p:nvPr/>
          </p:nvSpPr>
          <p:spPr bwMode="auto">
            <a:xfrm>
              <a:off x="1680" y="1152"/>
              <a:ext cx="3888" cy="2688"/>
            </a:xfrm>
            <a:prstGeom prst="roundRect">
              <a:avLst>
                <a:gd name="adj" fmla="val 16667"/>
              </a:avLst>
            </a:prstGeom>
            <a:noFill/>
            <a:ln w="76200">
              <a:solidFill>
                <a:srgbClr val="00FF00"/>
              </a:solidFill>
              <a:round/>
              <a:headEnd/>
              <a:tailEnd/>
            </a:ln>
          </p:spPr>
          <p:txBody>
            <a:bodyPr wrap="none" anchor="ctr"/>
            <a:lstStyle/>
            <a:p>
              <a:pPr eaLnBrk="1" hangingPunct="1"/>
              <a:endParaRPr lang="en-US">
                <a:latin typeface="Arial" charset="0"/>
                <a:ea typeface="MS PGothic" pitchFamily="34" charset="-128"/>
              </a:endParaRPr>
            </a:p>
          </p:txBody>
        </p:sp>
        <p:sp>
          <p:nvSpPr>
            <p:cNvPr id="68652" name="Line 85"/>
            <p:cNvSpPr>
              <a:spLocks noChangeShapeType="1"/>
            </p:cNvSpPr>
            <p:nvPr/>
          </p:nvSpPr>
          <p:spPr bwMode="auto">
            <a:xfrm flipV="1">
              <a:off x="1680" y="1680"/>
              <a:ext cx="0" cy="192"/>
            </a:xfrm>
            <a:prstGeom prst="line">
              <a:avLst/>
            </a:prstGeom>
            <a:noFill/>
            <a:ln w="57150">
              <a:solidFill>
                <a:srgbClr val="00FF00"/>
              </a:solidFill>
              <a:round/>
              <a:headEnd/>
              <a:tailEnd type="triangle" w="lg" len="lg"/>
            </a:ln>
          </p:spPr>
          <p:txBody>
            <a:bodyPr/>
            <a:lstStyle/>
            <a:p>
              <a:endParaRPr lang="en-US"/>
            </a:p>
          </p:txBody>
        </p:sp>
        <p:sp>
          <p:nvSpPr>
            <p:cNvPr id="68653" name="Line 91"/>
            <p:cNvSpPr>
              <a:spLocks noChangeShapeType="1"/>
            </p:cNvSpPr>
            <p:nvPr/>
          </p:nvSpPr>
          <p:spPr bwMode="auto">
            <a:xfrm flipH="1" flipV="1">
              <a:off x="2304" y="3840"/>
              <a:ext cx="192" cy="0"/>
            </a:xfrm>
            <a:prstGeom prst="line">
              <a:avLst/>
            </a:prstGeom>
            <a:noFill/>
            <a:ln w="76200">
              <a:solidFill>
                <a:srgbClr val="00FF00"/>
              </a:solidFill>
              <a:round/>
              <a:headEnd/>
              <a:tailEnd type="triangle" w="med" len="med"/>
            </a:ln>
          </p:spPr>
          <p:txBody>
            <a:bodyPr/>
            <a:lstStyle/>
            <a:p>
              <a:endParaRPr lang="en-US"/>
            </a:p>
          </p:txBody>
        </p:sp>
      </p:grpSp>
      <p:grpSp>
        <p:nvGrpSpPr>
          <p:cNvPr id="5" name="Group 3"/>
          <p:cNvGrpSpPr>
            <a:grpSpLocks/>
          </p:cNvGrpSpPr>
          <p:nvPr/>
        </p:nvGrpSpPr>
        <p:grpSpPr bwMode="auto">
          <a:xfrm>
            <a:off x="3657600" y="3321050"/>
            <a:ext cx="1371600" cy="1479550"/>
            <a:chOff x="1440" y="1440"/>
            <a:chExt cx="864" cy="864"/>
          </a:xfrm>
        </p:grpSpPr>
        <p:sp>
          <p:nvSpPr>
            <p:cNvPr id="68649" name="AutoShape 4"/>
            <p:cNvSpPr>
              <a:spLocks noChangeArrowheads="1"/>
            </p:cNvSpPr>
            <p:nvPr/>
          </p:nvSpPr>
          <p:spPr bwMode="auto">
            <a:xfrm>
              <a:off x="1440" y="1440"/>
              <a:ext cx="864" cy="864"/>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50" name="Text Box 5"/>
            <p:cNvSpPr txBox="1">
              <a:spLocks noChangeArrowheads="1"/>
            </p:cNvSpPr>
            <p:nvPr/>
          </p:nvSpPr>
          <p:spPr bwMode="auto">
            <a:xfrm>
              <a:off x="1488" y="1680"/>
              <a:ext cx="682" cy="427"/>
            </a:xfrm>
            <a:prstGeom prst="rect">
              <a:avLst/>
            </a:prstGeom>
            <a:solidFill>
              <a:schemeClr val="bg2"/>
            </a:solidFill>
            <a:ln w="9525">
              <a:noFill/>
              <a:miter lim="800000"/>
              <a:headEnd/>
              <a:tailEnd/>
            </a:ln>
          </p:spPr>
          <p:txBody>
            <a:bodyPr>
              <a:spAutoFit/>
            </a:bodyPr>
            <a:lstStyle/>
            <a:p>
              <a:pPr eaLnBrk="1" hangingPunct="1"/>
              <a:r>
                <a:rPr lang="en-US" sz="1400" b="1">
                  <a:latin typeface="Arial" charset="0"/>
                  <a:ea typeface="MS PGothic" pitchFamily="34" charset="-128"/>
                </a:rPr>
                <a:t>Program Outcomes (PO)</a:t>
              </a:r>
            </a:p>
          </p:txBody>
        </p:sp>
      </p:grpSp>
      <p:sp>
        <p:nvSpPr>
          <p:cNvPr id="68647" name="AutoShape 7"/>
          <p:cNvSpPr>
            <a:spLocks noChangeArrowheads="1"/>
          </p:cNvSpPr>
          <p:nvPr/>
        </p:nvSpPr>
        <p:spPr bwMode="auto">
          <a:xfrm>
            <a:off x="1752600" y="3321050"/>
            <a:ext cx="1524000" cy="1784350"/>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48" name="Text Box 8"/>
          <p:cNvSpPr txBox="1">
            <a:spLocks noChangeArrowheads="1"/>
          </p:cNvSpPr>
          <p:nvPr/>
        </p:nvSpPr>
        <p:spPr bwMode="auto">
          <a:xfrm>
            <a:off x="1837267" y="3816703"/>
            <a:ext cx="1202972" cy="941740"/>
          </a:xfrm>
          <a:prstGeom prst="rect">
            <a:avLst/>
          </a:prstGeom>
          <a:solidFill>
            <a:schemeClr val="bg2"/>
          </a:solidFill>
          <a:ln w="9525">
            <a:noFill/>
            <a:miter lim="800000"/>
            <a:headEnd/>
            <a:tailEnd/>
          </a:ln>
        </p:spPr>
        <p:txBody>
          <a:bodyPr>
            <a:spAutoFit/>
          </a:bodyPr>
          <a:lstStyle/>
          <a:p>
            <a:pPr eaLnBrk="1" hangingPunct="1"/>
            <a:r>
              <a:rPr lang="en-US" sz="1400" b="1" dirty="0">
                <a:latin typeface="Arial" charset="0"/>
                <a:ea typeface="MS PGothic" pitchFamily="34" charset="-128"/>
              </a:rPr>
              <a:t>Program Educational Objectives (PEO)</a:t>
            </a:r>
          </a:p>
        </p:txBody>
      </p:sp>
      <p:grpSp>
        <p:nvGrpSpPr>
          <p:cNvPr id="6" name="Group 18"/>
          <p:cNvGrpSpPr>
            <a:grpSpLocks/>
          </p:cNvGrpSpPr>
          <p:nvPr/>
        </p:nvGrpSpPr>
        <p:grpSpPr bwMode="auto">
          <a:xfrm>
            <a:off x="5486400" y="3321050"/>
            <a:ext cx="1371600" cy="1403350"/>
            <a:chOff x="1440" y="1440"/>
            <a:chExt cx="864" cy="864"/>
          </a:xfrm>
        </p:grpSpPr>
        <p:sp>
          <p:nvSpPr>
            <p:cNvPr id="68645" name="AutoShape 19"/>
            <p:cNvSpPr>
              <a:spLocks noChangeArrowheads="1"/>
            </p:cNvSpPr>
            <p:nvPr/>
          </p:nvSpPr>
          <p:spPr bwMode="auto">
            <a:xfrm>
              <a:off x="1440" y="1440"/>
              <a:ext cx="864" cy="864"/>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46" name="Text Box 20"/>
            <p:cNvSpPr txBox="1">
              <a:spLocks noChangeArrowheads="1"/>
            </p:cNvSpPr>
            <p:nvPr/>
          </p:nvSpPr>
          <p:spPr bwMode="auto">
            <a:xfrm>
              <a:off x="1488" y="1680"/>
              <a:ext cx="682" cy="450"/>
            </a:xfrm>
            <a:prstGeom prst="rect">
              <a:avLst/>
            </a:prstGeom>
            <a:solidFill>
              <a:schemeClr val="bg2"/>
            </a:solidFill>
            <a:ln w="9525">
              <a:noFill/>
              <a:miter lim="800000"/>
              <a:headEnd/>
              <a:tailEnd/>
            </a:ln>
          </p:spPr>
          <p:txBody>
            <a:bodyPr>
              <a:spAutoFit/>
            </a:bodyPr>
            <a:lstStyle/>
            <a:p>
              <a:pPr eaLnBrk="1" hangingPunct="1"/>
              <a:r>
                <a:rPr lang="en-US" sz="1400" b="1">
                  <a:latin typeface="Arial" charset="0"/>
                  <a:ea typeface="MS PGothic" pitchFamily="34" charset="-128"/>
                </a:rPr>
                <a:t>Learning Outcomes (LO)</a:t>
              </a:r>
            </a:p>
          </p:txBody>
        </p:sp>
      </p:grpSp>
      <p:sp>
        <p:nvSpPr>
          <p:cNvPr id="68616" name="AutoShape 52"/>
          <p:cNvSpPr>
            <a:spLocks noChangeArrowheads="1"/>
          </p:cNvSpPr>
          <p:nvPr/>
        </p:nvSpPr>
        <p:spPr bwMode="auto">
          <a:xfrm>
            <a:off x="3124200" y="3727450"/>
            <a:ext cx="519113" cy="203200"/>
          </a:xfrm>
          <a:prstGeom prst="leftRightArrow">
            <a:avLst>
              <a:gd name="adj1" fmla="val 50000"/>
              <a:gd name="adj2" fmla="val 51094"/>
            </a:avLst>
          </a:prstGeom>
          <a:solidFill>
            <a:srgbClr val="00FF00"/>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17" name="AutoShape 58"/>
          <p:cNvSpPr>
            <a:spLocks noChangeArrowheads="1"/>
          </p:cNvSpPr>
          <p:nvPr/>
        </p:nvSpPr>
        <p:spPr bwMode="auto">
          <a:xfrm>
            <a:off x="4859338" y="3727450"/>
            <a:ext cx="627062" cy="203200"/>
          </a:xfrm>
          <a:prstGeom prst="leftRightArrow">
            <a:avLst>
              <a:gd name="adj1" fmla="val 50000"/>
              <a:gd name="adj2" fmla="val 61719"/>
            </a:avLst>
          </a:prstGeom>
          <a:solidFill>
            <a:srgbClr val="00FF00"/>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23631" name="Text Box 79"/>
          <p:cNvSpPr txBox="1">
            <a:spLocks noChangeArrowheads="1"/>
          </p:cNvSpPr>
          <p:nvPr/>
        </p:nvSpPr>
        <p:spPr bwMode="auto">
          <a:xfrm>
            <a:off x="6324600" y="2667000"/>
            <a:ext cx="1389063"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latin typeface="Arial" charset="0"/>
                <a:ea typeface="MS PGothic" pitchFamily="34" charset="-128"/>
              </a:rPr>
              <a:t>Assessment</a:t>
            </a:r>
          </a:p>
        </p:txBody>
      </p:sp>
      <p:sp>
        <p:nvSpPr>
          <p:cNvPr id="23632" name="Text Box 80"/>
          <p:cNvSpPr txBox="1">
            <a:spLocks noChangeArrowheads="1"/>
          </p:cNvSpPr>
          <p:nvPr/>
        </p:nvSpPr>
        <p:spPr bwMode="auto">
          <a:xfrm>
            <a:off x="5562600" y="2209800"/>
            <a:ext cx="1389063"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latin typeface="Arial" charset="0"/>
                <a:ea typeface="MS PGothic" pitchFamily="34" charset="-128"/>
              </a:rPr>
              <a:t>Assessment</a:t>
            </a:r>
          </a:p>
        </p:txBody>
      </p:sp>
      <p:sp>
        <p:nvSpPr>
          <p:cNvPr id="23633" name="Text Box 81"/>
          <p:cNvSpPr txBox="1">
            <a:spLocks noChangeArrowheads="1"/>
          </p:cNvSpPr>
          <p:nvPr/>
        </p:nvSpPr>
        <p:spPr bwMode="auto">
          <a:xfrm>
            <a:off x="4114800" y="1676400"/>
            <a:ext cx="1389063"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latin typeface="Arial" charset="0"/>
                <a:ea typeface="MS PGothic" pitchFamily="34" charset="-128"/>
              </a:rPr>
              <a:t>Assessment</a:t>
            </a:r>
          </a:p>
        </p:txBody>
      </p:sp>
      <p:sp>
        <p:nvSpPr>
          <p:cNvPr id="23634" name="Text Box 82"/>
          <p:cNvSpPr txBox="1">
            <a:spLocks noChangeArrowheads="1"/>
          </p:cNvSpPr>
          <p:nvPr/>
        </p:nvSpPr>
        <p:spPr bwMode="auto">
          <a:xfrm>
            <a:off x="7064375" y="4800600"/>
            <a:ext cx="555625"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CQI</a:t>
            </a:r>
          </a:p>
        </p:txBody>
      </p:sp>
      <p:sp>
        <p:nvSpPr>
          <p:cNvPr id="23635" name="Text Box 83"/>
          <p:cNvSpPr txBox="1">
            <a:spLocks noChangeArrowheads="1"/>
          </p:cNvSpPr>
          <p:nvPr/>
        </p:nvSpPr>
        <p:spPr bwMode="auto">
          <a:xfrm>
            <a:off x="5791200" y="5334000"/>
            <a:ext cx="555625"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CQI</a:t>
            </a:r>
          </a:p>
        </p:txBody>
      </p:sp>
      <p:sp>
        <p:nvSpPr>
          <p:cNvPr id="23636" name="Text Box 84"/>
          <p:cNvSpPr txBox="1">
            <a:spLocks noChangeArrowheads="1"/>
          </p:cNvSpPr>
          <p:nvPr/>
        </p:nvSpPr>
        <p:spPr bwMode="auto">
          <a:xfrm>
            <a:off x="4724400" y="5943600"/>
            <a:ext cx="555625"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CQI</a:t>
            </a:r>
          </a:p>
        </p:txBody>
      </p:sp>
      <p:grpSp>
        <p:nvGrpSpPr>
          <p:cNvPr id="7" name="Group 101"/>
          <p:cNvGrpSpPr>
            <a:grpSpLocks/>
          </p:cNvGrpSpPr>
          <p:nvPr/>
        </p:nvGrpSpPr>
        <p:grpSpPr bwMode="auto">
          <a:xfrm>
            <a:off x="8637589" y="3276600"/>
            <a:ext cx="430213" cy="1371600"/>
            <a:chOff x="910" y="1008"/>
            <a:chExt cx="271" cy="672"/>
          </a:xfrm>
        </p:grpSpPr>
        <p:sp>
          <p:nvSpPr>
            <p:cNvPr id="68643" name="Rectangle 100"/>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p>
              <a:pPr eaLnBrk="1" hangingPunct="1"/>
              <a:endParaRPr lang="en-US" b="1">
                <a:latin typeface="Arial" charset="0"/>
                <a:ea typeface="MS PGothic" pitchFamily="34" charset="-128"/>
              </a:endParaRPr>
            </a:p>
          </p:txBody>
        </p:sp>
        <p:sp>
          <p:nvSpPr>
            <p:cNvPr id="23646" name="Text Box 94"/>
            <p:cNvSpPr txBox="1">
              <a:spLocks noChangeArrowheads="1"/>
            </p:cNvSpPr>
            <p:nvPr/>
          </p:nvSpPr>
          <p:spPr bwMode="auto">
            <a:xfrm>
              <a:off x="910" y="1008"/>
              <a:ext cx="271" cy="672"/>
            </a:xfrm>
            <a:prstGeom prst="rect">
              <a:avLst/>
            </a:prstGeom>
            <a:solidFill>
              <a:schemeClr val="bg2"/>
            </a:solidFill>
            <a:ln w="9525">
              <a:noFill/>
              <a:miter lim="800000"/>
              <a:headEnd/>
              <a:tailEnd/>
            </a:ln>
          </p:spPr>
          <p:txBody>
            <a:bodyPr vert="eaVert">
              <a:spAutoFit/>
            </a:bodyPr>
            <a:lstStyle/>
            <a:p>
              <a:pPr algn="ctr" eaLnBrk="1" hangingPunct="1">
                <a:defRPr/>
              </a:pPr>
              <a:r>
                <a:rPr lang="en-US" sz="1600" b="1" i="1" dirty="0">
                  <a:latin typeface="Arial" charset="0"/>
                  <a:ea typeface="MS PGothic" pitchFamily="34" charset="-128"/>
                </a:rPr>
                <a:t>Evaluation</a:t>
              </a:r>
            </a:p>
          </p:txBody>
        </p:sp>
      </p:grpSp>
      <p:grpSp>
        <p:nvGrpSpPr>
          <p:cNvPr id="8" name="Group 102"/>
          <p:cNvGrpSpPr>
            <a:grpSpLocks/>
          </p:cNvGrpSpPr>
          <p:nvPr/>
        </p:nvGrpSpPr>
        <p:grpSpPr bwMode="auto">
          <a:xfrm>
            <a:off x="8104189" y="3276600"/>
            <a:ext cx="430213" cy="1371600"/>
            <a:chOff x="910" y="1008"/>
            <a:chExt cx="271" cy="672"/>
          </a:xfrm>
        </p:grpSpPr>
        <p:sp>
          <p:nvSpPr>
            <p:cNvPr id="68641" name="Rectangle 103"/>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p>
              <a:pPr eaLnBrk="1" hangingPunct="1"/>
              <a:endParaRPr lang="en-US" b="1">
                <a:latin typeface="Arial" charset="0"/>
                <a:ea typeface="MS PGothic" pitchFamily="34" charset="-128"/>
              </a:endParaRPr>
            </a:p>
          </p:txBody>
        </p:sp>
        <p:sp>
          <p:nvSpPr>
            <p:cNvPr id="23656" name="Text Box 104"/>
            <p:cNvSpPr txBox="1">
              <a:spLocks noChangeArrowheads="1"/>
            </p:cNvSpPr>
            <p:nvPr/>
          </p:nvSpPr>
          <p:spPr bwMode="auto">
            <a:xfrm>
              <a:off x="910" y="1008"/>
              <a:ext cx="271" cy="672"/>
            </a:xfrm>
            <a:prstGeom prst="rect">
              <a:avLst/>
            </a:prstGeom>
            <a:solidFill>
              <a:schemeClr val="bg2"/>
            </a:solidFill>
            <a:ln w="9525">
              <a:noFill/>
              <a:miter lim="800000"/>
              <a:headEnd/>
              <a:tailEnd/>
            </a:ln>
          </p:spPr>
          <p:txBody>
            <a:bodyPr vert="eaVert">
              <a:spAutoFit/>
            </a:bodyPr>
            <a:lstStyle/>
            <a:p>
              <a:pPr algn="ctr" eaLnBrk="1" hangingPunct="1">
                <a:defRPr/>
              </a:pPr>
              <a:r>
                <a:rPr lang="en-US" sz="1600" b="1" i="1" dirty="0">
                  <a:latin typeface="Arial" charset="0"/>
                  <a:ea typeface="MS PGothic" pitchFamily="34" charset="-128"/>
                </a:rPr>
                <a:t>Evaluation</a:t>
              </a:r>
            </a:p>
          </p:txBody>
        </p:sp>
      </p:grpSp>
      <p:grpSp>
        <p:nvGrpSpPr>
          <p:cNvPr id="9" name="Group 112"/>
          <p:cNvGrpSpPr>
            <a:grpSpLocks/>
          </p:cNvGrpSpPr>
          <p:nvPr/>
        </p:nvGrpSpPr>
        <p:grpSpPr bwMode="auto">
          <a:xfrm>
            <a:off x="7586664" y="3276600"/>
            <a:ext cx="430213" cy="1371600"/>
            <a:chOff x="910" y="1008"/>
            <a:chExt cx="271" cy="672"/>
          </a:xfrm>
        </p:grpSpPr>
        <p:sp>
          <p:nvSpPr>
            <p:cNvPr id="68639" name="Rectangle 113"/>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p>
              <a:pPr eaLnBrk="1" hangingPunct="1"/>
              <a:endParaRPr lang="en-US" b="1">
                <a:latin typeface="Arial" charset="0"/>
                <a:ea typeface="MS PGothic" pitchFamily="34" charset="-128"/>
              </a:endParaRPr>
            </a:p>
          </p:txBody>
        </p:sp>
        <p:sp>
          <p:nvSpPr>
            <p:cNvPr id="23666" name="Text Box 114"/>
            <p:cNvSpPr txBox="1">
              <a:spLocks noChangeArrowheads="1"/>
            </p:cNvSpPr>
            <p:nvPr/>
          </p:nvSpPr>
          <p:spPr bwMode="auto">
            <a:xfrm>
              <a:off x="910" y="1008"/>
              <a:ext cx="271" cy="672"/>
            </a:xfrm>
            <a:prstGeom prst="rect">
              <a:avLst/>
            </a:prstGeom>
            <a:solidFill>
              <a:schemeClr val="bg2"/>
            </a:solidFill>
            <a:ln w="9525">
              <a:noFill/>
              <a:miter lim="800000"/>
              <a:headEnd/>
              <a:tailEnd/>
            </a:ln>
          </p:spPr>
          <p:txBody>
            <a:bodyPr vert="eaVert">
              <a:spAutoFit/>
            </a:bodyPr>
            <a:lstStyle/>
            <a:p>
              <a:pPr algn="ctr" eaLnBrk="1" hangingPunct="1">
                <a:defRPr/>
              </a:pPr>
              <a:r>
                <a:rPr lang="en-US" sz="1600" b="1" i="1" dirty="0">
                  <a:latin typeface="Arial" charset="0"/>
                  <a:ea typeface="MS PGothic" pitchFamily="34" charset="-128"/>
                </a:rPr>
                <a:t>Evaluation</a:t>
              </a:r>
            </a:p>
          </p:txBody>
        </p:sp>
      </p:grpSp>
      <p:sp>
        <p:nvSpPr>
          <p:cNvPr id="61504" name="Text Box 64"/>
          <p:cNvSpPr txBox="1">
            <a:spLocks noChangeArrowheads="1"/>
          </p:cNvSpPr>
          <p:nvPr/>
        </p:nvSpPr>
        <p:spPr bwMode="auto">
          <a:xfrm>
            <a:off x="152400" y="1752600"/>
            <a:ext cx="2514600" cy="7016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ea typeface="MS PGothic" pitchFamily="34" charset="-128"/>
              </a:rPr>
              <a:t>“Am I involved in the process?”</a:t>
            </a:r>
          </a:p>
        </p:txBody>
      </p:sp>
      <p:sp>
        <p:nvSpPr>
          <p:cNvPr id="61516" name="Text Box 76"/>
          <p:cNvSpPr txBox="1">
            <a:spLocks noChangeArrowheads="1"/>
          </p:cNvSpPr>
          <p:nvPr/>
        </p:nvSpPr>
        <p:spPr bwMode="auto">
          <a:xfrm>
            <a:off x="0" y="2514600"/>
            <a:ext cx="2452688" cy="457200"/>
          </a:xfrm>
          <a:prstGeom prst="rect">
            <a:avLst/>
          </a:prstGeom>
          <a:noFill/>
          <a:ln w="9525">
            <a:noFill/>
            <a:miter lim="800000"/>
            <a:headEnd/>
            <a:tailEnd/>
          </a:ln>
        </p:spPr>
        <p:txBody>
          <a:bodyPr wrap="none">
            <a:spAutoFit/>
          </a:bodyPr>
          <a:lstStyle/>
          <a:p>
            <a:pPr eaLnBrk="1" hangingPunct="1"/>
            <a:r>
              <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a typeface="MS PGothic" pitchFamily="34" charset="-128"/>
              </a:rPr>
              <a:t>YES YOU ARE !</a:t>
            </a:r>
          </a:p>
        </p:txBody>
      </p:sp>
      <p:grpSp>
        <p:nvGrpSpPr>
          <p:cNvPr id="10" name="Group 45"/>
          <p:cNvGrpSpPr>
            <a:grpSpLocks/>
          </p:cNvGrpSpPr>
          <p:nvPr/>
        </p:nvGrpSpPr>
        <p:grpSpPr bwMode="auto">
          <a:xfrm>
            <a:off x="914400" y="4875213"/>
            <a:ext cx="2286000" cy="1906587"/>
            <a:chOff x="1752600" y="4420393"/>
            <a:chExt cx="2286000" cy="1908336"/>
          </a:xfrm>
        </p:grpSpPr>
        <p:cxnSp>
          <p:nvCxnSpPr>
            <p:cNvPr id="39" name="Straight Arrow Connector 38"/>
            <p:cNvCxnSpPr>
              <a:cxnSpLocks noChangeShapeType="1"/>
            </p:cNvCxnSpPr>
            <p:nvPr/>
          </p:nvCxnSpPr>
          <p:spPr bwMode="auto">
            <a:xfrm rot="5400000">
              <a:off x="2210969" y="4876424"/>
              <a:ext cx="913649" cy="1588"/>
            </a:xfrm>
            <a:prstGeom prst="straightConnector1">
              <a:avLst/>
            </a:prstGeom>
            <a:noFill/>
            <a:ln w="38100">
              <a:solidFill>
                <a:srgbClr val="FF0000"/>
              </a:solidFill>
              <a:round/>
              <a:headEnd type="oval" w="med" len="med"/>
              <a:tailEnd type="arrow" w="med" len="med"/>
            </a:ln>
            <a:effectLst>
              <a:outerShdw dist="20000" dir="5400000" rotWithShape="0">
                <a:srgbClr val="808080">
                  <a:alpha val="37999"/>
                </a:srgbClr>
              </a:outerShdw>
            </a:effectLst>
          </p:spPr>
        </p:cxnSp>
        <p:sp>
          <p:nvSpPr>
            <p:cNvPr id="68638" name="TextBox 41"/>
            <p:cNvSpPr txBox="1">
              <a:spLocks noChangeArrowheads="1"/>
            </p:cNvSpPr>
            <p:nvPr/>
          </p:nvSpPr>
          <p:spPr bwMode="auto">
            <a:xfrm>
              <a:off x="1752600" y="5257773"/>
              <a:ext cx="2286000" cy="1070956"/>
            </a:xfrm>
            <a:prstGeom prst="rect">
              <a:avLst/>
            </a:prstGeom>
            <a:noFill/>
            <a:ln w="9525">
              <a:noFill/>
              <a:miter lim="800000"/>
              <a:headEnd/>
              <a:tailEnd/>
            </a:ln>
          </p:spPr>
          <p:txBody>
            <a:bodyPr>
              <a:spAutoFit/>
            </a:bodyPr>
            <a:lstStyle/>
            <a:p>
              <a:pPr eaLnBrk="1" hangingPunct="1"/>
              <a:r>
                <a:rPr lang="en-US" sz="1600" b="1">
                  <a:latin typeface="Arial" charset="0"/>
                  <a:ea typeface="MS PGothic" pitchFamily="34" charset="-128"/>
                </a:rPr>
                <a:t>What students should achieved in 5 YEARS AFTER graduated</a:t>
              </a:r>
            </a:p>
          </p:txBody>
        </p:sp>
      </p:grpSp>
      <p:grpSp>
        <p:nvGrpSpPr>
          <p:cNvPr id="11" name="Group 46"/>
          <p:cNvGrpSpPr>
            <a:grpSpLocks/>
          </p:cNvGrpSpPr>
          <p:nvPr/>
        </p:nvGrpSpPr>
        <p:grpSpPr bwMode="auto">
          <a:xfrm>
            <a:off x="3048000" y="4208463"/>
            <a:ext cx="2286000" cy="1811337"/>
            <a:chOff x="3505200" y="4419600"/>
            <a:chExt cx="2286000" cy="3352302"/>
          </a:xfrm>
        </p:grpSpPr>
        <p:cxnSp>
          <p:nvCxnSpPr>
            <p:cNvPr id="40" name="Straight Arrow Connector 39"/>
            <p:cNvCxnSpPr>
              <a:cxnSpLocks noChangeShapeType="1"/>
            </p:cNvCxnSpPr>
            <p:nvPr/>
          </p:nvCxnSpPr>
          <p:spPr bwMode="auto">
            <a:xfrm rot="5400000">
              <a:off x="3505762" y="5104838"/>
              <a:ext cx="1372063" cy="1588"/>
            </a:xfrm>
            <a:prstGeom prst="straightConnector1">
              <a:avLst/>
            </a:prstGeom>
            <a:noFill/>
            <a:ln w="38100">
              <a:solidFill>
                <a:srgbClr val="FF0000"/>
              </a:solidFill>
              <a:round/>
              <a:headEnd type="oval" w="med" len="med"/>
              <a:tailEnd type="arrow" w="med" len="med"/>
            </a:ln>
            <a:effectLst>
              <a:outerShdw dist="20000" dir="5400000" rotWithShape="0">
                <a:srgbClr val="808080">
                  <a:alpha val="37999"/>
                </a:srgbClr>
              </a:outerShdw>
            </a:effectLst>
          </p:spPr>
        </p:cxnSp>
        <p:sp>
          <p:nvSpPr>
            <p:cNvPr id="68636" name="TextBox 42"/>
            <p:cNvSpPr txBox="1">
              <a:spLocks noChangeArrowheads="1"/>
            </p:cNvSpPr>
            <p:nvPr/>
          </p:nvSpPr>
          <p:spPr bwMode="auto">
            <a:xfrm>
              <a:off x="3505200" y="5791664"/>
              <a:ext cx="2286000" cy="1980238"/>
            </a:xfrm>
            <a:prstGeom prst="rect">
              <a:avLst/>
            </a:prstGeom>
            <a:noFill/>
            <a:ln w="9525">
              <a:noFill/>
              <a:miter lim="800000"/>
              <a:headEnd/>
              <a:tailEnd/>
            </a:ln>
          </p:spPr>
          <p:txBody>
            <a:bodyPr>
              <a:spAutoFit/>
            </a:bodyPr>
            <a:lstStyle/>
            <a:p>
              <a:pPr eaLnBrk="1" hangingPunct="1"/>
              <a:r>
                <a:rPr lang="en-US" sz="1600" b="1" dirty="0">
                  <a:latin typeface="Arial" charset="0"/>
                  <a:ea typeface="MS PGothic" pitchFamily="34" charset="-128"/>
                </a:rPr>
                <a:t>What students should achieved IMMEDIATELY AFTER graduated</a:t>
              </a:r>
            </a:p>
          </p:txBody>
        </p:sp>
      </p:grpSp>
      <p:grpSp>
        <p:nvGrpSpPr>
          <p:cNvPr id="12" name="Group 47"/>
          <p:cNvGrpSpPr>
            <a:grpSpLocks/>
          </p:cNvGrpSpPr>
          <p:nvPr/>
        </p:nvGrpSpPr>
        <p:grpSpPr bwMode="auto">
          <a:xfrm>
            <a:off x="6248400" y="4081463"/>
            <a:ext cx="2286000" cy="2547937"/>
            <a:chOff x="5562600" y="4419600"/>
            <a:chExt cx="2286000" cy="1576419"/>
          </a:xfrm>
        </p:grpSpPr>
        <p:cxnSp>
          <p:nvCxnSpPr>
            <p:cNvPr id="41" name="Straight Arrow Connector 40"/>
            <p:cNvCxnSpPr>
              <a:cxnSpLocks noChangeShapeType="1"/>
            </p:cNvCxnSpPr>
            <p:nvPr/>
          </p:nvCxnSpPr>
          <p:spPr bwMode="auto">
            <a:xfrm rot="5400000">
              <a:off x="5640074" y="4875526"/>
              <a:ext cx="913439" cy="1588"/>
            </a:xfrm>
            <a:prstGeom prst="straightConnector1">
              <a:avLst/>
            </a:prstGeom>
            <a:noFill/>
            <a:ln w="38100">
              <a:solidFill>
                <a:srgbClr val="FF0000"/>
              </a:solidFill>
              <a:round/>
              <a:headEnd type="oval" w="med" len="med"/>
              <a:tailEnd type="arrow" w="med" len="med"/>
            </a:ln>
            <a:effectLst>
              <a:outerShdw dist="20000" dir="5400000" rotWithShape="0">
                <a:srgbClr val="808080">
                  <a:alpha val="37999"/>
                </a:srgbClr>
              </a:outerShdw>
            </a:effectLst>
          </p:spPr>
        </p:cxnSp>
        <p:sp>
          <p:nvSpPr>
            <p:cNvPr id="68634" name="TextBox 44"/>
            <p:cNvSpPr txBox="1">
              <a:spLocks noChangeArrowheads="1"/>
            </p:cNvSpPr>
            <p:nvPr/>
          </p:nvSpPr>
          <p:spPr bwMode="auto">
            <a:xfrm>
              <a:off x="5562600" y="5334021"/>
              <a:ext cx="2286000" cy="661998"/>
            </a:xfrm>
            <a:prstGeom prst="rect">
              <a:avLst/>
            </a:prstGeom>
            <a:noFill/>
            <a:ln w="9525">
              <a:noFill/>
              <a:miter lim="800000"/>
              <a:headEnd/>
              <a:tailEnd/>
            </a:ln>
          </p:spPr>
          <p:txBody>
            <a:bodyPr>
              <a:spAutoFit/>
            </a:bodyPr>
            <a:lstStyle/>
            <a:p>
              <a:pPr eaLnBrk="1" hangingPunct="1"/>
              <a:r>
                <a:rPr lang="en-US" sz="1600" b="1">
                  <a:latin typeface="Arial" charset="0"/>
                  <a:ea typeface="MS PGothic" pitchFamily="34" charset="-128"/>
                </a:rPr>
                <a:t>What students should achieved after COMPLETING A SUBJECT</a:t>
              </a:r>
            </a:p>
          </p:txBody>
        </p:sp>
      </p:grpSp>
      <p:pic>
        <p:nvPicPr>
          <p:cNvPr id="1026" name="Picture 2" descr="C:\Users\01483\Desktop\logoUTeM (1).jpg"/>
          <p:cNvPicPr>
            <a:picLocks noChangeAspect="1" noChangeArrowheads="1"/>
          </p:cNvPicPr>
          <p:nvPr/>
        </p:nvPicPr>
        <p:blipFill>
          <a:blip r:embed="rId3" cstate="print"/>
          <a:srcRect/>
          <a:stretch>
            <a:fillRect/>
          </a:stretch>
        </p:blipFill>
        <p:spPr bwMode="auto">
          <a:xfrm>
            <a:off x="0" y="-152400"/>
            <a:ext cx="2590800" cy="1392555"/>
          </a:xfrm>
          <a:prstGeom prst="rect">
            <a:avLst/>
          </a:prstGeom>
          <a:noFill/>
        </p:spPr>
      </p:pic>
      <p:sp>
        <p:nvSpPr>
          <p:cNvPr id="68627" name="Text Box 2"/>
          <p:cNvSpPr txBox="1">
            <a:spLocks noChangeArrowheads="1"/>
          </p:cNvSpPr>
          <p:nvPr/>
        </p:nvSpPr>
        <p:spPr bwMode="auto">
          <a:xfrm>
            <a:off x="2286000" y="152400"/>
            <a:ext cx="6705600" cy="1077218"/>
          </a:xfrm>
          <a:prstGeom prst="rect">
            <a:avLst/>
          </a:prstGeom>
          <a:noFill/>
          <a:ln w="9525">
            <a:noFill/>
            <a:miter lim="800000"/>
            <a:headEnd/>
            <a:tailEnd/>
          </a:ln>
        </p:spPr>
        <p:txBody>
          <a:bodyPr wrap="square">
            <a:spAutoFit/>
          </a:bodyPr>
          <a:lstStyle/>
          <a:p>
            <a:pPr algn="ctr" eaLnBrk="1" hangingPunct="1"/>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S PGothic" pitchFamily="34" charset="-128"/>
              </a:rPr>
              <a:t>Assessment</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S PGothic" pitchFamily="34" charset="-128"/>
              </a:rPr>
              <a:t>, Evaluation &amp; CQI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S PGothic" pitchFamily="34" charset="-128"/>
              </a:rPr>
              <a:t>Cycle – The Loop </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S PGothic" pitchFamily="34"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par>
                          <p:cTn id="28" fill="hold">
                            <p:stCondLst>
                              <p:cond delay="500"/>
                            </p:stCondLst>
                            <p:childTnLst>
                              <p:par>
                                <p:cTn id="29" presetID="23" presetClass="entr" presetSubtype="16" fill="hold" grpId="0" nodeType="afterEffect">
                                  <p:stCondLst>
                                    <p:cond delay="0"/>
                                  </p:stCondLst>
                                  <p:childTnLst>
                                    <p:set>
                                      <p:cBhvr>
                                        <p:cTn id="30" dur="1" fill="hold">
                                          <p:stCondLst>
                                            <p:cond delay="0"/>
                                          </p:stCondLst>
                                        </p:cTn>
                                        <p:tgtEl>
                                          <p:spTgt spid="23631"/>
                                        </p:tgtEl>
                                        <p:attrNameLst>
                                          <p:attrName>style.visibility</p:attrName>
                                        </p:attrNameLst>
                                      </p:cBhvr>
                                      <p:to>
                                        <p:strVal val="visible"/>
                                      </p:to>
                                    </p:set>
                                    <p:anim calcmode="lin" valueType="num">
                                      <p:cBhvr>
                                        <p:cTn id="31" dur="500" fill="hold"/>
                                        <p:tgtEl>
                                          <p:spTgt spid="23631"/>
                                        </p:tgtEl>
                                        <p:attrNameLst>
                                          <p:attrName>ppt_w</p:attrName>
                                        </p:attrNameLst>
                                      </p:cBhvr>
                                      <p:tavLst>
                                        <p:tav tm="0">
                                          <p:val>
                                            <p:fltVal val="0"/>
                                          </p:val>
                                        </p:tav>
                                        <p:tav tm="100000">
                                          <p:val>
                                            <p:strVal val="#ppt_w"/>
                                          </p:val>
                                        </p:tav>
                                      </p:tavLst>
                                    </p:anim>
                                    <p:anim calcmode="lin" valueType="num">
                                      <p:cBhvr>
                                        <p:cTn id="32" dur="500" fill="hold"/>
                                        <p:tgtEl>
                                          <p:spTgt spid="23631"/>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3632"/>
                                        </p:tgtEl>
                                        <p:attrNameLst>
                                          <p:attrName>style.visibility</p:attrName>
                                        </p:attrNameLst>
                                      </p:cBhvr>
                                      <p:to>
                                        <p:strVal val="visible"/>
                                      </p:to>
                                    </p:set>
                                    <p:anim calcmode="lin" valueType="num">
                                      <p:cBhvr>
                                        <p:cTn id="35" dur="500" fill="hold"/>
                                        <p:tgtEl>
                                          <p:spTgt spid="23632"/>
                                        </p:tgtEl>
                                        <p:attrNameLst>
                                          <p:attrName>ppt_w</p:attrName>
                                        </p:attrNameLst>
                                      </p:cBhvr>
                                      <p:tavLst>
                                        <p:tav tm="0">
                                          <p:val>
                                            <p:fltVal val="0"/>
                                          </p:val>
                                        </p:tav>
                                        <p:tav tm="100000">
                                          <p:val>
                                            <p:strVal val="#ppt_w"/>
                                          </p:val>
                                        </p:tav>
                                      </p:tavLst>
                                    </p:anim>
                                    <p:anim calcmode="lin" valueType="num">
                                      <p:cBhvr>
                                        <p:cTn id="36" dur="500" fill="hold"/>
                                        <p:tgtEl>
                                          <p:spTgt spid="23632"/>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23633"/>
                                        </p:tgtEl>
                                        <p:attrNameLst>
                                          <p:attrName>style.visibility</p:attrName>
                                        </p:attrNameLst>
                                      </p:cBhvr>
                                      <p:to>
                                        <p:strVal val="visible"/>
                                      </p:to>
                                    </p:set>
                                    <p:anim calcmode="lin" valueType="num">
                                      <p:cBhvr>
                                        <p:cTn id="39" dur="500" fill="hold"/>
                                        <p:tgtEl>
                                          <p:spTgt spid="23633"/>
                                        </p:tgtEl>
                                        <p:attrNameLst>
                                          <p:attrName>ppt_w</p:attrName>
                                        </p:attrNameLst>
                                      </p:cBhvr>
                                      <p:tavLst>
                                        <p:tav tm="0">
                                          <p:val>
                                            <p:fltVal val="0"/>
                                          </p:val>
                                        </p:tav>
                                        <p:tav tm="100000">
                                          <p:val>
                                            <p:strVal val="#ppt_w"/>
                                          </p:val>
                                        </p:tav>
                                      </p:tavLst>
                                    </p:anim>
                                    <p:anim calcmode="lin" valueType="num">
                                      <p:cBhvr>
                                        <p:cTn id="40" dur="500" fill="hold"/>
                                        <p:tgtEl>
                                          <p:spTgt spid="23633"/>
                                        </p:tgtEl>
                                        <p:attrNameLst>
                                          <p:attrName>ppt_h</p:attrName>
                                        </p:attrNameLst>
                                      </p:cBhvr>
                                      <p:tavLst>
                                        <p:tav tm="0">
                                          <p:val>
                                            <p:fltVal val="0"/>
                                          </p:val>
                                        </p:tav>
                                        <p:tav tm="100000">
                                          <p:val>
                                            <p:strVal val="#ppt_h"/>
                                          </p:val>
                                        </p:tav>
                                      </p:tavLst>
                                    </p:anim>
                                  </p:childTnLst>
                                </p:cTn>
                              </p:par>
                            </p:childTnLst>
                          </p:cTn>
                        </p:par>
                        <p:par>
                          <p:cTn id="41" fill="hold">
                            <p:stCondLst>
                              <p:cond delay="1000"/>
                            </p:stCondLst>
                            <p:childTnLst>
                              <p:par>
                                <p:cTn id="42" presetID="23" presetClass="entr" presetSubtype="16"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childTnLst>
                                </p:cTn>
                              </p:par>
                            </p:childTnLst>
                          </p:cTn>
                        </p:par>
                        <p:par>
                          <p:cTn id="54" fill="hold">
                            <p:stCondLst>
                              <p:cond delay="1500"/>
                            </p:stCondLst>
                            <p:childTnLst>
                              <p:par>
                                <p:cTn id="55" presetID="23" presetClass="entr" presetSubtype="16" fill="hold" grpId="0" nodeType="afterEffect">
                                  <p:stCondLst>
                                    <p:cond delay="0"/>
                                  </p:stCondLst>
                                  <p:childTnLst>
                                    <p:set>
                                      <p:cBhvr>
                                        <p:cTn id="56" dur="1" fill="hold">
                                          <p:stCondLst>
                                            <p:cond delay="0"/>
                                          </p:stCondLst>
                                        </p:cTn>
                                        <p:tgtEl>
                                          <p:spTgt spid="23634"/>
                                        </p:tgtEl>
                                        <p:attrNameLst>
                                          <p:attrName>style.visibility</p:attrName>
                                        </p:attrNameLst>
                                      </p:cBhvr>
                                      <p:to>
                                        <p:strVal val="visible"/>
                                      </p:to>
                                    </p:set>
                                    <p:anim calcmode="lin" valueType="num">
                                      <p:cBhvr>
                                        <p:cTn id="57" dur="500" fill="hold"/>
                                        <p:tgtEl>
                                          <p:spTgt spid="23634"/>
                                        </p:tgtEl>
                                        <p:attrNameLst>
                                          <p:attrName>ppt_w</p:attrName>
                                        </p:attrNameLst>
                                      </p:cBhvr>
                                      <p:tavLst>
                                        <p:tav tm="0">
                                          <p:val>
                                            <p:fltVal val="0"/>
                                          </p:val>
                                        </p:tav>
                                        <p:tav tm="100000">
                                          <p:val>
                                            <p:strVal val="#ppt_w"/>
                                          </p:val>
                                        </p:tav>
                                      </p:tavLst>
                                    </p:anim>
                                    <p:anim calcmode="lin" valueType="num">
                                      <p:cBhvr>
                                        <p:cTn id="58" dur="500" fill="hold"/>
                                        <p:tgtEl>
                                          <p:spTgt spid="23634"/>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23635"/>
                                        </p:tgtEl>
                                        <p:attrNameLst>
                                          <p:attrName>style.visibility</p:attrName>
                                        </p:attrNameLst>
                                      </p:cBhvr>
                                      <p:to>
                                        <p:strVal val="visible"/>
                                      </p:to>
                                    </p:set>
                                    <p:anim calcmode="lin" valueType="num">
                                      <p:cBhvr>
                                        <p:cTn id="61" dur="500" fill="hold"/>
                                        <p:tgtEl>
                                          <p:spTgt spid="23635"/>
                                        </p:tgtEl>
                                        <p:attrNameLst>
                                          <p:attrName>ppt_w</p:attrName>
                                        </p:attrNameLst>
                                      </p:cBhvr>
                                      <p:tavLst>
                                        <p:tav tm="0">
                                          <p:val>
                                            <p:fltVal val="0"/>
                                          </p:val>
                                        </p:tav>
                                        <p:tav tm="100000">
                                          <p:val>
                                            <p:strVal val="#ppt_w"/>
                                          </p:val>
                                        </p:tav>
                                      </p:tavLst>
                                    </p:anim>
                                    <p:anim calcmode="lin" valueType="num">
                                      <p:cBhvr>
                                        <p:cTn id="62" dur="500" fill="hold"/>
                                        <p:tgtEl>
                                          <p:spTgt spid="23635"/>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23636"/>
                                        </p:tgtEl>
                                        <p:attrNameLst>
                                          <p:attrName>style.visibility</p:attrName>
                                        </p:attrNameLst>
                                      </p:cBhvr>
                                      <p:to>
                                        <p:strVal val="visible"/>
                                      </p:to>
                                    </p:set>
                                    <p:anim calcmode="lin" valueType="num">
                                      <p:cBhvr>
                                        <p:cTn id="65" dur="500" fill="hold"/>
                                        <p:tgtEl>
                                          <p:spTgt spid="23636"/>
                                        </p:tgtEl>
                                        <p:attrNameLst>
                                          <p:attrName>ppt_w</p:attrName>
                                        </p:attrNameLst>
                                      </p:cBhvr>
                                      <p:tavLst>
                                        <p:tav tm="0">
                                          <p:val>
                                            <p:fltVal val="0"/>
                                          </p:val>
                                        </p:tav>
                                        <p:tav tm="100000">
                                          <p:val>
                                            <p:strVal val="#ppt_w"/>
                                          </p:val>
                                        </p:tav>
                                      </p:tavLst>
                                    </p:anim>
                                    <p:anim calcmode="lin" valueType="num">
                                      <p:cBhvr>
                                        <p:cTn id="66" dur="500" fill="hold"/>
                                        <p:tgtEl>
                                          <p:spTgt spid="23636"/>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32" fill="hold" grpId="0" nodeType="clickEffect">
                                  <p:stCondLst>
                                    <p:cond delay="0"/>
                                  </p:stCondLst>
                                  <p:childTnLst>
                                    <p:set>
                                      <p:cBhvr>
                                        <p:cTn id="70" dur="1" fill="hold">
                                          <p:stCondLst>
                                            <p:cond delay="0"/>
                                          </p:stCondLst>
                                        </p:cTn>
                                        <p:tgtEl>
                                          <p:spTgt spid="61504"/>
                                        </p:tgtEl>
                                        <p:attrNameLst>
                                          <p:attrName>style.visibility</p:attrName>
                                        </p:attrNameLst>
                                      </p:cBhvr>
                                      <p:to>
                                        <p:strVal val="visible"/>
                                      </p:to>
                                    </p:set>
                                    <p:anim calcmode="lin" valueType="num">
                                      <p:cBhvr>
                                        <p:cTn id="71" dur="500" fill="hold"/>
                                        <p:tgtEl>
                                          <p:spTgt spid="61504"/>
                                        </p:tgtEl>
                                        <p:attrNameLst>
                                          <p:attrName>ppt_w</p:attrName>
                                        </p:attrNameLst>
                                      </p:cBhvr>
                                      <p:tavLst>
                                        <p:tav tm="0">
                                          <p:val>
                                            <p:strVal val="4*#ppt_w"/>
                                          </p:val>
                                        </p:tav>
                                        <p:tav tm="100000">
                                          <p:val>
                                            <p:strVal val="#ppt_w"/>
                                          </p:val>
                                        </p:tav>
                                      </p:tavLst>
                                    </p:anim>
                                    <p:anim calcmode="lin" valueType="num">
                                      <p:cBhvr>
                                        <p:cTn id="72" dur="500" fill="hold"/>
                                        <p:tgtEl>
                                          <p:spTgt spid="61504"/>
                                        </p:tgtEl>
                                        <p:attrNameLst>
                                          <p:attrName>ppt_h</p:attrName>
                                        </p:attrNameLst>
                                      </p:cBhvr>
                                      <p:tavLst>
                                        <p:tav tm="0">
                                          <p:val>
                                            <p:strVal val="4*#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iterate type="lt">
                                    <p:tmPct val="0"/>
                                  </p:iterate>
                                  <p:childTnLst>
                                    <p:set>
                                      <p:cBhvr>
                                        <p:cTn id="76" dur="1" fill="hold">
                                          <p:stCondLst>
                                            <p:cond delay="0"/>
                                          </p:stCondLst>
                                        </p:cTn>
                                        <p:tgtEl>
                                          <p:spTgt spid="61516">
                                            <p:txEl>
                                              <p:pRg st="0" end="0"/>
                                            </p:txEl>
                                          </p:spTgt>
                                        </p:tgtEl>
                                        <p:attrNameLst>
                                          <p:attrName>style.visibility</p:attrName>
                                        </p:attrNameLst>
                                      </p:cBhvr>
                                      <p:to>
                                        <p:strVal val="visible"/>
                                      </p:to>
                                    </p:set>
                                    <p:animEffect transition="in" filter="blinds(horizontal)">
                                      <p:cBhvr>
                                        <p:cTn id="77" dur="500"/>
                                        <p:tgtEl>
                                          <p:spTgt spid="61516">
                                            <p:txEl>
                                              <p:pRg st="0" end="0"/>
                                            </p:txEl>
                                          </p:spTgt>
                                        </p:tgtEl>
                                      </p:cBhvr>
                                    </p:animEffect>
                                  </p:childTnLst>
                                </p:cTn>
                              </p:par>
                            </p:childTnLst>
                          </p:cTn>
                        </p:par>
                        <p:par>
                          <p:cTn id="78" fill="hold">
                            <p:stCondLst>
                              <p:cond delay="500"/>
                            </p:stCondLst>
                            <p:childTnLst>
                              <p:par>
                                <p:cTn id="79" presetID="35" presetClass="emph" presetSubtype="0" repeatCount="indefinite" fill="hold" grpId="0" nodeType="afterEffect">
                                  <p:stCondLst>
                                    <p:cond delay="0"/>
                                  </p:stCondLst>
                                  <p:iterate type="lt">
                                    <p:tmPct val="0"/>
                                  </p:iterate>
                                  <p:childTnLst>
                                    <p:anim calcmode="discrete" valueType="str">
                                      <p:cBhvr>
                                        <p:cTn id="80" dur="1000" fill="hold"/>
                                        <p:tgtEl>
                                          <p:spTgt spid="61516">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31" grpId="0" animBg="1"/>
      <p:bldP spid="23632" grpId="0" animBg="1"/>
      <p:bldP spid="23633" grpId="0" animBg="1"/>
      <p:bldP spid="23634" grpId="0" animBg="1"/>
      <p:bldP spid="23635" grpId="0" animBg="1"/>
      <p:bldP spid="23636" grpId="0" animBg="1"/>
      <p:bldP spid="61504" grpId="0"/>
      <p:bldP spid="61516"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4" name="Picture 4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533400"/>
            <a:ext cx="1600200" cy="632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97"/>
          <p:cNvGrpSpPr>
            <a:grpSpLocks/>
          </p:cNvGrpSpPr>
          <p:nvPr/>
        </p:nvGrpSpPr>
        <p:grpSpPr bwMode="auto">
          <a:xfrm>
            <a:off x="6172200" y="2819400"/>
            <a:ext cx="1676400" cy="2133600"/>
            <a:chOff x="3888" y="1776"/>
            <a:chExt cx="1056" cy="1344"/>
          </a:xfrm>
        </p:grpSpPr>
        <p:sp>
          <p:nvSpPr>
            <p:cNvPr id="68657" name="AutoShape 76"/>
            <p:cNvSpPr>
              <a:spLocks noChangeArrowheads="1"/>
            </p:cNvSpPr>
            <p:nvPr/>
          </p:nvSpPr>
          <p:spPr bwMode="auto">
            <a:xfrm>
              <a:off x="3888" y="1776"/>
              <a:ext cx="1056" cy="1344"/>
            </a:xfrm>
            <a:prstGeom prst="roundRect">
              <a:avLst>
                <a:gd name="adj" fmla="val 16667"/>
              </a:avLst>
            </a:prstGeom>
            <a:noFill/>
            <a:ln w="76200">
              <a:solidFill>
                <a:srgbClr val="00FF00"/>
              </a:solidFill>
              <a:round/>
              <a:headEnd/>
              <a:tailEnd/>
            </a:ln>
          </p:spPr>
          <p:txBody>
            <a:bodyPr wrap="none" anchor="ctr"/>
            <a:lstStyle/>
            <a:p>
              <a:pPr eaLnBrk="1" hangingPunct="1"/>
              <a:endParaRPr lang="en-US">
                <a:latin typeface="Arial" charset="0"/>
                <a:ea typeface="MS PGothic" pitchFamily="34" charset="-128"/>
              </a:endParaRPr>
            </a:p>
          </p:txBody>
        </p:sp>
        <p:sp>
          <p:nvSpPr>
            <p:cNvPr id="68658" name="Line 87"/>
            <p:cNvSpPr>
              <a:spLocks noChangeShapeType="1"/>
            </p:cNvSpPr>
            <p:nvPr/>
          </p:nvSpPr>
          <p:spPr bwMode="auto">
            <a:xfrm flipV="1">
              <a:off x="3888" y="1872"/>
              <a:ext cx="0" cy="192"/>
            </a:xfrm>
            <a:prstGeom prst="line">
              <a:avLst/>
            </a:prstGeom>
            <a:noFill/>
            <a:ln w="57150">
              <a:solidFill>
                <a:srgbClr val="00FF00"/>
              </a:solidFill>
              <a:round/>
              <a:headEnd/>
              <a:tailEnd type="triangle" w="lg" len="lg"/>
            </a:ln>
          </p:spPr>
          <p:txBody>
            <a:bodyPr/>
            <a:lstStyle/>
            <a:p>
              <a:endParaRPr lang="en-US"/>
            </a:p>
          </p:txBody>
        </p:sp>
        <p:sp>
          <p:nvSpPr>
            <p:cNvPr id="68659" name="Line 93"/>
            <p:cNvSpPr>
              <a:spLocks noChangeShapeType="1"/>
            </p:cNvSpPr>
            <p:nvPr/>
          </p:nvSpPr>
          <p:spPr bwMode="auto">
            <a:xfrm flipH="1" flipV="1">
              <a:off x="4032" y="3120"/>
              <a:ext cx="192" cy="0"/>
            </a:xfrm>
            <a:prstGeom prst="line">
              <a:avLst/>
            </a:prstGeom>
            <a:noFill/>
            <a:ln w="76200">
              <a:solidFill>
                <a:srgbClr val="00FF00"/>
              </a:solidFill>
              <a:round/>
              <a:headEnd/>
              <a:tailEnd type="triangle" w="med" len="med"/>
            </a:ln>
          </p:spPr>
          <p:txBody>
            <a:bodyPr/>
            <a:lstStyle/>
            <a:p>
              <a:endParaRPr lang="en-US"/>
            </a:p>
          </p:txBody>
        </p:sp>
      </p:grpSp>
      <p:grpSp>
        <p:nvGrpSpPr>
          <p:cNvPr id="3" name="Group 98"/>
          <p:cNvGrpSpPr>
            <a:grpSpLocks/>
          </p:cNvGrpSpPr>
          <p:nvPr/>
        </p:nvGrpSpPr>
        <p:grpSpPr bwMode="auto">
          <a:xfrm>
            <a:off x="4267200" y="2362200"/>
            <a:ext cx="4038600" cy="3124200"/>
            <a:chOff x="2688" y="1488"/>
            <a:chExt cx="2544" cy="1968"/>
          </a:xfrm>
        </p:grpSpPr>
        <p:sp>
          <p:nvSpPr>
            <p:cNvPr id="68654" name="AutoShape 78"/>
            <p:cNvSpPr>
              <a:spLocks noChangeArrowheads="1"/>
            </p:cNvSpPr>
            <p:nvPr/>
          </p:nvSpPr>
          <p:spPr bwMode="auto">
            <a:xfrm>
              <a:off x="2688" y="1488"/>
              <a:ext cx="2544" cy="1968"/>
            </a:xfrm>
            <a:prstGeom prst="roundRect">
              <a:avLst>
                <a:gd name="adj" fmla="val 16667"/>
              </a:avLst>
            </a:prstGeom>
            <a:noFill/>
            <a:ln w="76200">
              <a:solidFill>
                <a:srgbClr val="00FF00"/>
              </a:solidFill>
              <a:round/>
              <a:headEnd/>
              <a:tailEnd/>
            </a:ln>
          </p:spPr>
          <p:txBody>
            <a:bodyPr wrap="none" anchor="ctr"/>
            <a:lstStyle/>
            <a:p>
              <a:pPr eaLnBrk="1" hangingPunct="1"/>
              <a:endParaRPr lang="en-US">
                <a:latin typeface="Arial" charset="0"/>
                <a:ea typeface="MS PGothic" pitchFamily="34" charset="-128"/>
              </a:endParaRPr>
            </a:p>
          </p:txBody>
        </p:sp>
        <p:sp>
          <p:nvSpPr>
            <p:cNvPr id="68655" name="Line 86"/>
            <p:cNvSpPr>
              <a:spLocks noChangeShapeType="1"/>
            </p:cNvSpPr>
            <p:nvPr/>
          </p:nvSpPr>
          <p:spPr bwMode="auto">
            <a:xfrm flipV="1">
              <a:off x="2688" y="1776"/>
              <a:ext cx="0" cy="192"/>
            </a:xfrm>
            <a:prstGeom prst="line">
              <a:avLst/>
            </a:prstGeom>
            <a:noFill/>
            <a:ln w="57150">
              <a:solidFill>
                <a:srgbClr val="00FF00"/>
              </a:solidFill>
              <a:round/>
              <a:headEnd/>
              <a:tailEnd type="triangle" w="lg" len="lg"/>
            </a:ln>
          </p:spPr>
          <p:txBody>
            <a:bodyPr/>
            <a:lstStyle/>
            <a:p>
              <a:endParaRPr lang="en-US"/>
            </a:p>
          </p:txBody>
        </p:sp>
        <p:sp>
          <p:nvSpPr>
            <p:cNvPr id="68656" name="Line 92"/>
            <p:cNvSpPr>
              <a:spLocks noChangeShapeType="1"/>
            </p:cNvSpPr>
            <p:nvPr/>
          </p:nvSpPr>
          <p:spPr bwMode="auto">
            <a:xfrm flipH="1" flipV="1">
              <a:off x="3168" y="3456"/>
              <a:ext cx="192" cy="0"/>
            </a:xfrm>
            <a:prstGeom prst="line">
              <a:avLst/>
            </a:prstGeom>
            <a:noFill/>
            <a:ln w="76200">
              <a:solidFill>
                <a:srgbClr val="00FF00"/>
              </a:solidFill>
              <a:round/>
              <a:headEnd/>
              <a:tailEnd type="triangle" w="med" len="med"/>
            </a:ln>
          </p:spPr>
          <p:txBody>
            <a:bodyPr/>
            <a:lstStyle/>
            <a:p>
              <a:endParaRPr lang="en-US"/>
            </a:p>
          </p:txBody>
        </p:sp>
      </p:grpSp>
      <p:grpSp>
        <p:nvGrpSpPr>
          <p:cNvPr id="4" name="Group 99"/>
          <p:cNvGrpSpPr>
            <a:grpSpLocks/>
          </p:cNvGrpSpPr>
          <p:nvPr/>
        </p:nvGrpSpPr>
        <p:grpSpPr bwMode="auto">
          <a:xfrm>
            <a:off x="2590800" y="1828800"/>
            <a:ext cx="6172200" cy="4267200"/>
            <a:chOff x="1680" y="1152"/>
            <a:chExt cx="3888" cy="2688"/>
          </a:xfrm>
        </p:grpSpPr>
        <p:sp>
          <p:nvSpPr>
            <p:cNvPr id="68651" name="AutoShape 77"/>
            <p:cNvSpPr>
              <a:spLocks noChangeArrowheads="1"/>
            </p:cNvSpPr>
            <p:nvPr/>
          </p:nvSpPr>
          <p:spPr bwMode="auto">
            <a:xfrm>
              <a:off x="1680" y="1152"/>
              <a:ext cx="3888" cy="2688"/>
            </a:xfrm>
            <a:prstGeom prst="roundRect">
              <a:avLst>
                <a:gd name="adj" fmla="val 16667"/>
              </a:avLst>
            </a:prstGeom>
            <a:noFill/>
            <a:ln w="76200">
              <a:solidFill>
                <a:srgbClr val="00FF00"/>
              </a:solidFill>
              <a:round/>
              <a:headEnd/>
              <a:tailEnd/>
            </a:ln>
          </p:spPr>
          <p:txBody>
            <a:bodyPr wrap="none" anchor="ctr"/>
            <a:lstStyle/>
            <a:p>
              <a:pPr eaLnBrk="1" hangingPunct="1"/>
              <a:endParaRPr lang="en-US">
                <a:latin typeface="Arial" charset="0"/>
                <a:ea typeface="MS PGothic" pitchFamily="34" charset="-128"/>
              </a:endParaRPr>
            </a:p>
          </p:txBody>
        </p:sp>
        <p:sp>
          <p:nvSpPr>
            <p:cNvPr id="68652" name="Line 85"/>
            <p:cNvSpPr>
              <a:spLocks noChangeShapeType="1"/>
            </p:cNvSpPr>
            <p:nvPr/>
          </p:nvSpPr>
          <p:spPr bwMode="auto">
            <a:xfrm flipV="1">
              <a:off x="1680" y="1680"/>
              <a:ext cx="0" cy="192"/>
            </a:xfrm>
            <a:prstGeom prst="line">
              <a:avLst/>
            </a:prstGeom>
            <a:noFill/>
            <a:ln w="57150">
              <a:solidFill>
                <a:srgbClr val="00FF00"/>
              </a:solidFill>
              <a:round/>
              <a:headEnd/>
              <a:tailEnd type="triangle" w="lg" len="lg"/>
            </a:ln>
          </p:spPr>
          <p:txBody>
            <a:bodyPr/>
            <a:lstStyle/>
            <a:p>
              <a:endParaRPr lang="en-US"/>
            </a:p>
          </p:txBody>
        </p:sp>
        <p:sp>
          <p:nvSpPr>
            <p:cNvPr id="68653" name="Line 91"/>
            <p:cNvSpPr>
              <a:spLocks noChangeShapeType="1"/>
            </p:cNvSpPr>
            <p:nvPr/>
          </p:nvSpPr>
          <p:spPr bwMode="auto">
            <a:xfrm flipH="1" flipV="1">
              <a:off x="2304" y="3840"/>
              <a:ext cx="192" cy="0"/>
            </a:xfrm>
            <a:prstGeom prst="line">
              <a:avLst/>
            </a:prstGeom>
            <a:noFill/>
            <a:ln w="76200">
              <a:solidFill>
                <a:srgbClr val="00FF00"/>
              </a:solidFill>
              <a:round/>
              <a:headEnd/>
              <a:tailEnd type="triangle" w="med" len="med"/>
            </a:ln>
          </p:spPr>
          <p:txBody>
            <a:bodyPr/>
            <a:lstStyle/>
            <a:p>
              <a:endParaRPr lang="en-US"/>
            </a:p>
          </p:txBody>
        </p:sp>
      </p:grpSp>
      <p:grpSp>
        <p:nvGrpSpPr>
          <p:cNvPr id="5" name="Group 3"/>
          <p:cNvGrpSpPr>
            <a:grpSpLocks/>
          </p:cNvGrpSpPr>
          <p:nvPr/>
        </p:nvGrpSpPr>
        <p:grpSpPr bwMode="auto">
          <a:xfrm>
            <a:off x="3657600" y="3321050"/>
            <a:ext cx="1371600" cy="1479550"/>
            <a:chOff x="1440" y="1440"/>
            <a:chExt cx="864" cy="864"/>
          </a:xfrm>
        </p:grpSpPr>
        <p:sp>
          <p:nvSpPr>
            <p:cNvPr id="68649" name="AutoShape 4"/>
            <p:cNvSpPr>
              <a:spLocks noChangeArrowheads="1"/>
            </p:cNvSpPr>
            <p:nvPr/>
          </p:nvSpPr>
          <p:spPr bwMode="auto">
            <a:xfrm>
              <a:off x="1440" y="1440"/>
              <a:ext cx="864" cy="864"/>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50" name="Text Box 5"/>
            <p:cNvSpPr txBox="1">
              <a:spLocks noChangeArrowheads="1"/>
            </p:cNvSpPr>
            <p:nvPr/>
          </p:nvSpPr>
          <p:spPr bwMode="auto">
            <a:xfrm>
              <a:off x="1488" y="1680"/>
              <a:ext cx="682" cy="427"/>
            </a:xfrm>
            <a:prstGeom prst="rect">
              <a:avLst/>
            </a:prstGeom>
            <a:solidFill>
              <a:schemeClr val="bg2"/>
            </a:solidFill>
            <a:ln w="9525">
              <a:noFill/>
              <a:miter lim="800000"/>
              <a:headEnd/>
              <a:tailEnd/>
            </a:ln>
          </p:spPr>
          <p:txBody>
            <a:bodyPr>
              <a:spAutoFit/>
            </a:bodyPr>
            <a:lstStyle/>
            <a:p>
              <a:pPr eaLnBrk="1" hangingPunct="1"/>
              <a:r>
                <a:rPr lang="en-US" sz="1400" b="1">
                  <a:latin typeface="Arial" charset="0"/>
                  <a:ea typeface="MS PGothic" pitchFamily="34" charset="-128"/>
                </a:rPr>
                <a:t>Program Outcomes (PO)</a:t>
              </a:r>
            </a:p>
          </p:txBody>
        </p:sp>
      </p:grpSp>
      <p:sp>
        <p:nvSpPr>
          <p:cNvPr id="68647" name="AutoShape 7"/>
          <p:cNvSpPr>
            <a:spLocks noChangeArrowheads="1"/>
          </p:cNvSpPr>
          <p:nvPr/>
        </p:nvSpPr>
        <p:spPr bwMode="auto">
          <a:xfrm>
            <a:off x="1752600" y="3321050"/>
            <a:ext cx="1524000" cy="1784350"/>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48" name="Text Box 8"/>
          <p:cNvSpPr txBox="1">
            <a:spLocks noChangeArrowheads="1"/>
          </p:cNvSpPr>
          <p:nvPr/>
        </p:nvSpPr>
        <p:spPr bwMode="auto">
          <a:xfrm>
            <a:off x="1837267" y="3816703"/>
            <a:ext cx="1202972" cy="94174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eaLnBrk="1" hangingPunct="1"/>
            <a:r>
              <a:rPr lang="en-US" sz="1400" b="1" dirty="0">
                <a:latin typeface="Arial" charset="0"/>
                <a:ea typeface="MS PGothic" pitchFamily="34" charset="-128"/>
              </a:rPr>
              <a:t>Program Educational Objectives (PEO)</a:t>
            </a:r>
          </a:p>
        </p:txBody>
      </p:sp>
      <p:grpSp>
        <p:nvGrpSpPr>
          <p:cNvPr id="6" name="Group 18"/>
          <p:cNvGrpSpPr>
            <a:grpSpLocks/>
          </p:cNvGrpSpPr>
          <p:nvPr/>
        </p:nvGrpSpPr>
        <p:grpSpPr bwMode="auto">
          <a:xfrm>
            <a:off x="5486400" y="3321050"/>
            <a:ext cx="1371600" cy="1403350"/>
            <a:chOff x="1440" y="1440"/>
            <a:chExt cx="864" cy="864"/>
          </a:xfrm>
        </p:grpSpPr>
        <p:sp>
          <p:nvSpPr>
            <p:cNvPr id="68645" name="AutoShape 19"/>
            <p:cNvSpPr>
              <a:spLocks noChangeArrowheads="1"/>
            </p:cNvSpPr>
            <p:nvPr/>
          </p:nvSpPr>
          <p:spPr bwMode="auto">
            <a:xfrm>
              <a:off x="1440" y="1440"/>
              <a:ext cx="864" cy="864"/>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46" name="Text Box 20"/>
            <p:cNvSpPr txBox="1">
              <a:spLocks noChangeArrowheads="1"/>
            </p:cNvSpPr>
            <p:nvPr/>
          </p:nvSpPr>
          <p:spPr bwMode="auto">
            <a:xfrm>
              <a:off x="1488" y="1680"/>
              <a:ext cx="682" cy="450"/>
            </a:xfrm>
            <a:prstGeom prst="rect">
              <a:avLst/>
            </a:prstGeom>
            <a:solidFill>
              <a:schemeClr val="bg2"/>
            </a:solidFill>
            <a:ln w="9525">
              <a:noFill/>
              <a:miter lim="800000"/>
              <a:headEnd/>
              <a:tailEnd/>
            </a:ln>
          </p:spPr>
          <p:txBody>
            <a:bodyPr>
              <a:spAutoFit/>
            </a:bodyPr>
            <a:lstStyle/>
            <a:p>
              <a:pPr eaLnBrk="1" hangingPunct="1"/>
              <a:r>
                <a:rPr lang="en-US" sz="1400" b="1">
                  <a:latin typeface="Arial" charset="0"/>
                  <a:ea typeface="MS PGothic" pitchFamily="34" charset="-128"/>
                </a:rPr>
                <a:t>Learning Outcomes (LO)</a:t>
              </a:r>
            </a:p>
          </p:txBody>
        </p:sp>
      </p:grpSp>
      <p:sp>
        <p:nvSpPr>
          <p:cNvPr id="68616" name="AutoShape 52"/>
          <p:cNvSpPr>
            <a:spLocks noChangeArrowheads="1"/>
          </p:cNvSpPr>
          <p:nvPr/>
        </p:nvSpPr>
        <p:spPr bwMode="auto">
          <a:xfrm>
            <a:off x="3124200" y="3727450"/>
            <a:ext cx="519113" cy="203200"/>
          </a:xfrm>
          <a:prstGeom prst="leftRightArrow">
            <a:avLst>
              <a:gd name="adj1" fmla="val 50000"/>
              <a:gd name="adj2" fmla="val 51094"/>
            </a:avLst>
          </a:prstGeom>
          <a:solidFill>
            <a:srgbClr val="00FF00"/>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17" name="AutoShape 58"/>
          <p:cNvSpPr>
            <a:spLocks noChangeArrowheads="1"/>
          </p:cNvSpPr>
          <p:nvPr/>
        </p:nvSpPr>
        <p:spPr bwMode="auto">
          <a:xfrm>
            <a:off x="4859338" y="3727450"/>
            <a:ext cx="627062" cy="203200"/>
          </a:xfrm>
          <a:prstGeom prst="leftRightArrow">
            <a:avLst>
              <a:gd name="adj1" fmla="val 50000"/>
              <a:gd name="adj2" fmla="val 61719"/>
            </a:avLst>
          </a:prstGeom>
          <a:solidFill>
            <a:srgbClr val="00FF00"/>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23631" name="Text Box 79"/>
          <p:cNvSpPr txBox="1">
            <a:spLocks noChangeArrowheads="1"/>
          </p:cNvSpPr>
          <p:nvPr/>
        </p:nvSpPr>
        <p:spPr bwMode="auto">
          <a:xfrm>
            <a:off x="6324600" y="2667000"/>
            <a:ext cx="1389063"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Assessment</a:t>
            </a:r>
          </a:p>
        </p:txBody>
      </p:sp>
      <p:sp>
        <p:nvSpPr>
          <p:cNvPr id="23632" name="Text Box 80"/>
          <p:cNvSpPr txBox="1">
            <a:spLocks noChangeArrowheads="1"/>
          </p:cNvSpPr>
          <p:nvPr/>
        </p:nvSpPr>
        <p:spPr bwMode="auto">
          <a:xfrm>
            <a:off x="5562600" y="2209800"/>
            <a:ext cx="1389063"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Assessment</a:t>
            </a:r>
          </a:p>
        </p:txBody>
      </p:sp>
      <p:sp>
        <p:nvSpPr>
          <p:cNvPr id="23633" name="Text Box 81"/>
          <p:cNvSpPr txBox="1">
            <a:spLocks noChangeArrowheads="1"/>
          </p:cNvSpPr>
          <p:nvPr/>
        </p:nvSpPr>
        <p:spPr bwMode="auto">
          <a:xfrm>
            <a:off x="4114800" y="1676400"/>
            <a:ext cx="1389063"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Assessment</a:t>
            </a:r>
          </a:p>
        </p:txBody>
      </p:sp>
      <p:sp>
        <p:nvSpPr>
          <p:cNvPr id="23634" name="Text Box 82"/>
          <p:cNvSpPr txBox="1">
            <a:spLocks noChangeArrowheads="1"/>
          </p:cNvSpPr>
          <p:nvPr/>
        </p:nvSpPr>
        <p:spPr bwMode="auto">
          <a:xfrm>
            <a:off x="7064375" y="4800600"/>
            <a:ext cx="555625"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CQI</a:t>
            </a:r>
          </a:p>
        </p:txBody>
      </p:sp>
      <p:sp>
        <p:nvSpPr>
          <p:cNvPr id="23635" name="Text Box 83"/>
          <p:cNvSpPr txBox="1">
            <a:spLocks noChangeArrowheads="1"/>
          </p:cNvSpPr>
          <p:nvPr/>
        </p:nvSpPr>
        <p:spPr bwMode="auto">
          <a:xfrm>
            <a:off x="5791200" y="5334000"/>
            <a:ext cx="555625"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CQI</a:t>
            </a:r>
          </a:p>
        </p:txBody>
      </p:sp>
      <p:sp>
        <p:nvSpPr>
          <p:cNvPr id="23636" name="Text Box 84"/>
          <p:cNvSpPr txBox="1">
            <a:spLocks noChangeArrowheads="1"/>
          </p:cNvSpPr>
          <p:nvPr/>
        </p:nvSpPr>
        <p:spPr bwMode="auto">
          <a:xfrm>
            <a:off x="4724400" y="5943600"/>
            <a:ext cx="555625"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CQI</a:t>
            </a:r>
          </a:p>
        </p:txBody>
      </p:sp>
      <p:grpSp>
        <p:nvGrpSpPr>
          <p:cNvPr id="7" name="Group 101"/>
          <p:cNvGrpSpPr>
            <a:grpSpLocks/>
          </p:cNvGrpSpPr>
          <p:nvPr/>
        </p:nvGrpSpPr>
        <p:grpSpPr bwMode="auto">
          <a:xfrm>
            <a:off x="8639175" y="3276600"/>
            <a:ext cx="428625" cy="1371600"/>
            <a:chOff x="911" y="1008"/>
            <a:chExt cx="270" cy="672"/>
          </a:xfrm>
        </p:grpSpPr>
        <p:sp>
          <p:nvSpPr>
            <p:cNvPr id="68643" name="Rectangle 100"/>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23646" name="Text Box 94"/>
            <p:cNvSpPr txBox="1">
              <a:spLocks noChangeArrowheads="1"/>
            </p:cNvSpPr>
            <p:nvPr/>
          </p:nvSpPr>
          <p:spPr bwMode="auto">
            <a:xfrm>
              <a:off x="911" y="1008"/>
              <a:ext cx="270" cy="672"/>
            </a:xfrm>
            <a:prstGeom prst="rect">
              <a:avLst/>
            </a:prstGeom>
            <a:solidFill>
              <a:schemeClr val="bg2"/>
            </a:solidFill>
            <a:ln w="9525">
              <a:noFill/>
              <a:miter lim="800000"/>
              <a:headEnd/>
              <a:tailEnd/>
            </a:ln>
          </p:spPr>
          <p:txBody>
            <a:bodyPr vert="eaVert">
              <a:spAutoFit/>
            </a:bodyPr>
            <a:lstStyle/>
            <a:p>
              <a:pPr algn="ctr" eaLnBrk="1" hangingPunct="1">
                <a:defRPr/>
              </a:pPr>
              <a:r>
                <a:rPr lang="en-US" sz="1600" b="1" i="1">
                  <a:effectLst>
                    <a:outerShdw blurRad="38100" dist="38100" dir="2700000" algn="tl">
                      <a:srgbClr val="000000"/>
                    </a:outerShdw>
                  </a:effectLst>
                  <a:latin typeface="Arial" charset="0"/>
                  <a:ea typeface="MS PGothic" pitchFamily="34" charset="-128"/>
                </a:rPr>
                <a:t>Evaluation</a:t>
              </a:r>
            </a:p>
          </p:txBody>
        </p:sp>
      </p:grpSp>
      <p:grpSp>
        <p:nvGrpSpPr>
          <p:cNvPr id="8" name="Group 102"/>
          <p:cNvGrpSpPr>
            <a:grpSpLocks/>
          </p:cNvGrpSpPr>
          <p:nvPr/>
        </p:nvGrpSpPr>
        <p:grpSpPr bwMode="auto">
          <a:xfrm>
            <a:off x="8105775" y="3276600"/>
            <a:ext cx="428625" cy="1371600"/>
            <a:chOff x="911" y="1008"/>
            <a:chExt cx="270" cy="672"/>
          </a:xfrm>
        </p:grpSpPr>
        <p:sp>
          <p:nvSpPr>
            <p:cNvPr id="68641" name="Rectangle 103"/>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23656" name="Text Box 104"/>
            <p:cNvSpPr txBox="1">
              <a:spLocks noChangeArrowheads="1"/>
            </p:cNvSpPr>
            <p:nvPr/>
          </p:nvSpPr>
          <p:spPr bwMode="auto">
            <a:xfrm>
              <a:off x="911" y="1008"/>
              <a:ext cx="270" cy="672"/>
            </a:xfrm>
            <a:prstGeom prst="rect">
              <a:avLst/>
            </a:prstGeom>
            <a:solidFill>
              <a:schemeClr val="bg2"/>
            </a:solidFill>
            <a:ln w="9525">
              <a:noFill/>
              <a:miter lim="800000"/>
              <a:headEnd/>
              <a:tailEnd/>
            </a:ln>
          </p:spPr>
          <p:txBody>
            <a:bodyPr vert="eaVert">
              <a:spAutoFit/>
            </a:bodyPr>
            <a:lstStyle/>
            <a:p>
              <a:pPr algn="ctr" eaLnBrk="1" hangingPunct="1">
                <a:defRPr/>
              </a:pPr>
              <a:r>
                <a:rPr lang="en-US" sz="1600" b="1" i="1">
                  <a:effectLst>
                    <a:outerShdw blurRad="38100" dist="38100" dir="2700000" algn="tl">
                      <a:srgbClr val="000000"/>
                    </a:outerShdw>
                  </a:effectLst>
                  <a:latin typeface="Arial" charset="0"/>
                  <a:ea typeface="MS PGothic" pitchFamily="34" charset="-128"/>
                </a:rPr>
                <a:t>Evaluation</a:t>
              </a:r>
            </a:p>
          </p:txBody>
        </p:sp>
      </p:grpSp>
      <p:grpSp>
        <p:nvGrpSpPr>
          <p:cNvPr id="9" name="Group 112"/>
          <p:cNvGrpSpPr>
            <a:grpSpLocks/>
          </p:cNvGrpSpPr>
          <p:nvPr/>
        </p:nvGrpSpPr>
        <p:grpSpPr bwMode="auto">
          <a:xfrm>
            <a:off x="7588250" y="3276600"/>
            <a:ext cx="428625" cy="1371600"/>
            <a:chOff x="911" y="1008"/>
            <a:chExt cx="270" cy="672"/>
          </a:xfrm>
        </p:grpSpPr>
        <p:sp>
          <p:nvSpPr>
            <p:cNvPr id="68639" name="Rectangle 113"/>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23666" name="Text Box 114"/>
            <p:cNvSpPr txBox="1">
              <a:spLocks noChangeArrowheads="1"/>
            </p:cNvSpPr>
            <p:nvPr/>
          </p:nvSpPr>
          <p:spPr bwMode="auto">
            <a:xfrm>
              <a:off x="911" y="1008"/>
              <a:ext cx="270" cy="672"/>
            </a:xfrm>
            <a:prstGeom prst="rect">
              <a:avLst/>
            </a:prstGeom>
            <a:solidFill>
              <a:schemeClr val="bg2"/>
            </a:solidFill>
            <a:ln w="9525">
              <a:noFill/>
              <a:miter lim="800000"/>
              <a:headEnd/>
              <a:tailEnd/>
            </a:ln>
          </p:spPr>
          <p:txBody>
            <a:bodyPr vert="eaVert">
              <a:spAutoFit/>
            </a:bodyPr>
            <a:lstStyle/>
            <a:p>
              <a:pPr algn="ctr" eaLnBrk="1" hangingPunct="1">
                <a:defRPr/>
              </a:pPr>
              <a:r>
                <a:rPr lang="en-US" sz="1600" b="1" i="1">
                  <a:effectLst>
                    <a:outerShdw blurRad="38100" dist="38100" dir="2700000" algn="tl">
                      <a:srgbClr val="000000"/>
                    </a:outerShdw>
                  </a:effectLst>
                  <a:latin typeface="Arial" charset="0"/>
                  <a:ea typeface="MS PGothic" pitchFamily="34" charset="-128"/>
                </a:rPr>
                <a:t>Evaluation</a:t>
              </a:r>
            </a:p>
          </p:txBody>
        </p:sp>
      </p:grpSp>
      <p:sp>
        <p:nvSpPr>
          <p:cNvPr id="68627" name="Text Box 2"/>
          <p:cNvSpPr txBox="1">
            <a:spLocks noChangeArrowheads="1"/>
          </p:cNvSpPr>
          <p:nvPr/>
        </p:nvSpPr>
        <p:spPr bwMode="auto">
          <a:xfrm>
            <a:off x="2438400" y="304800"/>
            <a:ext cx="6477000"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S PGothic" pitchFamily="34" charset="-128"/>
              </a:rPr>
              <a:t>Assessment, Evaluation &amp; CQI Cycle</a:t>
            </a:r>
          </a:p>
        </p:txBody>
      </p:sp>
      <p:grpSp>
        <p:nvGrpSpPr>
          <p:cNvPr id="10" name="Group 45"/>
          <p:cNvGrpSpPr>
            <a:grpSpLocks/>
          </p:cNvGrpSpPr>
          <p:nvPr/>
        </p:nvGrpSpPr>
        <p:grpSpPr bwMode="auto">
          <a:xfrm>
            <a:off x="914400" y="4724400"/>
            <a:ext cx="2286000" cy="2057401"/>
            <a:chOff x="1752600" y="4269441"/>
            <a:chExt cx="2286000" cy="2059288"/>
          </a:xfrm>
        </p:grpSpPr>
        <p:cxnSp>
          <p:nvCxnSpPr>
            <p:cNvPr id="39" name="Straight Arrow Connector 38"/>
            <p:cNvCxnSpPr>
              <a:cxnSpLocks noChangeShapeType="1"/>
            </p:cNvCxnSpPr>
            <p:nvPr/>
          </p:nvCxnSpPr>
          <p:spPr bwMode="auto">
            <a:xfrm rot="5400000">
              <a:off x="2134769" y="4725472"/>
              <a:ext cx="913649" cy="1588"/>
            </a:xfrm>
            <a:prstGeom prst="straightConnector1">
              <a:avLst/>
            </a:prstGeom>
            <a:noFill/>
            <a:ln w="38100">
              <a:solidFill>
                <a:srgbClr val="FF0000"/>
              </a:solidFill>
              <a:round/>
              <a:headEnd type="oval" w="med" len="med"/>
              <a:tailEnd type="arrow" w="med" len="med"/>
            </a:ln>
            <a:effectLst>
              <a:outerShdw dist="20000" dir="5400000" rotWithShape="0">
                <a:srgbClr val="808080">
                  <a:alpha val="37999"/>
                </a:srgbClr>
              </a:outerShdw>
            </a:effectLst>
          </p:spPr>
        </p:cxnSp>
        <p:sp>
          <p:nvSpPr>
            <p:cNvPr id="68638" name="TextBox 41"/>
            <p:cNvSpPr txBox="1">
              <a:spLocks noChangeArrowheads="1"/>
            </p:cNvSpPr>
            <p:nvPr/>
          </p:nvSpPr>
          <p:spPr bwMode="auto">
            <a:xfrm>
              <a:off x="1752600" y="5257773"/>
              <a:ext cx="2286000" cy="107095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eaLnBrk="1" hangingPunct="1"/>
              <a:r>
                <a:rPr lang="en-US" sz="1600" b="1" dirty="0">
                  <a:latin typeface="Arial" charset="0"/>
                  <a:ea typeface="MS PGothic" pitchFamily="34" charset="-128"/>
                </a:rPr>
                <a:t>What students should achieved in 5 YEARS AFTER graduated</a:t>
              </a:r>
            </a:p>
          </p:txBody>
        </p:sp>
      </p:grpSp>
      <p:pic>
        <p:nvPicPr>
          <p:cNvPr id="43" name="Picture 2" descr="C:\Users\01483\Desktop\logoUTeM (1).jpg"/>
          <p:cNvPicPr>
            <a:picLocks noChangeAspect="1" noChangeArrowheads="1"/>
          </p:cNvPicPr>
          <p:nvPr/>
        </p:nvPicPr>
        <p:blipFill>
          <a:blip r:embed="rId4" cstate="print"/>
          <a:srcRect/>
          <a:stretch>
            <a:fillRect/>
          </a:stretch>
        </p:blipFill>
        <p:spPr bwMode="auto">
          <a:xfrm>
            <a:off x="0" y="-152400"/>
            <a:ext cx="2590800" cy="1392555"/>
          </a:xfrm>
          <a:prstGeom prst="rect">
            <a:avLst/>
          </a:prstGeom>
          <a:noFill/>
        </p:spPr>
      </p:pic>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438400" y="76200"/>
            <a:ext cx="6248400" cy="126523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Program Educational Objectives (PEO)</a:t>
            </a:r>
          </a:p>
        </p:txBody>
      </p:sp>
      <p:sp>
        <p:nvSpPr>
          <p:cNvPr id="19459" name="Rectangle 3"/>
          <p:cNvSpPr>
            <a:spLocks noGrp="1" noChangeArrowheads="1"/>
          </p:cNvSpPr>
          <p:nvPr>
            <p:ph idx="1"/>
          </p:nvPr>
        </p:nvSpPr>
        <p:spPr>
          <a:xfrm>
            <a:off x="533400" y="1066800"/>
            <a:ext cx="8229600" cy="5029200"/>
          </a:xfrm>
        </p:spPr>
        <p:txBody>
          <a:bodyPr/>
          <a:lstStyle/>
          <a:p>
            <a:pPr algn="just">
              <a:lnSpc>
                <a:spcPct val="90000"/>
              </a:lnSpc>
              <a:buNone/>
            </a:pPr>
            <a:endParaRPr lang="en-US" sz="2800" dirty="0" smtClean="0"/>
          </a:p>
          <a:p>
            <a:pPr algn="just" eaLnBrk="1" hangingPunct="1">
              <a:lnSpc>
                <a:spcPct val="90000"/>
              </a:lnSpc>
              <a:defRPr/>
            </a:pPr>
            <a:r>
              <a:rPr lang="en-US" sz="2800" dirty="0" smtClean="0"/>
              <a:t>Definition of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Programme</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Objectives</a:t>
            </a:r>
            <a:r>
              <a:rPr lang="en-US" sz="2800" dirty="0" smtClean="0"/>
              <a:t>:</a:t>
            </a:r>
          </a:p>
          <a:p>
            <a:pPr algn="just" eaLnBrk="1" hangingPunct="1">
              <a:lnSpc>
                <a:spcPct val="90000"/>
              </a:lnSpc>
              <a:defRPr/>
            </a:pPr>
            <a:endParaRPr lang="en-US" sz="2800" dirty="0" smtClean="0"/>
          </a:p>
          <a:p>
            <a:pPr lvl="1" algn="just" eaLnBrk="1" hangingPunct="1">
              <a:lnSpc>
                <a:spcPct val="90000"/>
              </a:lnSpc>
              <a:defRPr/>
            </a:pPr>
            <a:r>
              <a:rPr lang="en-US" sz="2400" dirty="0" smtClean="0"/>
              <a:t>“…broad statements that describe the career &amp; professional accomplishments that the program is preparing the graduates to achieve.” (</a:t>
            </a:r>
            <a:r>
              <a:rPr lang="en-US" sz="2400" i="1" dirty="0" smtClean="0"/>
              <a:t>ABET Criteria 2004</a:t>
            </a:r>
            <a:r>
              <a:rPr lang="en-US" sz="2400" dirty="0" smtClean="0"/>
              <a:t>) </a:t>
            </a:r>
          </a:p>
          <a:p>
            <a:pPr lvl="1" algn="just" eaLnBrk="1" hangingPunct="1">
              <a:lnSpc>
                <a:spcPct val="90000"/>
              </a:lnSpc>
              <a:defRPr/>
            </a:pPr>
            <a:endParaRPr lang="en-US" sz="2400" dirty="0" smtClean="0"/>
          </a:p>
          <a:p>
            <a:pPr lvl="1" algn="just" eaLnBrk="1" hangingPunct="1">
              <a:lnSpc>
                <a:spcPct val="90000"/>
              </a:lnSpc>
              <a:defRPr/>
            </a:pPr>
            <a:r>
              <a:rPr lang="en-US" sz="2400" dirty="0" smtClean="0"/>
              <a:t>“Broad goals that addresses institutional and program mission statements and are responsive to the expressed interests of various groups of program stakeholders” (</a:t>
            </a:r>
            <a:r>
              <a:rPr lang="en-US" sz="2400" i="1" dirty="0" smtClean="0"/>
              <a:t>Felder &amp; Brent, 2003</a:t>
            </a:r>
            <a:r>
              <a:rPr lang="en-US" sz="2400" dirty="0" smtClean="0"/>
              <a:t>)</a:t>
            </a:r>
          </a:p>
          <a:p>
            <a:pPr lvl="1" algn="just" eaLnBrk="1" hangingPunct="1">
              <a:lnSpc>
                <a:spcPct val="90000"/>
              </a:lnSpc>
              <a:defRPr/>
            </a:pPr>
            <a:endParaRPr lang="en-US" sz="2400" dirty="0" smtClean="0"/>
          </a:p>
          <a:p>
            <a:pPr lvl="1" algn="just" eaLnBrk="1" hangingPunct="1">
              <a:lnSpc>
                <a:spcPct val="90000"/>
              </a:lnSpc>
              <a:defRPr/>
            </a:pPr>
            <a:r>
              <a:rPr lang="en-US" sz="2400" dirty="0" smtClean="0"/>
              <a:t>Broad outcomes at career &amp; professional level </a:t>
            </a:r>
          </a:p>
          <a:p>
            <a:pPr algn="just">
              <a:lnSpc>
                <a:spcPct val="90000"/>
              </a:lnSpc>
              <a:buNone/>
            </a:pPr>
            <a:endParaRPr lang="en-US" sz="2800" dirty="0" smtClean="0"/>
          </a:p>
        </p:txBody>
      </p:sp>
      <p:sp>
        <p:nvSpPr>
          <p:cNvPr id="13316" name="Slide Number Placeholder 5"/>
          <p:cNvSpPr>
            <a:spLocks noGrp="1"/>
          </p:cNvSpPr>
          <p:nvPr>
            <p:ph type="sldNum" sz="quarter" idx="12"/>
          </p:nvPr>
        </p:nvSpPr>
        <p:spPr/>
        <p:txBody>
          <a:bodyPr/>
          <a:lstStyle/>
          <a:p>
            <a:pPr>
              <a:defRPr/>
            </a:pPr>
            <a:fld id="{902F0D6A-2DC2-4FF3-8628-30A93EE35019}" type="slidenum">
              <a:rPr lang="en-US"/>
              <a:pPr>
                <a:defRPr/>
              </a:pPr>
              <a:t>52</a:t>
            </a:fld>
            <a:endParaRPr lang="en-US"/>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28600" y="1143000"/>
            <a:ext cx="8705850" cy="5029200"/>
          </a:xfrm>
        </p:spPr>
        <p:txBody>
          <a:bodyPr/>
          <a:lstStyle/>
          <a:p>
            <a:pPr algn="just">
              <a:buNone/>
            </a:pPr>
            <a:endParaRPr lang="en-US" sz="2800" dirty="0" smtClean="0"/>
          </a:p>
          <a:p>
            <a:pPr algn="just"/>
            <a:r>
              <a:rPr lang="en-US" sz="2800" dirty="0" smtClean="0"/>
              <a:t>Beyond graduation and during professional development (typically between 4 -6 years of employment);</a:t>
            </a:r>
          </a:p>
          <a:p>
            <a:pPr algn="just"/>
            <a:r>
              <a:rPr lang="en-US" sz="2800" dirty="0" smtClean="0"/>
              <a:t>Minimum graduate registration of 4 years from accredited engineering programs before sitting for professional interview;</a:t>
            </a:r>
          </a:p>
          <a:p>
            <a:pPr algn="just"/>
            <a:r>
              <a:rPr lang="en-US" sz="2800" dirty="0" smtClean="0"/>
              <a:t>Minimum graduate registration of 6 years from non-accredited engineering programs after bridging programs before qualifying for professional interview </a:t>
            </a:r>
          </a:p>
        </p:txBody>
      </p:sp>
      <p:sp>
        <p:nvSpPr>
          <p:cNvPr id="7" name="Rectangle 2"/>
          <p:cNvSpPr>
            <a:spLocks noGrp="1" noChangeArrowheads="1"/>
          </p:cNvSpPr>
          <p:nvPr>
            <p:ph type="title"/>
          </p:nvPr>
        </p:nvSpPr>
        <p:spPr>
          <a:xfrm>
            <a:off x="2438400" y="76200"/>
            <a:ext cx="6248400" cy="126523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Program Educational Objectives (PEO)</a:t>
            </a:r>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57400" y="228600"/>
            <a:ext cx="6629400" cy="636588"/>
          </a:xfrm>
        </p:spPr>
        <p:txBody>
          <a:bodyPr/>
          <a:lstStyle/>
          <a:p>
            <a:pPr marL="838200" indent="-838200" eaLnBrk="1" fontAlgn="auto" hangingPunct="1">
              <a:spcAft>
                <a:spcPts val="0"/>
              </a:spcAft>
              <a:defRPr/>
            </a:pP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Program Educational Objectives (PEO) by </a:t>
            </a:r>
            <a:r>
              <a:rPr lang="ms-MY"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EAC</a:t>
            </a:r>
            <a:endPar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sz="quarter" idx="1"/>
          </p:nvPr>
        </p:nvSpPr>
        <p:spPr>
          <a:xfrm>
            <a:off x="457200" y="1066800"/>
            <a:ext cx="8229600" cy="5334000"/>
          </a:xfrm>
        </p:spPr>
        <p:txBody>
          <a:bodyPr>
            <a:normAutofit/>
          </a:bodyPr>
          <a:lstStyle/>
          <a:p>
            <a:pPr marL="0" indent="0" algn="just" eaLnBrk="1" fontAlgn="auto" hangingPunct="1">
              <a:spcAft>
                <a:spcPts val="0"/>
              </a:spcAft>
              <a:buNone/>
              <a:defRPr/>
            </a:pPr>
            <a:r>
              <a:rPr lang="en-US" sz="1800" dirty="0" err="1" smtClean="0"/>
              <a:t>Programme</a:t>
            </a:r>
            <a:r>
              <a:rPr lang="en-US" sz="1800" dirty="0" smtClean="0"/>
              <a:t> Objectives are specific goals consistent with the </a:t>
            </a:r>
            <a:r>
              <a:rPr lang="en-US" sz="2400" b="1" dirty="0" smtClean="0">
                <a:ln w="1905"/>
                <a:solidFill>
                  <a:srgbClr val="FF0000"/>
                </a:solidFill>
                <a:effectLst>
                  <a:innerShdw blurRad="69850" dist="43180" dir="5400000">
                    <a:srgbClr val="000000">
                      <a:alpha val="65000"/>
                    </a:srgbClr>
                  </a:innerShdw>
                </a:effectLst>
              </a:rPr>
              <a:t>mission and vision </a:t>
            </a:r>
            <a:r>
              <a:rPr lang="en-US" sz="1800" dirty="0" smtClean="0"/>
              <a:t>of the IHL, that are responsive to the expressed interest of </a:t>
            </a:r>
            <a:r>
              <a:rPr lang="en-US" sz="1800" dirty="0" err="1" smtClean="0"/>
              <a:t>programme</a:t>
            </a:r>
            <a:r>
              <a:rPr lang="en-US" sz="1800" dirty="0" smtClean="0"/>
              <a:t> stakeholders, describing the expected achievements of graduates in their career and professional life few years after graduation.</a:t>
            </a:r>
          </a:p>
          <a:p>
            <a:pPr marL="0" indent="0" algn="just" eaLnBrk="1" fontAlgn="auto" hangingPunct="1">
              <a:spcAft>
                <a:spcPts val="0"/>
              </a:spcAft>
              <a:buFont typeface="Wingdings" pitchFamily="2" charset="2"/>
              <a:buNone/>
              <a:defRPr/>
            </a:pPr>
            <a:r>
              <a:rPr lang="en-US" sz="1800" dirty="0" smtClean="0"/>
              <a:t>The </a:t>
            </a:r>
            <a:r>
              <a:rPr lang="en-US" sz="1800" dirty="0" err="1" smtClean="0"/>
              <a:t>programme</a:t>
            </a:r>
            <a:r>
              <a:rPr lang="en-US" sz="1800" dirty="0" smtClean="0"/>
              <a:t> shall have a clear linkage between </a:t>
            </a:r>
            <a:r>
              <a:rPr lang="en-US" sz="2400" b="1" dirty="0" err="1" smtClean="0">
                <a:ln w="1905"/>
                <a:solidFill>
                  <a:srgbClr val="FF0000"/>
                </a:solidFill>
                <a:effectLst>
                  <a:innerShdw blurRad="69850" dist="43180" dir="5400000">
                    <a:srgbClr val="000000">
                      <a:alpha val="65000"/>
                    </a:srgbClr>
                  </a:innerShdw>
                </a:effectLst>
              </a:rPr>
              <a:t>Programme</a:t>
            </a:r>
            <a:r>
              <a:rPr lang="en-US" sz="2400" b="1" dirty="0" smtClean="0">
                <a:ln w="1905"/>
                <a:solidFill>
                  <a:srgbClr val="FF0000"/>
                </a:solidFill>
                <a:effectLst>
                  <a:innerShdw blurRad="69850" dist="43180" dir="5400000">
                    <a:srgbClr val="000000">
                      <a:alpha val="65000"/>
                    </a:srgbClr>
                  </a:innerShdw>
                </a:effectLst>
              </a:rPr>
              <a:t> Objectives </a:t>
            </a:r>
            <a:r>
              <a:rPr lang="en-US" sz="1800" dirty="0" smtClean="0"/>
              <a:t>and </a:t>
            </a:r>
            <a:r>
              <a:rPr lang="en-US" sz="2400" b="1" dirty="0" err="1" smtClean="0">
                <a:ln w="1905"/>
                <a:solidFill>
                  <a:srgbClr val="FF0000"/>
                </a:solidFill>
                <a:effectLst>
                  <a:innerShdw blurRad="69850" dist="43180" dir="5400000">
                    <a:srgbClr val="000000">
                      <a:alpha val="65000"/>
                    </a:srgbClr>
                  </a:innerShdw>
                </a:effectLst>
              </a:rPr>
              <a:t>Programme</a:t>
            </a:r>
            <a:r>
              <a:rPr lang="en-US" sz="2400" b="1" dirty="0" smtClean="0">
                <a:ln w="1905"/>
                <a:solidFill>
                  <a:srgbClr val="FF0000"/>
                </a:solidFill>
                <a:effectLst>
                  <a:innerShdw blurRad="69850" dist="43180" dir="5400000">
                    <a:srgbClr val="000000">
                      <a:alpha val="65000"/>
                    </a:srgbClr>
                  </a:innerShdw>
                </a:effectLst>
              </a:rPr>
              <a:t> Outcomes.</a:t>
            </a:r>
            <a:endParaRPr lang="en-US" sz="2400" dirty="0" smtClean="0">
              <a:solidFill>
                <a:srgbClr val="FF0000"/>
              </a:solidFill>
            </a:endParaRPr>
          </a:p>
          <a:p>
            <a:pPr marL="274320" indent="-274320" algn="just" eaLnBrk="1" fontAlgn="auto" hangingPunct="1">
              <a:spcAft>
                <a:spcPts val="0"/>
              </a:spcAft>
              <a:buFont typeface="Wingdings"/>
              <a:buChar char=""/>
              <a:defRPr/>
            </a:pPr>
            <a:endParaRPr lang="en-US" sz="1800" dirty="0"/>
          </a:p>
        </p:txBody>
      </p:sp>
      <p:sp>
        <p:nvSpPr>
          <p:cNvPr id="16388" name="Slide Number Placeholder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B5332EDA-E768-47B5-8A3C-6353E7FBF512}" type="slidenum">
              <a:rPr lang="en-US" smtClean="0"/>
              <a:pPr/>
              <a:t>54</a:t>
            </a:fld>
            <a:endParaRPr lang="en-US" smtClean="0"/>
          </a:p>
        </p:txBody>
      </p:sp>
      <p:graphicFrame>
        <p:nvGraphicFramePr>
          <p:cNvPr id="6" name="Table 5"/>
          <p:cNvGraphicFramePr>
            <a:graphicFrameLocks noGrp="1"/>
          </p:cNvGraphicFramePr>
          <p:nvPr/>
        </p:nvGraphicFramePr>
        <p:xfrm>
          <a:off x="685800" y="3276597"/>
          <a:ext cx="7391400" cy="3048003"/>
        </p:xfrm>
        <a:graphic>
          <a:graphicData uri="http://schemas.openxmlformats.org/drawingml/2006/table">
            <a:tbl>
              <a:tblPr/>
              <a:tblGrid>
                <a:gridCol w="565150"/>
                <a:gridCol w="3881438"/>
                <a:gridCol w="320675"/>
                <a:gridCol w="320675"/>
                <a:gridCol w="315912"/>
                <a:gridCol w="317500"/>
                <a:gridCol w="315913"/>
                <a:gridCol w="315912"/>
                <a:gridCol w="346075"/>
                <a:gridCol w="346075"/>
                <a:gridCol w="346075"/>
              </a:tblGrid>
              <a:tr h="536575">
                <a:tc rowSpan="2">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GB" sz="1200" b="0" i="0" u="none" strike="noStrike" cap="none" normalizeH="0" baseline="0" dirty="0" smtClean="0">
                        <a:ln>
                          <a:noFill/>
                        </a:ln>
                        <a:solidFill>
                          <a:schemeClr val="tx1"/>
                        </a:solidFill>
                        <a:effectLst/>
                        <a:latin typeface="Tw Cen MT" pitchFamily="34" charset="0"/>
                        <a:cs typeface="Times New Roman" pitchFamily="18" charset="0"/>
                      </a:endParaRPr>
                    </a:p>
                  </a:txBody>
                  <a:tcPr marL="12700" marR="12700" marT="1270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rowSpan="2">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0" i="0" u="none" strike="noStrike" cap="none" normalizeH="0" baseline="0" dirty="0" smtClean="0">
                          <a:ln>
                            <a:noFill/>
                          </a:ln>
                          <a:solidFill>
                            <a:schemeClr val="tx1"/>
                          </a:solidFill>
                          <a:effectLst/>
                          <a:latin typeface="Tw Cen MT" pitchFamily="34" charset="0"/>
                          <a:cs typeface="Times New Roman" pitchFamily="18" charset="0"/>
                        </a:rPr>
                        <a:t>Programme  </a:t>
                      </a:r>
                      <a:r>
                        <a:rPr kumimoji="0" lang="en-GB" sz="1600" b="0" i="0" u="none" strike="noStrike" kern="1200" cap="none" normalizeH="0" baseline="0" dirty="0" smtClean="0">
                          <a:ln>
                            <a:noFill/>
                          </a:ln>
                          <a:solidFill>
                            <a:srgbClr val="FF0000"/>
                          </a:solidFill>
                          <a:effectLst/>
                          <a:latin typeface="Tw Cen MT" pitchFamily="34" charset="0"/>
                          <a:ea typeface="+mn-ea"/>
                          <a:cs typeface="Times New Roman" pitchFamily="18" charset="0"/>
                        </a:rPr>
                        <a:t>Objectives</a:t>
                      </a:r>
                      <a:r>
                        <a:rPr kumimoji="0" lang="en-GB" sz="1200" b="0" i="0" u="none" strike="noStrike" cap="none" normalizeH="0" baseline="0" dirty="0" smtClean="0">
                          <a:ln>
                            <a:noFill/>
                          </a:ln>
                          <a:solidFill>
                            <a:schemeClr val="tx1"/>
                          </a:solidFill>
                          <a:effectLst/>
                          <a:latin typeface="Tw Cen MT" pitchFamily="34" charset="0"/>
                          <a:cs typeface="Times New Roman" pitchFamily="18" charset="0"/>
                        </a:rPr>
                        <a:t> (Faculty)</a:t>
                      </a:r>
                      <a:endParaRPr kumimoji="0" lang="en-US" sz="1200" b="0" i="0" u="none" strike="noStrike" cap="none" normalizeH="0" baseline="0" dirty="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gridSpan="9">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0" i="0" u="none" strike="noStrike" cap="none" normalizeH="0" baseline="0" dirty="0" smtClean="0">
                          <a:ln>
                            <a:noFill/>
                          </a:ln>
                          <a:solidFill>
                            <a:schemeClr val="tx1"/>
                          </a:solidFill>
                          <a:effectLst/>
                          <a:latin typeface="Tw Cen MT" pitchFamily="34" charset="0"/>
                          <a:cs typeface="Times New Roman" pitchFamily="18" charset="0"/>
                        </a:rPr>
                        <a:t>Programme </a:t>
                      </a:r>
                      <a:r>
                        <a:rPr kumimoji="0" lang="en-GB" sz="1600" b="0" i="0" u="none" strike="noStrike" cap="none" normalizeH="0" baseline="0" dirty="0" smtClean="0">
                          <a:ln>
                            <a:noFill/>
                          </a:ln>
                          <a:solidFill>
                            <a:srgbClr val="FF0000"/>
                          </a:solidFill>
                          <a:effectLst/>
                          <a:latin typeface="Tw Cen MT" pitchFamily="34" charset="0"/>
                          <a:cs typeface="Times New Roman" pitchFamily="18" charset="0"/>
                        </a:rPr>
                        <a:t>Outcomes</a:t>
                      </a:r>
                      <a:r>
                        <a:rPr kumimoji="0" lang="en-GB" sz="1200" b="0" i="0" u="none" strike="noStrike" cap="none" normalizeH="0" baseline="0" dirty="0" smtClean="0">
                          <a:ln>
                            <a:noFill/>
                          </a:ln>
                          <a:solidFill>
                            <a:schemeClr val="tx1"/>
                          </a:solidFill>
                          <a:effectLst/>
                          <a:latin typeface="Tw Cen MT" pitchFamily="34" charset="0"/>
                          <a:cs typeface="Times New Roman" pitchFamily="18" charset="0"/>
                        </a:rPr>
                        <a:t> (Faculty)</a:t>
                      </a:r>
                      <a:endParaRPr kumimoji="0" lang="en-US" sz="1200" b="0" i="0" u="none" strike="noStrike" cap="none" normalizeH="0" baseline="0" dirty="0" smtClean="0">
                        <a:ln>
                          <a:noFill/>
                        </a:ln>
                        <a:solidFill>
                          <a:schemeClr val="tx1"/>
                        </a:solidFill>
                        <a:effectLst/>
                        <a:latin typeface="Arial"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8438">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000" b="0" i="0" u="none" strike="noStrike" cap="none" normalizeH="0" baseline="0" smtClean="0">
                          <a:ln>
                            <a:noFill/>
                          </a:ln>
                          <a:solidFill>
                            <a:schemeClr val="tx1"/>
                          </a:solidFill>
                          <a:effectLst/>
                          <a:latin typeface="Tw Cen MT" pitchFamily="34" charset="0"/>
                          <a:cs typeface="Times New Roman" pitchFamily="18" charset="0"/>
                        </a:rPr>
                        <a:t>PO1</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000" b="0" i="0" u="none" strike="noStrike" cap="none" normalizeH="0" baseline="0" smtClean="0">
                          <a:ln>
                            <a:noFill/>
                          </a:ln>
                          <a:solidFill>
                            <a:schemeClr val="tx1"/>
                          </a:solidFill>
                          <a:effectLst/>
                          <a:latin typeface="Tw Cen MT" pitchFamily="34" charset="0"/>
                          <a:cs typeface="Times New Roman" pitchFamily="18" charset="0"/>
                        </a:rPr>
                        <a:t>PO2</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000" b="0" i="0" u="none" strike="noStrike" cap="none" normalizeH="0" baseline="0" smtClean="0">
                          <a:ln>
                            <a:noFill/>
                          </a:ln>
                          <a:solidFill>
                            <a:schemeClr val="tx1"/>
                          </a:solidFill>
                          <a:effectLst/>
                          <a:latin typeface="Tw Cen MT" pitchFamily="34" charset="0"/>
                          <a:cs typeface="Times New Roman" pitchFamily="18" charset="0"/>
                        </a:rPr>
                        <a:t>PO3</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000" b="0" i="0" u="none" strike="noStrike" cap="none" normalizeH="0" baseline="0" smtClean="0">
                          <a:ln>
                            <a:noFill/>
                          </a:ln>
                          <a:solidFill>
                            <a:schemeClr val="tx1"/>
                          </a:solidFill>
                          <a:effectLst/>
                          <a:latin typeface="Tw Cen MT" pitchFamily="34" charset="0"/>
                          <a:cs typeface="Times New Roman" pitchFamily="18" charset="0"/>
                        </a:rPr>
                        <a:t>PO4</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000" b="0" i="0" u="none" strike="noStrike" cap="none" normalizeH="0" baseline="0" smtClean="0">
                          <a:ln>
                            <a:noFill/>
                          </a:ln>
                          <a:solidFill>
                            <a:schemeClr val="tx1"/>
                          </a:solidFill>
                          <a:effectLst/>
                          <a:latin typeface="Tw Cen MT" pitchFamily="34" charset="0"/>
                          <a:cs typeface="Times New Roman" pitchFamily="18" charset="0"/>
                        </a:rPr>
                        <a:t>PO5</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000" b="0" i="0" u="none" strike="noStrike" cap="none" normalizeH="0" baseline="0" smtClean="0">
                          <a:ln>
                            <a:noFill/>
                          </a:ln>
                          <a:solidFill>
                            <a:schemeClr val="tx1"/>
                          </a:solidFill>
                          <a:effectLst/>
                          <a:latin typeface="Tw Cen MT" pitchFamily="34" charset="0"/>
                          <a:cs typeface="Times New Roman" pitchFamily="18" charset="0"/>
                        </a:rPr>
                        <a:t>PO6</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000" b="0" i="0" u="none" strike="noStrike" cap="none" normalizeH="0" baseline="0" smtClean="0">
                          <a:ln>
                            <a:noFill/>
                          </a:ln>
                          <a:solidFill>
                            <a:schemeClr val="tx1"/>
                          </a:solidFill>
                          <a:effectLst/>
                          <a:latin typeface="Tw Cen MT" pitchFamily="34" charset="0"/>
                          <a:cs typeface="Times New Roman" pitchFamily="18" charset="0"/>
                        </a:rPr>
                        <a:t>PO7</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000" b="0" i="0" u="none" strike="noStrike" cap="none" normalizeH="0" baseline="0" smtClean="0">
                          <a:ln>
                            <a:noFill/>
                          </a:ln>
                          <a:solidFill>
                            <a:schemeClr val="tx1"/>
                          </a:solidFill>
                          <a:effectLst/>
                          <a:latin typeface="Tw Cen MT" pitchFamily="34" charset="0"/>
                          <a:cs typeface="Times New Roman" pitchFamily="18" charset="0"/>
                        </a:rPr>
                        <a:t>PO8</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000" b="0" i="0" u="none" strike="noStrike" cap="none" normalizeH="0" baseline="0" smtClean="0">
                          <a:ln>
                            <a:noFill/>
                          </a:ln>
                          <a:solidFill>
                            <a:schemeClr val="tx1"/>
                          </a:solidFill>
                          <a:effectLst/>
                          <a:latin typeface="Tw Cen MT" pitchFamily="34" charset="0"/>
                          <a:cs typeface="Times New Roman" pitchFamily="18" charset="0"/>
                        </a:rPr>
                        <a:t>PO9</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95288">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0" i="0" u="none" strike="noStrike" cap="none" normalizeH="0" baseline="0" smtClean="0">
                          <a:ln>
                            <a:noFill/>
                          </a:ln>
                          <a:solidFill>
                            <a:schemeClr val="tx1"/>
                          </a:solidFill>
                          <a:effectLst/>
                          <a:latin typeface="Tw Cen MT" pitchFamily="34" charset="0"/>
                          <a:cs typeface="Times New Roman" pitchFamily="18" charset="0"/>
                        </a:rPr>
                        <a:t>a</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en-GB" sz="1200" b="0" i="0" u="none" strike="noStrike" cap="none" normalizeH="0" baseline="0" smtClean="0">
                          <a:ln>
                            <a:noFill/>
                          </a:ln>
                          <a:solidFill>
                            <a:schemeClr val="tx1"/>
                          </a:solidFill>
                          <a:effectLst/>
                          <a:latin typeface="Tw Cen MT" pitchFamily="34" charset="0"/>
                          <a:cs typeface="Times New Roman" pitchFamily="18" charset="0"/>
                        </a:rPr>
                        <a:t>Apply knowledge and skills that are application and practice-oriented in the field of mechanical engineering </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0" i="0" u="none" strike="noStrike" cap="none" normalizeH="0" baseline="0" smtClean="0">
                          <a:ln>
                            <a:noFill/>
                          </a:ln>
                          <a:solidFill>
                            <a:schemeClr val="tx1"/>
                          </a:solidFill>
                          <a:effectLst/>
                          <a:latin typeface="Tw Cen MT" pitchFamily="34" charset="0"/>
                          <a:cs typeface="Times New Roman" pitchFamily="18" charset="0"/>
                        </a:rPr>
                        <a:t> b</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en-GB" sz="1200" b="0" i="0" u="none" strike="noStrike" cap="none" normalizeH="0" baseline="0" smtClean="0">
                          <a:ln>
                            <a:noFill/>
                          </a:ln>
                          <a:solidFill>
                            <a:schemeClr val="tx1"/>
                          </a:solidFill>
                          <a:effectLst/>
                          <a:latin typeface="Tw Cen MT" pitchFamily="34" charset="0"/>
                          <a:cs typeface="Times New Roman" pitchFamily="18" charset="0"/>
                        </a:rPr>
                        <a:t>Formulate and implement solutions for complex mechanical engineering problems with competency and creativity.</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0" i="0" u="none" strike="noStrike" cap="none" normalizeH="0" baseline="0" smtClean="0">
                          <a:ln>
                            <a:noFill/>
                          </a:ln>
                          <a:solidFill>
                            <a:schemeClr val="tx1"/>
                          </a:solidFill>
                          <a:effectLst/>
                          <a:latin typeface="Tw Cen MT" pitchFamily="34" charset="0"/>
                          <a:cs typeface="Times New Roman" pitchFamily="18" charset="0"/>
                        </a:rPr>
                        <a:t>c</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en-GB" sz="1200" b="0" i="0" u="none" strike="noStrike" cap="none" normalizeH="0" baseline="0" smtClean="0">
                          <a:ln>
                            <a:noFill/>
                          </a:ln>
                          <a:solidFill>
                            <a:schemeClr val="tx1"/>
                          </a:solidFill>
                          <a:effectLst/>
                          <a:latin typeface="Tw Cen MT" pitchFamily="34" charset="0"/>
                          <a:cs typeface="Times New Roman" pitchFamily="18" charset="0"/>
                        </a:rPr>
                        <a:t>Pursue continuous professional development.</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0" i="0" u="none" strike="noStrike" cap="none" normalizeH="0" baseline="0" smtClean="0">
                          <a:ln>
                            <a:noFill/>
                          </a:ln>
                          <a:solidFill>
                            <a:schemeClr val="tx1"/>
                          </a:solidFill>
                          <a:effectLst/>
                          <a:latin typeface="Tw Cen MT" pitchFamily="34" charset="0"/>
                          <a:cs typeface="Times New Roman" pitchFamily="18" charset="0"/>
                        </a:rPr>
                        <a:t>d</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en-GB" sz="1200" b="0" i="0" u="none" strike="noStrike" cap="none" normalizeH="0" baseline="0" smtClean="0">
                          <a:ln>
                            <a:noFill/>
                          </a:ln>
                          <a:solidFill>
                            <a:schemeClr val="tx1"/>
                          </a:solidFill>
                          <a:effectLst/>
                          <a:latin typeface="Tw Cen MT" pitchFamily="34" charset="0"/>
                          <a:cs typeface="Times New Roman" pitchFamily="18" charset="0"/>
                        </a:rPr>
                        <a:t>Conduct professional duties ethically and upholds sustainability.</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0" i="0" u="none" strike="noStrike" cap="none" normalizeH="0" baseline="0" smtClean="0">
                          <a:ln>
                            <a:noFill/>
                          </a:ln>
                          <a:solidFill>
                            <a:schemeClr val="tx1"/>
                          </a:solidFill>
                          <a:effectLst/>
                          <a:latin typeface="Tw Cen MT" pitchFamily="34" charset="0"/>
                          <a:cs typeface="Times New Roman" pitchFamily="18" charset="0"/>
                        </a:rPr>
                        <a:t>e</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en-GB" sz="1200" b="0" i="0" u="none" strike="noStrike" cap="none" normalizeH="0" baseline="0" smtClean="0">
                          <a:ln>
                            <a:noFill/>
                          </a:ln>
                          <a:solidFill>
                            <a:schemeClr val="tx1"/>
                          </a:solidFill>
                          <a:effectLst/>
                          <a:latin typeface="Tw Cen MT" pitchFamily="34" charset="0"/>
                          <a:cs typeface="Times New Roman" pitchFamily="18" charset="0"/>
                        </a:rPr>
                        <a:t>Communicate effectively at all level of societies and posses good leadership qualities with global visions.</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0" i="0" u="none" strike="noStrike" cap="none" normalizeH="0" baseline="0" smtClean="0">
                          <a:ln>
                            <a:noFill/>
                          </a:ln>
                          <a:solidFill>
                            <a:schemeClr val="tx1"/>
                          </a:solidFill>
                          <a:effectLst/>
                          <a:latin typeface="Tw Cen MT" pitchFamily="34" charset="0"/>
                          <a:cs typeface="Times New Roman" pitchFamily="18" charset="0"/>
                        </a:rPr>
                        <a:t>f</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en-GB" sz="1200" b="0" i="0" u="none" strike="noStrike" cap="none" normalizeH="0" baseline="0" dirty="0" smtClean="0">
                          <a:ln>
                            <a:noFill/>
                          </a:ln>
                          <a:solidFill>
                            <a:schemeClr val="tx1"/>
                          </a:solidFill>
                          <a:effectLst/>
                          <a:latin typeface="Tw Cen MT" pitchFamily="34" charset="0"/>
                          <a:cs typeface="Times New Roman" pitchFamily="18" charset="0"/>
                        </a:rPr>
                        <a:t>Adapt and complete in multi-cultural working environment, locally and internationally.</a:t>
                      </a:r>
                      <a:endParaRPr kumimoji="0" lang="en-US" sz="1200" b="0" i="0" u="none" strike="noStrike" cap="none" normalizeH="0" baseline="0" dirty="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GB" sz="1200" b="1" i="0" u="none" strike="noStrike" cap="none" normalizeH="0" baseline="0" dirty="0" smtClean="0">
                          <a:ln>
                            <a:noFill/>
                          </a:ln>
                          <a:solidFill>
                            <a:schemeClr val="tx1"/>
                          </a:solidFill>
                          <a:effectLst/>
                          <a:latin typeface="Tw Cen MT" pitchFamily="34" charset="0"/>
                          <a:cs typeface="Times New Roman" pitchFamily="18" charset="0"/>
                        </a:rPr>
                        <a:t>x</a:t>
                      </a:r>
                      <a:endParaRPr kumimoji="0" lang="en-US" sz="1200" b="0" i="0" u="none" strike="noStrike" cap="none" normalizeH="0" baseline="0" dirty="0" smtClean="0">
                        <a:ln>
                          <a:noFill/>
                        </a:ln>
                        <a:solidFill>
                          <a:schemeClr val="tx1"/>
                        </a:solidFill>
                        <a:effectLst/>
                        <a:latin typeface="Arial"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743200" y="228600"/>
            <a:ext cx="5943600" cy="10849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Characteristics of Good PEO</a:t>
            </a:r>
          </a:p>
        </p:txBody>
      </p:sp>
      <p:sp>
        <p:nvSpPr>
          <p:cNvPr id="25603" name="Rectangle 3"/>
          <p:cNvSpPr>
            <a:spLocks noGrp="1" noChangeArrowheads="1"/>
          </p:cNvSpPr>
          <p:nvPr>
            <p:ph type="body" idx="1"/>
          </p:nvPr>
        </p:nvSpPr>
        <p:spPr>
          <a:xfrm>
            <a:off x="179512" y="1734343"/>
            <a:ext cx="8856984" cy="4133057"/>
          </a:xfrm>
        </p:spPr>
        <p:txBody>
          <a:bodyPr/>
          <a:lstStyle/>
          <a:p>
            <a:pPr algn="just" eaLnBrk="1" hangingPunct="1">
              <a:lnSpc>
                <a:spcPct val="90000"/>
              </a:lnSpc>
              <a:defRPr/>
            </a:pPr>
            <a:r>
              <a:rPr lang="en-US" sz="2800" dirty="0" smtClean="0"/>
              <a:t>Should be stated such that a graduate can demonstrate in their career or professional life after graduation (long term in nature)</a:t>
            </a:r>
          </a:p>
          <a:p>
            <a:pPr algn="just" eaLnBrk="1" hangingPunct="1">
              <a:lnSpc>
                <a:spcPct val="90000"/>
              </a:lnSpc>
              <a:defRPr/>
            </a:pPr>
            <a:r>
              <a:rPr lang="en-US" sz="2800" dirty="0" smtClean="0"/>
              <a:t>Distinctive/unique features/having own niche</a:t>
            </a:r>
          </a:p>
          <a:p>
            <a:pPr algn="just" eaLnBrk="1" hangingPunct="1">
              <a:lnSpc>
                <a:spcPct val="90000"/>
              </a:lnSpc>
              <a:defRPr/>
            </a:pPr>
            <a:r>
              <a:rPr lang="en-US" sz="2800" dirty="0" smtClean="0"/>
              <a:t>Specific, measurable, achievable, result oriented and having a time frame</a:t>
            </a:r>
          </a:p>
          <a:p>
            <a:pPr algn="just" eaLnBrk="1" hangingPunct="1">
              <a:lnSpc>
                <a:spcPct val="90000"/>
              </a:lnSpc>
              <a:defRPr/>
            </a:pPr>
            <a:r>
              <a:rPr lang="en-US" sz="2800" dirty="0" smtClean="0"/>
              <a:t>Clear, concise, consistence and reachable</a:t>
            </a:r>
          </a:p>
          <a:p>
            <a:pPr algn="just" eaLnBrk="1" hangingPunct="1">
              <a:lnSpc>
                <a:spcPct val="90000"/>
              </a:lnSpc>
              <a:defRPr/>
            </a:pPr>
            <a:r>
              <a:rPr lang="en-US" sz="2800" dirty="0" smtClean="0"/>
              <a:t>Has clear link to PO &amp; Curriculum design</a:t>
            </a:r>
          </a:p>
          <a:p>
            <a:pPr algn="just" eaLnBrk="1" hangingPunct="1">
              <a:lnSpc>
                <a:spcPct val="90000"/>
              </a:lnSpc>
              <a:defRPr/>
            </a:pPr>
            <a:r>
              <a:rPr lang="en-US" sz="2800" dirty="0" smtClean="0"/>
              <a:t>Review, revised &amp; updated continually published</a:t>
            </a:r>
          </a:p>
          <a:p>
            <a:pPr algn="just" eaLnBrk="1" hangingPunct="1">
              <a:lnSpc>
                <a:spcPct val="90000"/>
              </a:lnSpc>
              <a:defRPr/>
            </a:pPr>
            <a:endParaRPr lang="en-US" sz="2800" dirty="0" smtClean="0"/>
          </a:p>
        </p:txBody>
      </p:sp>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1280" y="58018"/>
            <a:ext cx="5194920" cy="108498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of PEO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FKE</a:t>
            </a:r>
            <a:endParaRPr lang="en-US" dirty="0"/>
          </a:p>
        </p:txBody>
      </p:sp>
      <p:sp>
        <p:nvSpPr>
          <p:cNvPr id="3" name="Content Placeholder 2"/>
          <p:cNvSpPr>
            <a:spLocks noGrp="1"/>
          </p:cNvSpPr>
          <p:nvPr>
            <p:ph idx="1"/>
          </p:nvPr>
        </p:nvSpPr>
        <p:spPr>
          <a:xfrm>
            <a:off x="287016" y="1143000"/>
            <a:ext cx="8475984" cy="3672408"/>
          </a:xfrm>
        </p:spPr>
        <p:txBody>
          <a:bodyPr/>
          <a:lstStyle/>
          <a:p>
            <a:pPr algn="just"/>
            <a:r>
              <a:rPr lang="en-US" sz="2400" b="1" dirty="0" smtClean="0">
                <a:solidFill>
                  <a:srgbClr val="000000"/>
                </a:solidFill>
                <a:latin typeface="Arial"/>
              </a:rPr>
              <a:t>PEO for the Electrical Engineering Program at Faculty of Electrical Engineering.</a:t>
            </a:r>
          </a:p>
          <a:p>
            <a:pPr marL="857250" lvl="1" indent="-400050" algn="just">
              <a:buFont typeface="+mj-lt"/>
              <a:buAutoNum type="romanLcPeriod"/>
            </a:pPr>
            <a:r>
              <a:rPr lang="en-US" sz="2400" dirty="0" smtClean="0"/>
              <a:t>To produce graduates who practice electrical engineering knowledge in broad engineering applications as related to manufacturing, process, robotics, project development, utilities industry, services, maintenance, management, and research development.</a:t>
            </a:r>
          </a:p>
          <a:p>
            <a:pPr marL="857250" lvl="1" indent="-400050" algn="just">
              <a:buFont typeface="+mj-lt"/>
              <a:buAutoNum type="romanLcPeriod"/>
            </a:pPr>
            <a:r>
              <a:rPr lang="en-US" sz="2400" dirty="0" smtClean="0"/>
              <a:t>To produce graduates who are successful in engineering career, possess leadership quality, able to work independently, and practice professional ethical conduct.</a:t>
            </a:r>
          </a:p>
          <a:p>
            <a:pPr marL="857250" lvl="1" indent="-400050" algn="just">
              <a:buFont typeface="+mj-lt"/>
              <a:buAutoNum type="romanLcPeriod"/>
            </a:pPr>
            <a:r>
              <a:rPr lang="en-US" sz="2400" dirty="0" smtClean="0"/>
              <a:t>To produce graduates who engage with life-long learning and adapt to constantly evolving technology and entrepreneurial skills.</a:t>
            </a:r>
          </a:p>
          <a:p>
            <a:endParaRPr lang="en-US" sz="2400" dirty="0"/>
          </a:p>
        </p:txBody>
      </p:sp>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1280" y="58018"/>
            <a:ext cx="5194920" cy="1084982"/>
          </a:xfrm>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Example of PEO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FKE</a:t>
            </a:r>
            <a:endParaRPr lang="en-US" dirty="0"/>
          </a:p>
        </p:txBody>
      </p:sp>
      <p:sp>
        <p:nvSpPr>
          <p:cNvPr id="3" name="Content Placeholder 2"/>
          <p:cNvSpPr>
            <a:spLocks noGrp="1"/>
          </p:cNvSpPr>
          <p:nvPr>
            <p:ph idx="1"/>
          </p:nvPr>
        </p:nvSpPr>
        <p:spPr>
          <a:xfrm>
            <a:off x="287016" y="1219200"/>
            <a:ext cx="8475984" cy="3672408"/>
          </a:xfrm>
        </p:spPr>
        <p:txBody>
          <a:bodyPr/>
          <a:lstStyle/>
          <a:p>
            <a:pPr algn="just"/>
            <a:r>
              <a:rPr lang="en-US" sz="2400" b="1" dirty="0" smtClean="0"/>
              <a:t>PEO for the </a:t>
            </a:r>
            <a:r>
              <a:rPr lang="en-US" sz="2400" b="1" dirty="0" err="1" smtClean="0"/>
              <a:t>Mechatronics</a:t>
            </a:r>
            <a:r>
              <a:rPr lang="en-US" sz="2400" b="1" dirty="0" smtClean="0"/>
              <a:t> Engineering Program at Faculty of Electrical Engineering.</a:t>
            </a:r>
            <a:endParaRPr lang="en-US" sz="2400" dirty="0" smtClean="0"/>
          </a:p>
          <a:p>
            <a:pPr lvl="1" algn="just"/>
            <a:r>
              <a:rPr lang="en-US" sz="2400" dirty="0" smtClean="0"/>
              <a:t>To produce graduates who practice </a:t>
            </a:r>
            <a:r>
              <a:rPr lang="en-US" sz="2400" dirty="0" err="1" smtClean="0"/>
              <a:t>mechatronics</a:t>
            </a:r>
            <a:r>
              <a:rPr lang="en-US" sz="2400" dirty="0" smtClean="0"/>
              <a:t> engineering knowledge in broad engineering applications as related to manufacturing, process, robotics, project development, utilities industry, services, maintenance, management, and research development.  </a:t>
            </a:r>
          </a:p>
          <a:p>
            <a:pPr lvl="1" algn="just"/>
            <a:r>
              <a:rPr lang="en-US" sz="2400" dirty="0" smtClean="0"/>
              <a:t>To produce graduates who are successful in engineering career, possess leadership quality, able to work independently, and practice professional ethical conduct. </a:t>
            </a:r>
          </a:p>
          <a:p>
            <a:pPr lvl="1" algn="just"/>
            <a:r>
              <a:rPr lang="en-US" sz="2400" dirty="0" smtClean="0"/>
              <a:t>To produce graduates who engage with life-long learning and adapt to constantly evolving technology and entrepreneurial skills. </a:t>
            </a:r>
          </a:p>
          <a:p>
            <a:pPr marL="857250" lvl="1" indent="-400050" algn="just">
              <a:buFont typeface="+mj-lt"/>
              <a:buAutoNum type="romanLcPeriod"/>
            </a:pPr>
            <a:endParaRPr lang="en-US" sz="2400" dirty="0" smtClean="0"/>
          </a:p>
          <a:p>
            <a:pPr algn="just"/>
            <a:endParaRPr lang="en-US" sz="2400" dirty="0"/>
          </a:p>
        </p:txBody>
      </p:sp>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97"/>
          <p:cNvGrpSpPr>
            <a:grpSpLocks/>
          </p:cNvGrpSpPr>
          <p:nvPr/>
        </p:nvGrpSpPr>
        <p:grpSpPr bwMode="auto">
          <a:xfrm>
            <a:off x="6172200" y="2819400"/>
            <a:ext cx="1676400" cy="2133600"/>
            <a:chOff x="3888" y="1776"/>
            <a:chExt cx="1056" cy="1344"/>
          </a:xfrm>
        </p:grpSpPr>
        <p:sp>
          <p:nvSpPr>
            <p:cNvPr id="68657" name="AutoShape 76"/>
            <p:cNvSpPr>
              <a:spLocks noChangeArrowheads="1"/>
            </p:cNvSpPr>
            <p:nvPr/>
          </p:nvSpPr>
          <p:spPr bwMode="auto">
            <a:xfrm>
              <a:off x="3888" y="1776"/>
              <a:ext cx="1056" cy="1344"/>
            </a:xfrm>
            <a:prstGeom prst="roundRect">
              <a:avLst>
                <a:gd name="adj" fmla="val 16667"/>
              </a:avLst>
            </a:prstGeom>
            <a:noFill/>
            <a:ln w="76200">
              <a:solidFill>
                <a:srgbClr val="00FF00"/>
              </a:solidFill>
              <a:round/>
              <a:headEnd/>
              <a:tailEnd/>
            </a:ln>
          </p:spPr>
          <p:txBody>
            <a:bodyPr wrap="none" anchor="ctr"/>
            <a:lstStyle/>
            <a:p>
              <a:pPr eaLnBrk="1" hangingPunct="1"/>
              <a:endParaRPr lang="en-US">
                <a:latin typeface="Arial" charset="0"/>
                <a:ea typeface="MS PGothic" pitchFamily="34" charset="-128"/>
              </a:endParaRPr>
            </a:p>
          </p:txBody>
        </p:sp>
        <p:sp>
          <p:nvSpPr>
            <p:cNvPr id="68658" name="Line 87"/>
            <p:cNvSpPr>
              <a:spLocks noChangeShapeType="1"/>
            </p:cNvSpPr>
            <p:nvPr/>
          </p:nvSpPr>
          <p:spPr bwMode="auto">
            <a:xfrm flipV="1">
              <a:off x="3888" y="1872"/>
              <a:ext cx="0" cy="192"/>
            </a:xfrm>
            <a:prstGeom prst="line">
              <a:avLst/>
            </a:prstGeom>
            <a:noFill/>
            <a:ln w="57150">
              <a:solidFill>
                <a:srgbClr val="00FF00"/>
              </a:solidFill>
              <a:round/>
              <a:headEnd/>
              <a:tailEnd type="triangle" w="lg" len="lg"/>
            </a:ln>
          </p:spPr>
          <p:txBody>
            <a:bodyPr/>
            <a:lstStyle/>
            <a:p>
              <a:endParaRPr lang="en-US"/>
            </a:p>
          </p:txBody>
        </p:sp>
        <p:sp>
          <p:nvSpPr>
            <p:cNvPr id="68659" name="Line 93"/>
            <p:cNvSpPr>
              <a:spLocks noChangeShapeType="1"/>
            </p:cNvSpPr>
            <p:nvPr/>
          </p:nvSpPr>
          <p:spPr bwMode="auto">
            <a:xfrm flipH="1" flipV="1">
              <a:off x="4032" y="3120"/>
              <a:ext cx="192" cy="0"/>
            </a:xfrm>
            <a:prstGeom prst="line">
              <a:avLst/>
            </a:prstGeom>
            <a:noFill/>
            <a:ln w="76200">
              <a:solidFill>
                <a:srgbClr val="00FF00"/>
              </a:solidFill>
              <a:round/>
              <a:headEnd/>
              <a:tailEnd type="triangle" w="med" len="med"/>
            </a:ln>
          </p:spPr>
          <p:txBody>
            <a:bodyPr/>
            <a:lstStyle/>
            <a:p>
              <a:endParaRPr lang="en-US"/>
            </a:p>
          </p:txBody>
        </p:sp>
      </p:grpSp>
      <p:grpSp>
        <p:nvGrpSpPr>
          <p:cNvPr id="3" name="Group 98"/>
          <p:cNvGrpSpPr>
            <a:grpSpLocks/>
          </p:cNvGrpSpPr>
          <p:nvPr/>
        </p:nvGrpSpPr>
        <p:grpSpPr bwMode="auto">
          <a:xfrm>
            <a:off x="4267200" y="2362200"/>
            <a:ext cx="4038600" cy="3124200"/>
            <a:chOff x="2688" y="1488"/>
            <a:chExt cx="2544" cy="1968"/>
          </a:xfrm>
        </p:grpSpPr>
        <p:sp>
          <p:nvSpPr>
            <p:cNvPr id="68654" name="AutoShape 78"/>
            <p:cNvSpPr>
              <a:spLocks noChangeArrowheads="1"/>
            </p:cNvSpPr>
            <p:nvPr/>
          </p:nvSpPr>
          <p:spPr bwMode="auto">
            <a:xfrm>
              <a:off x="2688" y="1488"/>
              <a:ext cx="2544" cy="1968"/>
            </a:xfrm>
            <a:prstGeom prst="roundRect">
              <a:avLst>
                <a:gd name="adj" fmla="val 16667"/>
              </a:avLst>
            </a:prstGeom>
            <a:noFill/>
            <a:ln w="76200">
              <a:solidFill>
                <a:srgbClr val="00FF00"/>
              </a:solidFill>
              <a:round/>
              <a:headEnd/>
              <a:tailEnd/>
            </a:ln>
          </p:spPr>
          <p:txBody>
            <a:bodyPr wrap="none" anchor="ctr"/>
            <a:lstStyle/>
            <a:p>
              <a:pPr eaLnBrk="1" hangingPunct="1"/>
              <a:endParaRPr lang="en-US">
                <a:latin typeface="Arial" charset="0"/>
                <a:ea typeface="MS PGothic" pitchFamily="34" charset="-128"/>
              </a:endParaRPr>
            </a:p>
          </p:txBody>
        </p:sp>
        <p:sp>
          <p:nvSpPr>
            <p:cNvPr id="68655" name="Line 86"/>
            <p:cNvSpPr>
              <a:spLocks noChangeShapeType="1"/>
            </p:cNvSpPr>
            <p:nvPr/>
          </p:nvSpPr>
          <p:spPr bwMode="auto">
            <a:xfrm flipV="1">
              <a:off x="2688" y="1776"/>
              <a:ext cx="0" cy="192"/>
            </a:xfrm>
            <a:prstGeom prst="line">
              <a:avLst/>
            </a:prstGeom>
            <a:noFill/>
            <a:ln w="57150">
              <a:solidFill>
                <a:srgbClr val="00FF00"/>
              </a:solidFill>
              <a:round/>
              <a:headEnd/>
              <a:tailEnd type="triangle" w="lg" len="lg"/>
            </a:ln>
          </p:spPr>
          <p:txBody>
            <a:bodyPr/>
            <a:lstStyle/>
            <a:p>
              <a:endParaRPr lang="en-US"/>
            </a:p>
          </p:txBody>
        </p:sp>
        <p:sp>
          <p:nvSpPr>
            <p:cNvPr id="68656" name="Line 92"/>
            <p:cNvSpPr>
              <a:spLocks noChangeShapeType="1"/>
            </p:cNvSpPr>
            <p:nvPr/>
          </p:nvSpPr>
          <p:spPr bwMode="auto">
            <a:xfrm flipH="1" flipV="1">
              <a:off x="3168" y="3456"/>
              <a:ext cx="192" cy="0"/>
            </a:xfrm>
            <a:prstGeom prst="line">
              <a:avLst/>
            </a:prstGeom>
            <a:noFill/>
            <a:ln w="76200">
              <a:solidFill>
                <a:srgbClr val="00FF00"/>
              </a:solidFill>
              <a:round/>
              <a:headEnd/>
              <a:tailEnd type="triangle" w="med" len="med"/>
            </a:ln>
          </p:spPr>
          <p:txBody>
            <a:bodyPr/>
            <a:lstStyle/>
            <a:p>
              <a:endParaRPr lang="en-US"/>
            </a:p>
          </p:txBody>
        </p:sp>
      </p:grpSp>
      <p:grpSp>
        <p:nvGrpSpPr>
          <p:cNvPr id="4" name="Group 99"/>
          <p:cNvGrpSpPr>
            <a:grpSpLocks/>
          </p:cNvGrpSpPr>
          <p:nvPr/>
        </p:nvGrpSpPr>
        <p:grpSpPr bwMode="auto">
          <a:xfrm>
            <a:off x="2590800" y="1828800"/>
            <a:ext cx="6172200" cy="4267200"/>
            <a:chOff x="1680" y="1152"/>
            <a:chExt cx="3888" cy="2688"/>
          </a:xfrm>
        </p:grpSpPr>
        <p:sp>
          <p:nvSpPr>
            <p:cNvPr id="68651" name="AutoShape 77"/>
            <p:cNvSpPr>
              <a:spLocks noChangeArrowheads="1"/>
            </p:cNvSpPr>
            <p:nvPr/>
          </p:nvSpPr>
          <p:spPr bwMode="auto">
            <a:xfrm>
              <a:off x="1680" y="1152"/>
              <a:ext cx="3888" cy="2688"/>
            </a:xfrm>
            <a:prstGeom prst="roundRect">
              <a:avLst>
                <a:gd name="adj" fmla="val 16667"/>
              </a:avLst>
            </a:prstGeom>
            <a:noFill/>
            <a:ln w="76200">
              <a:solidFill>
                <a:srgbClr val="00FF00"/>
              </a:solidFill>
              <a:round/>
              <a:headEnd/>
              <a:tailEnd/>
            </a:ln>
          </p:spPr>
          <p:txBody>
            <a:bodyPr wrap="none" anchor="ctr"/>
            <a:lstStyle/>
            <a:p>
              <a:pPr eaLnBrk="1" hangingPunct="1"/>
              <a:endParaRPr lang="en-US">
                <a:latin typeface="Arial" charset="0"/>
                <a:ea typeface="MS PGothic" pitchFamily="34" charset="-128"/>
              </a:endParaRPr>
            </a:p>
          </p:txBody>
        </p:sp>
        <p:sp>
          <p:nvSpPr>
            <p:cNvPr id="68652" name="Line 85"/>
            <p:cNvSpPr>
              <a:spLocks noChangeShapeType="1"/>
            </p:cNvSpPr>
            <p:nvPr/>
          </p:nvSpPr>
          <p:spPr bwMode="auto">
            <a:xfrm flipV="1">
              <a:off x="1680" y="1680"/>
              <a:ext cx="0" cy="192"/>
            </a:xfrm>
            <a:prstGeom prst="line">
              <a:avLst/>
            </a:prstGeom>
            <a:noFill/>
            <a:ln w="57150">
              <a:solidFill>
                <a:srgbClr val="00FF00"/>
              </a:solidFill>
              <a:round/>
              <a:headEnd/>
              <a:tailEnd type="triangle" w="lg" len="lg"/>
            </a:ln>
          </p:spPr>
          <p:txBody>
            <a:bodyPr/>
            <a:lstStyle/>
            <a:p>
              <a:endParaRPr lang="en-US"/>
            </a:p>
          </p:txBody>
        </p:sp>
        <p:sp>
          <p:nvSpPr>
            <p:cNvPr id="68653" name="Line 91"/>
            <p:cNvSpPr>
              <a:spLocks noChangeShapeType="1"/>
            </p:cNvSpPr>
            <p:nvPr/>
          </p:nvSpPr>
          <p:spPr bwMode="auto">
            <a:xfrm flipH="1" flipV="1">
              <a:off x="2304" y="3840"/>
              <a:ext cx="192" cy="0"/>
            </a:xfrm>
            <a:prstGeom prst="line">
              <a:avLst/>
            </a:prstGeom>
            <a:noFill/>
            <a:ln w="76200">
              <a:solidFill>
                <a:srgbClr val="00FF00"/>
              </a:solidFill>
              <a:round/>
              <a:headEnd/>
              <a:tailEnd type="triangle" w="med" len="med"/>
            </a:ln>
          </p:spPr>
          <p:txBody>
            <a:bodyPr/>
            <a:lstStyle/>
            <a:p>
              <a:endParaRPr lang="en-US"/>
            </a:p>
          </p:txBody>
        </p:sp>
      </p:grpSp>
      <p:grpSp>
        <p:nvGrpSpPr>
          <p:cNvPr id="5" name="Group 3"/>
          <p:cNvGrpSpPr>
            <a:grpSpLocks/>
          </p:cNvGrpSpPr>
          <p:nvPr/>
        </p:nvGrpSpPr>
        <p:grpSpPr bwMode="auto">
          <a:xfrm>
            <a:off x="3657600" y="3321050"/>
            <a:ext cx="1371600" cy="1479550"/>
            <a:chOff x="1440" y="1440"/>
            <a:chExt cx="864" cy="864"/>
          </a:xfrm>
        </p:grpSpPr>
        <p:sp>
          <p:nvSpPr>
            <p:cNvPr id="68649" name="AutoShape 4"/>
            <p:cNvSpPr>
              <a:spLocks noChangeArrowheads="1"/>
            </p:cNvSpPr>
            <p:nvPr/>
          </p:nvSpPr>
          <p:spPr bwMode="auto">
            <a:xfrm>
              <a:off x="1440" y="1440"/>
              <a:ext cx="864" cy="864"/>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50" name="Text Box 5"/>
            <p:cNvSpPr txBox="1">
              <a:spLocks noChangeArrowheads="1"/>
            </p:cNvSpPr>
            <p:nvPr/>
          </p:nvSpPr>
          <p:spPr bwMode="auto">
            <a:xfrm>
              <a:off x="1488" y="1680"/>
              <a:ext cx="682" cy="42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eaLnBrk="1" hangingPunct="1"/>
              <a:r>
                <a:rPr lang="en-US" sz="1400" b="1" dirty="0">
                  <a:latin typeface="Arial" charset="0"/>
                  <a:ea typeface="MS PGothic" pitchFamily="34" charset="-128"/>
                </a:rPr>
                <a:t>Program Outcomes (PO)</a:t>
              </a:r>
            </a:p>
          </p:txBody>
        </p:sp>
      </p:grpSp>
      <p:grpSp>
        <p:nvGrpSpPr>
          <p:cNvPr id="6" name="Group 6"/>
          <p:cNvGrpSpPr>
            <a:grpSpLocks/>
          </p:cNvGrpSpPr>
          <p:nvPr/>
        </p:nvGrpSpPr>
        <p:grpSpPr bwMode="auto">
          <a:xfrm>
            <a:off x="1752600" y="3321050"/>
            <a:ext cx="1524000" cy="1784350"/>
            <a:chOff x="1440" y="1440"/>
            <a:chExt cx="864" cy="864"/>
          </a:xfrm>
        </p:grpSpPr>
        <p:sp>
          <p:nvSpPr>
            <p:cNvPr id="68647" name="AutoShape 7"/>
            <p:cNvSpPr>
              <a:spLocks noChangeArrowheads="1"/>
            </p:cNvSpPr>
            <p:nvPr/>
          </p:nvSpPr>
          <p:spPr bwMode="auto">
            <a:xfrm>
              <a:off x="1440" y="1440"/>
              <a:ext cx="864" cy="864"/>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48" name="Text Box 8"/>
            <p:cNvSpPr txBox="1">
              <a:spLocks noChangeArrowheads="1"/>
            </p:cNvSpPr>
            <p:nvPr/>
          </p:nvSpPr>
          <p:spPr bwMode="auto">
            <a:xfrm>
              <a:off x="1488" y="1680"/>
              <a:ext cx="682" cy="456"/>
            </a:xfrm>
            <a:prstGeom prst="rect">
              <a:avLst/>
            </a:prstGeom>
            <a:noFill/>
            <a:ln w="9525">
              <a:noFill/>
              <a:miter lim="800000"/>
              <a:headEnd/>
              <a:tailEnd/>
            </a:ln>
          </p:spPr>
          <p:txBody>
            <a:bodyPr>
              <a:spAutoFit/>
            </a:bodyPr>
            <a:lstStyle/>
            <a:p>
              <a:pPr eaLnBrk="1" hangingPunct="1"/>
              <a:r>
                <a:rPr lang="en-US" sz="1400" b="1">
                  <a:latin typeface="Arial" charset="0"/>
                  <a:ea typeface="MS PGothic" pitchFamily="34" charset="-128"/>
                </a:rPr>
                <a:t>Program Educational Objectives (PEO)</a:t>
              </a:r>
            </a:p>
          </p:txBody>
        </p:sp>
      </p:grpSp>
      <p:grpSp>
        <p:nvGrpSpPr>
          <p:cNvPr id="7" name="Group 18"/>
          <p:cNvGrpSpPr>
            <a:grpSpLocks/>
          </p:cNvGrpSpPr>
          <p:nvPr/>
        </p:nvGrpSpPr>
        <p:grpSpPr bwMode="auto">
          <a:xfrm>
            <a:off x="5486400" y="3321050"/>
            <a:ext cx="1371600" cy="1403350"/>
            <a:chOff x="1440" y="1440"/>
            <a:chExt cx="864" cy="864"/>
          </a:xfrm>
        </p:grpSpPr>
        <p:sp>
          <p:nvSpPr>
            <p:cNvPr id="68645" name="AutoShape 19"/>
            <p:cNvSpPr>
              <a:spLocks noChangeArrowheads="1"/>
            </p:cNvSpPr>
            <p:nvPr/>
          </p:nvSpPr>
          <p:spPr bwMode="auto">
            <a:xfrm>
              <a:off x="1440" y="1440"/>
              <a:ext cx="864" cy="864"/>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46" name="Text Box 20"/>
            <p:cNvSpPr txBox="1">
              <a:spLocks noChangeArrowheads="1"/>
            </p:cNvSpPr>
            <p:nvPr/>
          </p:nvSpPr>
          <p:spPr bwMode="auto">
            <a:xfrm>
              <a:off x="1488" y="1680"/>
              <a:ext cx="682" cy="450"/>
            </a:xfrm>
            <a:prstGeom prst="rect">
              <a:avLst/>
            </a:prstGeom>
            <a:solidFill>
              <a:schemeClr val="bg2"/>
            </a:solidFill>
            <a:ln w="9525">
              <a:noFill/>
              <a:miter lim="800000"/>
              <a:headEnd/>
              <a:tailEnd/>
            </a:ln>
          </p:spPr>
          <p:txBody>
            <a:bodyPr>
              <a:spAutoFit/>
            </a:bodyPr>
            <a:lstStyle/>
            <a:p>
              <a:pPr eaLnBrk="1" hangingPunct="1"/>
              <a:r>
                <a:rPr lang="en-US" sz="1400" b="1">
                  <a:latin typeface="Arial" charset="0"/>
                  <a:ea typeface="MS PGothic" pitchFamily="34" charset="-128"/>
                </a:rPr>
                <a:t>Learning Outcomes (LO)</a:t>
              </a:r>
            </a:p>
          </p:txBody>
        </p:sp>
      </p:grpSp>
      <p:sp>
        <p:nvSpPr>
          <p:cNvPr id="68616" name="AutoShape 52"/>
          <p:cNvSpPr>
            <a:spLocks noChangeArrowheads="1"/>
          </p:cNvSpPr>
          <p:nvPr/>
        </p:nvSpPr>
        <p:spPr bwMode="auto">
          <a:xfrm>
            <a:off x="3124200" y="3727450"/>
            <a:ext cx="519113" cy="203200"/>
          </a:xfrm>
          <a:prstGeom prst="leftRightArrow">
            <a:avLst>
              <a:gd name="adj1" fmla="val 50000"/>
              <a:gd name="adj2" fmla="val 51094"/>
            </a:avLst>
          </a:prstGeom>
          <a:solidFill>
            <a:srgbClr val="00FF00"/>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17" name="AutoShape 58"/>
          <p:cNvSpPr>
            <a:spLocks noChangeArrowheads="1"/>
          </p:cNvSpPr>
          <p:nvPr/>
        </p:nvSpPr>
        <p:spPr bwMode="auto">
          <a:xfrm>
            <a:off x="4859338" y="3727450"/>
            <a:ext cx="627062" cy="203200"/>
          </a:xfrm>
          <a:prstGeom prst="leftRightArrow">
            <a:avLst>
              <a:gd name="adj1" fmla="val 50000"/>
              <a:gd name="adj2" fmla="val 61719"/>
            </a:avLst>
          </a:prstGeom>
          <a:solidFill>
            <a:srgbClr val="00FF00"/>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23631" name="Text Box 79"/>
          <p:cNvSpPr txBox="1">
            <a:spLocks noChangeArrowheads="1"/>
          </p:cNvSpPr>
          <p:nvPr/>
        </p:nvSpPr>
        <p:spPr bwMode="auto">
          <a:xfrm>
            <a:off x="6324600" y="2667000"/>
            <a:ext cx="1389063"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Assessment</a:t>
            </a:r>
          </a:p>
        </p:txBody>
      </p:sp>
      <p:sp>
        <p:nvSpPr>
          <p:cNvPr id="23632" name="Text Box 80"/>
          <p:cNvSpPr txBox="1">
            <a:spLocks noChangeArrowheads="1"/>
          </p:cNvSpPr>
          <p:nvPr/>
        </p:nvSpPr>
        <p:spPr bwMode="auto">
          <a:xfrm>
            <a:off x="5562600" y="2209800"/>
            <a:ext cx="1389063"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Assessment</a:t>
            </a:r>
          </a:p>
        </p:txBody>
      </p:sp>
      <p:sp>
        <p:nvSpPr>
          <p:cNvPr id="23633" name="Text Box 81"/>
          <p:cNvSpPr txBox="1">
            <a:spLocks noChangeArrowheads="1"/>
          </p:cNvSpPr>
          <p:nvPr/>
        </p:nvSpPr>
        <p:spPr bwMode="auto">
          <a:xfrm>
            <a:off x="4114800" y="1676400"/>
            <a:ext cx="1389063"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Assessment</a:t>
            </a:r>
          </a:p>
        </p:txBody>
      </p:sp>
      <p:sp>
        <p:nvSpPr>
          <p:cNvPr id="23634" name="Text Box 82"/>
          <p:cNvSpPr txBox="1">
            <a:spLocks noChangeArrowheads="1"/>
          </p:cNvSpPr>
          <p:nvPr/>
        </p:nvSpPr>
        <p:spPr bwMode="auto">
          <a:xfrm>
            <a:off x="7064375" y="4800600"/>
            <a:ext cx="555625"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CQI</a:t>
            </a:r>
          </a:p>
        </p:txBody>
      </p:sp>
      <p:sp>
        <p:nvSpPr>
          <p:cNvPr id="23635" name="Text Box 83"/>
          <p:cNvSpPr txBox="1">
            <a:spLocks noChangeArrowheads="1"/>
          </p:cNvSpPr>
          <p:nvPr/>
        </p:nvSpPr>
        <p:spPr bwMode="auto">
          <a:xfrm>
            <a:off x="5791200" y="5334000"/>
            <a:ext cx="555625"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CQI</a:t>
            </a:r>
          </a:p>
        </p:txBody>
      </p:sp>
      <p:sp>
        <p:nvSpPr>
          <p:cNvPr id="23636" name="Text Box 84"/>
          <p:cNvSpPr txBox="1">
            <a:spLocks noChangeArrowheads="1"/>
          </p:cNvSpPr>
          <p:nvPr/>
        </p:nvSpPr>
        <p:spPr bwMode="auto">
          <a:xfrm>
            <a:off x="4724400" y="5943600"/>
            <a:ext cx="555625"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CQI</a:t>
            </a:r>
          </a:p>
        </p:txBody>
      </p:sp>
      <p:grpSp>
        <p:nvGrpSpPr>
          <p:cNvPr id="8" name="Group 101"/>
          <p:cNvGrpSpPr>
            <a:grpSpLocks/>
          </p:cNvGrpSpPr>
          <p:nvPr/>
        </p:nvGrpSpPr>
        <p:grpSpPr bwMode="auto">
          <a:xfrm>
            <a:off x="8639175" y="3276600"/>
            <a:ext cx="428625" cy="1371600"/>
            <a:chOff x="911" y="1008"/>
            <a:chExt cx="270" cy="672"/>
          </a:xfrm>
        </p:grpSpPr>
        <p:sp>
          <p:nvSpPr>
            <p:cNvPr id="68643" name="Rectangle 100"/>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23646" name="Text Box 94"/>
            <p:cNvSpPr txBox="1">
              <a:spLocks noChangeArrowheads="1"/>
            </p:cNvSpPr>
            <p:nvPr/>
          </p:nvSpPr>
          <p:spPr bwMode="auto">
            <a:xfrm>
              <a:off x="911" y="1008"/>
              <a:ext cx="270" cy="672"/>
            </a:xfrm>
            <a:prstGeom prst="rect">
              <a:avLst/>
            </a:prstGeom>
            <a:solidFill>
              <a:schemeClr val="bg2"/>
            </a:solidFill>
            <a:ln w="9525">
              <a:noFill/>
              <a:miter lim="800000"/>
              <a:headEnd/>
              <a:tailEnd/>
            </a:ln>
          </p:spPr>
          <p:txBody>
            <a:bodyPr vert="eaVert">
              <a:spAutoFit/>
            </a:bodyPr>
            <a:lstStyle/>
            <a:p>
              <a:pPr algn="ctr" eaLnBrk="1" hangingPunct="1">
                <a:defRPr/>
              </a:pPr>
              <a:r>
                <a:rPr lang="en-US" sz="1600" b="1" i="1">
                  <a:effectLst>
                    <a:outerShdw blurRad="38100" dist="38100" dir="2700000" algn="tl">
                      <a:srgbClr val="000000"/>
                    </a:outerShdw>
                  </a:effectLst>
                  <a:latin typeface="Arial" charset="0"/>
                  <a:ea typeface="MS PGothic" pitchFamily="34" charset="-128"/>
                </a:rPr>
                <a:t>Evaluation</a:t>
              </a:r>
            </a:p>
          </p:txBody>
        </p:sp>
      </p:grpSp>
      <p:grpSp>
        <p:nvGrpSpPr>
          <p:cNvPr id="9" name="Group 102"/>
          <p:cNvGrpSpPr>
            <a:grpSpLocks/>
          </p:cNvGrpSpPr>
          <p:nvPr/>
        </p:nvGrpSpPr>
        <p:grpSpPr bwMode="auto">
          <a:xfrm>
            <a:off x="8105775" y="3276600"/>
            <a:ext cx="428625" cy="1371600"/>
            <a:chOff x="911" y="1008"/>
            <a:chExt cx="270" cy="672"/>
          </a:xfrm>
        </p:grpSpPr>
        <p:sp>
          <p:nvSpPr>
            <p:cNvPr id="68641" name="Rectangle 103"/>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23656" name="Text Box 104"/>
            <p:cNvSpPr txBox="1">
              <a:spLocks noChangeArrowheads="1"/>
            </p:cNvSpPr>
            <p:nvPr/>
          </p:nvSpPr>
          <p:spPr bwMode="auto">
            <a:xfrm>
              <a:off x="911" y="1008"/>
              <a:ext cx="270" cy="672"/>
            </a:xfrm>
            <a:prstGeom prst="rect">
              <a:avLst/>
            </a:prstGeom>
            <a:solidFill>
              <a:schemeClr val="bg2"/>
            </a:solidFill>
            <a:ln w="9525">
              <a:noFill/>
              <a:miter lim="800000"/>
              <a:headEnd/>
              <a:tailEnd/>
            </a:ln>
          </p:spPr>
          <p:txBody>
            <a:bodyPr vert="eaVert">
              <a:spAutoFit/>
            </a:bodyPr>
            <a:lstStyle/>
            <a:p>
              <a:pPr algn="ctr" eaLnBrk="1" hangingPunct="1">
                <a:defRPr/>
              </a:pPr>
              <a:r>
                <a:rPr lang="en-US" sz="1600" b="1" i="1">
                  <a:effectLst>
                    <a:outerShdw blurRad="38100" dist="38100" dir="2700000" algn="tl">
                      <a:srgbClr val="000000"/>
                    </a:outerShdw>
                  </a:effectLst>
                  <a:latin typeface="Arial" charset="0"/>
                  <a:ea typeface="MS PGothic" pitchFamily="34" charset="-128"/>
                </a:rPr>
                <a:t>Evaluation</a:t>
              </a:r>
            </a:p>
          </p:txBody>
        </p:sp>
      </p:grpSp>
      <p:grpSp>
        <p:nvGrpSpPr>
          <p:cNvPr id="10" name="Group 112"/>
          <p:cNvGrpSpPr>
            <a:grpSpLocks/>
          </p:cNvGrpSpPr>
          <p:nvPr/>
        </p:nvGrpSpPr>
        <p:grpSpPr bwMode="auto">
          <a:xfrm>
            <a:off x="7588250" y="3276600"/>
            <a:ext cx="428625" cy="1371600"/>
            <a:chOff x="911" y="1008"/>
            <a:chExt cx="270" cy="672"/>
          </a:xfrm>
        </p:grpSpPr>
        <p:sp>
          <p:nvSpPr>
            <p:cNvPr id="68639" name="Rectangle 113"/>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23666" name="Text Box 114"/>
            <p:cNvSpPr txBox="1">
              <a:spLocks noChangeArrowheads="1"/>
            </p:cNvSpPr>
            <p:nvPr/>
          </p:nvSpPr>
          <p:spPr bwMode="auto">
            <a:xfrm>
              <a:off x="911" y="1008"/>
              <a:ext cx="270" cy="672"/>
            </a:xfrm>
            <a:prstGeom prst="rect">
              <a:avLst/>
            </a:prstGeom>
            <a:solidFill>
              <a:schemeClr val="bg2"/>
            </a:solidFill>
            <a:ln w="9525">
              <a:noFill/>
              <a:miter lim="800000"/>
              <a:headEnd/>
              <a:tailEnd/>
            </a:ln>
          </p:spPr>
          <p:txBody>
            <a:bodyPr vert="eaVert">
              <a:spAutoFit/>
            </a:bodyPr>
            <a:lstStyle/>
            <a:p>
              <a:pPr algn="ctr" eaLnBrk="1" hangingPunct="1">
                <a:defRPr/>
              </a:pPr>
              <a:r>
                <a:rPr lang="en-US" sz="1600" b="1" i="1">
                  <a:effectLst>
                    <a:outerShdw blurRad="38100" dist="38100" dir="2700000" algn="tl">
                      <a:srgbClr val="000000"/>
                    </a:outerShdw>
                  </a:effectLst>
                  <a:latin typeface="Arial" charset="0"/>
                  <a:ea typeface="MS PGothic" pitchFamily="34" charset="-128"/>
                </a:rPr>
                <a:t>Evaluation</a:t>
              </a:r>
            </a:p>
          </p:txBody>
        </p:sp>
      </p:grpSp>
      <p:grpSp>
        <p:nvGrpSpPr>
          <p:cNvPr id="11" name="Group 46"/>
          <p:cNvGrpSpPr>
            <a:grpSpLocks/>
          </p:cNvGrpSpPr>
          <p:nvPr/>
        </p:nvGrpSpPr>
        <p:grpSpPr bwMode="auto">
          <a:xfrm>
            <a:off x="3048000" y="4208463"/>
            <a:ext cx="2286000" cy="1811336"/>
            <a:chOff x="3505200" y="4419600"/>
            <a:chExt cx="2286000" cy="3352300"/>
          </a:xfrm>
        </p:grpSpPr>
        <p:cxnSp>
          <p:nvCxnSpPr>
            <p:cNvPr id="40" name="Straight Arrow Connector 39"/>
            <p:cNvCxnSpPr>
              <a:cxnSpLocks noChangeShapeType="1"/>
            </p:cNvCxnSpPr>
            <p:nvPr/>
          </p:nvCxnSpPr>
          <p:spPr bwMode="auto">
            <a:xfrm rot="5400000">
              <a:off x="3353362" y="5104838"/>
              <a:ext cx="1372063" cy="1588"/>
            </a:xfrm>
            <a:prstGeom prst="straightConnector1">
              <a:avLst/>
            </a:prstGeom>
            <a:noFill/>
            <a:ln w="38100">
              <a:solidFill>
                <a:srgbClr val="FF0000"/>
              </a:solidFill>
              <a:round/>
              <a:headEnd type="oval" w="med" len="med"/>
              <a:tailEnd type="arrow" w="med" len="med"/>
            </a:ln>
            <a:effectLst>
              <a:outerShdw dist="20000" dir="5400000" rotWithShape="0">
                <a:srgbClr val="808080">
                  <a:alpha val="37999"/>
                </a:srgbClr>
              </a:outerShdw>
            </a:effectLst>
          </p:spPr>
        </p:cxnSp>
        <p:sp>
          <p:nvSpPr>
            <p:cNvPr id="68636" name="TextBox 42"/>
            <p:cNvSpPr txBox="1">
              <a:spLocks noChangeArrowheads="1"/>
            </p:cNvSpPr>
            <p:nvPr/>
          </p:nvSpPr>
          <p:spPr bwMode="auto">
            <a:xfrm>
              <a:off x="3505200" y="5791662"/>
              <a:ext cx="2286000" cy="198023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eaLnBrk="1" hangingPunct="1"/>
              <a:r>
                <a:rPr lang="en-US" sz="1600" b="1" dirty="0">
                  <a:latin typeface="Arial" charset="0"/>
                  <a:ea typeface="MS PGothic" pitchFamily="34" charset="-128"/>
                </a:rPr>
                <a:t>What students should achieved IMMEDIATELY AFTER graduated</a:t>
              </a:r>
            </a:p>
          </p:txBody>
        </p:sp>
      </p:grpSp>
      <p:sp>
        <p:nvSpPr>
          <p:cNvPr id="44" name="Text Box 2"/>
          <p:cNvSpPr txBox="1">
            <a:spLocks noChangeArrowheads="1"/>
          </p:cNvSpPr>
          <p:nvPr/>
        </p:nvSpPr>
        <p:spPr bwMode="auto">
          <a:xfrm>
            <a:off x="2438400" y="304800"/>
            <a:ext cx="6477000"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S PGothic" pitchFamily="34" charset="-128"/>
              </a:rPr>
              <a:t>Assessment, Evaluation &amp; CQI Cycle</a:t>
            </a:r>
          </a:p>
        </p:txBody>
      </p:sp>
      <p:pic>
        <p:nvPicPr>
          <p:cNvPr id="45" name="Picture 4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533400"/>
            <a:ext cx="1600200" cy="632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78050" y="0"/>
            <a:ext cx="666115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PROGRAM OUTCOMES (PO)</a:t>
            </a:r>
          </a:p>
        </p:txBody>
      </p:sp>
      <p:sp>
        <p:nvSpPr>
          <p:cNvPr id="22531" name="Rectangle 3"/>
          <p:cNvSpPr>
            <a:spLocks noGrp="1" noChangeArrowheads="1"/>
          </p:cNvSpPr>
          <p:nvPr>
            <p:ph idx="1"/>
          </p:nvPr>
        </p:nvSpPr>
        <p:spPr>
          <a:xfrm>
            <a:off x="533400" y="1143000"/>
            <a:ext cx="8305800" cy="4876800"/>
          </a:xfrm>
        </p:spPr>
        <p:txBody>
          <a:bodyPr/>
          <a:lstStyle/>
          <a:p>
            <a:pPr marL="365125" lvl="1" indent="-282575" algn="just">
              <a:spcBef>
                <a:spcPts val="600"/>
              </a:spcBef>
              <a:buSzPct val="80000"/>
              <a:buFont typeface="Wingdings 2" pitchFamily="18" charset="2"/>
              <a:buChar char=""/>
            </a:pPr>
            <a:r>
              <a:rPr lang="en-US" dirty="0" smtClean="0"/>
              <a:t>“Statements that describe </a:t>
            </a:r>
            <a:r>
              <a:rPr lang="en-US" b="1" dirty="0" smtClean="0"/>
              <a:t>what students are expected to know or be able to do by the time of graduation</a:t>
            </a:r>
            <a:r>
              <a:rPr lang="en-US" dirty="0" smtClean="0"/>
              <a:t>” </a:t>
            </a:r>
            <a:r>
              <a:rPr lang="en-US" i="1" dirty="0" smtClean="0"/>
              <a:t>(ABET Criteria 2004)</a:t>
            </a:r>
          </a:p>
          <a:p>
            <a:pPr algn="just"/>
            <a:endParaRPr lang="en-US" dirty="0" smtClean="0"/>
          </a:p>
          <a:p>
            <a:pPr algn="just"/>
            <a:r>
              <a:rPr lang="en-US"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Knowledge, skills and behaviors </a:t>
            </a:r>
            <a:r>
              <a:rPr lang="en-US" dirty="0" smtClean="0"/>
              <a:t>that students acquire throughout the program</a:t>
            </a:r>
          </a:p>
          <a:p>
            <a:pPr algn="just"/>
            <a:endParaRPr lang="en-US" dirty="0" smtClean="0"/>
          </a:p>
          <a:p>
            <a:pPr algn="just"/>
            <a:r>
              <a:rPr lang="en-US" dirty="0" smtClean="0"/>
              <a:t>Typically 4 years of  B.Eng. Program</a:t>
            </a:r>
          </a:p>
          <a:p>
            <a:pPr lvl="1" algn="just"/>
            <a:r>
              <a:rPr lang="en-US" dirty="0" smtClean="0"/>
              <a:t>Intake after STPM/Matriculation = 4 years</a:t>
            </a:r>
          </a:p>
        </p:txBody>
      </p:sp>
      <p:sp>
        <p:nvSpPr>
          <p:cNvPr id="16388" name="Slide Number Placeholder 5"/>
          <p:cNvSpPr>
            <a:spLocks noGrp="1"/>
          </p:cNvSpPr>
          <p:nvPr>
            <p:ph type="sldNum" sz="quarter" idx="12"/>
          </p:nvPr>
        </p:nvSpPr>
        <p:spPr/>
        <p:txBody>
          <a:bodyPr/>
          <a:lstStyle/>
          <a:p>
            <a:pPr>
              <a:defRPr/>
            </a:pPr>
            <a:fld id="{8742309F-BBCD-4559-9778-3FFD92053AA6}" type="slidenum">
              <a:rPr lang="en-US"/>
              <a:pPr>
                <a:defRPr/>
              </a:pPr>
              <a:t>59</a:t>
            </a:fld>
            <a:endParaRPr lang="en-US"/>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62200" y="0"/>
            <a:ext cx="5267325" cy="1296988"/>
          </a:xfrm>
        </p:spPr>
        <p:txBody>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CONTENTS</a:t>
            </a:r>
          </a:p>
        </p:txBody>
      </p:sp>
      <p:sp>
        <p:nvSpPr>
          <p:cNvPr id="5" name="Content Placeholder 4"/>
          <p:cNvSpPr>
            <a:spLocks noGrp="1"/>
          </p:cNvSpPr>
          <p:nvPr>
            <p:ph sz="half" idx="1"/>
          </p:nvPr>
        </p:nvSpPr>
        <p:spPr>
          <a:xfrm>
            <a:off x="457200" y="1371600"/>
            <a:ext cx="4038600" cy="4525963"/>
          </a:xfrm>
        </p:spPr>
        <p:style>
          <a:lnRef idx="2">
            <a:schemeClr val="accent1"/>
          </a:lnRef>
          <a:fillRef idx="1">
            <a:schemeClr val="lt1"/>
          </a:fillRef>
          <a:effectRef idx="0">
            <a:schemeClr val="accent1"/>
          </a:effectRef>
          <a:fontRef idx="minor">
            <a:schemeClr val="dk1"/>
          </a:fontRef>
        </p:style>
        <p:txBody>
          <a:bodyPr/>
          <a:lstStyle/>
          <a:p>
            <a:r>
              <a:rPr lang="en-US" dirty="0" smtClean="0"/>
              <a:t>Mapping </a:t>
            </a:r>
            <a:r>
              <a:rPr lang="en-US" dirty="0"/>
              <a:t>of LO-PO, LO-KI and PO-PEO</a:t>
            </a:r>
          </a:p>
          <a:p>
            <a:r>
              <a:rPr lang="en-US" dirty="0" smtClean="0"/>
              <a:t>Types </a:t>
            </a:r>
            <a:r>
              <a:rPr lang="en-US" dirty="0"/>
              <a:t>of Formative Assessments</a:t>
            </a:r>
          </a:p>
          <a:p>
            <a:r>
              <a:rPr lang="en-US" dirty="0" smtClean="0"/>
              <a:t>Types </a:t>
            </a:r>
            <a:r>
              <a:rPr lang="en-US" dirty="0"/>
              <a:t>of Summative Assessments</a:t>
            </a:r>
          </a:p>
          <a:p>
            <a:r>
              <a:rPr lang="en-US" dirty="0" smtClean="0"/>
              <a:t>Selecting </a:t>
            </a:r>
            <a:r>
              <a:rPr lang="en-US" dirty="0"/>
              <a:t>Appropriate Assessment Methods for Intended Learning Outcomes</a:t>
            </a:r>
          </a:p>
          <a:p>
            <a:endParaRPr lang="en-US" dirty="0"/>
          </a:p>
        </p:txBody>
      </p:sp>
      <p:sp>
        <p:nvSpPr>
          <p:cNvPr id="6" name="Content Placeholder 5"/>
          <p:cNvSpPr>
            <a:spLocks noGrp="1"/>
          </p:cNvSpPr>
          <p:nvPr>
            <p:ph sz="half" idx="2"/>
          </p:nvPr>
        </p:nvSpPr>
        <p:spPr>
          <a:xfrm>
            <a:off x="4648200" y="1371600"/>
            <a:ext cx="4038600" cy="4525963"/>
          </a:xfrm>
        </p:spPr>
        <p:style>
          <a:lnRef idx="2">
            <a:schemeClr val="accent2"/>
          </a:lnRef>
          <a:fillRef idx="1">
            <a:schemeClr val="lt1"/>
          </a:fillRef>
          <a:effectRef idx="0">
            <a:schemeClr val="accent2"/>
          </a:effectRef>
          <a:fontRef idx="minor">
            <a:schemeClr val="dk1"/>
          </a:fontRef>
        </p:style>
        <p:txBody>
          <a:bodyPr/>
          <a:lstStyle/>
          <a:p>
            <a:r>
              <a:rPr lang="en-US" dirty="0" smtClean="0"/>
              <a:t>Using </a:t>
            </a:r>
            <a:r>
              <a:rPr lang="en-US" dirty="0"/>
              <a:t>Assessments for Grading and Supporting Learning</a:t>
            </a:r>
          </a:p>
          <a:p>
            <a:r>
              <a:rPr lang="en-US" dirty="0" smtClean="0"/>
              <a:t>Continuous </a:t>
            </a:r>
            <a:r>
              <a:rPr lang="en-US" dirty="0"/>
              <a:t>Assessment or Terminal Examination?</a:t>
            </a:r>
          </a:p>
          <a:p>
            <a:r>
              <a:rPr lang="en-US" dirty="0" smtClean="0"/>
              <a:t>Design </a:t>
            </a:r>
            <a:r>
              <a:rPr lang="en-US" dirty="0"/>
              <a:t>of Rubrics</a:t>
            </a:r>
          </a:p>
          <a:p>
            <a:r>
              <a:rPr lang="en-US" dirty="0" smtClean="0"/>
              <a:t>Reflective </a:t>
            </a:r>
            <a:r>
              <a:rPr lang="en-US" dirty="0"/>
              <a:t>Technique</a:t>
            </a:r>
          </a:p>
          <a:p>
            <a:endParaRPr lang="en-US" dirty="0"/>
          </a:p>
        </p:txBody>
      </p:sp>
    </p:spTree>
    <p:extLst>
      <p:ext uri="{BB962C8B-B14F-4D97-AF65-F5344CB8AC3E}">
        <p14:creationId xmlns:p14="http://schemas.microsoft.com/office/powerpoint/2010/main" xmlns="" val="3189057593"/>
      </p:ext>
    </p:extLst>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0" y="286618"/>
            <a:ext cx="6324600" cy="10849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Characteristics of Good PO</a:t>
            </a:r>
          </a:p>
        </p:txBody>
      </p:sp>
      <p:sp>
        <p:nvSpPr>
          <p:cNvPr id="44035" name="Rectangle 3"/>
          <p:cNvSpPr>
            <a:spLocks noGrp="1" noChangeArrowheads="1"/>
          </p:cNvSpPr>
          <p:nvPr>
            <p:ph type="body" idx="1"/>
          </p:nvPr>
        </p:nvSpPr>
        <p:spPr>
          <a:xfrm>
            <a:off x="363216" y="1828800"/>
            <a:ext cx="8399784" cy="4343400"/>
          </a:xfrm>
        </p:spPr>
        <p:txBody>
          <a:bodyPr/>
          <a:lstStyle/>
          <a:p>
            <a:pPr algn="just" eaLnBrk="1" hangingPunct="1">
              <a:defRPr/>
            </a:pPr>
            <a:r>
              <a:rPr lang="en-US" sz="2800" dirty="0" smtClean="0"/>
              <a:t>Each PO describes an area of knowledge and/or skills that a person can possess;</a:t>
            </a:r>
          </a:p>
          <a:p>
            <a:pPr algn="just" eaLnBrk="1" hangingPunct="1">
              <a:defRPr/>
            </a:pPr>
            <a:r>
              <a:rPr lang="en-US" sz="2800" dirty="0" smtClean="0"/>
              <a:t>Should be stated such that a student can demonstrate before or by the time of graduation;</a:t>
            </a:r>
          </a:p>
          <a:p>
            <a:pPr algn="just" eaLnBrk="1" hangingPunct="1">
              <a:defRPr/>
            </a:pPr>
            <a:r>
              <a:rPr lang="en-US" sz="2800" dirty="0" smtClean="0"/>
              <a:t>Should be supportive/responsive to one or more </a:t>
            </a:r>
            <a:r>
              <a:rPr lang="en-US" sz="2800" dirty="0" err="1" smtClean="0"/>
              <a:t>programme</a:t>
            </a:r>
            <a:r>
              <a:rPr lang="en-US" sz="2800" dirty="0" smtClean="0"/>
              <a:t> objectives, PEO (linked);</a:t>
            </a:r>
          </a:p>
          <a:p>
            <a:pPr algn="just" eaLnBrk="1" hangingPunct="1">
              <a:defRPr/>
            </a:pPr>
            <a:r>
              <a:rPr lang="en-US" sz="2800" dirty="0" smtClean="0"/>
              <a:t>Do not have to include measures or performance expectations.</a:t>
            </a:r>
          </a:p>
        </p:txBody>
      </p:sp>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408112" y="1828800"/>
            <a:ext cx="8583488" cy="3672408"/>
          </a:xfrm>
        </p:spPr>
        <p:txBody>
          <a:bodyPr/>
          <a:lstStyle/>
          <a:p>
            <a:pPr algn="just" eaLnBrk="1" hangingPunct="1">
              <a:defRPr/>
            </a:pPr>
            <a:r>
              <a:rPr lang="en-US" dirty="0" smtClean="0"/>
              <a:t>Take advantage of the unique character of the institution;</a:t>
            </a:r>
          </a:p>
          <a:p>
            <a:pPr algn="just" eaLnBrk="1" hangingPunct="1">
              <a:defRPr/>
            </a:pPr>
            <a:r>
              <a:rPr lang="en-US" dirty="0" smtClean="0"/>
              <a:t>Should meet the specific </a:t>
            </a:r>
            <a:r>
              <a:rPr lang="en-US" dirty="0" err="1" smtClean="0"/>
              <a:t>programme</a:t>
            </a:r>
            <a:r>
              <a:rPr lang="en-US" dirty="0" smtClean="0"/>
              <a:t> criteria;</a:t>
            </a:r>
          </a:p>
          <a:p>
            <a:pPr algn="just" eaLnBrk="1" hangingPunct="1">
              <a:defRPr/>
            </a:pPr>
            <a:r>
              <a:rPr lang="en-US" dirty="0" smtClean="0"/>
              <a:t>Package: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knowledge, skill, attitude</a:t>
            </a:r>
            <a:r>
              <a:rPr lang="en-US" dirty="0" smtClean="0"/>
              <a:t>;</a:t>
            </a:r>
          </a:p>
          <a:p>
            <a:pPr algn="just" eaLnBrk="1" hangingPunct="1">
              <a:defRPr/>
            </a:pPr>
            <a:r>
              <a:rPr lang="en-US" dirty="0" smtClean="0"/>
              <a:t>Cover the minimum of the 8 domains in MQA or a – j of the EAC manual for engineering </a:t>
            </a:r>
            <a:r>
              <a:rPr lang="en-US" dirty="0" err="1" smtClean="0"/>
              <a:t>programme</a:t>
            </a:r>
            <a:r>
              <a:rPr lang="en-US" dirty="0" smtClean="0"/>
              <a:t> in Malaysia.</a:t>
            </a:r>
          </a:p>
        </p:txBody>
      </p:sp>
      <p:sp>
        <p:nvSpPr>
          <p:cNvPr id="5" name="Rectangle 2"/>
          <p:cNvSpPr>
            <a:spLocks noGrp="1" noChangeArrowheads="1"/>
          </p:cNvSpPr>
          <p:nvPr>
            <p:ph type="title"/>
          </p:nvPr>
        </p:nvSpPr>
        <p:spPr>
          <a:xfrm>
            <a:off x="2286000" y="228600"/>
            <a:ext cx="6324600" cy="10849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Characteristics of Good PO – Cont.</a:t>
            </a:r>
          </a:p>
        </p:txBody>
      </p:sp>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7697" name="Group 113"/>
          <p:cNvGraphicFramePr>
            <a:graphicFrameLocks noGrp="1"/>
          </p:cNvGraphicFramePr>
          <p:nvPr/>
        </p:nvGraphicFramePr>
        <p:xfrm>
          <a:off x="304800" y="571500"/>
          <a:ext cx="8534400" cy="5929504"/>
        </p:xfrm>
        <a:graphic>
          <a:graphicData uri="http://schemas.openxmlformats.org/drawingml/2006/table">
            <a:tbl>
              <a:tblPr/>
              <a:tblGrid>
                <a:gridCol w="746125"/>
                <a:gridCol w="3978275"/>
                <a:gridCol w="3810000"/>
              </a:tblGrid>
              <a:tr h="889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533400" marR="0" lvl="0" indent="-53340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PO EAC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rPr>
                        <a:t>PO FKM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0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100" dirty="0" smtClean="0"/>
                        <a:t>ability to acquire and apply knowledge of science and engineering fundamentals</a:t>
                      </a:r>
                      <a:endParaRPr kumimoji="0" lang="en-U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0DD"/>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lang="en-GB" sz="1100" dirty="0" smtClean="0"/>
                        <a:t>Acquire and apply the fundamental principles of science and engineering</a:t>
                      </a:r>
                      <a:endParaRPr kumimoji="0" lang="en-U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0DD"/>
                    </a:solid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100" dirty="0" smtClean="0"/>
                        <a:t>acquired in‐depth technical competence in a specific engineering discipline</a:t>
                      </a:r>
                      <a:endParaRPr kumimoji="0" lang="en-U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lang="en-GB" sz="1100" dirty="0" smtClean="0"/>
                        <a:t>Acquire in depth specific application and practice-oriented mechanical engineering knowledge</a:t>
                      </a:r>
                      <a:endParaRPr kumimoji="0" lang="en-U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0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100" dirty="0" smtClean="0"/>
                        <a:t>ability to undertake problem identification, formulation and solution</a:t>
                      </a:r>
                      <a:endParaRPr kumimoji="0" lang="en-U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0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1100" dirty="0" smtClean="0"/>
                        <a:t>Undertake problem identification, formulation and solution.</a:t>
                      </a:r>
                      <a:endParaRPr lang="en-US" sz="1100" dirty="0" smtClean="0"/>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0DD"/>
                    </a:solid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lang="en-US" sz="1100" dirty="0" smtClean="0"/>
                        <a:t>ability to utilize systems approach to design and evaluate operational performance</a:t>
                      </a:r>
                      <a:endParaRPr kumimoji="0" lang="en-U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sz="1100" dirty="0" smtClean="0"/>
                        <a:t>Utilize a systematic approach to design and evaluate operational performance </a:t>
                      </a:r>
                      <a:endParaRPr kumimoji="0" lang="en-US" sz="1100" b="1" i="0" u="none" strike="noStrike" cap="none" normalizeH="0" baseline="0" dirty="0" smtClean="0">
                        <a:ln>
                          <a:noFill/>
                        </a:ln>
                        <a:solidFill>
                          <a:srgbClr val="3E130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0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100" dirty="0" smtClean="0"/>
                        <a:t> understanding of the principles of design for sustainable development</a:t>
                      </a:r>
                      <a:endParaRPr kumimoji="0" lang="en-U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0DD"/>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smtClean="0">
                        <a:ln>
                          <a:noFill/>
                        </a:ln>
                        <a:solidFill>
                          <a:srgbClr val="3E130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0DD"/>
                    </a:solidFill>
                  </a:tcPr>
                </a:tc>
              </a:tr>
              <a:tr h="7397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100" dirty="0" smtClean="0"/>
                        <a:t>understanding of professional and ethical responsibilities and commitment to them</a:t>
                      </a:r>
                      <a:endParaRPr kumimoji="0" lang="en-U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sz="1100" dirty="0" smtClean="0"/>
                        <a:t>Understand the ethics of social, cultural and environmental responsibilities of a professional engineer as well as the needs for sustainable development (*)</a:t>
                      </a:r>
                      <a:endParaRPr kumimoji="0" lang="en-US" sz="1100" b="1" i="0" u="none" strike="noStrike" cap="none" normalizeH="0" baseline="0" dirty="0" smtClean="0">
                        <a:ln>
                          <a:noFill/>
                        </a:ln>
                        <a:solidFill>
                          <a:srgbClr val="3E130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0DD"/>
                    </a:solidFill>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0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100" dirty="0" smtClean="0"/>
                        <a:t>ability to communicate effectively, not only with engineers but also with the community at large</a:t>
                      </a:r>
                      <a:endParaRPr kumimoji="0" lang="en-U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0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sz="1100" dirty="0" smtClean="0"/>
                        <a:t>Communicate effectively, not only with engineers but also with the community at large</a:t>
                      </a:r>
                      <a:endParaRPr kumimoji="0" lang="en-US" sz="1100" b="1" i="0" u="none" strike="noStrike" cap="none" normalizeH="0" baseline="0" dirty="0" smtClean="0">
                        <a:ln>
                          <a:noFill/>
                        </a:ln>
                        <a:solidFill>
                          <a:srgbClr val="3E130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0DD"/>
                    </a:solid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8</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100" dirty="0" smtClean="0"/>
                        <a:t>ability to function effectively as an individual and in a group with the capacity to be a leader or manager </a:t>
                      </a:r>
                      <a:endParaRPr kumimoji="0" lang="en-U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sz="1100" dirty="0" smtClean="0"/>
                        <a:t>Function effectively as an individual and as a leader in a group or a member of a team</a:t>
                      </a:r>
                      <a:endParaRPr kumimoji="0" lang="en-US" sz="1100" b="1" i="0" u="none" strike="noStrike" cap="none" normalizeH="0" baseline="0" dirty="0" smtClean="0">
                        <a:ln>
                          <a:noFill/>
                        </a:ln>
                        <a:solidFill>
                          <a:srgbClr val="3E130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0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100" dirty="0" smtClean="0"/>
                        <a:t>understanding of the social, cultural, global and environmental responsibilities of a professional engineer; and</a:t>
                      </a:r>
                      <a:endParaRPr kumimoji="0" lang="en-U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0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rgbClr val="3E1302"/>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C0DD"/>
                    </a:solidFill>
                  </a:tcPr>
                </a:tc>
              </a:tr>
              <a:tr h="36988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274320" indent="-274320" algn="l" eaLnBrk="1" fontAlgn="auto" hangingPunct="1">
                        <a:spcAft>
                          <a:spcPts val="0"/>
                        </a:spcAft>
                        <a:buFont typeface="Wingdings" pitchFamily="2" charset="2"/>
                        <a:buNone/>
                        <a:defRPr/>
                      </a:pPr>
                      <a:r>
                        <a:rPr lang="en-US" sz="1100" dirty="0" smtClean="0"/>
                        <a:t>recognizing the need to undertake life‐long learning, and</a:t>
                      </a:r>
                    </a:p>
                    <a:p>
                      <a:pPr marL="274320" indent="-274320" algn="l" eaLnBrk="1" fontAlgn="auto" hangingPunct="1">
                        <a:spcAft>
                          <a:spcPts val="0"/>
                        </a:spcAft>
                        <a:buFont typeface="Wingdings" pitchFamily="2" charset="2"/>
                        <a:buNone/>
                        <a:defRPr/>
                      </a:pPr>
                      <a:r>
                        <a:rPr lang="en-US" sz="1100" dirty="0" smtClean="0"/>
                        <a:t> possessing/acquiring the capacity to do so</a:t>
                      </a:r>
                      <a:endParaRPr kumimoji="0" lang="en-U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sz="1100" dirty="0" smtClean="0"/>
                        <a:t>Recognize the need to embark on lifelong learning, and posses/acquire the capacity to do so</a:t>
                      </a:r>
                      <a:endParaRPr kumimoji="0" lang="en-US" sz="1100" b="1" i="0" u="none" strike="noStrike" cap="none" normalizeH="0" baseline="0" dirty="0" smtClean="0">
                        <a:ln>
                          <a:noFill/>
                        </a:ln>
                        <a:solidFill>
                          <a:srgbClr val="3E130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EC0DD"/>
                    </a:solidFill>
                  </a:tcPr>
                </a:tc>
                <a:tc vMerge="1">
                  <a:txBody>
                    <a:bodyPr/>
                    <a:lstStyle/>
                    <a:p>
                      <a:pPr marL="274320" indent="-274320" algn="l" eaLnBrk="1" fontAlgn="auto" hangingPunct="1">
                        <a:spcAft>
                          <a:spcPts val="0"/>
                        </a:spcAft>
                        <a:buFont typeface="Wingdings" pitchFamily="2" charset="2"/>
                        <a:buNone/>
                        <a:defRPr/>
                      </a:pPr>
                      <a:endParaRPr kumimoji="0" lang="en-US" sz="11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EC0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GB" sz="1100" dirty="0" smtClean="0"/>
                        <a:t>Recognize the importance of entrepreneurship knowledge and skills.</a:t>
                      </a:r>
                      <a:endParaRPr lang="en-US" sz="1100" dirty="0" smtClean="0"/>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EC0DD"/>
                    </a:solidFill>
                  </a:tcPr>
                </a:tc>
              </a:tr>
            </a:tbl>
          </a:graphicData>
        </a:graphic>
      </p:graphicFrame>
      <p:sp>
        <p:nvSpPr>
          <p:cNvPr id="19511" name="Rectangle 19"/>
          <p:cNvSpPr>
            <a:spLocks noChangeArrowheads="1"/>
          </p:cNvSpPr>
          <p:nvPr/>
        </p:nvSpPr>
        <p:spPr bwMode="auto">
          <a:xfrm>
            <a:off x="1905000" y="0"/>
            <a:ext cx="5943600" cy="523220"/>
          </a:xfrm>
          <a:prstGeom prst="rect">
            <a:avLst/>
          </a:prstGeom>
          <a:noFill/>
          <a:ln w="9525">
            <a:noFill/>
            <a:miter lim="800000"/>
            <a:headEnd/>
            <a:tailEnd/>
          </a:ln>
        </p:spPr>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EXAMPLE OF EAC </a:t>
            </a:r>
            <a:r>
              <a:rPr lang="sv-SE"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VS </a:t>
            </a:r>
            <a:r>
              <a:rPr lang="sv-S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FKM PO</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97"/>
          <p:cNvGrpSpPr>
            <a:grpSpLocks/>
          </p:cNvGrpSpPr>
          <p:nvPr/>
        </p:nvGrpSpPr>
        <p:grpSpPr bwMode="auto">
          <a:xfrm>
            <a:off x="6172200" y="2819400"/>
            <a:ext cx="1676400" cy="2133600"/>
            <a:chOff x="3888" y="1776"/>
            <a:chExt cx="1056" cy="1344"/>
          </a:xfrm>
        </p:grpSpPr>
        <p:sp>
          <p:nvSpPr>
            <p:cNvPr id="68657" name="AutoShape 76"/>
            <p:cNvSpPr>
              <a:spLocks noChangeArrowheads="1"/>
            </p:cNvSpPr>
            <p:nvPr/>
          </p:nvSpPr>
          <p:spPr bwMode="auto">
            <a:xfrm>
              <a:off x="3888" y="1776"/>
              <a:ext cx="1056" cy="1344"/>
            </a:xfrm>
            <a:prstGeom prst="roundRect">
              <a:avLst>
                <a:gd name="adj" fmla="val 16667"/>
              </a:avLst>
            </a:prstGeom>
            <a:noFill/>
            <a:ln w="76200">
              <a:solidFill>
                <a:srgbClr val="00FF00"/>
              </a:solidFill>
              <a:round/>
              <a:headEnd/>
              <a:tailEnd/>
            </a:ln>
          </p:spPr>
          <p:txBody>
            <a:bodyPr wrap="none" anchor="ctr"/>
            <a:lstStyle/>
            <a:p>
              <a:pPr eaLnBrk="1" hangingPunct="1"/>
              <a:endParaRPr lang="en-US">
                <a:latin typeface="Arial" charset="0"/>
                <a:ea typeface="MS PGothic" pitchFamily="34" charset="-128"/>
              </a:endParaRPr>
            </a:p>
          </p:txBody>
        </p:sp>
        <p:sp>
          <p:nvSpPr>
            <p:cNvPr id="68658" name="Line 87"/>
            <p:cNvSpPr>
              <a:spLocks noChangeShapeType="1"/>
            </p:cNvSpPr>
            <p:nvPr/>
          </p:nvSpPr>
          <p:spPr bwMode="auto">
            <a:xfrm flipV="1">
              <a:off x="3888" y="1872"/>
              <a:ext cx="0" cy="192"/>
            </a:xfrm>
            <a:prstGeom prst="line">
              <a:avLst/>
            </a:prstGeom>
            <a:noFill/>
            <a:ln w="57150">
              <a:solidFill>
                <a:srgbClr val="00FF00"/>
              </a:solidFill>
              <a:round/>
              <a:headEnd/>
              <a:tailEnd type="triangle" w="lg" len="lg"/>
            </a:ln>
          </p:spPr>
          <p:txBody>
            <a:bodyPr/>
            <a:lstStyle/>
            <a:p>
              <a:endParaRPr lang="en-US"/>
            </a:p>
          </p:txBody>
        </p:sp>
        <p:sp>
          <p:nvSpPr>
            <p:cNvPr id="68659" name="Line 93"/>
            <p:cNvSpPr>
              <a:spLocks noChangeShapeType="1"/>
            </p:cNvSpPr>
            <p:nvPr/>
          </p:nvSpPr>
          <p:spPr bwMode="auto">
            <a:xfrm flipH="1" flipV="1">
              <a:off x="4032" y="3120"/>
              <a:ext cx="192" cy="0"/>
            </a:xfrm>
            <a:prstGeom prst="line">
              <a:avLst/>
            </a:prstGeom>
            <a:noFill/>
            <a:ln w="76200">
              <a:solidFill>
                <a:srgbClr val="00FF00"/>
              </a:solidFill>
              <a:round/>
              <a:headEnd/>
              <a:tailEnd type="triangle" w="med" len="med"/>
            </a:ln>
          </p:spPr>
          <p:txBody>
            <a:bodyPr/>
            <a:lstStyle/>
            <a:p>
              <a:endParaRPr lang="en-US"/>
            </a:p>
          </p:txBody>
        </p:sp>
      </p:grpSp>
      <p:grpSp>
        <p:nvGrpSpPr>
          <p:cNvPr id="3" name="Group 98"/>
          <p:cNvGrpSpPr>
            <a:grpSpLocks/>
          </p:cNvGrpSpPr>
          <p:nvPr/>
        </p:nvGrpSpPr>
        <p:grpSpPr bwMode="auto">
          <a:xfrm>
            <a:off x="4267200" y="2362200"/>
            <a:ext cx="4038600" cy="3124200"/>
            <a:chOff x="2688" y="1488"/>
            <a:chExt cx="2544" cy="1968"/>
          </a:xfrm>
        </p:grpSpPr>
        <p:sp>
          <p:nvSpPr>
            <p:cNvPr id="68654" name="AutoShape 78"/>
            <p:cNvSpPr>
              <a:spLocks noChangeArrowheads="1"/>
            </p:cNvSpPr>
            <p:nvPr/>
          </p:nvSpPr>
          <p:spPr bwMode="auto">
            <a:xfrm>
              <a:off x="2688" y="1488"/>
              <a:ext cx="2544" cy="1968"/>
            </a:xfrm>
            <a:prstGeom prst="roundRect">
              <a:avLst>
                <a:gd name="adj" fmla="val 16667"/>
              </a:avLst>
            </a:prstGeom>
            <a:noFill/>
            <a:ln w="76200">
              <a:solidFill>
                <a:srgbClr val="00FF00"/>
              </a:solidFill>
              <a:round/>
              <a:headEnd/>
              <a:tailEnd/>
            </a:ln>
          </p:spPr>
          <p:txBody>
            <a:bodyPr wrap="none" anchor="ctr"/>
            <a:lstStyle/>
            <a:p>
              <a:pPr eaLnBrk="1" hangingPunct="1"/>
              <a:endParaRPr lang="en-US">
                <a:latin typeface="Arial" charset="0"/>
                <a:ea typeface="MS PGothic" pitchFamily="34" charset="-128"/>
              </a:endParaRPr>
            </a:p>
          </p:txBody>
        </p:sp>
        <p:sp>
          <p:nvSpPr>
            <p:cNvPr id="68655" name="Line 86"/>
            <p:cNvSpPr>
              <a:spLocks noChangeShapeType="1"/>
            </p:cNvSpPr>
            <p:nvPr/>
          </p:nvSpPr>
          <p:spPr bwMode="auto">
            <a:xfrm flipV="1">
              <a:off x="2688" y="1776"/>
              <a:ext cx="0" cy="192"/>
            </a:xfrm>
            <a:prstGeom prst="line">
              <a:avLst/>
            </a:prstGeom>
            <a:noFill/>
            <a:ln w="57150">
              <a:solidFill>
                <a:srgbClr val="00FF00"/>
              </a:solidFill>
              <a:round/>
              <a:headEnd/>
              <a:tailEnd type="triangle" w="lg" len="lg"/>
            </a:ln>
          </p:spPr>
          <p:txBody>
            <a:bodyPr/>
            <a:lstStyle/>
            <a:p>
              <a:endParaRPr lang="en-US"/>
            </a:p>
          </p:txBody>
        </p:sp>
        <p:sp>
          <p:nvSpPr>
            <p:cNvPr id="68656" name="Line 92"/>
            <p:cNvSpPr>
              <a:spLocks noChangeShapeType="1"/>
            </p:cNvSpPr>
            <p:nvPr/>
          </p:nvSpPr>
          <p:spPr bwMode="auto">
            <a:xfrm flipH="1" flipV="1">
              <a:off x="3168" y="3456"/>
              <a:ext cx="192" cy="0"/>
            </a:xfrm>
            <a:prstGeom prst="line">
              <a:avLst/>
            </a:prstGeom>
            <a:noFill/>
            <a:ln w="76200">
              <a:solidFill>
                <a:srgbClr val="00FF00"/>
              </a:solidFill>
              <a:round/>
              <a:headEnd/>
              <a:tailEnd type="triangle" w="med" len="med"/>
            </a:ln>
          </p:spPr>
          <p:txBody>
            <a:bodyPr/>
            <a:lstStyle/>
            <a:p>
              <a:endParaRPr lang="en-US"/>
            </a:p>
          </p:txBody>
        </p:sp>
      </p:grpSp>
      <p:grpSp>
        <p:nvGrpSpPr>
          <p:cNvPr id="4" name="Group 99"/>
          <p:cNvGrpSpPr>
            <a:grpSpLocks/>
          </p:cNvGrpSpPr>
          <p:nvPr/>
        </p:nvGrpSpPr>
        <p:grpSpPr bwMode="auto">
          <a:xfrm>
            <a:off x="2590800" y="1828800"/>
            <a:ext cx="6172200" cy="4267200"/>
            <a:chOff x="1680" y="1152"/>
            <a:chExt cx="3888" cy="2688"/>
          </a:xfrm>
        </p:grpSpPr>
        <p:sp>
          <p:nvSpPr>
            <p:cNvPr id="68651" name="AutoShape 77"/>
            <p:cNvSpPr>
              <a:spLocks noChangeArrowheads="1"/>
            </p:cNvSpPr>
            <p:nvPr/>
          </p:nvSpPr>
          <p:spPr bwMode="auto">
            <a:xfrm>
              <a:off x="1680" y="1152"/>
              <a:ext cx="3888" cy="2688"/>
            </a:xfrm>
            <a:prstGeom prst="roundRect">
              <a:avLst>
                <a:gd name="adj" fmla="val 16667"/>
              </a:avLst>
            </a:prstGeom>
            <a:noFill/>
            <a:ln w="76200">
              <a:solidFill>
                <a:srgbClr val="00FF00"/>
              </a:solidFill>
              <a:round/>
              <a:headEnd/>
              <a:tailEnd/>
            </a:ln>
          </p:spPr>
          <p:txBody>
            <a:bodyPr wrap="none" anchor="ctr"/>
            <a:lstStyle/>
            <a:p>
              <a:pPr eaLnBrk="1" hangingPunct="1"/>
              <a:endParaRPr lang="en-US">
                <a:latin typeface="Arial" charset="0"/>
                <a:ea typeface="MS PGothic" pitchFamily="34" charset="-128"/>
              </a:endParaRPr>
            </a:p>
          </p:txBody>
        </p:sp>
        <p:sp>
          <p:nvSpPr>
            <p:cNvPr id="68652" name="Line 85"/>
            <p:cNvSpPr>
              <a:spLocks noChangeShapeType="1"/>
            </p:cNvSpPr>
            <p:nvPr/>
          </p:nvSpPr>
          <p:spPr bwMode="auto">
            <a:xfrm flipV="1">
              <a:off x="1680" y="1680"/>
              <a:ext cx="0" cy="192"/>
            </a:xfrm>
            <a:prstGeom prst="line">
              <a:avLst/>
            </a:prstGeom>
            <a:noFill/>
            <a:ln w="57150">
              <a:solidFill>
                <a:srgbClr val="00FF00"/>
              </a:solidFill>
              <a:round/>
              <a:headEnd/>
              <a:tailEnd type="triangle" w="lg" len="lg"/>
            </a:ln>
          </p:spPr>
          <p:txBody>
            <a:bodyPr/>
            <a:lstStyle/>
            <a:p>
              <a:endParaRPr lang="en-US"/>
            </a:p>
          </p:txBody>
        </p:sp>
        <p:sp>
          <p:nvSpPr>
            <p:cNvPr id="68653" name="Line 91"/>
            <p:cNvSpPr>
              <a:spLocks noChangeShapeType="1"/>
            </p:cNvSpPr>
            <p:nvPr/>
          </p:nvSpPr>
          <p:spPr bwMode="auto">
            <a:xfrm flipH="1" flipV="1">
              <a:off x="2304" y="3840"/>
              <a:ext cx="192" cy="0"/>
            </a:xfrm>
            <a:prstGeom prst="line">
              <a:avLst/>
            </a:prstGeom>
            <a:noFill/>
            <a:ln w="76200">
              <a:solidFill>
                <a:srgbClr val="00FF00"/>
              </a:solidFill>
              <a:round/>
              <a:headEnd/>
              <a:tailEnd type="triangle" w="med" len="med"/>
            </a:ln>
          </p:spPr>
          <p:txBody>
            <a:bodyPr/>
            <a:lstStyle/>
            <a:p>
              <a:endParaRPr lang="en-US"/>
            </a:p>
          </p:txBody>
        </p:sp>
      </p:grpSp>
      <p:grpSp>
        <p:nvGrpSpPr>
          <p:cNvPr id="5" name="Group 3"/>
          <p:cNvGrpSpPr>
            <a:grpSpLocks/>
          </p:cNvGrpSpPr>
          <p:nvPr/>
        </p:nvGrpSpPr>
        <p:grpSpPr bwMode="auto">
          <a:xfrm>
            <a:off x="3657600" y="3321050"/>
            <a:ext cx="1371600" cy="1479550"/>
            <a:chOff x="1440" y="1440"/>
            <a:chExt cx="864" cy="864"/>
          </a:xfrm>
        </p:grpSpPr>
        <p:sp>
          <p:nvSpPr>
            <p:cNvPr id="68649" name="AutoShape 4"/>
            <p:cNvSpPr>
              <a:spLocks noChangeArrowheads="1"/>
            </p:cNvSpPr>
            <p:nvPr/>
          </p:nvSpPr>
          <p:spPr bwMode="auto">
            <a:xfrm>
              <a:off x="1440" y="1440"/>
              <a:ext cx="864" cy="864"/>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50" name="Text Box 5"/>
            <p:cNvSpPr txBox="1">
              <a:spLocks noChangeArrowheads="1"/>
            </p:cNvSpPr>
            <p:nvPr/>
          </p:nvSpPr>
          <p:spPr bwMode="auto">
            <a:xfrm>
              <a:off x="1488" y="1680"/>
              <a:ext cx="682" cy="427"/>
            </a:xfrm>
            <a:prstGeom prst="rect">
              <a:avLst/>
            </a:prstGeom>
            <a:solidFill>
              <a:schemeClr val="bg2"/>
            </a:solidFill>
            <a:ln w="9525">
              <a:noFill/>
              <a:miter lim="800000"/>
              <a:headEnd/>
              <a:tailEnd/>
            </a:ln>
          </p:spPr>
          <p:txBody>
            <a:bodyPr>
              <a:spAutoFit/>
            </a:bodyPr>
            <a:lstStyle/>
            <a:p>
              <a:pPr eaLnBrk="1" hangingPunct="1"/>
              <a:r>
                <a:rPr lang="en-US" sz="1400" b="1">
                  <a:latin typeface="Arial" charset="0"/>
                  <a:ea typeface="MS PGothic" pitchFamily="34" charset="-128"/>
                </a:rPr>
                <a:t>Program Outcomes (PO)</a:t>
              </a:r>
            </a:p>
          </p:txBody>
        </p:sp>
      </p:grpSp>
      <p:grpSp>
        <p:nvGrpSpPr>
          <p:cNvPr id="6" name="Group 6"/>
          <p:cNvGrpSpPr>
            <a:grpSpLocks/>
          </p:cNvGrpSpPr>
          <p:nvPr/>
        </p:nvGrpSpPr>
        <p:grpSpPr bwMode="auto">
          <a:xfrm>
            <a:off x="1752600" y="3321050"/>
            <a:ext cx="1524000" cy="1784350"/>
            <a:chOff x="1440" y="1440"/>
            <a:chExt cx="864" cy="864"/>
          </a:xfrm>
        </p:grpSpPr>
        <p:sp>
          <p:nvSpPr>
            <p:cNvPr id="68647" name="AutoShape 7"/>
            <p:cNvSpPr>
              <a:spLocks noChangeArrowheads="1"/>
            </p:cNvSpPr>
            <p:nvPr/>
          </p:nvSpPr>
          <p:spPr bwMode="auto">
            <a:xfrm>
              <a:off x="1440" y="1440"/>
              <a:ext cx="864" cy="864"/>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48" name="Text Box 8"/>
            <p:cNvSpPr txBox="1">
              <a:spLocks noChangeArrowheads="1"/>
            </p:cNvSpPr>
            <p:nvPr/>
          </p:nvSpPr>
          <p:spPr bwMode="auto">
            <a:xfrm>
              <a:off x="1488" y="1680"/>
              <a:ext cx="682" cy="456"/>
            </a:xfrm>
            <a:prstGeom prst="rect">
              <a:avLst/>
            </a:prstGeom>
            <a:noFill/>
            <a:ln w="9525">
              <a:noFill/>
              <a:miter lim="800000"/>
              <a:headEnd/>
              <a:tailEnd/>
            </a:ln>
          </p:spPr>
          <p:txBody>
            <a:bodyPr>
              <a:spAutoFit/>
            </a:bodyPr>
            <a:lstStyle/>
            <a:p>
              <a:pPr eaLnBrk="1" hangingPunct="1"/>
              <a:r>
                <a:rPr lang="en-US" sz="1400" b="1">
                  <a:latin typeface="Arial" charset="0"/>
                  <a:ea typeface="MS PGothic" pitchFamily="34" charset="-128"/>
                </a:rPr>
                <a:t>Program Educational Objectives (PEO)</a:t>
              </a:r>
            </a:p>
          </p:txBody>
        </p:sp>
      </p:grpSp>
      <p:grpSp>
        <p:nvGrpSpPr>
          <p:cNvPr id="7" name="Group 18"/>
          <p:cNvGrpSpPr>
            <a:grpSpLocks/>
          </p:cNvGrpSpPr>
          <p:nvPr/>
        </p:nvGrpSpPr>
        <p:grpSpPr bwMode="auto">
          <a:xfrm>
            <a:off x="5486400" y="3321050"/>
            <a:ext cx="1371600" cy="1403350"/>
            <a:chOff x="1440" y="1440"/>
            <a:chExt cx="864" cy="864"/>
          </a:xfrm>
        </p:grpSpPr>
        <p:sp>
          <p:nvSpPr>
            <p:cNvPr id="68645" name="AutoShape 19"/>
            <p:cNvSpPr>
              <a:spLocks noChangeArrowheads="1"/>
            </p:cNvSpPr>
            <p:nvPr/>
          </p:nvSpPr>
          <p:spPr bwMode="auto">
            <a:xfrm>
              <a:off x="1440" y="1440"/>
              <a:ext cx="864" cy="864"/>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46" name="Text Box 20"/>
            <p:cNvSpPr txBox="1">
              <a:spLocks noChangeArrowheads="1"/>
            </p:cNvSpPr>
            <p:nvPr/>
          </p:nvSpPr>
          <p:spPr bwMode="auto">
            <a:xfrm>
              <a:off x="1488" y="1680"/>
              <a:ext cx="682" cy="4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eaLnBrk="1" hangingPunct="1"/>
              <a:r>
                <a:rPr lang="en-US" sz="1400" b="1" dirty="0">
                  <a:latin typeface="Arial" charset="0"/>
                  <a:ea typeface="MS PGothic" pitchFamily="34" charset="-128"/>
                </a:rPr>
                <a:t>Learning Outcomes (LO)</a:t>
              </a:r>
            </a:p>
          </p:txBody>
        </p:sp>
      </p:grpSp>
      <p:sp>
        <p:nvSpPr>
          <p:cNvPr id="68616" name="AutoShape 52"/>
          <p:cNvSpPr>
            <a:spLocks noChangeArrowheads="1"/>
          </p:cNvSpPr>
          <p:nvPr/>
        </p:nvSpPr>
        <p:spPr bwMode="auto">
          <a:xfrm>
            <a:off x="3124200" y="3727450"/>
            <a:ext cx="519113" cy="203200"/>
          </a:xfrm>
          <a:prstGeom prst="leftRightArrow">
            <a:avLst>
              <a:gd name="adj1" fmla="val 50000"/>
              <a:gd name="adj2" fmla="val 51094"/>
            </a:avLst>
          </a:prstGeom>
          <a:solidFill>
            <a:srgbClr val="00FF00"/>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17" name="AutoShape 58"/>
          <p:cNvSpPr>
            <a:spLocks noChangeArrowheads="1"/>
          </p:cNvSpPr>
          <p:nvPr/>
        </p:nvSpPr>
        <p:spPr bwMode="auto">
          <a:xfrm>
            <a:off x="4859338" y="3727450"/>
            <a:ext cx="627062" cy="203200"/>
          </a:xfrm>
          <a:prstGeom prst="leftRightArrow">
            <a:avLst>
              <a:gd name="adj1" fmla="val 50000"/>
              <a:gd name="adj2" fmla="val 61719"/>
            </a:avLst>
          </a:prstGeom>
          <a:solidFill>
            <a:srgbClr val="00FF00"/>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23631" name="Text Box 79"/>
          <p:cNvSpPr txBox="1">
            <a:spLocks noChangeArrowheads="1"/>
          </p:cNvSpPr>
          <p:nvPr/>
        </p:nvSpPr>
        <p:spPr bwMode="auto">
          <a:xfrm>
            <a:off x="6324600" y="2667000"/>
            <a:ext cx="1389063"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Assessment</a:t>
            </a:r>
          </a:p>
        </p:txBody>
      </p:sp>
      <p:sp>
        <p:nvSpPr>
          <p:cNvPr id="23632" name="Text Box 80"/>
          <p:cNvSpPr txBox="1">
            <a:spLocks noChangeArrowheads="1"/>
          </p:cNvSpPr>
          <p:nvPr/>
        </p:nvSpPr>
        <p:spPr bwMode="auto">
          <a:xfrm>
            <a:off x="5562600" y="2209800"/>
            <a:ext cx="1389063"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Assessment</a:t>
            </a:r>
          </a:p>
        </p:txBody>
      </p:sp>
      <p:sp>
        <p:nvSpPr>
          <p:cNvPr id="23633" name="Text Box 81"/>
          <p:cNvSpPr txBox="1">
            <a:spLocks noChangeArrowheads="1"/>
          </p:cNvSpPr>
          <p:nvPr/>
        </p:nvSpPr>
        <p:spPr bwMode="auto">
          <a:xfrm>
            <a:off x="4114800" y="1676400"/>
            <a:ext cx="1389063"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Assessment</a:t>
            </a:r>
          </a:p>
        </p:txBody>
      </p:sp>
      <p:sp>
        <p:nvSpPr>
          <p:cNvPr id="23634" name="Text Box 82"/>
          <p:cNvSpPr txBox="1">
            <a:spLocks noChangeArrowheads="1"/>
          </p:cNvSpPr>
          <p:nvPr/>
        </p:nvSpPr>
        <p:spPr bwMode="auto">
          <a:xfrm>
            <a:off x="7064375" y="4800600"/>
            <a:ext cx="555625"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CQI</a:t>
            </a:r>
          </a:p>
        </p:txBody>
      </p:sp>
      <p:sp>
        <p:nvSpPr>
          <p:cNvPr id="23635" name="Text Box 83"/>
          <p:cNvSpPr txBox="1">
            <a:spLocks noChangeArrowheads="1"/>
          </p:cNvSpPr>
          <p:nvPr/>
        </p:nvSpPr>
        <p:spPr bwMode="auto">
          <a:xfrm>
            <a:off x="5791200" y="5334000"/>
            <a:ext cx="555625"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CQI</a:t>
            </a:r>
          </a:p>
        </p:txBody>
      </p:sp>
      <p:sp>
        <p:nvSpPr>
          <p:cNvPr id="23636" name="Text Box 84"/>
          <p:cNvSpPr txBox="1">
            <a:spLocks noChangeArrowheads="1"/>
          </p:cNvSpPr>
          <p:nvPr/>
        </p:nvSpPr>
        <p:spPr bwMode="auto">
          <a:xfrm>
            <a:off x="4724400" y="5943600"/>
            <a:ext cx="555625"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CQI</a:t>
            </a:r>
          </a:p>
        </p:txBody>
      </p:sp>
      <p:grpSp>
        <p:nvGrpSpPr>
          <p:cNvPr id="8" name="Group 101"/>
          <p:cNvGrpSpPr>
            <a:grpSpLocks/>
          </p:cNvGrpSpPr>
          <p:nvPr/>
        </p:nvGrpSpPr>
        <p:grpSpPr bwMode="auto">
          <a:xfrm>
            <a:off x="8639175" y="3276600"/>
            <a:ext cx="428625" cy="1371600"/>
            <a:chOff x="911" y="1008"/>
            <a:chExt cx="270" cy="672"/>
          </a:xfrm>
        </p:grpSpPr>
        <p:sp>
          <p:nvSpPr>
            <p:cNvPr id="68643" name="Rectangle 100"/>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23646" name="Text Box 94"/>
            <p:cNvSpPr txBox="1">
              <a:spLocks noChangeArrowheads="1"/>
            </p:cNvSpPr>
            <p:nvPr/>
          </p:nvSpPr>
          <p:spPr bwMode="auto">
            <a:xfrm>
              <a:off x="911" y="1008"/>
              <a:ext cx="270" cy="672"/>
            </a:xfrm>
            <a:prstGeom prst="rect">
              <a:avLst/>
            </a:prstGeom>
            <a:solidFill>
              <a:schemeClr val="bg2"/>
            </a:solidFill>
            <a:ln w="9525">
              <a:noFill/>
              <a:miter lim="800000"/>
              <a:headEnd/>
              <a:tailEnd/>
            </a:ln>
          </p:spPr>
          <p:txBody>
            <a:bodyPr vert="eaVert">
              <a:spAutoFit/>
            </a:bodyPr>
            <a:lstStyle/>
            <a:p>
              <a:pPr algn="ctr" eaLnBrk="1" hangingPunct="1">
                <a:defRPr/>
              </a:pPr>
              <a:r>
                <a:rPr lang="en-US" sz="1600" b="1" i="1">
                  <a:effectLst>
                    <a:outerShdw blurRad="38100" dist="38100" dir="2700000" algn="tl">
                      <a:srgbClr val="000000"/>
                    </a:outerShdw>
                  </a:effectLst>
                  <a:latin typeface="Arial" charset="0"/>
                  <a:ea typeface="MS PGothic" pitchFamily="34" charset="-128"/>
                </a:rPr>
                <a:t>Evaluation</a:t>
              </a:r>
            </a:p>
          </p:txBody>
        </p:sp>
      </p:grpSp>
      <p:grpSp>
        <p:nvGrpSpPr>
          <p:cNvPr id="9" name="Group 102"/>
          <p:cNvGrpSpPr>
            <a:grpSpLocks/>
          </p:cNvGrpSpPr>
          <p:nvPr/>
        </p:nvGrpSpPr>
        <p:grpSpPr bwMode="auto">
          <a:xfrm>
            <a:off x="8105775" y="3276600"/>
            <a:ext cx="428625" cy="1371600"/>
            <a:chOff x="911" y="1008"/>
            <a:chExt cx="270" cy="672"/>
          </a:xfrm>
        </p:grpSpPr>
        <p:sp>
          <p:nvSpPr>
            <p:cNvPr id="68641" name="Rectangle 103"/>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23656" name="Text Box 104"/>
            <p:cNvSpPr txBox="1">
              <a:spLocks noChangeArrowheads="1"/>
            </p:cNvSpPr>
            <p:nvPr/>
          </p:nvSpPr>
          <p:spPr bwMode="auto">
            <a:xfrm>
              <a:off x="911" y="1008"/>
              <a:ext cx="270" cy="672"/>
            </a:xfrm>
            <a:prstGeom prst="rect">
              <a:avLst/>
            </a:prstGeom>
            <a:solidFill>
              <a:schemeClr val="bg2"/>
            </a:solidFill>
            <a:ln w="9525">
              <a:noFill/>
              <a:miter lim="800000"/>
              <a:headEnd/>
              <a:tailEnd/>
            </a:ln>
          </p:spPr>
          <p:txBody>
            <a:bodyPr vert="eaVert">
              <a:spAutoFit/>
            </a:bodyPr>
            <a:lstStyle/>
            <a:p>
              <a:pPr algn="ctr" eaLnBrk="1" hangingPunct="1">
                <a:defRPr/>
              </a:pPr>
              <a:r>
                <a:rPr lang="en-US" sz="1600" b="1" i="1">
                  <a:effectLst>
                    <a:outerShdw blurRad="38100" dist="38100" dir="2700000" algn="tl">
                      <a:srgbClr val="000000"/>
                    </a:outerShdw>
                  </a:effectLst>
                  <a:latin typeface="Arial" charset="0"/>
                  <a:ea typeface="MS PGothic" pitchFamily="34" charset="-128"/>
                </a:rPr>
                <a:t>Evaluation</a:t>
              </a:r>
            </a:p>
          </p:txBody>
        </p:sp>
      </p:grpSp>
      <p:grpSp>
        <p:nvGrpSpPr>
          <p:cNvPr id="10" name="Group 112"/>
          <p:cNvGrpSpPr>
            <a:grpSpLocks/>
          </p:cNvGrpSpPr>
          <p:nvPr/>
        </p:nvGrpSpPr>
        <p:grpSpPr bwMode="auto">
          <a:xfrm>
            <a:off x="7588250" y="3276600"/>
            <a:ext cx="428625" cy="1371600"/>
            <a:chOff x="911" y="1008"/>
            <a:chExt cx="270" cy="672"/>
          </a:xfrm>
        </p:grpSpPr>
        <p:sp>
          <p:nvSpPr>
            <p:cNvPr id="68639" name="Rectangle 113"/>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23666" name="Text Box 114"/>
            <p:cNvSpPr txBox="1">
              <a:spLocks noChangeArrowheads="1"/>
            </p:cNvSpPr>
            <p:nvPr/>
          </p:nvSpPr>
          <p:spPr bwMode="auto">
            <a:xfrm>
              <a:off x="911" y="1008"/>
              <a:ext cx="270" cy="672"/>
            </a:xfrm>
            <a:prstGeom prst="rect">
              <a:avLst/>
            </a:prstGeom>
            <a:solidFill>
              <a:schemeClr val="bg2"/>
            </a:solidFill>
            <a:ln w="9525">
              <a:noFill/>
              <a:miter lim="800000"/>
              <a:headEnd/>
              <a:tailEnd/>
            </a:ln>
          </p:spPr>
          <p:txBody>
            <a:bodyPr vert="eaVert">
              <a:spAutoFit/>
            </a:bodyPr>
            <a:lstStyle/>
            <a:p>
              <a:pPr algn="ctr" eaLnBrk="1" hangingPunct="1">
                <a:defRPr/>
              </a:pPr>
              <a:r>
                <a:rPr lang="en-US" sz="1600" b="1" i="1">
                  <a:effectLst>
                    <a:outerShdw blurRad="38100" dist="38100" dir="2700000" algn="tl">
                      <a:srgbClr val="000000"/>
                    </a:outerShdw>
                  </a:effectLst>
                  <a:latin typeface="Arial" charset="0"/>
                  <a:ea typeface="MS PGothic" pitchFamily="34" charset="-128"/>
                </a:rPr>
                <a:t>Evaluation</a:t>
              </a:r>
            </a:p>
          </p:txBody>
        </p:sp>
      </p:grpSp>
      <p:grpSp>
        <p:nvGrpSpPr>
          <p:cNvPr id="11" name="Group 47"/>
          <p:cNvGrpSpPr>
            <a:grpSpLocks/>
          </p:cNvGrpSpPr>
          <p:nvPr/>
        </p:nvGrpSpPr>
        <p:grpSpPr bwMode="auto">
          <a:xfrm>
            <a:off x="6248400" y="4081463"/>
            <a:ext cx="2286000" cy="2547937"/>
            <a:chOff x="5562600" y="4419600"/>
            <a:chExt cx="2286000" cy="1576419"/>
          </a:xfrm>
        </p:grpSpPr>
        <p:cxnSp>
          <p:nvCxnSpPr>
            <p:cNvPr id="41" name="Straight Arrow Connector 40"/>
            <p:cNvCxnSpPr>
              <a:cxnSpLocks noChangeShapeType="1"/>
            </p:cNvCxnSpPr>
            <p:nvPr/>
          </p:nvCxnSpPr>
          <p:spPr bwMode="auto">
            <a:xfrm rot="5400000">
              <a:off x="5640074" y="4875526"/>
              <a:ext cx="913439" cy="1588"/>
            </a:xfrm>
            <a:prstGeom prst="straightConnector1">
              <a:avLst/>
            </a:prstGeom>
            <a:noFill/>
            <a:ln w="38100">
              <a:solidFill>
                <a:srgbClr val="FF0000"/>
              </a:solidFill>
              <a:round/>
              <a:headEnd type="oval" w="med" len="med"/>
              <a:tailEnd type="arrow" w="med" len="med"/>
            </a:ln>
            <a:effectLst>
              <a:outerShdw dist="20000" dir="5400000" rotWithShape="0">
                <a:srgbClr val="808080">
                  <a:alpha val="37999"/>
                </a:srgbClr>
              </a:outerShdw>
            </a:effectLst>
          </p:spPr>
        </p:cxnSp>
        <p:sp>
          <p:nvSpPr>
            <p:cNvPr id="68634" name="TextBox 44"/>
            <p:cNvSpPr txBox="1">
              <a:spLocks noChangeArrowheads="1"/>
            </p:cNvSpPr>
            <p:nvPr/>
          </p:nvSpPr>
          <p:spPr bwMode="auto">
            <a:xfrm>
              <a:off x="5562600" y="5334021"/>
              <a:ext cx="2286000" cy="66199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eaLnBrk="1" hangingPunct="1"/>
              <a:r>
                <a:rPr lang="en-US" sz="1600" b="1" dirty="0">
                  <a:latin typeface="Arial" charset="0"/>
                  <a:ea typeface="MS PGothic" pitchFamily="34" charset="-128"/>
                </a:rPr>
                <a:t>What students should achieved after COMPLETING A SUBJECT</a:t>
              </a:r>
            </a:p>
          </p:txBody>
        </p:sp>
      </p:grpSp>
      <p:pic>
        <p:nvPicPr>
          <p:cNvPr id="44" name="Picture 2" descr="C:\Users\01483\Desktop\logoUTeM (1).jpg"/>
          <p:cNvPicPr>
            <a:picLocks noChangeAspect="1" noChangeArrowheads="1"/>
          </p:cNvPicPr>
          <p:nvPr/>
        </p:nvPicPr>
        <p:blipFill>
          <a:blip r:embed="rId3" cstate="print"/>
          <a:srcRect/>
          <a:stretch>
            <a:fillRect/>
          </a:stretch>
        </p:blipFill>
        <p:spPr bwMode="auto">
          <a:xfrm>
            <a:off x="0" y="-152400"/>
            <a:ext cx="2590800" cy="1392555"/>
          </a:xfrm>
          <a:prstGeom prst="rect">
            <a:avLst/>
          </a:prstGeom>
          <a:noFill/>
        </p:spPr>
      </p:pic>
      <p:sp>
        <p:nvSpPr>
          <p:cNvPr id="68627" name="Text Box 2"/>
          <p:cNvSpPr txBox="1">
            <a:spLocks noChangeArrowheads="1"/>
          </p:cNvSpPr>
          <p:nvPr/>
        </p:nvSpPr>
        <p:spPr bwMode="auto">
          <a:xfrm>
            <a:off x="2438400" y="304800"/>
            <a:ext cx="6477000"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S PGothic" pitchFamily="34" charset="-128"/>
              </a:rPr>
              <a:t>Assessment, Evaluation &amp; CQI Cycle</a:t>
            </a:r>
          </a:p>
        </p:txBody>
      </p:sp>
      <p:pic>
        <p:nvPicPr>
          <p:cNvPr id="45" name="Picture 4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533400"/>
            <a:ext cx="1600200" cy="632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477000" cy="10849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Characteristics of Good LO</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txBox="1">
            <a:spLocks noChangeArrowheads="1"/>
          </p:cNvSpPr>
          <p:nvPr/>
        </p:nvSpPr>
        <p:spPr bwMode="auto">
          <a:xfrm>
            <a:off x="457200" y="1371600"/>
            <a:ext cx="84772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Cover most of the related topics in the subject;</a:t>
            </a:r>
          </a:p>
          <a:p>
            <a:pPr marL="342900" marR="0" lvl="0" indent="-342900" algn="just"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Cover most of the related level of Bloom Taxonomy;</a:t>
            </a:r>
          </a:p>
          <a:p>
            <a:pPr marL="342900" marR="0" lvl="0" indent="-342900" algn="just"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Should have 3 main components – </a:t>
            </a:r>
            <a:r>
              <a:rPr kumimoji="0" lang="en-US" sz="2800" b="1" i="0" u="none" strike="noStrike" kern="1200" normalizeH="0" baseline="0" noProof="0" dirty="0" smtClean="0">
                <a:ln w="1905"/>
                <a:solidFill>
                  <a:srgbClr val="7030A0"/>
                </a:solidFill>
                <a:effectLst>
                  <a:innerShdw blurRad="69850" dist="43180" dir="5400000">
                    <a:srgbClr val="000000">
                      <a:alpha val="65000"/>
                    </a:srgbClr>
                  </a:innerShdw>
                </a:effectLst>
                <a:uLnTx/>
                <a:uFillTx/>
                <a:latin typeface="+mn-lt"/>
                <a:ea typeface="+mn-ea"/>
                <a:cs typeface="+mn-cs"/>
              </a:rPr>
              <a:t>verb (V), condition (</a:t>
            </a:r>
            <a:r>
              <a:rPr lang="en-US" sz="2800" b="1" dirty="0" smtClean="0">
                <a:ln w="1905"/>
                <a:solidFill>
                  <a:srgbClr val="7030A0"/>
                </a:solidFill>
                <a:effectLst>
                  <a:innerShdw blurRad="69850" dist="43180" dir="5400000">
                    <a:srgbClr val="000000">
                      <a:alpha val="65000"/>
                    </a:srgbClr>
                  </a:innerShdw>
                </a:effectLst>
              </a:rPr>
              <a:t>C</a:t>
            </a:r>
            <a:r>
              <a:rPr kumimoji="0" lang="en-US" sz="2800" b="1" i="0" u="none" strike="noStrike" kern="1200" normalizeH="0" baseline="0" noProof="0" dirty="0" smtClean="0">
                <a:ln w="1905"/>
                <a:solidFill>
                  <a:srgbClr val="7030A0"/>
                </a:solidFill>
                <a:effectLst>
                  <a:innerShdw blurRad="69850" dist="43180" dir="5400000">
                    <a:srgbClr val="000000">
                      <a:alpha val="65000"/>
                    </a:srgbClr>
                  </a:innerShdw>
                </a:effectLst>
                <a:uLnTx/>
                <a:uFillTx/>
                <a:latin typeface="+mn-lt"/>
                <a:ea typeface="+mn-ea"/>
                <a:cs typeface="+mn-cs"/>
              </a:rPr>
              <a:t>) and standard (S)</a:t>
            </a:r>
            <a:r>
              <a:rPr kumimoji="0" lang="en-US" sz="2800" b="0" i="0" u="none" strike="noStrike" kern="1200" cap="none" spc="0" normalizeH="0" baseline="0" noProof="0" dirty="0" smtClean="0">
                <a:ln>
                  <a:noFill/>
                </a:ln>
                <a:solidFill>
                  <a:srgbClr val="7030A0"/>
                </a:solidFill>
                <a:effectLst/>
                <a:uLnTx/>
                <a:uFillTx/>
                <a:latin typeface="+mn-lt"/>
                <a:ea typeface="+mn-ea"/>
                <a:cs typeface="+mn-cs"/>
              </a:rPr>
              <a:t>;</a:t>
            </a:r>
          </a:p>
          <a:p>
            <a:pPr marL="342900" marR="0" lvl="0" indent="-342900" algn="just"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Well written verbs must be </a:t>
            </a:r>
            <a:r>
              <a:rPr lang="en-US" sz="2800" b="1" dirty="0" smtClean="0">
                <a:ln w="1905"/>
                <a:solidFill>
                  <a:srgbClr val="0070C0"/>
                </a:solidFill>
                <a:effectLst>
                  <a:innerShdw blurRad="69850" dist="43180" dir="5400000">
                    <a:srgbClr val="000000">
                      <a:alpha val="65000"/>
                    </a:srgbClr>
                  </a:innerShdw>
                </a:effectLst>
              </a:rPr>
              <a:t>SMART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 Specific, Measurable, Achievable, Realistic, Time Frame, Observable;</a:t>
            </a:r>
          </a:p>
          <a:p>
            <a:pPr marL="342900" marR="0" lvl="0" indent="-342900" algn="just"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Condition – context/situation which the behavior is to occur;</a:t>
            </a:r>
          </a:p>
          <a:p>
            <a:pPr marL="342900" marR="0" lvl="0" indent="-342900" algn="just"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Standard -  criteria of acceptable level of performance</a:t>
            </a:r>
          </a:p>
          <a:p>
            <a:pPr marL="342900" marR="0" lvl="0" indent="-342900" algn="just" defTabSz="914400" rtl="0" eaLnBrk="1" fontAlgn="base" latinLnBrk="0" hangingPunct="1">
              <a:lnSpc>
                <a:spcPct val="90000"/>
              </a:lnSpc>
              <a:spcBef>
                <a:spcPct val="20000"/>
              </a:spcBef>
              <a:spcAft>
                <a:spcPct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0"/>
            <a:ext cx="5194920" cy="10849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Example of LO</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txBox="1">
            <a:spLocks noChangeArrowheads="1"/>
          </p:cNvSpPr>
          <p:nvPr/>
        </p:nvSpPr>
        <p:spPr bwMode="auto">
          <a:xfrm>
            <a:off x="457200" y="1295400"/>
            <a:ext cx="8458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8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Times New Roman" pitchFamily="18" charset="0"/>
              <a:cs typeface="Arial" charset="0"/>
            </a:endParaRPr>
          </a:p>
          <a:p>
            <a:pPr marL="342900" marR="0" lvl="0" indent="-342900" algn="just" defTabSz="914400" rtl="0" eaLnBrk="1" fontAlgn="base" latinLnBrk="0" hangingPunct="1">
              <a:lnSpc>
                <a:spcPct val="80000"/>
              </a:lnSpc>
              <a:spcBef>
                <a:spcPct val="0"/>
              </a:spcBef>
              <a:spcAft>
                <a:spcPct val="0"/>
              </a:spcAft>
              <a:buClrTx/>
              <a:buSzTx/>
              <a:buFontTx/>
              <a:buNone/>
              <a:tabLst/>
              <a:defRPr/>
            </a:pPr>
            <a:r>
              <a:rPr kumimoji="0" lang="en-US" sz="28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Times New Roman" pitchFamily="18" charset="0"/>
                <a:cs typeface="Arial" charset="0"/>
              </a:rPr>
              <a:t>Example 1</a:t>
            </a:r>
          </a:p>
          <a:p>
            <a:pPr marL="342900" marR="0" lvl="0" indent="-342900" algn="just" defTabSz="914400" rtl="0" eaLnBrk="1" fontAlgn="base" latinLnBrk="0" hangingPunct="1">
              <a:lnSpc>
                <a:spcPct val="80000"/>
              </a:lnSpc>
              <a:spcBef>
                <a:spcPct val="0"/>
              </a:spcBef>
              <a:spcAft>
                <a:spcPct val="0"/>
              </a:spcAft>
              <a:buClrTx/>
              <a:buSzTx/>
              <a:buFont typeface="Arial" pitchFamily="34" charset="0"/>
              <a:buChar char="•"/>
              <a:tabLst/>
              <a:defRPr/>
            </a:pPr>
            <a:r>
              <a:rPr kumimoji="0" lang="en-US" sz="2400" b="0" i="0" u="sng" strike="noStrike" kern="1200" cap="none" spc="0" normalizeH="0" baseline="0" noProof="0" dirty="0" smtClean="0">
                <a:ln>
                  <a:noFill/>
                </a:ln>
                <a:solidFill>
                  <a:schemeClr val="tx1"/>
                </a:solidFill>
                <a:effectLst/>
                <a:uLnTx/>
                <a:uFillTx/>
                <a:latin typeface="+mn-lt"/>
                <a:ea typeface="Times New Roman" pitchFamily="18" charset="0"/>
                <a:cs typeface="Arial" charset="0"/>
              </a:rPr>
              <a:t>explain</a:t>
            </a:r>
            <a:r>
              <a:rPr kumimoji="0" lang="en-US" sz="2400" b="0" i="0" u="none" strike="noStrike" kern="1200" cap="none" spc="0" normalizeH="0" baseline="0" noProof="0" dirty="0" smtClean="0">
                <a:ln>
                  <a:noFill/>
                </a:ln>
                <a:solidFill>
                  <a:schemeClr val="tx1"/>
                </a:solidFill>
                <a:effectLst/>
                <a:uLnTx/>
                <a:uFillTx/>
                <a:latin typeface="+mn-lt"/>
                <a:ea typeface="Times New Roman" pitchFamily="18" charset="0"/>
                <a:cs typeface="Arial" charset="0"/>
              </a:rPr>
              <a:t> the operation and construction of semiconductor devices (V)</a:t>
            </a:r>
          </a:p>
          <a:p>
            <a:pPr marL="342900" marR="0" lvl="0" indent="-342900" algn="just" defTabSz="914400" rtl="0" eaLnBrk="1" fontAlgn="base" latinLnBrk="0" hangingPunct="1">
              <a:lnSpc>
                <a:spcPct val="80000"/>
              </a:lnSpc>
              <a:spcBef>
                <a:spcPct val="0"/>
              </a:spcBef>
              <a:spcAft>
                <a:spcPct val="0"/>
              </a:spcAft>
              <a:buClrTx/>
              <a:buSzTx/>
              <a:buFont typeface="Arial" pitchFamily="34" charset="0"/>
              <a:buChar char="•"/>
              <a:tabLst/>
              <a:defRPr/>
            </a:pPr>
            <a:r>
              <a:rPr kumimoji="0" lang="en-US" sz="2400" b="0" i="0" u="sng" strike="noStrike" kern="1200" cap="none" spc="0" normalizeH="0" baseline="0" noProof="0" dirty="0" smtClean="0">
                <a:ln>
                  <a:noFill/>
                </a:ln>
                <a:solidFill>
                  <a:schemeClr val="tx1"/>
                </a:solidFill>
                <a:effectLst/>
                <a:uLnTx/>
                <a:uFillTx/>
                <a:latin typeface="+mn-lt"/>
                <a:ea typeface="Times New Roman" pitchFamily="18" charset="0"/>
                <a:cs typeface="Arial" charset="0"/>
              </a:rPr>
              <a:t>Orally explain</a:t>
            </a:r>
            <a:r>
              <a:rPr kumimoji="0" lang="en-US" sz="2400" b="0" i="0" u="none" strike="noStrike" kern="1200" cap="none" spc="0" normalizeH="0" baseline="0" noProof="0" dirty="0" smtClean="0">
                <a:ln>
                  <a:noFill/>
                </a:ln>
                <a:solidFill>
                  <a:schemeClr val="tx1"/>
                </a:solidFill>
                <a:effectLst/>
                <a:uLnTx/>
                <a:uFillTx/>
                <a:latin typeface="+mn-lt"/>
                <a:ea typeface="Times New Roman" pitchFamily="18" charset="0"/>
                <a:cs typeface="Arial" charset="0"/>
              </a:rPr>
              <a:t> on operation and construction of semiconductor devices (V,C)</a:t>
            </a:r>
          </a:p>
          <a:p>
            <a:pPr marL="342900" marR="0" lvl="0" indent="-342900" algn="just" defTabSz="914400" rtl="0" eaLnBrk="1" fontAlgn="base" latinLnBrk="0" hangingPunct="1">
              <a:lnSpc>
                <a:spcPct val="80000"/>
              </a:lnSpc>
              <a:spcBef>
                <a:spcPct val="0"/>
              </a:spcBef>
              <a:spcAft>
                <a:spcPct val="0"/>
              </a:spcAft>
              <a:buClrTx/>
              <a:buSzTx/>
              <a:buFont typeface="Arial" pitchFamily="34" charset="0"/>
              <a:buChar char="•"/>
              <a:tabLst/>
              <a:defRPr/>
            </a:pPr>
            <a:r>
              <a:rPr kumimoji="0" lang="en-US" sz="2400" b="0" i="0" u="sng" strike="noStrike" kern="1200" cap="none" spc="0" normalizeH="0" baseline="0" noProof="0" dirty="0" smtClean="0">
                <a:ln>
                  <a:noFill/>
                </a:ln>
                <a:solidFill>
                  <a:schemeClr val="tx1"/>
                </a:solidFill>
                <a:effectLst/>
                <a:uLnTx/>
                <a:uFillTx/>
                <a:latin typeface="+mn-lt"/>
                <a:ea typeface="Times New Roman" pitchFamily="18" charset="0"/>
                <a:cs typeface="Arial" charset="0"/>
              </a:rPr>
              <a:t>Orally</a:t>
            </a:r>
            <a:r>
              <a:rPr kumimoji="0" lang="en-US" sz="2400" b="0" i="0" u="none" strike="noStrike" kern="1200" cap="none" spc="0" normalizeH="0" baseline="0" noProof="0" dirty="0" smtClean="0">
                <a:ln>
                  <a:noFill/>
                </a:ln>
                <a:solidFill>
                  <a:schemeClr val="tx1"/>
                </a:solidFill>
                <a:effectLst/>
                <a:uLnTx/>
                <a:uFillTx/>
                <a:latin typeface="+mn-lt"/>
                <a:ea typeface="Times New Roman" pitchFamily="18" charset="0"/>
                <a:cs typeface="Arial" charset="0"/>
              </a:rPr>
              <a:t> </a:t>
            </a:r>
            <a:r>
              <a:rPr kumimoji="0" lang="en-US" sz="2400" b="0" i="0" u="sng" strike="noStrike" kern="1200" cap="none" spc="0" normalizeH="0" baseline="0" noProof="0" dirty="0" smtClean="0">
                <a:ln>
                  <a:noFill/>
                </a:ln>
                <a:solidFill>
                  <a:schemeClr val="tx1"/>
                </a:solidFill>
                <a:effectLst/>
                <a:uLnTx/>
                <a:uFillTx/>
                <a:latin typeface="+mn-lt"/>
                <a:ea typeface="Times New Roman" pitchFamily="18" charset="0"/>
                <a:cs typeface="Arial" charset="0"/>
              </a:rPr>
              <a:t>explain</a:t>
            </a:r>
            <a:r>
              <a:rPr kumimoji="0" lang="en-US" sz="2400" b="0" i="0" u="none" strike="noStrike" kern="1200" cap="none" spc="0" normalizeH="0" baseline="0" noProof="0" dirty="0" smtClean="0">
                <a:ln>
                  <a:noFill/>
                </a:ln>
                <a:solidFill>
                  <a:schemeClr val="tx1"/>
                </a:solidFill>
                <a:effectLst/>
                <a:uLnTx/>
                <a:uFillTx/>
                <a:latin typeface="+mn-lt"/>
                <a:ea typeface="Times New Roman" pitchFamily="18" charset="0"/>
                <a:cs typeface="Arial" charset="0"/>
              </a:rPr>
              <a:t> on operation and construction of semiconductor devices such as </a:t>
            </a:r>
            <a:r>
              <a:rPr kumimoji="0" lang="en-US" sz="2400" b="0" i="0" u="sng" strike="noStrike" kern="1200" cap="none" spc="0" normalizeH="0" baseline="0" noProof="0" dirty="0" smtClean="0">
                <a:ln>
                  <a:noFill/>
                </a:ln>
                <a:solidFill>
                  <a:schemeClr val="tx1"/>
                </a:solidFill>
                <a:effectLst/>
                <a:uLnTx/>
                <a:uFillTx/>
                <a:latin typeface="+mn-lt"/>
                <a:ea typeface="Times New Roman" pitchFamily="18" charset="0"/>
                <a:cs typeface="Arial" charset="0"/>
              </a:rPr>
              <a:t>Diode, BJT, FET, MOSFET  and Op Amp</a:t>
            </a:r>
            <a:r>
              <a:rPr kumimoji="0" lang="en-US" sz="2800" b="0" i="0" u="none" strike="noStrike" kern="1200" cap="none" spc="0" normalizeH="0" baseline="0" noProof="0" dirty="0" smtClean="0">
                <a:ln>
                  <a:noFill/>
                </a:ln>
                <a:solidFill>
                  <a:schemeClr val="tx1"/>
                </a:solidFill>
                <a:effectLst/>
                <a:uLnTx/>
                <a:uFillTx/>
                <a:latin typeface="+mn-lt"/>
                <a:ea typeface="Times New Roman" pitchFamily="18" charset="0"/>
                <a:cs typeface="Arial" charset="0"/>
              </a:rPr>
              <a:t>. (V,C,S)</a:t>
            </a:r>
          </a:p>
          <a:p>
            <a:pPr marL="342900" marR="0" lvl="0" indent="-342900" algn="just" defTabSz="914400" rtl="0" eaLnBrk="1" fontAlgn="base" latinLnBrk="0" hangingPunct="1">
              <a:lnSpc>
                <a:spcPct val="80000"/>
              </a:lnSpc>
              <a:spcBef>
                <a:spcPct val="0"/>
              </a:spcBef>
              <a:spcAft>
                <a:spcPct val="0"/>
              </a:spcAft>
              <a:buClrTx/>
              <a:buSzTx/>
              <a:buFontTx/>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Times New Roman" pitchFamily="18" charset="0"/>
              <a:cs typeface="Arial" charset="0"/>
            </a:endParaRPr>
          </a:p>
          <a:p>
            <a:pPr marL="342900" marR="0" lvl="0" indent="-342900" algn="just" defTabSz="914400" rtl="0" eaLnBrk="1" fontAlgn="base" latinLnBrk="0" hangingPunct="1">
              <a:lnSpc>
                <a:spcPct val="80000"/>
              </a:lnSpc>
              <a:spcBef>
                <a:spcPct val="0"/>
              </a:spcBef>
              <a:spcAft>
                <a:spcPct val="0"/>
              </a:spcAft>
              <a:buClrTx/>
              <a:buSzTx/>
              <a:buFontTx/>
              <a:buNone/>
              <a:tabLst/>
              <a:defRPr/>
            </a:pPr>
            <a:r>
              <a:rPr kumimoji="0" lang="en-US" sz="28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Times New Roman" pitchFamily="18" charset="0"/>
                <a:cs typeface="Arial" charset="0"/>
              </a:rPr>
              <a:t>Example 2</a:t>
            </a:r>
          </a:p>
          <a:p>
            <a:pPr marL="342900" marR="0" lvl="0" indent="-342900" algn="just" defTabSz="914400" rtl="0" eaLnBrk="1" fontAlgn="base" latinLnBrk="0" hangingPunct="1">
              <a:lnSpc>
                <a:spcPct val="80000"/>
              </a:lnSpc>
              <a:spcBef>
                <a:spcPct val="0"/>
              </a:spcBef>
              <a:spcAft>
                <a:spcPct val="0"/>
              </a:spcAft>
              <a:buClrTx/>
              <a:buSzTx/>
              <a:buFont typeface="Arial" pitchFamily="34" charset="0"/>
              <a:buChar char="•"/>
              <a:tabLst/>
              <a:defRPr/>
            </a:pPr>
            <a:r>
              <a:rPr kumimoji="0" lang="en-US" sz="2400" b="0" i="0" u="sng" strike="noStrike" kern="1200" cap="none" spc="0" normalizeH="0" baseline="0" noProof="0" dirty="0" smtClean="0">
                <a:ln>
                  <a:noFill/>
                </a:ln>
                <a:solidFill>
                  <a:schemeClr val="tx1"/>
                </a:solidFill>
                <a:effectLst/>
                <a:uLnTx/>
                <a:uFillTx/>
                <a:latin typeface="+mn-lt"/>
                <a:ea typeface="Times New Roman" pitchFamily="18" charset="0"/>
                <a:cs typeface="Arial" charset="0"/>
              </a:rPr>
              <a:t>simulate</a:t>
            </a:r>
            <a:r>
              <a:rPr kumimoji="0" lang="en-US" sz="2400" b="0" i="0" u="none" strike="noStrike" kern="1200" cap="none" spc="0" normalizeH="0" baseline="0" noProof="0" dirty="0" smtClean="0">
                <a:ln>
                  <a:noFill/>
                </a:ln>
                <a:solidFill>
                  <a:schemeClr val="tx1"/>
                </a:solidFill>
                <a:effectLst/>
                <a:uLnTx/>
                <a:uFillTx/>
                <a:latin typeface="+mn-lt"/>
                <a:ea typeface="Times New Roman" pitchFamily="18" charset="0"/>
                <a:cs typeface="Arial" charset="0"/>
              </a:rPr>
              <a:t> the operation of semiconductor devices.  (V)</a:t>
            </a:r>
          </a:p>
          <a:p>
            <a:pPr marL="342900" marR="0" lvl="0" indent="-342900" algn="just" defTabSz="914400" rtl="0" eaLnBrk="1" fontAlgn="base" latinLnBrk="0" hangingPunct="1">
              <a:lnSpc>
                <a:spcPct val="80000"/>
              </a:lnSpc>
              <a:spcBef>
                <a:spcPct val="0"/>
              </a:spcBef>
              <a:spcAft>
                <a:spcPct val="0"/>
              </a:spcAft>
              <a:buClrTx/>
              <a:buSzTx/>
              <a:buFont typeface="Arial" pitchFamily="34" charset="0"/>
              <a:buChar char="•"/>
              <a:tabLst/>
              <a:defRPr/>
            </a:pPr>
            <a:r>
              <a:rPr kumimoji="0" lang="en-US" sz="2400" b="0" i="0" u="sng" strike="noStrike" kern="1200" cap="none" spc="0" normalizeH="0" baseline="0" noProof="0" dirty="0" smtClean="0">
                <a:ln>
                  <a:noFill/>
                </a:ln>
                <a:solidFill>
                  <a:schemeClr val="tx1"/>
                </a:solidFill>
                <a:effectLst/>
                <a:uLnTx/>
                <a:uFillTx/>
                <a:latin typeface="+mn-lt"/>
                <a:ea typeface="Times New Roman" pitchFamily="18" charset="0"/>
                <a:cs typeface="Arial" charset="0"/>
              </a:rPr>
              <a:t>simulate</a:t>
            </a:r>
            <a:r>
              <a:rPr kumimoji="0" lang="en-US" sz="2400" b="0" i="0" u="none" strike="noStrike" kern="1200" cap="none" spc="0" normalizeH="0" baseline="0" noProof="0" dirty="0" smtClean="0">
                <a:ln>
                  <a:noFill/>
                </a:ln>
                <a:solidFill>
                  <a:schemeClr val="tx1"/>
                </a:solidFill>
                <a:effectLst/>
                <a:uLnTx/>
                <a:uFillTx/>
                <a:latin typeface="+mn-lt"/>
                <a:ea typeface="Times New Roman" pitchFamily="18" charset="0"/>
                <a:cs typeface="Arial" charset="0"/>
              </a:rPr>
              <a:t> the operation of semiconductor devices </a:t>
            </a:r>
            <a:r>
              <a:rPr kumimoji="0" lang="en-US" sz="2400" b="0" i="0" u="sng" strike="noStrike" kern="1200" cap="none" spc="0" normalizeH="0" baseline="0" noProof="0" dirty="0" smtClean="0">
                <a:ln>
                  <a:noFill/>
                </a:ln>
                <a:solidFill>
                  <a:schemeClr val="tx1"/>
                </a:solidFill>
                <a:effectLst/>
                <a:uLnTx/>
                <a:uFillTx/>
                <a:latin typeface="+mn-lt"/>
                <a:ea typeface="Times New Roman" pitchFamily="18" charset="0"/>
                <a:cs typeface="Arial" charset="0"/>
              </a:rPr>
              <a:t>using simulation software</a:t>
            </a:r>
            <a:r>
              <a:rPr kumimoji="0" lang="en-US" sz="2400" b="0" i="0" u="none" strike="noStrike" kern="1200" cap="none" spc="0" normalizeH="0" baseline="0" noProof="0" dirty="0" smtClean="0">
                <a:ln>
                  <a:noFill/>
                </a:ln>
                <a:solidFill>
                  <a:schemeClr val="tx1"/>
                </a:solidFill>
                <a:effectLst/>
                <a:uLnTx/>
                <a:uFillTx/>
                <a:latin typeface="+mn-lt"/>
                <a:ea typeface="Times New Roman" pitchFamily="18" charset="0"/>
                <a:cs typeface="Arial" charset="0"/>
              </a:rPr>
              <a:t>. (V,C)</a:t>
            </a:r>
          </a:p>
          <a:p>
            <a:pPr marL="342900" marR="0" lvl="0" indent="-342900" algn="just" defTabSz="914400" rtl="0" eaLnBrk="1" fontAlgn="base" latinLnBrk="0" hangingPunct="1">
              <a:lnSpc>
                <a:spcPct val="80000"/>
              </a:lnSpc>
              <a:spcBef>
                <a:spcPct val="0"/>
              </a:spcBef>
              <a:spcAft>
                <a:spcPct val="0"/>
              </a:spcAft>
              <a:buClrTx/>
              <a:buSzTx/>
              <a:buFont typeface="Arial" pitchFamily="34" charset="0"/>
              <a:buChar char="•"/>
              <a:tabLst/>
              <a:defRPr/>
            </a:pPr>
            <a:r>
              <a:rPr kumimoji="0" lang="en-US" sz="2400" b="0" i="0" u="sng" strike="noStrike" kern="1200" cap="none" spc="0" normalizeH="0" baseline="0" noProof="0" dirty="0" smtClean="0">
                <a:ln>
                  <a:noFill/>
                </a:ln>
                <a:solidFill>
                  <a:schemeClr val="tx1"/>
                </a:solidFill>
                <a:effectLst/>
                <a:uLnTx/>
                <a:uFillTx/>
                <a:latin typeface="+mn-lt"/>
                <a:ea typeface="Times New Roman" pitchFamily="18" charset="0"/>
                <a:cs typeface="Arial" charset="0"/>
              </a:rPr>
              <a:t>simulate</a:t>
            </a:r>
            <a:r>
              <a:rPr kumimoji="0" lang="en-US" sz="2400" b="0" i="0" u="none" strike="noStrike" kern="1200" cap="none" spc="0" normalizeH="0" baseline="0" noProof="0" dirty="0" smtClean="0">
                <a:ln>
                  <a:noFill/>
                </a:ln>
                <a:solidFill>
                  <a:schemeClr val="tx1"/>
                </a:solidFill>
                <a:effectLst/>
                <a:uLnTx/>
                <a:uFillTx/>
                <a:latin typeface="+mn-lt"/>
                <a:ea typeface="Times New Roman" pitchFamily="18" charset="0"/>
                <a:cs typeface="Arial" charset="0"/>
              </a:rPr>
              <a:t> the operation of semiconductor devices </a:t>
            </a:r>
            <a:r>
              <a:rPr kumimoji="0" lang="en-US" sz="2400" b="0" i="0" u="sng" strike="noStrike" kern="1200" cap="none" spc="0" normalizeH="0" baseline="0" noProof="0" dirty="0" smtClean="0">
                <a:ln>
                  <a:noFill/>
                </a:ln>
                <a:solidFill>
                  <a:schemeClr val="tx1"/>
                </a:solidFill>
                <a:effectLst/>
                <a:uLnTx/>
                <a:uFillTx/>
                <a:latin typeface="+mn-lt"/>
                <a:ea typeface="Times New Roman" pitchFamily="18" charset="0"/>
                <a:cs typeface="Arial" charset="0"/>
              </a:rPr>
              <a:t>using PSPICE simulation software</a:t>
            </a:r>
            <a:r>
              <a:rPr kumimoji="0" lang="en-US" sz="2400" b="0" i="0" u="none" strike="noStrike" kern="1200" cap="none" spc="0" normalizeH="0" baseline="0" noProof="0" dirty="0" smtClean="0">
                <a:ln>
                  <a:noFill/>
                </a:ln>
                <a:solidFill>
                  <a:schemeClr val="tx1"/>
                </a:solidFill>
                <a:effectLst/>
                <a:uLnTx/>
                <a:uFillTx/>
                <a:latin typeface="+mn-lt"/>
                <a:ea typeface="Times New Roman" pitchFamily="18" charset="0"/>
                <a:cs typeface="Arial" charset="0"/>
              </a:rPr>
              <a:t> for </a:t>
            </a:r>
            <a:r>
              <a:rPr kumimoji="0" lang="en-US" sz="2400" b="0" i="0" u="sng" strike="noStrike" kern="1200" cap="none" spc="0" normalizeH="0" baseline="0" noProof="0" dirty="0" smtClean="0">
                <a:ln>
                  <a:noFill/>
                </a:ln>
                <a:solidFill>
                  <a:schemeClr val="tx1"/>
                </a:solidFill>
                <a:effectLst/>
                <a:uLnTx/>
                <a:uFillTx/>
                <a:latin typeface="+mn-lt"/>
                <a:ea typeface="Times New Roman" pitchFamily="18" charset="0"/>
                <a:cs typeface="Arial" charset="0"/>
              </a:rPr>
              <a:t>ideal case</a:t>
            </a:r>
            <a:r>
              <a:rPr kumimoji="0" lang="en-US" sz="2400" b="0" i="0" u="none" strike="noStrike" kern="1200" cap="none" spc="0" normalizeH="0" baseline="0" noProof="0" dirty="0" smtClean="0">
                <a:ln>
                  <a:noFill/>
                </a:ln>
                <a:solidFill>
                  <a:schemeClr val="tx1"/>
                </a:solidFill>
                <a:effectLst/>
                <a:uLnTx/>
                <a:uFillTx/>
                <a:latin typeface="+mn-lt"/>
                <a:ea typeface="Times New Roman" pitchFamily="18" charset="0"/>
                <a:cs typeface="Arial" charset="0"/>
              </a:rPr>
              <a:t>. (V,C,S)</a:t>
            </a:r>
          </a:p>
          <a:p>
            <a:pPr marL="342900" marR="0" lvl="0" indent="-342900" algn="just" defTabSz="914400" rtl="0" eaLnBrk="1" fontAlgn="base" latinLnBrk="0" hangingPunct="1">
              <a:lnSpc>
                <a:spcPct val="80000"/>
              </a:lnSpc>
              <a:spcBef>
                <a:spcPct val="0"/>
              </a:spcBef>
              <a:spcAft>
                <a:spcPct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Times New Roman" pitchFamily="18" charset="0"/>
              <a:cs typeface="Arial" charset="0"/>
            </a:endParaRPr>
          </a:p>
          <a:p>
            <a:pPr marL="342900" marR="0" lvl="0" indent="-342900" algn="just" defTabSz="914400" rtl="0" eaLnBrk="1" fontAlgn="base" latinLnBrk="0" hangingPunct="1">
              <a:lnSpc>
                <a:spcPct val="80000"/>
              </a:lnSpc>
              <a:spcBef>
                <a:spcPct val="0"/>
              </a:spcBef>
              <a:spcAft>
                <a:spcPct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Times New Roman" pitchFamily="18" charset="0"/>
              <a:cs typeface="Arial" charset="0"/>
            </a:endParaRPr>
          </a:p>
          <a:p>
            <a:pPr marL="342900" marR="0" lvl="0" indent="-342900" algn="just" defTabSz="914400" rtl="0" eaLnBrk="1" fontAlgn="base" latinLnBrk="0" hangingPunct="1">
              <a:lnSpc>
                <a:spcPct val="80000"/>
              </a:lnSpc>
              <a:spcBef>
                <a:spcPct val="0"/>
              </a:spcBef>
              <a:spcAft>
                <a:spcPct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Times New Roman" pitchFamily="18" charset="0"/>
              <a:cs typeface="Arial" charset="0"/>
            </a:endParaRPr>
          </a:p>
          <a:p>
            <a:pPr marL="342900" marR="0" lvl="0" indent="-342900" algn="just" defTabSz="914400" rtl="0" eaLnBrk="1" fontAlgn="base" latinLnBrk="0" hangingPunct="1">
              <a:lnSpc>
                <a:spcPct val="8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Times New Roman" pitchFamily="18" charset="0"/>
              <a:cs typeface="Arial" charset="0"/>
            </a:endParaRPr>
          </a:p>
          <a:p>
            <a:pPr marL="342900" marR="0" lvl="0" indent="-342900" algn="just" defTabSz="914400" rtl="0" eaLnBrk="1" fontAlgn="base" latinLnBrk="0" hangingPunct="1">
              <a:lnSpc>
                <a:spcPct val="8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Times New Roman" pitchFamily="18" charset="0"/>
              <a:cs typeface="Arial" charset="0"/>
            </a:endParaRPr>
          </a:p>
          <a:p>
            <a:pPr marL="342900" marR="0" lvl="0" indent="-342900" algn="just" defTabSz="914400" rtl="0" eaLnBrk="1" fontAlgn="base" latinLnBrk="0" hangingPunct="1">
              <a:lnSpc>
                <a:spcPct val="8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Times New Roman" pitchFamily="18" charset="0"/>
              <a:cs typeface="Arial" charset="0"/>
            </a:endParaRPr>
          </a:p>
          <a:p>
            <a:pPr marL="342900" marR="0" lvl="0" indent="-342900" algn="just" defTabSz="914400" rtl="0" eaLnBrk="1" fontAlgn="base" latinLnBrk="0" hangingPunct="1">
              <a:lnSpc>
                <a:spcPct val="8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Times New Roman" pitchFamily="18" charset="0"/>
              <a:cs typeface="Arial" charset="0"/>
            </a:endParaRPr>
          </a:p>
        </p:txBody>
      </p:sp>
    </p:spTree>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97"/>
          <p:cNvGrpSpPr>
            <a:grpSpLocks/>
          </p:cNvGrpSpPr>
          <p:nvPr/>
        </p:nvGrpSpPr>
        <p:grpSpPr bwMode="auto">
          <a:xfrm>
            <a:off x="6172200" y="2819400"/>
            <a:ext cx="1676400" cy="2133600"/>
            <a:chOff x="3888" y="1776"/>
            <a:chExt cx="1056" cy="1344"/>
          </a:xfrm>
        </p:grpSpPr>
        <p:sp>
          <p:nvSpPr>
            <p:cNvPr id="69682" name="AutoShape 76"/>
            <p:cNvSpPr>
              <a:spLocks noChangeArrowheads="1"/>
            </p:cNvSpPr>
            <p:nvPr/>
          </p:nvSpPr>
          <p:spPr bwMode="auto">
            <a:xfrm>
              <a:off x="3888" y="1776"/>
              <a:ext cx="1056" cy="1344"/>
            </a:xfrm>
            <a:prstGeom prst="roundRect">
              <a:avLst>
                <a:gd name="adj" fmla="val 16667"/>
              </a:avLst>
            </a:prstGeom>
            <a:noFill/>
            <a:ln w="76200">
              <a:solidFill>
                <a:srgbClr val="00FF00"/>
              </a:solidFill>
              <a:round/>
              <a:headEnd/>
              <a:tailEnd/>
            </a:ln>
          </p:spPr>
          <p:txBody>
            <a:bodyPr wrap="none" anchor="ctr"/>
            <a:lstStyle/>
            <a:p>
              <a:pPr eaLnBrk="1" hangingPunct="1"/>
              <a:endParaRPr lang="en-US" b="1">
                <a:latin typeface="Arial" charset="0"/>
                <a:ea typeface="MS PGothic" pitchFamily="34" charset="-128"/>
              </a:endParaRPr>
            </a:p>
          </p:txBody>
        </p:sp>
        <p:sp>
          <p:nvSpPr>
            <p:cNvPr id="69683" name="Line 87"/>
            <p:cNvSpPr>
              <a:spLocks noChangeShapeType="1"/>
            </p:cNvSpPr>
            <p:nvPr/>
          </p:nvSpPr>
          <p:spPr bwMode="auto">
            <a:xfrm flipV="1">
              <a:off x="3888" y="1872"/>
              <a:ext cx="0" cy="192"/>
            </a:xfrm>
            <a:prstGeom prst="line">
              <a:avLst/>
            </a:prstGeom>
            <a:noFill/>
            <a:ln w="57150">
              <a:solidFill>
                <a:srgbClr val="00FF00"/>
              </a:solidFill>
              <a:round/>
              <a:headEnd/>
              <a:tailEnd type="triangle" w="lg" len="lg"/>
            </a:ln>
          </p:spPr>
          <p:txBody>
            <a:bodyPr/>
            <a:lstStyle/>
            <a:p>
              <a:endParaRPr lang="en-US"/>
            </a:p>
          </p:txBody>
        </p:sp>
        <p:sp>
          <p:nvSpPr>
            <p:cNvPr id="69684" name="Line 93"/>
            <p:cNvSpPr>
              <a:spLocks noChangeShapeType="1"/>
            </p:cNvSpPr>
            <p:nvPr/>
          </p:nvSpPr>
          <p:spPr bwMode="auto">
            <a:xfrm flipH="1" flipV="1">
              <a:off x="4032" y="3120"/>
              <a:ext cx="192" cy="0"/>
            </a:xfrm>
            <a:prstGeom prst="line">
              <a:avLst/>
            </a:prstGeom>
            <a:noFill/>
            <a:ln w="76200">
              <a:solidFill>
                <a:srgbClr val="00FF00"/>
              </a:solidFill>
              <a:round/>
              <a:headEnd/>
              <a:tailEnd type="triangle" w="med" len="med"/>
            </a:ln>
          </p:spPr>
          <p:txBody>
            <a:bodyPr/>
            <a:lstStyle/>
            <a:p>
              <a:endParaRPr lang="en-US"/>
            </a:p>
          </p:txBody>
        </p:sp>
      </p:grpSp>
      <p:grpSp>
        <p:nvGrpSpPr>
          <p:cNvPr id="3" name="Group 98"/>
          <p:cNvGrpSpPr>
            <a:grpSpLocks/>
          </p:cNvGrpSpPr>
          <p:nvPr/>
        </p:nvGrpSpPr>
        <p:grpSpPr bwMode="auto">
          <a:xfrm>
            <a:off x="4267200" y="2362200"/>
            <a:ext cx="4038600" cy="3124200"/>
            <a:chOff x="2688" y="1488"/>
            <a:chExt cx="2544" cy="1968"/>
          </a:xfrm>
        </p:grpSpPr>
        <p:sp>
          <p:nvSpPr>
            <p:cNvPr id="69679" name="AutoShape 78"/>
            <p:cNvSpPr>
              <a:spLocks noChangeArrowheads="1"/>
            </p:cNvSpPr>
            <p:nvPr/>
          </p:nvSpPr>
          <p:spPr bwMode="auto">
            <a:xfrm>
              <a:off x="2688" y="1488"/>
              <a:ext cx="2544" cy="1968"/>
            </a:xfrm>
            <a:prstGeom prst="roundRect">
              <a:avLst>
                <a:gd name="adj" fmla="val 16667"/>
              </a:avLst>
            </a:prstGeom>
            <a:noFill/>
            <a:ln w="76200">
              <a:solidFill>
                <a:srgbClr val="00FF00"/>
              </a:solidFill>
              <a:round/>
              <a:headEnd/>
              <a:tailEnd/>
            </a:ln>
          </p:spPr>
          <p:txBody>
            <a:bodyPr wrap="none" anchor="ctr"/>
            <a:lstStyle/>
            <a:p>
              <a:pPr eaLnBrk="1" hangingPunct="1"/>
              <a:endParaRPr lang="en-US" b="1">
                <a:latin typeface="Arial" charset="0"/>
                <a:ea typeface="MS PGothic" pitchFamily="34" charset="-128"/>
              </a:endParaRPr>
            </a:p>
          </p:txBody>
        </p:sp>
        <p:sp>
          <p:nvSpPr>
            <p:cNvPr id="69680" name="Line 86"/>
            <p:cNvSpPr>
              <a:spLocks noChangeShapeType="1"/>
            </p:cNvSpPr>
            <p:nvPr/>
          </p:nvSpPr>
          <p:spPr bwMode="auto">
            <a:xfrm flipV="1">
              <a:off x="2688" y="1776"/>
              <a:ext cx="0" cy="192"/>
            </a:xfrm>
            <a:prstGeom prst="line">
              <a:avLst/>
            </a:prstGeom>
            <a:noFill/>
            <a:ln w="57150">
              <a:solidFill>
                <a:srgbClr val="00FF00"/>
              </a:solidFill>
              <a:round/>
              <a:headEnd/>
              <a:tailEnd type="triangle" w="lg" len="lg"/>
            </a:ln>
          </p:spPr>
          <p:txBody>
            <a:bodyPr/>
            <a:lstStyle/>
            <a:p>
              <a:endParaRPr lang="en-US"/>
            </a:p>
          </p:txBody>
        </p:sp>
        <p:sp>
          <p:nvSpPr>
            <p:cNvPr id="69681" name="Line 92"/>
            <p:cNvSpPr>
              <a:spLocks noChangeShapeType="1"/>
            </p:cNvSpPr>
            <p:nvPr/>
          </p:nvSpPr>
          <p:spPr bwMode="auto">
            <a:xfrm flipH="1" flipV="1">
              <a:off x="3168" y="3456"/>
              <a:ext cx="192" cy="0"/>
            </a:xfrm>
            <a:prstGeom prst="line">
              <a:avLst/>
            </a:prstGeom>
            <a:noFill/>
            <a:ln w="76200">
              <a:solidFill>
                <a:srgbClr val="00FF00"/>
              </a:solidFill>
              <a:round/>
              <a:headEnd/>
              <a:tailEnd type="triangle" w="med" len="med"/>
            </a:ln>
          </p:spPr>
          <p:txBody>
            <a:bodyPr/>
            <a:lstStyle/>
            <a:p>
              <a:endParaRPr lang="en-US"/>
            </a:p>
          </p:txBody>
        </p:sp>
      </p:grpSp>
      <p:grpSp>
        <p:nvGrpSpPr>
          <p:cNvPr id="4" name="Group 99"/>
          <p:cNvGrpSpPr>
            <a:grpSpLocks/>
          </p:cNvGrpSpPr>
          <p:nvPr/>
        </p:nvGrpSpPr>
        <p:grpSpPr bwMode="auto">
          <a:xfrm>
            <a:off x="2590800" y="1828800"/>
            <a:ext cx="6172200" cy="4267200"/>
            <a:chOff x="1680" y="1152"/>
            <a:chExt cx="3888" cy="2688"/>
          </a:xfrm>
        </p:grpSpPr>
        <p:sp>
          <p:nvSpPr>
            <p:cNvPr id="69676" name="AutoShape 77"/>
            <p:cNvSpPr>
              <a:spLocks noChangeArrowheads="1"/>
            </p:cNvSpPr>
            <p:nvPr/>
          </p:nvSpPr>
          <p:spPr bwMode="auto">
            <a:xfrm>
              <a:off x="1680" y="1152"/>
              <a:ext cx="3888" cy="2688"/>
            </a:xfrm>
            <a:prstGeom prst="roundRect">
              <a:avLst>
                <a:gd name="adj" fmla="val 16667"/>
              </a:avLst>
            </a:prstGeom>
            <a:noFill/>
            <a:ln w="76200">
              <a:solidFill>
                <a:srgbClr val="00FF00"/>
              </a:solidFill>
              <a:round/>
              <a:headEnd/>
              <a:tailEnd/>
            </a:ln>
          </p:spPr>
          <p:txBody>
            <a:bodyPr wrap="none" anchor="ctr"/>
            <a:lstStyle/>
            <a:p>
              <a:pPr eaLnBrk="1" hangingPunct="1"/>
              <a:endParaRPr lang="en-US" b="1">
                <a:latin typeface="Arial" charset="0"/>
                <a:ea typeface="MS PGothic" pitchFamily="34" charset="-128"/>
              </a:endParaRPr>
            </a:p>
          </p:txBody>
        </p:sp>
        <p:sp>
          <p:nvSpPr>
            <p:cNvPr id="69677" name="Line 85"/>
            <p:cNvSpPr>
              <a:spLocks noChangeShapeType="1"/>
            </p:cNvSpPr>
            <p:nvPr/>
          </p:nvSpPr>
          <p:spPr bwMode="auto">
            <a:xfrm flipV="1">
              <a:off x="1680" y="1680"/>
              <a:ext cx="0" cy="192"/>
            </a:xfrm>
            <a:prstGeom prst="line">
              <a:avLst/>
            </a:prstGeom>
            <a:noFill/>
            <a:ln w="57150">
              <a:solidFill>
                <a:srgbClr val="00FF00"/>
              </a:solidFill>
              <a:round/>
              <a:headEnd/>
              <a:tailEnd type="triangle" w="lg" len="lg"/>
            </a:ln>
          </p:spPr>
          <p:txBody>
            <a:bodyPr/>
            <a:lstStyle/>
            <a:p>
              <a:endParaRPr lang="en-US"/>
            </a:p>
          </p:txBody>
        </p:sp>
        <p:sp>
          <p:nvSpPr>
            <p:cNvPr id="69678" name="Line 91"/>
            <p:cNvSpPr>
              <a:spLocks noChangeShapeType="1"/>
            </p:cNvSpPr>
            <p:nvPr/>
          </p:nvSpPr>
          <p:spPr bwMode="auto">
            <a:xfrm flipH="1" flipV="1">
              <a:off x="2304" y="3840"/>
              <a:ext cx="192" cy="0"/>
            </a:xfrm>
            <a:prstGeom prst="line">
              <a:avLst/>
            </a:prstGeom>
            <a:noFill/>
            <a:ln w="76200">
              <a:solidFill>
                <a:srgbClr val="00FF00"/>
              </a:solidFill>
              <a:round/>
              <a:headEnd/>
              <a:tailEnd type="triangle" w="med" len="med"/>
            </a:ln>
          </p:spPr>
          <p:txBody>
            <a:bodyPr/>
            <a:lstStyle/>
            <a:p>
              <a:endParaRPr lang="en-US"/>
            </a:p>
          </p:txBody>
        </p:sp>
      </p:grpSp>
      <p:grpSp>
        <p:nvGrpSpPr>
          <p:cNvPr id="5" name="Group 3"/>
          <p:cNvGrpSpPr>
            <a:grpSpLocks/>
          </p:cNvGrpSpPr>
          <p:nvPr/>
        </p:nvGrpSpPr>
        <p:grpSpPr bwMode="auto">
          <a:xfrm>
            <a:off x="3657600" y="3321050"/>
            <a:ext cx="1371600" cy="1479550"/>
            <a:chOff x="1440" y="1440"/>
            <a:chExt cx="864" cy="864"/>
          </a:xfrm>
        </p:grpSpPr>
        <p:sp>
          <p:nvSpPr>
            <p:cNvPr id="69674" name="AutoShape 4"/>
            <p:cNvSpPr>
              <a:spLocks noChangeArrowheads="1"/>
            </p:cNvSpPr>
            <p:nvPr/>
          </p:nvSpPr>
          <p:spPr bwMode="auto">
            <a:xfrm>
              <a:off x="1440" y="1440"/>
              <a:ext cx="864" cy="864"/>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b="1">
                <a:latin typeface="Arial" charset="0"/>
                <a:ea typeface="MS PGothic" pitchFamily="34" charset="-128"/>
              </a:endParaRPr>
            </a:p>
          </p:txBody>
        </p:sp>
        <p:sp>
          <p:nvSpPr>
            <p:cNvPr id="69675" name="Text Box 5"/>
            <p:cNvSpPr txBox="1">
              <a:spLocks noChangeArrowheads="1"/>
            </p:cNvSpPr>
            <p:nvPr/>
          </p:nvSpPr>
          <p:spPr bwMode="auto">
            <a:xfrm>
              <a:off x="1488" y="1680"/>
              <a:ext cx="682" cy="427"/>
            </a:xfrm>
            <a:prstGeom prst="rect">
              <a:avLst/>
            </a:prstGeom>
            <a:solidFill>
              <a:schemeClr val="bg2"/>
            </a:solidFill>
            <a:ln w="9525">
              <a:noFill/>
              <a:miter lim="800000"/>
              <a:headEnd/>
              <a:tailEnd/>
            </a:ln>
          </p:spPr>
          <p:txBody>
            <a:bodyPr>
              <a:spAutoFit/>
            </a:bodyPr>
            <a:lstStyle/>
            <a:p>
              <a:pPr eaLnBrk="1" hangingPunct="1"/>
              <a:r>
                <a:rPr lang="en-US" sz="1400" b="1">
                  <a:latin typeface="Arial" charset="0"/>
                  <a:ea typeface="MS PGothic" pitchFamily="34" charset="-128"/>
                </a:rPr>
                <a:t>Program Outcomes (PO)</a:t>
              </a:r>
            </a:p>
          </p:txBody>
        </p:sp>
      </p:grpSp>
      <p:grpSp>
        <p:nvGrpSpPr>
          <p:cNvPr id="6" name="Group 6"/>
          <p:cNvGrpSpPr>
            <a:grpSpLocks/>
          </p:cNvGrpSpPr>
          <p:nvPr/>
        </p:nvGrpSpPr>
        <p:grpSpPr bwMode="auto">
          <a:xfrm>
            <a:off x="1752600" y="3321050"/>
            <a:ext cx="1524000" cy="1784350"/>
            <a:chOff x="1440" y="1440"/>
            <a:chExt cx="864" cy="864"/>
          </a:xfrm>
        </p:grpSpPr>
        <p:sp>
          <p:nvSpPr>
            <p:cNvPr id="69672" name="AutoShape 7"/>
            <p:cNvSpPr>
              <a:spLocks noChangeArrowheads="1"/>
            </p:cNvSpPr>
            <p:nvPr/>
          </p:nvSpPr>
          <p:spPr bwMode="auto">
            <a:xfrm>
              <a:off x="1440" y="1440"/>
              <a:ext cx="864" cy="864"/>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b="1">
                <a:latin typeface="Arial" charset="0"/>
                <a:ea typeface="MS PGothic" pitchFamily="34" charset="-128"/>
              </a:endParaRPr>
            </a:p>
          </p:txBody>
        </p:sp>
        <p:sp>
          <p:nvSpPr>
            <p:cNvPr id="69673" name="Text Box 8"/>
            <p:cNvSpPr txBox="1">
              <a:spLocks noChangeArrowheads="1"/>
            </p:cNvSpPr>
            <p:nvPr/>
          </p:nvSpPr>
          <p:spPr bwMode="auto">
            <a:xfrm>
              <a:off x="1488" y="1680"/>
              <a:ext cx="682" cy="456"/>
            </a:xfrm>
            <a:prstGeom prst="rect">
              <a:avLst/>
            </a:prstGeom>
            <a:noFill/>
            <a:ln w="9525">
              <a:noFill/>
              <a:miter lim="800000"/>
              <a:headEnd/>
              <a:tailEnd/>
            </a:ln>
          </p:spPr>
          <p:txBody>
            <a:bodyPr>
              <a:spAutoFit/>
            </a:bodyPr>
            <a:lstStyle/>
            <a:p>
              <a:pPr eaLnBrk="1" hangingPunct="1"/>
              <a:r>
                <a:rPr lang="en-US" sz="1400" b="1">
                  <a:latin typeface="Arial" charset="0"/>
                  <a:ea typeface="MS PGothic" pitchFamily="34" charset="-128"/>
                </a:rPr>
                <a:t>Program Educational Objectives (PEO)</a:t>
              </a:r>
            </a:p>
          </p:txBody>
        </p:sp>
      </p:grpSp>
      <p:grpSp>
        <p:nvGrpSpPr>
          <p:cNvPr id="7" name="Group 18"/>
          <p:cNvGrpSpPr>
            <a:grpSpLocks/>
          </p:cNvGrpSpPr>
          <p:nvPr/>
        </p:nvGrpSpPr>
        <p:grpSpPr bwMode="auto">
          <a:xfrm>
            <a:off x="5486400" y="3321050"/>
            <a:ext cx="1371600" cy="1403350"/>
            <a:chOff x="1440" y="1440"/>
            <a:chExt cx="864" cy="864"/>
          </a:xfrm>
        </p:grpSpPr>
        <p:sp>
          <p:nvSpPr>
            <p:cNvPr id="69670" name="AutoShape 19"/>
            <p:cNvSpPr>
              <a:spLocks noChangeArrowheads="1"/>
            </p:cNvSpPr>
            <p:nvPr/>
          </p:nvSpPr>
          <p:spPr bwMode="auto">
            <a:xfrm>
              <a:off x="1440" y="1440"/>
              <a:ext cx="864" cy="864"/>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b="1">
                <a:latin typeface="Arial" charset="0"/>
                <a:ea typeface="MS PGothic" pitchFamily="34" charset="-128"/>
              </a:endParaRPr>
            </a:p>
          </p:txBody>
        </p:sp>
        <p:sp>
          <p:nvSpPr>
            <p:cNvPr id="69671" name="Text Box 20"/>
            <p:cNvSpPr txBox="1">
              <a:spLocks noChangeArrowheads="1"/>
            </p:cNvSpPr>
            <p:nvPr/>
          </p:nvSpPr>
          <p:spPr bwMode="auto">
            <a:xfrm>
              <a:off x="1488" y="1680"/>
              <a:ext cx="682" cy="450"/>
            </a:xfrm>
            <a:prstGeom prst="rect">
              <a:avLst/>
            </a:prstGeom>
            <a:solidFill>
              <a:schemeClr val="bg2"/>
            </a:solidFill>
            <a:ln w="9525">
              <a:noFill/>
              <a:miter lim="800000"/>
              <a:headEnd/>
              <a:tailEnd/>
            </a:ln>
          </p:spPr>
          <p:txBody>
            <a:bodyPr>
              <a:spAutoFit/>
            </a:bodyPr>
            <a:lstStyle/>
            <a:p>
              <a:pPr eaLnBrk="1" hangingPunct="1"/>
              <a:r>
                <a:rPr lang="en-US" sz="1400" b="1">
                  <a:latin typeface="Arial" charset="0"/>
                  <a:ea typeface="MS PGothic" pitchFamily="34" charset="-128"/>
                </a:rPr>
                <a:t>Learning Outcomes (LO)</a:t>
              </a:r>
            </a:p>
          </p:txBody>
        </p:sp>
      </p:grpSp>
      <p:sp>
        <p:nvSpPr>
          <p:cNvPr id="69640" name="AutoShape 52"/>
          <p:cNvSpPr>
            <a:spLocks noChangeArrowheads="1"/>
          </p:cNvSpPr>
          <p:nvPr/>
        </p:nvSpPr>
        <p:spPr bwMode="auto">
          <a:xfrm>
            <a:off x="3124200" y="3727450"/>
            <a:ext cx="519113" cy="203200"/>
          </a:xfrm>
          <a:prstGeom prst="leftRightArrow">
            <a:avLst>
              <a:gd name="adj1" fmla="val 50000"/>
              <a:gd name="adj2" fmla="val 51094"/>
            </a:avLst>
          </a:prstGeom>
          <a:solidFill>
            <a:srgbClr val="00FF00"/>
          </a:solidFill>
          <a:ln w="9525">
            <a:solidFill>
              <a:schemeClr val="tx1"/>
            </a:solidFill>
            <a:miter lim="800000"/>
            <a:headEnd/>
            <a:tailEnd/>
          </a:ln>
        </p:spPr>
        <p:txBody>
          <a:bodyPr wrap="none" anchor="ctr"/>
          <a:lstStyle/>
          <a:p>
            <a:pPr eaLnBrk="1" hangingPunct="1"/>
            <a:endParaRPr lang="en-US" b="1">
              <a:latin typeface="Arial" charset="0"/>
              <a:ea typeface="MS PGothic" pitchFamily="34" charset="-128"/>
            </a:endParaRPr>
          </a:p>
        </p:txBody>
      </p:sp>
      <p:sp>
        <p:nvSpPr>
          <p:cNvPr id="69641" name="AutoShape 58"/>
          <p:cNvSpPr>
            <a:spLocks noChangeArrowheads="1"/>
          </p:cNvSpPr>
          <p:nvPr/>
        </p:nvSpPr>
        <p:spPr bwMode="auto">
          <a:xfrm>
            <a:off x="4859338" y="3727450"/>
            <a:ext cx="627062" cy="203200"/>
          </a:xfrm>
          <a:prstGeom prst="leftRightArrow">
            <a:avLst>
              <a:gd name="adj1" fmla="val 50000"/>
              <a:gd name="adj2" fmla="val 61719"/>
            </a:avLst>
          </a:prstGeom>
          <a:solidFill>
            <a:srgbClr val="00FF00"/>
          </a:solidFill>
          <a:ln w="9525">
            <a:solidFill>
              <a:schemeClr val="tx1"/>
            </a:solidFill>
            <a:miter lim="800000"/>
            <a:headEnd/>
            <a:tailEnd/>
          </a:ln>
        </p:spPr>
        <p:txBody>
          <a:bodyPr wrap="none" anchor="ctr"/>
          <a:lstStyle/>
          <a:p>
            <a:pPr eaLnBrk="1" hangingPunct="1"/>
            <a:endParaRPr lang="en-US" b="1">
              <a:latin typeface="Arial" charset="0"/>
              <a:ea typeface="MS PGothic" pitchFamily="34" charset="-128"/>
            </a:endParaRPr>
          </a:p>
        </p:txBody>
      </p:sp>
      <p:sp>
        <p:nvSpPr>
          <p:cNvPr id="23631" name="Text Box 79"/>
          <p:cNvSpPr txBox="1">
            <a:spLocks noChangeArrowheads="1"/>
          </p:cNvSpPr>
          <p:nvPr/>
        </p:nvSpPr>
        <p:spPr bwMode="auto">
          <a:xfrm>
            <a:off x="6324600" y="2667000"/>
            <a:ext cx="1408113" cy="3651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Assessment</a:t>
            </a:r>
          </a:p>
        </p:txBody>
      </p:sp>
      <p:sp>
        <p:nvSpPr>
          <p:cNvPr id="23632" name="Text Box 80"/>
          <p:cNvSpPr txBox="1">
            <a:spLocks noChangeArrowheads="1"/>
          </p:cNvSpPr>
          <p:nvPr/>
        </p:nvSpPr>
        <p:spPr bwMode="auto">
          <a:xfrm>
            <a:off x="5562600" y="2209800"/>
            <a:ext cx="1408113" cy="3651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Assessment</a:t>
            </a:r>
          </a:p>
        </p:txBody>
      </p:sp>
      <p:sp>
        <p:nvSpPr>
          <p:cNvPr id="23633" name="Text Box 81"/>
          <p:cNvSpPr txBox="1">
            <a:spLocks noChangeArrowheads="1"/>
          </p:cNvSpPr>
          <p:nvPr/>
        </p:nvSpPr>
        <p:spPr bwMode="auto">
          <a:xfrm>
            <a:off x="4114800" y="1676400"/>
            <a:ext cx="1408113" cy="36512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Assessment</a:t>
            </a:r>
          </a:p>
        </p:txBody>
      </p:sp>
      <p:sp>
        <p:nvSpPr>
          <p:cNvPr id="23634" name="Text Box 82"/>
          <p:cNvSpPr txBox="1">
            <a:spLocks noChangeArrowheads="1"/>
          </p:cNvSpPr>
          <p:nvPr/>
        </p:nvSpPr>
        <p:spPr bwMode="auto">
          <a:xfrm>
            <a:off x="7064375" y="4800600"/>
            <a:ext cx="555625"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CQI</a:t>
            </a:r>
          </a:p>
        </p:txBody>
      </p:sp>
      <p:sp>
        <p:nvSpPr>
          <p:cNvPr id="23635" name="Text Box 83"/>
          <p:cNvSpPr txBox="1">
            <a:spLocks noChangeArrowheads="1"/>
          </p:cNvSpPr>
          <p:nvPr/>
        </p:nvSpPr>
        <p:spPr bwMode="auto">
          <a:xfrm>
            <a:off x="5943600" y="5334000"/>
            <a:ext cx="555625"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CQI</a:t>
            </a:r>
          </a:p>
        </p:txBody>
      </p:sp>
      <p:sp>
        <p:nvSpPr>
          <p:cNvPr id="23636" name="Text Box 84"/>
          <p:cNvSpPr txBox="1">
            <a:spLocks noChangeArrowheads="1"/>
          </p:cNvSpPr>
          <p:nvPr/>
        </p:nvSpPr>
        <p:spPr bwMode="auto">
          <a:xfrm>
            <a:off x="4724400" y="5943600"/>
            <a:ext cx="555625"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CQI</a:t>
            </a:r>
          </a:p>
        </p:txBody>
      </p:sp>
      <p:grpSp>
        <p:nvGrpSpPr>
          <p:cNvPr id="8" name="Group 101"/>
          <p:cNvGrpSpPr>
            <a:grpSpLocks/>
          </p:cNvGrpSpPr>
          <p:nvPr/>
        </p:nvGrpSpPr>
        <p:grpSpPr bwMode="auto">
          <a:xfrm>
            <a:off x="8639175" y="3276600"/>
            <a:ext cx="428625" cy="1371600"/>
            <a:chOff x="911" y="1008"/>
            <a:chExt cx="270" cy="672"/>
          </a:xfrm>
        </p:grpSpPr>
        <p:sp>
          <p:nvSpPr>
            <p:cNvPr id="69668" name="Rectangle 100"/>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p>
              <a:pPr eaLnBrk="1" hangingPunct="1"/>
              <a:endParaRPr lang="en-US" b="1">
                <a:latin typeface="Arial" charset="0"/>
                <a:ea typeface="MS PGothic" pitchFamily="34" charset="-128"/>
              </a:endParaRPr>
            </a:p>
          </p:txBody>
        </p:sp>
        <p:sp>
          <p:nvSpPr>
            <p:cNvPr id="23646" name="Text Box 94"/>
            <p:cNvSpPr txBox="1">
              <a:spLocks noChangeArrowheads="1"/>
            </p:cNvSpPr>
            <p:nvPr/>
          </p:nvSpPr>
          <p:spPr bwMode="auto">
            <a:xfrm>
              <a:off x="911" y="1008"/>
              <a:ext cx="270" cy="672"/>
            </a:xfrm>
            <a:prstGeom prst="rect">
              <a:avLst/>
            </a:prstGeom>
            <a:solidFill>
              <a:schemeClr val="bg2"/>
            </a:solidFill>
            <a:ln w="9525">
              <a:noFill/>
              <a:miter lim="800000"/>
              <a:headEnd/>
              <a:tailEnd/>
            </a:ln>
          </p:spPr>
          <p:txBody>
            <a:bodyPr vert="eaVert">
              <a:spAutoFit/>
            </a:bodyPr>
            <a:lstStyle/>
            <a:p>
              <a:pPr algn="ctr" eaLnBrk="1" hangingPunct="1">
                <a:defRPr/>
              </a:pPr>
              <a:r>
                <a:rPr lang="en-US" sz="1600" b="1" i="1">
                  <a:effectLst>
                    <a:outerShdw blurRad="38100" dist="38100" dir="2700000" algn="tl">
                      <a:srgbClr val="000000"/>
                    </a:outerShdw>
                  </a:effectLst>
                  <a:latin typeface="Arial" charset="0"/>
                  <a:ea typeface="MS PGothic" pitchFamily="34" charset="-128"/>
                </a:rPr>
                <a:t>Evaluation</a:t>
              </a:r>
            </a:p>
          </p:txBody>
        </p:sp>
      </p:grpSp>
      <p:grpSp>
        <p:nvGrpSpPr>
          <p:cNvPr id="9" name="Group 102"/>
          <p:cNvGrpSpPr>
            <a:grpSpLocks/>
          </p:cNvGrpSpPr>
          <p:nvPr/>
        </p:nvGrpSpPr>
        <p:grpSpPr bwMode="auto">
          <a:xfrm>
            <a:off x="8045450" y="3276600"/>
            <a:ext cx="428625" cy="1371600"/>
            <a:chOff x="911" y="1008"/>
            <a:chExt cx="270" cy="672"/>
          </a:xfrm>
        </p:grpSpPr>
        <p:sp>
          <p:nvSpPr>
            <p:cNvPr id="69666" name="Rectangle 103"/>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p>
              <a:pPr eaLnBrk="1" hangingPunct="1"/>
              <a:endParaRPr lang="en-US" b="1">
                <a:latin typeface="Arial" charset="0"/>
                <a:ea typeface="MS PGothic" pitchFamily="34" charset="-128"/>
              </a:endParaRPr>
            </a:p>
          </p:txBody>
        </p:sp>
        <p:sp>
          <p:nvSpPr>
            <p:cNvPr id="23656" name="Text Box 104"/>
            <p:cNvSpPr txBox="1">
              <a:spLocks noChangeArrowheads="1"/>
            </p:cNvSpPr>
            <p:nvPr/>
          </p:nvSpPr>
          <p:spPr bwMode="auto">
            <a:xfrm>
              <a:off x="911" y="1008"/>
              <a:ext cx="270" cy="672"/>
            </a:xfrm>
            <a:prstGeom prst="rect">
              <a:avLst/>
            </a:prstGeom>
            <a:solidFill>
              <a:schemeClr val="bg2"/>
            </a:solidFill>
            <a:ln w="9525">
              <a:noFill/>
              <a:miter lim="800000"/>
              <a:headEnd/>
              <a:tailEnd/>
            </a:ln>
          </p:spPr>
          <p:txBody>
            <a:bodyPr vert="eaVert">
              <a:spAutoFit/>
            </a:bodyPr>
            <a:lstStyle/>
            <a:p>
              <a:pPr algn="ctr" eaLnBrk="1" hangingPunct="1">
                <a:defRPr/>
              </a:pPr>
              <a:r>
                <a:rPr lang="en-US" sz="1600" b="1" i="1">
                  <a:effectLst>
                    <a:outerShdw blurRad="38100" dist="38100" dir="2700000" algn="tl">
                      <a:srgbClr val="000000"/>
                    </a:outerShdw>
                  </a:effectLst>
                  <a:latin typeface="Arial" charset="0"/>
                  <a:ea typeface="MS PGothic" pitchFamily="34" charset="-128"/>
                </a:rPr>
                <a:t>Evaluation</a:t>
              </a:r>
            </a:p>
          </p:txBody>
        </p:sp>
      </p:grpSp>
      <p:grpSp>
        <p:nvGrpSpPr>
          <p:cNvPr id="10" name="Group 112"/>
          <p:cNvGrpSpPr>
            <a:grpSpLocks/>
          </p:cNvGrpSpPr>
          <p:nvPr/>
        </p:nvGrpSpPr>
        <p:grpSpPr bwMode="auto">
          <a:xfrm>
            <a:off x="7588250" y="3276600"/>
            <a:ext cx="428625" cy="1371600"/>
            <a:chOff x="911" y="1008"/>
            <a:chExt cx="270" cy="672"/>
          </a:xfrm>
        </p:grpSpPr>
        <p:sp>
          <p:nvSpPr>
            <p:cNvPr id="69664" name="Rectangle 113"/>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p>
              <a:pPr eaLnBrk="1" hangingPunct="1"/>
              <a:endParaRPr lang="en-US" b="1">
                <a:latin typeface="Arial" charset="0"/>
                <a:ea typeface="MS PGothic" pitchFamily="34" charset="-128"/>
              </a:endParaRPr>
            </a:p>
          </p:txBody>
        </p:sp>
        <p:sp>
          <p:nvSpPr>
            <p:cNvPr id="23666" name="Text Box 114"/>
            <p:cNvSpPr txBox="1">
              <a:spLocks noChangeArrowheads="1"/>
            </p:cNvSpPr>
            <p:nvPr/>
          </p:nvSpPr>
          <p:spPr bwMode="auto">
            <a:xfrm>
              <a:off x="911" y="1008"/>
              <a:ext cx="270" cy="672"/>
            </a:xfrm>
            <a:prstGeom prst="rect">
              <a:avLst/>
            </a:prstGeom>
            <a:solidFill>
              <a:schemeClr val="bg2"/>
            </a:solidFill>
            <a:ln w="9525">
              <a:noFill/>
              <a:miter lim="800000"/>
              <a:headEnd/>
              <a:tailEnd/>
            </a:ln>
          </p:spPr>
          <p:txBody>
            <a:bodyPr vert="eaVert">
              <a:spAutoFit/>
            </a:bodyPr>
            <a:lstStyle/>
            <a:p>
              <a:pPr algn="ctr" eaLnBrk="1" hangingPunct="1">
                <a:defRPr/>
              </a:pPr>
              <a:r>
                <a:rPr lang="en-US" sz="1600" b="1" i="1">
                  <a:effectLst>
                    <a:outerShdw blurRad="38100" dist="38100" dir="2700000" algn="tl">
                      <a:srgbClr val="000000"/>
                    </a:outerShdw>
                  </a:effectLst>
                  <a:latin typeface="Arial" charset="0"/>
                  <a:ea typeface="MS PGothic" pitchFamily="34" charset="-128"/>
                </a:rPr>
                <a:t>Evaluation</a:t>
              </a:r>
            </a:p>
          </p:txBody>
        </p:sp>
      </p:grpSp>
      <p:sp>
        <p:nvSpPr>
          <p:cNvPr id="69651" name="Text Box 2"/>
          <p:cNvSpPr txBox="1">
            <a:spLocks noChangeArrowheads="1"/>
          </p:cNvSpPr>
          <p:nvPr/>
        </p:nvSpPr>
        <p:spPr bwMode="auto">
          <a:xfrm>
            <a:off x="2133600" y="304800"/>
            <a:ext cx="6781800"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S PGothic" pitchFamily="34" charset="-128"/>
              </a:rPr>
              <a:t>Assessment, Evaluation &amp; CQI Cycle</a:t>
            </a:r>
          </a:p>
        </p:txBody>
      </p:sp>
      <p:sp>
        <p:nvSpPr>
          <p:cNvPr id="61504" name="Text Box 64"/>
          <p:cNvSpPr txBox="1">
            <a:spLocks noChangeArrowheads="1"/>
          </p:cNvSpPr>
          <p:nvPr/>
        </p:nvSpPr>
        <p:spPr bwMode="auto">
          <a:xfrm>
            <a:off x="228600" y="1752600"/>
            <a:ext cx="2209800" cy="701675"/>
          </a:xfrm>
          <a:prstGeom prst="rect">
            <a:avLst/>
          </a:prstGeom>
          <a:noFill/>
          <a:ln w="9525">
            <a:noFill/>
            <a:miter lim="800000"/>
            <a:headEnd/>
            <a:tailEnd/>
          </a:ln>
        </p:spPr>
        <p:txBody>
          <a:bodyPr>
            <a:spAutoFit/>
          </a:bodyPr>
          <a:lstStyle/>
          <a:p>
            <a:pPr algn="ctr" eaLnBrk="1" hangingPunct="1"/>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S PGothic" pitchFamily="34" charset="-128"/>
              </a:rPr>
              <a:t>“How do you assess?”</a:t>
            </a:r>
          </a:p>
        </p:txBody>
      </p:sp>
      <p:sp>
        <p:nvSpPr>
          <p:cNvPr id="61516" name="Text Box 76"/>
          <p:cNvSpPr txBox="1">
            <a:spLocks noChangeArrowheads="1"/>
          </p:cNvSpPr>
          <p:nvPr/>
        </p:nvSpPr>
        <p:spPr bwMode="auto">
          <a:xfrm>
            <a:off x="0" y="2590800"/>
            <a:ext cx="2590800" cy="38100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sz="1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ea typeface="MS PGothic" pitchFamily="34" charset="-128"/>
              </a:rPr>
              <a:t>Assessment Tools !</a:t>
            </a:r>
          </a:p>
        </p:txBody>
      </p:sp>
      <p:grpSp>
        <p:nvGrpSpPr>
          <p:cNvPr id="11" name="Group 65"/>
          <p:cNvGrpSpPr>
            <a:grpSpLocks/>
          </p:cNvGrpSpPr>
          <p:nvPr/>
        </p:nvGrpSpPr>
        <p:grpSpPr bwMode="auto">
          <a:xfrm>
            <a:off x="6477000" y="1600200"/>
            <a:ext cx="2403475" cy="1066800"/>
            <a:chOff x="4080" y="1008"/>
            <a:chExt cx="1514" cy="672"/>
          </a:xfrm>
        </p:grpSpPr>
        <p:grpSp>
          <p:nvGrpSpPr>
            <p:cNvPr id="12" name="Group 74"/>
            <p:cNvGrpSpPr>
              <a:grpSpLocks/>
            </p:cNvGrpSpPr>
            <p:nvPr/>
          </p:nvGrpSpPr>
          <p:grpSpPr bwMode="auto">
            <a:xfrm>
              <a:off x="4656" y="1008"/>
              <a:ext cx="938" cy="672"/>
              <a:chOff x="4656" y="1008"/>
              <a:chExt cx="938" cy="672"/>
            </a:xfrm>
          </p:grpSpPr>
          <p:sp>
            <p:nvSpPr>
              <p:cNvPr id="69662" name="Text Box 75"/>
              <p:cNvSpPr txBox="1">
                <a:spLocks noChangeArrowheads="1"/>
              </p:cNvSpPr>
              <p:nvPr/>
            </p:nvSpPr>
            <p:spPr bwMode="auto">
              <a:xfrm>
                <a:off x="4656" y="1008"/>
                <a:ext cx="938" cy="38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eaLnBrk="1" hangingPunct="1"/>
                <a:r>
                  <a:rPr lang="en-US" sz="1600" b="1" dirty="0">
                    <a:latin typeface="Arial" charset="0"/>
                    <a:ea typeface="MS PGothic" pitchFamily="34" charset="-128"/>
                  </a:rPr>
                  <a:t>Tests/exams/</a:t>
                </a:r>
              </a:p>
              <a:p>
                <a:pPr eaLnBrk="1" hangingPunct="1"/>
                <a:r>
                  <a:rPr lang="en-US" sz="1600" b="1" dirty="0">
                    <a:latin typeface="Arial" charset="0"/>
                    <a:ea typeface="MS PGothic" pitchFamily="34" charset="-128"/>
                  </a:rPr>
                  <a:t>Assign, etc</a:t>
                </a:r>
              </a:p>
            </p:txBody>
          </p:sp>
          <p:sp>
            <p:nvSpPr>
              <p:cNvPr id="69663" name="Line 76"/>
              <p:cNvSpPr>
                <a:spLocks noChangeShapeType="1"/>
              </p:cNvSpPr>
              <p:nvPr/>
            </p:nvSpPr>
            <p:spPr bwMode="auto">
              <a:xfrm flipH="1">
                <a:off x="4656" y="1392"/>
                <a:ext cx="96" cy="288"/>
              </a:xfrm>
              <a:prstGeom prst="line">
                <a:avLst/>
              </a:prstGeom>
              <a:noFill/>
              <a:ln w="38100">
                <a:solidFill>
                  <a:srgbClr val="FF0000"/>
                </a:solidFill>
                <a:round/>
                <a:headEnd/>
                <a:tailEnd type="triangle" w="med" len="med"/>
              </a:ln>
            </p:spPr>
            <p:txBody>
              <a:bodyPr/>
              <a:lstStyle/>
              <a:p>
                <a:endParaRPr lang="en-US"/>
              </a:p>
            </p:txBody>
          </p:sp>
        </p:grpSp>
        <p:sp>
          <p:nvSpPr>
            <p:cNvPr id="69661" name="Line 79"/>
            <p:cNvSpPr>
              <a:spLocks noChangeShapeType="1"/>
            </p:cNvSpPr>
            <p:nvPr/>
          </p:nvSpPr>
          <p:spPr bwMode="auto">
            <a:xfrm flipH="1">
              <a:off x="4080" y="1152"/>
              <a:ext cx="576" cy="240"/>
            </a:xfrm>
            <a:prstGeom prst="line">
              <a:avLst/>
            </a:prstGeom>
            <a:noFill/>
            <a:ln w="28575">
              <a:solidFill>
                <a:srgbClr val="FF0000"/>
              </a:solidFill>
              <a:round/>
              <a:headEnd/>
              <a:tailEnd type="triangle" w="med" len="med"/>
            </a:ln>
          </p:spPr>
          <p:txBody>
            <a:bodyPr/>
            <a:lstStyle/>
            <a:p>
              <a:endParaRPr lang="en-US"/>
            </a:p>
          </p:txBody>
        </p:sp>
      </p:grpSp>
      <p:grpSp>
        <p:nvGrpSpPr>
          <p:cNvPr id="13" name="Group 67"/>
          <p:cNvGrpSpPr>
            <a:grpSpLocks/>
          </p:cNvGrpSpPr>
          <p:nvPr/>
        </p:nvGrpSpPr>
        <p:grpSpPr bwMode="auto">
          <a:xfrm>
            <a:off x="3049588" y="2024063"/>
            <a:ext cx="2513012" cy="1069975"/>
            <a:chOff x="1921" y="1275"/>
            <a:chExt cx="1583" cy="674"/>
          </a:xfrm>
        </p:grpSpPr>
        <p:grpSp>
          <p:nvGrpSpPr>
            <p:cNvPr id="14" name="Group 96"/>
            <p:cNvGrpSpPr>
              <a:grpSpLocks/>
            </p:cNvGrpSpPr>
            <p:nvPr/>
          </p:nvGrpSpPr>
          <p:grpSpPr bwMode="auto">
            <a:xfrm>
              <a:off x="1921" y="1275"/>
              <a:ext cx="1295" cy="674"/>
              <a:chOff x="2023" y="1275"/>
              <a:chExt cx="1295" cy="674"/>
            </a:xfrm>
          </p:grpSpPr>
          <p:sp>
            <p:nvSpPr>
              <p:cNvPr id="69658" name="Text Box 93"/>
              <p:cNvSpPr txBox="1">
                <a:spLocks noChangeArrowheads="1"/>
              </p:cNvSpPr>
              <p:nvPr/>
            </p:nvSpPr>
            <p:spPr bwMode="auto">
              <a:xfrm>
                <a:off x="2023" y="1565"/>
                <a:ext cx="1295" cy="38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eaLnBrk="1" hangingPunct="1"/>
                <a:r>
                  <a:rPr lang="en-US" sz="1600" b="1">
                    <a:latin typeface="Arial" charset="0"/>
                    <a:ea typeface="MS PGothic" pitchFamily="34" charset="-128"/>
                  </a:rPr>
                  <a:t>Survey, Interviews,</a:t>
                </a:r>
              </a:p>
              <a:p>
                <a:pPr eaLnBrk="1" hangingPunct="1"/>
                <a:r>
                  <a:rPr lang="en-US" sz="1600" b="1">
                    <a:latin typeface="Arial" charset="0"/>
                    <a:ea typeface="MS PGothic" pitchFamily="34" charset="-128"/>
                  </a:rPr>
                  <a:t>Questionnaires</a:t>
                </a:r>
              </a:p>
            </p:txBody>
          </p:sp>
          <p:sp>
            <p:nvSpPr>
              <p:cNvPr id="69659" name="Line 94"/>
              <p:cNvSpPr>
                <a:spLocks noChangeShapeType="1"/>
              </p:cNvSpPr>
              <p:nvPr/>
            </p:nvSpPr>
            <p:spPr bwMode="auto">
              <a:xfrm flipV="1">
                <a:off x="2736" y="1275"/>
                <a:ext cx="144" cy="288"/>
              </a:xfrm>
              <a:prstGeom prst="line">
                <a:avLst/>
              </a:prstGeom>
              <a:noFill/>
              <a:ln w="28575">
                <a:solidFill>
                  <a:srgbClr val="FF0000"/>
                </a:solidFill>
                <a:round/>
                <a:headEnd/>
                <a:tailEnd type="triangle" w="med" len="med"/>
              </a:ln>
            </p:spPr>
            <p:txBody>
              <a:bodyPr/>
              <a:lstStyle/>
              <a:p>
                <a:endParaRPr lang="en-US"/>
              </a:p>
            </p:txBody>
          </p:sp>
        </p:grpSp>
        <p:sp>
          <p:nvSpPr>
            <p:cNvPr id="69657" name="Line 79"/>
            <p:cNvSpPr>
              <a:spLocks noChangeShapeType="1"/>
            </p:cNvSpPr>
            <p:nvPr/>
          </p:nvSpPr>
          <p:spPr bwMode="auto">
            <a:xfrm flipV="1">
              <a:off x="3216" y="1536"/>
              <a:ext cx="288" cy="144"/>
            </a:xfrm>
            <a:prstGeom prst="line">
              <a:avLst/>
            </a:prstGeom>
            <a:noFill/>
            <a:ln w="28575">
              <a:solidFill>
                <a:srgbClr val="FF0000"/>
              </a:solidFill>
              <a:round/>
              <a:headEnd/>
              <a:tailEnd type="triangle" w="med" len="med"/>
            </a:ln>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61504"/>
                                        </p:tgtEl>
                                        <p:attrNameLst>
                                          <p:attrName>style.visibility</p:attrName>
                                        </p:attrNameLst>
                                      </p:cBhvr>
                                      <p:to>
                                        <p:strVal val="visible"/>
                                      </p:to>
                                    </p:set>
                                    <p:anim calcmode="lin" valueType="num">
                                      <p:cBhvr>
                                        <p:cTn id="7" dur="500" fill="hold"/>
                                        <p:tgtEl>
                                          <p:spTgt spid="61504"/>
                                        </p:tgtEl>
                                        <p:attrNameLst>
                                          <p:attrName>ppt_w</p:attrName>
                                        </p:attrNameLst>
                                      </p:cBhvr>
                                      <p:tavLst>
                                        <p:tav tm="0">
                                          <p:val>
                                            <p:strVal val="4*#ppt_w"/>
                                          </p:val>
                                        </p:tav>
                                        <p:tav tm="100000">
                                          <p:val>
                                            <p:strVal val="#ppt_w"/>
                                          </p:val>
                                        </p:tav>
                                      </p:tavLst>
                                    </p:anim>
                                    <p:anim calcmode="lin" valueType="num">
                                      <p:cBhvr>
                                        <p:cTn id="8" dur="500" fill="hold"/>
                                        <p:tgtEl>
                                          <p:spTgt spid="6150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iterate type="lt">
                                    <p:tmPct val="0"/>
                                  </p:iterate>
                                  <p:childTnLst>
                                    <p:set>
                                      <p:cBhvr>
                                        <p:cTn id="12" dur="1" fill="hold">
                                          <p:stCondLst>
                                            <p:cond delay="0"/>
                                          </p:stCondLst>
                                        </p:cTn>
                                        <p:tgtEl>
                                          <p:spTgt spid="61516">
                                            <p:txEl>
                                              <p:pRg st="0" end="0"/>
                                            </p:txEl>
                                          </p:spTgt>
                                        </p:tgtEl>
                                        <p:attrNameLst>
                                          <p:attrName>style.visibility</p:attrName>
                                        </p:attrNameLst>
                                      </p:cBhvr>
                                      <p:to>
                                        <p:strVal val="visible"/>
                                      </p:to>
                                    </p:set>
                                    <p:anim calcmode="lin" valueType="num">
                                      <p:cBhvr>
                                        <p:cTn id="13" dur="500" fill="hold"/>
                                        <p:tgtEl>
                                          <p:spTgt spid="61516">
                                            <p:txEl>
                                              <p:pRg st="0" end="0"/>
                                            </p:txEl>
                                          </p:spTgt>
                                        </p:tgtEl>
                                        <p:attrNameLst>
                                          <p:attrName>ppt_w</p:attrName>
                                        </p:attrNameLst>
                                      </p:cBhvr>
                                      <p:tavLst>
                                        <p:tav tm="0">
                                          <p:val>
                                            <p:strVal val="4*#ppt_w"/>
                                          </p:val>
                                        </p:tav>
                                        <p:tav tm="100000">
                                          <p:val>
                                            <p:strVal val="#ppt_w"/>
                                          </p:val>
                                        </p:tav>
                                      </p:tavLst>
                                    </p:anim>
                                    <p:anim calcmode="lin" valueType="num">
                                      <p:cBhvr>
                                        <p:cTn id="14" dur="500" fill="hold"/>
                                        <p:tgtEl>
                                          <p:spTgt spid="61516">
                                            <p:txEl>
                                              <p:pRg st="0" end="0"/>
                                            </p:txEl>
                                          </p:spTgt>
                                        </p:tgtEl>
                                        <p:attrNameLst>
                                          <p:attrName>ppt_h</p:attrName>
                                        </p:attrNameLst>
                                      </p:cBhvr>
                                      <p:tavLst>
                                        <p:tav tm="0">
                                          <p:val>
                                            <p:strVal val="4*#ppt_h"/>
                                          </p:val>
                                        </p:tav>
                                        <p:tav tm="100000">
                                          <p:val>
                                            <p:strVal val="#ppt_h"/>
                                          </p:val>
                                        </p:tav>
                                      </p:tavLst>
                                    </p:anim>
                                  </p:childTnLst>
                                </p:cTn>
                              </p:par>
                            </p:childTnLst>
                          </p:cTn>
                        </p:par>
                        <p:par>
                          <p:cTn id="15" fill="hold">
                            <p:stCondLst>
                              <p:cond delay="500"/>
                            </p:stCondLst>
                            <p:childTnLst>
                              <p:par>
                                <p:cTn id="16" presetID="34" presetClass="emph" presetSubtype="0" fill="hold" nodeType="afterEffect">
                                  <p:stCondLst>
                                    <p:cond delay="0"/>
                                  </p:stCondLst>
                                  <p:iterate type="lt">
                                    <p:tmPct val="10000"/>
                                  </p:iterate>
                                  <p:childTnLst>
                                    <p:animMotion origin="layout" path="M 0.0 0.0 L 0.0 -0.07213" pathEditMode="relative" ptsTypes="">
                                      <p:cBhvr>
                                        <p:cTn id="17" dur="250" accel="50000" decel="50000" autoRev="1" fill="hold">
                                          <p:stCondLst>
                                            <p:cond delay="0"/>
                                          </p:stCondLst>
                                        </p:cTn>
                                        <p:tgtEl>
                                          <p:spTgt spid="61516">
                                            <p:txEl>
                                              <p:pRg st="0" end="0"/>
                                            </p:txEl>
                                          </p:spTgt>
                                        </p:tgtEl>
                                        <p:attrNameLst>
                                          <p:attrName>ppt_x</p:attrName>
                                          <p:attrName>ppt_y</p:attrName>
                                        </p:attrNameLst>
                                      </p:cBhvr>
                                    </p:animMotion>
                                    <p:animRot by="1500000">
                                      <p:cBhvr>
                                        <p:cTn id="18" dur="125" fill="hold">
                                          <p:stCondLst>
                                            <p:cond delay="0"/>
                                          </p:stCondLst>
                                        </p:cTn>
                                        <p:tgtEl>
                                          <p:spTgt spid="61516">
                                            <p:txEl>
                                              <p:pRg st="0" end="0"/>
                                            </p:txEl>
                                          </p:spTgt>
                                        </p:tgtEl>
                                        <p:attrNameLst>
                                          <p:attrName>r</p:attrName>
                                        </p:attrNameLst>
                                      </p:cBhvr>
                                    </p:animRot>
                                    <p:animRot by="-1500000">
                                      <p:cBhvr>
                                        <p:cTn id="19" dur="125" fill="hold">
                                          <p:stCondLst>
                                            <p:cond delay="125"/>
                                          </p:stCondLst>
                                        </p:cTn>
                                        <p:tgtEl>
                                          <p:spTgt spid="61516">
                                            <p:txEl>
                                              <p:pRg st="0" end="0"/>
                                            </p:txEl>
                                          </p:spTgt>
                                        </p:tgtEl>
                                        <p:attrNameLst>
                                          <p:attrName>r</p:attrName>
                                        </p:attrNameLst>
                                      </p:cBhvr>
                                    </p:animRot>
                                    <p:animRot by="-1500000">
                                      <p:cBhvr>
                                        <p:cTn id="20" dur="125" fill="hold">
                                          <p:stCondLst>
                                            <p:cond delay="250"/>
                                          </p:stCondLst>
                                        </p:cTn>
                                        <p:tgtEl>
                                          <p:spTgt spid="61516">
                                            <p:txEl>
                                              <p:pRg st="0" end="0"/>
                                            </p:txEl>
                                          </p:spTgt>
                                        </p:tgtEl>
                                        <p:attrNameLst>
                                          <p:attrName>r</p:attrName>
                                        </p:attrNameLst>
                                      </p:cBhvr>
                                    </p:animRot>
                                    <p:animRot by="1500000">
                                      <p:cBhvr>
                                        <p:cTn id="21" dur="125" fill="hold">
                                          <p:stCondLst>
                                            <p:cond delay="375"/>
                                          </p:stCondLst>
                                        </p:cTn>
                                        <p:tgtEl>
                                          <p:spTgt spid="61516">
                                            <p:txEl>
                                              <p:pRg st="0" end="0"/>
                                            </p:txEl>
                                          </p:spTgt>
                                        </p:tgtEl>
                                        <p:attrNameLst>
                                          <p:attrName>r</p:attrName>
                                        </p:attrNameLst>
                                      </p:cBhvr>
                                    </p:animRo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250"/>
                            </p:stCondLst>
                            <p:childTnLst>
                              <p:par>
                                <p:cTn id="27" presetID="22" presetClass="entr" presetSubtype="4"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287016" y="1143000"/>
            <a:ext cx="8628384" cy="3672408"/>
          </a:xfrm>
        </p:spPr>
        <p:txBody>
          <a:bodyPr/>
          <a:lstStyle/>
          <a:p>
            <a:pPr marL="0" indent="0" algn="just" eaLnBrk="1" hangingPunct="1">
              <a:buFont typeface="Wingdings" panose="05000000000000000000" pitchFamily="2" charset="2"/>
              <a:buNone/>
            </a:pPr>
            <a:endParaRPr lang="en-NZ" altLang="en-US" sz="2800" dirty="0" smtClean="0"/>
          </a:p>
          <a:p>
            <a:pPr algn="just" eaLnBrk="1" hangingPunct="1"/>
            <a:r>
              <a:rPr lang="en-NZ" altLang="en-US" sz="2800" dirty="0" smtClean="0"/>
              <a:t>The word ‘assess’ comes from the Latin verb ‘</a:t>
            </a:r>
            <a:r>
              <a:rPr lang="en-NZ" alt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assidere</a:t>
            </a:r>
            <a:r>
              <a:rPr lang="en-NZ" altLang="en-US" sz="2800" dirty="0" smtClean="0"/>
              <a:t>’ meaning ‘to sit with’. </a:t>
            </a:r>
          </a:p>
          <a:p>
            <a:pPr algn="just" eaLnBrk="1" hangingPunct="1"/>
            <a:r>
              <a:rPr lang="en-NZ" altLang="en-US" sz="2800" dirty="0" smtClean="0"/>
              <a:t>In </a:t>
            </a:r>
            <a:r>
              <a:rPr lang="en-NZ" altLang="en-US" sz="2800" dirty="0" smtClean="0"/>
              <a:t>assessment one is supposed to sit with the learner. This implies it is something we do ‘with’ and ‘for’ students and not ‘to’ students (Green, 1999</a:t>
            </a:r>
            <a:r>
              <a:rPr lang="en-NZ" altLang="en-US" sz="2800" dirty="0" smtClean="0"/>
              <a:t>).</a:t>
            </a:r>
          </a:p>
          <a:p>
            <a:pPr algn="just" eaLnBrk="1" hangingPunct="1"/>
            <a:r>
              <a:rPr lang="en-US" altLang="en-US" sz="2800" dirty="0" smtClean="0"/>
              <a:t>Assessment in education is the process of </a:t>
            </a:r>
            <a:r>
              <a:rPr lang="en-US" altLang="en-US" sz="2800" i="1" dirty="0" smtClean="0"/>
              <a:t>gathering</a:t>
            </a:r>
            <a:r>
              <a:rPr lang="en-US" altLang="en-US" sz="2800" dirty="0" smtClean="0"/>
              <a:t>, </a:t>
            </a:r>
            <a:r>
              <a:rPr lang="en-US" altLang="en-US" sz="2800" i="1" dirty="0" smtClean="0"/>
              <a:t>interpreting</a:t>
            </a:r>
            <a:r>
              <a:rPr lang="en-US" altLang="en-US" sz="2800" dirty="0" smtClean="0"/>
              <a:t>, </a:t>
            </a:r>
            <a:r>
              <a:rPr lang="en-US" altLang="en-US" sz="2800" i="1" dirty="0" smtClean="0"/>
              <a:t>recording</a:t>
            </a:r>
            <a:r>
              <a:rPr lang="en-US" altLang="en-US" sz="2800" dirty="0" smtClean="0"/>
              <a:t>, and </a:t>
            </a:r>
            <a:r>
              <a:rPr lang="en-US" altLang="en-US" sz="2800" i="1" dirty="0" smtClean="0"/>
              <a:t>using</a:t>
            </a:r>
            <a:r>
              <a:rPr lang="en-US" altLang="en-US" sz="2800" dirty="0" smtClean="0"/>
              <a:t> information about pupils’ responses to an educational task. (</a:t>
            </a:r>
            <a:r>
              <a:rPr lang="en-US" altLang="en-US" sz="2800" dirty="0" err="1" smtClean="0"/>
              <a:t>Harlen</a:t>
            </a:r>
            <a:r>
              <a:rPr lang="en-US" altLang="en-US" sz="2800" dirty="0" smtClean="0"/>
              <a:t>, </a:t>
            </a:r>
            <a:r>
              <a:rPr lang="en-US" altLang="en-US" sz="2800" dirty="0" err="1" smtClean="0"/>
              <a:t>Gipps</a:t>
            </a:r>
            <a:r>
              <a:rPr lang="en-US" altLang="en-US" sz="2800" dirty="0" smtClean="0"/>
              <a:t>, </a:t>
            </a:r>
            <a:r>
              <a:rPr lang="en-US" altLang="en-US" sz="2800" dirty="0" err="1" smtClean="0"/>
              <a:t>Broadfoot</a:t>
            </a:r>
            <a:r>
              <a:rPr lang="en-US" altLang="en-US" sz="2800" dirty="0" smtClean="0"/>
              <a:t>, Nuttal,1992)</a:t>
            </a:r>
          </a:p>
          <a:p>
            <a:pPr algn="just" eaLnBrk="1" hangingPunct="1"/>
            <a:endParaRPr lang="en-NZ" altLang="en-US" sz="2800" dirty="0" smtClean="0"/>
          </a:p>
          <a:p>
            <a:pPr algn="just" eaLnBrk="1" hangingPunct="1"/>
            <a:endParaRPr lang="en-US" altLang="en-US" sz="2800" dirty="0" smtClean="0"/>
          </a:p>
        </p:txBody>
      </p:sp>
      <p:sp>
        <p:nvSpPr>
          <p:cNvPr id="6147" name="Rectangle 4"/>
          <p:cNvSpPr>
            <a:spLocks noGrp="1" noChangeArrowheads="1"/>
          </p:cNvSpPr>
          <p:nvPr>
            <p:ph type="title"/>
          </p:nvPr>
        </p:nvSpPr>
        <p:spPr>
          <a:xfrm>
            <a:off x="2590800" y="228600"/>
            <a:ext cx="5194920" cy="10849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is Assessment?</a:t>
            </a:r>
          </a:p>
        </p:txBody>
      </p:sp>
    </p:spTree>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14600" y="228600"/>
            <a:ext cx="6019800" cy="10849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State of Assessment</a:t>
            </a:r>
          </a:p>
        </p:txBody>
      </p:sp>
      <p:sp>
        <p:nvSpPr>
          <p:cNvPr id="8195" name="Rectangle 3"/>
          <p:cNvSpPr>
            <a:spLocks noGrp="1" noChangeArrowheads="1"/>
          </p:cNvSpPr>
          <p:nvPr>
            <p:ph type="body" idx="1"/>
          </p:nvPr>
        </p:nvSpPr>
        <p:spPr>
          <a:xfrm>
            <a:off x="152400" y="1524000"/>
            <a:ext cx="8839200" cy="5029200"/>
          </a:xfrm>
        </p:spPr>
        <p:txBody>
          <a:bodyPr/>
          <a:lstStyle/>
          <a:p>
            <a:pPr algn="just" eaLnBrk="1" hangingPunct="1"/>
            <a:r>
              <a:rPr lang="en-US" altLang="en-US" dirty="0" smtClean="0"/>
              <a:t>“A wealth of research – a poverty of practice.” (Black and </a:t>
            </a:r>
            <a:r>
              <a:rPr lang="en-US" altLang="en-US" dirty="0" err="1" smtClean="0"/>
              <a:t>Wiliam</a:t>
            </a:r>
            <a:r>
              <a:rPr lang="en-US" altLang="en-US" dirty="0" smtClean="0"/>
              <a:t>, 1998)</a:t>
            </a:r>
          </a:p>
          <a:p>
            <a:pPr algn="just" eaLnBrk="1" hangingPunct="1"/>
            <a:r>
              <a:rPr lang="en-US" altLang="en-US" dirty="0" smtClean="0"/>
              <a:t>Shift from “teaching” to “learning”</a:t>
            </a:r>
          </a:p>
          <a:p>
            <a:pPr algn="just" eaLnBrk="1" hangingPunct="1"/>
            <a:r>
              <a:rPr lang="en-US" altLang="en-US" dirty="0" err="1" smtClean="0"/>
              <a:t>Preservice</a:t>
            </a:r>
            <a:r>
              <a:rPr lang="en-US" altLang="en-US" dirty="0" smtClean="0"/>
              <a:t> and </a:t>
            </a:r>
            <a:r>
              <a:rPr lang="en-US" altLang="en-US" dirty="0" err="1" smtClean="0"/>
              <a:t>inservice</a:t>
            </a:r>
            <a:r>
              <a:rPr lang="en-US" altLang="en-US" dirty="0" smtClean="0"/>
              <a:t> training</a:t>
            </a:r>
          </a:p>
          <a:p>
            <a:pPr algn="just" eaLnBrk="1" hangingPunct="1"/>
            <a:r>
              <a:rPr lang="en-US" altLang="en-US" dirty="0" smtClean="0"/>
              <a:t>Confusion of terms and conditions</a:t>
            </a:r>
          </a:p>
          <a:p>
            <a:pPr lvl="1" algn="just" eaLnBrk="1" hangingPunct="1"/>
            <a:r>
              <a:rPr lang="en-US" altLang="en-US" dirty="0" smtClean="0"/>
              <a:t>Evaluation</a:t>
            </a:r>
          </a:p>
          <a:p>
            <a:pPr lvl="1" algn="just" eaLnBrk="1" hangingPunct="1"/>
            <a:r>
              <a:rPr lang="en-US" altLang="en-US" dirty="0" smtClean="0"/>
              <a:t>Assessment</a:t>
            </a:r>
          </a:p>
          <a:p>
            <a:pPr lvl="2" algn="just" eaLnBrk="1" hangingPunct="1"/>
            <a:r>
              <a:rPr lang="en-US" altLang="en-US" dirty="0" smtClean="0"/>
              <a:t>Formative</a:t>
            </a:r>
          </a:p>
          <a:p>
            <a:pPr lvl="2" algn="just" eaLnBrk="1" hangingPunct="1"/>
            <a:r>
              <a:rPr lang="en-US" altLang="en-US" dirty="0" smtClean="0"/>
              <a:t>Summative</a:t>
            </a:r>
          </a:p>
        </p:txBody>
      </p:sp>
    </p:spTree>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1752600"/>
            <a:ext cx="8229600" cy="4378325"/>
          </a:xfrm>
        </p:spPr>
        <p:txBody>
          <a:bodyPr/>
          <a:lstStyle/>
          <a:p>
            <a:pPr marL="609600" indent="-609600" eaLnBrk="1" hangingPunct="1">
              <a:lnSpc>
                <a:spcPct val="80000"/>
              </a:lnSpc>
              <a:buFont typeface="Wingdings" panose="05000000000000000000" pitchFamily="2" charset="2"/>
              <a:buAutoNum type="arabicPeriod"/>
            </a:pPr>
            <a:r>
              <a:rPr lang="en-AU" altLang="en-US" dirty="0" smtClean="0"/>
              <a:t>Teachers value and believe in students.</a:t>
            </a:r>
          </a:p>
          <a:p>
            <a:pPr marL="609600" indent="-609600" eaLnBrk="1" hangingPunct="1">
              <a:lnSpc>
                <a:spcPct val="80000"/>
              </a:lnSpc>
              <a:buFont typeface="Wingdings" panose="05000000000000000000" pitchFamily="2" charset="2"/>
              <a:buAutoNum type="arabicPeriod"/>
            </a:pPr>
            <a:r>
              <a:rPr lang="en-AU" altLang="en-US" dirty="0" smtClean="0"/>
              <a:t>Sharing learning goals with the students.</a:t>
            </a:r>
          </a:p>
          <a:p>
            <a:pPr marL="609600" indent="-609600" eaLnBrk="1" hangingPunct="1">
              <a:lnSpc>
                <a:spcPct val="80000"/>
              </a:lnSpc>
              <a:buFont typeface="Wingdings" panose="05000000000000000000" pitchFamily="2" charset="2"/>
              <a:buAutoNum type="arabicPeriod"/>
            </a:pPr>
            <a:r>
              <a:rPr lang="en-AU" altLang="en-US" dirty="0" smtClean="0"/>
              <a:t>Involving students in self-assessment.</a:t>
            </a:r>
          </a:p>
          <a:p>
            <a:pPr marL="609600" indent="-609600" eaLnBrk="1" hangingPunct="1">
              <a:lnSpc>
                <a:spcPct val="80000"/>
              </a:lnSpc>
              <a:buFont typeface="Wingdings" panose="05000000000000000000" pitchFamily="2" charset="2"/>
              <a:buAutoNum type="arabicPeriod"/>
            </a:pPr>
            <a:r>
              <a:rPr lang="en-AU" altLang="en-US" dirty="0" smtClean="0"/>
              <a:t>Providing feedback that helps students recognize their next steps and how to take them.</a:t>
            </a:r>
          </a:p>
          <a:p>
            <a:pPr marL="609600" indent="-609600" eaLnBrk="1" hangingPunct="1">
              <a:lnSpc>
                <a:spcPct val="80000"/>
              </a:lnSpc>
              <a:buFont typeface="Wingdings" panose="05000000000000000000" pitchFamily="2" charset="2"/>
              <a:buAutoNum type="arabicPeriod"/>
            </a:pPr>
            <a:r>
              <a:rPr lang="en-AU" altLang="en-US" dirty="0" smtClean="0"/>
              <a:t>Being confident that every student can improve.</a:t>
            </a:r>
          </a:p>
          <a:p>
            <a:pPr marL="609600" indent="-609600" eaLnBrk="1" hangingPunct="1">
              <a:lnSpc>
                <a:spcPct val="80000"/>
              </a:lnSpc>
              <a:buFont typeface="Wingdings" panose="05000000000000000000" pitchFamily="2" charset="2"/>
              <a:buAutoNum type="arabicPeriod"/>
            </a:pPr>
            <a:r>
              <a:rPr lang="en-AU" altLang="en-US" dirty="0" smtClean="0"/>
              <a:t>Providing students with examples of what we expect from them.</a:t>
            </a:r>
            <a:endParaRPr lang="en-US" altLang="en-US" dirty="0" smtClean="0"/>
          </a:p>
        </p:txBody>
      </p:sp>
      <p:sp>
        <p:nvSpPr>
          <p:cNvPr id="10243" name="Rectangle 4"/>
          <p:cNvSpPr>
            <a:spLocks noGrp="1" noChangeArrowheads="1"/>
          </p:cNvSpPr>
          <p:nvPr>
            <p:ph type="title"/>
          </p:nvPr>
        </p:nvSpPr>
        <p:spPr>
          <a:xfrm>
            <a:off x="2286000" y="332656"/>
            <a:ext cx="6400800" cy="1084982"/>
          </a:xfrm>
          <a:no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altLang="en-US"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Values and Attitudes about Assessment</a:t>
            </a: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828800"/>
            <a:ext cx="7467600" cy="2308324"/>
          </a:xfrm>
          <a:prstGeom prst="rect">
            <a:avLst/>
          </a:prstGeom>
          <a:noFill/>
        </p:spPr>
        <p:txBody>
          <a:bodyPr wrap="square" rtlCol="0">
            <a:spAutoFit/>
          </a:bodyPr>
          <a:lstStyle/>
          <a:p>
            <a:pPr algn="ct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PART A:</a:t>
            </a:r>
          </a:p>
          <a:p>
            <a:pPr algn="ctr"/>
            <a:endPar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OBE AND ASSESSMENT</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Picture 2" descr="C:\Users\01483\Desktop\logoUTeM (1).jpg"/>
          <p:cNvPicPr>
            <a:picLocks noChangeAspect="1" noChangeArrowheads="1"/>
          </p:cNvPicPr>
          <p:nvPr/>
        </p:nvPicPr>
        <p:blipFill>
          <a:blip r:embed="rId2" cstate="print"/>
          <a:srcRect/>
          <a:stretch>
            <a:fillRect/>
          </a:stretch>
        </p:blipFill>
        <p:spPr bwMode="auto">
          <a:xfrm>
            <a:off x="1" y="76200"/>
            <a:ext cx="1080653" cy="914400"/>
          </a:xfrm>
          <a:prstGeom prst="rect">
            <a:avLst/>
          </a:prstGeom>
          <a:ln>
            <a:noFill/>
          </a:ln>
          <a:effectLst>
            <a:softEdge rad="112500"/>
          </a:effectLst>
        </p:spPr>
      </p:pic>
    </p:spTree>
  </p:cSld>
  <p:clrMapOvr>
    <a:masterClrMapping/>
  </p:clrMapOvr>
  <p:transition>
    <p:cover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057400" y="152400"/>
            <a:ext cx="6705600" cy="993775"/>
          </a:xfrm>
        </p:spPr>
        <p:txBody>
          <a:bodyPr/>
          <a:lstStyle/>
          <a:p>
            <a:pPr eaLnBrk="1" hangingPunct="1"/>
            <a:r>
              <a:rPr lang="en-US"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Formative Assessment</a:t>
            </a:r>
          </a:p>
        </p:txBody>
      </p:sp>
      <p:sp>
        <p:nvSpPr>
          <p:cNvPr id="11267" name="Rectangle 3"/>
          <p:cNvSpPr>
            <a:spLocks noGrp="1" noChangeArrowheads="1"/>
          </p:cNvSpPr>
          <p:nvPr>
            <p:ph type="body" idx="1"/>
          </p:nvPr>
        </p:nvSpPr>
        <p:spPr>
          <a:xfrm>
            <a:off x="304800" y="1828800"/>
            <a:ext cx="8610600" cy="4724400"/>
          </a:xfrm>
        </p:spPr>
        <p:txBody>
          <a:bodyPr/>
          <a:lstStyle/>
          <a:p>
            <a:pPr eaLnBrk="1" hangingPunct="1"/>
            <a:r>
              <a:rPr lang="en-US" altLang="en-US" smtClean="0"/>
              <a:t>Assessment </a:t>
            </a:r>
            <a:r>
              <a:rPr lang="en-US" altLang="en-US" b="1" i="1" smtClean="0">
                <a:solidFill>
                  <a:schemeClr val="folHlink"/>
                </a:solidFill>
              </a:rPr>
              <a:t>for</a:t>
            </a:r>
            <a:r>
              <a:rPr lang="en-US" altLang="en-US" smtClean="0"/>
              <a:t> learning</a:t>
            </a:r>
          </a:p>
          <a:p>
            <a:pPr eaLnBrk="1" hangingPunct="1"/>
            <a:r>
              <a:rPr lang="en-US" altLang="en-US" smtClean="0"/>
              <a:t>Taken at varying intervals throughout a course to provide information and feedback that will help improve </a:t>
            </a:r>
          </a:p>
          <a:p>
            <a:pPr lvl="1" eaLnBrk="1" hangingPunct="1"/>
            <a:r>
              <a:rPr lang="en-US" altLang="en-US" smtClean="0"/>
              <a:t>the quality of student learning </a:t>
            </a:r>
          </a:p>
          <a:p>
            <a:pPr lvl="1" eaLnBrk="1" hangingPunct="1"/>
            <a:r>
              <a:rPr lang="en-US" altLang="en-US" smtClean="0"/>
              <a:t>the quality of the course itself</a:t>
            </a:r>
          </a:p>
        </p:txBody>
      </p:sp>
    </p:spTree>
  </p:cSld>
  <p:clrMapOvr>
    <a:masterClrMapping/>
  </p:clrMapOvr>
  <p:transition>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228600" y="1371600"/>
            <a:ext cx="8610600" cy="4724400"/>
          </a:xfrm>
        </p:spPr>
        <p:txBody>
          <a:bodyPr/>
          <a:lstStyle/>
          <a:p>
            <a:pPr eaLnBrk="1" hangingPunct="1"/>
            <a:r>
              <a:rPr lang="en-US" altLang="en-US" dirty="0" smtClean="0"/>
              <a:t>“…learner-centered, teacher-directed, mutually beneficial, formative, context-specific, ongoing, and firmly rooted in good practice" (Angelo and Cross, 1993).</a:t>
            </a:r>
          </a:p>
          <a:p>
            <a:pPr eaLnBrk="1" hangingPunct="1"/>
            <a:r>
              <a:rPr lang="en-US" altLang="en-US" dirty="0" smtClean="0"/>
              <a:t>Provides information on what an individual student needs</a:t>
            </a:r>
          </a:p>
          <a:p>
            <a:pPr lvl="1" eaLnBrk="1" hangingPunct="1"/>
            <a:r>
              <a:rPr lang="en-US"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 practice</a:t>
            </a:r>
          </a:p>
          <a:p>
            <a:pPr lvl="1" eaLnBrk="1" hangingPunct="1"/>
            <a:r>
              <a:rPr lang="en-US"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 have re-taught</a:t>
            </a:r>
          </a:p>
          <a:p>
            <a:pPr lvl="1" eaLnBrk="1" hangingPunct="1"/>
            <a:r>
              <a:rPr lang="en-US"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 learn next</a:t>
            </a:r>
          </a:p>
          <a:p>
            <a:pPr eaLnBrk="1" hangingPunct="1"/>
            <a:endParaRPr lang="en-US" altLang="en-US" dirty="0" smtClean="0"/>
          </a:p>
        </p:txBody>
      </p:sp>
    </p:spTree>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5" descr="ed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414337"/>
            <a:ext cx="7696200" cy="5757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304800" y="1447800"/>
            <a:ext cx="8610600" cy="5638800"/>
          </a:xfrm>
        </p:spPr>
        <p:txBody>
          <a:bodyPr/>
          <a:lstStyle/>
          <a:p>
            <a:pPr marL="533400" indent="-533400" eaLnBrk="1" hangingPunct="1">
              <a:lnSpc>
                <a:spcPct val="90000"/>
              </a:lnSpc>
              <a:buFont typeface="Wingdings" panose="05000000000000000000" pitchFamily="2" charset="2"/>
              <a:buAutoNum type="arabicPeriod"/>
            </a:pPr>
            <a:r>
              <a:rPr lang="en-US" altLang="en-US" sz="2800" dirty="0" smtClean="0"/>
              <a:t>The identification by teachers &amp; learners of learning goals, intentions or outcomes and criteria for achieving these. </a:t>
            </a:r>
          </a:p>
          <a:p>
            <a:pPr marL="533400" indent="-533400" eaLnBrk="1" hangingPunct="1">
              <a:lnSpc>
                <a:spcPct val="90000"/>
              </a:lnSpc>
              <a:buFont typeface="Wingdings" panose="05000000000000000000" pitchFamily="2" charset="2"/>
              <a:buAutoNum type="arabicPeriod"/>
            </a:pPr>
            <a:r>
              <a:rPr lang="en-US" altLang="en-US" sz="2800" dirty="0" smtClean="0"/>
              <a:t>Rich conversations between teachers &amp; students that continually build and go deeper. </a:t>
            </a:r>
          </a:p>
          <a:p>
            <a:pPr marL="533400" indent="-533400" eaLnBrk="1" hangingPunct="1">
              <a:lnSpc>
                <a:spcPct val="90000"/>
              </a:lnSpc>
              <a:buFont typeface="Wingdings" panose="05000000000000000000" pitchFamily="2" charset="2"/>
              <a:buAutoNum type="arabicPeriod"/>
            </a:pPr>
            <a:r>
              <a:rPr lang="en-US" altLang="en-US" sz="2800" dirty="0" smtClean="0"/>
              <a:t>The provision of effective, timely feedback to enable students to advance their learning. </a:t>
            </a:r>
          </a:p>
          <a:p>
            <a:pPr marL="533400" indent="-533400" eaLnBrk="1" hangingPunct="1">
              <a:lnSpc>
                <a:spcPct val="90000"/>
              </a:lnSpc>
              <a:buFont typeface="Wingdings" panose="05000000000000000000" pitchFamily="2" charset="2"/>
              <a:buAutoNum type="arabicPeriod"/>
            </a:pPr>
            <a:r>
              <a:rPr lang="en-US" altLang="en-US" sz="2800" dirty="0" smtClean="0"/>
              <a:t>The active involvement of students in their own learning. </a:t>
            </a:r>
          </a:p>
          <a:p>
            <a:pPr marL="533400" indent="-533400" eaLnBrk="1" hangingPunct="1">
              <a:lnSpc>
                <a:spcPct val="90000"/>
              </a:lnSpc>
              <a:buFont typeface="Wingdings" panose="05000000000000000000" pitchFamily="2" charset="2"/>
              <a:buAutoNum type="arabicPeriod"/>
            </a:pPr>
            <a:r>
              <a:rPr lang="en-US" altLang="en-US" sz="2800" dirty="0" smtClean="0"/>
              <a:t>Teachers responding to identified learning needs and strengths by modifying their teaching approach(</a:t>
            </a:r>
            <a:r>
              <a:rPr lang="en-US" altLang="en-US" sz="2800" dirty="0" err="1" smtClean="0"/>
              <a:t>es</a:t>
            </a:r>
            <a:r>
              <a:rPr lang="en-US" altLang="en-US" sz="2800" dirty="0" smtClean="0"/>
              <a:t>).</a:t>
            </a:r>
          </a:p>
          <a:p>
            <a:pPr marL="895350" lvl="1" indent="-438150" eaLnBrk="1" hangingPunct="1">
              <a:lnSpc>
                <a:spcPct val="90000"/>
              </a:lnSpc>
              <a:buFont typeface="Wingdings" panose="05000000000000000000" pitchFamily="2" charset="2"/>
              <a:buNone/>
            </a:pPr>
            <a:r>
              <a:rPr lang="en-US" altLang="en-US" sz="2300" dirty="0" smtClean="0"/>
              <a:t>							Black &amp; </a:t>
            </a:r>
            <a:r>
              <a:rPr lang="en-US" altLang="en-US" sz="2300" dirty="0" err="1" smtClean="0"/>
              <a:t>Wiliam</a:t>
            </a:r>
            <a:r>
              <a:rPr lang="en-US" altLang="en-US" sz="2300" dirty="0" smtClean="0"/>
              <a:t>, 1998</a:t>
            </a:r>
          </a:p>
        </p:txBody>
      </p:sp>
      <p:sp>
        <p:nvSpPr>
          <p:cNvPr id="14339" name="Rectangle 5"/>
          <p:cNvSpPr>
            <a:spLocks noGrp="1" noChangeArrowheads="1"/>
          </p:cNvSpPr>
          <p:nvPr>
            <p:ph type="title"/>
          </p:nvPr>
        </p:nvSpPr>
        <p:spPr>
          <a:xfrm>
            <a:off x="2209800" y="228600"/>
            <a:ext cx="6019800" cy="10849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altLang="en-US"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Key Elements of Formative Assessment</a:t>
            </a:r>
          </a:p>
        </p:txBody>
      </p:sp>
    </p:spTree>
  </p:cSld>
  <p:clrMapOvr>
    <a:masterClrMapping/>
  </p:clrMapOvr>
  <p:transition>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90800" y="152400"/>
            <a:ext cx="6096000" cy="10849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Summative Assessment</a:t>
            </a:r>
          </a:p>
        </p:txBody>
      </p:sp>
      <p:sp>
        <p:nvSpPr>
          <p:cNvPr id="15363" name="Rectangle 3"/>
          <p:cNvSpPr>
            <a:spLocks noGrp="1" noChangeArrowheads="1"/>
          </p:cNvSpPr>
          <p:nvPr>
            <p:ph type="body" idx="1"/>
          </p:nvPr>
        </p:nvSpPr>
        <p:spPr>
          <a:xfrm>
            <a:off x="179512" y="1676400"/>
            <a:ext cx="8856984" cy="3672408"/>
          </a:xfrm>
        </p:spPr>
        <p:txBody>
          <a:bodyPr/>
          <a:lstStyle/>
          <a:p>
            <a:pPr eaLnBrk="1" hangingPunct="1">
              <a:lnSpc>
                <a:spcPct val="90000"/>
              </a:lnSpc>
            </a:pPr>
            <a:r>
              <a:rPr lang="en-US" altLang="en-US" sz="2800" dirty="0" smtClean="0"/>
              <a:t>Assessment </a:t>
            </a:r>
            <a:r>
              <a:rPr lang="en-US" altLang="en-US" sz="2800" b="1" i="1" dirty="0" smtClean="0">
                <a:solidFill>
                  <a:schemeClr val="folHlink"/>
                </a:solidFill>
              </a:rPr>
              <a:t>of</a:t>
            </a:r>
            <a:r>
              <a:rPr lang="en-US" altLang="en-US" sz="2800" b="1" dirty="0" smtClean="0"/>
              <a:t> </a:t>
            </a:r>
            <a:r>
              <a:rPr lang="en-US" altLang="en-US" sz="2800" dirty="0" smtClean="0"/>
              <a:t>learning</a:t>
            </a:r>
          </a:p>
          <a:p>
            <a:pPr eaLnBrk="1" hangingPunct="1">
              <a:lnSpc>
                <a:spcPct val="90000"/>
              </a:lnSpc>
            </a:pPr>
            <a:r>
              <a:rPr lang="en-US" altLang="en-US" sz="2800" dirty="0" smtClean="0"/>
              <a:t>Generally taken by students at the end of a unit or semester to demonstrate the "sum" of what they have or have not learned. </a:t>
            </a:r>
          </a:p>
          <a:p>
            <a:pPr eaLnBrk="1" hangingPunct="1">
              <a:lnSpc>
                <a:spcPct val="90000"/>
              </a:lnSpc>
            </a:pPr>
            <a:r>
              <a:rPr lang="en-US" altLang="en-US" sz="2800" dirty="0" smtClean="0"/>
              <a:t>Summative assessment methods are the most traditional way of evaluating student work. </a:t>
            </a:r>
          </a:p>
          <a:p>
            <a:pPr eaLnBrk="1" hangingPunct="1">
              <a:lnSpc>
                <a:spcPct val="90000"/>
              </a:lnSpc>
            </a:pPr>
            <a:r>
              <a:rPr lang="en-US" altLang="en-US" sz="2800" dirty="0" smtClean="0"/>
              <a:t>"Good summative assessments--tests and other graded evaluations--must be demonstrably </a:t>
            </a:r>
            <a:r>
              <a:rPr lang="en-US" altLang="en-US" sz="2800" b="1" dirty="0" smtClean="0"/>
              <a:t>reliable</a:t>
            </a:r>
            <a:r>
              <a:rPr lang="en-US" altLang="en-US" sz="2800" dirty="0" smtClean="0"/>
              <a:t>, </a:t>
            </a:r>
            <a:r>
              <a:rPr lang="en-US" altLang="en-US" sz="2800" b="1" dirty="0" smtClean="0"/>
              <a:t>valid</a:t>
            </a:r>
            <a:r>
              <a:rPr lang="en-US" altLang="en-US" sz="2800" dirty="0" smtClean="0"/>
              <a:t>, and </a:t>
            </a:r>
            <a:r>
              <a:rPr lang="en-US" altLang="en-US" sz="2800" b="1" dirty="0" smtClean="0"/>
              <a:t>free of bias</a:t>
            </a:r>
            <a:r>
              <a:rPr lang="en-US" altLang="en-US" sz="2800" dirty="0" smtClean="0"/>
              <a:t>" (Angelo and Cross, 1993).</a:t>
            </a:r>
          </a:p>
          <a:p>
            <a:pPr eaLnBrk="1" hangingPunct="1">
              <a:lnSpc>
                <a:spcPct val="90000"/>
              </a:lnSpc>
            </a:pPr>
            <a:endParaRPr lang="en-US" altLang="en-US" sz="2800" dirty="0" smtClean="0"/>
          </a:p>
        </p:txBody>
      </p:sp>
    </p:spTree>
  </p:cSld>
  <p:clrMapOvr>
    <a:masterClrMapping/>
  </p:clrMapOvr>
  <p:transition>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body" sz="half" idx="1"/>
          </p:nvPr>
        </p:nvSpPr>
        <p:spPr>
          <a:xfrm>
            <a:off x="457200" y="990600"/>
            <a:ext cx="4038600" cy="5486400"/>
          </a:xfrm>
        </p:spPr>
        <p:style>
          <a:lnRef idx="2">
            <a:schemeClr val="accent2"/>
          </a:lnRef>
          <a:fillRef idx="1">
            <a:schemeClr val="lt1"/>
          </a:fillRef>
          <a:effectRef idx="0">
            <a:schemeClr val="accent2"/>
          </a:effectRef>
          <a:fontRef idx="minor">
            <a:schemeClr val="dk1"/>
          </a:fontRef>
        </p:style>
        <p:txBody>
          <a:bodyPr/>
          <a:lstStyle/>
          <a:p>
            <a:pPr marL="0" indent="0" algn="ctr" eaLnBrk="1" hangingPunct="1">
              <a:lnSpc>
                <a:spcPct val="80000"/>
              </a:lnSpc>
              <a:buFont typeface="Wingdings" panose="05000000000000000000" pitchFamily="2" charset="2"/>
              <a:buNone/>
            </a:pPr>
            <a:r>
              <a:rPr lang="en-US"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Formative </a:t>
            </a:r>
          </a:p>
          <a:p>
            <a:pPr marL="0" indent="0" eaLnBrk="1" hangingPunct="1">
              <a:lnSpc>
                <a:spcPct val="80000"/>
              </a:lnSpc>
              <a:buFont typeface="Wingdings" panose="05000000000000000000" pitchFamily="2" charset="2"/>
              <a:buNone/>
            </a:pPr>
            <a:endParaRPr lang="en-US" altLang="en-US" sz="2800" b="1" dirty="0" smtClean="0"/>
          </a:p>
          <a:p>
            <a:pPr marL="0" indent="0" eaLnBrk="1" hangingPunct="1">
              <a:lnSpc>
                <a:spcPct val="80000"/>
              </a:lnSpc>
            </a:pPr>
            <a:r>
              <a:rPr lang="en-US" altLang="en-US" sz="2000" b="1" dirty="0" smtClean="0"/>
              <a:t>‘… often means no more than that the assessment is carried out frequently and is planned at the same time as teaching.’ (Black and </a:t>
            </a:r>
            <a:r>
              <a:rPr lang="en-US" altLang="en-US" sz="2000" b="1" dirty="0" err="1" smtClean="0"/>
              <a:t>Wiliam</a:t>
            </a:r>
            <a:r>
              <a:rPr lang="en-US" altLang="en-US" sz="2000" b="1" dirty="0" smtClean="0"/>
              <a:t>, 1999)</a:t>
            </a:r>
          </a:p>
          <a:p>
            <a:pPr marL="0" indent="0" eaLnBrk="1" hangingPunct="1">
              <a:lnSpc>
                <a:spcPct val="80000"/>
              </a:lnSpc>
            </a:pPr>
            <a:endParaRPr lang="en-US" altLang="en-US" sz="2000" b="1" dirty="0" smtClean="0"/>
          </a:p>
          <a:p>
            <a:pPr marL="0" indent="0" eaLnBrk="1" hangingPunct="1">
              <a:lnSpc>
                <a:spcPct val="80000"/>
              </a:lnSpc>
            </a:pPr>
            <a:r>
              <a:rPr lang="en-US" altLang="en-US" sz="2000" b="1" dirty="0" smtClean="0"/>
              <a:t>‘… provides feedback which leads to students recognizing the (learning) gap and closing it … it is forward looking …’ (</a:t>
            </a:r>
            <a:r>
              <a:rPr lang="en-US" altLang="en-US" sz="2000" b="1" dirty="0" err="1" smtClean="0"/>
              <a:t>Harlen</a:t>
            </a:r>
            <a:r>
              <a:rPr lang="en-US" altLang="en-US" sz="2000" b="1" dirty="0" smtClean="0"/>
              <a:t>, 1998)</a:t>
            </a:r>
          </a:p>
          <a:p>
            <a:pPr marL="0" indent="0" eaLnBrk="1" hangingPunct="1">
              <a:lnSpc>
                <a:spcPct val="80000"/>
              </a:lnSpc>
            </a:pPr>
            <a:endParaRPr lang="en-US" altLang="en-US" sz="2000" b="1" dirty="0" smtClean="0"/>
          </a:p>
          <a:p>
            <a:pPr marL="0" indent="0" eaLnBrk="1" hangingPunct="1">
              <a:lnSpc>
                <a:spcPct val="80000"/>
              </a:lnSpc>
            </a:pPr>
            <a:r>
              <a:rPr lang="en-US" altLang="en-US" sz="2000" b="1" dirty="0" smtClean="0"/>
              <a:t>‘ … includes both feedback and self-monitoring.’ (Sadler, 1989)</a:t>
            </a:r>
          </a:p>
          <a:p>
            <a:pPr marL="0" indent="0" eaLnBrk="1" hangingPunct="1">
              <a:lnSpc>
                <a:spcPct val="80000"/>
              </a:lnSpc>
            </a:pPr>
            <a:endParaRPr lang="en-US" altLang="en-US" sz="2000" b="1" dirty="0" smtClean="0"/>
          </a:p>
          <a:p>
            <a:pPr marL="0" indent="0" eaLnBrk="1" hangingPunct="1">
              <a:lnSpc>
                <a:spcPct val="80000"/>
              </a:lnSpc>
            </a:pPr>
            <a:r>
              <a:rPr lang="en-US" altLang="en-US" sz="2000" b="1" dirty="0" smtClean="0"/>
              <a:t>‘… is used essentially to feed back into the teaching and learning process.’ (</a:t>
            </a:r>
            <a:r>
              <a:rPr lang="en-US" altLang="en-US" sz="2000" b="1" dirty="0" err="1" smtClean="0"/>
              <a:t>Tunstall</a:t>
            </a:r>
            <a:r>
              <a:rPr lang="en-US" altLang="en-US" sz="2000" b="1" dirty="0" smtClean="0"/>
              <a:t> and </a:t>
            </a:r>
            <a:r>
              <a:rPr lang="en-US" altLang="en-US" sz="2000" b="1" dirty="0" err="1" smtClean="0"/>
              <a:t>Gipps</a:t>
            </a:r>
            <a:r>
              <a:rPr lang="en-US" altLang="en-US" sz="2000" b="1" dirty="0" smtClean="0"/>
              <a:t>, 1996)</a:t>
            </a:r>
            <a:endParaRPr lang="en-AU" altLang="en-US" sz="2000" b="1" dirty="0" smtClean="0"/>
          </a:p>
        </p:txBody>
      </p:sp>
      <p:sp>
        <p:nvSpPr>
          <p:cNvPr id="16387" name="Rectangle 8"/>
          <p:cNvSpPr>
            <a:spLocks noGrp="1" noChangeArrowheads="1"/>
          </p:cNvSpPr>
          <p:nvPr>
            <p:ph type="body" sz="half" idx="2"/>
          </p:nvPr>
        </p:nvSpPr>
        <p:spPr>
          <a:xfrm>
            <a:off x="4572000" y="990600"/>
            <a:ext cx="4267200" cy="5410200"/>
          </a:xfrm>
        </p:spPr>
        <p:style>
          <a:lnRef idx="2">
            <a:schemeClr val="accent1"/>
          </a:lnRef>
          <a:fillRef idx="1">
            <a:schemeClr val="lt1"/>
          </a:fillRef>
          <a:effectRef idx="0">
            <a:schemeClr val="accent1"/>
          </a:effectRef>
          <a:fontRef idx="minor">
            <a:schemeClr val="dk1"/>
          </a:fontRef>
        </p:style>
        <p:txBody>
          <a:bodyPr/>
          <a:lstStyle/>
          <a:p>
            <a:pPr marL="0" indent="0" algn="ctr" eaLnBrk="1" hangingPunct="1">
              <a:lnSpc>
                <a:spcPct val="80000"/>
              </a:lnSpc>
              <a:buFont typeface="Wingdings" panose="05000000000000000000" pitchFamily="2" charset="2"/>
              <a:buNone/>
            </a:pPr>
            <a:r>
              <a:rPr lang="en-US" alt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Summative</a:t>
            </a:r>
          </a:p>
          <a:p>
            <a:pPr marL="0" indent="0" eaLnBrk="1" hangingPunct="1">
              <a:lnSpc>
                <a:spcPct val="80000"/>
              </a:lnSpc>
              <a:buFont typeface="Wingdings" panose="05000000000000000000" pitchFamily="2" charset="2"/>
              <a:buNone/>
            </a:pPr>
            <a:endParaRPr lang="en-US" altLang="en-US" sz="2800" b="1" dirty="0" smtClean="0"/>
          </a:p>
          <a:p>
            <a:pPr marL="0" indent="0" eaLnBrk="1" hangingPunct="1">
              <a:lnSpc>
                <a:spcPct val="80000"/>
              </a:lnSpc>
            </a:pPr>
            <a:r>
              <a:rPr lang="en-NZ" altLang="en-US" sz="2000" b="1" dirty="0" smtClean="0"/>
              <a:t>‘…assessment (that) has increasingly been used to sum up learning…’(Black and </a:t>
            </a:r>
            <a:r>
              <a:rPr lang="en-NZ" altLang="en-US" sz="2000" b="1" dirty="0" err="1" smtClean="0"/>
              <a:t>Wiliam</a:t>
            </a:r>
            <a:r>
              <a:rPr lang="en-NZ" altLang="en-US" sz="2000" b="1" dirty="0" smtClean="0"/>
              <a:t>, 1999)</a:t>
            </a:r>
          </a:p>
          <a:p>
            <a:pPr marL="0" indent="0" eaLnBrk="1" hangingPunct="1">
              <a:lnSpc>
                <a:spcPct val="80000"/>
              </a:lnSpc>
            </a:pPr>
            <a:endParaRPr lang="en-US" altLang="en-US" sz="2000" b="1" dirty="0" smtClean="0"/>
          </a:p>
          <a:p>
            <a:pPr marL="0" indent="0" eaLnBrk="1" hangingPunct="1">
              <a:lnSpc>
                <a:spcPct val="80000"/>
              </a:lnSpc>
            </a:pPr>
            <a:r>
              <a:rPr lang="en-US" altLang="en-US" sz="2000" b="1" dirty="0" smtClean="0"/>
              <a:t>‘… looks at past achievements … adds procedures or tests to existing work ... involves only marking and feedback grades to student … is separated from teaching … is carried out at intervals when achievement has to be summarized and reported.’ (</a:t>
            </a:r>
            <a:r>
              <a:rPr lang="en-US" altLang="en-US" sz="2000" b="1" dirty="0" err="1" smtClean="0"/>
              <a:t>Harlen</a:t>
            </a:r>
            <a:r>
              <a:rPr lang="en-US" altLang="en-US" sz="2000" b="1" dirty="0" smtClean="0"/>
              <a:t>, 1998)</a:t>
            </a:r>
            <a:endParaRPr lang="en-AU" altLang="en-US" sz="2000" b="1" dirty="0" smtClean="0"/>
          </a:p>
        </p:txBody>
      </p:sp>
    </p:spTree>
  </p:cSld>
  <p:clrMapOvr>
    <a:masterClrMapping/>
  </p:clrMapOvr>
  <p:transition>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68313" y="1295400"/>
            <a:ext cx="7920037" cy="4781550"/>
          </a:xfrm>
        </p:spPr>
        <p:txBody>
          <a:bodyPr/>
          <a:lstStyle/>
          <a:p>
            <a:pPr marL="0" indent="0" eaLnBrk="1" hangingPunct="1">
              <a:lnSpc>
                <a:spcPct val="90000"/>
              </a:lnSpc>
              <a:spcAft>
                <a:spcPct val="50000"/>
              </a:spcAft>
              <a:buFont typeface="Wingdings" panose="05000000000000000000" pitchFamily="2" charset="2"/>
              <a:buNone/>
            </a:pPr>
            <a:r>
              <a:rPr lang="en-US" altLang="en-US" sz="2400" dirty="0" smtClean="0"/>
              <a:t>If we think of our students as plants …  </a:t>
            </a:r>
          </a:p>
          <a:p>
            <a:pPr marL="0" indent="0" eaLnBrk="1" hangingPunct="1">
              <a:lnSpc>
                <a:spcPct val="120000"/>
              </a:lnSpc>
              <a:spcAft>
                <a:spcPct val="50000"/>
              </a:spcAft>
              <a:buFont typeface="Wingdings" panose="05000000000000000000" pitchFamily="2" charset="2"/>
              <a:buNone/>
            </a:pPr>
            <a:r>
              <a:rPr lang="en-US" altLang="en-US"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Summative assessment</a:t>
            </a:r>
            <a:r>
              <a:rPr lang="en-US" alt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altLang="en-US" sz="2400" dirty="0" smtClean="0"/>
              <a:t>of the plants is the process of simply measuring them. It might be interesting to compare and analyze measurements but, in themselves, these do not affect the growth of the plants.</a:t>
            </a:r>
          </a:p>
          <a:p>
            <a:pPr marL="0" indent="0" eaLnBrk="1" hangingPunct="1">
              <a:lnSpc>
                <a:spcPct val="120000"/>
              </a:lnSpc>
              <a:buFont typeface="Wingdings" panose="05000000000000000000" pitchFamily="2" charset="2"/>
              <a:buNone/>
            </a:pPr>
            <a:r>
              <a:rPr lang="en-US" altLang="en-US" sz="2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Formative assessment</a:t>
            </a:r>
            <a:r>
              <a:rPr lang="en-US" altLang="en-US" sz="2400" dirty="0" smtClean="0"/>
              <a:t>, on the other hand, is the equivalent of feeding and watering the plants appropriate to their needs - directly affecting their growth.</a:t>
            </a:r>
            <a:endParaRPr lang="en-AU" altLang="en-US" sz="2400" dirty="0" smtClean="0"/>
          </a:p>
          <a:p>
            <a:pPr marL="0" indent="0" eaLnBrk="1" hangingPunct="1">
              <a:lnSpc>
                <a:spcPct val="90000"/>
              </a:lnSpc>
              <a:spcAft>
                <a:spcPct val="50000"/>
              </a:spcAft>
              <a:buFont typeface="Wingdings" panose="05000000000000000000" pitchFamily="2" charset="2"/>
              <a:buNone/>
            </a:pPr>
            <a:endParaRPr lang="en-AU" altLang="en-US" sz="2400" dirty="0" smtClean="0"/>
          </a:p>
        </p:txBody>
      </p:sp>
      <p:sp>
        <p:nvSpPr>
          <p:cNvPr id="17412" name="Rectangle 7"/>
          <p:cNvSpPr>
            <a:spLocks noGrp="1" noChangeArrowheads="1"/>
          </p:cNvSpPr>
          <p:nvPr>
            <p:ph type="title"/>
          </p:nvPr>
        </p:nvSpPr>
        <p:spPr>
          <a:xfrm>
            <a:off x="2590800" y="58018"/>
            <a:ext cx="5194920" cy="1084982"/>
          </a:xfrm>
        </p:spPr>
        <p:txBody>
          <a:bodyPr/>
          <a:lstStyle/>
          <a:p>
            <a:pPr eaLnBrk="1" hangingPunct="1"/>
            <a:r>
              <a:rPr lang="en-US" alt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Garden Analogy</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3400" y="3543300"/>
            <a:ext cx="7788275" cy="712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endParaRPr lang="en-AU" altLang="en-US" sz="3200">
              <a:latin typeface="Arial Black" panose="020B0A04020102020204" pitchFamily="34" charset="0"/>
            </a:endParaRPr>
          </a:p>
          <a:p>
            <a:pPr eaLnBrk="1" hangingPunct="1"/>
            <a:endParaRPr lang="en-US" altLang="en-US" sz="1200">
              <a:latin typeface="Times New Roman" panose="02020603050405020304" pitchFamily="18" charset="0"/>
            </a:endParaRPr>
          </a:p>
        </p:txBody>
      </p:sp>
      <p:sp>
        <p:nvSpPr>
          <p:cNvPr id="18436" name="Rectangle 5"/>
          <p:cNvSpPr>
            <a:spLocks noGrp="1" noChangeArrowheads="1"/>
          </p:cNvSpPr>
          <p:nvPr>
            <p:ph type="title"/>
          </p:nvPr>
        </p:nvSpPr>
        <p:spPr>
          <a:xfrm>
            <a:off x="1905000" y="192087"/>
            <a:ext cx="6858000" cy="798513"/>
          </a:xfrm>
          <a:no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GB" alt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Factors Inhibiting Assessment</a:t>
            </a:r>
          </a:p>
        </p:txBody>
      </p:sp>
      <p:sp>
        <p:nvSpPr>
          <p:cNvPr id="18437" name="Rectangle 6"/>
          <p:cNvSpPr>
            <a:spLocks noGrp="1" noChangeArrowheads="1"/>
          </p:cNvSpPr>
          <p:nvPr>
            <p:ph type="body" idx="1"/>
          </p:nvPr>
        </p:nvSpPr>
        <p:spPr>
          <a:xfrm>
            <a:off x="395288" y="1412875"/>
            <a:ext cx="8291512" cy="4911725"/>
          </a:xfrm>
          <a:noFill/>
        </p:spPr>
        <p:txBody>
          <a:bodyPr/>
          <a:lstStyle/>
          <a:p>
            <a:pPr marL="361950" indent="-361950" algn="just" eaLnBrk="1" hangingPunct="1">
              <a:spcAft>
                <a:spcPct val="50000"/>
              </a:spcAft>
            </a:pPr>
            <a:r>
              <a:rPr lang="en-US" altLang="en-US" sz="2800" dirty="0" smtClean="0"/>
              <a:t>A tendency for teachers to assess quantity and presentation of work rather than </a:t>
            </a:r>
            <a:r>
              <a:rPr lang="en-US" altLang="en-US" sz="2800" i="1" dirty="0" smtClean="0"/>
              <a:t>quality of learning.</a:t>
            </a:r>
          </a:p>
          <a:p>
            <a:pPr marL="361950" indent="-361950" algn="just" eaLnBrk="1" hangingPunct="1">
              <a:spcAft>
                <a:spcPct val="50000"/>
              </a:spcAft>
            </a:pPr>
            <a:r>
              <a:rPr lang="en-US" altLang="en-US" sz="2800" dirty="0" smtClean="0"/>
              <a:t>Greater attention given to marking and grading, much of it tending to lower self esteem of students, rather than </a:t>
            </a:r>
            <a:r>
              <a:rPr lang="en-US" altLang="en-US" sz="2800" i="1" dirty="0" smtClean="0"/>
              <a:t>providing advice for improvement.</a:t>
            </a:r>
          </a:p>
          <a:p>
            <a:pPr marL="361950" indent="-361950" algn="just" eaLnBrk="1" hangingPunct="1">
              <a:spcAft>
                <a:spcPct val="50000"/>
              </a:spcAft>
            </a:pPr>
            <a:r>
              <a:rPr lang="en-US" altLang="en-US" sz="2800" dirty="0" smtClean="0"/>
              <a:t>A strong emphasis on comparing students with each other, which demoralizes the less successful learners.</a:t>
            </a:r>
            <a:endParaRPr lang="en-NZ" altLang="en-US" sz="2800" dirty="0" smtClean="0"/>
          </a:p>
        </p:txBody>
      </p:sp>
    </p:spTree>
  </p:cSld>
  <p:clrMapOvr>
    <a:masterClrMapping/>
  </p:clrMapOvr>
  <p:transition>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5" descr="ed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228600"/>
            <a:ext cx="8305800" cy="636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2667000" y="332656"/>
            <a:ext cx="6019800" cy="10849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Forms of Summative Assessment</a:t>
            </a:r>
          </a:p>
        </p:txBody>
      </p:sp>
      <p:sp>
        <p:nvSpPr>
          <p:cNvPr id="21507" name="Rectangle 5"/>
          <p:cNvSpPr>
            <a:spLocks noGrp="1" noChangeArrowheads="1"/>
          </p:cNvSpPr>
          <p:nvPr>
            <p:ph type="body" idx="1"/>
          </p:nvPr>
        </p:nvSpPr>
        <p:spPr>
          <a:xfrm>
            <a:off x="685800" y="2133600"/>
            <a:ext cx="7969696" cy="3599657"/>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hangingPunct="1"/>
            <a:r>
              <a:rPr lang="en-US" alt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Performance Assessment</a:t>
            </a:r>
          </a:p>
          <a:p>
            <a:pPr eaLnBrk="1" hangingPunct="1"/>
            <a:r>
              <a:rPr lang="en-US" alt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Portfolio</a:t>
            </a:r>
          </a:p>
          <a:p>
            <a:pPr eaLnBrk="1" hangingPunct="1"/>
            <a:r>
              <a:rPr lang="en-US" alt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Traditional Tests</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228600" y="1295400"/>
            <a:ext cx="8610600" cy="5105400"/>
          </a:xfrm>
        </p:spPr>
        <p:txBody>
          <a:bodyPr/>
          <a:lstStyle/>
          <a:p>
            <a:pPr algn="just"/>
            <a:r>
              <a:rPr lang="en-US" sz="2800" dirty="0" smtClean="0"/>
              <a:t>Outcome Based Education OBE is a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method of curriculum design and teaching that focuses on what students can actually do after they are taught</a:t>
            </a:r>
            <a:r>
              <a:rPr lang="en-US" sz="2800" b="1" dirty="0" smtClean="0"/>
              <a:t>.</a:t>
            </a:r>
          </a:p>
          <a:p>
            <a:pPr algn="just">
              <a:buNone/>
            </a:pPr>
            <a:endParaRPr lang="en-US" sz="2800" b="1" dirty="0" smtClean="0"/>
          </a:p>
          <a:p>
            <a:pPr algn="just"/>
            <a:r>
              <a:rPr lang="en-US" sz="2800" dirty="0" smtClean="0"/>
              <a:t> OBE addresses the key questions as:</a:t>
            </a:r>
          </a:p>
          <a:p>
            <a:pPr lvl="1" algn="just">
              <a:defRPr/>
            </a:pPr>
            <a:r>
              <a:rPr lang="en-US" sz="2400" dirty="0" smtClean="0"/>
              <a:t>Why do you want the students have/able to do? – </a:t>
            </a:r>
            <a:r>
              <a:rPr lang="en-US" sz="2400" b="1" dirty="0" smtClean="0">
                <a:ln w="1905"/>
                <a:solidFill>
                  <a:srgbClr val="FF0000"/>
                </a:solidFill>
                <a:effectLst>
                  <a:innerShdw blurRad="69850" dist="43180" dir="5400000">
                    <a:srgbClr val="000000">
                      <a:alpha val="65000"/>
                    </a:srgbClr>
                  </a:innerShdw>
                </a:effectLst>
              </a:rPr>
              <a:t>Vision, Mission, PEOs, POs, LOs</a:t>
            </a:r>
            <a:endParaRPr lang="en-US" sz="2400" b="1" dirty="0" smtClean="0">
              <a:solidFill>
                <a:srgbClr val="FF0000"/>
              </a:solidFill>
            </a:endParaRPr>
          </a:p>
          <a:p>
            <a:pPr lvl="1" algn="just">
              <a:defRPr/>
            </a:pPr>
            <a:r>
              <a:rPr lang="en-US" sz="2400" dirty="0" smtClean="0"/>
              <a:t>What do you want the students to learn? – </a:t>
            </a:r>
            <a:r>
              <a:rPr lang="en-US" sz="2400" b="1" dirty="0" smtClean="0">
                <a:ln w="1905"/>
                <a:solidFill>
                  <a:srgbClr val="FF0000"/>
                </a:solidFill>
                <a:effectLst>
                  <a:innerShdw blurRad="69850" dist="43180" dir="5400000">
                    <a:srgbClr val="000000">
                      <a:alpha val="65000"/>
                    </a:srgbClr>
                  </a:innerShdw>
                </a:effectLst>
              </a:rPr>
              <a:t>course structure, syllabus</a:t>
            </a:r>
          </a:p>
          <a:p>
            <a:pPr lvl="1" algn="just">
              <a:defRPr/>
            </a:pPr>
            <a:r>
              <a:rPr lang="en-US" sz="2400" dirty="0" smtClean="0"/>
              <a:t>How can you best help students learn it? – </a:t>
            </a:r>
            <a:r>
              <a:rPr lang="en-US" sz="2400" b="1" dirty="0" smtClean="0">
                <a:ln w="1905"/>
                <a:solidFill>
                  <a:srgbClr val="FF0000"/>
                </a:solidFill>
                <a:effectLst>
                  <a:innerShdw blurRad="69850" dist="43180" dir="5400000">
                    <a:srgbClr val="000000">
                      <a:alpha val="65000"/>
                    </a:srgbClr>
                  </a:innerShdw>
                </a:effectLst>
              </a:rPr>
              <a:t>Learning Activities</a:t>
            </a:r>
          </a:p>
          <a:p>
            <a:pPr lvl="1" algn="just">
              <a:defRPr/>
            </a:pPr>
            <a:r>
              <a:rPr lang="en-US" sz="2400" dirty="0" smtClean="0"/>
              <a:t>How will you know what they have learnt? - </a:t>
            </a:r>
            <a:r>
              <a:rPr lang="en-US" sz="2400" b="1" dirty="0" smtClean="0">
                <a:ln w="1905"/>
                <a:solidFill>
                  <a:srgbClr val="FF0000"/>
                </a:solidFill>
                <a:effectLst>
                  <a:innerShdw blurRad="69850" dist="43180" dir="5400000">
                    <a:srgbClr val="000000">
                      <a:alpha val="65000"/>
                    </a:srgbClr>
                  </a:innerShdw>
                </a:effectLst>
              </a:rPr>
              <a:t>Assessment</a:t>
            </a:r>
          </a:p>
          <a:p>
            <a:pPr algn="just"/>
            <a:endParaRPr lang="en-US" b="1" dirty="0" smtClean="0"/>
          </a:p>
          <a:p>
            <a:pPr algn="just" eaLnBrk="1" hangingPunct="1">
              <a:buFontTx/>
              <a:buNone/>
            </a:pPr>
            <a:endParaRPr lang="en-US" b="1" dirty="0" smtClean="0"/>
          </a:p>
          <a:p>
            <a:pPr algn="just" eaLnBrk="1" hangingPunct="1">
              <a:buFontTx/>
              <a:buNone/>
            </a:pPr>
            <a:endParaRPr lang="en-US" b="1" dirty="0" smtClean="0"/>
          </a:p>
          <a:p>
            <a:pPr algn="just" eaLnBrk="1" hangingPunct="1">
              <a:buFontTx/>
              <a:buNone/>
            </a:pPr>
            <a:endParaRPr lang="en-US" b="1" dirty="0" smtClean="0"/>
          </a:p>
          <a:p>
            <a:pPr algn="just" eaLnBrk="1" hangingPunct="1"/>
            <a:endParaRPr lang="en-US" dirty="0" smtClean="0"/>
          </a:p>
        </p:txBody>
      </p:sp>
      <p:sp>
        <p:nvSpPr>
          <p:cNvPr id="5" name="TextBox 4"/>
          <p:cNvSpPr txBox="1"/>
          <p:nvPr/>
        </p:nvSpPr>
        <p:spPr>
          <a:xfrm>
            <a:off x="2590800" y="152400"/>
            <a:ext cx="6019800" cy="923330"/>
          </a:xfrm>
          <a:prstGeom prst="rect">
            <a:avLst/>
          </a:prstGeom>
          <a:noFill/>
        </p:spPr>
        <p:txBody>
          <a:bodyPr wrap="square" rtlCol="0">
            <a:spAutoFit/>
          </a:bodyPr>
          <a:lstStyle/>
          <a:p>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 is </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OBE</a:t>
            </a: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057400" y="228600"/>
            <a:ext cx="6629400" cy="9525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alt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Implications for classroom practice</a:t>
            </a:r>
            <a:endParaRPr lang="en-AU" alt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531" name="Rectangle 3"/>
          <p:cNvSpPr>
            <a:spLocks noGrp="1" noChangeArrowheads="1"/>
          </p:cNvSpPr>
          <p:nvPr>
            <p:ph type="body" idx="1"/>
          </p:nvPr>
        </p:nvSpPr>
        <p:spPr>
          <a:xfrm>
            <a:off x="304800" y="1828800"/>
            <a:ext cx="8534400" cy="4343400"/>
          </a:xfrm>
        </p:spPr>
        <p:txBody>
          <a:bodyPr/>
          <a:lstStyle/>
          <a:p>
            <a:pPr eaLnBrk="1" hangingPunct="1">
              <a:spcAft>
                <a:spcPct val="40000"/>
              </a:spcAft>
            </a:pPr>
            <a:r>
              <a:rPr lang="en-US" altLang="en-US" dirty="0" smtClean="0"/>
              <a:t>Share learning goals with students.</a:t>
            </a:r>
          </a:p>
          <a:p>
            <a:pPr eaLnBrk="1" hangingPunct="1">
              <a:spcAft>
                <a:spcPct val="40000"/>
              </a:spcAft>
            </a:pPr>
            <a:r>
              <a:rPr lang="en-US" altLang="en-US" dirty="0" smtClean="0"/>
              <a:t>Involve students in self-assessment.</a:t>
            </a:r>
          </a:p>
          <a:p>
            <a:pPr eaLnBrk="1" hangingPunct="1">
              <a:spcAft>
                <a:spcPct val="40000"/>
              </a:spcAft>
            </a:pPr>
            <a:r>
              <a:rPr lang="en-US" altLang="en-US" dirty="0" smtClean="0"/>
              <a:t>Provide feedback that helps students recognize their next steps and how to take them.</a:t>
            </a:r>
          </a:p>
          <a:p>
            <a:pPr eaLnBrk="1" hangingPunct="1">
              <a:spcAft>
                <a:spcPct val="40000"/>
              </a:spcAft>
            </a:pPr>
            <a:r>
              <a:rPr lang="en-US" altLang="en-US" dirty="0" smtClean="0"/>
              <a:t>Be confident that every student can improve.</a:t>
            </a:r>
          </a:p>
          <a:p>
            <a:pPr eaLnBrk="1" hangingPunct="1"/>
            <a:endParaRPr lang="en-US" altLang="en-US" dirty="0" smtClean="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5" descr="ed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685800"/>
            <a:ext cx="6781800" cy="5525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mrtplus.files.wordpress.com/2011/10/assessment.jpg?w=646"/>
          <p:cNvPicPr>
            <a:picLocks noChangeAspect="1" noChangeArrowheads="1"/>
          </p:cNvPicPr>
          <p:nvPr/>
        </p:nvPicPr>
        <p:blipFill>
          <a:blip r:embed="rId3" cstate="print"/>
          <a:srcRect/>
          <a:stretch>
            <a:fillRect/>
          </a:stretch>
        </p:blipFill>
        <p:spPr bwMode="auto">
          <a:xfrm>
            <a:off x="6400800" y="4800600"/>
            <a:ext cx="2743200" cy="2057400"/>
          </a:xfrm>
          <a:prstGeom prst="rect">
            <a:avLst/>
          </a:prstGeom>
          <a:noFill/>
        </p:spPr>
      </p:pic>
      <p:sp>
        <p:nvSpPr>
          <p:cNvPr id="18434" name="Rectangle 2"/>
          <p:cNvSpPr>
            <a:spLocks noGrp="1" noChangeArrowheads="1"/>
          </p:cNvSpPr>
          <p:nvPr>
            <p:ph type="title"/>
          </p:nvPr>
        </p:nvSpPr>
        <p:spPr>
          <a:xfrm>
            <a:off x="1828800" y="0"/>
            <a:ext cx="7118350" cy="1143000"/>
          </a:xfrm>
        </p:spPr>
        <p:txBody>
          <a:bodyPr/>
          <a:lstStyle/>
          <a:p>
            <a:pPr fontAlgn="auto">
              <a:spcAft>
                <a:spcPts val="0"/>
              </a:spcAft>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 What is Assessment?</a:t>
            </a:r>
          </a:p>
        </p:txBody>
      </p:sp>
      <p:sp>
        <p:nvSpPr>
          <p:cNvPr id="24579" name="Rectangle 3"/>
          <p:cNvSpPr>
            <a:spLocks noGrp="1" noChangeArrowheads="1"/>
          </p:cNvSpPr>
          <p:nvPr>
            <p:ph idx="1"/>
          </p:nvPr>
        </p:nvSpPr>
        <p:spPr>
          <a:xfrm>
            <a:off x="457200" y="1600200"/>
            <a:ext cx="8305800" cy="4419600"/>
          </a:xfrm>
        </p:spPr>
        <p:txBody>
          <a:bodyPr/>
          <a:lstStyle/>
          <a:p>
            <a:pPr algn="just">
              <a:lnSpc>
                <a:spcPct val="90000"/>
              </a:lnSpc>
            </a:pPr>
            <a:r>
              <a:rPr lang="en-US" dirty="0" smtClean="0"/>
              <a:t>Processes that identify, collect, use and prepare data for evaluation of achievement of program outcomes or educational objectives;</a:t>
            </a:r>
          </a:p>
          <a:p>
            <a:pPr algn="just">
              <a:lnSpc>
                <a:spcPct val="90000"/>
              </a:lnSpc>
            </a:pPr>
            <a:r>
              <a:rPr lang="en-US" dirty="0" smtClean="0"/>
              <a:t>Need for practical assessment and effective assessment planning;</a:t>
            </a:r>
          </a:p>
          <a:p>
            <a:pPr algn="just">
              <a:lnSpc>
                <a:spcPct val="90000"/>
              </a:lnSpc>
            </a:pPr>
            <a:r>
              <a:rPr lang="en-US" dirty="0" smtClean="0"/>
              <a:t>PEOs, POs and LOs should be measurable </a:t>
            </a:r>
          </a:p>
          <a:p>
            <a:pPr algn="just">
              <a:lnSpc>
                <a:spcPct val="90000"/>
              </a:lnSpc>
              <a:buFont typeface="Wingdings" pitchFamily="2" charset="2"/>
              <a:buNone/>
            </a:pPr>
            <a:r>
              <a:rPr lang="en-US" dirty="0" smtClean="0"/>
              <a:t>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(surveys, questionnaires, interviews, exams, tests, practical)</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dirty="0" smtClean="0"/>
          </a:p>
        </p:txBody>
      </p:sp>
      <p:sp>
        <p:nvSpPr>
          <p:cNvPr id="18436" name="Slide Number Placeholder 5"/>
          <p:cNvSpPr>
            <a:spLocks noGrp="1"/>
          </p:cNvSpPr>
          <p:nvPr>
            <p:ph type="sldNum" sz="quarter" idx="12"/>
          </p:nvPr>
        </p:nvSpPr>
        <p:spPr/>
        <p:txBody>
          <a:bodyPr/>
          <a:lstStyle/>
          <a:p>
            <a:pPr>
              <a:defRPr/>
            </a:pPr>
            <a:fld id="{72A0510F-39BA-40CA-A269-BB0A32E4399C}" type="slidenum">
              <a:rPr lang="en-US"/>
              <a:pPr>
                <a:defRPr/>
              </a:pPr>
              <a:t>82</a:t>
            </a:fld>
            <a:endParaRPr lang="en-US"/>
          </a:p>
        </p:txBody>
      </p:sp>
    </p:spTree>
  </p:cSld>
  <p:clrMapOvr>
    <a:masterClrMapping/>
  </p:clrMapOvr>
  <p:transition>
    <p:fade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590800" y="152400"/>
            <a:ext cx="6096000" cy="10849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ASSESSMENT PROCESS</a:t>
            </a:r>
          </a:p>
        </p:txBody>
      </p:sp>
      <p:sp>
        <p:nvSpPr>
          <p:cNvPr id="59395" name="Rectangle 3"/>
          <p:cNvSpPr>
            <a:spLocks noGrp="1" noChangeArrowheads="1"/>
          </p:cNvSpPr>
          <p:nvPr>
            <p:ph type="body" idx="1"/>
          </p:nvPr>
        </p:nvSpPr>
        <p:spPr>
          <a:xfrm>
            <a:off x="381000" y="1371600"/>
            <a:ext cx="8534400" cy="4876800"/>
          </a:xfrm>
        </p:spPr>
        <p:txBody>
          <a:bodyPr/>
          <a:lstStyle/>
          <a:p>
            <a:pPr eaLnBrk="1" hangingPunct="1">
              <a:lnSpc>
                <a:spcPct val="90000"/>
              </a:lnSpc>
            </a:pP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Formative and Summative Assessment</a:t>
            </a:r>
          </a:p>
          <a:p>
            <a:pPr lvl="1" eaLnBrk="1" hangingPunct="1">
              <a:lnSpc>
                <a:spcPct val="90000"/>
              </a:lnSpc>
              <a:buFontTx/>
              <a:buChar char="•"/>
            </a:pPr>
            <a:r>
              <a:rPr lang="en-US" b="1" dirty="0" smtClean="0">
                <a:ln w="1905"/>
                <a:solidFill>
                  <a:srgbClr val="FF0000"/>
                </a:solidFill>
                <a:effectLst>
                  <a:innerShdw blurRad="69850" dist="43180" dir="5400000">
                    <a:srgbClr val="000000">
                      <a:alpha val="65000"/>
                    </a:srgbClr>
                  </a:innerShdw>
                </a:effectLst>
              </a:rPr>
              <a:t>Formative</a:t>
            </a:r>
            <a:r>
              <a:rPr lang="en-US" dirty="0" smtClean="0"/>
              <a:t> – collecting information according to preset criteria to furnish feedback on how learning can be improved and achieved (Coursework)</a:t>
            </a:r>
          </a:p>
          <a:p>
            <a:pPr lvl="1" eaLnBrk="1" hangingPunct="1">
              <a:lnSpc>
                <a:spcPct val="90000"/>
              </a:lnSpc>
              <a:buFontTx/>
              <a:buChar char="•"/>
            </a:pPr>
            <a:r>
              <a:rPr lang="en-US" b="1" dirty="0" smtClean="0">
                <a:ln w="1905"/>
                <a:solidFill>
                  <a:srgbClr val="FF0000"/>
                </a:solidFill>
                <a:effectLst>
                  <a:innerShdw blurRad="69850" dist="43180" dir="5400000">
                    <a:srgbClr val="000000">
                      <a:alpha val="65000"/>
                    </a:srgbClr>
                  </a:innerShdw>
                </a:effectLst>
              </a:rPr>
              <a:t>Summative</a:t>
            </a:r>
            <a:r>
              <a:rPr lang="en-US" dirty="0" smtClean="0"/>
              <a:t> – judging the worth according to preset criteria of student’s demonstration of outcome attainment competence, that is, summing up a person achievement (Final Exam)</a:t>
            </a:r>
          </a:p>
          <a:p>
            <a:pPr eaLnBrk="1" hangingPunct="1">
              <a:lnSpc>
                <a:spcPct val="90000"/>
              </a:lnSpc>
            </a:pPr>
            <a:r>
              <a:rPr lang="en-US" sz="2800" dirty="0" smtClean="0"/>
              <a:t>PO Assessment and CQI</a:t>
            </a:r>
          </a:p>
          <a:p>
            <a:pPr eaLnBrk="1" hangingPunct="1">
              <a:lnSpc>
                <a:spcPct val="90000"/>
              </a:lnSpc>
            </a:pPr>
            <a:r>
              <a:rPr lang="en-US" sz="2800" dirty="0" smtClean="0"/>
              <a:t>Assessment Cycle</a:t>
            </a:r>
          </a:p>
        </p:txBody>
      </p:sp>
      <p:sp>
        <p:nvSpPr>
          <p:cNvPr id="59396" name="Slide Number Placeholder 5"/>
          <p:cNvSpPr>
            <a:spLocks noGrp="1"/>
          </p:cNvSpPr>
          <p:nvPr>
            <p:ph type="sldNum" sz="quarter" idx="12"/>
          </p:nvPr>
        </p:nvSpPr>
        <p:spPr>
          <a:noFill/>
        </p:spPr>
        <p:txBody>
          <a:bodyPr/>
          <a:lstStyle/>
          <a:p>
            <a:fld id="{54420221-0058-44F2-9832-F839D0C2A527}" type="slidenum">
              <a:rPr lang="en-US" smtClean="0"/>
              <a:pPr/>
              <a:t>83</a:t>
            </a:fld>
            <a:endParaRPr lang="en-US" smtClean="0"/>
          </a:p>
        </p:txBody>
      </p:sp>
    </p:spTree>
  </p:cSld>
  <p:clrMapOvr>
    <a:masterClrMapping/>
  </p:clrMapOvr>
  <p:transition>
    <p:fade thruBlk="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http://kristiholl.net/writers-blog/wp-content/uploads/2013/08/cycle.png"/>
          <p:cNvPicPr>
            <a:picLocks noChangeAspect="1" noChangeArrowheads="1"/>
          </p:cNvPicPr>
          <p:nvPr/>
        </p:nvPicPr>
        <p:blipFill>
          <a:blip r:embed="rId3" cstate="print"/>
          <a:srcRect/>
          <a:stretch>
            <a:fillRect/>
          </a:stretch>
        </p:blipFill>
        <p:spPr bwMode="auto">
          <a:xfrm>
            <a:off x="3977702" y="1371600"/>
            <a:ext cx="5013898" cy="5029200"/>
          </a:xfrm>
          <a:prstGeom prst="rect">
            <a:avLst/>
          </a:prstGeom>
          <a:noFill/>
        </p:spPr>
      </p:pic>
      <p:sp>
        <p:nvSpPr>
          <p:cNvPr id="60418" name="Rectangle 2"/>
          <p:cNvSpPr>
            <a:spLocks noGrp="1" noChangeArrowheads="1"/>
          </p:cNvSpPr>
          <p:nvPr>
            <p:ph type="title"/>
          </p:nvPr>
        </p:nvSpPr>
        <p:spPr>
          <a:xfrm>
            <a:off x="2743200" y="152400"/>
            <a:ext cx="5943600" cy="108498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Formative &amp; Summative Assessment Cycle</a:t>
            </a:r>
          </a:p>
        </p:txBody>
      </p:sp>
      <p:sp>
        <p:nvSpPr>
          <p:cNvPr id="60419" name="Rectangle 3"/>
          <p:cNvSpPr>
            <a:spLocks noGrp="1" noChangeArrowheads="1"/>
          </p:cNvSpPr>
          <p:nvPr>
            <p:ph type="body" idx="1"/>
          </p:nvPr>
        </p:nvSpPr>
        <p:spPr>
          <a:xfrm>
            <a:off x="76200" y="1504199"/>
            <a:ext cx="8077200" cy="4459287"/>
          </a:xfrm>
        </p:spPr>
        <p:txBody>
          <a:bodyPr/>
          <a:lstStyle/>
          <a:p>
            <a:pPr eaLnBrk="1" hangingPunct="1"/>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Start Process</a:t>
            </a:r>
          </a:p>
          <a:p>
            <a:pPr lvl="1" eaLnBrk="1" hangingPunct="1">
              <a:buFont typeface="Wingdings" pitchFamily="2" charset="2"/>
              <a:buNone/>
            </a:pPr>
            <a:r>
              <a:rPr lang="en-US" dirty="0" smtClean="0"/>
              <a:t>* Program Outcomes</a:t>
            </a:r>
          </a:p>
          <a:p>
            <a:pPr lvl="1" eaLnBrk="1" hangingPunct="1">
              <a:buFont typeface="Wingdings" pitchFamily="2" charset="2"/>
              <a:buNone/>
            </a:pPr>
            <a:r>
              <a:rPr lang="en-US" dirty="0" smtClean="0"/>
              <a:t>* Course Outcomes</a:t>
            </a:r>
          </a:p>
          <a:p>
            <a:pPr lvl="1" eaLnBrk="1" hangingPunct="1">
              <a:buFont typeface="Wingdings" pitchFamily="2" charset="2"/>
              <a:buNone/>
            </a:pPr>
            <a:r>
              <a:rPr lang="en-US" dirty="0" smtClean="0"/>
              <a:t>* Program Implementation</a:t>
            </a:r>
          </a:p>
          <a:p>
            <a:pPr lvl="1" eaLnBrk="1" hangingPunct="1">
              <a:buFont typeface="Wingdings" pitchFamily="2" charset="2"/>
              <a:buNone/>
            </a:pPr>
            <a:r>
              <a:rPr lang="en-US" dirty="0" smtClean="0"/>
              <a:t>* Course Implementation</a:t>
            </a:r>
          </a:p>
          <a:p>
            <a:pPr lvl="1" eaLnBrk="1" hangingPunct="1">
              <a:buFont typeface="Wingdings" pitchFamily="2" charset="2"/>
              <a:buNone/>
            </a:pPr>
            <a:r>
              <a:rPr lang="en-US" dirty="0" smtClean="0"/>
              <a:t>* Program Assessment</a:t>
            </a:r>
          </a:p>
          <a:p>
            <a:pPr lvl="1" eaLnBrk="1" hangingPunct="1">
              <a:buFont typeface="Wingdings" pitchFamily="2" charset="2"/>
              <a:buNone/>
            </a:pPr>
            <a:r>
              <a:rPr lang="en-US" dirty="0" smtClean="0"/>
              <a:t>* Course Assessment</a:t>
            </a:r>
          </a:p>
          <a:p>
            <a:pPr eaLnBrk="1" hangingPunct="1"/>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Continue Process</a:t>
            </a:r>
          </a:p>
          <a:p>
            <a:pPr eaLnBrk="1" hangingPunct="1"/>
            <a:endParaRPr lang="en-US" dirty="0" smtClean="0"/>
          </a:p>
        </p:txBody>
      </p:sp>
      <p:sp>
        <p:nvSpPr>
          <p:cNvPr id="60420" name="Slide Number Placeholder 5"/>
          <p:cNvSpPr>
            <a:spLocks noGrp="1"/>
          </p:cNvSpPr>
          <p:nvPr>
            <p:ph type="sldNum" sz="quarter" idx="12"/>
          </p:nvPr>
        </p:nvSpPr>
        <p:spPr>
          <a:noFill/>
        </p:spPr>
        <p:txBody>
          <a:bodyPr/>
          <a:lstStyle/>
          <a:p>
            <a:fld id="{F3F96E06-9860-4784-9ECA-1C56DF186989}" type="slidenum">
              <a:rPr lang="en-US" smtClean="0"/>
              <a:pPr/>
              <a:t>84</a:t>
            </a:fld>
            <a:endParaRPr lang="en-US" smtClean="0"/>
          </a:p>
        </p:txBody>
      </p:sp>
    </p:spTree>
  </p:cSld>
  <p:clrMapOvr>
    <a:masterClrMapping/>
  </p:clrMapOvr>
  <p:transition>
    <p:fade thruBlk="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09800" y="150812"/>
            <a:ext cx="6553200" cy="129698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Five Assessment Principles</a:t>
            </a:r>
            <a:br>
              <a:rPr lang="en-US"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alt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(after Thomas Angelo &amp; Patricia Cross 1993)</a:t>
            </a:r>
            <a:endParaRPr lang="en-US" alt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3795" name="Rectangle 3"/>
          <p:cNvSpPr>
            <a:spLocks noGrp="1" noChangeArrowheads="1"/>
          </p:cNvSpPr>
          <p:nvPr>
            <p:ph type="body" sz="half" idx="1"/>
          </p:nvPr>
        </p:nvSpPr>
        <p:spPr>
          <a:xfrm>
            <a:off x="457200" y="1676400"/>
            <a:ext cx="4038600" cy="4525963"/>
          </a:xfrm>
        </p:spPr>
        <p:style>
          <a:lnRef idx="2">
            <a:schemeClr val="accent2"/>
          </a:lnRef>
          <a:fillRef idx="1">
            <a:schemeClr val="lt1"/>
          </a:fillRef>
          <a:effectRef idx="0">
            <a:schemeClr val="accent2"/>
          </a:effectRef>
          <a:fontRef idx="minor">
            <a:schemeClr val="dk1"/>
          </a:fontRef>
        </p:style>
        <p:txBody>
          <a:bodyPr/>
          <a:lstStyle/>
          <a:p>
            <a:pPr marL="457200" indent="-457200" eaLnBrk="1" hangingPunct="1">
              <a:lnSpc>
                <a:spcPct val="90000"/>
              </a:lnSpc>
              <a:buFont typeface="+mj-lt"/>
              <a:buAutoNum type="arabicPeriod"/>
            </a:pPr>
            <a:r>
              <a:rPr lang="en-US" altLang="en-US" sz="2400" dirty="0" smtClean="0"/>
              <a:t>To improve their teaching, faculty must define learning outcomes and measure their attainment.</a:t>
            </a:r>
          </a:p>
          <a:p>
            <a:pPr marL="457200" indent="-457200" eaLnBrk="1" hangingPunct="1">
              <a:lnSpc>
                <a:spcPct val="90000"/>
              </a:lnSpc>
              <a:buFont typeface="+mj-lt"/>
              <a:buAutoNum type="arabicPeriod"/>
            </a:pPr>
            <a:r>
              <a:rPr lang="en-US" altLang="en-US" sz="2400" dirty="0" smtClean="0"/>
              <a:t>To improve their learning, students must learn how to use feedback to assess their own progress (= “self-assessment”).</a:t>
            </a:r>
          </a:p>
        </p:txBody>
      </p:sp>
      <p:sp>
        <p:nvSpPr>
          <p:cNvPr id="33796" name="Rectangle 4"/>
          <p:cNvSpPr>
            <a:spLocks noGrp="1" noChangeArrowheads="1"/>
          </p:cNvSpPr>
          <p:nvPr>
            <p:ph type="body" sz="half" idx="2"/>
          </p:nvPr>
        </p:nvSpPr>
        <p:spPr>
          <a:xfrm>
            <a:off x="4648200" y="1676400"/>
            <a:ext cx="4038600" cy="4525963"/>
          </a:xfrm>
        </p:spPr>
        <p:style>
          <a:lnRef idx="2">
            <a:schemeClr val="accent4"/>
          </a:lnRef>
          <a:fillRef idx="1">
            <a:schemeClr val="lt1"/>
          </a:fillRef>
          <a:effectRef idx="0">
            <a:schemeClr val="accent4"/>
          </a:effectRef>
          <a:fontRef idx="minor">
            <a:schemeClr val="dk1"/>
          </a:fontRef>
        </p:style>
        <p:txBody>
          <a:bodyPr/>
          <a:lstStyle/>
          <a:p>
            <a:pPr marL="457200" indent="-457200" eaLnBrk="1" hangingPunct="1">
              <a:lnSpc>
                <a:spcPct val="90000"/>
              </a:lnSpc>
              <a:buFont typeface="+mj-lt"/>
              <a:buAutoNum type="arabicPeriod" startAt="3"/>
            </a:pPr>
            <a:r>
              <a:rPr lang="en-US" altLang="en-US" sz="2400" dirty="0" smtClean="0"/>
              <a:t>The best assessment derives from teachers’ questions about their own teaching.</a:t>
            </a:r>
          </a:p>
          <a:p>
            <a:pPr marL="457200" indent="-457200" eaLnBrk="1" hangingPunct="1">
              <a:lnSpc>
                <a:spcPct val="90000"/>
              </a:lnSpc>
              <a:buFont typeface="+mj-lt"/>
              <a:buAutoNum type="arabicPeriod" startAt="3"/>
            </a:pPr>
            <a:r>
              <a:rPr lang="en-US" altLang="en-US" sz="2400" dirty="0" smtClean="0"/>
              <a:t>Systematic assessment can be an intellectually challenging source of faculty satisfaction.</a:t>
            </a:r>
          </a:p>
          <a:p>
            <a:pPr marL="457200" indent="-457200" eaLnBrk="1" hangingPunct="1">
              <a:lnSpc>
                <a:spcPct val="90000"/>
              </a:lnSpc>
              <a:buFont typeface="+mj-lt"/>
              <a:buAutoNum type="arabicPeriod" startAt="3"/>
            </a:pPr>
            <a:r>
              <a:rPr lang="en-US" altLang="en-US" sz="2400" dirty="0" smtClean="0"/>
              <a:t>Assessment provides an impetus for active student involvement, a proven “best practice”.</a:t>
            </a:r>
          </a:p>
        </p:txBody>
      </p:sp>
    </p:spTree>
  </p:cSld>
  <p:clrMapOvr>
    <a:masterClrMapping/>
  </p:clrMapOvr>
  <p:transition>
    <p:fade thruBlk="1"/>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97"/>
          <p:cNvGrpSpPr>
            <a:grpSpLocks/>
          </p:cNvGrpSpPr>
          <p:nvPr/>
        </p:nvGrpSpPr>
        <p:grpSpPr bwMode="auto">
          <a:xfrm>
            <a:off x="6172200" y="2819400"/>
            <a:ext cx="1676400" cy="2133600"/>
            <a:chOff x="3888" y="1776"/>
            <a:chExt cx="1056" cy="1344"/>
          </a:xfrm>
        </p:grpSpPr>
        <p:sp>
          <p:nvSpPr>
            <p:cNvPr id="68657" name="AutoShape 76"/>
            <p:cNvSpPr>
              <a:spLocks noChangeArrowheads="1"/>
            </p:cNvSpPr>
            <p:nvPr/>
          </p:nvSpPr>
          <p:spPr bwMode="auto">
            <a:xfrm>
              <a:off x="3888" y="1776"/>
              <a:ext cx="1056" cy="1344"/>
            </a:xfrm>
            <a:prstGeom prst="roundRect">
              <a:avLst>
                <a:gd name="adj" fmla="val 16667"/>
              </a:avLst>
            </a:prstGeom>
            <a:noFill/>
            <a:ln w="76200">
              <a:solidFill>
                <a:srgbClr val="00FF00"/>
              </a:solidFill>
              <a:round/>
              <a:headEnd/>
              <a:tailEnd/>
            </a:ln>
          </p:spPr>
          <p:txBody>
            <a:bodyPr wrap="none" anchor="ctr"/>
            <a:lstStyle/>
            <a:p>
              <a:pPr eaLnBrk="1" hangingPunct="1"/>
              <a:endParaRPr lang="en-US">
                <a:latin typeface="Arial" charset="0"/>
                <a:ea typeface="MS PGothic" pitchFamily="34" charset="-128"/>
              </a:endParaRPr>
            </a:p>
          </p:txBody>
        </p:sp>
        <p:sp>
          <p:nvSpPr>
            <p:cNvPr id="68658" name="Line 87"/>
            <p:cNvSpPr>
              <a:spLocks noChangeShapeType="1"/>
            </p:cNvSpPr>
            <p:nvPr/>
          </p:nvSpPr>
          <p:spPr bwMode="auto">
            <a:xfrm flipV="1">
              <a:off x="3888" y="1872"/>
              <a:ext cx="0" cy="192"/>
            </a:xfrm>
            <a:prstGeom prst="line">
              <a:avLst/>
            </a:prstGeom>
            <a:noFill/>
            <a:ln w="57150">
              <a:solidFill>
                <a:srgbClr val="00FF00"/>
              </a:solidFill>
              <a:round/>
              <a:headEnd/>
              <a:tailEnd type="triangle" w="lg" len="lg"/>
            </a:ln>
          </p:spPr>
          <p:txBody>
            <a:bodyPr/>
            <a:lstStyle/>
            <a:p>
              <a:endParaRPr lang="en-US"/>
            </a:p>
          </p:txBody>
        </p:sp>
        <p:sp>
          <p:nvSpPr>
            <p:cNvPr id="68659" name="Line 93"/>
            <p:cNvSpPr>
              <a:spLocks noChangeShapeType="1"/>
            </p:cNvSpPr>
            <p:nvPr/>
          </p:nvSpPr>
          <p:spPr bwMode="auto">
            <a:xfrm flipH="1" flipV="1">
              <a:off x="4032" y="3120"/>
              <a:ext cx="192" cy="0"/>
            </a:xfrm>
            <a:prstGeom prst="line">
              <a:avLst/>
            </a:prstGeom>
            <a:noFill/>
            <a:ln w="76200">
              <a:solidFill>
                <a:srgbClr val="00FF00"/>
              </a:solidFill>
              <a:round/>
              <a:headEnd/>
              <a:tailEnd type="triangle" w="med" len="med"/>
            </a:ln>
          </p:spPr>
          <p:txBody>
            <a:bodyPr/>
            <a:lstStyle/>
            <a:p>
              <a:endParaRPr lang="en-US"/>
            </a:p>
          </p:txBody>
        </p:sp>
      </p:grpSp>
      <p:grpSp>
        <p:nvGrpSpPr>
          <p:cNvPr id="3" name="Group 98"/>
          <p:cNvGrpSpPr>
            <a:grpSpLocks/>
          </p:cNvGrpSpPr>
          <p:nvPr/>
        </p:nvGrpSpPr>
        <p:grpSpPr bwMode="auto">
          <a:xfrm>
            <a:off x="4267200" y="2362200"/>
            <a:ext cx="4038600" cy="3124200"/>
            <a:chOff x="2688" y="1488"/>
            <a:chExt cx="2544" cy="1968"/>
          </a:xfrm>
        </p:grpSpPr>
        <p:sp>
          <p:nvSpPr>
            <p:cNvPr id="68654" name="AutoShape 78"/>
            <p:cNvSpPr>
              <a:spLocks noChangeArrowheads="1"/>
            </p:cNvSpPr>
            <p:nvPr/>
          </p:nvSpPr>
          <p:spPr bwMode="auto">
            <a:xfrm>
              <a:off x="2688" y="1488"/>
              <a:ext cx="2544" cy="1968"/>
            </a:xfrm>
            <a:prstGeom prst="roundRect">
              <a:avLst>
                <a:gd name="adj" fmla="val 16667"/>
              </a:avLst>
            </a:prstGeom>
            <a:noFill/>
            <a:ln w="76200">
              <a:solidFill>
                <a:srgbClr val="00FF00"/>
              </a:solidFill>
              <a:round/>
              <a:headEnd/>
              <a:tailEnd/>
            </a:ln>
          </p:spPr>
          <p:txBody>
            <a:bodyPr wrap="none" anchor="ctr"/>
            <a:lstStyle/>
            <a:p>
              <a:pPr eaLnBrk="1" hangingPunct="1"/>
              <a:endParaRPr lang="en-US">
                <a:latin typeface="Arial" charset="0"/>
                <a:ea typeface="MS PGothic" pitchFamily="34" charset="-128"/>
              </a:endParaRPr>
            </a:p>
          </p:txBody>
        </p:sp>
        <p:sp>
          <p:nvSpPr>
            <p:cNvPr id="68655" name="Line 86"/>
            <p:cNvSpPr>
              <a:spLocks noChangeShapeType="1"/>
            </p:cNvSpPr>
            <p:nvPr/>
          </p:nvSpPr>
          <p:spPr bwMode="auto">
            <a:xfrm flipV="1">
              <a:off x="2688" y="1776"/>
              <a:ext cx="0" cy="192"/>
            </a:xfrm>
            <a:prstGeom prst="line">
              <a:avLst/>
            </a:prstGeom>
            <a:noFill/>
            <a:ln w="57150">
              <a:solidFill>
                <a:srgbClr val="00FF00"/>
              </a:solidFill>
              <a:round/>
              <a:headEnd/>
              <a:tailEnd type="triangle" w="lg" len="lg"/>
            </a:ln>
          </p:spPr>
          <p:txBody>
            <a:bodyPr/>
            <a:lstStyle/>
            <a:p>
              <a:endParaRPr lang="en-US"/>
            </a:p>
          </p:txBody>
        </p:sp>
        <p:sp>
          <p:nvSpPr>
            <p:cNvPr id="68656" name="Line 92"/>
            <p:cNvSpPr>
              <a:spLocks noChangeShapeType="1"/>
            </p:cNvSpPr>
            <p:nvPr/>
          </p:nvSpPr>
          <p:spPr bwMode="auto">
            <a:xfrm flipH="1" flipV="1">
              <a:off x="3168" y="3456"/>
              <a:ext cx="192" cy="0"/>
            </a:xfrm>
            <a:prstGeom prst="line">
              <a:avLst/>
            </a:prstGeom>
            <a:noFill/>
            <a:ln w="76200">
              <a:solidFill>
                <a:srgbClr val="00FF00"/>
              </a:solidFill>
              <a:round/>
              <a:headEnd/>
              <a:tailEnd type="triangle" w="med" len="med"/>
            </a:ln>
          </p:spPr>
          <p:txBody>
            <a:bodyPr/>
            <a:lstStyle/>
            <a:p>
              <a:endParaRPr lang="en-US"/>
            </a:p>
          </p:txBody>
        </p:sp>
      </p:grpSp>
      <p:grpSp>
        <p:nvGrpSpPr>
          <p:cNvPr id="4" name="Group 99"/>
          <p:cNvGrpSpPr>
            <a:grpSpLocks/>
          </p:cNvGrpSpPr>
          <p:nvPr/>
        </p:nvGrpSpPr>
        <p:grpSpPr bwMode="auto">
          <a:xfrm>
            <a:off x="2590800" y="1828800"/>
            <a:ext cx="6172200" cy="4267200"/>
            <a:chOff x="1680" y="1152"/>
            <a:chExt cx="3888" cy="2688"/>
          </a:xfrm>
        </p:grpSpPr>
        <p:sp>
          <p:nvSpPr>
            <p:cNvPr id="68651" name="AutoShape 77"/>
            <p:cNvSpPr>
              <a:spLocks noChangeArrowheads="1"/>
            </p:cNvSpPr>
            <p:nvPr/>
          </p:nvSpPr>
          <p:spPr bwMode="auto">
            <a:xfrm>
              <a:off x="1680" y="1152"/>
              <a:ext cx="3888" cy="2688"/>
            </a:xfrm>
            <a:prstGeom prst="roundRect">
              <a:avLst>
                <a:gd name="adj" fmla="val 16667"/>
              </a:avLst>
            </a:prstGeom>
            <a:noFill/>
            <a:ln w="76200">
              <a:solidFill>
                <a:srgbClr val="00FF00"/>
              </a:solidFill>
              <a:round/>
              <a:headEnd/>
              <a:tailEnd/>
            </a:ln>
          </p:spPr>
          <p:txBody>
            <a:bodyPr wrap="none" anchor="ctr"/>
            <a:lstStyle/>
            <a:p>
              <a:pPr eaLnBrk="1" hangingPunct="1"/>
              <a:endParaRPr lang="en-US">
                <a:latin typeface="Arial" charset="0"/>
                <a:ea typeface="MS PGothic" pitchFamily="34" charset="-128"/>
              </a:endParaRPr>
            </a:p>
          </p:txBody>
        </p:sp>
        <p:sp>
          <p:nvSpPr>
            <p:cNvPr id="68652" name="Line 85"/>
            <p:cNvSpPr>
              <a:spLocks noChangeShapeType="1"/>
            </p:cNvSpPr>
            <p:nvPr/>
          </p:nvSpPr>
          <p:spPr bwMode="auto">
            <a:xfrm flipV="1">
              <a:off x="1680" y="1680"/>
              <a:ext cx="0" cy="192"/>
            </a:xfrm>
            <a:prstGeom prst="line">
              <a:avLst/>
            </a:prstGeom>
            <a:noFill/>
            <a:ln w="57150">
              <a:solidFill>
                <a:srgbClr val="00FF00"/>
              </a:solidFill>
              <a:round/>
              <a:headEnd/>
              <a:tailEnd type="triangle" w="lg" len="lg"/>
            </a:ln>
          </p:spPr>
          <p:txBody>
            <a:bodyPr/>
            <a:lstStyle/>
            <a:p>
              <a:endParaRPr lang="en-US"/>
            </a:p>
          </p:txBody>
        </p:sp>
        <p:sp>
          <p:nvSpPr>
            <p:cNvPr id="68653" name="Line 91"/>
            <p:cNvSpPr>
              <a:spLocks noChangeShapeType="1"/>
            </p:cNvSpPr>
            <p:nvPr/>
          </p:nvSpPr>
          <p:spPr bwMode="auto">
            <a:xfrm flipH="1" flipV="1">
              <a:off x="2304" y="3840"/>
              <a:ext cx="192" cy="0"/>
            </a:xfrm>
            <a:prstGeom prst="line">
              <a:avLst/>
            </a:prstGeom>
            <a:noFill/>
            <a:ln w="76200">
              <a:solidFill>
                <a:srgbClr val="00FF00"/>
              </a:solidFill>
              <a:round/>
              <a:headEnd/>
              <a:tailEnd type="triangle" w="med" len="med"/>
            </a:ln>
          </p:spPr>
          <p:txBody>
            <a:bodyPr/>
            <a:lstStyle/>
            <a:p>
              <a:endParaRPr lang="en-US"/>
            </a:p>
          </p:txBody>
        </p:sp>
      </p:grpSp>
      <p:grpSp>
        <p:nvGrpSpPr>
          <p:cNvPr id="5" name="Group 3"/>
          <p:cNvGrpSpPr>
            <a:grpSpLocks/>
          </p:cNvGrpSpPr>
          <p:nvPr/>
        </p:nvGrpSpPr>
        <p:grpSpPr bwMode="auto">
          <a:xfrm>
            <a:off x="3657600" y="3321050"/>
            <a:ext cx="1371600" cy="1479550"/>
            <a:chOff x="1440" y="1440"/>
            <a:chExt cx="864" cy="864"/>
          </a:xfrm>
        </p:grpSpPr>
        <p:sp>
          <p:nvSpPr>
            <p:cNvPr id="68649" name="AutoShape 4"/>
            <p:cNvSpPr>
              <a:spLocks noChangeArrowheads="1"/>
            </p:cNvSpPr>
            <p:nvPr/>
          </p:nvSpPr>
          <p:spPr bwMode="auto">
            <a:xfrm>
              <a:off x="1440" y="1440"/>
              <a:ext cx="864" cy="864"/>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50" name="Text Box 5"/>
            <p:cNvSpPr txBox="1">
              <a:spLocks noChangeArrowheads="1"/>
            </p:cNvSpPr>
            <p:nvPr/>
          </p:nvSpPr>
          <p:spPr bwMode="auto">
            <a:xfrm>
              <a:off x="1488" y="1680"/>
              <a:ext cx="682" cy="427"/>
            </a:xfrm>
            <a:prstGeom prst="rect">
              <a:avLst/>
            </a:prstGeom>
            <a:solidFill>
              <a:schemeClr val="bg2"/>
            </a:solidFill>
            <a:ln w="9525">
              <a:noFill/>
              <a:miter lim="800000"/>
              <a:headEnd/>
              <a:tailEnd/>
            </a:ln>
          </p:spPr>
          <p:txBody>
            <a:bodyPr>
              <a:spAutoFit/>
            </a:bodyPr>
            <a:lstStyle/>
            <a:p>
              <a:pPr eaLnBrk="1" hangingPunct="1"/>
              <a:r>
                <a:rPr lang="en-US" sz="1400" b="1">
                  <a:latin typeface="Arial" charset="0"/>
                  <a:ea typeface="MS PGothic" pitchFamily="34" charset="-128"/>
                </a:rPr>
                <a:t>Program Outcomes (PO)</a:t>
              </a:r>
            </a:p>
          </p:txBody>
        </p:sp>
      </p:grpSp>
      <p:grpSp>
        <p:nvGrpSpPr>
          <p:cNvPr id="6" name="Group 6"/>
          <p:cNvGrpSpPr>
            <a:grpSpLocks/>
          </p:cNvGrpSpPr>
          <p:nvPr/>
        </p:nvGrpSpPr>
        <p:grpSpPr bwMode="auto">
          <a:xfrm>
            <a:off x="1752600" y="3321050"/>
            <a:ext cx="1524000" cy="1784350"/>
            <a:chOff x="1440" y="1440"/>
            <a:chExt cx="864" cy="864"/>
          </a:xfrm>
        </p:grpSpPr>
        <p:sp>
          <p:nvSpPr>
            <p:cNvPr id="68647" name="AutoShape 7"/>
            <p:cNvSpPr>
              <a:spLocks noChangeArrowheads="1"/>
            </p:cNvSpPr>
            <p:nvPr/>
          </p:nvSpPr>
          <p:spPr bwMode="auto">
            <a:xfrm>
              <a:off x="1440" y="1440"/>
              <a:ext cx="864" cy="864"/>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48" name="Text Box 8"/>
            <p:cNvSpPr txBox="1">
              <a:spLocks noChangeArrowheads="1"/>
            </p:cNvSpPr>
            <p:nvPr/>
          </p:nvSpPr>
          <p:spPr bwMode="auto">
            <a:xfrm>
              <a:off x="1488" y="1680"/>
              <a:ext cx="682" cy="456"/>
            </a:xfrm>
            <a:prstGeom prst="rect">
              <a:avLst/>
            </a:prstGeom>
            <a:noFill/>
            <a:ln w="9525">
              <a:noFill/>
              <a:miter lim="800000"/>
              <a:headEnd/>
              <a:tailEnd/>
            </a:ln>
          </p:spPr>
          <p:txBody>
            <a:bodyPr>
              <a:spAutoFit/>
            </a:bodyPr>
            <a:lstStyle/>
            <a:p>
              <a:pPr eaLnBrk="1" hangingPunct="1"/>
              <a:r>
                <a:rPr lang="en-US" sz="1400" b="1">
                  <a:latin typeface="Arial" charset="0"/>
                  <a:ea typeface="MS PGothic" pitchFamily="34" charset="-128"/>
                </a:rPr>
                <a:t>Program Educational Objectives (PEO)</a:t>
              </a:r>
            </a:p>
          </p:txBody>
        </p:sp>
      </p:grpSp>
      <p:grpSp>
        <p:nvGrpSpPr>
          <p:cNvPr id="7" name="Group 18"/>
          <p:cNvGrpSpPr>
            <a:grpSpLocks/>
          </p:cNvGrpSpPr>
          <p:nvPr/>
        </p:nvGrpSpPr>
        <p:grpSpPr bwMode="auto">
          <a:xfrm>
            <a:off x="5486400" y="3321050"/>
            <a:ext cx="1371600" cy="1403350"/>
            <a:chOff x="1440" y="1440"/>
            <a:chExt cx="864" cy="864"/>
          </a:xfrm>
        </p:grpSpPr>
        <p:sp>
          <p:nvSpPr>
            <p:cNvPr id="68645" name="AutoShape 19"/>
            <p:cNvSpPr>
              <a:spLocks noChangeArrowheads="1"/>
            </p:cNvSpPr>
            <p:nvPr/>
          </p:nvSpPr>
          <p:spPr bwMode="auto">
            <a:xfrm>
              <a:off x="1440" y="1440"/>
              <a:ext cx="864" cy="864"/>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46" name="Text Box 20"/>
            <p:cNvSpPr txBox="1">
              <a:spLocks noChangeArrowheads="1"/>
            </p:cNvSpPr>
            <p:nvPr/>
          </p:nvSpPr>
          <p:spPr bwMode="auto">
            <a:xfrm>
              <a:off x="1488" y="1680"/>
              <a:ext cx="682" cy="450"/>
            </a:xfrm>
            <a:prstGeom prst="rect">
              <a:avLst/>
            </a:prstGeom>
            <a:solidFill>
              <a:schemeClr val="bg2"/>
            </a:solidFill>
            <a:ln w="9525">
              <a:noFill/>
              <a:miter lim="800000"/>
              <a:headEnd/>
              <a:tailEnd/>
            </a:ln>
          </p:spPr>
          <p:txBody>
            <a:bodyPr>
              <a:spAutoFit/>
            </a:bodyPr>
            <a:lstStyle/>
            <a:p>
              <a:pPr eaLnBrk="1" hangingPunct="1"/>
              <a:r>
                <a:rPr lang="en-US" sz="1400" b="1" dirty="0">
                  <a:latin typeface="Arial" charset="0"/>
                  <a:ea typeface="MS PGothic" pitchFamily="34" charset="-128"/>
                </a:rPr>
                <a:t>Learning Outcomes (LO)</a:t>
              </a:r>
            </a:p>
          </p:txBody>
        </p:sp>
      </p:grpSp>
      <p:sp>
        <p:nvSpPr>
          <p:cNvPr id="68616" name="AutoShape 52"/>
          <p:cNvSpPr>
            <a:spLocks noChangeArrowheads="1"/>
          </p:cNvSpPr>
          <p:nvPr/>
        </p:nvSpPr>
        <p:spPr bwMode="auto">
          <a:xfrm>
            <a:off x="3124200" y="3727450"/>
            <a:ext cx="519113" cy="203200"/>
          </a:xfrm>
          <a:prstGeom prst="leftRightArrow">
            <a:avLst>
              <a:gd name="adj1" fmla="val 50000"/>
              <a:gd name="adj2" fmla="val 51094"/>
            </a:avLst>
          </a:prstGeom>
          <a:solidFill>
            <a:srgbClr val="00FF00"/>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17" name="AutoShape 58"/>
          <p:cNvSpPr>
            <a:spLocks noChangeArrowheads="1"/>
          </p:cNvSpPr>
          <p:nvPr/>
        </p:nvSpPr>
        <p:spPr bwMode="auto">
          <a:xfrm>
            <a:off x="4859338" y="3727450"/>
            <a:ext cx="627062" cy="203200"/>
          </a:xfrm>
          <a:prstGeom prst="leftRightArrow">
            <a:avLst>
              <a:gd name="adj1" fmla="val 50000"/>
              <a:gd name="adj2" fmla="val 61719"/>
            </a:avLst>
          </a:prstGeom>
          <a:solidFill>
            <a:srgbClr val="00FF00"/>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23631" name="Text Box 79"/>
          <p:cNvSpPr txBox="1">
            <a:spLocks noChangeArrowheads="1"/>
          </p:cNvSpPr>
          <p:nvPr/>
        </p:nvSpPr>
        <p:spPr bwMode="auto">
          <a:xfrm>
            <a:off x="6324600" y="2667000"/>
            <a:ext cx="1389063"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Assessment</a:t>
            </a:r>
          </a:p>
        </p:txBody>
      </p:sp>
      <p:sp>
        <p:nvSpPr>
          <p:cNvPr id="23632" name="Text Box 80"/>
          <p:cNvSpPr txBox="1">
            <a:spLocks noChangeArrowheads="1"/>
          </p:cNvSpPr>
          <p:nvPr/>
        </p:nvSpPr>
        <p:spPr bwMode="auto">
          <a:xfrm>
            <a:off x="5562600" y="2209800"/>
            <a:ext cx="1389063"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Assessment</a:t>
            </a:r>
          </a:p>
        </p:txBody>
      </p:sp>
      <p:sp>
        <p:nvSpPr>
          <p:cNvPr id="23633" name="Text Box 81"/>
          <p:cNvSpPr txBox="1">
            <a:spLocks noChangeArrowheads="1"/>
          </p:cNvSpPr>
          <p:nvPr/>
        </p:nvSpPr>
        <p:spPr bwMode="auto">
          <a:xfrm>
            <a:off x="4114800" y="1676400"/>
            <a:ext cx="1389063"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Assessment</a:t>
            </a:r>
          </a:p>
        </p:txBody>
      </p:sp>
      <p:sp>
        <p:nvSpPr>
          <p:cNvPr id="23634" name="Text Box 82"/>
          <p:cNvSpPr txBox="1">
            <a:spLocks noChangeArrowheads="1"/>
          </p:cNvSpPr>
          <p:nvPr/>
        </p:nvSpPr>
        <p:spPr bwMode="auto">
          <a:xfrm>
            <a:off x="7064375" y="4800600"/>
            <a:ext cx="555625"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CQI</a:t>
            </a:r>
          </a:p>
        </p:txBody>
      </p:sp>
      <p:sp>
        <p:nvSpPr>
          <p:cNvPr id="23635" name="Text Box 83"/>
          <p:cNvSpPr txBox="1">
            <a:spLocks noChangeArrowheads="1"/>
          </p:cNvSpPr>
          <p:nvPr/>
        </p:nvSpPr>
        <p:spPr bwMode="auto">
          <a:xfrm>
            <a:off x="5791200" y="5334000"/>
            <a:ext cx="555625"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CQI</a:t>
            </a:r>
          </a:p>
        </p:txBody>
      </p:sp>
      <p:sp>
        <p:nvSpPr>
          <p:cNvPr id="23636" name="Text Box 84"/>
          <p:cNvSpPr txBox="1">
            <a:spLocks noChangeArrowheads="1"/>
          </p:cNvSpPr>
          <p:nvPr/>
        </p:nvSpPr>
        <p:spPr bwMode="auto">
          <a:xfrm>
            <a:off x="4724400" y="5943600"/>
            <a:ext cx="555625"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CQI</a:t>
            </a:r>
          </a:p>
        </p:txBody>
      </p:sp>
      <p:grpSp>
        <p:nvGrpSpPr>
          <p:cNvPr id="8" name="Group 101"/>
          <p:cNvGrpSpPr>
            <a:grpSpLocks/>
          </p:cNvGrpSpPr>
          <p:nvPr/>
        </p:nvGrpSpPr>
        <p:grpSpPr bwMode="auto">
          <a:xfrm>
            <a:off x="8639175" y="3276600"/>
            <a:ext cx="428625" cy="1371600"/>
            <a:chOff x="911" y="1008"/>
            <a:chExt cx="270" cy="672"/>
          </a:xfrm>
        </p:grpSpPr>
        <p:sp>
          <p:nvSpPr>
            <p:cNvPr id="68643" name="Rectangle 100"/>
            <p:cNvSpPr>
              <a:spLocks noChangeArrowheads="1"/>
            </p:cNvSpPr>
            <p:nvPr/>
          </p:nvSpPr>
          <p:spPr bwMode="auto">
            <a:xfrm>
              <a:off x="960" y="1008"/>
              <a:ext cx="192" cy="57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1" hangingPunct="1"/>
              <a:endParaRPr lang="en-US">
                <a:latin typeface="Arial" charset="0"/>
                <a:ea typeface="MS PGothic" pitchFamily="34" charset="-128"/>
              </a:endParaRPr>
            </a:p>
          </p:txBody>
        </p:sp>
        <p:sp>
          <p:nvSpPr>
            <p:cNvPr id="23646" name="Text Box 94"/>
            <p:cNvSpPr txBox="1">
              <a:spLocks noChangeArrowheads="1"/>
            </p:cNvSpPr>
            <p:nvPr/>
          </p:nvSpPr>
          <p:spPr bwMode="auto">
            <a:xfrm>
              <a:off x="911" y="1008"/>
              <a:ext cx="270" cy="67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eaVert">
              <a:spAutoFit/>
            </a:bodyPr>
            <a:lstStyle/>
            <a:p>
              <a:pPr algn="ctr" eaLnBrk="1" hangingPunct="1">
                <a:defRPr/>
              </a:pPr>
              <a:r>
                <a:rPr lang="en-US" sz="1600" b="1" i="1" dirty="0">
                  <a:effectLst>
                    <a:outerShdw blurRad="38100" dist="38100" dir="2700000" algn="tl">
                      <a:srgbClr val="000000"/>
                    </a:outerShdw>
                  </a:effectLst>
                  <a:latin typeface="Arial" charset="0"/>
                  <a:ea typeface="MS PGothic" pitchFamily="34" charset="-128"/>
                </a:rPr>
                <a:t>Evaluation</a:t>
              </a:r>
            </a:p>
          </p:txBody>
        </p:sp>
      </p:grpSp>
      <p:grpSp>
        <p:nvGrpSpPr>
          <p:cNvPr id="9" name="Group 102"/>
          <p:cNvGrpSpPr>
            <a:grpSpLocks/>
          </p:cNvGrpSpPr>
          <p:nvPr/>
        </p:nvGrpSpPr>
        <p:grpSpPr bwMode="auto">
          <a:xfrm>
            <a:off x="8105775" y="3276600"/>
            <a:ext cx="428625" cy="1371600"/>
            <a:chOff x="911" y="1008"/>
            <a:chExt cx="270" cy="672"/>
          </a:xfrm>
        </p:grpSpPr>
        <p:sp>
          <p:nvSpPr>
            <p:cNvPr id="68641" name="Rectangle 103"/>
            <p:cNvSpPr>
              <a:spLocks noChangeArrowheads="1"/>
            </p:cNvSpPr>
            <p:nvPr/>
          </p:nvSpPr>
          <p:spPr bwMode="auto">
            <a:xfrm>
              <a:off x="960" y="1008"/>
              <a:ext cx="192" cy="57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1" hangingPunct="1"/>
              <a:endParaRPr lang="en-US">
                <a:latin typeface="Arial" charset="0"/>
                <a:ea typeface="MS PGothic" pitchFamily="34" charset="-128"/>
              </a:endParaRPr>
            </a:p>
          </p:txBody>
        </p:sp>
        <p:sp>
          <p:nvSpPr>
            <p:cNvPr id="23656" name="Text Box 104"/>
            <p:cNvSpPr txBox="1">
              <a:spLocks noChangeArrowheads="1"/>
            </p:cNvSpPr>
            <p:nvPr/>
          </p:nvSpPr>
          <p:spPr bwMode="auto">
            <a:xfrm>
              <a:off x="911" y="1008"/>
              <a:ext cx="270" cy="67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eaVert">
              <a:spAutoFit/>
            </a:bodyPr>
            <a:lstStyle/>
            <a:p>
              <a:pPr algn="ctr" eaLnBrk="1" hangingPunct="1">
                <a:defRPr/>
              </a:pPr>
              <a:r>
                <a:rPr lang="en-US" sz="1600" b="1" i="1" dirty="0">
                  <a:effectLst>
                    <a:outerShdw blurRad="38100" dist="38100" dir="2700000" algn="tl">
                      <a:srgbClr val="000000"/>
                    </a:outerShdw>
                  </a:effectLst>
                  <a:latin typeface="Arial" charset="0"/>
                  <a:ea typeface="MS PGothic" pitchFamily="34" charset="-128"/>
                </a:rPr>
                <a:t>Evaluation</a:t>
              </a:r>
            </a:p>
          </p:txBody>
        </p:sp>
      </p:grpSp>
      <p:grpSp>
        <p:nvGrpSpPr>
          <p:cNvPr id="10" name="Group 112"/>
          <p:cNvGrpSpPr>
            <a:grpSpLocks/>
          </p:cNvGrpSpPr>
          <p:nvPr/>
        </p:nvGrpSpPr>
        <p:grpSpPr bwMode="auto">
          <a:xfrm>
            <a:off x="7588250" y="3276600"/>
            <a:ext cx="428625" cy="1371600"/>
            <a:chOff x="911" y="1008"/>
            <a:chExt cx="270" cy="672"/>
          </a:xfrm>
        </p:grpSpPr>
        <p:sp>
          <p:nvSpPr>
            <p:cNvPr id="68639" name="Rectangle 113"/>
            <p:cNvSpPr>
              <a:spLocks noChangeArrowheads="1"/>
            </p:cNvSpPr>
            <p:nvPr/>
          </p:nvSpPr>
          <p:spPr bwMode="auto">
            <a:xfrm>
              <a:off x="960" y="1008"/>
              <a:ext cx="192" cy="57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1" hangingPunct="1"/>
              <a:endParaRPr lang="en-US">
                <a:latin typeface="Arial" charset="0"/>
                <a:ea typeface="MS PGothic" pitchFamily="34" charset="-128"/>
              </a:endParaRPr>
            </a:p>
          </p:txBody>
        </p:sp>
        <p:sp>
          <p:nvSpPr>
            <p:cNvPr id="23666" name="Text Box 114"/>
            <p:cNvSpPr txBox="1">
              <a:spLocks noChangeArrowheads="1"/>
            </p:cNvSpPr>
            <p:nvPr/>
          </p:nvSpPr>
          <p:spPr bwMode="auto">
            <a:xfrm>
              <a:off x="911" y="1008"/>
              <a:ext cx="270" cy="67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eaVert">
              <a:spAutoFit/>
            </a:bodyPr>
            <a:lstStyle/>
            <a:p>
              <a:pPr algn="ctr" eaLnBrk="1" hangingPunct="1">
                <a:defRPr/>
              </a:pPr>
              <a:r>
                <a:rPr lang="en-US" sz="1600" b="1" i="1" dirty="0">
                  <a:effectLst>
                    <a:outerShdw blurRad="38100" dist="38100" dir="2700000" algn="tl">
                      <a:srgbClr val="000000"/>
                    </a:outerShdw>
                  </a:effectLst>
                  <a:latin typeface="Arial" charset="0"/>
                  <a:ea typeface="MS PGothic" pitchFamily="34" charset="-128"/>
                </a:rPr>
                <a:t>Evaluation</a:t>
              </a:r>
            </a:p>
          </p:txBody>
        </p:sp>
      </p:grpSp>
      <p:sp>
        <p:nvSpPr>
          <p:cNvPr id="68627" name="Text Box 2"/>
          <p:cNvSpPr txBox="1">
            <a:spLocks noChangeArrowheads="1"/>
          </p:cNvSpPr>
          <p:nvPr/>
        </p:nvSpPr>
        <p:spPr bwMode="auto">
          <a:xfrm>
            <a:off x="2362200" y="253425"/>
            <a:ext cx="6553200" cy="584775"/>
          </a:xfrm>
          <a:prstGeom prst="rect">
            <a:avLst/>
          </a:prstGeom>
          <a:noFill/>
          <a:ln w="9525">
            <a:noFill/>
            <a:miter lim="800000"/>
            <a:headEnd/>
            <a:tailEnd/>
          </a:ln>
        </p:spPr>
        <p:txBody>
          <a:bodyPr wrap="square">
            <a:spAutoFit/>
          </a:bodyPr>
          <a:lstStyle/>
          <a:p>
            <a:pPr algn="ctr" eaLnBrk="1" hangingPunct="1"/>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a typeface="MS PGothic" pitchFamily="34" charset="-128"/>
              </a:rPr>
              <a:t>Assessment, Evaluation &amp; CQI Cycle</a:t>
            </a:r>
          </a:p>
        </p:txBody>
      </p:sp>
      <p:grpSp>
        <p:nvGrpSpPr>
          <p:cNvPr id="11" name="Group 47"/>
          <p:cNvGrpSpPr>
            <a:grpSpLocks/>
          </p:cNvGrpSpPr>
          <p:nvPr/>
        </p:nvGrpSpPr>
        <p:grpSpPr bwMode="auto">
          <a:xfrm>
            <a:off x="6248400" y="4081463"/>
            <a:ext cx="2286000" cy="2547937"/>
            <a:chOff x="5562600" y="4419600"/>
            <a:chExt cx="2286000" cy="1576419"/>
          </a:xfrm>
        </p:grpSpPr>
        <p:cxnSp>
          <p:nvCxnSpPr>
            <p:cNvPr id="41" name="Straight Arrow Connector 40"/>
            <p:cNvCxnSpPr>
              <a:cxnSpLocks noChangeShapeType="1"/>
            </p:cNvCxnSpPr>
            <p:nvPr/>
          </p:nvCxnSpPr>
          <p:spPr bwMode="auto">
            <a:xfrm rot="5400000">
              <a:off x="5640074" y="4875526"/>
              <a:ext cx="913439" cy="1588"/>
            </a:xfrm>
            <a:prstGeom prst="straightConnector1">
              <a:avLst/>
            </a:prstGeom>
            <a:noFill/>
            <a:ln w="38100">
              <a:solidFill>
                <a:srgbClr val="FF0000"/>
              </a:solidFill>
              <a:round/>
              <a:headEnd type="oval" w="med" len="med"/>
              <a:tailEnd type="arrow" w="med" len="med"/>
            </a:ln>
            <a:effectLst>
              <a:outerShdw dist="20000" dir="5400000" rotWithShape="0">
                <a:srgbClr val="808080">
                  <a:alpha val="37999"/>
                </a:srgbClr>
              </a:outerShdw>
            </a:effectLst>
          </p:spPr>
        </p:cxnSp>
        <p:sp>
          <p:nvSpPr>
            <p:cNvPr id="68634" name="TextBox 44"/>
            <p:cNvSpPr txBox="1">
              <a:spLocks noChangeArrowheads="1"/>
            </p:cNvSpPr>
            <p:nvPr/>
          </p:nvSpPr>
          <p:spPr bwMode="auto">
            <a:xfrm>
              <a:off x="5562600" y="5334021"/>
              <a:ext cx="2286000" cy="661998"/>
            </a:xfrm>
            <a:prstGeom prst="rect">
              <a:avLst/>
            </a:prstGeom>
            <a:noFill/>
            <a:ln w="9525">
              <a:noFill/>
              <a:miter lim="800000"/>
              <a:headEnd/>
              <a:tailEnd/>
            </a:ln>
          </p:spPr>
          <p:txBody>
            <a:bodyPr>
              <a:spAutoFit/>
            </a:bodyPr>
            <a:lstStyle/>
            <a:p>
              <a:pPr eaLnBrk="1" hangingPunct="1"/>
              <a:r>
                <a:rPr lang="en-US" sz="1600" b="1">
                  <a:latin typeface="Arial" charset="0"/>
                  <a:ea typeface="MS PGothic" pitchFamily="34" charset="-128"/>
                </a:rPr>
                <a:t>What students should achieved after COMPLETING A SUBJECT</a:t>
              </a:r>
            </a:p>
          </p:txBody>
        </p:sp>
      </p:grpSp>
      <p:pic>
        <p:nvPicPr>
          <p:cNvPr id="44" name="Picture 2" descr="C:\Users\01483\Desktop\logoUTeM (1).jpg"/>
          <p:cNvPicPr>
            <a:picLocks noChangeAspect="1" noChangeArrowheads="1"/>
          </p:cNvPicPr>
          <p:nvPr/>
        </p:nvPicPr>
        <p:blipFill>
          <a:blip r:embed="rId3" cstate="print"/>
          <a:srcRect/>
          <a:stretch>
            <a:fillRect/>
          </a:stretch>
        </p:blipFill>
        <p:spPr bwMode="auto">
          <a:xfrm>
            <a:off x="0" y="-152400"/>
            <a:ext cx="2590800" cy="1392555"/>
          </a:xfrm>
          <a:prstGeom prst="rect">
            <a:avLst/>
          </a:prstGeom>
          <a:noFill/>
        </p:spPr>
      </p:pic>
      <p:pic>
        <p:nvPicPr>
          <p:cNvPr id="46" name="Picture 4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533400"/>
            <a:ext cx="1600200" cy="632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81000" y="1371600"/>
            <a:ext cx="8229600" cy="4419600"/>
          </a:xfrm>
        </p:spPr>
        <p:txBody>
          <a:bodyPr/>
          <a:lstStyle/>
          <a:p>
            <a:pPr algn="just">
              <a:lnSpc>
                <a:spcPct val="90000"/>
              </a:lnSpc>
            </a:pPr>
            <a:r>
              <a:rPr lang="en-US" dirty="0" smtClean="0"/>
              <a:t>Processes for reviewing and interpretation of data and evidence from assessment practices that determine program outcomes are achieved or result in actions to improve program;</a:t>
            </a:r>
          </a:p>
          <a:p>
            <a:pPr algn="just">
              <a:lnSpc>
                <a:spcPct val="90000"/>
              </a:lnSpc>
            </a:pPr>
            <a:r>
              <a:rPr lang="en-US" dirty="0" smtClean="0"/>
              <a:t>Analysis of assessment data for action plan;</a:t>
            </a:r>
          </a:p>
          <a:p>
            <a:pPr algn="just">
              <a:lnSpc>
                <a:spcPct val="90000"/>
              </a:lnSpc>
            </a:pPr>
            <a:r>
              <a:rPr lang="en-US" dirty="0" smtClean="0"/>
              <a:t>Need for robust evaluation planning;</a:t>
            </a:r>
          </a:p>
          <a:p>
            <a:pPr algn="just">
              <a:lnSpc>
                <a:spcPct val="90000"/>
              </a:lnSpc>
            </a:pPr>
            <a:r>
              <a:rPr lang="en-US" dirty="0" smtClean="0"/>
              <a:t>Importance for curriculum review.</a:t>
            </a:r>
          </a:p>
        </p:txBody>
      </p:sp>
      <p:sp>
        <p:nvSpPr>
          <p:cNvPr id="20484" name="Slide Number Placeholder 5"/>
          <p:cNvSpPr>
            <a:spLocks noGrp="1"/>
          </p:cNvSpPr>
          <p:nvPr>
            <p:ph type="sldNum" sz="quarter" idx="12"/>
          </p:nvPr>
        </p:nvSpPr>
        <p:spPr/>
        <p:txBody>
          <a:bodyPr/>
          <a:lstStyle/>
          <a:p>
            <a:pPr>
              <a:defRPr/>
            </a:pPr>
            <a:fld id="{425C6B43-77FE-4ACD-963B-4F72CF7B898C}" type="slidenum">
              <a:rPr lang="en-US"/>
              <a:pPr>
                <a:defRPr/>
              </a:pPr>
              <a:t>87</a:t>
            </a:fld>
            <a:endParaRPr lang="en-US"/>
          </a:p>
        </p:txBody>
      </p:sp>
      <p:sp>
        <p:nvSpPr>
          <p:cNvPr id="6" name="Rectangle 2"/>
          <p:cNvSpPr txBox="1">
            <a:spLocks noChangeArrowheads="1"/>
          </p:cNvSpPr>
          <p:nvPr/>
        </p:nvSpPr>
        <p:spPr bwMode="auto">
          <a:xfrm>
            <a:off x="1981200" y="7620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mj-ea"/>
                <a:cs typeface="+mj-cs"/>
              </a:rPr>
              <a:t>RECAP What is evaluation?</a:t>
            </a:r>
          </a:p>
        </p:txBody>
      </p:sp>
    </p:spTree>
  </p:cSld>
  <p:clrMapOvr>
    <a:masterClrMapping/>
  </p:clrMapOvr>
  <p:transition>
    <p:fade thruBlk="1"/>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valuation"/>
          <p:cNvPicPr>
            <a:picLocks noChangeAspect="1" noChangeArrowheads="1"/>
          </p:cNvPicPr>
          <p:nvPr/>
        </p:nvPicPr>
        <p:blipFill>
          <a:blip r:embed="rId3" cstate="print"/>
          <a:srcRect/>
          <a:stretch>
            <a:fillRect/>
          </a:stretch>
        </p:blipFill>
        <p:spPr bwMode="auto">
          <a:xfrm>
            <a:off x="5105400" y="1600200"/>
            <a:ext cx="3876674" cy="4191000"/>
          </a:xfrm>
          <a:prstGeom prst="rect">
            <a:avLst/>
          </a:prstGeom>
          <a:ln>
            <a:noFill/>
          </a:ln>
          <a:effectLst>
            <a:outerShdw blurRad="292100" dist="139700" dir="2700000" algn="tl" rotWithShape="0">
              <a:srgbClr val="333333">
                <a:alpha val="65000"/>
              </a:srgbClr>
            </a:outerShdw>
          </a:effectLst>
        </p:spPr>
      </p:pic>
      <p:sp>
        <p:nvSpPr>
          <p:cNvPr id="21506" name="Title 1"/>
          <p:cNvSpPr>
            <a:spLocks noGrp="1"/>
          </p:cNvSpPr>
          <p:nvPr>
            <p:ph type="title"/>
          </p:nvPr>
        </p:nvSpPr>
        <p:spPr>
          <a:xfrm>
            <a:off x="1187450" y="76200"/>
            <a:ext cx="7499350" cy="1143000"/>
          </a:xfrm>
        </p:spPr>
        <p:txBody>
          <a:bodyPr/>
          <a:lstStyle/>
          <a:p>
            <a:pPr fontAlgn="auto">
              <a:spcAft>
                <a:spcPts val="0"/>
              </a:spcAft>
              <a:defRPr/>
            </a:pP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Evaluation (cont.)</a:t>
            </a:r>
          </a:p>
        </p:txBody>
      </p:sp>
      <p:sp>
        <p:nvSpPr>
          <p:cNvPr id="27651" name="Content Placeholder 2"/>
          <p:cNvSpPr>
            <a:spLocks noGrp="1"/>
          </p:cNvSpPr>
          <p:nvPr>
            <p:ph idx="1"/>
          </p:nvPr>
        </p:nvSpPr>
        <p:spPr>
          <a:xfrm>
            <a:off x="179512" y="1981200"/>
            <a:ext cx="5687888" cy="3752057"/>
          </a:xfrm>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Action to be taken</a:t>
            </a:r>
          </a:p>
          <a:p>
            <a:pPr lvl="1"/>
            <a:r>
              <a:rPr lang="en-US" dirty="0" smtClean="0"/>
              <a:t>Improvement of course work</a:t>
            </a:r>
          </a:p>
          <a:p>
            <a:pPr lvl="1"/>
            <a:r>
              <a:rPr lang="en-US" dirty="0" smtClean="0"/>
              <a:t>Improvement of exam work</a:t>
            </a:r>
          </a:p>
          <a:p>
            <a:pPr lvl="1"/>
            <a:r>
              <a:rPr lang="en-US" dirty="0" smtClean="0"/>
              <a:t>Teaching assessment</a:t>
            </a:r>
          </a:p>
        </p:txBody>
      </p:sp>
      <p:sp>
        <p:nvSpPr>
          <p:cNvPr id="21508" name="Slide Number Placeholder 3"/>
          <p:cNvSpPr>
            <a:spLocks noGrp="1"/>
          </p:cNvSpPr>
          <p:nvPr>
            <p:ph type="sldNum" sz="quarter" idx="12"/>
          </p:nvPr>
        </p:nvSpPr>
        <p:spPr/>
        <p:txBody>
          <a:bodyPr/>
          <a:lstStyle/>
          <a:p>
            <a:pPr>
              <a:defRPr/>
            </a:pPr>
            <a:fld id="{A74996AD-FE97-4112-9F9E-858204F74F24}" type="slidenum">
              <a:rPr lang="en-US"/>
              <a:pPr>
                <a:defRPr/>
              </a:pPr>
              <a:t>88</a:t>
            </a:fld>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7" dur="500"/>
                                        <p:tgtEl>
                                          <p:spTgt spid="27651">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651">
                                            <p:txEl>
                                              <p:pRg st="2" end="2"/>
                                            </p:txEl>
                                          </p:spTgt>
                                        </p:tgtEl>
                                        <p:attrNameLst>
                                          <p:attrName>style.visibility</p:attrName>
                                        </p:attrNameLst>
                                      </p:cBhvr>
                                      <p:to>
                                        <p:strVal val="visible"/>
                                      </p:to>
                                    </p:set>
                                    <p:animEffect transition="in" filter="blinds(horizontal)">
                                      <p:cBhvr>
                                        <p:cTn id="10" dur="500"/>
                                        <p:tgtEl>
                                          <p:spTgt spid="27651">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animEffect transition="in" filter="blinds(horizontal)">
                                      <p:cBhvr>
                                        <p:cTn id="13" dur="5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6705600" cy="1066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Assessment vs Evaluation</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3000" y="1084330"/>
            <a:ext cx="6324600" cy="5190778"/>
          </a:xfrm>
          <a:prstGeom prst="rect">
            <a:avLst/>
          </a:prstGeom>
        </p:spPr>
      </p:pic>
    </p:spTree>
    <p:extLst>
      <p:ext uri="{BB962C8B-B14F-4D97-AF65-F5344CB8AC3E}">
        <p14:creationId xmlns:p14="http://schemas.microsoft.com/office/powerpoint/2010/main" xmlns="" val="3183773877"/>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600" y="228600"/>
          <a:ext cx="82296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09800" y="228600"/>
            <a:ext cx="6934200" cy="1084982"/>
          </a:xfrm>
        </p:spPr>
        <p:txBody>
          <a:bodyPr/>
          <a:lstStyle/>
          <a:p>
            <a:pPr eaLnBrk="1" hangingPunct="1"/>
            <a:r>
              <a:rPr lang="en-US"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Good Practice in UG Education </a:t>
            </a:r>
            <a:r>
              <a:rPr lang="en-US"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altLang="en-US" sz="2400" b="1" dirty="0" smtClean="0">
                <a:ln w="1905"/>
                <a:solidFill>
                  <a:srgbClr val="FF0000"/>
                </a:solidFill>
                <a:effectLst>
                  <a:innerShdw blurRad="69850" dist="43180" dir="5400000">
                    <a:srgbClr val="000000">
                      <a:alpha val="65000"/>
                    </a:srgbClr>
                  </a:innerShdw>
                </a:effectLst>
              </a:rPr>
              <a:t>(after Arthur </a:t>
            </a:r>
            <a:r>
              <a:rPr lang="en-US" altLang="en-US" sz="2400" b="1" dirty="0" err="1" smtClean="0">
                <a:ln w="1905"/>
                <a:solidFill>
                  <a:srgbClr val="FF0000"/>
                </a:solidFill>
                <a:effectLst>
                  <a:innerShdw blurRad="69850" dist="43180" dir="5400000">
                    <a:srgbClr val="000000">
                      <a:alpha val="65000"/>
                    </a:srgbClr>
                  </a:innerShdw>
                </a:effectLst>
              </a:rPr>
              <a:t>Chickering</a:t>
            </a:r>
            <a:r>
              <a:rPr lang="en-US" altLang="en-US" sz="2400" b="1" dirty="0" smtClean="0">
                <a:ln w="1905"/>
                <a:solidFill>
                  <a:srgbClr val="FF0000"/>
                </a:solidFill>
                <a:effectLst>
                  <a:innerShdw blurRad="69850" dist="43180" dir="5400000">
                    <a:srgbClr val="000000">
                      <a:alpha val="65000"/>
                    </a:srgbClr>
                  </a:innerShdw>
                </a:effectLst>
              </a:rPr>
              <a:t> &amp; Zelda </a:t>
            </a:r>
            <a:r>
              <a:rPr lang="en-US" altLang="en-US" sz="2400" b="1" dirty="0" err="1" smtClean="0">
                <a:ln w="1905"/>
                <a:solidFill>
                  <a:srgbClr val="FF0000"/>
                </a:solidFill>
                <a:effectLst>
                  <a:innerShdw blurRad="69850" dist="43180" dir="5400000">
                    <a:srgbClr val="000000">
                      <a:alpha val="65000"/>
                    </a:srgbClr>
                  </a:innerShdw>
                </a:effectLst>
              </a:rPr>
              <a:t>Gamson</a:t>
            </a:r>
            <a:r>
              <a:rPr lang="en-US" altLang="en-US" sz="2400" b="1" dirty="0" smtClean="0">
                <a:ln w="1905"/>
                <a:solidFill>
                  <a:srgbClr val="FF0000"/>
                </a:solidFill>
                <a:effectLst>
                  <a:innerShdw blurRad="69850" dist="43180" dir="5400000">
                    <a:srgbClr val="000000">
                      <a:alpha val="65000"/>
                    </a:srgbClr>
                  </a:innerShdw>
                </a:effectLst>
              </a:rPr>
              <a:t> 1989)</a:t>
            </a:r>
          </a:p>
        </p:txBody>
      </p:sp>
      <p:sp>
        <p:nvSpPr>
          <p:cNvPr id="8195" name="Rectangle 3"/>
          <p:cNvSpPr>
            <a:spLocks noGrp="1" noChangeArrowheads="1"/>
          </p:cNvSpPr>
          <p:nvPr>
            <p:ph type="body" idx="1"/>
          </p:nvPr>
        </p:nvSpPr>
        <p:spPr>
          <a:xfrm>
            <a:off x="304800" y="1676400"/>
            <a:ext cx="8274496" cy="3672408"/>
          </a:xfrm>
        </p:spPr>
        <p:txBody>
          <a:bodyPr/>
          <a:lstStyle/>
          <a:p>
            <a:pPr marL="514350" indent="-514350" eaLnBrk="1" hangingPunct="1">
              <a:buFont typeface="+mj-lt"/>
              <a:buAutoNum type="arabicPeriod"/>
            </a:pPr>
            <a:r>
              <a:rPr lang="en-US" altLang="en-US" dirty="0" smtClean="0"/>
              <a:t>Maximizes student/faculty </a:t>
            </a:r>
            <a:r>
              <a:rPr lang="en-US" altLang="en-US" u="sng" dirty="0" smtClean="0"/>
              <a:t>contact</a:t>
            </a:r>
            <a:r>
              <a:rPr lang="en-US" altLang="en-US" dirty="0" smtClean="0"/>
              <a:t>.</a:t>
            </a:r>
          </a:p>
          <a:p>
            <a:pPr marL="514350" indent="-514350" eaLnBrk="1" hangingPunct="1">
              <a:buFont typeface="+mj-lt"/>
              <a:buAutoNum type="arabicPeriod"/>
            </a:pPr>
            <a:r>
              <a:rPr lang="en-US" altLang="en-US" dirty="0" smtClean="0"/>
              <a:t>Develops student </a:t>
            </a:r>
            <a:r>
              <a:rPr lang="en-US" altLang="en-US" u="sng" dirty="0" smtClean="0"/>
              <a:t>cooperation</a:t>
            </a:r>
            <a:r>
              <a:rPr lang="en-US" altLang="en-US" dirty="0" smtClean="0"/>
              <a:t>.</a:t>
            </a:r>
          </a:p>
          <a:p>
            <a:pPr marL="514350" indent="-514350" eaLnBrk="1" hangingPunct="1">
              <a:buFont typeface="+mj-lt"/>
              <a:buAutoNum type="arabicPeriod"/>
            </a:pPr>
            <a:r>
              <a:rPr lang="en-US" altLang="en-US" dirty="0" smtClean="0"/>
              <a:t>Uses </a:t>
            </a:r>
            <a:r>
              <a:rPr lang="en-US" altLang="en-US" u="sng" dirty="0" smtClean="0"/>
              <a:t>active learning</a:t>
            </a:r>
            <a:r>
              <a:rPr lang="en-US" altLang="en-US" dirty="0" smtClean="0"/>
              <a:t> techniques.</a:t>
            </a:r>
          </a:p>
          <a:p>
            <a:pPr marL="514350" indent="-514350" eaLnBrk="1" hangingPunct="1">
              <a:buFont typeface="+mj-lt"/>
              <a:buAutoNum type="arabicPeriod"/>
            </a:pPr>
            <a:r>
              <a:rPr lang="en-US" altLang="en-US" dirty="0" smtClean="0"/>
              <a:t>Gives </a:t>
            </a:r>
            <a:r>
              <a:rPr lang="en-US" altLang="en-US" u="sng" dirty="0" smtClean="0"/>
              <a:t>feedback</a:t>
            </a:r>
            <a:r>
              <a:rPr lang="en-US" altLang="en-US" dirty="0" smtClean="0"/>
              <a:t> promptly.</a:t>
            </a:r>
          </a:p>
          <a:p>
            <a:pPr marL="514350" indent="-514350" eaLnBrk="1" hangingPunct="1">
              <a:buFont typeface="+mj-lt"/>
              <a:buAutoNum type="arabicPeriod"/>
            </a:pPr>
            <a:r>
              <a:rPr lang="en-US" altLang="en-US" dirty="0" smtClean="0"/>
              <a:t>Emphasizes </a:t>
            </a:r>
            <a:r>
              <a:rPr lang="en-US" altLang="en-US" u="sng" dirty="0" smtClean="0"/>
              <a:t>time</a:t>
            </a:r>
            <a:r>
              <a:rPr lang="en-US" altLang="en-US" dirty="0" smtClean="0"/>
              <a:t> on task.</a:t>
            </a:r>
          </a:p>
          <a:p>
            <a:pPr marL="514350" indent="-514350" eaLnBrk="1" hangingPunct="1">
              <a:buFont typeface="+mj-lt"/>
              <a:buAutoNum type="arabicPeriod"/>
            </a:pPr>
            <a:r>
              <a:rPr lang="en-US" altLang="en-US" dirty="0" smtClean="0"/>
              <a:t>Communicates high </a:t>
            </a:r>
            <a:r>
              <a:rPr lang="en-US" altLang="en-US" u="sng" dirty="0" smtClean="0"/>
              <a:t>expectations</a:t>
            </a:r>
            <a:r>
              <a:rPr lang="en-US" altLang="en-US" dirty="0" smtClean="0"/>
              <a:t>.</a:t>
            </a:r>
          </a:p>
          <a:p>
            <a:pPr marL="514350" indent="-514350" eaLnBrk="1" hangingPunct="1">
              <a:buFont typeface="+mj-lt"/>
              <a:buAutoNum type="arabicPeriod"/>
            </a:pPr>
            <a:r>
              <a:rPr lang="en-US" altLang="en-US" dirty="0" smtClean="0"/>
              <a:t>Respects learners’ </a:t>
            </a:r>
            <a:r>
              <a:rPr lang="en-US" altLang="en-US" u="sng" dirty="0" smtClean="0"/>
              <a:t>diversity</a:t>
            </a:r>
            <a:r>
              <a:rPr lang="en-US" altLang="en-US" dirty="0" smtClean="0"/>
              <a:t>.</a:t>
            </a:r>
          </a:p>
        </p:txBody>
      </p:sp>
    </p:spTree>
  </p:cSld>
  <p:clrMapOvr>
    <a:masterClrMapping/>
  </p:clrMapOvr>
  <p:transition>
    <p:fade thruBlk="1"/>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1981200" y="76200"/>
            <a:ext cx="7010400" cy="1143000"/>
          </a:xfrm>
        </p:spPr>
        <p:txBody>
          <a:bodyPr/>
          <a:lstStyle/>
          <a:p>
            <a:pPr eaLnBrk="1" hangingPunct="1"/>
            <a:r>
              <a:rPr lang="en-US"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Assessment </a:t>
            </a:r>
            <a:r>
              <a:rPr lang="en-US" alt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Wingdings 3" panose="05040102010807070707" pitchFamily="18" charset="2"/>
              </a:rPr>
              <a:t>n</a:t>
            </a:r>
            <a:r>
              <a:rPr lang="en-US"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Evaluation </a:t>
            </a:r>
            <a:r>
              <a:rPr lang="en-US" altLang="en-US" sz="2400" b="1" dirty="0" smtClean="0">
                <a:ln w="1905"/>
                <a:solidFill>
                  <a:srgbClr val="FF0000"/>
                </a:solidFill>
                <a:effectLst>
                  <a:innerShdw blurRad="69850" dist="43180" dir="5400000">
                    <a:srgbClr val="000000">
                      <a:alpha val="65000"/>
                    </a:srgbClr>
                  </a:innerShdw>
                </a:effectLst>
              </a:rPr>
              <a:t>(various sources, but especially Dan Apple 1998)</a:t>
            </a:r>
          </a:p>
        </p:txBody>
      </p:sp>
      <p:graphicFrame>
        <p:nvGraphicFramePr>
          <p:cNvPr id="51203" name="Group 1027"/>
          <p:cNvGraphicFramePr>
            <a:graphicFrameLocks noGrp="1"/>
          </p:cNvGraphicFramePr>
          <p:nvPr>
            <p:ph type="tbl" idx="1"/>
            <p:extLst>
              <p:ext uri="{D42A27DB-BD31-4B8C-83A1-F6EECF244321}">
                <p14:modId xmlns:p14="http://schemas.microsoft.com/office/powerpoint/2010/main" xmlns="" val="261642271"/>
              </p:ext>
            </p:extLst>
          </p:nvPr>
        </p:nvGraphicFramePr>
        <p:xfrm>
          <a:off x="457200" y="1676400"/>
          <a:ext cx="8153400" cy="4358959"/>
        </p:xfrm>
        <a:graphic>
          <a:graphicData uri="http://schemas.openxmlformats.org/drawingml/2006/table">
            <a:tbl>
              <a:tblPr/>
              <a:tblGrid>
                <a:gridCol w="4076700"/>
                <a:gridCol w="4076700"/>
              </a:tblGrid>
              <a:tr h="822325">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2400" b="1" i="0" u="none" strike="noStrike" cap="none" normalizeH="0" baseline="0" dirty="0" smtClean="0">
                          <a:ln>
                            <a:noFill/>
                          </a:ln>
                          <a:solidFill>
                            <a:schemeClr val="tx1"/>
                          </a:solidFill>
                          <a:effectLst/>
                          <a:latin typeface="Tahoma" panose="020B0604030504040204" pitchFamily="34" charset="0"/>
                        </a:rPr>
                        <a:t>Reflective</a:t>
                      </a:r>
                      <a:r>
                        <a:rPr kumimoji="0" lang="en-US" altLang="en-US" sz="2400" b="0" i="0" u="none" strike="noStrike" cap="none" normalizeH="0" baseline="0" dirty="0" smtClean="0">
                          <a:ln>
                            <a:noFill/>
                          </a:ln>
                          <a:solidFill>
                            <a:schemeClr val="tx1"/>
                          </a:solidFill>
                          <a:effectLst/>
                          <a:latin typeface="Tahoma" panose="020B0604030504040204" pitchFamily="34" charset="0"/>
                        </a:rPr>
                        <a:t>: Internally Defined Criteria/Goals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2400" b="1" i="0" u="none" strike="noStrike" cap="none" normalizeH="0" baseline="0" smtClean="0">
                          <a:ln>
                            <a:noFill/>
                          </a:ln>
                          <a:solidFill>
                            <a:schemeClr val="tx1"/>
                          </a:solidFill>
                          <a:effectLst/>
                          <a:latin typeface="Tahoma" panose="020B0604030504040204" pitchFamily="34" charset="0"/>
                        </a:rPr>
                        <a:t>Prescriptive</a:t>
                      </a:r>
                      <a:r>
                        <a:rPr kumimoji="0" lang="en-US" altLang="en-US" sz="2400" b="0" i="0" u="none" strike="noStrike" cap="none" normalizeH="0" baseline="0" smtClean="0">
                          <a:ln>
                            <a:noFill/>
                          </a:ln>
                          <a:solidFill>
                            <a:schemeClr val="tx1"/>
                          </a:solidFill>
                          <a:effectLst/>
                          <a:latin typeface="Tahoma" panose="020B0604030504040204" pitchFamily="34" charset="0"/>
                        </a:rPr>
                        <a:t>:External-ly Imposed Standards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23913">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2400" b="1" i="0" u="none" strike="noStrike" cap="none" normalizeH="0" baseline="0" dirty="0" smtClean="0">
                          <a:ln>
                            <a:noFill/>
                          </a:ln>
                          <a:solidFill>
                            <a:schemeClr val="tx1"/>
                          </a:solidFill>
                          <a:effectLst/>
                          <a:latin typeface="Tahoma" panose="020B0604030504040204" pitchFamily="34" charset="0"/>
                        </a:rPr>
                        <a:t>Diagnostic</a:t>
                      </a:r>
                      <a:r>
                        <a:rPr kumimoji="0" lang="en-US" altLang="en-US" sz="2400" b="0" i="0" u="none" strike="noStrike" cap="none" normalizeH="0" baseline="0" dirty="0" smtClean="0">
                          <a:ln>
                            <a:noFill/>
                          </a:ln>
                          <a:solidFill>
                            <a:schemeClr val="tx1"/>
                          </a:solidFill>
                          <a:effectLst/>
                          <a:latin typeface="Tahoma" panose="020B0604030504040204" pitchFamily="34" charset="0"/>
                        </a:rPr>
                        <a:t>: Identify Areas for Improvement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2400" b="1" i="0" u="none" strike="noStrike" cap="none" normalizeH="0" baseline="0" smtClean="0">
                          <a:ln>
                            <a:noFill/>
                          </a:ln>
                          <a:solidFill>
                            <a:schemeClr val="tx1"/>
                          </a:solidFill>
                          <a:effectLst/>
                          <a:latin typeface="Tahoma" panose="020B0604030504040204" pitchFamily="34" charset="0"/>
                        </a:rPr>
                        <a:t>Judgmental</a:t>
                      </a:r>
                      <a:r>
                        <a:rPr kumimoji="0" lang="en-US" altLang="en-US" sz="2400" b="0" i="0" u="none" strike="noStrike" cap="none" normalizeH="0" baseline="0" smtClean="0">
                          <a:ln>
                            <a:noFill/>
                          </a:ln>
                          <a:solidFill>
                            <a:schemeClr val="tx1"/>
                          </a:solidFill>
                          <a:effectLst/>
                          <a:latin typeface="Tahoma" panose="020B0604030504040204" pitchFamily="34" charset="0"/>
                        </a:rPr>
                        <a:t>: Arrive at an Overall Grade/Score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44563">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2400" b="1" i="0" u="none" strike="noStrike" cap="none" normalizeH="0" baseline="0" smtClean="0">
                          <a:ln>
                            <a:noFill/>
                          </a:ln>
                          <a:solidFill>
                            <a:schemeClr val="tx1"/>
                          </a:solidFill>
                          <a:effectLst/>
                          <a:latin typeface="Tahoma" panose="020B0604030504040204" pitchFamily="34" charset="0"/>
                        </a:rPr>
                        <a:t>Flexible</a:t>
                      </a:r>
                      <a:r>
                        <a:rPr kumimoji="0" lang="en-US" altLang="en-US" sz="2400" b="0" i="0" u="none" strike="noStrike" cap="none" normalizeH="0" baseline="0" smtClean="0">
                          <a:ln>
                            <a:noFill/>
                          </a:ln>
                          <a:solidFill>
                            <a:schemeClr val="tx1"/>
                          </a:solidFill>
                          <a:effectLst/>
                          <a:latin typeface="Tahoma" panose="020B0604030504040204" pitchFamily="34" charset="0"/>
                        </a:rPr>
                        <a:t>: Adjust As Problems Are Clarified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2400" b="1" i="0" u="none" strike="noStrike" cap="none" normalizeH="0" baseline="0" smtClean="0">
                          <a:ln>
                            <a:noFill/>
                          </a:ln>
                          <a:solidFill>
                            <a:schemeClr val="tx1"/>
                          </a:solidFill>
                          <a:effectLst/>
                          <a:latin typeface="Tahoma" panose="020B0604030504040204" pitchFamily="34" charset="0"/>
                        </a:rPr>
                        <a:t>Fixed</a:t>
                      </a:r>
                      <a:r>
                        <a:rPr kumimoji="0" lang="en-US" altLang="en-US" sz="2400" b="0" i="0" u="none" strike="noStrike" cap="none" normalizeH="0" baseline="0" smtClean="0">
                          <a:ln>
                            <a:noFill/>
                          </a:ln>
                          <a:solidFill>
                            <a:schemeClr val="tx1"/>
                          </a:solidFill>
                          <a:effectLst/>
                          <a:latin typeface="Tahoma" panose="020B0604030504040204" pitchFamily="34" charset="0"/>
                        </a:rPr>
                        <a:t>: To Reward Success, Punish Failure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944563">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2400" b="1" i="0" u="none" strike="noStrike" cap="none" normalizeH="0" baseline="0" smtClean="0">
                          <a:ln>
                            <a:noFill/>
                          </a:ln>
                          <a:solidFill>
                            <a:schemeClr val="tx1"/>
                          </a:solidFill>
                          <a:effectLst/>
                          <a:latin typeface="Tahoma" panose="020B0604030504040204" pitchFamily="34" charset="0"/>
                        </a:rPr>
                        <a:t>Absolute:</a:t>
                      </a:r>
                      <a:r>
                        <a:rPr kumimoji="0" lang="en-US" altLang="en-US" sz="2400" b="0" i="0" u="none" strike="noStrike" cap="none" normalizeH="0" baseline="0" smtClean="0">
                          <a:ln>
                            <a:noFill/>
                          </a:ln>
                          <a:solidFill>
                            <a:schemeClr val="tx1"/>
                          </a:solidFill>
                          <a:effectLst/>
                          <a:latin typeface="Tahoma" panose="020B0604030504040204" pitchFamily="34" charset="0"/>
                        </a:rPr>
                        <a:t> Strive for Ideal Outcomes</a:t>
                      </a:r>
                      <a:endParaRPr kumimoji="0" lang="en-US" altLang="en-US" sz="2400" b="1" i="0" u="none" strike="noStrike" cap="none" normalizeH="0" baseline="0" smtClean="0">
                        <a:ln>
                          <a:noFill/>
                        </a:ln>
                        <a:solidFill>
                          <a:schemeClr val="tx1"/>
                        </a:solidFill>
                        <a:effectLst/>
                        <a:latin typeface="Tahoma" panose="020B0604030504040204"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2400" b="1" i="0" u="none" strike="noStrike" cap="none" normalizeH="0" baseline="0" smtClean="0">
                          <a:ln>
                            <a:noFill/>
                          </a:ln>
                          <a:solidFill>
                            <a:schemeClr val="tx1"/>
                          </a:solidFill>
                          <a:effectLst/>
                          <a:latin typeface="Tahoma" panose="020B0604030504040204" pitchFamily="34" charset="0"/>
                        </a:rPr>
                        <a:t>Comparative:</a:t>
                      </a:r>
                      <a:r>
                        <a:rPr kumimoji="0" lang="en-US" altLang="en-US" sz="2400" b="0" i="0" u="none" strike="noStrike" cap="none" normalizeH="0" baseline="0" smtClean="0">
                          <a:ln>
                            <a:noFill/>
                          </a:ln>
                          <a:solidFill>
                            <a:schemeClr val="tx1"/>
                          </a:solidFill>
                          <a:effectLst/>
                          <a:latin typeface="Tahoma" panose="020B0604030504040204" pitchFamily="34" charset="0"/>
                        </a:rPr>
                        <a:t> Divide Better from Worse</a:t>
                      </a:r>
                      <a:endParaRPr kumimoji="0" lang="en-US" altLang="en-US" sz="2400" b="1" i="0" u="none" strike="noStrike" cap="none" normalizeH="0" baseline="0" smtClean="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22325">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2400" b="1" i="0" u="none" strike="noStrike" cap="none" normalizeH="0" baseline="0" dirty="0" smtClean="0">
                          <a:ln>
                            <a:noFill/>
                          </a:ln>
                          <a:solidFill>
                            <a:schemeClr val="tx1"/>
                          </a:solidFill>
                          <a:effectLst/>
                          <a:latin typeface="Tahoma" panose="020B0604030504040204" pitchFamily="34" charset="0"/>
                        </a:rPr>
                        <a:t>Cooperative:</a:t>
                      </a:r>
                      <a:r>
                        <a:rPr kumimoji="0" lang="en-US" altLang="en-US" sz="2400" b="0" i="0" u="none" strike="noStrike" cap="none" normalizeH="0" baseline="0" dirty="0" smtClean="0">
                          <a:ln>
                            <a:noFill/>
                          </a:ln>
                          <a:solidFill>
                            <a:schemeClr val="tx1"/>
                          </a:solidFill>
                          <a:effectLst/>
                          <a:latin typeface="Tahoma" panose="020B0604030504040204" pitchFamily="34" charset="0"/>
                        </a:rPr>
                        <a:t> Learn from Each Other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2400" b="1" i="0" u="none" strike="noStrike" cap="none" normalizeH="0" baseline="0" dirty="0" smtClean="0">
                          <a:ln>
                            <a:noFill/>
                          </a:ln>
                          <a:solidFill>
                            <a:schemeClr val="tx1"/>
                          </a:solidFill>
                          <a:effectLst/>
                          <a:latin typeface="Tahoma" panose="020B0604030504040204" pitchFamily="34" charset="0"/>
                        </a:rPr>
                        <a:t>Competitive:</a:t>
                      </a:r>
                      <a:r>
                        <a:rPr kumimoji="0" lang="en-US" altLang="en-US" sz="2400" b="0" i="0" u="none" strike="noStrike" cap="none" normalizeH="0" baseline="0" dirty="0" smtClean="0">
                          <a:ln>
                            <a:noFill/>
                          </a:ln>
                          <a:solidFill>
                            <a:schemeClr val="tx1"/>
                          </a:solidFill>
                          <a:effectLst/>
                          <a:latin typeface="Tahoma" panose="020B0604030504040204" pitchFamily="34" charset="0"/>
                        </a:rPr>
                        <a:t> Beat Each Other Out</a:t>
                      </a:r>
                      <a:endParaRPr kumimoji="0" lang="en-US" altLang="en-US" sz="2400" b="1" i="0" u="none" strike="noStrike" cap="none" normalizeH="0" baseline="0" dirty="0" smtClean="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27162" y="0"/>
            <a:ext cx="7793038"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alt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Summary of Differences</a:t>
            </a:r>
          </a:p>
        </p:txBody>
      </p:sp>
      <p:graphicFrame>
        <p:nvGraphicFramePr>
          <p:cNvPr id="52307" name="Group 83"/>
          <p:cNvGraphicFramePr>
            <a:graphicFrameLocks noGrp="1"/>
          </p:cNvGraphicFramePr>
          <p:nvPr>
            <p:ph type="tbl" idx="1"/>
            <p:extLst>
              <p:ext uri="{D42A27DB-BD31-4B8C-83A1-F6EECF244321}">
                <p14:modId xmlns:p14="http://schemas.microsoft.com/office/powerpoint/2010/main" xmlns="" val="1640239588"/>
              </p:ext>
            </p:extLst>
          </p:nvPr>
        </p:nvGraphicFramePr>
        <p:xfrm>
          <a:off x="762000" y="1447800"/>
          <a:ext cx="7772400" cy="4807094"/>
        </p:xfrm>
        <a:graphic>
          <a:graphicData uri="http://schemas.openxmlformats.org/drawingml/2006/table">
            <a:tbl>
              <a:tblPr/>
              <a:tblGrid>
                <a:gridCol w="3541713"/>
                <a:gridCol w="2133600"/>
                <a:gridCol w="2097087"/>
              </a:tblGrid>
              <a:tr h="587297">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1" i="1" u="sng" strike="noStrike" cap="none" normalizeH="0" baseline="0" dirty="0" smtClean="0">
                          <a:ln>
                            <a:noFill/>
                          </a:ln>
                          <a:solidFill>
                            <a:schemeClr val="bg1"/>
                          </a:solidFill>
                          <a:effectLst/>
                          <a:latin typeface="Tahoma" panose="020B0604030504040204" pitchFamily="34" charset="0"/>
                        </a:rPr>
                        <a:t>Dimension of Difference</a:t>
                      </a:r>
                    </a:p>
                  </a:txBody>
                  <a:tcPr marT="45714" marB="4571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1" i="1" u="none" strike="noStrike" cap="none" normalizeH="0" baseline="0" smtClean="0">
                          <a:ln>
                            <a:noFill/>
                          </a:ln>
                          <a:solidFill>
                            <a:schemeClr val="bg1"/>
                          </a:solidFill>
                          <a:effectLst/>
                          <a:latin typeface="Tahoma" panose="020B0604030504040204" pitchFamily="34" charset="0"/>
                        </a:rPr>
                        <a:t>Assessment</a:t>
                      </a:r>
                    </a:p>
                  </a:txBody>
                  <a:tcPr marT="45714" marB="4571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1" i="1" u="none" strike="noStrike" cap="none" normalizeH="0" baseline="0" dirty="0" smtClean="0">
                          <a:ln>
                            <a:noFill/>
                          </a:ln>
                          <a:solidFill>
                            <a:schemeClr val="bg1"/>
                          </a:solidFill>
                          <a:effectLst/>
                          <a:latin typeface="Tahoma" panose="020B0604030504040204" pitchFamily="34" charset="0"/>
                        </a:rPr>
                        <a:t>Evaluation</a:t>
                      </a:r>
                    </a:p>
                  </a:txBody>
                  <a:tcPr marT="45714" marB="4571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r>
              <a:tr h="587297">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0" i="0" u="sng" strike="noStrike" cap="none" normalizeH="0" baseline="0" smtClean="0">
                          <a:ln>
                            <a:noFill/>
                          </a:ln>
                          <a:solidFill>
                            <a:schemeClr val="tx1"/>
                          </a:solidFill>
                          <a:effectLst/>
                          <a:latin typeface="Tahoma" panose="020B0604030504040204" pitchFamily="34" charset="0"/>
                        </a:rPr>
                        <a:t>Timing</a:t>
                      </a:r>
                    </a:p>
                  </a:txBody>
                  <a:tcPr marT="45714" marB="4571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Tahoma" panose="020B0604030504040204" pitchFamily="34" charset="0"/>
                        </a:rPr>
                        <a:t>Formative</a:t>
                      </a:r>
                    </a:p>
                  </a:txBody>
                  <a:tcPr marT="45714" marB="4571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Tahoma" panose="020B0604030504040204" pitchFamily="34" charset="0"/>
                        </a:rPr>
                        <a:t>Summative</a:t>
                      </a:r>
                    </a:p>
                  </a:txBody>
                  <a:tcPr marT="45714" marB="4571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8885">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0" i="0" u="sng" strike="noStrike" cap="none" normalizeH="0" baseline="0" smtClean="0">
                          <a:ln>
                            <a:noFill/>
                          </a:ln>
                          <a:solidFill>
                            <a:schemeClr val="tx1"/>
                          </a:solidFill>
                          <a:effectLst/>
                          <a:latin typeface="Tahoma" panose="020B0604030504040204" pitchFamily="34" charset="0"/>
                        </a:rPr>
                        <a:t>Focus of Measurement</a:t>
                      </a:r>
                    </a:p>
                  </a:txBody>
                  <a:tcPr marT="45714" marB="4571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Tahoma" panose="020B0604030504040204" pitchFamily="34" charset="0"/>
                        </a:rPr>
                        <a:t>Process-Oriented</a:t>
                      </a:r>
                    </a:p>
                  </a:txBody>
                  <a:tcPr marT="45714" marB="4571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Tahoma" panose="020B0604030504040204" pitchFamily="34" charset="0"/>
                        </a:rPr>
                        <a:t>Product-Oriented</a:t>
                      </a:r>
                    </a:p>
                  </a:txBody>
                  <a:tcPr marT="45714" marB="4571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39995">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0" i="0" u="sng" strike="noStrike" cap="none" normalizeH="0" baseline="0" smtClean="0">
                          <a:ln>
                            <a:noFill/>
                          </a:ln>
                          <a:solidFill>
                            <a:schemeClr val="tx1"/>
                          </a:solidFill>
                          <a:effectLst/>
                          <a:latin typeface="Tahoma" panose="020B0604030504040204" pitchFamily="34" charset="0"/>
                        </a:rPr>
                        <a:t>Relationship Between Administrator and Recipient</a:t>
                      </a:r>
                    </a:p>
                  </a:txBody>
                  <a:tcPr marT="45714" marB="4571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0" i="0" u="none" strike="noStrike" cap="none" normalizeH="0" baseline="0" dirty="0" smtClean="0">
                          <a:ln>
                            <a:noFill/>
                          </a:ln>
                          <a:solidFill>
                            <a:schemeClr val="tx1"/>
                          </a:solidFill>
                          <a:effectLst/>
                          <a:latin typeface="Tahoma" panose="020B0604030504040204" pitchFamily="34" charset="0"/>
                        </a:rPr>
                        <a:t>Reflective</a:t>
                      </a:r>
                    </a:p>
                  </a:txBody>
                  <a:tcPr marT="45714" marB="4571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Tahoma" panose="020B0604030504040204" pitchFamily="34" charset="0"/>
                        </a:rPr>
                        <a:t>Prescriptive</a:t>
                      </a:r>
                    </a:p>
                  </a:txBody>
                  <a:tcPr marT="45714" marB="4571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7297">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0" i="0" u="sng" strike="noStrike" cap="none" normalizeH="0" baseline="0" smtClean="0">
                          <a:ln>
                            <a:noFill/>
                          </a:ln>
                          <a:solidFill>
                            <a:schemeClr val="tx1"/>
                          </a:solidFill>
                          <a:effectLst/>
                          <a:latin typeface="Tahoma" panose="020B0604030504040204" pitchFamily="34" charset="0"/>
                        </a:rPr>
                        <a:t>Findings, Uses Thereof</a:t>
                      </a:r>
                    </a:p>
                  </a:txBody>
                  <a:tcPr marT="45714" marB="4571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Tahoma" panose="020B0604030504040204" pitchFamily="34" charset="0"/>
                        </a:rPr>
                        <a:t>Diagnostic</a:t>
                      </a:r>
                    </a:p>
                  </a:txBody>
                  <a:tcPr marT="45714" marB="4571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Tahoma" panose="020B0604030504040204" pitchFamily="34" charset="0"/>
                        </a:rPr>
                        <a:t>Judgmental</a:t>
                      </a:r>
                    </a:p>
                  </a:txBody>
                  <a:tcPr marT="45714" marB="4571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39995">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0" i="0" u="sng" strike="noStrike" cap="none" normalizeH="0" baseline="0" smtClean="0">
                          <a:ln>
                            <a:noFill/>
                          </a:ln>
                          <a:solidFill>
                            <a:schemeClr val="tx1"/>
                          </a:solidFill>
                          <a:effectLst/>
                          <a:latin typeface="Tahoma" panose="020B0604030504040204" pitchFamily="34" charset="0"/>
                        </a:rPr>
                        <a:t>Ongoing Modifiability of Criteria, Measures Thereof</a:t>
                      </a:r>
                    </a:p>
                  </a:txBody>
                  <a:tcPr marT="45714" marB="4571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Tahoma" panose="020B0604030504040204" pitchFamily="34" charset="0"/>
                        </a:rPr>
                        <a:t>Flexible</a:t>
                      </a:r>
                    </a:p>
                  </a:txBody>
                  <a:tcPr marT="45714" marB="4571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Tahoma" panose="020B0604030504040204" pitchFamily="34" charset="0"/>
                        </a:rPr>
                        <a:t>Fixed</a:t>
                      </a:r>
                    </a:p>
                  </a:txBody>
                  <a:tcPr marT="45714" marB="4571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8885">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0" i="0" u="sng" strike="noStrike" cap="none" normalizeH="0" baseline="0" smtClean="0">
                          <a:ln>
                            <a:noFill/>
                          </a:ln>
                          <a:solidFill>
                            <a:schemeClr val="tx1"/>
                          </a:solidFill>
                          <a:effectLst/>
                          <a:latin typeface="Tahoma" panose="020B0604030504040204" pitchFamily="34" charset="0"/>
                        </a:rPr>
                        <a:t>Standards of Measurement</a:t>
                      </a:r>
                    </a:p>
                  </a:txBody>
                  <a:tcPr marT="45714" marB="4571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Tahoma" panose="020B0604030504040204" pitchFamily="34" charset="0"/>
                        </a:rPr>
                        <a:t>Absolute</a:t>
                      </a:r>
                    </a:p>
                  </a:txBody>
                  <a:tcPr marT="45714" marB="4571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Tahoma" panose="020B0604030504040204" pitchFamily="34" charset="0"/>
                        </a:rPr>
                        <a:t>Comparative</a:t>
                      </a:r>
                    </a:p>
                  </a:txBody>
                  <a:tcPr marT="45714" marB="4571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87297">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0" i="0" u="sng" strike="noStrike" cap="none" normalizeH="0" baseline="0" smtClean="0">
                          <a:ln>
                            <a:noFill/>
                          </a:ln>
                          <a:solidFill>
                            <a:schemeClr val="tx1"/>
                          </a:solidFill>
                          <a:effectLst/>
                          <a:latin typeface="Tahoma" panose="020B0604030504040204" pitchFamily="34" charset="0"/>
                        </a:rPr>
                        <a:t>Relation Between Objects of A/E</a:t>
                      </a:r>
                    </a:p>
                  </a:txBody>
                  <a:tcPr marT="45714" marB="4571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Tahoma" panose="020B0604030504040204" pitchFamily="34" charset="0"/>
                        </a:rPr>
                        <a:t>Coöperative</a:t>
                      </a:r>
                    </a:p>
                  </a:txBody>
                  <a:tcPr marT="45714" marB="4571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800" b="0" i="0" u="none" strike="noStrike" cap="none" normalizeH="0" baseline="0" dirty="0" smtClean="0">
                          <a:ln>
                            <a:noFill/>
                          </a:ln>
                          <a:solidFill>
                            <a:schemeClr val="tx1"/>
                          </a:solidFill>
                          <a:effectLst/>
                          <a:latin typeface="Tahoma" panose="020B0604030504040204" pitchFamily="34" charset="0"/>
                        </a:rPr>
                        <a:t>Competitive</a:t>
                      </a:r>
                    </a:p>
                  </a:txBody>
                  <a:tcPr marT="45714" marB="4571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97"/>
          <p:cNvGrpSpPr>
            <a:grpSpLocks/>
          </p:cNvGrpSpPr>
          <p:nvPr/>
        </p:nvGrpSpPr>
        <p:grpSpPr bwMode="auto">
          <a:xfrm>
            <a:off x="6172200" y="2819400"/>
            <a:ext cx="1676400" cy="2133600"/>
            <a:chOff x="3888" y="1776"/>
            <a:chExt cx="1056" cy="1344"/>
          </a:xfrm>
        </p:grpSpPr>
        <p:sp>
          <p:nvSpPr>
            <p:cNvPr id="68657" name="AutoShape 76"/>
            <p:cNvSpPr>
              <a:spLocks noChangeArrowheads="1"/>
            </p:cNvSpPr>
            <p:nvPr/>
          </p:nvSpPr>
          <p:spPr bwMode="auto">
            <a:xfrm>
              <a:off x="3888" y="1776"/>
              <a:ext cx="1056" cy="1344"/>
            </a:xfrm>
            <a:prstGeom prst="roundRect">
              <a:avLst>
                <a:gd name="adj" fmla="val 16667"/>
              </a:avLst>
            </a:prstGeom>
            <a:noFill/>
            <a:ln w="76200">
              <a:solidFill>
                <a:srgbClr val="00FF00"/>
              </a:solidFill>
              <a:round/>
              <a:headEnd/>
              <a:tailEnd/>
            </a:ln>
          </p:spPr>
          <p:txBody>
            <a:bodyPr wrap="none" anchor="ctr"/>
            <a:lstStyle/>
            <a:p>
              <a:pPr eaLnBrk="1" hangingPunct="1"/>
              <a:endParaRPr lang="en-US">
                <a:latin typeface="Arial" charset="0"/>
                <a:ea typeface="MS PGothic" pitchFamily="34" charset="-128"/>
              </a:endParaRPr>
            </a:p>
          </p:txBody>
        </p:sp>
        <p:sp>
          <p:nvSpPr>
            <p:cNvPr id="68658" name="Line 87"/>
            <p:cNvSpPr>
              <a:spLocks noChangeShapeType="1"/>
            </p:cNvSpPr>
            <p:nvPr/>
          </p:nvSpPr>
          <p:spPr bwMode="auto">
            <a:xfrm flipV="1">
              <a:off x="3888" y="1872"/>
              <a:ext cx="0" cy="192"/>
            </a:xfrm>
            <a:prstGeom prst="line">
              <a:avLst/>
            </a:prstGeom>
            <a:noFill/>
            <a:ln w="57150">
              <a:solidFill>
                <a:srgbClr val="00FF00"/>
              </a:solidFill>
              <a:round/>
              <a:headEnd/>
              <a:tailEnd type="triangle" w="lg" len="lg"/>
            </a:ln>
          </p:spPr>
          <p:txBody>
            <a:bodyPr/>
            <a:lstStyle/>
            <a:p>
              <a:endParaRPr lang="en-US"/>
            </a:p>
          </p:txBody>
        </p:sp>
        <p:sp>
          <p:nvSpPr>
            <p:cNvPr id="68659" name="Line 93"/>
            <p:cNvSpPr>
              <a:spLocks noChangeShapeType="1"/>
            </p:cNvSpPr>
            <p:nvPr/>
          </p:nvSpPr>
          <p:spPr bwMode="auto">
            <a:xfrm flipH="1" flipV="1">
              <a:off x="4032" y="3120"/>
              <a:ext cx="192" cy="0"/>
            </a:xfrm>
            <a:prstGeom prst="line">
              <a:avLst/>
            </a:prstGeom>
            <a:noFill/>
            <a:ln w="76200">
              <a:solidFill>
                <a:srgbClr val="00FF00"/>
              </a:solidFill>
              <a:round/>
              <a:headEnd/>
              <a:tailEnd type="triangle" w="med" len="med"/>
            </a:ln>
          </p:spPr>
          <p:txBody>
            <a:bodyPr/>
            <a:lstStyle/>
            <a:p>
              <a:endParaRPr lang="en-US"/>
            </a:p>
          </p:txBody>
        </p:sp>
      </p:grpSp>
      <p:grpSp>
        <p:nvGrpSpPr>
          <p:cNvPr id="3" name="Group 98"/>
          <p:cNvGrpSpPr>
            <a:grpSpLocks/>
          </p:cNvGrpSpPr>
          <p:nvPr/>
        </p:nvGrpSpPr>
        <p:grpSpPr bwMode="auto">
          <a:xfrm>
            <a:off x="4267200" y="2362200"/>
            <a:ext cx="4038600" cy="3124200"/>
            <a:chOff x="2688" y="1488"/>
            <a:chExt cx="2544" cy="1968"/>
          </a:xfrm>
        </p:grpSpPr>
        <p:sp>
          <p:nvSpPr>
            <p:cNvPr id="68654" name="AutoShape 78"/>
            <p:cNvSpPr>
              <a:spLocks noChangeArrowheads="1"/>
            </p:cNvSpPr>
            <p:nvPr/>
          </p:nvSpPr>
          <p:spPr bwMode="auto">
            <a:xfrm>
              <a:off x="2688" y="1488"/>
              <a:ext cx="2544" cy="1968"/>
            </a:xfrm>
            <a:prstGeom prst="roundRect">
              <a:avLst>
                <a:gd name="adj" fmla="val 16667"/>
              </a:avLst>
            </a:prstGeom>
            <a:noFill/>
            <a:ln w="76200">
              <a:solidFill>
                <a:srgbClr val="00FF00"/>
              </a:solidFill>
              <a:round/>
              <a:headEnd/>
              <a:tailEnd/>
            </a:ln>
          </p:spPr>
          <p:txBody>
            <a:bodyPr wrap="none" anchor="ctr"/>
            <a:lstStyle/>
            <a:p>
              <a:pPr eaLnBrk="1" hangingPunct="1"/>
              <a:endParaRPr lang="en-US">
                <a:latin typeface="Arial" charset="0"/>
                <a:ea typeface="MS PGothic" pitchFamily="34" charset="-128"/>
              </a:endParaRPr>
            </a:p>
          </p:txBody>
        </p:sp>
        <p:sp>
          <p:nvSpPr>
            <p:cNvPr id="68655" name="Line 86"/>
            <p:cNvSpPr>
              <a:spLocks noChangeShapeType="1"/>
            </p:cNvSpPr>
            <p:nvPr/>
          </p:nvSpPr>
          <p:spPr bwMode="auto">
            <a:xfrm flipV="1">
              <a:off x="2688" y="1776"/>
              <a:ext cx="0" cy="192"/>
            </a:xfrm>
            <a:prstGeom prst="line">
              <a:avLst/>
            </a:prstGeom>
            <a:noFill/>
            <a:ln w="57150">
              <a:solidFill>
                <a:srgbClr val="00FF00"/>
              </a:solidFill>
              <a:round/>
              <a:headEnd/>
              <a:tailEnd type="triangle" w="lg" len="lg"/>
            </a:ln>
          </p:spPr>
          <p:txBody>
            <a:bodyPr/>
            <a:lstStyle/>
            <a:p>
              <a:endParaRPr lang="en-US"/>
            </a:p>
          </p:txBody>
        </p:sp>
        <p:sp>
          <p:nvSpPr>
            <p:cNvPr id="68656" name="Line 92"/>
            <p:cNvSpPr>
              <a:spLocks noChangeShapeType="1"/>
            </p:cNvSpPr>
            <p:nvPr/>
          </p:nvSpPr>
          <p:spPr bwMode="auto">
            <a:xfrm flipH="1" flipV="1">
              <a:off x="3168" y="3456"/>
              <a:ext cx="192" cy="0"/>
            </a:xfrm>
            <a:prstGeom prst="line">
              <a:avLst/>
            </a:prstGeom>
            <a:noFill/>
            <a:ln w="76200">
              <a:solidFill>
                <a:srgbClr val="00FF00"/>
              </a:solidFill>
              <a:round/>
              <a:headEnd/>
              <a:tailEnd type="triangle" w="med" len="med"/>
            </a:ln>
          </p:spPr>
          <p:txBody>
            <a:bodyPr/>
            <a:lstStyle/>
            <a:p>
              <a:endParaRPr lang="en-US"/>
            </a:p>
          </p:txBody>
        </p:sp>
      </p:grpSp>
      <p:grpSp>
        <p:nvGrpSpPr>
          <p:cNvPr id="4" name="Group 99"/>
          <p:cNvGrpSpPr>
            <a:grpSpLocks/>
          </p:cNvGrpSpPr>
          <p:nvPr/>
        </p:nvGrpSpPr>
        <p:grpSpPr bwMode="auto">
          <a:xfrm>
            <a:off x="2590800" y="1828800"/>
            <a:ext cx="6172200" cy="4267200"/>
            <a:chOff x="1680" y="1152"/>
            <a:chExt cx="3888" cy="2688"/>
          </a:xfrm>
        </p:grpSpPr>
        <p:sp>
          <p:nvSpPr>
            <p:cNvPr id="68651" name="AutoShape 77"/>
            <p:cNvSpPr>
              <a:spLocks noChangeArrowheads="1"/>
            </p:cNvSpPr>
            <p:nvPr/>
          </p:nvSpPr>
          <p:spPr bwMode="auto">
            <a:xfrm>
              <a:off x="1680" y="1152"/>
              <a:ext cx="3888" cy="2688"/>
            </a:xfrm>
            <a:prstGeom prst="roundRect">
              <a:avLst>
                <a:gd name="adj" fmla="val 16667"/>
              </a:avLst>
            </a:prstGeom>
            <a:noFill/>
            <a:ln w="76200">
              <a:solidFill>
                <a:srgbClr val="00FF00"/>
              </a:solidFill>
              <a:round/>
              <a:headEnd/>
              <a:tailEnd/>
            </a:ln>
          </p:spPr>
          <p:txBody>
            <a:bodyPr wrap="none" anchor="ctr"/>
            <a:lstStyle/>
            <a:p>
              <a:pPr eaLnBrk="1" hangingPunct="1"/>
              <a:endParaRPr lang="en-US">
                <a:latin typeface="Arial" charset="0"/>
                <a:ea typeface="MS PGothic" pitchFamily="34" charset="-128"/>
              </a:endParaRPr>
            </a:p>
          </p:txBody>
        </p:sp>
        <p:sp>
          <p:nvSpPr>
            <p:cNvPr id="68652" name="Line 85"/>
            <p:cNvSpPr>
              <a:spLocks noChangeShapeType="1"/>
            </p:cNvSpPr>
            <p:nvPr/>
          </p:nvSpPr>
          <p:spPr bwMode="auto">
            <a:xfrm flipV="1">
              <a:off x="1680" y="1680"/>
              <a:ext cx="0" cy="192"/>
            </a:xfrm>
            <a:prstGeom prst="line">
              <a:avLst/>
            </a:prstGeom>
            <a:noFill/>
            <a:ln w="57150">
              <a:solidFill>
                <a:srgbClr val="00FF00"/>
              </a:solidFill>
              <a:round/>
              <a:headEnd/>
              <a:tailEnd type="triangle" w="lg" len="lg"/>
            </a:ln>
          </p:spPr>
          <p:txBody>
            <a:bodyPr/>
            <a:lstStyle/>
            <a:p>
              <a:endParaRPr lang="en-US"/>
            </a:p>
          </p:txBody>
        </p:sp>
        <p:sp>
          <p:nvSpPr>
            <p:cNvPr id="68653" name="Line 91"/>
            <p:cNvSpPr>
              <a:spLocks noChangeShapeType="1"/>
            </p:cNvSpPr>
            <p:nvPr/>
          </p:nvSpPr>
          <p:spPr bwMode="auto">
            <a:xfrm flipH="1" flipV="1">
              <a:off x="2304" y="3840"/>
              <a:ext cx="192" cy="0"/>
            </a:xfrm>
            <a:prstGeom prst="line">
              <a:avLst/>
            </a:prstGeom>
            <a:noFill/>
            <a:ln w="76200">
              <a:solidFill>
                <a:srgbClr val="00FF00"/>
              </a:solidFill>
              <a:round/>
              <a:headEnd/>
              <a:tailEnd type="triangle" w="med" len="med"/>
            </a:ln>
          </p:spPr>
          <p:txBody>
            <a:bodyPr/>
            <a:lstStyle/>
            <a:p>
              <a:endParaRPr lang="en-US"/>
            </a:p>
          </p:txBody>
        </p:sp>
      </p:grpSp>
      <p:grpSp>
        <p:nvGrpSpPr>
          <p:cNvPr id="5" name="Group 3"/>
          <p:cNvGrpSpPr>
            <a:grpSpLocks/>
          </p:cNvGrpSpPr>
          <p:nvPr/>
        </p:nvGrpSpPr>
        <p:grpSpPr bwMode="auto">
          <a:xfrm>
            <a:off x="3657600" y="3321050"/>
            <a:ext cx="1371600" cy="1479550"/>
            <a:chOff x="1440" y="1440"/>
            <a:chExt cx="864" cy="864"/>
          </a:xfrm>
        </p:grpSpPr>
        <p:sp>
          <p:nvSpPr>
            <p:cNvPr id="68649" name="AutoShape 4"/>
            <p:cNvSpPr>
              <a:spLocks noChangeArrowheads="1"/>
            </p:cNvSpPr>
            <p:nvPr/>
          </p:nvSpPr>
          <p:spPr bwMode="auto">
            <a:xfrm>
              <a:off x="1440" y="1440"/>
              <a:ext cx="864" cy="864"/>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50" name="Text Box 5"/>
            <p:cNvSpPr txBox="1">
              <a:spLocks noChangeArrowheads="1"/>
            </p:cNvSpPr>
            <p:nvPr/>
          </p:nvSpPr>
          <p:spPr bwMode="auto">
            <a:xfrm>
              <a:off x="1488" y="1680"/>
              <a:ext cx="682" cy="427"/>
            </a:xfrm>
            <a:prstGeom prst="rect">
              <a:avLst/>
            </a:prstGeom>
            <a:solidFill>
              <a:schemeClr val="bg2"/>
            </a:solidFill>
            <a:ln w="9525">
              <a:noFill/>
              <a:miter lim="800000"/>
              <a:headEnd/>
              <a:tailEnd/>
            </a:ln>
          </p:spPr>
          <p:txBody>
            <a:bodyPr>
              <a:spAutoFit/>
            </a:bodyPr>
            <a:lstStyle/>
            <a:p>
              <a:pPr eaLnBrk="1" hangingPunct="1"/>
              <a:r>
                <a:rPr lang="en-US" sz="1400" b="1">
                  <a:latin typeface="Arial" charset="0"/>
                  <a:ea typeface="MS PGothic" pitchFamily="34" charset="-128"/>
                </a:rPr>
                <a:t>Program Outcomes (PO)</a:t>
              </a:r>
            </a:p>
          </p:txBody>
        </p:sp>
      </p:grpSp>
      <p:grpSp>
        <p:nvGrpSpPr>
          <p:cNvPr id="6" name="Group 6"/>
          <p:cNvGrpSpPr>
            <a:grpSpLocks/>
          </p:cNvGrpSpPr>
          <p:nvPr/>
        </p:nvGrpSpPr>
        <p:grpSpPr bwMode="auto">
          <a:xfrm>
            <a:off x="1752600" y="3321050"/>
            <a:ext cx="1524000" cy="1784350"/>
            <a:chOff x="1440" y="1440"/>
            <a:chExt cx="864" cy="864"/>
          </a:xfrm>
        </p:grpSpPr>
        <p:sp>
          <p:nvSpPr>
            <p:cNvPr id="68647" name="AutoShape 7"/>
            <p:cNvSpPr>
              <a:spLocks noChangeArrowheads="1"/>
            </p:cNvSpPr>
            <p:nvPr/>
          </p:nvSpPr>
          <p:spPr bwMode="auto">
            <a:xfrm>
              <a:off x="1440" y="1440"/>
              <a:ext cx="864" cy="864"/>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48" name="Text Box 8"/>
            <p:cNvSpPr txBox="1">
              <a:spLocks noChangeArrowheads="1"/>
            </p:cNvSpPr>
            <p:nvPr/>
          </p:nvSpPr>
          <p:spPr bwMode="auto">
            <a:xfrm>
              <a:off x="1488" y="1680"/>
              <a:ext cx="682" cy="456"/>
            </a:xfrm>
            <a:prstGeom prst="rect">
              <a:avLst/>
            </a:prstGeom>
            <a:noFill/>
            <a:ln w="9525">
              <a:noFill/>
              <a:miter lim="800000"/>
              <a:headEnd/>
              <a:tailEnd/>
            </a:ln>
          </p:spPr>
          <p:txBody>
            <a:bodyPr>
              <a:spAutoFit/>
            </a:bodyPr>
            <a:lstStyle/>
            <a:p>
              <a:pPr eaLnBrk="1" hangingPunct="1"/>
              <a:r>
                <a:rPr lang="en-US" sz="1400" b="1">
                  <a:latin typeface="Arial" charset="0"/>
                  <a:ea typeface="MS PGothic" pitchFamily="34" charset="-128"/>
                </a:rPr>
                <a:t>Program Educational Objectives (PEO)</a:t>
              </a:r>
            </a:p>
          </p:txBody>
        </p:sp>
      </p:grpSp>
      <p:grpSp>
        <p:nvGrpSpPr>
          <p:cNvPr id="7" name="Group 18"/>
          <p:cNvGrpSpPr>
            <a:grpSpLocks/>
          </p:cNvGrpSpPr>
          <p:nvPr/>
        </p:nvGrpSpPr>
        <p:grpSpPr bwMode="auto">
          <a:xfrm>
            <a:off x="5486400" y="3321050"/>
            <a:ext cx="1371600" cy="1403350"/>
            <a:chOff x="1440" y="1440"/>
            <a:chExt cx="864" cy="864"/>
          </a:xfrm>
        </p:grpSpPr>
        <p:sp>
          <p:nvSpPr>
            <p:cNvPr id="68645" name="AutoShape 19"/>
            <p:cNvSpPr>
              <a:spLocks noChangeArrowheads="1"/>
            </p:cNvSpPr>
            <p:nvPr/>
          </p:nvSpPr>
          <p:spPr bwMode="auto">
            <a:xfrm>
              <a:off x="1440" y="1440"/>
              <a:ext cx="864" cy="864"/>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46" name="Text Box 20"/>
            <p:cNvSpPr txBox="1">
              <a:spLocks noChangeArrowheads="1"/>
            </p:cNvSpPr>
            <p:nvPr/>
          </p:nvSpPr>
          <p:spPr bwMode="auto">
            <a:xfrm>
              <a:off x="1488" y="1680"/>
              <a:ext cx="682" cy="450"/>
            </a:xfrm>
            <a:prstGeom prst="rect">
              <a:avLst/>
            </a:prstGeom>
            <a:solidFill>
              <a:schemeClr val="bg2"/>
            </a:solidFill>
            <a:ln w="9525">
              <a:noFill/>
              <a:miter lim="800000"/>
              <a:headEnd/>
              <a:tailEnd/>
            </a:ln>
          </p:spPr>
          <p:txBody>
            <a:bodyPr>
              <a:spAutoFit/>
            </a:bodyPr>
            <a:lstStyle/>
            <a:p>
              <a:pPr eaLnBrk="1" hangingPunct="1"/>
              <a:r>
                <a:rPr lang="en-US" sz="1400" b="1" dirty="0">
                  <a:latin typeface="Arial" charset="0"/>
                  <a:ea typeface="MS PGothic" pitchFamily="34" charset="-128"/>
                </a:rPr>
                <a:t>Learning Outcomes (LO)</a:t>
              </a:r>
            </a:p>
          </p:txBody>
        </p:sp>
      </p:grpSp>
      <p:sp>
        <p:nvSpPr>
          <p:cNvPr id="68616" name="AutoShape 52"/>
          <p:cNvSpPr>
            <a:spLocks noChangeArrowheads="1"/>
          </p:cNvSpPr>
          <p:nvPr/>
        </p:nvSpPr>
        <p:spPr bwMode="auto">
          <a:xfrm>
            <a:off x="3124200" y="3727450"/>
            <a:ext cx="519113" cy="203200"/>
          </a:xfrm>
          <a:prstGeom prst="leftRightArrow">
            <a:avLst>
              <a:gd name="adj1" fmla="val 50000"/>
              <a:gd name="adj2" fmla="val 51094"/>
            </a:avLst>
          </a:prstGeom>
          <a:solidFill>
            <a:srgbClr val="00FF00"/>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17" name="AutoShape 58"/>
          <p:cNvSpPr>
            <a:spLocks noChangeArrowheads="1"/>
          </p:cNvSpPr>
          <p:nvPr/>
        </p:nvSpPr>
        <p:spPr bwMode="auto">
          <a:xfrm>
            <a:off x="4859338" y="3727450"/>
            <a:ext cx="627062" cy="203200"/>
          </a:xfrm>
          <a:prstGeom prst="leftRightArrow">
            <a:avLst>
              <a:gd name="adj1" fmla="val 50000"/>
              <a:gd name="adj2" fmla="val 61719"/>
            </a:avLst>
          </a:prstGeom>
          <a:solidFill>
            <a:srgbClr val="00FF00"/>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23631" name="Text Box 79"/>
          <p:cNvSpPr txBox="1">
            <a:spLocks noChangeArrowheads="1"/>
          </p:cNvSpPr>
          <p:nvPr/>
        </p:nvSpPr>
        <p:spPr bwMode="auto">
          <a:xfrm>
            <a:off x="6324600" y="2667000"/>
            <a:ext cx="1389063"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Assessment</a:t>
            </a:r>
          </a:p>
        </p:txBody>
      </p:sp>
      <p:sp>
        <p:nvSpPr>
          <p:cNvPr id="23632" name="Text Box 80"/>
          <p:cNvSpPr txBox="1">
            <a:spLocks noChangeArrowheads="1"/>
          </p:cNvSpPr>
          <p:nvPr/>
        </p:nvSpPr>
        <p:spPr bwMode="auto">
          <a:xfrm>
            <a:off x="5562600" y="2209800"/>
            <a:ext cx="1389063"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Assessment</a:t>
            </a:r>
          </a:p>
        </p:txBody>
      </p:sp>
      <p:sp>
        <p:nvSpPr>
          <p:cNvPr id="23633" name="Text Box 81"/>
          <p:cNvSpPr txBox="1">
            <a:spLocks noChangeArrowheads="1"/>
          </p:cNvSpPr>
          <p:nvPr/>
        </p:nvSpPr>
        <p:spPr bwMode="auto">
          <a:xfrm>
            <a:off x="4114800" y="1676400"/>
            <a:ext cx="1389063"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Assessment</a:t>
            </a:r>
          </a:p>
        </p:txBody>
      </p:sp>
      <p:sp>
        <p:nvSpPr>
          <p:cNvPr id="23634" name="Text Box 82"/>
          <p:cNvSpPr txBox="1">
            <a:spLocks noChangeArrowheads="1"/>
          </p:cNvSpPr>
          <p:nvPr/>
        </p:nvSpPr>
        <p:spPr bwMode="auto">
          <a:xfrm>
            <a:off x="7064375" y="4800600"/>
            <a:ext cx="555625" cy="3460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eaLnBrk="1" hangingPunct="1">
              <a:defRPr/>
            </a:pPr>
            <a:r>
              <a:rPr lang="en-US" sz="1600" b="1" i="1" dirty="0">
                <a:effectLst>
                  <a:outerShdw blurRad="38100" dist="38100" dir="2700000" algn="tl">
                    <a:srgbClr val="000000"/>
                  </a:outerShdw>
                </a:effectLst>
                <a:latin typeface="Arial" charset="0"/>
                <a:ea typeface="MS PGothic" pitchFamily="34" charset="-128"/>
              </a:rPr>
              <a:t>CQI</a:t>
            </a:r>
          </a:p>
        </p:txBody>
      </p:sp>
      <p:sp>
        <p:nvSpPr>
          <p:cNvPr id="23635" name="Text Box 83"/>
          <p:cNvSpPr txBox="1">
            <a:spLocks noChangeArrowheads="1"/>
          </p:cNvSpPr>
          <p:nvPr/>
        </p:nvSpPr>
        <p:spPr bwMode="auto">
          <a:xfrm>
            <a:off x="5791200" y="5334000"/>
            <a:ext cx="555625" cy="3460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eaLnBrk="1" hangingPunct="1">
              <a:defRPr/>
            </a:pPr>
            <a:r>
              <a:rPr lang="en-US" sz="1600" b="1" i="1" dirty="0">
                <a:effectLst>
                  <a:outerShdw blurRad="38100" dist="38100" dir="2700000" algn="tl">
                    <a:srgbClr val="000000"/>
                  </a:outerShdw>
                </a:effectLst>
                <a:latin typeface="Arial" charset="0"/>
                <a:ea typeface="MS PGothic" pitchFamily="34" charset="-128"/>
              </a:rPr>
              <a:t>CQI</a:t>
            </a:r>
          </a:p>
        </p:txBody>
      </p:sp>
      <p:sp>
        <p:nvSpPr>
          <p:cNvPr id="23636" name="Text Box 84"/>
          <p:cNvSpPr txBox="1">
            <a:spLocks noChangeArrowheads="1"/>
          </p:cNvSpPr>
          <p:nvPr/>
        </p:nvSpPr>
        <p:spPr bwMode="auto">
          <a:xfrm>
            <a:off x="4724400" y="5943600"/>
            <a:ext cx="555625" cy="3460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eaLnBrk="1" hangingPunct="1">
              <a:defRPr/>
            </a:pPr>
            <a:r>
              <a:rPr lang="en-US" sz="1600" b="1" i="1" dirty="0">
                <a:effectLst>
                  <a:outerShdw blurRad="38100" dist="38100" dir="2700000" algn="tl">
                    <a:srgbClr val="000000"/>
                  </a:outerShdw>
                </a:effectLst>
                <a:latin typeface="Arial" charset="0"/>
                <a:ea typeface="MS PGothic" pitchFamily="34" charset="-128"/>
              </a:rPr>
              <a:t>CQI</a:t>
            </a:r>
          </a:p>
        </p:txBody>
      </p:sp>
      <p:grpSp>
        <p:nvGrpSpPr>
          <p:cNvPr id="8" name="Group 101"/>
          <p:cNvGrpSpPr>
            <a:grpSpLocks/>
          </p:cNvGrpSpPr>
          <p:nvPr/>
        </p:nvGrpSpPr>
        <p:grpSpPr bwMode="auto">
          <a:xfrm>
            <a:off x="8639175" y="3276600"/>
            <a:ext cx="428625" cy="1371600"/>
            <a:chOff x="911" y="1008"/>
            <a:chExt cx="270" cy="672"/>
          </a:xfrm>
        </p:grpSpPr>
        <p:sp>
          <p:nvSpPr>
            <p:cNvPr id="68643" name="Rectangle 100"/>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23646" name="Text Box 94"/>
            <p:cNvSpPr txBox="1">
              <a:spLocks noChangeArrowheads="1"/>
            </p:cNvSpPr>
            <p:nvPr/>
          </p:nvSpPr>
          <p:spPr bwMode="auto">
            <a:xfrm>
              <a:off x="911" y="1008"/>
              <a:ext cx="270" cy="672"/>
            </a:xfrm>
            <a:prstGeom prst="rect">
              <a:avLst/>
            </a:prstGeom>
            <a:solidFill>
              <a:schemeClr val="bg2"/>
            </a:solidFill>
            <a:ln w="9525">
              <a:noFill/>
              <a:miter lim="800000"/>
              <a:headEnd/>
              <a:tailEnd/>
            </a:ln>
          </p:spPr>
          <p:txBody>
            <a:bodyPr vert="eaVert">
              <a:spAutoFit/>
            </a:bodyPr>
            <a:lstStyle/>
            <a:p>
              <a:pPr algn="ctr" eaLnBrk="1" hangingPunct="1">
                <a:defRPr/>
              </a:pPr>
              <a:r>
                <a:rPr lang="en-US" sz="1600" b="1" i="1">
                  <a:effectLst>
                    <a:outerShdw blurRad="38100" dist="38100" dir="2700000" algn="tl">
                      <a:srgbClr val="000000"/>
                    </a:outerShdw>
                  </a:effectLst>
                  <a:latin typeface="Arial" charset="0"/>
                  <a:ea typeface="MS PGothic" pitchFamily="34" charset="-128"/>
                </a:rPr>
                <a:t>Evaluation</a:t>
              </a:r>
            </a:p>
          </p:txBody>
        </p:sp>
      </p:grpSp>
      <p:grpSp>
        <p:nvGrpSpPr>
          <p:cNvPr id="9" name="Group 102"/>
          <p:cNvGrpSpPr>
            <a:grpSpLocks/>
          </p:cNvGrpSpPr>
          <p:nvPr/>
        </p:nvGrpSpPr>
        <p:grpSpPr bwMode="auto">
          <a:xfrm>
            <a:off x="8105775" y="3276600"/>
            <a:ext cx="428625" cy="1371600"/>
            <a:chOff x="911" y="1008"/>
            <a:chExt cx="270" cy="672"/>
          </a:xfrm>
        </p:grpSpPr>
        <p:sp>
          <p:nvSpPr>
            <p:cNvPr id="68641" name="Rectangle 103"/>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23656" name="Text Box 104"/>
            <p:cNvSpPr txBox="1">
              <a:spLocks noChangeArrowheads="1"/>
            </p:cNvSpPr>
            <p:nvPr/>
          </p:nvSpPr>
          <p:spPr bwMode="auto">
            <a:xfrm>
              <a:off x="911" y="1008"/>
              <a:ext cx="270" cy="672"/>
            </a:xfrm>
            <a:prstGeom prst="rect">
              <a:avLst/>
            </a:prstGeom>
            <a:solidFill>
              <a:schemeClr val="bg2"/>
            </a:solidFill>
            <a:ln w="9525">
              <a:noFill/>
              <a:miter lim="800000"/>
              <a:headEnd/>
              <a:tailEnd/>
            </a:ln>
          </p:spPr>
          <p:txBody>
            <a:bodyPr vert="eaVert">
              <a:spAutoFit/>
            </a:bodyPr>
            <a:lstStyle/>
            <a:p>
              <a:pPr algn="ctr" eaLnBrk="1" hangingPunct="1">
                <a:defRPr/>
              </a:pPr>
              <a:r>
                <a:rPr lang="en-US" sz="1600" b="1" i="1">
                  <a:effectLst>
                    <a:outerShdw blurRad="38100" dist="38100" dir="2700000" algn="tl">
                      <a:srgbClr val="000000"/>
                    </a:outerShdw>
                  </a:effectLst>
                  <a:latin typeface="Arial" charset="0"/>
                  <a:ea typeface="MS PGothic" pitchFamily="34" charset="-128"/>
                </a:rPr>
                <a:t>Evaluation</a:t>
              </a:r>
            </a:p>
          </p:txBody>
        </p:sp>
      </p:grpSp>
      <p:grpSp>
        <p:nvGrpSpPr>
          <p:cNvPr id="10" name="Group 112"/>
          <p:cNvGrpSpPr>
            <a:grpSpLocks/>
          </p:cNvGrpSpPr>
          <p:nvPr/>
        </p:nvGrpSpPr>
        <p:grpSpPr bwMode="auto">
          <a:xfrm>
            <a:off x="7588250" y="3276600"/>
            <a:ext cx="428625" cy="1371600"/>
            <a:chOff x="911" y="1008"/>
            <a:chExt cx="270" cy="672"/>
          </a:xfrm>
        </p:grpSpPr>
        <p:sp>
          <p:nvSpPr>
            <p:cNvPr id="68639" name="Rectangle 113"/>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23666" name="Text Box 114"/>
            <p:cNvSpPr txBox="1">
              <a:spLocks noChangeArrowheads="1"/>
            </p:cNvSpPr>
            <p:nvPr/>
          </p:nvSpPr>
          <p:spPr bwMode="auto">
            <a:xfrm>
              <a:off x="911" y="1008"/>
              <a:ext cx="270" cy="672"/>
            </a:xfrm>
            <a:prstGeom prst="rect">
              <a:avLst/>
            </a:prstGeom>
            <a:solidFill>
              <a:schemeClr val="bg2"/>
            </a:solidFill>
            <a:ln w="9525">
              <a:noFill/>
              <a:miter lim="800000"/>
              <a:headEnd/>
              <a:tailEnd/>
            </a:ln>
          </p:spPr>
          <p:txBody>
            <a:bodyPr vert="eaVert">
              <a:spAutoFit/>
            </a:bodyPr>
            <a:lstStyle/>
            <a:p>
              <a:pPr algn="ctr" eaLnBrk="1" hangingPunct="1">
                <a:defRPr/>
              </a:pPr>
              <a:r>
                <a:rPr lang="en-US" sz="1600" b="1" i="1">
                  <a:effectLst>
                    <a:outerShdw blurRad="38100" dist="38100" dir="2700000" algn="tl">
                      <a:srgbClr val="000000"/>
                    </a:outerShdw>
                  </a:effectLst>
                  <a:latin typeface="Arial" charset="0"/>
                  <a:ea typeface="MS PGothic" pitchFamily="34" charset="-128"/>
                </a:rPr>
                <a:t>Evaluation</a:t>
              </a:r>
            </a:p>
          </p:txBody>
        </p:sp>
      </p:grpSp>
      <p:sp>
        <p:nvSpPr>
          <p:cNvPr id="68627" name="Text Box 2"/>
          <p:cNvSpPr txBox="1">
            <a:spLocks noChangeArrowheads="1"/>
          </p:cNvSpPr>
          <p:nvPr/>
        </p:nvSpPr>
        <p:spPr bwMode="auto">
          <a:xfrm>
            <a:off x="1295400" y="304800"/>
            <a:ext cx="8382000" cy="584775"/>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S PGothic" pitchFamily="34" charset="-128"/>
              </a:rPr>
              <a:t>Assessment, Evaluation &amp; CQI Cycle</a:t>
            </a:r>
          </a:p>
        </p:txBody>
      </p:sp>
      <p:pic>
        <p:nvPicPr>
          <p:cNvPr id="41" name="Picture 4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533400"/>
            <a:ext cx="1600200" cy="632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9"/>
          <p:cNvSpPr>
            <a:spLocks noChangeArrowheads="1"/>
          </p:cNvSpPr>
          <p:nvPr/>
        </p:nvSpPr>
        <p:spPr bwMode="auto">
          <a:xfrm>
            <a:off x="381000" y="4572000"/>
            <a:ext cx="4038600" cy="1938338"/>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buFont typeface="Arial" charset="0"/>
              <a:buChar char="•"/>
            </a:pPr>
            <a:r>
              <a:rPr lang="en-US" sz="2400" b="1">
                <a:solidFill>
                  <a:schemeClr val="tx1">
                    <a:lumMod val="95000"/>
                    <a:lumOff val="5000"/>
                  </a:schemeClr>
                </a:solidFill>
              </a:rPr>
              <a:t>Analyze the data</a:t>
            </a:r>
          </a:p>
          <a:p>
            <a:pPr>
              <a:buFont typeface="Arial" charset="0"/>
              <a:buChar char="•"/>
            </a:pPr>
            <a:r>
              <a:rPr lang="en-US" sz="2400" b="1">
                <a:solidFill>
                  <a:schemeClr val="tx1">
                    <a:lumMod val="95000"/>
                    <a:lumOff val="5000"/>
                  </a:schemeClr>
                </a:solidFill>
              </a:rPr>
              <a:t>Compare result with plan / achievement</a:t>
            </a:r>
          </a:p>
          <a:p>
            <a:pPr>
              <a:buFont typeface="Arial" charset="0"/>
              <a:buChar char="•"/>
            </a:pPr>
            <a:r>
              <a:rPr lang="en-US" sz="2400" b="1">
                <a:solidFill>
                  <a:schemeClr val="tx1">
                    <a:lumMod val="95000"/>
                    <a:lumOff val="5000"/>
                  </a:schemeClr>
                </a:solidFill>
              </a:rPr>
              <a:t>Monitoring/ reviewing process</a:t>
            </a:r>
          </a:p>
        </p:txBody>
      </p:sp>
      <p:sp>
        <p:nvSpPr>
          <p:cNvPr id="9" name="TextBox 8"/>
          <p:cNvSpPr txBox="1"/>
          <p:nvPr/>
        </p:nvSpPr>
        <p:spPr>
          <a:xfrm>
            <a:off x="381000" y="1295400"/>
            <a:ext cx="3505200" cy="267765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spcAft>
                <a:spcPts val="0"/>
              </a:spcAft>
              <a:defRPr/>
            </a:pPr>
            <a:r>
              <a:rPr lang="en-US" dirty="0"/>
              <a:t> </a:t>
            </a:r>
            <a:r>
              <a:rPr lang="en-US" sz="2400" b="1" dirty="0">
                <a:solidFill>
                  <a:schemeClr val="bg1"/>
                </a:solidFill>
              </a:rPr>
              <a:t>Communicate the results</a:t>
            </a:r>
          </a:p>
          <a:p>
            <a:pPr>
              <a:buFont typeface="Arial" pitchFamily="34" charset="0"/>
              <a:buChar char="•"/>
              <a:tabLst>
                <a:tab pos="1885950" algn="l"/>
              </a:tabLst>
              <a:defRPr/>
            </a:pPr>
            <a:r>
              <a:rPr lang="en-US" sz="2400" b="1" dirty="0">
                <a:solidFill>
                  <a:schemeClr val="bg1"/>
                </a:solidFill>
              </a:rPr>
              <a:t>Identify problem and find solution</a:t>
            </a:r>
          </a:p>
          <a:p>
            <a:pPr>
              <a:buFont typeface="Arial" pitchFamily="34" charset="0"/>
              <a:buChar char="•"/>
              <a:defRPr/>
            </a:pPr>
            <a:r>
              <a:rPr lang="en-US" sz="2400" b="1" dirty="0">
                <a:solidFill>
                  <a:schemeClr val="bg1"/>
                </a:solidFill>
              </a:rPr>
              <a:t>Make some necessary change to the plan</a:t>
            </a:r>
          </a:p>
        </p:txBody>
      </p:sp>
      <p:sp>
        <p:nvSpPr>
          <p:cNvPr id="7" name="TextBox 6"/>
          <p:cNvSpPr txBox="1"/>
          <p:nvPr/>
        </p:nvSpPr>
        <p:spPr>
          <a:xfrm>
            <a:off x="5410200" y="1447800"/>
            <a:ext cx="3200400" cy="147732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tabLst>
                <a:tab pos="57150" algn="l"/>
              </a:tabLst>
              <a:defRPr/>
            </a:pPr>
            <a:endParaRPr lang="en-US" sz="2400" b="1" dirty="0">
              <a:solidFill>
                <a:schemeClr val="tx1">
                  <a:lumMod val="95000"/>
                  <a:lumOff val="5000"/>
                </a:schemeClr>
              </a:solidFill>
            </a:endParaRPr>
          </a:p>
          <a:p>
            <a:pPr>
              <a:tabLst>
                <a:tab pos="57150" algn="l"/>
              </a:tabLst>
              <a:defRPr/>
            </a:pPr>
            <a:r>
              <a:rPr lang="en-US" sz="2400" b="1" dirty="0">
                <a:solidFill>
                  <a:schemeClr val="tx1">
                    <a:lumMod val="95000"/>
                    <a:lumOff val="5000"/>
                  </a:schemeClr>
                </a:solidFill>
              </a:rPr>
              <a:t>PEO, PO, Matrix, SLT, LOKI, TP</a:t>
            </a:r>
          </a:p>
          <a:p>
            <a:pPr>
              <a:tabLst>
                <a:tab pos="57150" algn="l"/>
              </a:tabLst>
              <a:defRPr/>
            </a:pPr>
            <a:endParaRPr lang="en-US" dirty="0">
              <a:solidFill>
                <a:schemeClr val="tx1">
                  <a:lumMod val="95000"/>
                  <a:lumOff val="5000"/>
                </a:schemeClr>
              </a:solidFill>
            </a:endParaRPr>
          </a:p>
        </p:txBody>
      </p:sp>
      <p:sp>
        <p:nvSpPr>
          <p:cNvPr id="8" name="TextBox 7"/>
          <p:cNvSpPr txBox="1"/>
          <p:nvPr/>
        </p:nvSpPr>
        <p:spPr>
          <a:xfrm>
            <a:off x="5791200" y="4038600"/>
            <a:ext cx="2895600" cy="267765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spcAft>
                <a:spcPts val="0"/>
              </a:spcAft>
              <a:buFont typeface="Arial" pitchFamily="34" charset="0"/>
              <a:buChar char="•"/>
              <a:defRPr/>
            </a:pPr>
            <a:endParaRPr lang="en-US" sz="2400" dirty="0">
              <a:solidFill>
                <a:schemeClr val="bg1"/>
              </a:solidFill>
            </a:endParaRPr>
          </a:p>
          <a:p>
            <a:pPr>
              <a:spcAft>
                <a:spcPts val="0"/>
              </a:spcAft>
              <a:buFont typeface="Arial" pitchFamily="34" charset="0"/>
              <a:buChar char="•"/>
              <a:defRPr/>
            </a:pPr>
            <a:r>
              <a:rPr lang="en-US" sz="2400" dirty="0">
                <a:solidFill>
                  <a:schemeClr val="bg1"/>
                </a:solidFill>
              </a:rPr>
              <a:t> </a:t>
            </a:r>
            <a:r>
              <a:rPr lang="en-US" sz="2400" b="1" dirty="0">
                <a:solidFill>
                  <a:schemeClr val="bg1"/>
                </a:solidFill>
              </a:rPr>
              <a:t>T&amp;L activities</a:t>
            </a:r>
          </a:p>
          <a:p>
            <a:pPr>
              <a:spcAft>
                <a:spcPts val="0"/>
              </a:spcAft>
              <a:buFont typeface="Arial" pitchFamily="34" charset="0"/>
              <a:buChar char="•"/>
              <a:defRPr/>
            </a:pPr>
            <a:r>
              <a:rPr lang="en-US" sz="2400" b="1" dirty="0">
                <a:solidFill>
                  <a:schemeClr val="bg1"/>
                </a:solidFill>
              </a:rPr>
              <a:t>Assess students learning</a:t>
            </a:r>
          </a:p>
          <a:p>
            <a:pPr>
              <a:spcAft>
                <a:spcPts val="0"/>
              </a:spcAft>
              <a:buFont typeface="Arial" pitchFamily="34" charset="0"/>
              <a:buChar char="•"/>
              <a:defRPr/>
            </a:pPr>
            <a:r>
              <a:rPr lang="en-US" sz="2400" b="1" dirty="0">
                <a:solidFill>
                  <a:schemeClr val="bg1"/>
                </a:solidFill>
              </a:rPr>
              <a:t>Collect </a:t>
            </a:r>
            <a:r>
              <a:rPr lang="en-US" sz="2400" b="1" dirty="0" smtClean="0">
                <a:solidFill>
                  <a:schemeClr val="bg1"/>
                </a:solidFill>
              </a:rPr>
              <a:t>appropriate  </a:t>
            </a:r>
            <a:r>
              <a:rPr lang="en-US" sz="2400" b="1" dirty="0">
                <a:solidFill>
                  <a:schemeClr val="bg1"/>
                </a:solidFill>
              </a:rPr>
              <a:t>data</a:t>
            </a:r>
          </a:p>
          <a:p>
            <a:pPr>
              <a:spcAft>
                <a:spcPts val="0"/>
              </a:spcAft>
              <a:defRPr/>
            </a:pPr>
            <a:endParaRPr lang="en-US" sz="2400" b="1" dirty="0">
              <a:solidFill>
                <a:schemeClr val="bg1"/>
              </a:solidFill>
            </a:endParaRPr>
          </a:p>
        </p:txBody>
      </p:sp>
      <p:grpSp>
        <p:nvGrpSpPr>
          <p:cNvPr id="3" name="Group 9"/>
          <p:cNvGrpSpPr/>
          <p:nvPr/>
        </p:nvGrpSpPr>
        <p:grpSpPr>
          <a:xfrm>
            <a:off x="3505200" y="2438400"/>
            <a:ext cx="2558184" cy="2786770"/>
            <a:chOff x="3505200" y="2438400"/>
            <a:chExt cx="2558184" cy="2786770"/>
          </a:xfrm>
        </p:grpSpPr>
        <p:sp>
          <p:nvSpPr>
            <p:cNvPr id="11" name="Freeform 10"/>
            <p:cNvSpPr/>
            <p:nvPr/>
          </p:nvSpPr>
          <p:spPr>
            <a:xfrm>
              <a:off x="3505200" y="2438400"/>
              <a:ext cx="1186591" cy="1339002"/>
            </a:xfrm>
            <a:custGeom>
              <a:avLst/>
              <a:gdLst>
                <a:gd name="connsiteX0" fmla="*/ 0 w 1186591"/>
                <a:gd name="connsiteY0" fmla="*/ 1339002 h 1339002"/>
                <a:gd name="connsiteX1" fmla="*/ 298528 w 1186591"/>
                <a:gd name="connsiteY1" fmla="*/ 450937 h 1339002"/>
                <a:gd name="connsiteX2" fmla="*/ 1186594 w 1186591"/>
                <a:gd name="connsiteY2" fmla="*/ 1 h 1339002"/>
                <a:gd name="connsiteX3" fmla="*/ 1186591 w 1186591"/>
                <a:gd name="connsiteY3" fmla="*/ 1339002 h 1339002"/>
                <a:gd name="connsiteX4" fmla="*/ 0 w 1186591"/>
                <a:gd name="connsiteY4" fmla="*/ 1339002 h 1339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91" h="1339002">
                  <a:moveTo>
                    <a:pt x="0" y="1339002"/>
                  </a:moveTo>
                  <a:cubicBezTo>
                    <a:pt x="0" y="1011761"/>
                    <a:pt x="106196" y="695849"/>
                    <a:pt x="298528" y="450937"/>
                  </a:cubicBezTo>
                  <a:cubicBezTo>
                    <a:pt x="523737" y="164160"/>
                    <a:pt x="847030" y="0"/>
                    <a:pt x="1186594" y="1"/>
                  </a:cubicBezTo>
                  <a:cubicBezTo>
                    <a:pt x="1186593" y="446335"/>
                    <a:pt x="1186592" y="892668"/>
                    <a:pt x="1186591" y="1339002"/>
                  </a:cubicBezTo>
                  <a:lnTo>
                    <a:pt x="0" y="1339002"/>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440001" tIns="484640" rIns="92456" bIns="92456" numCol="1" spcCol="1270" anchor="ctr" anchorCtr="0">
              <a:noAutofit/>
            </a:bodyPr>
            <a:lstStyle/>
            <a:p>
              <a:pPr lvl="0" algn="ctr" defTabSz="577850">
                <a:lnSpc>
                  <a:spcPct val="90000"/>
                </a:lnSpc>
                <a:spcBef>
                  <a:spcPct val="0"/>
                </a:spcBef>
                <a:spcAft>
                  <a:spcPct val="35000"/>
                </a:spcAft>
              </a:pPr>
              <a:r>
                <a:rPr lang="en-US" sz="1200" b="1" kern="1200" dirty="0" smtClean="0">
                  <a:solidFill>
                    <a:schemeClr val="tx1"/>
                  </a:solidFill>
                </a:rPr>
                <a:t>ACTION</a:t>
              </a:r>
              <a:endParaRPr lang="en-US" sz="1200" b="1" kern="1200" dirty="0">
                <a:solidFill>
                  <a:schemeClr val="tx1"/>
                </a:solidFill>
              </a:endParaRPr>
            </a:p>
          </p:txBody>
        </p:sp>
        <p:sp>
          <p:nvSpPr>
            <p:cNvPr id="12" name="Freeform 11"/>
            <p:cNvSpPr/>
            <p:nvPr/>
          </p:nvSpPr>
          <p:spPr>
            <a:xfrm>
              <a:off x="4876804" y="2481994"/>
              <a:ext cx="1186567" cy="1251814"/>
            </a:xfrm>
            <a:custGeom>
              <a:avLst/>
              <a:gdLst>
                <a:gd name="connsiteX0" fmla="*/ 0 w 1251813"/>
                <a:gd name="connsiteY0" fmla="*/ 1186566 h 1186566"/>
                <a:gd name="connsiteX1" fmla="*/ 390643 w 1251813"/>
                <a:gd name="connsiteY1" fmla="*/ 325395 h 1186566"/>
                <a:gd name="connsiteX2" fmla="*/ 1251815 w 1251813"/>
                <a:gd name="connsiteY2" fmla="*/ 2 h 1186566"/>
                <a:gd name="connsiteX3" fmla="*/ 1251813 w 1251813"/>
                <a:gd name="connsiteY3" fmla="*/ 1186566 h 1186566"/>
                <a:gd name="connsiteX4" fmla="*/ 0 w 1251813"/>
                <a:gd name="connsiteY4" fmla="*/ 1186566 h 118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813" h="1186566">
                  <a:moveTo>
                    <a:pt x="1" y="0"/>
                  </a:moveTo>
                  <a:cubicBezTo>
                    <a:pt x="343621" y="0"/>
                    <a:pt x="672135" y="133891"/>
                    <a:pt x="908525" y="370282"/>
                  </a:cubicBezTo>
                  <a:cubicBezTo>
                    <a:pt x="1128949" y="590706"/>
                    <a:pt x="1251811" y="882856"/>
                    <a:pt x="1251810" y="1186567"/>
                  </a:cubicBezTo>
                  <a:cubicBezTo>
                    <a:pt x="834541" y="1186566"/>
                    <a:pt x="417270" y="1186566"/>
                    <a:pt x="1" y="1186566"/>
                  </a:cubicBezTo>
                  <a:lnTo>
                    <a:pt x="1" y="0"/>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92457" tIns="459106" rIns="439992" bIns="92456"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PLAN</a:t>
              </a:r>
              <a:endParaRPr lang="en-US" sz="1300" b="1" kern="1200" dirty="0">
                <a:solidFill>
                  <a:schemeClr val="tx1"/>
                </a:solidFill>
              </a:endParaRPr>
            </a:p>
          </p:txBody>
        </p:sp>
        <p:sp>
          <p:nvSpPr>
            <p:cNvPr id="13" name="Freeform 12"/>
            <p:cNvSpPr/>
            <p:nvPr/>
          </p:nvSpPr>
          <p:spPr>
            <a:xfrm rot="21600000">
              <a:off x="4876792" y="3886192"/>
              <a:ext cx="1186592" cy="1338978"/>
            </a:xfrm>
            <a:custGeom>
              <a:avLst/>
              <a:gdLst>
                <a:gd name="connsiteX0" fmla="*/ 0 w 1186591"/>
                <a:gd name="connsiteY0" fmla="*/ 1338977 h 1338977"/>
                <a:gd name="connsiteX1" fmla="*/ 298535 w 1186591"/>
                <a:gd name="connsiteY1" fmla="*/ 450920 h 1338977"/>
                <a:gd name="connsiteX2" fmla="*/ 1186594 w 1186591"/>
                <a:gd name="connsiteY2" fmla="*/ 2 h 1338977"/>
                <a:gd name="connsiteX3" fmla="*/ 1186591 w 1186591"/>
                <a:gd name="connsiteY3" fmla="*/ 1338977 h 1338977"/>
                <a:gd name="connsiteX4" fmla="*/ 0 w 1186591"/>
                <a:gd name="connsiteY4" fmla="*/ 1338977 h 1338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591" h="1338977">
                  <a:moveTo>
                    <a:pt x="1186591" y="0"/>
                  </a:moveTo>
                  <a:cubicBezTo>
                    <a:pt x="1186591" y="327239"/>
                    <a:pt x="1080392" y="643149"/>
                    <a:pt x="888056" y="888057"/>
                  </a:cubicBezTo>
                  <a:cubicBezTo>
                    <a:pt x="662848" y="1174823"/>
                    <a:pt x="339557" y="1338976"/>
                    <a:pt x="-2" y="1338975"/>
                  </a:cubicBezTo>
                  <a:lnTo>
                    <a:pt x="0" y="0"/>
                  </a:lnTo>
                  <a:lnTo>
                    <a:pt x="1186591" y="0"/>
                  </a:ln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92456" tIns="92457" rIns="440002" bIns="484632"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DO</a:t>
              </a:r>
              <a:endParaRPr lang="en-US" sz="1300" b="1" kern="1200" dirty="0">
                <a:solidFill>
                  <a:schemeClr val="tx1"/>
                </a:solidFill>
              </a:endParaRPr>
            </a:p>
          </p:txBody>
        </p:sp>
        <p:sp>
          <p:nvSpPr>
            <p:cNvPr id="14" name="Freeform 13"/>
            <p:cNvSpPr/>
            <p:nvPr/>
          </p:nvSpPr>
          <p:spPr>
            <a:xfrm>
              <a:off x="3505200" y="3810000"/>
              <a:ext cx="1186592" cy="1339003"/>
            </a:xfrm>
            <a:custGeom>
              <a:avLst/>
              <a:gdLst>
                <a:gd name="connsiteX0" fmla="*/ 0 w 1339002"/>
                <a:gd name="connsiteY0" fmla="*/ 1186591 h 1186591"/>
                <a:gd name="connsiteX1" fmla="*/ 450939 w 1339002"/>
                <a:gd name="connsiteY1" fmla="*/ 298527 h 1186591"/>
                <a:gd name="connsiteX2" fmla="*/ 1339004 w 1339002"/>
                <a:gd name="connsiteY2" fmla="*/ 2 h 1186591"/>
                <a:gd name="connsiteX3" fmla="*/ 1339002 w 1339002"/>
                <a:gd name="connsiteY3" fmla="*/ 1186591 h 1186591"/>
                <a:gd name="connsiteX4" fmla="*/ 0 w 1339002"/>
                <a:gd name="connsiteY4" fmla="*/ 1186591 h 1186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002" h="1186591">
                  <a:moveTo>
                    <a:pt x="1339001" y="1186591"/>
                  </a:moveTo>
                  <a:cubicBezTo>
                    <a:pt x="955824" y="1186590"/>
                    <a:pt x="591006" y="1041115"/>
                    <a:pt x="336871" y="786980"/>
                  </a:cubicBezTo>
                  <a:cubicBezTo>
                    <a:pt x="119837" y="569944"/>
                    <a:pt x="2" y="289991"/>
                    <a:pt x="3" y="-1"/>
                  </a:cubicBezTo>
                  <a:cubicBezTo>
                    <a:pt x="446336" y="0"/>
                    <a:pt x="892668" y="0"/>
                    <a:pt x="1339001" y="0"/>
                  </a:cubicBezTo>
                  <a:lnTo>
                    <a:pt x="1339001" y="1186591"/>
                  </a:lnTo>
                  <a:close/>
                </a:path>
              </a:pathLst>
            </a:custGeom>
          </p:spPr>
          <p:style>
            <a:lnRef idx="0">
              <a:schemeClr val="accent6"/>
            </a:lnRef>
            <a:fillRef idx="3">
              <a:schemeClr val="accent6"/>
            </a:fillRef>
            <a:effectRef idx="3">
              <a:schemeClr val="accent6"/>
            </a:effectRef>
            <a:fontRef idx="minor">
              <a:schemeClr val="lt1"/>
            </a:fontRef>
          </p:style>
          <p:txBody>
            <a:bodyPr spcFirstLastPara="0" vert="horz" wrap="square" lIns="440000" tIns="92457" rIns="92456" bIns="484642" numCol="1" spcCol="1270" anchor="ctr" anchorCtr="0">
              <a:noAutofit/>
            </a:bodyPr>
            <a:lstStyle/>
            <a:p>
              <a:pPr lvl="0" algn="l" defTabSz="577850">
                <a:lnSpc>
                  <a:spcPct val="90000"/>
                </a:lnSpc>
                <a:spcBef>
                  <a:spcPct val="0"/>
                </a:spcBef>
                <a:spcAft>
                  <a:spcPct val="35000"/>
                </a:spcAft>
              </a:pPr>
              <a:r>
                <a:rPr lang="en-US" sz="1300" b="1" kern="1200" dirty="0" smtClean="0">
                  <a:solidFill>
                    <a:schemeClr val="tx1"/>
                  </a:solidFill>
                </a:rPr>
                <a:t>CHECK</a:t>
              </a:r>
              <a:endParaRPr lang="en-US" sz="1300" b="1" kern="1200" dirty="0">
                <a:solidFill>
                  <a:schemeClr val="tx1"/>
                </a:solidFill>
              </a:endParaRPr>
            </a:p>
          </p:txBody>
        </p:sp>
        <p:sp>
          <p:nvSpPr>
            <p:cNvPr id="15" name="Circular Arrow 14"/>
            <p:cNvSpPr/>
            <p:nvPr/>
          </p:nvSpPr>
          <p:spPr>
            <a:xfrm>
              <a:off x="4367707" y="3441192"/>
              <a:ext cx="865784" cy="752856"/>
            </a:xfrm>
            <a:prstGeom prst="circularArrow">
              <a:avLst/>
            </a:prstGeom>
          </p:spPr>
          <p:style>
            <a:lnRef idx="0">
              <a:schemeClr val="dk1"/>
            </a:lnRef>
            <a:fillRef idx="3">
              <a:schemeClr val="dk1"/>
            </a:fillRef>
            <a:effectRef idx="3">
              <a:schemeClr val="dk1"/>
            </a:effectRef>
            <a:fontRef idx="minor">
              <a:schemeClr val="lt1"/>
            </a:fontRef>
          </p:style>
        </p:sp>
        <p:sp>
          <p:nvSpPr>
            <p:cNvPr id="16" name="Circular Arrow 15"/>
            <p:cNvSpPr/>
            <p:nvPr/>
          </p:nvSpPr>
          <p:spPr>
            <a:xfrm rot="10800000">
              <a:off x="4367707" y="3559326"/>
              <a:ext cx="865784" cy="752856"/>
            </a:xfrm>
            <a:prstGeom prst="circularArrow">
              <a:avLst/>
            </a:prstGeom>
          </p:spPr>
          <p:style>
            <a:lnRef idx="0">
              <a:schemeClr val="dk1"/>
            </a:lnRef>
            <a:fillRef idx="3">
              <a:schemeClr val="dk1"/>
            </a:fillRef>
            <a:effectRef idx="3">
              <a:schemeClr val="dk1"/>
            </a:effectRef>
            <a:fontRef idx="minor">
              <a:schemeClr val="lt1"/>
            </a:fontRef>
          </p:style>
        </p:sp>
      </p:grpSp>
      <p:pic>
        <p:nvPicPr>
          <p:cNvPr id="17" name="Picture 2" descr="C:\Users\01483\Desktop\logoUTeM (1).jpg"/>
          <p:cNvPicPr>
            <a:picLocks noChangeAspect="1" noChangeArrowheads="1"/>
          </p:cNvPicPr>
          <p:nvPr/>
        </p:nvPicPr>
        <p:blipFill>
          <a:blip r:embed="rId2" cstate="print"/>
          <a:srcRect/>
          <a:stretch>
            <a:fillRect/>
          </a:stretch>
        </p:blipFill>
        <p:spPr bwMode="auto">
          <a:xfrm>
            <a:off x="0" y="-152400"/>
            <a:ext cx="2590800" cy="1392555"/>
          </a:xfrm>
          <a:prstGeom prst="rect">
            <a:avLst/>
          </a:prstGeom>
          <a:noFill/>
        </p:spPr>
      </p:pic>
      <p:sp>
        <p:nvSpPr>
          <p:cNvPr id="2" name="Title 1"/>
          <p:cNvSpPr>
            <a:spLocks noGrp="1"/>
          </p:cNvSpPr>
          <p:nvPr>
            <p:ph type="title"/>
          </p:nvPr>
        </p:nvSpPr>
        <p:spPr>
          <a:xfrm>
            <a:off x="2514600" y="76200"/>
            <a:ext cx="6629400" cy="12954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4864" indent="0" eaLnBrk="1" fontAlgn="auto" hangingPunct="1">
              <a:spcAft>
                <a:spcPts val="0"/>
              </a:spcAft>
              <a:defRPr/>
            </a:pPr>
            <a:r>
              <a:rPr lang="en-US" b="1" spc="50" dirty="0" smtClean="0">
                <a:ln w="11430"/>
                <a:solidFill>
                  <a:schemeClr val="tx1">
                    <a:lumMod val="95000"/>
                    <a:lumOff val="5000"/>
                  </a:schemeClr>
                </a:solidFill>
                <a:effectLst>
                  <a:outerShdw blurRad="76200" dist="50800" dir="5400000" algn="tl" rotWithShape="0">
                    <a:srgbClr val="000000">
                      <a:alpha val="65000"/>
                    </a:srgbClr>
                  </a:outerShdw>
                </a:effectLst>
              </a:rPr>
              <a:t>CQI of OBE Using PDCA Method</a:t>
            </a:r>
            <a:endParaRPr lang="en-US" b="1" spc="50" dirty="0">
              <a:ln w="11430"/>
              <a:solidFill>
                <a:schemeClr val="tx1">
                  <a:lumMod val="95000"/>
                  <a:lumOff val="5000"/>
                </a:schemeClr>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97"/>
          <p:cNvGrpSpPr>
            <a:grpSpLocks/>
          </p:cNvGrpSpPr>
          <p:nvPr/>
        </p:nvGrpSpPr>
        <p:grpSpPr bwMode="auto">
          <a:xfrm>
            <a:off x="6172200" y="2819400"/>
            <a:ext cx="1676400" cy="2133600"/>
            <a:chOff x="3888" y="1776"/>
            <a:chExt cx="1056" cy="1344"/>
          </a:xfrm>
        </p:grpSpPr>
        <p:sp>
          <p:nvSpPr>
            <p:cNvPr id="68657" name="AutoShape 76"/>
            <p:cNvSpPr>
              <a:spLocks noChangeArrowheads="1"/>
            </p:cNvSpPr>
            <p:nvPr/>
          </p:nvSpPr>
          <p:spPr bwMode="auto">
            <a:xfrm>
              <a:off x="3888" y="1776"/>
              <a:ext cx="1056" cy="1344"/>
            </a:xfrm>
            <a:prstGeom prst="roundRect">
              <a:avLst>
                <a:gd name="adj" fmla="val 16667"/>
              </a:avLst>
            </a:prstGeom>
            <a:noFill/>
            <a:ln w="76200">
              <a:solidFill>
                <a:srgbClr val="00FF00"/>
              </a:solidFill>
              <a:round/>
              <a:headEnd/>
              <a:tailEnd/>
            </a:ln>
          </p:spPr>
          <p:txBody>
            <a:bodyPr wrap="none" anchor="ctr"/>
            <a:lstStyle/>
            <a:p>
              <a:pPr eaLnBrk="1" hangingPunct="1"/>
              <a:endParaRPr lang="en-US">
                <a:latin typeface="Arial" charset="0"/>
                <a:ea typeface="MS PGothic" pitchFamily="34" charset="-128"/>
              </a:endParaRPr>
            </a:p>
          </p:txBody>
        </p:sp>
        <p:sp>
          <p:nvSpPr>
            <p:cNvPr id="68658" name="Line 87"/>
            <p:cNvSpPr>
              <a:spLocks noChangeShapeType="1"/>
            </p:cNvSpPr>
            <p:nvPr/>
          </p:nvSpPr>
          <p:spPr bwMode="auto">
            <a:xfrm flipV="1">
              <a:off x="3888" y="1872"/>
              <a:ext cx="0" cy="192"/>
            </a:xfrm>
            <a:prstGeom prst="line">
              <a:avLst/>
            </a:prstGeom>
            <a:noFill/>
            <a:ln w="57150">
              <a:solidFill>
                <a:srgbClr val="00FF00"/>
              </a:solidFill>
              <a:round/>
              <a:headEnd/>
              <a:tailEnd type="triangle" w="lg" len="lg"/>
            </a:ln>
          </p:spPr>
          <p:txBody>
            <a:bodyPr/>
            <a:lstStyle/>
            <a:p>
              <a:endParaRPr lang="en-US"/>
            </a:p>
          </p:txBody>
        </p:sp>
        <p:sp>
          <p:nvSpPr>
            <p:cNvPr id="68659" name="Line 93"/>
            <p:cNvSpPr>
              <a:spLocks noChangeShapeType="1"/>
            </p:cNvSpPr>
            <p:nvPr/>
          </p:nvSpPr>
          <p:spPr bwMode="auto">
            <a:xfrm flipH="1" flipV="1">
              <a:off x="4032" y="3120"/>
              <a:ext cx="192" cy="0"/>
            </a:xfrm>
            <a:prstGeom prst="line">
              <a:avLst/>
            </a:prstGeom>
            <a:noFill/>
            <a:ln w="76200">
              <a:solidFill>
                <a:srgbClr val="00FF00"/>
              </a:solidFill>
              <a:round/>
              <a:headEnd/>
              <a:tailEnd type="triangle" w="med" len="med"/>
            </a:ln>
          </p:spPr>
          <p:txBody>
            <a:bodyPr/>
            <a:lstStyle/>
            <a:p>
              <a:endParaRPr lang="en-US"/>
            </a:p>
          </p:txBody>
        </p:sp>
      </p:grpSp>
      <p:grpSp>
        <p:nvGrpSpPr>
          <p:cNvPr id="3" name="Group 98"/>
          <p:cNvGrpSpPr>
            <a:grpSpLocks/>
          </p:cNvGrpSpPr>
          <p:nvPr/>
        </p:nvGrpSpPr>
        <p:grpSpPr bwMode="auto">
          <a:xfrm>
            <a:off x="4267200" y="2362200"/>
            <a:ext cx="4038600" cy="3124200"/>
            <a:chOff x="2688" y="1488"/>
            <a:chExt cx="2544" cy="1968"/>
          </a:xfrm>
        </p:grpSpPr>
        <p:sp>
          <p:nvSpPr>
            <p:cNvPr id="68654" name="AutoShape 78"/>
            <p:cNvSpPr>
              <a:spLocks noChangeArrowheads="1"/>
            </p:cNvSpPr>
            <p:nvPr/>
          </p:nvSpPr>
          <p:spPr bwMode="auto">
            <a:xfrm>
              <a:off x="2688" y="1488"/>
              <a:ext cx="2544" cy="1968"/>
            </a:xfrm>
            <a:prstGeom prst="roundRect">
              <a:avLst>
                <a:gd name="adj" fmla="val 16667"/>
              </a:avLst>
            </a:prstGeom>
            <a:noFill/>
            <a:ln w="76200">
              <a:solidFill>
                <a:srgbClr val="00FF00"/>
              </a:solidFill>
              <a:round/>
              <a:headEnd/>
              <a:tailEnd/>
            </a:ln>
          </p:spPr>
          <p:txBody>
            <a:bodyPr wrap="none" anchor="ctr"/>
            <a:lstStyle/>
            <a:p>
              <a:pPr eaLnBrk="1" hangingPunct="1"/>
              <a:endParaRPr lang="en-US">
                <a:latin typeface="Arial" charset="0"/>
                <a:ea typeface="MS PGothic" pitchFamily="34" charset="-128"/>
              </a:endParaRPr>
            </a:p>
          </p:txBody>
        </p:sp>
        <p:sp>
          <p:nvSpPr>
            <p:cNvPr id="68655" name="Line 86"/>
            <p:cNvSpPr>
              <a:spLocks noChangeShapeType="1"/>
            </p:cNvSpPr>
            <p:nvPr/>
          </p:nvSpPr>
          <p:spPr bwMode="auto">
            <a:xfrm flipV="1">
              <a:off x="2688" y="1776"/>
              <a:ext cx="0" cy="192"/>
            </a:xfrm>
            <a:prstGeom prst="line">
              <a:avLst/>
            </a:prstGeom>
            <a:noFill/>
            <a:ln w="57150">
              <a:solidFill>
                <a:srgbClr val="00FF00"/>
              </a:solidFill>
              <a:round/>
              <a:headEnd/>
              <a:tailEnd type="triangle" w="lg" len="lg"/>
            </a:ln>
          </p:spPr>
          <p:txBody>
            <a:bodyPr/>
            <a:lstStyle/>
            <a:p>
              <a:endParaRPr lang="en-US"/>
            </a:p>
          </p:txBody>
        </p:sp>
        <p:sp>
          <p:nvSpPr>
            <p:cNvPr id="68656" name="Line 92"/>
            <p:cNvSpPr>
              <a:spLocks noChangeShapeType="1"/>
            </p:cNvSpPr>
            <p:nvPr/>
          </p:nvSpPr>
          <p:spPr bwMode="auto">
            <a:xfrm flipH="1" flipV="1">
              <a:off x="3168" y="3456"/>
              <a:ext cx="192" cy="0"/>
            </a:xfrm>
            <a:prstGeom prst="line">
              <a:avLst/>
            </a:prstGeom>
            <a:noFill/>
            <a:ln w="76200">
              <a:solidFill>
                <a:srgbClr val="00FF00"/>
              </a:solidFill>
              <a:round/>
              <a:headEnd/>
              <a:tailEnd type="triangle" w="med" len="med"/>
            </a:ln>
          </p:spPr>
          <p:txBody>
            <a:bodyPr/>
            <a:lstStyle/>
            <a:p>
              <a:endParaRPr lang="en-US"/>
            </a:p>
          </p:txBody>
        </p:sp>
      </p:grpSp>
      <p:grpSp>
        <p:nvGrpSpPr>
          <p:cNvPr id="4" name="Group 99"/>
          <p:cNvGrpSpPr>
            <a:grpSpLocks/>
          </p:cNvGrpSpPr>
          <p:nvPr/>
        </p:nvGrpSpPr>
        <p:grpSpPr bwMode="auto">
          <a:xfrm>
            <a:off x="2590800" y="1828800"/>
            <a:ext cx="6172200" cy="4267200"/>
            <a:chOff x="1680" y="1152"/>
            <a:chExt cx="3888" cy="2688"/>
          </a:xfrm>
        </p:grpSpPr>
        <p:sp>
          <p:nvSpPr>
            <p:cNvPr id="68651" name="AutoShape 77"/>
            <p:cNvSpPr>
              <a:spLocks noChangeArrowheads="1"/>
            </p:cNvSpPr>
            <p:nvPr/>
          </p:nvSpPr>
          <p:spPr bwMode="auto">
            <a:xfrm>
              <a:off x="1680" y="1152"/>
              <a:ext cx="3888" cy="2688"/>
            </a:xfrm>
            <a:prstGeom prst="roundRect">
              <a:avLst>
                <a:gd name="adj" fmla="val 16667"/>
              </a:avLst>
            </a:prstGeom>
            <a:noFill/>
            <a:ln w="76200">
              <a:solidFill>
                <a:srgbClr val="00FF00"/>
              </a:solidFill>
              <a:round/>
              <a:headEnd/>
              <a:tailEnd/>
            </a:ln>
          </p:spPr>
          <p:txBody>
            <a:bodyPr wrap="none" anchor="ctr"/>
            <a:lstStyle/>
            <a:p>
              <a:pPr eaLnBrk="1" hangingPunct="1"/>
              <a:endParaRPr lang="en-US">
                <a:latin typeface="Arial" charset="0"/>
                <a:ea typeface="MS PGothic" pitchFamily="34" charset="-128"/>
              </a:endParaRPr>
            </a:p>
          </p:txBody>
        </p:sp>
        <p:sp>
          <p:nvSpPr>
            <p:cNvPr id="68652" name="Line 85"/>
            <p:cNvSpPr>
              <a:spLocks noChangeShapeType="1"/>
            </p:cNvSpPr>
            <p:nvPr/>
          </p:nvSpPr>
          <p:spPr bwMode="auto">
            <a:xfrm flipV="1">
              <a:off x="1680" y="1680"/>
              <a:ext cx="0" cy="192"/>
            </a:xfrm>
            <a:prstGeom prst="line">
              <a:avLst/>
            </a:prstGeom>
            <a:noFill/>
            <a:ln w="57150">
              <a:solidFill>
                <a:srgbClr val="00FF00"/>
              </a:solidFill>
              <a:round/>
              <a:headEnd/>
              <a:tailEnd type="triangle" w="lg" len="lg"/>
            </a:ln>
          </p:spPr>
          <p:txBody>
            <a:bodyPr/>
            <a:lstStyle/>
            <a:p>
              <a:endParaRPr lang="en-US"/>
            </a:p>
          </p:txBody>
        </p:sp>
        <p:sp>
          <p:nvSpPr>
            <p:cNvPr id="68653" name="Line 91"/>
            <p:cNvSpPr>
              <a:spLocks noChangeShapeType="1"/>
            </p:cNvSpPr>
            <p:nvPr/>
          </p:nvSpPr>
          <p:spPr bwMode="auto">
            <a:xfrm flipH="1" flipV="1">
              <a:off x="2304" y="3840"/>
              <a:ext cx="192" cy="0"/>
            </a:xfrm>
            <a:prstGeom prst="line">
              <a:avLst/>
            </a:prstGeom>
            <a:noFill/>
            <a:ln w="76200">
              <a:solidFill>
                <a:srgbClr val="00FF00"/>
              </a:solidFill>
              <a:round/>
              <a:headEnd/>
              <a:tailEnd type="triangle" w="med" len="med"/>
            </a:ln>
          </p:spPr>
          <p:txBody>
            <a:bodyPr/>
            <a:lstStyle/>
            <a:p>
              <a:endParaRPr lang="en-US"/>
            </a:p>
          </p:txBody>
        </p:sp>
      </p:grpSp>
      <p:grpSp>
        <p:nvGrpSpPr>
          <p:cNvPr id="5" name="Group 3"/>
          <p:cNvGrpSpPr>
            <a:grpSpLocks/>
          </p:cNvGrpSpPr>
          <p:nvPr/>
        </p:nvGrpSpPr>
        <p:grpSpPr bwMode="auto">
          <a:xfrm>
            <a:off x="3657600" y="3321050"/>
            <a:ext cx="1371600" cy="1479550"/>
            <a:chOff x="1440" y="1440"/>
            <a:chExt cx="864" cy="864"/>
          </a:xfrm>
        </p:grpSpPr>
        <p:sp>
          <p:nvSpPr>
            <p:cNvPr id="68649" name="AutoShape 4"/>
            <p:cNvSpPr>
              <a:spLocks noChangeArrowheads="1"/>
            </p:cNvSpPr>
            <p:nvPr/>
          </p:nvSpPr>
          <p:spPr bwMode="auto">
            <a:xfrm>
              <a:off x="1440" y="1440"/>
              <a:ext cx="864" cy="864"/>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50" name="Text Box 5"/>
            <p:cNvSpPr txBox="1">
              <a:spLocks noChangeArrowheads="1"/>
            </p:cNvSpPr>
            <p:nvPr/>
          </p:nvSpPr>
          <p:spPr bwMode="auto">
            <a:xfrm>
              <a:off x="1488" y="1680"/>
              <a:ext cx="682" cy="427"/>
            </a:xfrm>
            <a:prstGeom prst="rect">
              <a:avLst/>
            </a:prstGeom>
            <a:solidFill>
              <a:schemeClr val="bg2"/>
            </a:solidFill>
            <a:ln w="9525">
              <a:noFill/>
              <a:miter lim="800000"/>
              <a:headEnd/>
              <a:tailEnd/>
            </a:ln>
          </p:spPr>
          <p:txBody>
            <a:bodyPr>
              <a:spAutoFit/>
            </a:bodyPr>
            <a:lstStyle/>
            <a:p>
              <a:pPr eaLnBrk="1" hangingPunct="1"/>
              <a:r>
                <a:rPr lang="en-US" sz="1400" b="1">
                  <a:latin typeface="Arial" charset="0"/>
                  <a:ea typeface="MS PGothic" pitchFamily="34" charset="-128"/>
                </a:rPr>
                <a:t>Program Outcomes (PO)</a:t>
              </a:r>
            </a:p>
          </p:txBody>
        </p:sp>
      </p:grpSp>
      <p:grpSp>
        <p:nvGrpSpPr>
          <p:cNvPr id="6" name="Group 6"/>
          <p:cNvGrpSpPr>
            <a:grpSpLocks/>
          </p:cNvGrpSpPr>
          <p:nvPr/>
        </p:nvGrpSpPr>
        <p:grpSpPr bwMode="auto">
          <a:xfrm>
            <a:off x="1752600" y="3321050"/>
            <a:ext cx="1524000" cy="1784350"/>
            <a:chOff x="1440" y="1440"/>
            <a:chExt cx="864" cy="864"/>
          </a:xfrm>
        </p:grpSpPr>
        <p:sp>
          <p:nvSpPr>
            <p:cNvPr id="68647" name="AutoShape 7"/>
            <p:cNvSpPr>
              <a:spLocks noChangeArrowheads="1"/>
            </p:cNvSpPr>
            <p:nvPr/>
          </p:nvSpPr>
          <p:spPr bwMode="auto">
            <a:xfrm>
              <a:off x="1440" y="1440"/>
              <a:ext cx="864" cy="864"/>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48" name="Text Box 8"/>
            <p:cNvSpPr txBox="1">
              <a:spLocks noChangeArrowheads="1"/>
            </p:cNvSpPr>
            <p:nvPr/>
          </p:nvSpPr>
          <p:spPr bwMode="auto">
            <a:xfrm>
              <a:off x="1488" y="1680"/>
              <a:ext cx="682" cy="456"/>
            </a:xfrm>
            <a:prstGeom prst="rect">
              <a:avLst/>
            </a:prstGeom>
            <a:noFill/>
            <a:ln w="9525">
              <a:noFill/>
              <a:miter lim="800000"/>
              <a:headEnd/>
              <a:tailEnd/>
            </a:ln>
          </p:spPr>
          <p:txBody>
            <a:bodyPr>
              <a:spAutoFit/>
            </a:bodyPr>
            <a:lstStyle/>
            <a:p>
              <a:pPr eaLnBrk="1" hangingPunct="1"/>
              <a:r>
                <a:rPr lang="en-US" sz="1400" b="1">
                  <a:latin typeface="Arial" charset="0"/>
                  <a:ea typeface="MS PGothic" pitchFamily="34" charset="-128"/>
                </a:rPr>
                <a:t>Program Educational Objectives (PEO)</a:t>
              </a:r>
            </a:p>
          </p:txBody>
        </p:sp>
      </p:grpSp>
      <p:grpSp>
        <p:nvGrpSpPr>
          <p:cNvPr id="7" name="Group 18"/>
          <p:cNvGrpSpPr>
            <a:grpSpLocks/>
          </p:cNvGrpSpPr>
          <p:nvPr/>
        </p:nvGrpSpPr>
        <p:grpSpPr bwMode="auto">
          <a:xfrm>
            <a:off x="5486400" y="3321050"/>
            <a:ext cx="1371600" cy="1403350"/>
            <a:chOff x="1440" y="1440"/>
            <a:chExt cx="864" cy="864"/>
          </a:xfrm>
        </p:grpSpPr>
        <p:sp>
          <p:nvSpPr>
            <p:cNvPr id="68645" name="AutoShape 19"/>
            <p:cNvSpPr>
              <a:spLocks noChangeArrowheads="1"/>
            </p:cNvSpPr>
            <p:nvPr/>
          </p:nvSpPr>
          <p:spPr bwMode="auto">
            <a:xfrm>
              <a:off x="1440" y="1440"/>
              <a:ext cx="864" cy="864"/>
            </a:xfrm>
            <a:prstGeom prst="flowChartMultidocument">
              <a:avLst/>
            </a:prstGeom>
            <a:solidFill>
              <a:schemeClr val="bg2"/>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46" name="Text Box 20"/>
            <p:cNvSpPr txBox="1">
              <a:spLocks noChangeArrowheads="1"/>
            </p:cNvSpPr>
            <p:nvPr/>
          </p:nvSpPr>
          <p:spPr bwMode="auto">
            <a:xfrm>
              <a:off x="1488" y="1680"/>
              <a:ext cx="682" cy="450"/>
            </a:xfrm>
            <a:prstGeom prst="rect">
              <a:avLst/>
            </a:prstGeom>
            <a:solidFill>
              <a:schemeClr val="bg2"/>
            </a:solidFill>
            <a:ln w="9525">
              <a:noFill/>
              <a:miter lim="800000"/>
              <a:headEnd/>
              <a:tailEnd/>
            </a:ln>
          </p:spPr>
          <p:txBody>
            <a:bodyPr>
              <a:spAutoFit/>
            </a:bodyPr>
            <a:lstStyle/>
            <a:p>
              <a:pPr eaLnBrk="1" hangingPunct="1"/>
              <a:r>
                <a:rPr lang="en-US" sz="1400" b="1">
                  <a:latin typeface="Arial" charset="0"/>
                  <a:ea typeface="MS PGothic" pitchFamily="34" charset="-128"/>
                </a:rPr>
                <a:t>Learning Outcomes (LO)</a:t>
              </a:r>
            </a:p>
          </p:txBody>
        </p:sp>
      </p:grpSp>
      <p:sp>
        <p:nvSpPr>
          <p:cNvPr id="68616" name="AutoShape 52"/>
          <p:cNvSpPr>
            <a:spLocks noChangeArrowheads="1"/>
          </p:cNvSpPr>
          <p:nvPr/>
        </p:nvSpPr>
        <p:spPr bwMode="auto">
          <a:xfrm>
            <a:off x="3124200" y="3727450"/>
            <a:ext cx="519113" cy="203200"/>
          </a:xfrm>
          <a:prstGeom prst="leftRightArrow">
            <a:avLst>
              <a:gd name="adj1" fmla="val 50000"/>
              <a:gd name="adj2" fmla="val 51094"/>
            </a:avLst>
          </a:prstGeom>
          <a:solidFill>
            <a:srgbClr val="00FF00"/>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68617" name="AutoShape 58"/>
          <p:cNvSpPr>
            <a:spLocks noChangeArrowheads="1"/>
          </p:cNvSpPr>
          <p:nvPr/>
        </p:nvSpPr>
        <p:spPr bwMode="auto">
          <a:xfrm>
            <a:off x="4859338" y="3727450"/>
            <a:ext cx="627062" cy="203200"/>
          </a:xfrm>
          <a:prstGeom prst="leftRightArrow">
            <a:avLst>
              <a:gd name="adj1" fmla="val 50000"/>
              <a:gd name="adj2" fmla="val 61719"/>
            </a:avLst>
          </a:prstGeom>
          <a:solidFill>
            <a:srgbClr val="00FF00"/>
          </a:solidFill>
          <a:ln w="9525">
            <a:solidFill>
              <a:schemeClr val="tx1"/>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23631" name="Text Box 79"/>
          <p:cNvSpPr txBox="1">
            <a:spLocks noChangeArrowheads="1"/>
          </p:cNvSpPr>
          <p:nvPr/>
        </p:nvSpPr>
        <p:spPr bwMode="auto">
          <a:xfrm>
            <a:off x="6324600" y="2667000"/>
            <a:ext cx="1389063"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Assessment</a:t>
            </a:r>
          </a:p>
        </p:txBody>
      </p:sp>
      <p:sp>
        <p:nvSpPr>
          <p:cNvPr id="23632" name="Text Box 80"/>
          <p:cNvSpPr txBox="1">
            <a:spLocks noChangeArrowheads="1"/>
          </p:cNvSpPr>
          <p:nvPr/>
        </p:nvSpPr>
        <p:spPr bwMode="auto">
          <a:xfrm>
            <a:off x="5562600" y="2209800"/>
            <a:ext cx="1389063"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Assessment</a:t>
            </a:r>
          </a:p>
        </p:txBody>
      </p:sp>
      <p:sp>
        <p:nvSpPr>
          <p:cNvPr id="23633" name="Text Box 81"/>
          <p:cNvSpPr txBox="1">
            <a:spLocks noChangeArrowheads="1"/>
          </p:cNvSpPr>
          <p:nvPr/>
        </p:nvSpPr>
        <p:spPr bwMode="auto">
          <a:xfrm>
            <a:off x="4114800" y="1676400"/>
            <a:ext cx="1389063"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Assessment</a:t>
            </a:r>
          </a:p>
        </p:txBody>
      </p:sp>
      <p:sp>
        <p:nvSpPr>
          <p:cNvPr id="23634" name="Text Box 82"/>
          <p:cNvSpPr txBox="1">
            <a:spLocks noChangeArrowheads="1"/>
          </p:cNvSpPr>
          <p:nvPr/>
        </p:nvSpPr>
        <p:spPr bwMode="auto">
          <a:xfrm>
            <a:off x="7064375" y="4800600"/>
            <a:ext cx="555625"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CQI</a:t>
            </a:r>
          </a:p>
        </p:txBody>
      </p:sp>
      <p:sp>
        <p:nvSpPr>
          <p:cNvPr id="23635" name="Text Box 83"/>
          <p:cNvSpPr txBox="1">
            <a:spLocks noChangeArrowheads="1"/>
          </p:cNvSpPr>
          <p:nvPr/>
        </p:nvSpPr>
        <p:spPr bwMode="auto">
          <a:xfrm>
            <a:off x="5791200" y="5334000"/>
            <a:ext cx="555625"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CQI</a:t>
            </a:r>
          </a:p>
        </p:txBody>
      </p:sp>
      <p:sp>
        <p:nvSpPr>
          <p:cNvPr id="23636" name="Text Box 84"/>
          <p:cNvSpPr txBox="1">
            <a:spLocks noChangeArrowheads="1"/>
          </p:cNvSpPr>
          <p:nvPr/>
        </p:nvSpPr>
        <p:spPr bwMode="auto">
          <a:xfrm>
            <a:off x="4724400" y="5943600"/>
            <a:ext cx="555625" cy="346075"/>
          </a:xfrm>
          <a:prstGeom prst="rect">
            <a:avLst/>
          </a:prstGeom>
          <a:solidFill>
            <a:schemeClr val="bg2"/>
          </a:solidFill>
          <a:ln w="9525">
            <a:solidFill>
              <a:srgbClr val="0033CC"/>
            </a:solidFill>
            <a:miter lim="800000"/>
            <a:headEnd/>
            <a:tailEnd/>
          </a:ln>
        </p:spPr>
        <p:txBody>
          <a:bodyPr wrap="none">
            <a:spAutoFit/>
          </a:bodyPr>
          <a:lstStyle/>
          <a:p>
            <a:pPr eaLnBrk="1" hangingPunct="1">
              <a:defRPr/>
            </a:pPr>
            <a:r>
              <a:rPr lang="en-US" sz="1600" b="1" i="1">
                <a:effectLst>
                  <a:outerShdw blurRad="38100" dist="38100" dir="2700000" algn="tl">
                    <a:srgbClr val="000000"/>
                  </a:outerShdw>
                </a:effectLst>
                <a:latin typeface="Arial" charset="0"/>
                <a:ea typeface="MS PGothic" pitchFamily="34" charset="-128"/>
              </a:rPr>
              <a:t>CQI</a:t>
            </a:r>
          </a:p>
        </p:txBody>
      </p:sp>
      <p:grpSp>
        <p:nvGrpSpPr>
          <p:cNvPr id="8" name="Group 101"/>
          <p:cNvGrpSpPr>
            <a:grpSpLocks/>
          </p:cNvGrpSpPr>
          <p:nvPr/>
        </p:nvGrpSpPr>
        <p:grpSpPr bwMode="auto">
          <a:xfrm>
            <a:off x="8639175" y="3276600"/>
            <a:ext cx="428625" cy="1371600"/>
            <a:chOff x="911" y="1008"/>
            <a:chExt cx="270" cy="672"/>
          </a:xfrm>
        </p:grpSpPr>
        <p:sp>
          <p:nvSpPr>
            <p:cNvPr id="68643" name="Rectangle 100"/>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23646" name="Text Box 94"/>
            <p:cNvSpPr txBox="1">
              <a:spLocks noChangeArrowheads="1"/>
            </p:cNvSpPr>
            <p:nvPr/>
          </p:nvSpPr>
          <p:spPr bwMode="auto">
            <a:xfrm>
              <a:off x="911" y="1008"/>
              <a:ext cx="270" cy="672"/>
            </a:xfrm>
            <a:prstGeom prst="rect">
              <a:avLst/>
            </a:prstGeom>
            <a:solidFill>
              <a:schemeClr val="bg2"/>
            </a:solidFill>
            <a:ln w="9525">
              <a:noFill/>
              <a:miter lim="800000"/>
              <a:headEnd/>
              <a:tailEnd/>
            </a:ln>
          </p:spPr>
          <p:txBody>
            <a:bodyPr vert="eaVert">
              <a:spAutoFit/>
            </a:bodyPr>
            <a:lstStyle/>
            <a:p>
              <a:pPr algn="ctr" eaLnBrk="1" hangingPunct="1">
                <a:defRPr/>
              </a:pPr>
              <a:r>
                <a:rPr lang="en-US" sz="1600" b="1" i="1">
                  <a:effectLst>
                    <a:outerShdw blurRad="38100" dist="38100" dir="2700000" algn="tl">
                      <a:srgbClr val="000000"/>
                    </a:outerShdw>
                  </a:effectLst>
                  <a:latin typeface="Arial" charset="0"/>
                  <a:ea typeface="MS PGothic" pitchFamily="34" charset="-128"/>
                </a:rPr>
                <a:t>Evaluation</a:t>
              </a:r>
            </a:p>
          </p:txBody>
        </p:sp>
      </p:grpSp>
      <p:grpSp>
        <p:nvGrpSpPr>
          <p:cNvPr id="9" name="Group 102"/>
          <p:cNvGrpSpPr>
            <a:grpSpLocks/>
          </p:cNvGrpSpPr>
          <p:nvPr/>
        </p:nvGrpSpPr>
        <p:grpSpPr bwMode="auto">
          <a:xfrm>
            <a:off x="8105775" y="3276600"/>
            <a:ext cx="428625" cy="1371600"/>
            <a:chOff x="911" y="1008"/>
            <a:chExt cx="270" cy="672"/>
          </a:xfrm>
        </p:grpSpPr>
        <p:sp>
          <p:nvSpPr>
            <p:cNvPr id="68641" name="Rectangle 103"/>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23656" name="Text Box 104"/>
            <p:cNvSpPr txBox="1">
              <a:spLocks noChangeArrowheads="1"/>
            </p:cNvSpPr>
            <p:nvPr/>
          </p:nvSpPr>
          <p:spPr bwMode="auto">
            <a:xfrm>
              <a:off x="911" y="1008"/>
              <a:ext cx="270" cy="672"/>
            </a:xfrm>
            <a:prstGeom prst="rect">
              <a:avLst/>
            </a:prstGeom>
            <a:solidFill>
              <a:schemeClr val="bg2"/>
            </a:solidFill>
            <a:ln w="9525">
              <a:noFill/>
              <a:miter lim="800000"/>
              <a:headEnd/>
              <a:tailEnd/>
            </a:ln>
          </p:spPr>
          <p:txBody>
            <a:bodyPr vert="eaVert">
              <a:spAutoFit/>
            </a:bodyPr>
            <a:lstStyle/>
            <a:p>
              <a:pPr algn="ctr" eaLnBrk="1" hangingPunct="1">
                <a:defRPr/>
              </a:pPr>
              <a:r>
                <a:rPr lang="en-US" sz="1600" b="1" i="1">
                  <a:effectLst>
                    <a:outerShdw blurRad="38100" dist="38100" dir="2700000" algn="tl">
                      <a:srgbClr val="000000"/>
                    </a:outerShdw>
                  </a:effectLst>
                  <a:latin typeface="Arial" charset="0"/>
                  <a:ea typeface="MS PGothic" pitchFamily="34" charset="-128"/>
                </a:rPr>
                <a:t>Evaluation</a:t>
              </a:r>
            </a:p>
          </p:txBody>
        </p:sp>
      </p:grpSp>
      <p:grpSp>
        <p:nvGrpSpPr>
          <p:cNvPr id="10" name="Group 112"/>
          <p:cNvGrpSpPr>
            <a:grpSpLocks/>
          </p:cNvGrpSpPr>
          <p:nvPr/>
        </p:nvGrpSpPr>
        <p:grpSpPr bwMode="auto">
          <a:xfrm>
            <a:off x="7588250" y="3276600"/>
            <a:ext cx="428625" cy="1371600"/>
            <a:chOff x="911" y="1008"/>
            <a:chExt cx="270" cy="672"/>
          </a:xfrm>
        </p:grpSpPr>
        <p:sp>
          <p:nvSpPr>
            <p:cNvPr id="68639" name="Rectangle 113"/>
            <p:cNvSpPr>
              <a:spLocks noChangeArrowheads="1"/>
            </p:cNvSpPr>
            <p:nvPr/>
          </p:nvSpPr>
          <p:spPr bwMode="auto">
            <a:xfrm>
              <a:off x="960" y="1008"/>
              <a:ext cx="192" cy="576"/>
            </a:xfrm>
            <a:prstGeom prst="rect">
              <a:avLst/>
            </a:prstGeom>
            <a:solidFill>
              <a:srgbClr val="CCECFF"/>
            </a:solidFill>
            <a:ln w="9525">
              <a:solidFill>
                <a:srgbClr val="0033CC"/>
              </a:solidFill>
              <a:miter lim="800000"/>
              <a:headEnd/>
              <a:tailEnd/>
            </a:ln>
          </p:spPr>
          <p:txBody>
            <a:bodyPr wrap="none" anchor="ctr"/>
            <a:lstStyle/>
            <a:p>
              <a:pPr eaLnBrk="1" hangingPunct="1"/>
              <a:endParaRPr lang="en-US">
                <a:latin typeface="Arial" charset="0"/>
                <a:ea typeface="MS PGothic" pitchFamily="34" charset="-128"/>
              </a:endParaRPr>
            </a:p>
          </p:txBody>
        </p:sp>
        <p:sp>
          <p:nvSpPr>
            <p:cNvPr id="23666" name="Text Box 114"/>
            <p:cNvSpPr txBox="1">
              <a:spLocks noChangeArrowheads="1"/>
            </p:cNvSpPr>
            <p:nvPr/>
          </p:nvSpPr>
          <p:spPr bwMode="auto">
            <a:xfrm>
              <a:off x="911" y="1008"/>
              <a:ext cx="270" cy="672"/>
            </a:xfrm>
            <a:prstGeom prst="rect">
              <a:avLst/>
            </a:prstGeom>
            <a:solidFill>
              <a:schemeClr val="bg2"/>
            </a:solidFill>
            <a:ln w="9525">
              <a:noFill/>
              <a:miter lim="800000"/>
              <a:headEnd/>
              <a:tailEnd/>
            </a:ln>
          </p:spPr>
          <p:txBody>
            <a:bodyPr vert="eaVert">
              <a:spAutoFit/>
            </a:bodyPr>
            <a:lstStyle/>
            <a:p>
              <a:pPr algn="ctr" eaLnBrk="1" hangingPunct="1">
                <a:defRPr/>
              </a:pPr>
              <a:r>
                <a:rPr lang="en-US" sz="1600" b="1" i="1">
                  <a:effectLst>
                    <a:outerShdw blurRad="38100" dist="38100" dir="2700000" algn="tl">
                      <a:srgbClr val="000000"/>
                    </a:outerShdw>
                  </a:effectLst>
                  <a:latin typeface="Arial" charset="0"/>
                  <a:ea typeface="MS PGothic" pitchFamily="34" charset="-128"/>
                </a:rPr>
                <a:t>Evaluation</a:t>
              </a:r>
            </a:p>
          </p:txBody>
        </p:sp>
      </p:grpSp>
      <p:sp>
        <p:nvSpPr>
          <p:cNvPr id="68627" name="Text Box 2"/>
          <p:cNvSpPr txBox="1">
            <a:spLocks noChangeArrowheads="1"/>
          </p:cNvSpPr>
          <p:nvPr/>
        </p:nvSpPr>
        <p:spPr bwMode="auto">
          <a:xfrm>
            <a:off x="533400" y="282714"/>
            <a:ext cx="8382000" cy="707886"/>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S PGothic" pitchFamily="34" charset="-128"/>
              </a:rPr>
              <a:t>Closing The Loop!</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S PGothic" pitchFamily="34" charset="-128"/>
            </a:endParaRPr>
          </a:p>
        </p:txBody>
      </p:sp>
      <p:pic>
        <p:nvPicPr>
          <p:cNvPr id="41" name="Picture 4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533400"/>
            <a:ext cx="1600200" cy="632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http://marksnleads.com/images/skill.jpg"/>
          <p:cNvPicPr>
            <a:picLocks noChangeAspect="1" noChangeArrowheads="1"/>
          </p:cNvPicPr>
          <p:nvPr/>
        </p:nvPicPr>
        <p:blipFill>
          <a:blip r:embed="rId2" cstate="print"/>
          <a:srcRect/>
          <a:stretch>
            <a:fillRect/>
          </a:stretch>
        </p:blipFill>
        <p:spPr bwMode="auto">
          <a:xfrm>
            <a:off x="5486400" y="1"/>
            <a:ext cx="4191000" cy="6400800"/>
          </a:xfrm>
          <a:prstGeom prst="rect">
            <a:avLst/>
          </a:prstGeom>
          <a:noFill/>
        </p:spPr>
      </p:pic>
      <p:sp>
        <p:nvSpPr>
          <p:cNvPr id="6146" name="Rectangle 2"/>
          <p:cNvSpPr>
            <a:spLocks noGrp="1" noChangeArrowheads="1"/>
          </p:cNvSpPr>
          <p:nvPr>
            <p:ph type="title"/>
          </p:nvPr>
        </p:nvSpPr>
        <p:spPr>
          <a:xfrm>
            <a:off x="914400" y="228600"/>
            <a:ext cx="8229600" cy="63658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838200" indent="-838200" eaLnBrk="1" fontAlgn="auto" hangingPunct="1">
              <a:spcAft>
                <a:spcPts val="0"/>
              </a:spcAft>
              <a:defRPr/>
            </a:pPr>
            <a:r>
              <a:rPr lang="ms-MY"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SOFT SKILL (MOE)</a:t>
            </a:r>
            <a:endPar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Content Placeholder 4"/>
          <p:cNvSpPr>
            <a:spLocks noGrp="1"/>
          </p:cNvSpPr>
          <p:nvPr>
            <p:ph sz="quarter" idx="1"/>
          </p:nvPr>
        </p:nvSpPr>
        <p:spPr>
          <a:xfrm>
            <a:off x="228600" y="1295400"/>
            <a:ext cx="6858000" cy="4114800"/>
          </a:xfrm>
        </p:spPr>
        <p:txBody>
          <a:bodyPr>
            <a:noAutofit/>
          </a:bodyPr>
          <a:lstStyle/>
          <a:p>
            <a:pPr marL="274320" indent="-274320" eaLnBrk="1" fontAlgn="auto" hangingPunct="1">
              <a:spcAft>
                <a:spcPts val="0"/>
              </a:spcAft>
              <a:buSzPct val="100000"/>
              <a:buFont typeface="+mj-lt"/>
              <a:buAutoNum type="arabicPeriod"/>
              <a:defRPr/>
            </a:pPr>
            <a:r>
              <a:rPr lang="en-US" dirty="0" smtClean="0"/>
              <a:t>Communication skill (CS)</a:t>
            </a:r>
          </a:p>
          <a:p>
            <a:pPr marL="274320" indent="-274320" eaLnBrk="1" fontAlgn="auto" hangingPunct="1">
              <a:spcAft>
                <a:spcPts val="0"/>
              </a:spcAft>
              <a:buSzPct val="100000"/>
              <a:buFont typeface="+mj-lt"/>
              <a:buAutoNum type="arabicPeriod"/>
              <a:defRPr/>
            </a:pPr>
            <a:r>
              <a:rPr lang="en-US" dirty="0" smtClean="0"/>
              <a:t>Critical thinking &amp; problem </a:t>
            </a:r>
            <a:r>
              <a:rPr lang="en-US" dirty="0" err="1" smtClean="0"/>
              <a:t>solvings</a:t>
            </a:r>
            <a:r>
              <a:rPr lang="en-US" dirty="0" smtClean="0"/>
              <a:t> (CTPS)</a:t>
            </a:r>
            <a:r>
              <a:rPr lang="en-GB" dirty="0" smtClean="0"/>
              <a:t> </a:t>
            </a:r>
          </a:p>
          <a:p>
            <a:pPr marL="274320" indent="-274320" eaLnBrk="1" fontAlgn="auto" hangingPunct="1">
              <a:spcAft>
                <a:spcPts val="0"/>
              </a:spcAft>
              <a:buSzPct val="100000"/>
              <a:buFont typeface="+mj-lt"/>
              <a:buAutoNum type="arabicPeriod"/>
              <a:defRPr/>
            </a:pPr>
            <a:r>
              <a:rPr lang="en-GB" dirty="0" smtClean="0"/>
              <a:t>Teamwork skill (TS)</a:t>
            </a:r>
          </a:p>
          <a:p>
            <a:pPr marL="274320" indent="-274320" eaLnBrk="1" fontAlgn="auto" hangingPunct="1">
              <a:spcAft>
                <a:spcPts val="0"/>
              </a:spcAft>
              <a:buSzPct val="100000"/>
              <a:buFont typeface="+mj-lt"/>
              <a:buAutoNum type="arabicPeriod"/>
              <a:defRPr/>
            </a:pPr>
            <a:r>
              <a:rPr lang="en-GB" dirty="0" smtClean="0"/>
              <a:t>Lifelong learning &amp; Info Management (LL)</a:t>
            </a:r>
          </a:p>
          <a:p>
            <a:pPr marL="274320" indent="-274320" eaLnBrk="1" fontAlgn="auto" hangingPunct="1">
              <a:spcAft>
                <a:spcPts val="0"/>
              </a:spcAft>
              <a:buSzPct val="100000"/>
              <a:buFont typeface="+mj-lt"/>
              <a:buAutoNum type="arabicPeriod"/>
              <a:defRPr/>
            </a:pPr>
            <a:r>
              <a:rPr lang="en-GB" dirty="0" smtClean="0"/>
              <a:t>Entrepreneurship skills (ES)</a:t>
            </a:r>
          </a:p>
          <a:p>
            <a:pPr marL="274320" indent="-274320" eaLnBrk="1" fontAlgn="auto" hangingPunct="1">
              <a:spcAft>
                <a:spcPts val="0"/>
              </a:spcAft>
              <a:buSzPct val="100000"/>
              <a:buFont typeface="+mj-lt"/>
              <a:buAutoNum type="arabicPeriod"/>
              <a:defRPr/>
            </a:pPr>
            <a:r>
              <a:rPr lang="en-GB" dirty="0" smtClean="0"/>
              <a:t>Leadership skills (LS)</a:t>
            </a:r>
          </a:p>
          <a:p>
            <a:pPr marL="274320" indent="-274320" eaLnBrk="1" fontAlgn="auto" hangingPunct="1">
              <a:spcAft>
                <a:spcPts val="0"/>
              </a:spcAft>
              <a:buSzPct val="100000"/>
              <a:buFont typeface="+mj-lt"/>
              <a:buAutoNum type="arabicPeriod"/>
              <a:defRPr/>
            </a:pPr>
            <a:r>
              <a:rPr lang="en-GB" dirty="0" smtClean="0"/>
              <a:t>Ethics &amp; Moral Professional (EM)</a:t>
            </a:r>
          </a:p>
          <a:p>
            <a:pPr marL="274320" indent="-274320" eaLnBrk="1" fontAlgn="auto" hangingPunct="1">
              <a:spcAft>
                <a:spcPts val="0"/>
              </a:spcAft>
              <a:buSzPct val="100000"/>
              <a:buFont typeface="Wingdings" pitchFamily="2" charset="2"/>
              <a:buNone/>
              <a:defRPr/>
            </a:pPr>
            <a:endParaRPr lang="en-GB" dirty="0" smtClean="0"/>
          </a:p>
          <a:p>
            <a:pPr marL="0" indent="0" eaLnBrk="1" fontAlgn="auto" hangingPunct="1">
              <a:spcAft>
                <a:spcPts val="0"/>
              </a:spcAft>
              <a:buFont typeface="Wingdings" pitchFamily="2" charset="2"/>
              <a:buNone/>
              <a:defRPr/>
            </a:pPr>
            <a:endParaRPr lang="en-US" dirty="0" smtClean="0"/>
          </a:p>
          <a:p>
            <a:pPr marL="274320" indent="-274320" eaLnBrk="1" fontAlgn="auto" hangingPunct="1">
              <a:spcAft>
                <a:spcPts val="0"/>
              </a:spcAft>
              <a:buFont typeface="Wingdings" pitchFamily="2" charset="2"/>
              <a:buNone/>
              <a:defRPr/>
            </a:pPr>
            <a:endParaRPr lang="en-US" dirty="0"/>
          </a:p>
        </p:txBody>
      </p:sp>
      <p:sp>
        <p:nvSpPr>
          <p:cNvPr id="21508" name="Slide Number Placeholder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7ACA12C2-095E-4648-857B-E14B78AC893D}" type="slidenum">
              <a:rPr lang="en-US" smtClean="0"/>
              <a:pPr/>
              <a:t>96</a:t>
            </a:fld>
            <a:endParaRPr lang="en-US" smtClean="0"/>
          </a:p>
        </p:txBody>
      </p:sp>
    </p:spTree>
  </p:cSld>
  <p:clrMapOvr>
    <a:masterClrMapping/>
  </p:clrMapOvr>
  <p:transition>
    <p:fade thruBlk="1"/>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9"/>
          <p:cNvSpPr>
            <a:spLocks noChangeArrowheads="1"/>
          </p:cNvSpPr>
          <p:nvPr/>
        </p:nvSpPr>
        <p:spPr bwMode="auto">
          <a:xfrm>
            <a:off x="2362200" y="228600"/>
            <a:ext cx="6429709" cy="584775"/>
          </a:xfrm>
          <a:prstGeom prst="rect">
            <a:avLst/>
          </a:prstGeom>
          <a:noFill/>
          <a:ln w="9525">
            <a:noFill/>
            <a:miter lim="800000"/>
            <a:headEnd/>
            <a:tailEnd/>
          </a:ln>
        </p:spPr>
        <p:txBody>
          <a:bodyPr wrap="non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sv-S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MoE </a:t>
            </a:r>
            <a:r>
              <a:rPr lang="sv-SE"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&amp; MQA LEARNING OUTCOMES</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ndParaRPr>
          </a:p>
        </p:txBody>
      </p:sp>
      <p:graphicFrame>
        <p:nvGraphicFramePr>
          <p:cNvPr id="67697" name="Group 113"/>
          <p:cNvGraphicFramePr>
            <a:graphicFrameLocks noGrp="1"/>
          </p:cNvGraphicFramePr>
          <p:nvPr>
            <p:extLst>
              <p:ext uri="{D42A27DB-BD31-4B8C-83A1-F6EECF244321}">
                <p14:modId xmlns:p14="http://schemas.microsoft.com/office/powerpoint/2010/main" xmlns="" val="2429631593"/>
              </p:ext>
            </p:extLst>
          </p:nvPr>
        </p:nvGraphicFramePr>
        <p:xfrm>
          <a:off x="304800" y="1169032"/>
          <a:ext cx="8534400" cy="4698368"/>
        </p:xfrm>
        <a:graphic>
          <a:graphicData uri="http://schemas.openxmlformats.org/drawingml/2006/table">
            <a:tbl>
              <a:tblPr>
                <a:tableStyleId>{2D5ABB26-0587-4C30-8999-92F81FD0307C}</a:tableStyleId>
              </a:tblPr>
              <a:tblGrid>
                <a:gridCol w="746125"/>
                <a:gridCol w="3978275"/>
                <a:gridCol w="3810000"/>
              </a:tblGrid>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dirty="0" smtClean="0">
                          <a:ln>
                            <a:noFill/>
                          </a:ln>
                          <a:effectLst/>
                        </a:rPr>
                        <a:t>No</a:t>
                      </a:r>
                      <a:endParaRPr kumimoji="0" lang="en-US" sz="1600" b="1" i="0" u="none" strike="noStrike" cap="none" normalizeH="0" baseline="0" dirty="0" smtClean="0">
                        <a:ln>
                          <a:noFill/>
                        </a:ln>
                        <a:solidFill>
                          <a:schemeClr val="tx1"/>
                        </a:solidFill>
                        <a:effectLst/>
                        <a:latin typeface="Arial" charset="0"/>
                      </a:endParaRPr>
                    </a:p>
                  </a:txBody>
                  <a:tcPr anchor="ctr" horzOverflow="overflow">
                    <a:lnB w="12700" cap="flat" cmpd="sng" algn="ctr">
                      <a:solidFill>
                        <a:schemeClr val="tx1"/>
                      </a:solidFill>
                      <a:prstDash val="solid"/>
                      <a:round/>
                      <a:headEnd type="none" w="med" len="med"/>
                      <a:tailEnd type="none" w="med" len="med"/>
                    </a:lnB>
                    <a:solidFill>
                      <a:srgbClr val="FFC000"/>
                    </a:solid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u="none" strike="noStrike" cap="none" normalizeH="0" baseline="0" dirty="0" smtClean="0">
                          <a:ln>
                            <a:noFill/>
                          </a:ln>
                          <a:effectLst/>
                        </a:rPr>
                        <a:t>MQA</a:t>
                      </a:r>
                      <a:endParaRPr kumimoji="0" lang="en-US" sz="1600" b="1" i="0" u="none" strike="noStrike" cap="none" normalizeH="0" baseline="0" dirty="0" smtClean="0">
                        <a:ln>
                          <a:noFill/>
                        </a:ln>
                        <a:solidFill>
                          <a:schemeClr val="tx1"/>
                        </a:solidFill>
                        <a:effectLst/>
                        <a:latin typeface="Arial" charset="0"/>
                      </a:endParaRPr>
                    </a:p>
                  </a:txBody>
                  <a:tcPr anchor="ctr" horzOverflow="overflow">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u="none" strike="noStrike" cap="none" normalizeH="0" baseline="0" dirty="0" err="1" smtClean="0">
                          <a:ln>
                            <a:noFill/>
                          </a:ln>
                          <a:effectLst/>
                        </a:rPr>
                        <a:t>MoHE</a:t>
                      </a:r>
                      <a:endParaRPr kumimoji="0" lang="en-US" sz="1600" b="1" i="0" u="none" strike="noStrike" cap="none" normalizeH="0" baseline="0" dirty="0" smtClean="0">
                        <a:ln>
                          <a:noFill/>
                        </a:ln>
                        <a:solidFill>
                          <a:schemeClr val="tx1"/>
                        </a:solidFill>
                        <a:effectLst/>
                        <a:latin typeface="Arial" charset="0"/>
                      </a:endParaRPr>
                    </a:p>
                  </a:txBody>
                  <a:tcPr anchor="ctr" horzOverflow="overflow">
                    <a:lnB w="12700" cap="flat" cmpd="sng" algn="ctr">
                      <a:solidFill>
                        <a:schemeClr val="tx1"/>
                      </a:solidFill>
                      <a:prstDash val="solid"/>
                      <a:round/>
                      <a:headEnd type="none" w="med" len="med"/>
                      <a:tailEnd type="none" w="med" len="med"/>
                    </a:lnB>
                    <a:solidFill>
                      <a:srgbClr val="FFC000"/>
                    </a:solidFill>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rPr>
                        <a:t>1</a:t>
                      </a:r>
                      <a:endParaRPr kumimoji="0" lang="en-US"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smtClean="0">
                          <a:ln>
                            <a:noFill/>
                          </a:ln>
                          <a:effectLst/>
                        </a:rPr>
                        <a:t>Mastery of Body of Knowledge</a:t>
                      </a:r>
                      <a:endParaRPr kumimoji="0" lang="en-US"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ms-MY" sz="1600" u="none" strike="noStrike" cap="none" normalizeH="0" baseline="0" smtClean="0">
                          <a:ln>
                            <a:noFill/>
                          </a:ln>
                          <a:effectLst/>
                        </a:rPr>
                        <a:t>Knowledge</a:t>
                      </a:r>
                      <a:endParaRPr kumimoji="0" lang="en-US"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smtClean="0">
                          <a:ln>
                            <a:noFill/>
                          </a:ln>
                          <a:effectLst/>
                        </a:rPr>
                        <a:t>2</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rPr>
                        <a:t>Practical Skills</a:t>
                      </a:r>
                      <a:endParaRPr kumimoji="0" lang="en-US" sz="1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ms-MY" sz="1600" u="none" strike="noStrike" cap="none" normalizeH="0" baseline="0" smtClean="0">
                          <a:ln>
                            <a:noFill/>
                          </a:ln>
                          <a:effectLst/>
                        </a:rPr>
                        <a:t>Practical Skill</a:t>
                      </a:r>
                      <a:endParaRPr kumimoji="0" lang="en-US"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smtClean="0">
                          <a:ln>
                            <a:noFill/>
                          </a:ln>
                          <a:effectLst/>
                        </a:rPr>
                        <a:t>3</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rPr>
                        <a:t>Social Accountability</a:t>
                      </a:r>
                      <a:endParaRPr kumimoji="0" lang="en-US" sz="1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smtClean="0">
                          <a:ln>
                            <a:noFill/>
                          </a:ln>
                          <a:effectLst/>
                        </a:rPr>
                        <a:t>4</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u="none" strike="noStrike" cap="none" normalizeH="0" baseline="0" dirty="0" smtClean="0">
                          <a:ln>
                            <a:noFill/>
                          </a:ln>
                          <a:effectLst/>
                        </a:rPr>
                        <a:t>Ethics, Shared Values &amp; Professionalism</a:t>
                      </a:r>
                      <a:endParaRPr kumimoji="0" lang="en-US" sz="1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ms-MY" sz="1600" u="none" strike="noStrike" cap="none" normalizeH="0" baseline="0" dirty="0" smtClean="0">
                          <a:ln>
                            <a:noFill/>
                          </a:ln>
                          <a:effectLst/>
                        </a:rPr>
                        <a:t>Moral &amp; Professional Ethic</a:t>
                      </a:r>
                      <a:endParaRPr kumimoji="0" lang="en-US" sz="1600" b="1" i="0" u="none" strike="noStrike" cap="none" normalizeH="0" baseline="0" dirty="0" smtClean="0">
                        <a:ln>
                          <a:noFill/>
                        </a:ln>
                        <a:solidFill>
                          <a:srgbClr val="3E130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smtClean="0">
                          <a:ln>
                            <a:noFill/>
                          </a:ln>
                          <a:effectLst/>
                        </a:rPr>
                        <a:t>5</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rPr>
                        <a:t>Scientific Method, Critical Thinking &amp; Problem Solving</a:t>
                      </a:r>
                      <a:endParaRPr kumimoji="0" lang="en-US" sz="1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ms-MY" sz="1600" u="none" strike="noStrike" cap="none" normalizeH="0" baseline="0" dirty="0" smtClean="0">
                          <a:ln>
                            <a:noFill/>
                          </a:ln>
                          <a:effectLst/>
                        </a:rPr>
                        <a:t>Critical Thinking &amp; Problem Solving</a:t>
                      </a:r>
                      <a:endParaRPr kumimoji="0" lang="en-US" sz="1600" b="1" i="0" u="none" strike="noStrike" cap="none" normalizeH="0" baseline="0" dirty="0" smtClean="0">
                        <a:ln>
                          <a:noFill/>
                        </a:ln>
                        <a:solidFill>
                          <a:srgbClr val="3E130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88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smtClean="0">
                          <a:ln>
                            <a:noFill/>
                          </a:ln>
                          <a:effectLst/>
                        </a:rPr>
                        <a:t>6</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smtClean="0">
                          <a:ln>
                            <a:noFill/>
                          </a:ln>
                          <a:effectLst/>
                        </a:rPr>
                        <a:t>Communication Skills &amp; Team Work</a:t>
                      </a:r>
                      <a:endParaRPr kumimoji="0" lang="en-US"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ms-MY" sz="1600" u="none" strike="noStrike" cap="none" normalizeH="0" baseline="0" dirty="0" smtClean="0">
                          <a:ln>
                            <a:noFill/>
                          </a:ln>
                          <a:effectLst/>
                        </a:rPr>
                        <a:t>Communication</a:t>
                      </a:r>
                      <a:endParaRPr kumimoji="0" lang="ms-MY" sz="1600" b="1" i="0" u="none" strike="noStrike" cap="none" normalizeH="0" baseline="0" dirty="0" smtClean="0">
                        <a:ln>
                          <a:noFill/>
                        </a:ln>
                        <a:solidFill>
                          <a:srgbClr val="3E130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888">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ms-MY" sz="1600" u="none" strike="noStrike" cap="none" normalizeH="0" baseline="0" dirty="0" smtClean="0">
                          <a:ln>
                            <a:noFill/>
                          </a:ln>
                          <a:effectLst/>
                        </a:rPr>
                        <a:t>Teamwork </a:t>
                      </a:r>
                      <a:endParaRPr kumimoji="0" lang="en-US" sz="1600" b="1" i="0" u="none" strike="noStrike" cap="none" normalizeH="0" baseline="0" dirty="0" smtClean="0">
                        <a:ln>
                          <a:noFill/>
                        </a:ln>
                        <a:solidFill>
                          <a:srgbClr val="3E130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smtClean="0">
                          <a:ln>
                            <a:noFill/>
                          </a:ln>
                          <a:effectLst/>
                        </a:rPr>
                        <a:t>7</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smtClean="0">
                          <a:ln>
                            <a:noFill/>
                          </a:ln>
                          <a:effectLst/>
                        </a:rPr>
                        <a:t>Information Management &amp; Life Long Learning</a:t>
                      </a:r>
                      <a:endParaRPr kumimoji="0" lang="en-US"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ms-MY" sz="1600" u="none" strike="noStrike" cap="none" normalizeH="0" baseline="0" dirty="0" smtClean="0">
                          <a:ln>
                            <a:noFill/>
                          </a:ln>
                          <a:effectLst/>
                        </a:rPr>
                        <a:t>Life-long Learning &amp; Information Management</a:t>
                      </a:r>
                      <a:endParaRPr kumimoji="0" lang="en-US" sz="1600" b="1" i="0" u="none" strike="noStrike" cap="none" normalizeH="0" baseline="0" dirty="0" smtClean="0">
                        <a:ln>
                          <a:noFill/>
                        </a:ln>
                        <a:solidFill>
                          <a:srgbClr val="3E130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8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smtClean="0">
                          <a:ln>
                            <a:noFill/>
                          </a:ln>
                          <a:effectLst/>
                        </a:rPr>
                        <a:t>8</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smtClean="0">
                          <a:ln>
                            <a:noFill/>
                          </a:ln>
                          <a:effectLst/>
                        </a:rPr>
                        <a:t>Entrepreneurship</a:t>
                      </a:r>
                      <a:endParaRPr kumimoji="0" lang="en-US"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ms-MY" sz="1600" u="none" strike="noStrike" cap="none" normalizeH="0" baseline="0" dirty="0" smtClean="0">
                          <a:ln>
                            <a:noFill/>
                          </a:ln>
                          <a:effectLst/>
                        </a:rPr>
                        <a:t>Entrepenuership</a:t>
                      </a:r>
                      <a:endParaRPr kumimoji="0" lang="en-US" sz="1600" b="1" i="0" u="none" strike="noStrike" cap="none" normalizeH="0" baseline="0" dirty="0" smtClean="0">
                        <a:ln>
                          <a:noFill/>
                        </a:ln>
                        <a:solidFill>
                          <a:srgbClr val="3E130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smtClean="0">
                          <a:ln>
                            <a:noFill/>
                          </a:ln>
                          <a:effectLst/>
                        </a:rPr>
                        <a:t>9</a:t>
                      </a:r>
                      <a:endParaRPr kumimoji="0" lang="en-US" sz="16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ms-MY" sz="1600" u="none" strike="noStrike" cap="none" normalizeH="0" baseline="0" dirty="0" smtClean="0">
                          <a:ln>
                            <a:noFill/>
                          </a:ln>
                          <a:effectLst/>
                        </a:rPr>
                        <a:t>Leadership</a:t>
                      </a:r>
                      <a:endParaRPr kumimoji="0" lang="en-US" sz="1600" b="1" i="0" u="none" strike="noStrike" cap="none" normalizeH="0" baseline="0" dirty="0" smtClean="0">
                        <a:ln>
                          <a:noFill/>
                        </a:ln>
                        <a:solidFill>
                          <a:srgbClr val="3E1302"/>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fade thruBlk="1"/>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90600" y="228600"/>
            <a:ext cx="8229600" cy="636588"/>
          </a:xfrm>
        </p:spPr>
        <p:txBody>
          <a:bodyPr/>
          <a:lstStyle/>
          <a:p>
            <a:pPr marL="838200" indent="-838200" eaLnBrk="1" fontAlgn="auto" hangingPunct="1">
              <a:spcAft>
                <a:spcPts val="0"/>
              </a:spcAft>
              <a:defRPr/>
            </a:pPr>
            <a:r>
              <a:rPr lang="ms-MY"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         PO VS SOFTSKILL (example: FKM)</a:t>
            </a: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
        <p:nvSpPr>
          <p:cNvPr id="23555" name="Slide Number Placeholder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DA5DBECF-5BBF-4ACD-9D19-54F737D57D81}" type="slidenum">
              <a:rPr lang="en-US" smtClean="0"/>
              <a:pPr/>
              <a:t>98</a:t>
            </a:fld>
            <a:endParaRPr lang="en-US" smtClean="0"/>
          </a:p>
        </p:txBody>
      </p:sp>
      <p:graphicFrame>
        <p:nvGraphicFramePr>
          <p:cNvPr id="8" name="Table 7"/>
          <p:cNvGraphicFramePr>
            <a:graphicFrameLocks noGrp="1"/>
          </p:cNvGraphicFramePr>
          <p:nvPr/>
        </p:nvGraphicFramePr>
        <p:xfrm>
          <a:off x="990600" y="1447800"/>
          <a:ext cx="7391400" cy="4114806"/>
        </p:xfrm>
        <a:graphic>
          <a:graphicData uri="http://schemas.openxmlformats.org/drawingml/2006/table">
            <a:tbl>
              <a:tblPr/>
              <a:tblGrid>
                <a:gridCol w="2044430"/>
                <a:gridCol w="5346970"/>
              </a:tblGrid>
              <a:tr h="824307">
                <a:tc>
                  <a:txBody>
                    <a:bodyPr/>
                    <a:lstStyle/>
                    <a:p>
                      <a:pPr marL="0" marR="0" algn="ctr">
                        <a:lnSpc>
                          <a:spcPct val="115000"/>
                        </a:lnSpc>
                        <a:spcBef>
                          <a:spcPts val="0"/>
                        </a:spcBef>
                        <a:spcAft>
                          <a:spcPts val="0"/>
                        </a:spcAft>
                      </a:pPr>
                      <a:r>
                        <a:rPr lang="en-MY" sz="1600" b="1" dirty="0">
                          <a:latin typeface="Times New Roman"/>
                          <a:ea typeface="Calibri"/>
                          <a:cs typeface="Times New Roman"/>
                        </a:rPr>
                        <a:t>Program Outcomes (PO)</a:t>
                      </a:r>
                      <a:endParaRPr lang="en-US" sz="1600" b="1"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MY" sz="1600" b="1" dirty="0">
                          <a:latin typeface="Times New Roman"/>
                          <a:ea typeface="Calibri"/>
                          <a:cs typeface="Times New Roman"/>
                        </a:rPr>
                        <a:t>Soft Skill (KI)</a:t>
                      </a:r>
                      <a:endParaRPr lang="en-US" sz="1600" b="1"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65611">
                <a:tc>
                  <a:txBody>
                    <a:bodyPr/>
                    <a:lstStyle/>
                    <a:p>
                      <a:pPr marL="0" marR="0" algn="ctr">
                        <a:lnSpc>
                          <a:spcPct val="115000"/>
                        </a:lnSpc>
                        <a:spcBef>
                          <a:spcPts val="0"/>
                        </a:spcBef>
                        <a:spcAft>
                          <a:spcPts val="0"/>
                        </a:spcAft>
                      </a:pPr>
                      <a:r>
                        <a:rPr lang="en-MY" sz="1600" dirty="0">
                          <a:latin typeface="Times New Roman"/>
                          <a:ea typeface="Calibri"/>
                          <a:cs typeface="Times New Roman"/>
                        </a:rPr>
                        <a:t>PO1</a:t>
                      </a: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MY" sz="1600">
                          <a:latin typeface="Times New Roman"/>
                          <a:ea typeface="Calibri"/>
                          <a:cs typeface="Times New Roman"/>
                        </a:rPr>
                        <a:t> </a:t>
                      </a: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611">
                <a:tc>
                  <a:txBody>
                    <a:bodyPr/>
                    <a:lstStyle/>
                    <a:p>
                      <a:pPr marL="0" marR="0" algn="ctr">
                        <a:lnSpc>
                          <a:spcPct val="115000"/>
                        </a:lnSpc>
                        <a:spcBef>
                          <a:spcPts val="0"/>
                        </a:spcBef>
                        <a:spcAft>
                          <a:spcPts val="0"/>
                        </a:spcAft>
                      </a:pPr>
                      <a:r>
                        <a:rPr lang="en-MY" sz="1600">
                          <a:latin typeface="Times New Roman"/>
                          <a:ea typeface="Calibri"/>
                          <a:cs typeface="Times New Roman"/>
                        </a:rPr>
                        <a:t>PO2</a:t>
                      </a: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MY" sz="1600" dirty="0">
                          <a:latin typeface="Times New Roman"/>
                          <a:ea typeface="Calibri"/>
                          <a:cs typeface="Times New Roman"/>
                        </a:rPr>
                        <a:t> </a:t>
                      </a: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611">
                <a:tc>
                  <a:txBody>
                    <a:bodyPr/>
                    <a:lstStyle/>
                    <a:p>
                      <a:pPr marL="0" marR="0" algn="ctr">
                        <a:lnSpc>
                          <a:spcPct val="115000"/>
                        </a:lnSpc>
                        <a:spcBef>
                          <a:spcPts val="0"/>
                        </a:spcBef>
                        <a:spcAft>
                          <a:spcPts val="0"/>
                        </a:spcAft>
                      </a:pPr>
                      <a:r>
                        <a:rPr lang="en-MY" sz="1600">
                          <a:latin typeface="Times New Roman"/>
                          <a:ea typeface="Calibri"/>
                          <a:cs typeface="Times New Roman"/>
                        </a:rPr>
                        <a:t>PO3</a:t>
                      </a: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MY" sz="1600" dirty="0">
                          <a:latin typeface="Times New Roman"/>
                          <a:ea typeface="Calibri"/>
                          <a:cs typeface="Times New Roman"/>
                        </a:rPr>
                        <a:t>Critical Thinking &amp; Problem Solving (CTPS)</a:t>
                      </a: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611">
                <a:tc>
                  <a:txBody>
                    <a:bodyPr/>
                    <a:lstStyle/>
                    <a:p>
                      <a:pPr marL="0" marR="0" algn="ctr">
                        <a:lnSpc>
                          <a:spcPct val="115000"/>
                        </a:lnSpc>
                        <a:spcBef>
                          <a:spcPts val="0"/>
                        </a:spcBef>
                        <a:spcAft>
                          <a:spcPts val="0"/>
                        </a:spcAft>
                      </a:pPr>
                      <a:r>
                        <a:rPr lang="en-MY" sz="1600" dirty="0">
                          <a:latin typeface="Times New Roman"/>
                          <a:ea typeface="Calibri"/>
                          <a:cs typeface="Times New Roman"/>
                        </a:rPr>
                        <a:t>PO4</a:t>
                      </a: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65611">
                <a:tc>
                  <a:txBody>
                    <a:bodyPr/>
                    <a:lstStyle/>
                    <a:p>
                      <a:pPr marL="0" marR="0" algn="ctr">
                        <a:lnSpc>
                          <a:spcPct val="115000"/>
                        </a:lnSpc>
                        <a:spcBef>
                          <a:spcPts val="0"/>
                        </a:spcBef>
                        <a:spcAft>
                          <a:spcPts val="0"/>
                        </a:spcAft>
                      </a:pPr>
                      <a:r>
                        <a:rPr lang="en-MY" sz="1600">
                          <a:latin typeface="Times New Roman"/>
                          <a:ea typeface="Calibri"/>
                          <a:cs typeface="Times New Roman"/>
                        </a:rPr>
                        <a:t>PO5</a:t>
                      </a: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MY" sz="1600" dirty="0">
                          <a:latin typeface="Times New Roman"/>
                          <a:ea typeface="Calibri"/>
                          <a:cs typeface="Times New Roman"/>
                        </a:rPr>
                        <a:t>Leadership Skill, Teamwork Skill (LS,TS)</a:t>
                      </a: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611">
                <a:tc>
                  <a:txBody>
                    <a:bodyPr/>
                    <a:lstStyle/>
                    <a:p>
                      <a:pPr marL="0" marR="0" algn="ctr">
                        <a:lnSpc>
                          <a:spcPct val="115000"/>
                        </a:lnSpc>
                        <a:spcBef>
                          <a:spcPts val="0"/>
                        </a:spcBef>
                        <a:spcAft>
                          <a:spcPts val="0"/>
                        </a:spcAft>
                      </a:pPr>
                      <a:r>
                        <a:rPr lang="en-MY" sz="1600">
                          <a:latin typeface="Times New Roman"/>
                          <a:ea typeface="Calibri"/>
                          <a:cs typeface="Times New Roman"/>
                        </a:rPr>
                        <a:t>PO6</a:t>
                      </a: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MY" sz="1600" dirty="0">
                          <a:latin typeface="Times New Roman"/>
                          <a:ea typeface="Calibri"/>
                          <a:cs typeface="Times New Roman"/>
                        </a:rPr>
                        <a:t>Ethics &amp; Moral (EM)</a:t>
                      </a: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611">
                <a:tc>
                  <a:txBody>
                    <a:bodyPr/>
                    <a:lstStyle/>
                    <a:p>
                      <a:pPr marL="0" marR="0" algn="ctr">
                        <a:lnSpc>
                          <a:spcPct val="115000"/>
                        </a:lnSpc>
                        <a:spcBef>
                          <a:spcPts val="0"/>
                        </a:spcBef>
                        <a:spcAft>
                          <a:spcPts val="0"/>
                        </a:spcAft>
                      </a:pPr>
                      <a:r>
                        <a:rPr lang="en-MY" sz="1600">
                          <a:latin typeface="Times New Roman"/>
                          <a:ea typeface="Calibri"/>
                          <a:cs typeface="Times New Roman"/>
                        </a:rPr>
                        <a:t>PO7</a:t>
                      </a: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MY" sz="1600" dirty="0">
                          <a:latin typeface="Times New Roman"/>
                          <a:ea typeface="Calibri"/>
                          <a:cs typeface="Times New Roman"/>
                        </a:rPr>
                        <a:t>Communication Skill (CS)</a:t>
                      </a: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611">
                <a:tc>
                  <a:txBody>
                    <a:bodyPr/>
                    <a:lstStyle/>
                    <a:p>
                      <a:pPr marL="0" marR="0" algn="ctr">
                        <a:lnSpc>
                          <a:spcPct val="115000"/>
                        </a:lnSpc>
                        <a:spcBef>
                          <a:spcPts val="0"/>
                        </a:spcBef>
                        <a:spcAft>
                          <a:spcPts val="0"/>
                        </a:spcAft>
                      </a:pPr>
                      <a:r>
                        <a:rPr lang="en-MY" sz="1600">
                          <a:latin typeface="Times New Roman"/>
                          <a:ea typeface="Calibri"/>
                          <a:cs typeface="Times New Roman"/>
                        </a:rPr>
                        <a:t>PO8</a:t>
                      </a: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MY" sz="1600" dirty="0">
                          <a:latin typeface="Times New Roman"/>
                          <a:ea typeface="Calibri"/>
                          <a:cs typeface="Times New Roman"/>
                        </a:rPr>
                        <a:t>Life Long Learning (LL)</a:t>
                      </a: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611">
                <a:tc>
                  <a:txBody>
                    <a:bodyPr/>
                    <a:lstStyle/>
                    <a:p>
                      <a:pPr marL="0" marR="0" algn="ctr">
                        <a:lnSpc>
                          <a:spcPct val="115000"/>
                        </a:lnSpc>
                        <a:spcBef>
                          <a:spcPts val="0"/>
                        </a:spcBef>
                        <a:spcAft>
                          <a:spcPts val="0"/>
                        </a:spcAft>
                      </a:pPr>
                      <a:r>
                        <a:rPr lang="en-MY" sz="1600">
                          <a:latin typeface="Times New Roman"/>
                          <a:ea typeface="Calibri"/>
                          <a:cs typeface="Times New Roman"/>
                        </a:rPr>
                        <a:t>PO9</a:t>
                      </a:r>
                      <a:endParaRPr lang="en-US" sz="16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MY" sz="1600" dirty="0">
                          <a:latin typeface="Times New Roman"/>
                          <a:ea typeface="Calibri"/>
                          <a:cs typeface="Times New Roman"/>
                        </a:rPr>
                        <a:t>Entrepreneurship Skill (ES)</a:t>
                      </a:r>
                      <a:endParaRPr lang="en-US" sz="16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thruBlk="1"/>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A91BC3B-89F3-4436-880B-0668C87830A4}" type="slidenum">
              <a:rPr lang="en-US" smtClean="0"/>
              <a:pPr>
                <a:defRPr/>
              </a:pPr>
              <a:t>99</a:t>
            </a:fld>
            <a:endParaRPr lang="en-US"/>
          </a:p>
        </p:txBody>
      </p:sp>
      <p:pic>
        <p:nvPicPr>
          <p:cNvPr id="3" name="Picture 1" descr="ariel view.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609600" y="257413"/>
            <a:ext cx="8534400" cy="3323987"/>
          </a:xfrm>
          <a:prstGeom prst="rect">
            <a:avLst/>
          </a:prstGeom>
          <a:noFill/>
        </p:spPr>
        <p:txBody>
          <a:bodyPr wrap="square" rtlCol="0">
            <a:spAutoFit/>
          </a:bodyPr>
          <a:lstStyle/>
          <a:p>
            <a:pPr algn="ct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PART B:</a:t>
            </a:r>
          </a:p>
          <a:p>
            <a:pPr algn="ct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RUBRICS AND REFLECTIVE TECHNIQUE</a:t>
            </a:r>
          </a:p>
          <a:p>
            <a:pPr algn="ctr"/>
            <a:endPar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HS_ NC - 3 September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931</TotalTime>
  <Words>6963</Words>
  <Application>Microsoft Office PowerPoint</Application>
  <PresentationFormat>On-screen Show (4:3)</PresentationFormat>
  <Paragraphs>1683</Paragraphs>
  <Slides>124</Slides>
  <Notes>38</Notes>
  <HiddenSlides>0</HiddenSlides>
  <MMClips>0</MMClips>
  <ScaleCrop>false</ScaleCrop>
  <HeadingPairs>
    <vt:vector size="4" baseType="variant">
      <vt:variant>
        <vt:lpstr>Theme</vt:lpstr>
      </vt:variant>
      <vt:variant>
        <vt:i4>4</vt:i4>
      </vt:variant>
      <vt:variant>
        <vt:lpstr>Slide Titles</vt:lpstr>
      </vt:variant>
      <vt:variant>
        <vt:i4>124</vt:i4>
      </vt:variant>
    </vt:vector>
  </HeadingPairs>
  <TitlesOfParts>
    <vt:vector size="128" baseType="lpstr">
      <vt:lpstr>Office Theme</vt:lpstr>
      <vt:lpstr>MHS_ NC - 3 September 2013</vt:lpstr>
      <vt:lpstr>3_Office Theme</vt:lpstr>
      <vt:lpstr>1_Office Theme</vt:lpstr>
      <vt:lpstr>MESYUARAT PEMERIKSAAN BAJET  TAHUN 2013</vt:lpstr>
      <vt:lpstr>Slide 2</vt:lpstr>
      <vt:lpstr>Slide 3</vt:lpstr>
      <vt:lpstr>SYNOPSIS</vt:lpstr>
      <vt:lpstr>LEARNING OUTCOME</vt:lpstr>
      <vt:lpstr>CONTENTS</vt:lpstr>
      <vt:lpstr>Slide 7</vt:lpstr>
      <vt:lpstr>Slide 8</vt:lpstr>
      <vt:lpstr>Slide 9</vt:lpstr>
      <vt:lpstr>Slide 10</vt:lpstr>
      <vt:lpstr>OBJECTIVES VS OUTCOMES</vt:lpstr>
      <vt:lpstr>WHY OBE?</vt:lpstr>
      <vt:lpstr>Advantages of OBE</vt:lpstr>
      <vt:lpstr>What is the MQF?</vt:lpstr>
      <vt:lpstr>What is the MQF?</vt:lpstr>
      <vt:lpstr>7 Principles of the MQF</vt:lpstr>
      <vt:lpstr>Slide 17</vt:lpstr>
      <vt:lpstr>General Principles 3 &amp; 5: Levels of Qualifications &amp; Minimum Graduating Credits</vt:lpstr>
      <vt:lpstr>General Principle 4: Learning Outcomes  (MQF Para 15) – LO Domains</vt:lpstr>
      <vt:lpstr>General Principles 6 &amp; 7: Flexibility of Movement s &amp; Pathways </vt:lpstr>
      <vt:lpstr>Impact of MQF</vt:lpstr>
      <vt:lpstr>Slide 22</vt:lpstr>
      <vt:lpstr>How Does MQF Affect Teaching-Learning?</vt:lpstr>
      <vt:lpstr>Lecturer-Centred to Student-Centred  (incorporating SLT)</vt:lpstr>
      <vt:lpstr>Slide 25</vt:lpstr>
      <vt:lpstr>8 MQF Learning Outcome Domains</vt:lpstr>
      <vt:lpstr>Categories and Mapping of Learning Outcomes</vt:lpstr>
      <vt:lpstr>Slide 28</vt:lpstr>
      <vt:lpstr>Credit for trying?</vt:lpstr>
      <vt:lpstr>Credit = </vt:lpstr>
      <vt:lpstr>Factors In Calculating Credit</vt:lpstr>
      <vt:lpstr>Slide 32</vt:lpstr>
      <vt:lpstr>Slide 33</vt:lpstr>
      <vt:lpstr>Slide 34</vt:lpstr>
      <vt:lpstr>Student Categories &amp;130 credit Bachelors</vt:lpstr>
      <vt:lpstr>Proposed student independent learning time</vt:lpstr>
      <vt:lpstr>Learning Outcomes and Student Learning Time  (A subject with 6 learning outcomes and 1.5 credit hours)</vt:lpstr>
      <vt:lpstr>Module Academic Load &amp; Credits </vt:lpstr>
      <vt:lpstr>Credits per semester</vt:lpstr>
      <vt:lpstr>Slide 40</vt:lpstr>
      <vt:lpstr>Slide 41</vt:lpstr>
      <vt:lpstr>Slide 42</vt:lpstr>
      <vt:lpstr>Slide 43</vt:lpstr>
      <vt:lpstr>Slide 44</vt:lpstr>
      <vt:lpstr>Cognitive Domain (Thinking, Knowledge)</vt:lpstr>
      <vt:lpstr>Psychomotor Domain (Doing, Skills)</vt:lpstr>
      <vt:lpstr>Affective Domain (Feeling, Attitude)</vt:lpstr>
      <vt:lpstr>Slide 48</vt:lpstr>
      <vt:lpstr>Relationships – PEO, PO, LO and Stakeholders </vt:lpstr>
      <vt:lpstr>Slide 50</vt:lpstr>
      <vt:lpstr>Slide 51</vt:lpstr>
      <vt:lpstr>Program Educational Objectives (PEO)</vt:lpstr>
      <vt:lpstr>Program Educational Objectives (PEO)</vt:lpstr>
      <vt:lpstr>Program Educational Objectives (PEO) by EAC</vt:lpstr>
      <vt:lpstr>Characteristics of Good PEO</vt:lpstr>
      <vt:lpstr>Example of PEO - FKE</vt:lpstr>
      <vt:lpstr>Example of PEO - FKE</vt:lpstr>
      <vt:lpstr>Slide 58</vt:lpstr>
      <vt:lpstr>PROGRAM OUTCOMES (PO)</vt:lpstr>
      <vt:lpstr>Characteristics of Good PO</vt:lpstr>
      <vt:lpstr>Characteristics of Good PO – Cont.</vt:lpstr>
      <vt:lpstr>Slide 62</vt:lpstr>
      <vt:lpstr>Slide 63</vt:lpstr>
      <vt:lpstr>Characteristics of Good LO</vt:lpstr>
      <vt:lpstr>Example of LO</vt:lpstr>
      <vt:lpstr>Slide 66</vt:lpstr>
      <vt:lpstr>What is Assessment?</vt:lpstr>
      <vt:lpstr>The State of Assessment</vt:lpstr>
      <vt:lpstr>Values and Attitudes about Assessment</vt:lpstr>
      <vt:lpstr>Formative Assessment</vt:lpstr>
      <vt:lpstr>Slide 71</vt:lpstr>
      <vt:lpstr>Slide 72</vt:lpstr>
      <vt:lpstr>Key Elements of Formative Assessment</vt:lpstr>
      <vt:lpstr>Summative Assessment</vt:lpstr>
      <vt:lpstr>Slide 75</vt:lpstr>
      <vt:lpstr>The Garden Analogy</vt:lpstr>
      <vt:lpstr>Factors Inhibiting Assessment</vt:lpstr>
      <vt:lpstr>Slide 78</vt:lpstr>
      <vt:lpstr>Forms of Summative Assessment</vt:lpstr>
      <vt:lpstr>Implications for classroom practice</vt:lpstr>
      <vt:lpstr>Slide 81</vt:lpstr>
      <vt:lpstr>So What is Assessment?</vt:lpstr>
      <vt:lpstr>ASSESSMENT PROCESS</vt:lpstr>
      <vt:lpstr>Formative &amp; Summative Assessment Cycle</vt:lpstr>
      <vt:lpstr>Five Assessment Principles (after Thomas Angelo &amp; Patricia Cross 1993)</vt:lpstr>
      <vt:lpstr>Slide 86</vt:lpstr>
      <vt:lpstr>Slide 87</vt:lpstr>
      <vt:lpstr>Evaluation (cont.)</vt:lpstr>
      <vt:lpstr>Assessment vs Evaluation</vt:lpstr>
      <vt:lpstr>Good Practice in UG Education  (after Arthur Chickering &amp; Zelda Gamson 1989)</vt:lpstr>
      <vt:lpstr>Assessment n Evaluation (various sources, but especially Dan Apple 1998)</vt:lpstr>
      <vt:lpstr>Summary of Differences</vt:lpstr>
      <vt:lpstr>Slide 93</vt:lpstr>
      <vt:lpstr>CQI of OBE Using PDCA Method</vt:lpstr>
      <vt:lpstr>Slide 95</vt:lpstr>
      <vt:lpstr>SOFT SKILL (MOE)</vt:lpstr>
      <vt:lpstr>Slide 97</vt:lpstr>
      <vt:lpstr>         PO VS SOFTSKILL (example: FKM)</vt:lpstr>
      <vt:lpstr>Slide 99</vt:lpstr>
      <vt:lpstr>APA ITU RUBRIK?</vt:lpstr>
      <vt:lpstr>Slide 101</vt:lpstr>
      <vt:lpstr>KOMPONEN RUBRIK</vt:lpstr>
      <vt:lpstr>Slide 103</vt:lpstr>
      <vt:lpstr>Bentuk Penskoran Rubrik </vt:lpstr>
      <vt:lpstr>CONTOH RUBRIK :  KEMAHIRAN KOMUNIKASI</vt:lpstr>
      <vt:lpstr>JENIS RUBRIK PENSKORAN</vt:lpstr>
      <vt:lpstr>JENIS RUBRIK PENSKORAN</vt:lpstr>
      <vt:lpstr>General versus Task-Specific   </vt:lpstr>
      <vt:lpstr>Participation in Class Discussions</vt:lpstr>
      <vt:lpstr>PO (g): Communicate effectively in a presentation or report</vt:lpstr>
      <vt:lpstr>WRITING </vt:lpstr>
      <vt:lpstr>RESEARCH SKILL</vt:lpstr>
      <vt:lpstr>LATIHAN INDUSTRI</vt:lpstr>
      <vt:lpstr>LATIHAN INDUSTRI</vt:lpstr>
      <vt:lpstr>Faedah Penskoran Rubrik </vt:lpstr>
      <vt:lpstr>Faedah Rubric</vt:lpstr>
      <vt:lpstr>Bagaimana membina rubrik penskoran?</vt:lpstr>
      <vt:lpstr>Bagaimana membina…</vt:lpstr>
      <vt:lpstr>REFLECTIVE TECHNIQUE</vt:lpstr>
      <vt:lpstr>Reflective Clusters</vt:lpstr>
      <vt:lpstr>Slide 121</vt:lpstr>
      <vt:lpstr>Slide 122</vt:lpstr>
      <vt:lpstr>Slide 123</vt:lpstr>
      <vt:lpstr>Slide 124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01483</dc:creator>
  <cp:lastModifiedBy>01483</cp:lastModifiedBy>
  <cp:revision>31</cp:revision>
  <dcterms:created xsi:type="dcterms:W3CDTF">2013-09-10T02:12:01Z</dcterms:created>
  <dcterms:modified xsi:type="dcterms:W3CDTF">2014-05-05T08:08:18Z</dcterms:modified>
</cp:coreProperties>
</file>