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rawings/drawing2.xml" ContentType="application/vnd.openxmlformats-officedocument.drawingml.chartshapes+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diagrams/layout3.xml" ContentType="application/vnd.openxmlformats-officedocument.drawingml.diagramLayout+xml"/>
  <Override PartName="/ppt/diagrams/layout1.xml" ContentType="application/vnd.openxmlformats-officedocument.drawingml.diagramLayout+xml"/>
  <Override PartName="/ppt/notesSlides/notesSlide7.xml" ContentType="application/vnd.openxmlformats-officedocument.presentationml.notesSlide+xml"/>
  <Default Extension="xlsx" ContentType="application/vnd.openxmlformats-officedocument.spreadsheetml.sheet"/>
  <Override PartName="/ppt/diagrams/data2.xml" ContentType="application/vnd.openxmlformats-officedocument.drawingml.diagramData+xml"/>
  <Override PartName="/ppt/notesSlides/notesSlide10.xml" ContentType="application/vnd.openxmlformats-officedocument.presentationml.notesSlide+xml"/>
  <Override PartName="/ppt/charts/chart3.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diagrams/layout2.xml" ContentType="application/vnd.openxmlformats-officedocument.drawingml.diagramLayout+xml"/>
  <Override PartName="/ppt/notesSlides/notesSlide6.xml" ContentType="application/vnd.openxmlformats-officedocument.presentationml.notesSlide+xml"/>
  <Override PartName="/ppt/diagrams/data3.xml" ContentType="application/vnd.openxmlformats-officedocument.drawingml.diagramData+xml"/>
  <Override PartName="/ppt/charts/chart4.xml" ContentType="application/vnd.openxmlformats-officedocument.drawingml.chart+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ppt/charts/chart2.xml" ContentType="application/vnd.openxmlformats-officedocument.drawingml.chart+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51"/>
  </p:notesMasterIdLst>
  <p:sldIdLst>
    <p:sldId id="396" r:id="rId2"/>
    <p:sldId id="343" r:id="rId3"/>
    <p:sldId id="383" r:id="rId4"/>
    <p:sldId id="344" r:id="rId5"/>
    <p:sldId id="345" r:id="rId6"/>
    <p:sldId id="384" r:id="rId7"/>
    <p:sldId id="346" r:id="rId8"/>
    <p:sldId id="347" r:id="rId9"/>
    <p:sldId id="348" r:id="rId10"/>
    <p:sldId id="349" r:id="rId11"/>
    <p:sldId id="350" r:id="rId12"/>
    <p:sldId id="351" r:id="rId13"/>
    <p:sldId id="381" r:id="rId14"/>
    <p:sldId id="382" r:id="rId15"/>
    <p:sldId id="353" r:id="rId16"/>
    <p:sldId id="342" r:id="rId17"/>
    <p:sldId id="370" r:id="rId18"/>
    <p:sldId id="371" r:id="rId19"/>
    <p:sldId id="385" r:id="rId20"/>
    <p:sldId id="386" r:id="rId21"/>
    <p:sldId id="387" r:id="rId22"/>
    <p:sldId id="372" r:id="rId23"/>
    <p:sldId id="373" r:id="rId24"/>
    <p:sldId id="374" r:id="rId25"/>
    <p:sldId id="376" r:id="rId26"/>
    <p:sldId id="391" r:id="rId27"/>
    <p:sldId id="378" r:id="rId28"/>
    <p:sldId id="388" r:id="rId29"/>
    <p:sldId id="389" r:id="rId30"/>
    <p:sldId id="390" r:id="rId31"/>
    <p:sldId id="392" r:id="rId32"/>
    <p:sldId id="354" r:id="rId33"/>
    <p:sldId id="393" r:id="rId34"/>
    <p:sldId id="394" r:id="rId35"/>
    <p:sldId id="358" r:id="rId36"/>
    <p:sldId id="359" r:id="rId37"/>
    <p:sldId id="360" r:id="rId38"/>
    <p:sldId id="361" r:id="rId39"/>
    <p:sldId id="364" r:id="rId40"/>
    <p:sldId id="365" r:id="rId41"/>
    <p:sldId id="402" r:id="rId42"/>
    <p:sldId id="403" r:id="rId43"/>
    <p:sldId id="366" r:id="rId44"/>
    <p:sldId id="400" r:id="rId45"/>
    <p:sldId id="401" r:id="rId46"/>
    <p:sldId id="397" r:id="rId47"/>
    <p:sldId id="398" r:id="rId48"/>
    <p:sldId id="399" r:id="rId49"/>
    <p:sldId id="395"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85B"/>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0" d="100"/>
          <a:sy n="70" d="100"/>
        </p:scale>
        <p:origin x="-427" y="355"/>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68"/>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2" Type="http://schemas.openxmlformats.org/officeDocument/2006/relationships/oleObject" Target="file:///C:\HANIF%20LUDIN\hanif%20bakup\Desktop\HANIF5P\BULETIN%20SKILLS\GRAF%20PPTVET.xlsx" TargetMode="External"/><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1" Type="http://schemas.openxmlformats.org/officeDocument/2006/relationships/oleObject" Target="file:///C:\HANIF%20LUDIN\hanif%20bakup\Desktop\HANIF5P\BULETIN%20SKILLS\GRAF%20PPTVE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barChart>
        <c:barDir val="col"/>
        <c:grouping val="clustered"/>
        <c:ser>
          <c:idx val="0"/>
          <c:order val="0"/>
          <c:tx>
            <c:strRef>
              <c:f>Sheet1!$B$1</c:f>
              <c:strCache>
                <c:ptCount val="1"/>
                <c:pt idx="0">
                  <c:v>Column3</c:v>
                </c:pt>
              </c:strCache>
            </c:strRef>
          </c:tx>
          <c:cat>
            <c:strRef>
              <c:f>Sheet1!$A$2:$A$8</c:f>
              <c:strCache>
                <c:ptCount val="6"/>
                <c:pt idx="0">
                  <c:v>Low Skilled</c:v>
                </c:pt>
                <c:pt idx="1">
                  <c:v>Vocational/Certificate</c:v>
                </c:pt>
                <c:pt idx="2">
                  <c:v>Diploma</c:v>
                </c:pt>
                <c:pt idx="3">
                  <c:v>Degree</c:v>
                </c:pt>
                <c:pt idx="4">
                  <c:v>Masters/Professional</c:v>
                </c:pt>
                <c:pt idx="5">
                  <c:v>PhD</c:v>
                </c:pt>
              </c:strCache>
            </c:strRef>
          </c:cat>
          <c:val>
            <c:numRef>
              <c:f>Sheet1!$B$2:$B$8</c:f>
              <c:numCache>
                <c:formatCode>#,##0</c:formatCode>
                <c:ptCount val="7"/>
                <c:pt idx="0">
                  <c:v>632976</c:v>
                </c:pt>
                <c:pt idx="1">
                  <c:v>647088</c:v>
                </c:pt>
                <c:pt idx="2">
                  <c:v>679977</c:v>
                </c:pt>
                <c:pt idx="3">
                  <c:v>987013</c:v>
                </c:pt>
                <c:pt idx="4">
                  <c:v>270635</c:v>
                </c:pt>
                <c:pt idx="5">
                  <c:v>23305</c:v>
                </c:pt>
              </c:numCache>
            </c:numRef>
          </c:val>
        </c:ser>
        <c:axId val="164424704"/>
        <c:axId val="164537088"/>
      </c:barChart>
      <c:catAx>
        <c:axId val="164424704"/>
        <c:scaling>
          <c:orientation val="minMax"/>
        </c:scaling>
        <c:axPos val="b"/>
        <c:tickLblPos val="nextTo"/>
        <c:txPr>
          <a:bodyPr/>
          <a:lstStyle/>
          <a:p>
            <a:pPr>
              <a:defRPr sz="1000"/>
            </a:pPr>
            <a:endParaRPr lang="en-US"/>
          </a:p>
        </c:txPr>
        <c:crossAx val="164537088"/>
        <c:crosses val="autoZero"/>
        <c:auto val="1"/>
        <c:lblAlgn val="ctr"/>
        <c:lblOffset val="100"/>
      </c:catAx>
      <c:valAx>
        <c:axId val="164537088"/>
        <c:scaling>
          <c:orientation val="minMax"/>
        </c:scaling>
        <c:axPos val="l"/>
        <c:majorGridlines/>
        <c:numFmt formatCode="#,##0" sourceLinked="1"/>
        <c:tickLblPos val="nextTo"/>
        <c:crossAx val="164424704"/>
        <c:crosses val="autoZero"/>
        <c:crossBetween val="between"/>
      </c:valAx>
    </c:plotArea>
    <c:plotVisOnly val="1"/>
    <c:dispBlanksAs val="gap"/>
  </c:chart>
  <c:txPr>
    <a:bodyPr/>
    <a:lstStyle/>
    <a:p>
      <a:pPr>
        <a:defRPr sz="1800"/>
      </a:pPr>
      <a:endParaRPr lang="en-US"/>
    </a:p>
  </c:txPr>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barChart>
        <c:barDir val="col"/>
        <c:grouping val="clustered"/>
        <c:ser>
          <c:idx val="0"/>
          <c:order val="0"/>
          <c:tx>
            <c:strRef>
              <c:f>Sheet1!$B$1</c:f>
              <c:strCache>
                <c:ptCount val="1"/>
                <c:pt idx="0">
                  <c:v>Series 1</c:v>
                </c:pt>
              </c:strCache>
            </c:strRef>
          </c:tx>
          <c:cat>
            <c:strRef>
              <c:f>Sheet1!$A$2:$A$13</c:f>
              <c:strCache>
                <c:ptCount val="12"/>
                <c:pt idx="0">
                  <c:v>Tourism</c:v>
                </c:pt>
                <c:pt idx="1">
                  <c:v>Retail</c:v>
                </c:pt>
                <c:pt idx="2">
                  <c:v>Greater KL Dev</c:v>
                </c:pt>
                <c:pt idx="3">
                  <c:v>Health Care</c:v>
                </c:pt>
                <c:pt idx="4">
                  <c:v>Edu</c:v>
                </c:pt>
                <c:pt idx="5">
                  <c:v>Business Svcs</c:v>
                </c:pt>
                <c:pt idx="6">
                  <c:v>Fin Svcs</c:v>
                </c:pt>
                <c:pt idx="7">
                  <c:v>EE</c:v>
                </c:pt>
                <c:pt idx="8">
                  <c:v>OGE</c:v>
                </c:pt>
                <c:pt idx="9">
                  <c:v>Agri</c:v>
                </c:pt>
                <c:pt idx="10">
                  <c:v>Palm Oil</c:v>
                </c:pt>
                <c:pt idx="11">
                  <c:v>CCl</c:v>
                </c:pt>
              </c:strCache>
            </c:strRef>
          </c:cat>
          <c:val>
            <c:numRef>
              <c:f>Sheet1!$B$2:$B$14</c:f>
              <c:numCache>
                <c:formatCode>General</c:formatCode>
                <c:ptCount val="13"/>
                <c:pt idx="0">
                  <c:v>450</c:v>
                </c:pt>
                <c:pt idx="1">
                  <c:v>200</c:v>
                </c:pt>
                <c:pt idx="2">
                  <c:v>200</c:v>
                </c:pt>
                <c:pt idx="3">
                  <c:v>130</c:v>
                </c:pt>
                <c:pt idx="4">
                  <c:v>100</c:v>
                </c:pt>
                <c:pt idx="5">
                  <c:v>50</c:v>
                </c:pt>
                <c:pt idx="6">
                  <c:v>45</c:v>
                </c:pt>
                <c:pt idx="7">
                  <c:v>40</c:v>
                </c:pt>
                <c:pt idx="8">
                  <c:v>35</c:v>
                </c:pt>
                <c:pt idx="9">
                  <c:v>33</c:v>
                </c:pt>
                <c:pt idx="10">
                  <c:v>30</c:v>
                </c:pt>
                <c:pt idx="11">
                  <c:v>30</c:v>
                </c:pt>
              </c:numCache>
            </c:numRef>
          </c:val>
        </c:ser>
        <c:axId val="164868096"/>
        <c:axId val="164869632"/>
      </c:barChart>
      <c:catAx>
        <c:axId val="164868096"/>
        <c:scaling>
          <c:orientation val="minMax"/>
        </c:scaling>
        <c:axPos val="b"/>
        <c:tickLblPos val="nextTo"/>
        <c:txPr>
          <a:bodyPr/>
          <a:lstStyle/>
          <a:p>
            <a:pPr>
              <a:defRPr sz="1200" baseline="0"/>
            </a:pPr>
            <a:endParaRPr lang="en-US"/>
          </a:p>
        </c:txPr>
        <c:crossAx val="164869632"/>
        <c:crosses val="autoZero"/>
        <c:auto val="1"/>
        <c:lblAlgn val="ctr"/>
        <c:lblOffset val="100"/>
      </c:catAx>
      <c:valAx>
        <c:axId val="164869632"/>
        <c:scaling>
          <c:orientation val="minMax"/>
        </c:scaling>
        <c:axPos val="l"/>
        <c:majorGridlines/>
        <c:numFmt formatCode="General" sourceLinked="1"/>
        <c:tickLblPos val="nextTo"/>
        <c:crossAx val="164868096"/>
        <c:crosses val="autoZero"/>
        <c:crossBetween val="between"/>
      </c:valAx>
    </c:plotArea>
    <c:plotVisOnly val="1"/>
    <c:dispBlanksAs val="gap"/>
  </c:chart>
  <c:txPr>
    <a:bodyPr/>
    <a:lstStyle/>
    <a:p>
      <a:pPr>
        <a:defRPr sz="1800"/>
      </a:pPr>
      <a:endParaRPr lang="en-US"/>
    </a:p>
  </c:txPr>
  <c:externalData r:id="rId1"/>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autoTitleDeleted val="1"/>
    <c:view3D>
      <c:rAngAx val="1"/>
    </c:view3D>
    <c:plotArea>
      <c:layout>
        <c:manualLayout>
          <c:layoutTarget val="inner"/>
          <c:xMode val="edge"/>
          <c:yMode val="edge"/>
          <c:x val="0.19497895310256044"/>
          <c:y val="0.13021728841271904"/>
          <c:w val="0.76266069682466164"/>
          <c:h val="0.43764145260530929"/>
        </c:manualLayout>
      </c:layout>
      <c:bar3DChart>
        <c:barDir val="col"/>
        <c:grouping val="clustered"/>
        <c:ser>
          <c:idx val="0"/>
          <c:order val="0"/>
          <c:spPr>
            <a:gradFill>
              <a:gsLst>
                <a:gs pos="0">
                  <a:srgbClr val="000082"/>
                </a:gs>
                <a:gs pos="30000">
                  <a:srgbClr val="66008F"/>
                </a:gs>
                <a:gs pos="64999">
                  <a:srgbClr val="BA0066"/>
                </a:gs>
                <a:gs pos="89999">
                  <a:srgbClr val="FF0000"/>
                </a:gs>
                <a:gs pos="100000">
                  <a:srgbClr val="FF8200"/>
                </a:gs>
              </a:gsLst>
              <a:lin ang="5400000" scaled="0"/>
            </a:gradFill>
          </c:spPr>
          <c:cat>
            <c:strRef>
              <c:f>Sheet1!$C$5:$C$11</c:f>
              <c:strCache>
                <c:ptCount val="7"/>
                <c:pt idx="0">
                  <c:v>Wholesale &amp; Retail</c:v>
                </c:pt>
                <c:pt idx="1">
                  <c:v>Oil, Gas &amp; Energy</c:v>
                </c:pt>
                <c:pt idx="2">
                  <c:v>Palm Oil &amp; Rubber</c:v>
                </c:pt>
                <c:pt idx="3">
                  <c:v>Financial Services</c:v>
                </c:pt>
                <c:pt idx="4">
                  <c:v>Communications Content &amp; Infrastructure</c:v>
                </c:pt>
                <c:pt idx="5">
                  <c:v>Healthcare</c:v>
                </c:pt>
                <c:pt idx="6">
                  <c:v>Agriculture</c:v>
                </c:pt>
              </c:strCache>
            </c:strRef>
          </c:cat>
          <c:val>
            <c:numRef>
              <c:f>Sheet1!$D$5:$D$11</c:f>
              <c:numCache>
                <c:formatCode>General</c:formatCode>
                <c:ptCount val="7"/>
                <c:pt idx="0">
                  <c:v>15625</c:v>
                </c:pt>
                <c:pt idx="1">
                  <c:v>10648</c:v>
                </c:pt>
                <c:pt idx="2">
                  <c:v>3570</c:v>
                </c:pt>
                <c:pt idx="3">
                  <c:v>3567</c:v>
                </c:pt>
                <c:pt idx="4">
                  <c:v>2035</c:v>
                </c:pt>
                <c:pt idx="5">
                  <c:v>1226</c:v>
                </c:pt>
                <c:pt idx="6">
                  <c:v>849</c:v>
                </c:pt>
              </c:numCache>
            </c:numRef>
          </c:val>
        </c:ser>
        <c:shape val="cylinder"/>
        <c:axId val="165516416"/>
        <c:axId val="165780864"/>
        <c:axId val="0"/>
      </c:bar3DChart>
      <c:catAx>
        <c:axId val="165516416"/>
        <c:scaling>
          <c:orientation val="minMax"/>
        </c:scaling>
        <c:axPos val="b"/>
        <c:title>
          <c:tx>
            <c:rich>
              <a:bodyPr/>
              <a:lstStyle/>
              <a:p>
                <a:pPr>
                  <a:defRPr lang="en-MY">
                    <a:latin typeface="Arial" pitchFamily="34" charset="0"/>
                    <a:cs typeface="Arial" pitchFamily="34" charset="0"/>
                  </a:defRPr>
                </a:pPr>
                <a:r>
                  <a:rPr lang="en-MY" dirty="0" smtClean="0">
                    <a:latin typeface="Arial" pitchFamily="34" charset="0"/>
                    <a:cs typeface="Arial" pitchFamily="34" charset="0"/>
                  </a:rPr>
                  <a:t>Sector </a:t>
                </a:r>
                <a:endParaRPr lang="en-MY" dirty="0">
                  <a:latin typeface="Arial" pitchFamily="34" charset="0"/>
                  <a:cs typeface="Arial" pitchFamily="34" charset="0"/>
                </a:endParaRPr>
              </a:p>
            </c:rich>
          </c:tx>
          <c:layout>
            <c:manualLayout>
              <c:xMode val="edge"/>
              <c:yMode val="edge"/>
              <c:x val="0.49275640073292731"/>
              <c:y val="0.93326965276881424"/>
            </c:manualLayout>
          </c:layout>
        </c:title>
        <c:majorTickMark val="none"/>
        <c:tickLblPos val="nextTo"/>
        <c:txPr>
          <a:bodyPr/>
          <a:lstStyle/>
          <a:p>
            <a:pPr>
              <a:defRPr lang="en-MY"/>
            </a:pPr>
            <a:endParaRPr lang="en-US"/>
          </a:p>
        </c:txPr>
        <c:crossAx val="165780864"/>
        <c:crosses val="autoZero"/>
        <c:auto val="1"/>
        <c:lblAlgn val="ctr"/>
        <c:lblOffset val="100"/>
      </c:catAx>
      <c:valAx>
        <c:axId val="165780864"/>
        <c:scaling>
          <c:orientation val="minMax"/>
        </c:scaling>
        <c:axPos val="l"/>
        <c:title>
          <c:tx>
            <c:rich>
              <a:bodyPr/>
              <a:lstStyle/>
              <a:p>
                <a:pPr>
                  <a:defRPr lang="en-MY">
                    <a:latin typeface="Arial" pitchFamily="34" charset="0"/>
                    <a:cs typeface="Arial" pitchFamily="34" charset="0"/>
                  </a:defRPr>
                </a:pPr>
                <a:r>
                  <a:rPr lang="en-US" dirty="0" smtClean="0">
                    <a:latin typeface="Arial" pitchFamily="34" charset="0"/>
                    <a:cs typeface="Arial" pitchFamily="34" charset="0"/>
                  </a:rPr>
                  <a:t>Gap of undersupply</a:t>
                </a:r>
                <a:endParaRPr lang="en-US" dirty="0">
                  <a:latin typeface="Arial" pitchFamily="34" charset="0"/>
                  <a:cs typeface="Arial" pitchFamily="34" charset="0"/>
                </a:endParaRPr>
              </a:p>
            </c:rich>
          </c:tx>
          <c:layout/>
        </c:title>
        <c:numFmt formatCode="General" sourceLinked="1"/>
        <c:tickLblPos val="nextTo"/>
        <c:txPr>
          <a:bodyPr/>
          <a:lstStyle/>
          <a:p>
            <a:pPr>
              <a:defRPr lang="en-MY"/>
            </a:pPr>
            <a:endParaRPr lang="en-US"/>
          </a:p>
        </c:txPr>
        <c:crossAx val="165516416"/>
        <c:crosses val="autoZero"/>
        <c:crossBetween val="between"/>
      </c:valAx>
    </c:plotArea>
    <c:plotVisOnly val="1"/>
    <c:dispBlanksAs val="gap"/>
  </c:chart>
  <c:sp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solidFill>
        <a:schemeClr val="tx1"/>
      </a:solidFill>
    </a:ln>
  </c:spPr>
  <c:externalData r:id="rId2"/>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hart>
    <c:autoTitleDeleted val="1"/>
    <c:view3D>
      <c:rAngAx val="1"/>
    </c:view3D>
    <c:plotArea>
      <c:layout>
        <c:manualLayout>
          <c:layoutTarget val="inner"/>
          <c:xMode val="edge"/>
          <c:yMode val="edge"/>
          <c:x val="0.18371462658076851"/>
          <c:y val="4.9460436297921885E-2"/>
          <c:w val="0.77992173705559686"/>
          <c:h val="0.52853642270125956"/>
        </c:manualLayout>
      </c:layout>
      <c:bar3DChart>
        <c:barDir val="col"/>
        <c:grouping val="clustered"/>
        <c:ser>
          <c:idx val="0"/>
          <c:order val="0"/>
          <c:spPr>
            <a:gradFill>
              <a:gsLst>
                <a:gs pos="0">
                  <a:srgbClr val="03D4A8"/>
                </a:gs>
                <a:gs pos="25000">
                  <a:srgbClr val="21D6E0"/>
                </a:gs>
                <a:gs pos="75000">
                  <a:srgbClr val="0087E6"/>
                </a:gs>
                <a:gs pos="100000">
                  <a:srgbClr val="005CBF"/>
                </a:gs>
              </a:gsLst>
              <a:lin ang="5400000" scaled="0"/>
            </a:gradFill>
          </c:spPr>
          <c:cat>
            <c:strRef>
              <c:f>Sheet1!$C$13:$C$19</c:f>
              <c:strCache>
                <c:ptCount val="7"/>
                <c:pt idx="0">
                  <c:v>Tourism</c:v>
                </c:pt>
                <c:pt idx="1">
                  <c:v>Education</c:v>
                </c:pt>
                <c:pt idx="2">
                  <c:v>Textiles</c:v>
                </c:pt>
                <c:pt idx="3">
                  <c:v>Machining and Equipments Maintainance</c:v>
                </c:pt>
                <c:pt idx="4">
                  <c:v>Business Services</c:v>
                </c:pt>
                <c:pt idx="5">
                  <c:v>Building &amp; Construction</c:v>
                </c:pt>
                <c:pt idx="6">
                  <c:v>Electrical &amp; Electronic</c:v>
                </c:pt>
              </c:strCache>
            </c:strRef>
          </c:cat>
          <c:val>
            <c:numRef>
              <c:f>Sheet1!$D$13:$D$19</c:f>
              <c:numCache>
                <c:formatCode>General</c:formatCode>
                <c:ptCount val="7"/>
                <c:pt idx="0">
                  <c:v>6762</c:v>
                </c:pt>
                <c:pt idx="1">
                  <c:v>9100</c:v>
                </c:pt>
                <c:pt idx="2">
                  <c:v>9273</c:v>
                </c:pt>
                <c:pt idx="3">
                  <c:v>14378</c:v>
                </c:pt>
                <c:pt idx="4">
                  <c:v>19016</c:v>
                </c:pt>
                <c:pt idx="5">
                  <c:v>34957</c:v>
                </c:pt>
                <c:pt idx="6">
                  <c:v>47790</c:v>
                </c:pt>
              </c:numCache>
            </c:numRef>
          </c:val>
        </c:ser>
        <c:shape val="cylinder"/>
        <c:axId val="166159104"/>
        <c:axId val="166161024"/>
        <c:axId val="0"/>
      </c:bar3DChart>
      <c:catAx>
        <c:axId val="166159104"/>
        <c:scaling>
          <c:orientation val="minMax"/>
        </c:scaling>
        <c:axPos val="b"/>
        <c:title>
          <c:tx>
            <c:rich>
              <a:bodyPr/>
              <a:lstStyle/>
              <a:p>
                <a:pPr>
                  <a:defRPr lang="ms-MY">
                    <a:latin typeface="Arial" pitchFamily="34" charset="0"/>
                    <a:cs typeface="Arial" pitchFamily="34" charset="0"/>
                  </a:defRPr>
                </a:pPr>
                <a:r>
                  <a:rPr lang="en-MY" dirty="0" smtClean="0">
                    <a:latin typeface="Arial" pitchFamily="34" charset="0"/>
                    <a:cs typeface="Arial" pitchFamily="34" charset="0"/>
                  </a:rPr>
                  <a:t>Sector</a:t>
                </a:r>
                <a:endParaRPr lang="en-MY" dirty="0">
                  <a:latin typeface="Arial" pitchFamily="34" charset="0"/>
                  <a:cs typeface="Arial" pitchFamily="34" charset="0"/>
                </a:endParaRPr>
              </a:p>
            </c:rich>
          </c:tx>
          <c:layout>
            <c:manualLayout>
              <c:xMode val="edge"/>
              <c:yMode val="edge"/>
              <c:x val="0.49152636602242955"/>
              <c:y val="0.93617895099178172"/>
            </c:manualLayout>
          </c:layout>
        </c:title>
        <c:majorTickMark val="none"/>
        <c:tickLblPos val="nextTo"/>
        <c:txPr>
          <a:bodyPr/>
          <a:lstStyle/>
          <a:p>
            <a:pPr>
              <a:defRPr lang="ms-MY"/>
            </a:pPr>
            <a:endParaRPr lang="en-US"/>
          </a:p>
        </c:txPr>
        <c:crossAx val="166161024"/>
        <c:crosses val="autoZero"/>
        <c:auto val="1"/>
        <c:lblAlgn val="ctr"/>
        <c:lblOffset val="100"/>
      </c:catAx>
      <c:valAx>
        <c:axId val="166161024"/>
        <c:scaling>
          <c:orientation val="minMax"/>
        </c:scaling>
        <c:axPos val="l"/>
        <c:title>
          <c:tx>
            <c:rich>
              <a:bodyPr/>
              <a:lstStyle/>
              <a:p>
                <a:pPr>
                  <a:defRPr lang="ms-MY">
                    <a:latin typeface="Arial" pitchFamily="34" charset="0"/>
                    <a:cs typeface="Arial" pitchFamily="34" charset="0"/>
                  </a:defRPr>
                </a:pPr>
                <a:r>
                  <a:rPr lang="en-MY" dirty="0" smtClean="0">
                    <a:latin typeface="Arial" pitchFamily="34" charset="0"/>
                    <a:cs typeface="Arial" pitchFamily="34" charset="0"/>
                  </a:rPr>
                  <a:t>Gap of oversupply</a:t>
                </a:r>
                <a:endParaRPr lang="en-MY" dirty="0">
                  <a:latin typeface="Arial" pitchFamily="34" charset="0"/>
                  <a:cs typeface="Arial" pitchFamily="34" charset="0"/>
                </a:endParaRPr>
              </a:p>
            </c:rich>
          </c:tx>
          <c:layout/>
        </c:title>
        <c:numFmt formatCode="General" sourceLinked="1"/>
        <c:tickLblPos val="nextTo"/>
        <c:txPr>
          <a:bodyPr/>
          <a:lstStyle/>
          <a:p>
            <a:pPr>
              <a:defRPr lang="ms-MY"/>
            </a:pPr>
            <a:endParaRPr lang="en-US"/>
          </a:p>
        </c:txPr>
        <c:crossAx val="166159104"/>
        <c:crosses val="autoZero"/>
        <c:crossBetween val="between"/>
      </c:valAx>
    </c:plotArea>
    <c:plotVisOnly val="1"/>
    <c:dispBlanksAs val="gap"/>
  </c:chart>
  <c:sp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solidFill>
        <a:schemeClr val="tx1"/>
      </a:solidFill>
    </a:ln>
  </c:spPr>
  <c:externalData r:id="rId1"/>
</c:chartSpace>
</file>

<file path=ppt/diagrams/_rels/data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78F482A-1848-4F8F-80C5-7762E15A6C2B}"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US"/>
        </a:p>
      </dgm:t>
    </dgm:pt>
    <dgm:pt modelId="{E87E8526-93F5-41F1-B7DE-423FA72D597C}">
      <dgm:prSet/>
      <dgm:spPr/>
      <dgm:t>
        <a:bodyPr/>
        <a:lstStyle/>
        <a:p>
          <a:pPr rtl="0"/>
          <a:r>
            <a:rPr lang="ms-MY" dirty="0" smtClean="0"/>
            <a:t>Role of Higher Education in Economic Development, Social Reconstruction and Equity</a:t>
          </a:r>
          <a:endParaRPr lang="en-US" dirty="0"/>
        </a:p>
      </dgm:t>
    </dgm:pt>
    <dgm:pt modelId="{AC874338-A382-479F-86B4-C930131752B5}" type="parTrans" cxnId="{647112A8-CA26-4C88-8DE9-EB893360CA6D}">
      <dgm:prSet/>
      <dgm:spPr/>
      <dgm:t>
        <a:bodyPr/>
        <a:lstStyle/>
        <a:p>
          <a:endParaRPr lang="en-US"/>
        </a:p>
      </dgm:t>
    </dgm:pt>
    <dgm:pt modelId="{4225817D-C853-4CE4-901F-F3289E182B19}" type="sibTrans" cxnId="{647112A8-CA26-4C88-8DE9-EB893360CA6D}">
      <dgm:prSet/>
      <dgm:spPr/>
      <dgm:t>
        <a:bodyPr/>
        <a:lstStyle/>
        <a:p>
          <a:endParaRPr lang="en-US"/>
        </a:p>
      </dgm:t>
    </dgm:pt>
    <dgm:pt modelId="{8B5ED043-1DEB-413F-A4F0-FB420881F01F}">
      <dgm:prSet/>
      <dgm:spPr/>
      <dgm:t>
        <a:bodyPr/>
        <a:lstStyle/>
        <a:p>
          <a:pPr rtl="0"/>
          <a:r>
            <a:rPr lang="ms-MY" b="1" u="sng" dirty="0" smtClean="0"/>
            <a:t>Standards and Policy Provisions in Designing Curriculum</a:t>
          </a:r>
          <a:endParaRPr lang="en-US" b="1" u="sng" dirty="0"/>
        </a:p>
      </dgm:t>
    </dgm:pt>
    <dgm:pt modelId="{8FDEF9E6-F86F-452E-852F-9C80C39C4FAD}" type="parTrans" cxnId="{2F30EBE8-D446-440E-8C6B-1F9C35859849}">
      <dgm:prSet/>
      <dgm:spPr/>
      <dgm:t>
        <a:bodyPr/>
        <a:lstStyle/>
        <a:p>
          <a:endParaRPr lang="en-US"/>
        </a:p>
      </dgm:t>
    </dgm:pt>
    <dgm:pt modelId="{B6FEDD30-1CBC-47CD-9D59-5AE269E57614}" type="sibTrans" cxnId="{2F30EBE8-D446-440E-8C6B-1F9C35859849}">
      <dgm:prSet/>
      <dgm:spPr/>
      <dgm:t>
        <a:bodyPr/>
        <a:lstStyle/>
        <a:p>
          <a:endParaRPr lang="en-US"/>
        </a:p>
      </dgm:t>
    </dgm:pt>
    <dgm:pt modelId="{31E5AD5A-529B-4390-BC00-9D4872C836BB}">
      <dgm:prSet/>
      <dgm:spPr/>
      <dgm:t>
        <a:bodyPr/>
        <a:lstStyle/>
        <a:p>
          <a:pPr rtl="0"/>
          <a:r>
            <a:rPr lang="ms-MY" dirty="0" smtClean="0"/>
            <a:t>Policy Deployment in Higher Education Institution</a:t>
          </a:r>
          <a:endParaRPr lang="en-GB" dirty="0"/>
        </a:p>
      </dgm:t>
    </dgm:pt>
    <dgm:pt modelId="{B27FA692-CDCA-43F3-A447-35CC96188AC5}" type="parTrans" cxnId="{4499F3A9-B8DD-4C95-A06A-15653E7C0927}">
      <dgm:prSet/>
      <dgm:spPr/>
      <dgm:t>
        <a:bodyPr/>
        <a:lstStyle/>
        <a:p>
          <a:endParaRPr lang="en-US"/>
        </a:p>
      </dgm:t>
    </dgm:pt>
    <dgm:pt modelId="{E8D5D298-35ED-4EFC-AEF5-2363766C3B8A}" type="sibTrans" cxnId="{4499F3A9-B8DD-4C95-A06A-15653E7C0927}">
      <dgm:prSet/>
      <dgm:spPr/>
      <dgm:t>
        <a:bodyPr/>
        <a:lstStyle/>
        <a:p>
          <a:endParaRPr lang="en-US"/>
        </a:p>
      </dgm:t>
    </dgm:pt>
    <dgm:pt modelId="{B9229C9E-559E-43A4-9962-9EDA93CA695E}" type="pres">
      <dgm:prSet presAssocID="{B78F482A-1848-4F8F-80C5-7762E15A6C2B}" presName="linear" presStyleCnt="0">
        <dgm:presLayoutVars>
          <dgm:dir/>
          <dgm:resizeHandles val="exact"/>
        </dgm:presLayoutVars>
      </dgm:prSet>
      <dgm:spPr/>
      <dgm:t>
        <a:bodyPr/>
        <a:lstStyle/>
        <a:p>
          <a:endParaRPr lang="en-US"/>
        </a:p>
      </dgm:t>
    </dgm:pt>
    <dgm:pt modelId="{8A4F7C8E-186A-4E33-9B3A-19C704E50674}" type="pres">
      <dgm:prSet presAssocID="{E87E8526-93F5-41F1-B7DE-423FA72D597C}" presName="comp" presStyleCnt="0"/>
      <dgm:spPr/>
    </dgm:pt>
    <dgm:pt modelId="{35423E18-4E2C-4DB1-AA4D-23D566D3A7BB}" type="pres">
      <dgm:prSet presAssocID="{E87E8526-93F5-41F1-B7DE-423FA72D597C}" presName="box" presStyleLbl="node1" presStyleIdx="0" presStyleCnt="3"/>
      <dgm:spPr/>
      <dgm:t>
        <a:bodyPr/>
        <a:lstStyle/>
        <a:p>
          <a:endParaRPr lang="en-US"/>
        </a:p>
      </dgm:t>
    </dgm:pt>
    <dgm:pt modelId="{56E956B6-7931-4C02-8B6F-C2D49019E7B2}" type="pres">
      <dgm:prSet presAssocID="{E87E8526-93F5-41F1-B7DE-423FA72D597C}" presName="img" presStyleLbl="fgImgPlace1" presStyleIdx="0" presStyleCnt="3"/>
      <dgm:spPr>
        <a:blipFill rotWithShape="0">
          <a:blip xmlns:r="http://schemas.openxmlformats.org/officeDocument/2006/relationships" r:embed="rId1"/>
          <a:stretch>
            <a:fillRect/>
          </a:stretch>
        </a:blipFill>
      </dgm:spPr>
    </dgm:pt>
    <dgm:pt modelId="{68EEA2EE-6914-4D71-83DD-3A6203F64274}" type="pres">
      <dgm:prSet presAssocID="{E87E8526-93F5-41F1-B7DE-423FA72D597C}" presName="text" presStyleLbl="node1" presStyleIdx="0" presStyleCnt="3">
        <dgm:presLayoutVars>
          <dgm:bulletEnabled val="1"/>
        </dgm:presLayoutVars>
      </dgm:prSet>
      <dgm:spPr/>
      <dgm:t>
        <a:bodyPr/>
        <a:lstStyle/>
        <a:p>
          <a:endParaRPr lang="en-US"/>
        </a:p>
      </dgm:t>
    </dgm:pt>
    <dgm:pt modelId="{767706C3-06BF-4C86-BA96-EF8D05C5C215}" type="pres">
      <dgm:prSet presAssocID="{4225817D-C853-4CE4-901F-F3289E182B19}" presName="spacer" presStyleCnt="0"/>
      <dgm:spPr/>
    </dgm:pt>
    <dgm:pt modelId="{9DEF295D-F066-405D-B95A-180F50380143}" type="pres">
      <dgm:prSet presAssocID="{8B5ED043-1DEB-413F-A4F0-FB420881F01F}" presName="comp" presStyleCnt="0"/>
      <dgm:spPr/>
    </dgm:pt>
    <dgm:pt modelId="{7A8AC224-8CEE-4E73-92D1-EE3574975B8F}" type="pres">
      <dgm:prSet presAssocID="{8B5ED043-1DEB-413F-A4F0-FB420881F01F}" presName="box" presStyleLbl="node1" presStyleIdx="1" presStyleCnt="3"/>
      <dgm:spPr/>
      <dgm:t>
        <a:bodyPr/>
        <a:lstStyle/>
        <a:p>
          <a:endParaRPr lang="en-US"/>
        </a:p>
      </dgm:t>
    </dgm:pt>
    <dgm:pt modelId="{FE65F585-6E37-4955-A742-19B8ABE8217C}" type="pres">
      <dgm:prSet presAssocID="{8B5ED043-1DEB-413F-A4F0-FB420881F01F}" presName="img" presStyleLbl="fgImgPlace1" presStyleIdx="1" presStyleCnt="3"/>
      <dgm:spPr>
        <a:blipFill rotWithShape="0">
          <a:blip xmlns:r="http://schemas.openxmlformats.org/officeDocument/2006/relationships" r:embed="rId2"/>
          <a:stretch>
            <a:fillRect/>
          </a:stretch>
        </a:blipFill>
      </dgm:spPr>
    </dgm:pt>
    <dgm:pt modelId="{BB85F7FF-8BAA-441E-B45A-9E855D76AC49}" type="pres">
      <dgm:prSet presAssocID="{8B5ED043-1DEB-413F-A4F0-FB420881F01F}" presName="text" presStyleLbl="node1" presStyleIdx="1" presStyleCnt="3">
        <dgm:presLayoutVars>
          <dgm:bulletEnabled val="1"/>
        </dgm:presLayoutVars>
      </dgm:prSet>
      <dgm:spPr/>
      <dgm:t>
        <a:bodyPr/>
        <a:lstStyle/>
        <a:p>
          <a:endParaRPr lang="en-US"/>
        </a:p>
      </dgm:t>
    </dgm:pt>
    <dgm:pt modelId="{72E92830-657B-478D-9866-6ACD53C99E86}" type="pres">
      <dgm:prSet presAssocID="{B6FEDD30-1CBC-47CD-9D59-5AE269E57614}" presName="spacer" presStyleCnt="0"/>
      <dgm:spPr/>
    </dgm:pt>
    <dgm:pt modelId="{21973CA1-63E2-4C46-9003-A9EAC833D0F5}" type="pres">
      <dgm:prSet presAssocID="{31E5AD5A-529B-4390-BC00-9D4872C836BB}" presName="comp" presStyleCnt="0"/>
      <dgm:spPr/>
    </dgm:pt>
    <dgm:pt modelId="{EE107C34-9E73-41C9-A611-63A9C06B9B3D}" type="pres">
      <dgm:prSet presAssocID="{31E5AD5A-529B-4390-BC00-9D4872C836BB}" presName="box" presStyleLbl="node1" presStyleIdx="2" presStyleCnt="3"/>
      <dgm:spPr/>
      <dgm:t>
        <a:bodyPr/>
        <a:lstStyle/>
        <a:p>
          <a:endParaRPr lang="en-US"/>
        </a:p>
      </dgm:t>
    </dgm:pt>
    <dgm:pt modelId="{77BA95F9-1561-4F03-B774-034C2FE54F9A}" type="pres">
      <dgm:prSet presAssocID="{31E5AD5A-529B-4390-BC00-9D4872C836BB}" presName="img" presStyleLbl="fgImgPlace1" presStyleIdx="2" presStyleCnt="3"/>
      <dgm:spPr>
        <a:blipFill rotWithShape="0">
          <a:blip xmlns:r="http://schemas.openxmlformats.org/officeDocument/2006/relationships" r:embed="rId3"/>
          <a:stretch>
            <a:fillRect/>
          </a:stretch>
        </a:blipFill>
      </dgm:spPr>
    </dgm:pt>
    <dgm:pt modelId="{F4A52450-9BAD-47AD-BDB3-13BF3874F9C6}" type="pres">
      <dgm:prSet presAssocID="{31E5AD5A-529B-4390-BC00-9D4872C836BB}" presName="text" presStyleLbl="node1" presStyleIdx="2" presStyleCnt="3">
        <dgm:presLayoutVars>
          <dgm:bulletEnabled val="1"/>
        </dgm:presLayoutVars>
      </dgm:prSet>
      <dgm:spPr/>
      <dgm:t>
        <a:bodyPr/>
        <a:lstStyle/>
        <a:p>
          <a:endParaRPr lang="en-US"/>
        </a:p>
      </dgm:t>
    </dgm:pt>
  </dgm:ptLst>
  <dgm:cxnLst>
    <dgm:cxn modelId="{9C58D2D5-034E-474A-B433-4C9967C22B9C}" type="presOf" srcId="{8B5ED043-1DEB-413F-A4F0-FB420881F01F}" destId="{7A8AC224-8CEE-4E73-92D1-EE3574975B8F}" srcOrd="0" destOrd="0" presId="urn:microsoft.com/office/officeart/2005/8/layout/vList4"/>
    <dgm:cxn modelId="{3C5F2E3D-6C82-4192-96D9-B1CB88B43B17}" type="presOf" srcId="{31E5AD5A-529B-4390-BC00-9D4872C836BB}" destId="{F4A52450-9BAD-47AD-BDB3-13BF3874F9C6}" srcOrd="1" destOrd="0" presId="urn:microsoft.com/office/officeart/2005/8/layout/vList4"/>
    <dgm:cxn modelId="{647112A8-CA26-4C88-8DE9-EB893360CA6D}" srcId="{B78F482A-1848-4F8F-80C5-7762E15A6C2B}" destId="{E87E8526-93F5-41F1-B7DE-423FA72D597C}" srcOrd="0" destOrd="0" parTransId="{AC874338-A382-479F-86B4-C930131752B5}" sibTransId="{4225817D-C853-4CE4-901F-F3289E182B19}"/>
    <dgm:cxn modelId="{B2A41314-1F61-4F90-9AC5-060A47712614}" type="presOf" srcId="{8B5ED043-1DEB-413F-A4F0-FB420881F01F}" destId="{BB85F7FF-8BAA-441E-B45A-9E855D76AC49}" srcOrd="1" destOrd="0" presId="urn:microsoft.com/office/officeart/2005/8/layout/vList4"/>
    <dgm:cxn modelId="{2F30EBE8-D446-440E-8C6B-1F9C35859849}" srcId="{B78F482A-1848-4F8F-80C5-7762E15A6C2B}" destId="{8B5ED043-1DEB-413F-A4F0-FB420881F01F}" srcOrd="1" destOrd="0" parTransId="{8FDEF9E6-F86F-452E-852F-9C80C39C4FAD}" sibTransId="{B6FEDD30-1CBC-47CD-9D59-5AE269E57614}"/>
    <dgm:cxn modelId="{4499F3A9-B8DD-4C95-A06A-15653E7C0927}" srcId="{B78F482A-1848-4F8F-80C5-7762E15A6C2B}" destId="{31E5AD5A-529B-4390-BC00-9D4872C836BB}" srcOrd="2" destOrd="0" parTransId="{B27FA692-CDCA-43F3-A447-35CC96188AC5}" sibTransId="{E8D5D298-35ED-4EFC-AEF5-2363766C3B8A}"/>
    <dgm:cxn modelId="{F41D2BEE-33D4-4DC2-B8FE-A0217A9CBCAE}" type="presOf" srcId="{E87E8526-93F5-41F1-B7DE-423FA72D597C}" destId="{35423E18-4E2C-4DB1-AA4D-23D566D3A7BB}" srcOrd="0" destOrd="0" presId="urn:microsoft.com/office/officeart/2005/8/layout/vList4"/>
    <dgm:cxn modelId="{7A034E4C-3EAA-4C87-91C8-75C05912A49B}" type="presOf" srcId="{E87E8526-93F5-41F1-B7DE-423FA72D597C}" destId="{68EEA2EE-6914-4D71-83DD-3A6203F64274}" srcOrd="1" destOrd="0" presId="urn:microsoft.com/office/officeart/2005/8/layout/vList4"/>
    <dgm:cxn modelId="{88790FCE-46AA-438D-B6E6-575974105F3B}" type="presOf" srcId="{31E5AD5A-529B-4390-BC00-9D4872C836BB}" destId="{EE107C34-9E73-41C9-A611-63A9C06B9B3D}" srcOrd="0" destOrd="0" presId="urn:microsoft.com/office/officeart/2005/8/layout/vList4"/>
    <dgm:cxn modelId="{7F15A4A7-797A-4F83-AFF5-1DBDC59C4E41}" type="presOf" srcId="{B78F482A-1848-4F8F-80C5-7762E15A6C2B}" destId="{B9229C9E-559E-43A4-9962-9EDA93CA695E}" srcOrd="0" destOrd="0" presId="urn:microsoft.com/office/officeart/2005/8/layout/vList4"/>
    <dgm:cxn modelId="{5DE336B8-6C8A-4CBA-8F2C-ABB3635D1493}" type="presParOf" srcId="{B9229C9E-559E-43A4-9962-9EDA93CA695E}" destId="{8A4F7C8E-186A-4E33-9B3A-19C704E50674}" srcOrd="0" destOrd="0" presId="urn:microsoft.com/office/officeart/2005/8/layout/vList4"/>
    <dgm:cxn modelId="{70A3D732-3E7F-4E9B-96B1-BC3C1E198770}" type="presParOf" srcId="{8A4F7C8E-186A-4E33-9B3A-19C704E50674}" destId="{35423E18-4E2C-4DB1-AA4D-23D566D3A7BB}" srcOrd="0" destOrd="0" presId="urn:microsoft.com/office/officeart/2005/8/layout/vList4"/>
    <dgm:cxn modelId="{D02CBDB3-DE2E-449B-A2CE-83D756892F0F}" type="presParOf" srcId="{8A4F7C8E-186A-4E33-9B3A-19C704E50674}" destId="{56E956B6-7931-4C02-8B6F-C2D49019E7B2}" srcOrd="1" destOrd="0" presId="urn:microsoft.com/office/officeart/2005/8/layout/vList4"/>
    <dgm:cxn modelId="{18A97695-82B6-4C67-9A06-22F1CB18E421}" type="presParOf" srcId="{8A4F7C8E-186A-4E33-9B3A-19C704E50674}" destId="{68EEA2EE-6914-4D71-83DD-3A6203F64274}" srcOrd="2" destOrd="0" presId="urn:microsoft.com/office/officeart/2005/8/layout/vList4"/>
    <dgm:cxn modelId="{7D4F97CC-7F24-4D05-9F21-FB800E97FF5C}" type="presParOf" srcId="{B9229C9E-559E-43A4-9962-9EDA93CA695E}" destId="{767706C3-06BF-4C86-BA96-EF8D05C5C215}" srcOrd="1" destOrd="0" presId="urn:microsoft.com/office/officeart/2005/8/layout/vList4"/>
    <dgm:cxn modelId="{1F5AEB3B-F58E-47B7-A058-347DAF514B41}" type="presParOf" srcId="{B9229C9E-559E-43A4-9962-9EDA93CA695E}" destId="{9DEF295D-F066-405D-B95A-180F50380143}" srcOrd="2" destOrd="0" presId="urn:microsoft.com/office/officeart/2005/8/layout/vList4"/>
    <dgm:cxn modelId="{2A7F972F-79C6-4479-B048-0CBD3624754B}" type="presParOf" srcId="{9DEF295D-F066-405D-B95A-180F50380143}" destId="{7A8AC224-8CEE-4E73-92D1-EE3574975B8F}" srcOrd="0" destOrd="0" presId="urn:microsoft.com/office/officeart/2005/8/layout/vList4"/>
    <dgm:cxn modelId="{ABA21351-7FAB-4909-A6B1-D67FB3A10CDD}" type="presParOf" srcId="{9DEF295D-F066-405D-B95A-180F50380143}" destId="{FE65F585-6E37-4955-A742-19B8ABE8217C}" srcOrd="1" destOrd="0" presId="urn:microsoft.com/office/officeart/2005/8/layout/vList4"/>
    <dgm:cxn modelId="{280E68A0-E462-4A0E-9977-93FEF6053DCA}" type="presParOf" srcId="{9DEF295D-F066-405D-B95A-180F50380143}" destId="{BB85F7FF-8BAA-441E-B45A-9E855D76AC49}" srcOrd="2" destOrd="0" presId="urn:microsoft.com/office/officeart/2005/8/layout/vList4"/>
    <dgm:cxn modelId="{DC5E5589-A954-4EE6-AEB6-C4161B635CD2}" type="presParOf" srcId="{B9229C9E-559E-43A4-9962-9EDA93CA695E}" destId="{72E92830-657B-478D-9866-6ACD53C99E86}" srcOrd="3" destOrd="0" presId="urn:microsoft.com/office/officeart/2005/8/layout/vList4"/>
    <dgm:cxn modelId="{23CBE535-8F26-4990-ACA9-F701B935ED29}" type="presParOf" srcId="{B9229C9E-559E-43A4-9962-9EDA93CA695E}" destId="{21973CA1-63E2-4C46-9003-A9EAC833D0F5}" srcOrd="4" destOrd="0" presId="urn:microsoft.com/office/officeart/2005/8/layout/vList4"/>
    <dgm:cxn modelId="{FA565144-BFA3-4EBE-B765-BBA2B0307F4F}" type="presParOf" srcId="{21973CA1-63E2-4C46-9003-A9EAC833D0F5}" destId="{EE107C34-9E73-41C9-A611-63A9C06B9B3D}" srcOrd="0" destOrd="0" presId="urn:microsoft.com/office/officeart/2005/8/layout/vList4"/>
    <dgm:cxn modelId="{FA9581E6-F788-4886-B8E0-B9EDCE0531D8}" type="presParOf" srcId="{21973CA1-63E2-4C46-9003-A9EAC833D0F5}" destId="{77BA95F9-1561-4F03-B774-034C2FE54F9A}" srcOrd="1" destOrd="0" presId="urn:microsoft.com/office/officeart/2005/8/layout/vList4"/>
    <dgm:cxn modelId="{DD82737C-6D0C-4E92-B3A0-B3BEA9FA4D8E}" type="presParOf" srcId="{21973CA1-63E2-4C46-9003-A9EAC833D0F5}" destId="{F4A52450-9BAD-47AD-BDB3-13BF3874F9C6}" srcOrd="2" destOrd="0" presId="urn:microsoft.com/office/officeart/2005/8/layout/vList4"/>
  </dgm:cxnLst>
  <dgm:bg/>
  <dgm:whole/>
</dgm:dataModel>
</file>

<file path=ppt/diagrams/data2.xml><?xml version="1.0" encoding="utf-8"?>
<dgm:dataModel xmlns:dgm="http://schemas.openxmlformats.org/drawingml/2006/diagram" xmlns:a="http://schemas.openxmlformats.org/drawingml/2006/main">
  <dgm:ptLst>
    <dgm:pt modelId="{4FC7E5E0-63C7-4522-8709-7D72AD54B7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C2B67D1-30BB-4E38-8E84-3C0F6EC4134B}">
      <dgm:prSet phldrT="[Text]"/>
      <dgm:spPr/>
      <dgm:t>
        <a:bodyPr/>
        <a:lstStyle/>
        <a:p>
          <a:r>
            <a:rPr lang="en-US" dirty="0" err="1" smtClean="0"/>
            <a:t>Meningkatkan</a:t>
          </a:r>
          <a:r>
            <a:rPr lang="en-US" dirty="0" smtClean="0"/>
            <a:t> </a:t>
          </a:r>
          <a:r>
            <a:rPr lang="en-US" dirty="0" err="1" smtClean="0"/>
            <a:t>bilangan</a:t>
          </a:r>
          <a:r>
            <a:rPr lang="en-US" dirty="0" smtClean="0"/>
            <a:t> </a:t>
          </a:r>
          <a:r>
            <a:rPr lang="en-US" dirty="0" err="1" smtClean="0"/>
            <a:t>penyelidik</a:t>
          </a:r>
          <a:r>
            <a:rPr lang="en-US" dirty="0" smtClean="0"/>
            <a:t> </a:t>
          </a:r>
          <a:r>
            <a:rPr lang="en-US" dirty="0" err="1" smtClean="0"/>
            <a:t>kepada</a:t>
          </a:r>
          <a:r>
            <a:rPr lang="en-US" dirty="0" smtClean="0"/>
            <a:t> 70 </a:t>
          </a:r>
          <a:r>
            <a:rPr lang="en-US" dirty="0" err="1" smtClean="0"/>
            <a:t>bagi</a:t>
          </a:r>
          <a:r>
            <a:rPr lang="en-US" dirty="0" smtClean="0"/>
            <a:t> </a:t>
          </a:r>
          <a:r>
            <a:rPr lang="en-US" dirty="0" err="1" smtClean="0"/>
            <a:t>setiap</a:t>
          </a:r>
          <a:r>
            <a:rPr lang="en-US" dirty="0" smtClean="0"/>
            <a:t> 10,000 </a:t>
          </a:r>
          <a:r>
            <a:rPr lang="en-US" dirty="0" err="1" smtClean="0"/>
            <a:t>tenaga</a:t>
          </a:r>
          <a:r>
            <a:rPr lang="en-US" dirty="0" smtClean="0"/>
            <a:t> </a:t>
          </a:r>
          <a:r>
            <a:rPr lang="en-US" dirty="0" err="1" smtClean="0"/>
            <a:t>kerja</a:t>
          </a:r>
          <a:r>
            <a:rPr lang="en-US" dirty="0" smtClean="0"/>
            <a:t> </a:t>
          </a:r>
          <a:r>
            <a:rPr lang="en-US" dirty="0" err="1" smtClean="0"/>
            <a:t>menjelang</a:t>
          </a:r>
          <a:r>
            <a:rPr lang="en-US" dirty="0" smtClean="0"/>
            <a:t> 2020</a:t>
          </a:r>
          <a:endParaRPr lang="en-US" dirty="0"/>
        </a:p>
      </dgm:t>
    </dgm:pt>
    <dgm:pt modelId="{634E14F1-AAED-46BA-9E4B-C024A2EB12B1}" type="parTrans" cxnId="{5EFEA1F2-1931-4754-AB74-B51823FEC62F}">
      <dgm:prSet/>
      <dgm:spPr/>
      <dgm:t>
        <a:bodyPr/>
        <a:lstStyle/>
        <a:p>
          <a:endParaRPr lang="en-US"/>
        </a:p>
      </dgm:t>
    </dgm:pt>
    <dgm:pt modelId="{EE99B673-3958-49F4-9D1C-47FF24A0F854}" type="sibTrans" cxnId="{5EFEA1F2-1931-4754-AB74-B51823FEC62F}">
      <dgm:prSet/>
      <dgm:spPr/>
      <dgm:t>
        <a:bodyPr/>
        <a:lstStyle/>
        <a:p>
          <a:endParaRPr lang="en-US"/>
        </a:p>
      </dgm:t>
    </dgm:pt>
    <dgm:pt modelId="{1D3A19DD-4A6A-4503-BC8B-037C7EEBB588}">
      <dgm:prSet phldrT="[Text]"/>
      <dgm:spPr/>
      <dgm:t>
        <a:bodyPr/>
        <a:lstStyle/>
        <a:p>
          <a:r>
            <a:rPr lang="en-US" dirty="0" err="1" smtClean="0"/>
            <a:t>Membangunkan</a:t>
          </a:r>
          <a:r>
            <a:rPr lang="en-US" dirty="0" smtClean="0"/>
            <a:t> </a:t>
          </a:r>
          <a:r>
            <a:rPr lang="en-US" dirty="0" err="1" smtClean="0"/>
            <a:t>kemahiran</a:t>
          </a:r>
          <a:r>
            <a:rPr lang="en-US" dirty="0" smtClean="0"/>
            <a:t> </a:t>
          </a:r>
          <a:r>
            <a:rPr lang="en-US" dirty="0" err="1" smtClean="0"/>
            <a:t>kognitif</a:t>
          </a:r>
          <a:r>
            <a:rPr lang="en-US" dirty="0" smtClean="0"/>
            <a:t>, </a:t>
          </a:r>
          <a:r>
            <a:rPr lang="en-US" dirty="0" err="1" smtClean="0"/>
            <a:t>analitikal</a:t>
          </a:r>
          <a:r>
            <a:rPr lang="en-US" dirty="0" smtClean="0"/>
            <a:t>, </a:t>
          </a:r>
          <a:r>
            <a:rPr lang="en-US" dirty="0" err="1" smtClean="0"/>
            <a:t>kreatif</a:t>
          </a:r>
          <a:r>
            <a:rPr lang="en-US" dirty="0" smtClean="0"/>
            <a:t> </a:t>
          </a:r>
          <a:r>
            <a:rPr lang="en-US" dirty="0" err="1" smtClean="0"/>
            <a:t>dan</a:t>
          </a:r>
          <a:r>
            <a:rPr lang="en-US" dirty="0" smtClean="0"/>
            <a:t> </a:t>
          </a:r>
          <a:r>
            <a:rPr lang="en-US" dirty="0" err="1" smtClean="0"/>
            <a:t>inovatif</a:t>
          </a:r>
          <a:r>
            <a:rPr lang="en-US" dirty="0" smtClean="0"/>
            <a:t> </a:t>
          </a:r>
          <a:r>
            <a:rPr lang="en-US" dirty="0" err="1" smtClean="0"/>
            <a:t>ke</a:t>
          </a:r>
          <a:r>
            <a:rPr lang="en-US" dirty="0" smtClean="0"/>
            <a:t> </a:t>
          </a:r>
          <a:r>
            <a:rPr lang="en-US" dirty="0" err="1" smtClean="0"/>
            <a:t>peringkat</a:t>
          </a:r>
          <a:r>
            <a:rPr lang="en-US" dirty="0" smtClean="0"/>
            <a:t> yang </a:t>
          </a:r>
          <a:r>
            <a:rPr lang="en-US" dirty="0" err="1" smtClean="0"/>
            <a:t>lebih</a:t>
          </a:r>
          <a:r>
            <a:rPr lang="en-US" dirty="0" smtClean="0"/>
            <a:t> </a:t>
          </a:r>
          <a:r>
            <a:rPr lang="en-US" dirty="0" err="1" smtClean="0"/>
            <a:t>tinggi</a:t>
          </a:r>
          <a:r>
            <a:rPr lang="en-US" dirty="0" smtClean="0"/>
            <a:t> </a:t>
          </a:r>
          <a:r>
            <a:rPr lang="en-US" dirty="0" err="1" smtClean="0"/>
            <a:t>di</a:t>
          </a:r>
          <a:r>
            <a:rPr lang="en-US" dirty="0" smtClean="0"/>
            <a:t> </a:t>
          </a:r>
          <a:r>
            <a:rPr lang="en-US" dirty="0" err="1" smtClean="0"/>
            <a:t>kalangan</a:t>
          </a:r>
          <a:r>
            <a:rPr lang="en-US" dirty="0" smtClean="0"/>
            <a:t> </a:t>
          </a:r>
          <a:r>
            <a:rPr lang="en-US" dirty="0" err="1" smtClean="0"/>
            <a:t>pelajar</a:t>
          </a:r>
          <a:r>
            <a:rPr lang="en-US" dirty="0" smtClean="0"/>
            <a:t> </a:t>
          </a:r>
          <a:r>
            <a:rPr lang="en-US" dirty="0" err="1" smtClean="0"/>
            <a:t>sekolah</a:t>
          </a:r>
          <a:r>
            <a:rPr lang="en-US" dirty="0" smtClean="0"/>
            <a:t> </a:t>
          </a:r>
          <a:r>
            <a:rPr lang="en-US" dirty="0" err="1" smtClean="0"/>
            <a:t>dan</a:t>
          </a:r>
          <a:r>
            <a:rPr lang="en-US" dirty="0" smtClean="0"/>
            <a:t> guru</a:t>
          </a:r>
          <a:endParaRPr lang="en-US" dirty="0"/>
        </a:p>
      </dgm:t>
    </dgm:pt>
    <dgm:pt modelId="{A152B0B5-1876-4879-BFB2-618910E6AA3A}" type="parTrans" cxnId="{EC91FF02-9EC0-4BA6-86A2-3CF6C8DB7585}">
      <dgm:prSet/>
      <dgm:spPr/>
      <dgm:t>
        <a:bodyPr/>
        <a:lstStyle/>
        <a:p>
          <a:endParaRPr lang="en-US"/>
        </a:p>
      </dgm:t>
    </dgm:pt>
    <dgm:pt modelId="{8E7FC13F-A449-4B9C-B1E5-CD547E9EEC87}" type="sibTrans" cxnId="{EC91FF02-9EC0-4BA6-86A2-3CF6C8DB7585}">
      <dgm:prSet/>
      <dgm:spPr/>
      <dgm:t>
        <a:bodyPr/>
        <a:lstStyle/>
        <a:p>
          <a:endParaRPr lang="en-US"/>
        </a:p>
      </dgm:t>
    </dgm:pt>
    <dgm:pt modelId="{7E02BEE2-DB4F-4850-91F2-3BF8C1CDA30C}">
      <dgm:prSet phldrT="[Text]"/>
      <dgm:spPr/>
      <dgm:t>
        <a:bodyPr/>
        <a:lstStyle/>
        <a:p>
          <a:r>
            <a:rPr lang="en-US" dirty="0" err="1" smtClean="0"/>
            <a:t>Memperkenalkan</a:t>
          </a:r>
          <a:r>
            <a:rPr lang="en-US" dirty="0" smtClean="0"/>
            <a:t> </a:t>
          </a:r>
          <a:r>
            <a:rPr lang="en-US" dirty="0" err="1" smtClean="0"/>
            <a:t>kemahiran</a:t>
          </a:r>
          <a:r>
            <a:rPr lang="en-US" dirty="0" smtClean="0"/>
            <a:t> </a:t>
          </a:r>
          <a:r>
            <a:rPr lang="en-US" dirty="0" err="1" smtClean="0"/>
            <a:t>baru</a:t>
          </a:r>
          <a:r>
            <a:rPr lang="en-US" dirty="0" smtClean="0"/>
            <a:t> yang </a:t>
          </a:r>
          <a:r>
            <a:rPr lang="en-US" dirty="0" err="1" smtClean="0"/>
            <a:t>inovatif</a:t>
          </a:r>
          <a:r>
            <a:rPr lang="en-US" dirty="0" smtClean="0"/>
            <a:t> </a:t>
          </a:r>
          <a:r>
            <a:rPr lang="en-US" dirty="0" err="1" smtClean="0"/>
            <a:t>dalam</a:t>
          </a:r>
          <a:r>
            <a:rPr lang="en-US" dirty="0" smtClean="0"/>
            <a:t> </a:t>
          </a:r>
          <a:r>
            <a:rPr lang="en-US" dirty="0" err="1" smtClean="0"/>
            <a:t>tenaga</a:t>
          </a:r>
          <a:r>
            <a:rPr lang="en-US" dirty="0" smtClean="0"/>
            <a:t> </a:t>
          </a:r>
          <a:r>
            <a:rPr lang="en-US" dirty="0" err="1" smtClean="0"/>
            <a:t>kerja</a:t>
          </a:r>
          <a:r>
            <a:rPr lang="en-US" dirty="0" smtClean="0"/>
            <a:t> </a:t>
          </a:r>
          <a:r>
            <a:rPr lang="en-US" dirty="0" err="1" smtClean="0"/>
            <a:t>untukmemajukan</a:t>
          </a:r>
          <a:r>
            <a:rPr lang="en-US" dirty="0" smtClean="0"/>
            <a:t> </a:t>
          </a:r>
          <a:r>
            <a:rPr lang="en-US" dirty="0" err="1" smtClean="0"/>
            <a:t>keupayaan</a:t>
          </a:r>
          <a:r>
            <a:rPr lang="en-US" dirty="0" smtClean="0"/>
            <a:t> STI </a:t>
          </a:r>
          <a:r>
            <a:rPr lang="en-US" dirty="0" err="1" smtClean="0"/>
            <a:t>negara</a:t>
          </a:r>
          <a:endParaRPr lang="en-US" dirty="0"/>
        </a:p>
      </dgm:t>
    </dgm:pt>
    <dgm:pt modelId="{5903A319-4F3E-4D46-BA01-2A4BE9EF9E89}" type="parTrans" cxnId="{6A512339-472F-45C9-A043-10C5CCB95262}">
      <dgm:prSet/>
      <dgm:spPr/>
    </dgm:pt>
    <dgm:pt modelId="{0ADF70E9-884E-4163-B90D-D67714265E0E}" type="sibTrans" cxnId="{6A512339-472F-45C9-A043-10C5CCB95262}">
      <dgm:prSet/>
      <dgm:spPr/>
    </dgm:pt>
    <dgm:pt modelId="{DA32CB63-9FEC-46A4-9BEE-2D8D8666D39A}" type="pres">
      <dgm:prSet presAssocID="{4FC7E5E0-63C7-4522-8709-7D72AD54B78C}" presName="linear" presStyleCnt="0">
        <dgm:presLayoutVars>
          <dgm:animLvl val="lvl"/>
          <dgm:resizeHandles val="exact"/>
        </dgm:presLayoutVars>
      </dgm:prSet>
      <dgm:spPr/>
      <dgm:t>
        <a:bodyPr/>
        <a:lstStyle/>
        <a:p>
          <a:endParaRPr lang="en-US"/>
        </a:p>
      </dgm:t>
    </dgm:pt>
    <dgm:pt modelId="{06026F5D-3661-4959-8F6F-9E25F07B0F2B}" type="pres">
      <dgm:prSet presAssocID="{8C2B67D1-30BB-4E38-8E84-3C0F6EC4134B}" presName="parentText" presStyleLbl="node1" presStyleIdx="0" presStyleCnt="3">
        <dgm:presLayoutVars>
          <dgm:chMax val="0"/>
          <dgm:bulletEnabled val="1"/>
        </dgm:presLayoutVars>
      </dgm:prSet>
      <dgm:spPr/>
      <dgm:t>
        <a:bodyPr/>
        <a:lstStyle/>
        <a:p>
          <a:endParaRPr lang="en-US"/>
        </a:p>
      </dgm:t>
    </dgm:pt>
    <dgm:pt modelId="{436201A6-D93F-4C9A-8B78-80D7D21DBE5D}" type="pres">
      <dgm:prSet presAssocID="{EE99B673-3958-49F4-9D1C-47FF24A0F854}" presName="spacer" presStyleCnt="0"/>
      <dgm:spPr/>
    </dgm:pt>
    <dgm:pt modelId="{721B12C6-AD2C-4470-BE7A-B0838AE66779}" type="pres">
      <dgm:prSet presAssocID="{1D3A19DD-4A6A-4503-BC8B-037C7EEBB588}" presName="parentText" presStyleLbl="node1" presStyleIdx="1" presStyleCnt="3">
        <dgm:presLayoutVars>
          <dgm:chMax val="0"/>
          <dgm:bulletEnabled val="1"/>
        </dgm:presLayoutVars>
      </dgm:prSet>
      <dgm:spPr/>
      <dgm:t>
        <a:bodyPr/>
        <a:lstStyle/>
        <a:p>
          <a:endParaRPr lang="en-US"/>
        </a:p>
      </dgm:t>
    </dgm:pt>
    <dgm:pt modelId="{C0279976-A9C0-48CA-B244-CFA98DD03453}" type="pres">
      <dgm:prSet presAssocID="{8E7FC13F-A449-4B9C-B1E5-CD547E9EEC87}" presName="spacer" presStyleCnt="0"/>
      <dgm:spPr/>
    </dgm:pt>
    <dgm:pt modelId="{B667B4DB-DFC7-40AF-9FA1-DF99E147DAC1}" type="pres">
      <dgm:prSet presAssocID="{7E02BEE2-DB4F-4850-91F2-3BF8C1CDA30C}" presName="parentText" presStyleLbl="node1" presStyleIdx="2" presStyleCnt="3">
        <dgm:presLayoutVars>
          <dgm:chMax val="0"/>
          <dgm:bulletEnabled val="1"/>
        </dgm:presLayoutVars>
      </dgm:prSet>
      <dgm:spPr/>
      <dgm:t>
        <a:bodyPr/>
        <a:lstStyle/>
        <a:p>
          <a:endParaRPr lang="en-US"/>
        </a:p>
      </dgm:t>
    </dgm:pt>
  </dgm:ptLst>
  <dgm:cxnLst>
    <dgm:cxn modelId="{3FE96F50-2E52-442B-B81B-29AFBEC71D3E}" type="presOf" srcId="{4FC7E5E0-63C7-4522-8709-7D72AD54B78C}" destId="{DA32CB63-9FEC-46A4-9BEE-2D8D8666D39A}" srcOrd="0" destOrd="0" presId="urn:microsoft.com/office/officeart/2005/8/layout/vList2"/>
    <dgm:cxn modelId="{9476C048-A0C6-4F30-A934-E147F17DE527}" type="presOf" srcId="{8C2B67D1-30BB-4E38-8E84-3C0F6EC4134B}" destId="{06026F5D-3661-4959-8F6F-9E25F07B0F2B}" srcOrd="0" destOrd="0" presId="urn:microsoft.com/office/officeart/2005/8/layout/vList2"/>
    <dgm:cxn modelId="{EC91FF02-9EC0-4BA6-86A2-3CF6C8DB7585}" srcId="{4FC7E5E0-63C7-4522-8709-7D72AD54B78C}" destId="{1D3A19DD-4A6A-4503-BC8B-037C7EEBB588}" srcOrd="1" destOrd="0" parTransId="{A152B0B5-1876-4879-BFB2-618910E6AA3A}" sibTransId="{8E7FC13F-A449-4B9C-B1E5-CD547E9EEC87}"/>
    <dgm:cxn modelId="{6A512339-472F-45C9-A043-10C5CCB95262}" srcId="{4FC7E5E0-63C7-4522-8709-7D72AD54B78C}" destId="{7E02BEE2-DB4F-4850-91F2-3BF8C1CDA30C}" srcOrd="2" destOrd="0" parTransId="{5903A319-4F3E-4D46-BA01-2A4BE9EF9E89}" sibTransId="{0ADF70E9-884E-4163-B90D-D67714265E0E}"/>
    <dgm:cxn modelId="{FC14CC89-8AAD-4700-BEF2-EAC620203053}" type="presOf" srcId="{7E02BEE2-DB4F-4850-91F2-3BF8C1CDA30C}" destId="{B667B4DB-DFC7-40AF-9FA1-DF99E147DAC1}" srcOrd="0" destOrd="0" presId="urn:microsoft.com/office/officeart/2005/8/layout/vList2"/>
    <dgm:cxn modelId="{5EFEA1F2-1931-4754-AB74-B51823FEC62F}" srcId="{4FC7E5E0-63C7-4522-8709-7D72AD54B78C}" destId="{8C2B67D1-30BB-4E38-8E84-3C0F6EC4134B}" srcOrd="0" destOrd="0" parTransId="{634E14F1-AAED-46BA-9E4B-C024A2EB12B1}" sibTransId="{EE99B673-3958-49F4-9D1C-47FF24A0F854}"/>
    <dgm:cxn modelId="{77AC469D-DAAF-411C-872E-3AD0C3D694FB}" type="presOf" srcId="{1D3A19DD-4A6A-4503-BC8B-037C7EEBB588}" destId="{721B12C6-AD2C-4470-BE7A-B0838AE66779}" srcOrd="0" destOrd="0" presId="urn:microsoft.com/office/officeart/2005/8/layout/vList2"/>
    <dgm:cxn modelId="{7D7E28A8-D944-48F5-807D-4470BAF5FA6F}" type="presParOf" srcId="{DA32CB63-9FEC-46A4-9BEE-2D8D8666D39A}" destId="{06026F5D-3661-4959-8F6F-9E25F07B0F2B}" srcOrd="0" destOrd="0" presId="urn:microsoft.com/office/officeart/2005/8/layout/vList2"/>
    <dgm:cxn modelId="{072078EC-2E98-4869-AFBB-41C90DC48479}" type="presParOf" srcId="{DA32CB63-9FEC-46A4-9BEE-2D8D8666D39A}" destId="{436201A6-D93F-4C9A-8B78-80D7D21DBE5D}" srcOrd="1" destOrd="0" presId="urn:microsoft.com/office/officeart/2005/8/layout/vList2"/>
    <dgm:cxn modelId="{5DC3481B-452D-4E74-B783-1C7D53406B7C}" type="presParOf" srcId="{DA32CB63-9FEC-46A4-9BEE-2D8D8666D39A}" destId="{721B12C6-AD2C-4470-BE7A-B0838AE66779}" srcOrd="2" destOrd="0" presId="urn:microsoft.com/office/officeart/2005/8/layout/vList2"/>
    <dgm:cxn modelId="{68BD7FD2-F339-455D-8E77-0927C39A40EA}" type="presParOf" srcId="{DA32CB63-9FEC-46A4-9BEE-2D8D8666D39A}" destId="{C0279976-A9C0-48CA-B244-CFA98DD03453}" srcOrd="3" destOrd="0" presId="urn:microsoft.com/office/officeart/2005/8/layout/vList2"/>
    <dgm:cxn modelId="{6EC775C2-A13A-433A-B0BE-C7E0A726002E}" type="presParOf" srcId="{DA32CB63-9FEC-46A4-9BEE-2D8D8666D39A}" destId="{B667B4DB-DFC7-40AF-9FA1-DF99E147DAC1}" srcOrd="4" destOrd="0" presId="urn:microsoft.com/office/officeart/2005/8/layout/vList2"/>
  </dgm:cxnLst>
  <dgm:bg/>
  <dgm:whole/>
</dgm:dataModel>
</file>

<file path=ppt/diagrams/data3.xml><?xml version="1.0" encoding="utf-8"?>
<dgm:dataModel xmlns:dgm="http://schemas.openxmlformats.org/drawingml/2006/diagram" xmlns:a="http://schemas.openxmlformats.org/drawingml/2006/main">
  <dgm:ptLst>
    <dgm:pt modelId="{CBB5C2DD-F2E8-4EEB-A020-48E9327F2F21}" type="doc">
      <dgm:prSet loTypeId="urn:microsoft.com/office/officeart/2005/8/layout/lProcess3" loCatId="process" qsTypeId="urn:microsoft.com/office/officeart/2005/8/quickstyle/simple2" qsCatId="simple" csTypeId="urn:microsoft.com/office/officeart/2005/8/colors/accent4_1" csCatId="accent4" phldr="1"/>
      <dgm:spPr/>
      <dgm:t>
        <a:bodyPr/>
        <a:lstStyle/>
        <a:p>
          <a:endParaRPr lang="en-MY"/>
        </a:p>
      </dgm:t>
    </dgm:pt>
    <dgm:pt modelId="{29DB941D-39E0-4034-A90B-00FAEA7912B0}">
      <dgm:prSet/>
      <dgm:spPr/>
      <dgm:t>
        <a:bodyPr/>
        <a:lstStyle/>
        <a:p>
          <a:pPr algn="l" rtl="0"/>
          <a:r>
            <a:rPr lang="en-US" dirty="0" smtClean="0"/>
            <a:t>TVET is not the mainstream education option for students (low participation, low qualification &amp; unclear pathway)</a:t>
          </a:r>
          <a:endParaRPr lang="en-MY" dirty="0"/>
        </a:p>
      </dgm:t>
    </dgm:pt>
    <dgm:pt modelId="{F818B29B-C8BC-42AD-AFDC-FB8CB1D227AE}" type="parTrans" cxnId="{D8735A11-686D-4A1F-950D-061A95B3BB1C}">
      <dgm:prSet/>
      <dgm:spPr/>
      <dgm:t>
        <a:bodyPr/>
        <a:lstStyle/>
        <a:p>
          <a:endParaRPr lang="en-MY"/>
        </a:p>
      </dgm:t>
    </dgm:pt>
    <dgm:pt modelId="{A29DF4B0-6B4A-4B2A-8DB6-2DCD970C0B55}" type="sibTrans" cxnId="{D8735A11-686D-4A1F-950D-061A95B3BB1C}">
      <dgm:prSet/>
      <dgm:spPr/>
      <dgm:t>
        <a:bodyPr/>
        <a:lstStyle/>
        <a:p>
          <a:endParaRPr lang="en-MY"/>
        </a:p>
      </dgm:t>
    </dgm:pt>
    <dgm:pt modelId="{1BF66377-EA84-42C2-AB29-19CBC1C25399}">
      <dgm:prSet/>
      <dgm:spPr/>
      <dgm:t>
        <a:bodyPr/>
        <a:lstStyle/>
        <a:p>
          <a:pPr algn="l" rtl="0"/>
          <a:r>
            <a:rPr lang="en-US" dirty="0" smtClean="0"/>
            <a:t>Operating model not fully sufficient</a:t>
          </a:r>
          <a:endParaRPr lang="en-MY" dirty="0"/>
        </a:p>
      </dgm:t>
    </dgm:pt>
    <dgm:pt modelId="{823885CD-E68B-49B6-803D-CE1BC10DEC92}" type="parTrans" cxnId="{1F0042AA-A38E-4C57-A5C6-4A86E4FB429E}">
      <dgm:prSet/>
      <dgm:spPr/>
      <dgm:t>
        <a:bodyPr/>
        <a:lstStyle/>
        <a:p>
          <a:endParaRPr lang="en-MY"/>
        </a:p>
      </dgm:t>
    </dgm:pt>
    <dgm:pt modelId="{853A8929-D197-47A4-8D2D-90CB8110B58A}" type="sibTrans" cxnId="{1F0042AA-A38E-4C57-A5C6-4A86E4FB429E}">
      <dgm:prSet/>
      <dgm:spPr/>
      <dgm:t>
        <a:bodyPr/>
        <a:lstStyle/>
        <a:p>
          <a:endParaRPr lang="en-MY"/>
        </a:p>
      </dgm:t>
    </dgm:pt>
    <dgm:pt modelId="{C7D0CA1F-A65F-4F36-BDEF-896B6E683BD7}">
      <dgm:prSet/>
      <dgm:spPr/>
      <dgm:t>
        <a:bodyPr/>
        <a:lstStyle/>
        <a:p>
          <a:pPr algn="l" rtl="0"/>
          <a:r>
            <a:rPr lang="en-US" dirty="0" smtClean="0"/>
            <a:t>Funding model (does not encourage quality &amp; performance of institutes)</a:t>
          </a:r>
          <a:endParaRPr lang="en-MY" dirty="0"/>
        </a:p>
      </dgm:t>
    </dgm:pt>
    <dgm:pt modelId="{883B5DED-C6E7-494F-A246-CC98328E7F5D}" type="parTrans" cxnId="{C2F51172-C92D-4D84-9A54-EE93D2BA2C17}">
      <dgm:prSet/>
      <dgm:spPr/>
      <dgm:t>
        <a:bodyPr/>
        <a:lstStyle/>
        <a:p>
          <a:endParaRPr lang="en-MY"/>
        </a:p>
      </dgm:t>
    </dgm:pt>
    <dgm:pt modelId="{F4EBBE05-79D1-4EDF-9D5C-BE6361266173}" type="sibTrans" cxnId="{C2F51172-C92D-4D84-9A54-EE93D2BA2C17}">
      <dgm:prSet/>
      <dgm:spPr/>
      <dgm:t>
        <a:bodyPr/>
        <a:lstStyle/>
        <a:p>
          <a:endParaRPr lang="en-MY"/>
        </a:p>
      </dgm:t>
    </dgm:pt>
    <dgm:pt modelId="{5280725E-69BC-41B0-B254-9967F66CA227}">
      <dgm:prSet/>
      <dgm:spPr/>
      <dgm:t>
        <a:bodyPr/>
        <a:lstStyle/>
        <a:p>
          <a:pPr algn="l" rtl="0"/>
          <a:r>
            <a:rPr lang="en-US" dirty="0" smtClean="0"/>
            <a:t>Multiple qualification systems</a:t>
          </a:r>
          <a:endParaRPr lang="en-MY" dirty="0"/>
        </a:p>
      </dgm:t>
    </dgm:pt>
    <dgm:pt modelId="{B7D1DEE4-7F0C-4090-A38F-00B8F2952117}" type="parTrans" cxnId="{79E6BC59-50F0-4957-A7E1-BFF5893DD38F}">
      <dgm:prSet/>
      <dgm:spPr/>
      <dgm:t>
        <a:bodyPr/>
        <a:lstStyle/>
        <a:p>
          <a:endParaRPr lang="en-MY"/>
        </a:p>
      </dgm:t>
    </dgm:pt>
    <dgm:pt modelId="{E3DBD7C1-7B68-4B64-B7F2-E8B7C702DCEC}" type="sibTrans" cxnId="{79E6BC59-50F0-4957-A7E1-BFF5893DD38F}">
      <dgm:prSet/>
      <dgm:spPr/>
      <dgm:t>
        <a:bodyPr/>
        <a:lstStyle/>
        <a:p>
          <a:endParaRPr lang="en-MY"/>
        </a:p>
      </dgm:t>
    </dgm:pt>
    <dgm:pt modelId="{DDA8662C-01E0-4FA7-AFFF-C75F16B503C6}">
      <dgm:prSet/>
      <dgm:spPr/>
      <dgm:t>
        <a:bodyPr/>
        <a:lstStyle/>
        <a:p>
          <a:pPr algn="l" rtl="0"/>
          <a:r>
            <a:rPr lang="en-US" dirty="0" smtClean="0"/>
            <a:t>Overlaps in courses</a:t>
          </a:r>
          <a:endParaRPr lang="en-MY" dirty="0"/>
        </a:p>
      </dgm:t>
    </dgm:pt>
    <dgm:pt modelId="{B02E6B64-6437-4E1B-919E-A2F14EC6ACE1}" type="parTrans" cxnId="{4830C868-6818-473A-A98D-FD73EED6696D}">
      <dgm:prSet/>
      <dgm:spPr/>
      <dgm:t>
        <a:bodyPr/>
        <a:lstStyle/>
        <a:p>
          <a:endParaRPr lang="en-MY"/>
        </a:p>
      </dgm:t>
    </dgm:pt>
    <dgm:pt modelId="{8D14EDE7-2843-4E15-A073-11B809782A2F}" type="sibTrans" cxnId="{4830C868-6818-473A-A98D-FD73EED6696D}">
      <dgm:prSet/>
      <dgm:spPr/>
      <dgm:t>
        <a:bodyPr/>
        <a:lstStyle/>
        <a:p>
          <a:endParaRPr lang="en-MY"/>
        </a:p>
      </dgm:t>
    </dgm:pt>
    <dgm:pt modelId="{C9DC8F8A-CEE9-4954-9C74-0B44E0DFDEF8}">
      <dgm:prSet/>
      <dgm:spPr/>
      <dgm:t>
        <a:bodyPr/>
        <a:lstStyle/>
        <a:p>
          <a:pPr algn="l" rtl="0"/>
          <a:r>
            <a:rPr lang="en-US" dirty="0" smtClean="0"/>
            <a:t>Performance Management</a:t>
          </a:r>
          <a:endParaRPr lang="en-MY" dirty="0"/>
        </a:p>
      </dgm:t>
    </dgm:pt>
    <dgm:pt modelId="{1B1816D4-A9EB-4CE2-8AD2-9FE899EDD82A}" type="parTrans" cxnId="{3713957B-7E1F-4391-9D90-D14604298BB3}">
      <dgm:prSet/>
      <dgm:spPr/>
      <dgm:t>
        <a:bodyPr/>
        <a:lstStyle/>
        <a:p>
          <a:endParaRPr lang="en-MY"/>
        </a:p>
      </dgm:t>
    </dgm:pt>
    <dgm:pt modelId="{E10D06BA-9653-4EB5-98CF-2530CFE17BC2}" type="sibTrans" cxnId="{3713957B-7E1F-4391-9D90-D14604298BB3}">
      <dgm:prSet/>
      <dgm:spPr/>
      <dgm:t>
        <a:bodyPr/>
        <a:lstStyle/>
        <a:p>
          <a:endParaRPr lang="en-MY"/>
        </a:p>
      </dgm:t>
    </dgm:pt>
    <dgm:pt modelId="{A18DBF42-464C-4309-97EA-7067CF1D6459}">
      <dgm:prSet/>
      <dgm:spPr/>
      <dgm:t>
        <a:bodyPr/>
        <a:lstStyle/>
        <a:p>
          <a:pPr algn="l" rtl="0"/>
          <a:r>
            <a:rPr lang="en-US" dirty="0" smtClean="0"/>
            <a:t>Confusion among employers </a:t>
          </a:r>
          <a:r>
            <a:rPr lang="en-MY" dirty="0" smtClean="0"/>
            <a:t>due to </a:t>
          </a:r>
          <a:r>
            <a:rPr lang="en-US" dirty="0" smtClean="0"/>
            <a:t>multiple ministries &amp; certification  </a:t>
          </a:r>
          <a:endParaRPr lang="en-MY" dirty="0"/>
        </a:p>
      </dgm:t>
    </dgm:pt>
    <dgm:pt modelId="{E85F9987-5026-4AAC-97BE-49C01AE94A75}" type="parTrans" cxnId="{F06C25DB-F4B4-4311-892C-C61FFF1EAEF5}">
      <dgm:prSet/>
      <dgm:spPr/>
      <dgm:t>
        <a:bodyPr/>
        <a:lstStyle/>
        <a:p>
          <a:endParaRPr lang="en-MY"/>
        </a:p>
      </dgm:t>
    </dgm:pt>
    <dgm:pt modelId="{C2C8FE15-7CC4-4738-AE22-47F851421451}" type="sibTrans" cxnId="{F06C25DB-F4B4-4311-892C-C61FFF1EAEF5}">
      <dgm:prSet/>
      <dgm:spPr/>
      <dgm:t>
        <a:bodyPr/>
        <a:lstStyle/>
        <a:p>
          <a:endParaRPr lang="en-MY"/>
        </a:p>
      </dgm:t>
    </dgm:pt>
    <dgm:pt modelId="{9A126CB5-DD07-4297-B29D-4A54797CF404}" type="pres">
      <dgm:prSet presAssocID="{CBB5C2DD-F2E8-4EEB-A020-48E9327F2F21}" presName="Name0" presStyleCnt="0">
        <dgm:presLayoutVars>
          <dgm:chPref val="3"/>
          <dgm:dir/>
          <dgm:animLvl val="lvl"/>
          <dgm:resizeHandles/>
        </dgm:presLayoutVars>
      </dgm:prSet>
      <dgm:spPr/>
      <dgm:t>
        <a:bodyPr/>
        <a:lstStyle/>
        <a:p>
          <a:endParaRPr lang="en-MY"/>
        </a:p>
      </dgm:t>
    </dgm:pt>
    <dgm:pt modelId="{C963DFE2-829D-4BDF-9633-6222347963A0}" type="pres">
      <dgm:prSet presAssocID="{29DB941D-39E0-4034-A90B-00FAEA7912B0}" presName="horFlow" presStyleCnt="0"/>
      <dgm:spPr/>
    </dgm:pt>
    <dgm:pt modelId="{A5951789-4B2E-4882-B527-60F687AEA143}" type="pres">
      <dgm:prSet presAssocID="{29DB941D-39E0-4034-A90B-00FAEA7912B0}" presName="bigChev" presStyleLbl="node1" presStyleIdx="0" presStyleCnt="7" custScaleX="592764"/>
      <dgm:spPr/>
      <dgm:t>
        <a:bodyPr/>
        <a:lstStyle/>
        <a:p>
          <a:endParaRPr lang="en-MY"/>
        </a:p>
      </dgm:t>
    </dgm:pt>
    <dgm:pt modelId="{FE93844A-B4B8-4C25-B944-E61F20234BD3}" type="pres">
      <dgm:prSet presAssocID="{29DB941D-39E0-4034-A90B-00FAEA7912B0}" presName="vSp" presStyleCnt="0"/>
      <dgm:spPr/>
    </dgm:pt>
    <dgm:pt modelId="{32AA8A79-C39F-4B71-BD63-176CF4BA263E}" type="pres">
      <dgm:prSet presAssocID="{1BF66377-EA84-42C2-AB29-19CBC1C25399}" presName="horFlow" presStyleCnt="0"/>
      <dgm:spPr/>
    </dgm:pt>
    <dgm:pt modelId="{31B3EF6B-DD33-4EA2-BF75-C165578DD660}" type="pres">
      <dgm:prSet presAssocID="{1BF66377-EA84-42C2-AB29-19CBC1C25399}" presName="bigChev" presStyleLbl="node1" presStyleIdx="1" presStyleCnt="7" custScaleX="592764"/>
      <dgm:spPr/>
      <dgm:t>
        <a:bodyPr/>
        <a:lstStyle/>
        <a:p>
          <a:endParaRPr lang="en-MY"/>
        </a:p>
      </dgm:t>
    </dgm:pt>
    <dgm:pt modelId="{74C7AD96-3C43-46C2-8FD2-D42D2434DDCF}" type="pres">
      <dgm:prSet presAssocID="{1BF66377-EA84-42C2-AB29-19CBC1C25399}" presName="vSp" presStyleCnt="0"/>
      <dgm:spPr/>
    </dgm:pt>
    <dgm:pt modelId="{A953B57A-B474-45BB-97D2-F9FDB76EB5C2}" type="pres">
      <dgm:prSet presAssocID="{C7D0CA1F-A65F-4F36-BDEF-896B6E683BD7}" presName="horFlow" presStyleCnt="0"/>
      <dgm:spPr/>
    </dgm:pt>
    <dgm:pt modelId="{CFEFFB9A-D0FB-4472-9BE7-87AE7E6C8802}" type="pres">
      <dgm:prSet presAssocID="{C7D0CA1F-A65F-4F36-BDEF-896B6E683BD7}" presName="bigChev" presStyleLbl="node1" presStyleIdx="2" presStyleCnt="7" custScaleX="589939"/>
      <dgm:spPr/>
      <dgm:t>
        <a:bodyPr/>
        <a:lstStyle/>
        <a:p>
          <a:endParaRPr lang="en-MY"/>
        </a:p>
      </dgm:t>
    </dgm:pt>
    <dgm:pt modelId="{7A7DB5D4-CB96-4444-AB49-FB87CAC57DA0}" type="pres">
      <dgm:prSet presAssocID="{C7D0CA1F-A65F-4F36-BDEF-896B6E683BD7}" presName="vSp" presStyleCnt="0"/>
      <dgm:spPr/>
    </dgm:pt>
    <dgm:pt modelId="{9C390099-FCBE-4799-A54A-23014EB006F8}" type="pres">
      <dgm:prSet presAssocID="{5280725E-69BC-41B0-B254-9967F66CA227}" presName="horFlow" presStyleCnt="0"/>
      <dgm:spPr/>
    </dgm:pt>
    <dgm:pt modelId="{B7FCBF5A-8A36-4759-B099-AED87B0368FE}" type="pres">
      <dgm:prSet presAssocID="{5280725E-69BC-41B0-B254-9967F66CA227}" presName="bigChev" presStyleLbl="node1" presStyleIdx="3" presStyleCnt="7" custScaleX="592764"/>
      <dgm:spPr/>
      <dgm:t>
        <a:bodyPr/>
        <a:lstStyle/>
        <a:p>
          <a:endParaRPr lang="en-MY"/>
        </a:p>
      </dgm:t>
    </dgm:pt>
    <dgm:pt modelId="{70FF99B6-BB02-4BD7-ADAD-8DD72688C35B}" type="pres">
      <dgm:prSet presAssocID="{5280725E-69BC-41B0-B254-9967F66CA227}" presName="vSp" presStyleCnt="0"/>
      <dgm:spPr/>
    </dgm:pt>
    <dgm:pt modelId="{44AE1A98-586A-497D-8EC8-949F4D2EB577}" type="pres">
      <dgm:prSet presAssocID="{DDA8662C-01E0-4FA7-AFFF-C75F16B503C6}" presName="horFlow" presStyleCnt="0"/>
      <dgm:spPr/>
    </dgm:pt>
    <dgm:pt modelId="{2FC3A201-D21D-421B-B0FE-10F45E92D397}" type="pres">
      <dgm:prSet presAssocID="{DDA8662C-01E0-4FA7-AFFF-C75F16B503C6}" presName="bigChev" presStyleLbl="node1" presStyleIdx="4" presStyleCnt="7" custScaleX="589939"/>
      <dgm:spPr/>
      <dgm:t>
        <a:bodyPr/>
        <a:lstStyle/>
        <a:p>
          <a:endParaRPr lang="en-MY"/>
        </a:p>
      </dgm:t>
    </dgm:pt>
    <dgm:pt modelId="{7CA2570E-34E5-486B-A6F5-93D6D8891B07}" type="pres">
      <dgm:prSet presAssocID="{DDA8662C-01E0-4FA7-AFFF-C75F16B503C6}" presName="vSp" presStyleCnt="0"/>
      <dgm:spPr/>
    </dgm:pt>
    <dgm:pt modelId="{50592B53-0A13-4F18-BD6F-2FC3EED22720}" type="pres">
      <dgm:prSet presAssocID="{C9DC8F8A-CEE9-4954-9C74-0B44E0DFDEF8}" presName="horFlow" presStyleCnt="0"/>
      <dgm:spPr/>
    </dgm:pt>
    <dgm:pt modelId="{96681A2F-5634-425E-A8ED-5B86DE58F7BC}" type="pres">
      <dgm:prSet presAssocID="{C9DC8F8A-CEE9-4954-9C74-0B44E0DFDEF8}" presName="bigChev" presStyleLbl="node1" presStyleIdx="5" presStyleCnt="7" custScaleX="592764"/>
      <dgm:spPr/>
      <dgm:t>
        <a:bodyPr/>
        <a:lstStyle/>
        <a:p>
          <a:endParaRPr lang="en-MY"/>
        </a:p>
      </dgm:t>
    </dgm:pt>
    <dgm:pt modelId="{62F9DECD-1CCE-4BB4-8CFB-BF6BC6979BF1}" type="pres">
      <dgm:prSet presAssocID="{C9DC8F8A-CEE9-4954-9C74-0B44E0DFDEF8}" presName="vSp" presStyleCnt="0"/>
      <dgm:spPr/>
    </dgm:pt>
    <dgm:pt modelId="{8A9CEB23-0E58-49F8-8DFF-617041B4A7F4}" type="pres">
      <dgm:prSet presAssocID="{A18DBF42-464C-4309-97EA-7067CF1D6459}" presName="horFlow" presStyleCnt="0"/>
      <dgm:spPr/>
    </dgm:pt>
    <dgm:pt modelId="{CFF11697-87EB-431F-B9AA-344E0451EAAB}" type="pres">
      <dgm:prSet presAssocID="{A18DBF42-464C-4309-97EA-7067CF1D6459}" presName="bigChev" presStyleLbl="node1" presStyleIdx="6" presStyleCnt="7" custScaleX="592764"/>
      <dgm:spPr/>
      <dgm:t>
        <a:bodyPr/>
        <a:lstStyle/>
        <a:p>
          <a:endParaRPr lang="en-MY"/>
        </a:p>
      </dgm:t>
    </dgm:pt>
  </dgm:ptLst>
  <dgm:cxnLst>
    <dgm:cxn modelId="{507FC8B0-7789-4645-9752-CA45AB433C7D}" type="presOf" srcId="{1BF66377-EA84-42C2-AB29-19CBC1C25399}" destId="{31B3EF6B-DD33-4EA2-BF75-C165578DD660}" srcOrd="0" destOrd="0" presId="urn:microsoft.com/office/officeart/2005/8/layout/lProcess3"/>
    <dgm:cxn modelId="{D8735A11-686D-4A1F-950D-061A95B3BB1C}" srcId="{CBB5C2DD-F2E8-4EEB-A020-48E9327F2F21}" destId="{29DB941D-39E0-4034-A90B-00FAEA7912B0}" srcOrd="0" destOrd="0" parTransId="{F818B29B-C8BC-42AD-AFDC-FB8CB1D227AE}" sibTransId="{A29DF4B0-6B4A-4B2A-8DB6-2DCD970C0B55}"/>
    <dgm:cxn modelId="{3713957B-7E1F-4391-9D90-D14604298BB3}" srcId="{CBB5C2DD-F2E8-4EEB-A020-48E9327F2F21}" destId="{C9DC8F8A-CEE9-4954-9C74-0B44E0DFDEF8}" srcOrd="5" destOrd="0" parTransId="{1B1816D4-A9EB-4CE2-8AD2-9FE899EDD82A}" sibTransId="{E10D06BA-9653-4EB5-98CF-2530CFE17BC2}"/>
    <dgm:cxn modelId="{9C7C6F71-B2B2-40B0-A8CA-0D32F05C0C36}" type="presOf" srcId="{29DB941D-39E0-4034-A90B-00FAEA7912B0}" destId="{A5951789-4B2E-4882-B527-60F687AEA143}" srcOrd="0" destOrd="0" presId="urn:microsoft.com/office/officeart/2005/8/layout/lProcess3"/>
    <dgm:cxn modelId="{C2F51172-C92D-4D84-9A54-EE93D2BA2C17}" srcId="{CBB5C2DD-F2E8-4EEB-A020-48E9327F2F21}" destId="{C7D0CA1F-A65F-4F36-BDEF-896B6E683BD7}" srcOrd="2" destOrd="0" parTransId="{883B5DED-C6E7-494F-A246-CC98328E7F5D}" sibTransId="{F4EBBE05-79D1-4EDF-9D5C-BE6361266173}"/>
    <dgm:cxn modelId="{79E6BC59-50F0-4957-A7E1-BFF5893DD38F}" srcId="{CBB5C2DD-F2E8-4EEB-A020-48E9327F2F21}" destId="{5280725E-69BC-41B0-B254-9967F66CA227}" srcOrd="3" destOrd="0" parTransId="{B7D1DEE4-7F0C-4090-A38F-00B8F2952117}" sibTransId="{E3DBD7C1-7B68-4B64-B7F2-E8B7C702DCEC}"/>
    <dgm:cxn modelId="{DB05407E-02AC-44AF-8577-70E60F4B809E}" type="presOf" srcId="{DDA8662C-01E0-4FA7-AFFF-C75F16B503C6}" destId="{2FC3A201-D21D-421B-B0FE-10F45E92D397}" srcOrd="0" destOrd="0" presId="urn:microsoft.com/office/officeart/2005/8/layout/lProcess3"/>
    <dgm:cxn modelId="{1F0042AA-A38E-4C57-A5C6-4A86E4FB429E}" srcId="{CBB5C2DD-F2E8-4EEB-A020-48E9327F2F21}" destId="{1BF66377-EA84-42C2-AB29-19CBC1C25399}" srcOrd="1" destOrd="0" parTransId="{823885CD-E68B-49B6-803D-CE1BC10DEC92}" sibTransId="{853A8929-D197-47A4-8D2D-90CB8110B58A}"/>
    <dgm:cxn modelId="{47BBDC77-0FC8-4477-A6A8-9B666A3E0E7B}" type="presOf" srcId="{C9DC8F8A-CEE9-4954-9C74-0B44E0DFDEF8}" destId="{96681A2F-5634-425E-A8ED-5B86DE58F7BC}" srcOrd="0" destOrd="0" presId="urn:microsoft.com/office/officeart/2005/8/layout/lProcess3"/>
    <dgm:cxn modelId="{F06C25DB-F4B4-4311-892C-C61FFF1EAEF5}" srcId="{CBB5C2DD-F2E8-4EEB-A020-48E9327F2F21}" destId="{A18DBF42-464C-4309-97EA-7067CF1D6459}" srcOrd="6" destOrd="0" parTransId="{E85F9987-5026-4AAC-97BE-49C01AE94A75}" sibTransId="{C2C8FE15-7CC4-4738-AE22-47F851421451}"/>
    <dgm:cxn modelId="{4830C868-6818-473A-A98D-FD73EED6696D}" srcId="{CBB5C2DD-F2E8-4EEB-A020-48E9327F2F21}" destId="{DDA8662C-01E0-4FA7-AFFF-C75F16B503C6}" srcOrd="4" destOrd="0" parTransId="{B02E6B64-6437-4E1B-919E-A2F14EC6ACE1}" sibTransId="{8D14EDE7-2843-4E15-A073-11B809782A2F}"/>
    <dgm:cxn modelId="{37E78415-D68F-41C1-83BD-532DF471758B}" type="presOf" srcId="{CBB5C2DD-F2E8-4EEB-A020-48E9327F2F21}" destId="{9A126CB5-DD07-4297-B29D-4A54797CF404}" srcOrd="0" destOrd="0" presId="urn:microsoft.com/office/officeart/2005/8/layout/lProcess3"/>
    <dgm:cxn modelId="{82EB00C9-817F-4BFE-A351-11B33A2735AA}" type="presOf" srcId="{A18DBF42-464C-4309-97EA-7067CF1D6459}" destId="{CFF11697-87EB-431F-B9AA-344E0451EAAB}" srcOrd="0" destOrd="0" presId="urn:microsoft.com/office/officeart/2005/8/layout/lProcess3"/>
    <dgm:cxn modelId="{EFF284D7-90EC-479A-8C91-81279888484B}" type="presOf" srcId="{5280725E-69BC-41B0-B254-9967F66CA227}" destId="{B7FCBF5A-8A36-4759-B099-AED87B0368FE}" srcOrd="0" destOrd="0" presId="urn:microsoft.com/office/officeart/2005/8/layout/lProcess3"/>
    <dgm:cxn modelId="{9AFD7B21-B5FA-423E-A583-8808942BB28E}" type="presOf" srcId="{C7D0CA1F-A65F-4F36-BDEF-896B6E683BD7}" destId="{CFEFFB9A-D0FB-4472-9BE7-87AE7E6C8802}" srcOrd="0" destOrd="0" presId="urn:microsoft.com/office/officeart/2005/8/layout/lProcess3"/>
    <dgm:cxn modelId="{76DC1EB4-01DE-4ADF-AEDD-BFC23AA4D084}" type="presParOf" srcId="{9A126CB5-DD07-4297-B29D-4A54797CF404}" destId="{C963DFE2-829D-4BDF-9633-6222347963A0}" srcOrd="0" destOrd="0" presId="urn:microsoft.com/office/officeart/2005/8/layout/lProcess3"/>
    <dgm:cxn modelId="{A1A92202-C145-42F7-B02A-23AA6873E7BD}" type="presParOf" srcId="{C963DFE2-829D-4BDF-9633-6222347963A0}" destId="{A5951789-4B2E-4882-B527-60F687AEA143}" srcOrd="0" destOrd="0" presId="urn:microsoft.com/office/officeart/2005/8/layout/lProcess3"/>
    <dgm:cxn modelId="{73EDD0C1-5DA1-421B-BAB7-BD2A33BAF4FD}" type="presParOf" srcId="{9A126CB5-DD07-4297-B29D-4A54797CF404}" destId="{FE93844A-B4B8-4C25-B944-E61F20234BD3}" srcOrd="1" destOrd="0" presId="urn:microsoft.com/office/officeart/2005/8/layout/lProcess3"/>
    <dgm:cxn modelId="{A32AD932-DD72-43AC-8844-621967655D81}" type="presParOf" srcId="{9A126CB5-DD07-4297-B29D-4A54797CF404}" destId="{32AA8A79-C39F-4B71-BD63-176CF4BA263E}" srcOrd="2" destOrd="0" presId="urn:microsoft.com/office/officeart/2005/8/layout/lProcess3"/>
    <dgm:cxn modelId="{7D44A172-FE29-4BC2-B077-D517A6F7855C}" type="presParOf" srcId="{32AA8A79-C39F-4B71-BD63-176CF4BA263E}" destId="{31B3EF6B-DD33-4EA2-BF75-C165578DD660}" srcOrd="0" destOrd="0" presId="urn:microsoft.com/office/officeart/2005/8/layout/lProcess3"/>
    <dgm:cxn modelId="{E7971423-E80E-4553-944B-E538D659A120}" type="presParOf" srcId="{9A126CB5-DD07-4297-B29D-4A54797CF404}" destId="{74C7AD96-3C43-46C2-8FD2-D42D2434DDCF}" srcOrd="3" destOrd="0" presId="urn:microsoft.com/office/officeart/2005/8/layout/lProcess3"/>
    <dgm:cxn modelId="{8B5D5242-1D94-4C8F-998B-182CBDC49B09}" type="presParOf" srcId="{9A126CB5-DD07-4297-B29D-4A54797CF404}" destId="{A953B57A-B474-45BB-97D2-F9FDB76EB5C2}" srcOrd="4" destOrd="0" presId="urn:microsoft.com/office/officeart/2005/8/layout/lProcess3"/>
    <dgm:cxn modelId="{623DD270-8A21-4149-BE7F-18BF28715702}" type="presParOf" srcId="{A953B57A-B474-45BB-97D2-F9FDB76EB5C2}" destId="{CFEFFB9A-D0FB-4472-9BE7-87AE7E6C8802}" srcOrd="0" destOrd="0" presId="urn:microsoft.com/office/officeart/2005/8/layout/lProcess3"/>
    <dgm:cxn modelId="{35EB7B45-7F9A-473D-BFC3-77FABC1246D5}" type="presParOf" srcId="{9A126CB5-DD07-4297-B29D-4A54797CF404}" destId="{7A7DB5D4-CB96-4444-AB49-FB87CAC57DA0}" srcOrd="5" destOrd="0" presId="urn:microsoft.com/office/officeart/2005/8/layout/lProcess3"/>
    <dgm:cxn modelId="{05227B3A-7BDE-4DC1-8452-8079E931CF19}" type="presParOf" srcId="{9A126CB5-DD07-4297-B29D-4A54797CF404}" destId="{9C390099-FCBE-4799-A54A-23014EB006F8}" srcOrd="6" destOrd="0" presId="urn:microsoft.com/office/officeart/2005/8/layout/lProcess3"/>
    <dgm:cxn modelId="{9DEE3465-9D42-41A4-8C58-D78B436778E2}" type="presParOf" srcId="{9C390099-FCBE-4799-A54A-23014EB006F8}" destId="{B7FCBF5A-8A36-4759-B099-AED87B0368FE}" srcOrd="0" destOrd="0" presId="urn:microsoft.com/office/officeart/2005/8/layout/lProcess3"/>
    <dgm:cxn modelId="{B8EAC2A1-A1E7-4976-84C0-03D54A634220}" type="presParOf" srcId="{9A126CB5-DD07-4297-B29D-4A54797CF404}" destId="{70FF99B6-BB02-4BD7-ADAD-8DD72688C35B}" srcOrd="7" destOrd="0" presId="urn:microsoft.com/office/officeart/2005/8/layout/lProcess3"/>
    <dgm:cxn modelId="{3413493F-B3A7-4826-AA09-086FE31D8D1A}" type="presParOf" srcId="{9A126CB5-DD07-4297-B29D-4A54797CF404}" destId="{44AE1A98-586A-497D-8EC8-949F4D2EB577}" srcOrd="8" destOrd="0" presId="urn:microsoft.com/office/officeart/2005/8/layout/lProcess3"/>
    <dgm:cxn modelId="{4EDEBD92-A79C-4C1A-AF38-EA1C153DA415}" type="presParOf" srcId="{44AE1A98-586A-497D-8EC8-949F4D2EB577}" destId="{2FC3A201-D21D-421B-B0FE-10F45E92D397}" srcOrd="0" destOrd="0" presId="urn:microsoft.com/office/officeart/2005/8/layout/lProcess3"/>
    <dgm:cxn modelId="{9CD48465-D8AB-4240-A8F9-A4DBA5BC0992}" type="presParOf" srcId="{9A126CB5-DD07-4297-B29D-4A54797CF404}" destId="{7CA2570E-34E5-486B-A6F5-93D6D8891B07}" srcOrd="9" destOrd="0" presId="urn:microsoft.com/office/officeart/2005/8/layout/lProcess3"/>
    <dgm:cxn modelId="{1B62C011-4AF5-450A-AF9D-AC655988454D}" type="presParOf" srcId="{9A126CB5-DD07-4297-B29D-4A54797CF404}" destId="{50592B53-0A13-4F18-BD6F-2FC3EED22720}" srcOrd="10" destOrd="0" presId="urn:microsoft.com/office/officeart/2005/8/layout/lProcess3"/>
    <dgm:cxn modelId="{17489563-99B9-4C12-A857-2EFBA42B4ABC}" type="presParOf" srcId="{50592B53-0A13-4F18-BD6F-2FC3EED22720}" destId="{96681A2F-5634-425E-A8ED-5B86DE58F7BC}" srcOrd="0" destOrd="0" presId="urn:microsoft.com/office/officeart/2005/8/layout/lProcess3"/>
    <dgm:cxn modelId="{BE06E6A3-E879-409E-92FF-7698CE7CE5AF}" type="presParOf" srcId="{9A126CB5-DD07-4297-B29D-4A54797CF404}" destId="{62F9DECD-1CCE-4BB4-8CFB-BF6BC6979BF1}" srcOrd="11" destOrd="0" presId="urn:microsoft.com/office/officeart/2005/8/layout/lProcess3"/>
    <dgm:cxn modelId="{0DC975F9-642E-4D00-9524-6390DD97D3AD}" type="presParOf" srcId="{9A126CB5-DD07-4297-B29D-4A54797CF404}" destId="{8A9CEB23-0E58-49F8-8DFF-617041B4A7F4}" srcOrd="12" destOrd="0" presId="urn:microsoft.com/office/officeart/2005/8/layout/lProcess3"/>
    <dgm:cxn modelId="{88620566-8785-40F3-B482-84DEA6B122FC}" type="presParOf" srcId="{8A9CEB23-0E58-49F8-8DFF-617041B4A7F4}" destId="{CFF11697-87EB-431F-B9AA-344E0451EAAB}" srcOrd="0" destOrd="0" presId="urn:microsoft.com/office/officeart/2005/8/layout/lProcess3"/>
  </dgm:cxnLst>
  <dgm:bg/>
  <dgm:whole/>
</dgm:dataModel>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0.00935</cdr:x>
      <cdr:y>0.7981</cdr:y>
    </cdr:from>
    <cdr:to>
      <cdr:x>0.14019</cdr:x>
      <cdr:y>0.94469</cdr:y>
    </cdr:to>
    <cdr:sp macro="" textlink="">
      <cdr:nvSpPr>
        <cdr:cNvPr id="2" name="TextBox 1"/>
        <cdr:cNvSpPr txBox="1"/>
      </cdr:nvSpPr>
      <cdr:spPr>
        <a:xfrm xmlns:a="http://schemas.openxmlformats.org/drawingml/2006/main">
          <a:off x="76200" y="3733800"/>
          <a:ext cx="1066800" cy="685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100" dirty="0" smtClean="0"/>
            <a:t>Percentage of total additional jobs</a:t>
          </a:r>
          <a:endParaRPr lang="en-US" sz="1100" dirty="0"/>
        </a:p>
      </cdr:txBody>
    </cdr:sp>
  </cdr:relSizeAnchor>
  <cdr:relSizeAnchor xmlns:cdr="http://schemas.openxmlformats.org/drawingml/2006/chartDrawing">
    <cdr:from>
      <cdr:x>0.17757</cdr:x>
      <cdr:y>0.91211</cdr:y>
    </cdr:from>
    <cdr:to>
      <cdr:x>0.23364</cdr:x>
      <cdr:y>0.97726</cdr:y>
    </cdr:to>
    <cdr:sp macro="" textlink="">
      <cdr:nvSpPr>
        <cdr:cNvPr id="3" name="Oval 2"/>
        <cdr:cNvSpPr/>
      </cdr:nvSpPr>
      <cdr:spPr>
        <a:xfrm xmlns:a="http://schemas.openxmlformats.org/drawingml/2006/main">
          <a:off x="1447800" y="4267200"/>
          <a:ext cx="457200" cy="304800"/>
        </a:xfrm>
        <a:prstGeom xmlns:a="http://schemas.openxmlformats.org/drawingml/2006/main" prst="ellipse">
          <a:avLst/>
        </a:prstGeom>
        <a:solidFill xmlns:a="http://schemas.openxmlformats.org/drawingml/2006/main">
          <a:srgbClr val="FFC000"/>
        </a:solidFill>
        <a:ln xmlns:a="http://schemas.openxmlformats.org/drawingml/2006/main" w="3175">
          <a:solidFill>
            <a:schemeClr val="tx1"/>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sz="1000" dirty="0" smtClean="0"/>
            <a:t>19</a:t>
          </a:r>
          <a:endParaRPr lang="en-US" sz="1000" dirty="0"/>
        </a:p>
      </cdr:txBody>
    </cdr:sp>
  </cdr:relSizeAnchor>
  <cdr:relSizeAnchor xmlns:cdr="http://schemas.openxmlformats.org/drawingml/2006/chartDrawing">
    <cdr:from>
      <cdr:x>0.30841</cdr:x>
      <cdr:y>0.91211</cdr:y>
    </cdr:from>
    <cdr:to>
      <cdr:x>0.36449</cdr:x>
      <cdr:y>0.97726</cdr:y>
    </cdr:to>
    <cdr:sp macro="" textlink="">
      <cdr:nvSpPr>
        <cdr:cNvPr id="4" name="Oval 3"/>
        <cdr:cNvSpPr/>
      </cdr:nvSpPr>
      <cdr:spPr>
        <a:xfrm xmlns:a="http://schemas.openxmlformats.org/drawingml/2006/main">
          <a:off x="2514600" y="4267200"/>
          <a:ext cx="457200" cy="304800"/>
        </a:xfrm>
        <a:prstGeom xmlns:a="http://schemas.openxmlformats.org/drawingml/2006/main" prst="ellipse">
          <a:avLst/>
        </a:prstGeom>
        <a:solidFill xmlns:a="http://schemas.openxmlformats.org/drawingml/2006/main">
          <a:srgbClr val="FFC000"/>
        </a:solidFill>
        <a:ln xmlns:a="http://schemas.openxmlformats.org/drawingml/2006/main" w="3175">
          <a:solidFill>
            <a:schemeClr val="tx1"/>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sz="1000" dirty="0" smtClean="0"/>
            <a:t>20</a:t>
          </a:r>
          <a:endParaRPr lang="en-US" sz="1000" dirty="0"/>
        </a:p>
      </cdr:txBody>
    </cdr:sp>
  </cdr:relSizeAnchor>
  <cdr:relSizeAnchor xmlns:cdr="http://schemas.openxmlformats.org/drawingml/2006/chartDrawing">
    <cdr:from>
      <cdr:x>0.42056</cdr:x>
      <cdr:y>0.91211</cdr:y>
    </cdr:from>
    <cdr:to>
      <cdr:x>0.47664</cdr:x>
      <cdr:y>0.97726</cdr:y>
    </cdr:to>
    <cdr:sp macro="" textlink="">
      <cdr:nvSpPr>
        <cdr:cNvPr id="5" name="Oval 4"/>
        <cdr:cNvSpPr/>
      </cdr:nvSpPr>
      <cdr:spPr>
        <a:xfrm xmlns:a="http://schemas.openxmlformats.org/drawingml/2006/main">
          <a:off x="3429000" y="4267200"/>
          <a:ext cx="457200" cy="304800"/>
        </a:xfrm>
        <a:prstGeom xmlns:a="http://schemas.openxmlformats.org/drawingml/2006/main" prst="ellipse">
          <a:avLst/>
        </a:prstGeom>
        <a:solidFill xmlns:a="http://schemas.openxmlformats.org/drawingml/2006/main">
          <a:srgbClr val="FFC000"/>
        </a:solidFill>
        <a:ln xmlns:a="http://schemas.openxmlformats.org/drawingml/2006/main" w="3175">
          <a:solidFill>
            <a:schemeClr val="tx1"/>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sz="1000" dirty="0" smtClean="0"/>
            <a:t>21</a:t>
          </a:r>
          <a:endParaRPr lang="en-US" sz="1000" dirty="0"/>
        </a:p>
      </cdr:txBody>
    </cdr:sp>
  </cdr:relSizeAnchor>
  <cdr:relSizeAnchor xmlns:cdr="http://schemas.openxmlformats.org/drawingml/2006/chartDrawing">
    <cdr:from>
      <cdr:x>0.54206</cdr:x>
      <cdr:y>0.91211</cdr:y>
    </cdr:from>
    <cdr:to>
      <cdr:x>0.59813</cdr:x>
      <cdr:y>0.97726</cdr:y>
    </cdr:to>
    <cdr:sp macro="" textlink="">
      <cdr:nvSpPr>
        <cdr:cNvPr id="6" name="Oval 5"/>
        <cdr:cNvSpPr/>
      </cdr:nvSpPr>
      <cdr:spPr>
        <a:xfrm xmlns:a="http://schemas.openxmlformats.org/drawingml/2006/main">
          <a:off x="4419600" y="4267200"/>
          <a:ext cx="457200" cy="304800"/>
        </a:xfrm>
        <a:prstGeom xmlns:a="http://schemas.openxmlformats.org/drawingml/2006/main" prst="ellipse">
          <a:avLst/>
        </a:prstGeom>
        <a:solidFill xmlns:a="http://schemas.openxmlformats.org/drawingml/2006/main">
          <a:srgbClr val="FFC000"/>
        </a:solidFill>
        <a:ln xmlns:a="http://schemas.openxmlformats.org/drawingml/2006/main" w="3175">
          <a:solidFill>
            <a:schemeClr val="tx1"/>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sz="1000" dirty="0" smtClean="0"/>
            <a:t>31</a:t>
          </a:r>
          <a:endParaRPr lang="en-US" sz="1000" dirty="0"/>
        </a:p>
      </cdr:txBody>
    </cdr:sp>
  </cdr:relSizeAnchor>
  <cdr:relSizeAnchor xmlns:cdr="http://schemas.openxmlformats.org/drawingml/2006/chartDrawing">
    <cdr:from>
      <cdr:x>0.65421</cdr:x>
      <cdr:y>0.91211</cdr:y>
    </cdr:from>
    <cdr:to>
      <cdr:x>0.71028</cdr:x>
      <cdr:y>0.97726</cdr:y>
    </cdr:to>
    <cdr:sp macro="" textlink="">
      <cdr:nvSpPr>
        <cdr:cNvPr id="7" name="Oval 6"/>
        <cdr:cNvSpPr/>
      </cdr:nvSpPr>
      <cdr:spPr>
        <a:xfrm xmlns:a="http://schemas.openxmlformats.org/drawingml/2006/main">
          <a:off x="5334000" y="4267200"/>
          <a:ext cx="457200" cy="304800"/>
        </a:xfrm>
        <a:prstGeom xmlns:a="http://schemas.openxmlformats.org/drawingml/2006/main" prst="ellipse">
          <a:avLst/>
        </a:prstGeom>
        <a:solidFill xmlns:a="http://schemas.openxmlformats.org/drawingml/2006/main">
          <a:srgbClr val="FFC000"/>
        </a:solidFill>
        <a:ln xmlns:a="http://schemas.openxmlformats.org/drawingml/2006/main" w="3175">
          <a:solidFill>
            <a:schemeClr val="tx1"/>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sz="1000" dirty="0" smtClean="0"/>
            <a:t>8</a:t>
          </a:r>
          <a:endParaRPr lang="en-US" sz="1000" dirty="0"/>
        </a:p>
      </cdr:txBody>
    </cdr:sp>
  </cdr:relSizeAnchor>
  <cdr:relSizeAnchor xmlns:cdr="http://schemas.openxmlformats.org/drawingml/2006/chartDrawing">
    <cdr:from>
      <cdr:x>0.7757</cdr:x>
      <cdr:y>0.91211</cdr:y>
    </cdr:from>
    <cdr:to>
      <cdr:x>0.83178</cdr:x>
      <cdr:y>0.97726</cdr:y>
    </cdr:to>
    <cdr:sp macro="" textlink="">
      <cdr:nvSpPr>
        <cdr:cNvPr id="8" name="Oval 7"/>
        <cdr:cNvSpPr/>
      </cdr:nvSpPr>
      <cdr:spPr>
        <a:xfrm xmlns:a="http://schemas.openxmlformats.org/drawingml/2006/main">
          <a:off x="6324600" y="4267200"/>
          <a:ext cx="457200" cy="304800"/>
        </a:xfrm>
        <a:prstGeom xmlns:a="http://schemas.openxmlformats.org/drawingml/2006/main" prst="ellipse">
          <a:avLst/>
        </a:prstGeom>
        <a:solidFill xmlns:a="http://schemas.openxmlformats.org/drawingml/2006/main">
          <a:srgbClr val="FFC000"/>
        </a:solidFill>
        <a:ln xmlns:a="http://schemas.openxmlformats.org/drawingml/2006/main" w="3175">
          <a:solidFill>
            <a:schemeClr val="tx1"/>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sz="1000" dirty="0" smtClean="0"/>
            <a:t>1</a:t>
          </a:r>
          <a:endParaRPr lang="en-US" sz="1000" dirty="0"/>
        </a:p>
      </cdr:txBody>
    </cdr:sp>
  </cdr:relSizeAnchor>
  <cdr:relSizeAnchor xmlns:cdr="http://schemas.openxmlformats.org/drawingml/2006/chartDrawing">
    <cdr:from>
      <cdr:x>0.18692</cdr:x>
      <cdr:y>0.04886</cdr:y>
    </cdr:from>
    <cdr:to>
      <cdr:x>0.24299</cdr:x>
      <cdr:y>0.11401</cdr:y>
    </cdr:to>
    <cdr:sp macro="" textlink="">
      <cdr:nvSpPr>
        <cdr:cNvPr id="9" name="Oval 8"/>
        <cdr:cNvSpPr/>
      </cdr:nvSpPr>
      <cdr:spPr>
        <a:xfrm xmlns:a="http://schemas.openxmlformats.org/drawingml/2006/main">
          <a:off x="1524000" y="228600"/>
          <a:ext cx="457200" cy="304800"/>
        </a:xfrm>
        <a:prstGeom xmlns:a="http://schemas.openxmlformats.org/drawingml/2006/main" prst="ellipse">
          <a:avLst/>
        </a:prstGeom>
        <a:solidFill xmlns:a="http://schemas.openxmlformats.org/drawingml/2006/main">
          <a:schemeClr val="accent2"/>
        </a:solidFill>
        <a:ln xmlns:a="http://schemas.openxmlformats.org/drawingml/2006/main" w="3175">
          <a:solidFill>
            <a:schemeClr val="tx1"/>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sz="1000" dirty="0" smtClean="0"/>
            <a:t>19</a:t>
          </a:r>
          <a:endParaRPr lang="en-US" sz="1000" dirty="0"/>
        </a:p>
      </cdr:txBody>
    </cdr:sp>
  </cdr:relSizeAnchor>
  <cdr:relSizeAnchor xmlns:cdr="http://schemas.openxmlformats.org/drawingml/2006/chartDrawing">
    <cdr:from>
      <cdr:x>0.29907</cdr:x>
      <cdr:y>0.04886</cdr:y>
    </cdr:from>
    <cdr:to>
      <cdr:x>0.35514</cdr:x>
      <cdr:y>0.11401</cdr:y>
    </cdr:to>
    <cdr:sp macro="" textlink="">
      <cdr:nvSpPr>
        <cdr:cNvPr id="10" name="Oval 9"/>
        <cdr:cNvSpPr/>
      </cdr:nvSpPr>
      <cdr:spPr>
        <a:xfrm xmlns:a="http://schemas.openxmlformats.org/drawingml/2006/main">
          <a:off x="2438400" y="228600"/>
          <a:ext cx="457200" cy="304800"/>
        </a:xfrm>
        <a:prstGeom xmlns:a="http://schemas.openxmlformats.org/drawingml/2006/main" prst="ellipse">
          <a:avLst/>
        </a:prstGeom>
        <a:solidFill xmlns:a="http://schemas.openxmlformats.org/drawingml/2006/main">
          <a:schemeClr val="accent2"/>
        </a:solidFill>
        <a:ln xmlns:a="http://schemas.openxmlformats.org/drawingml/2006/main" w="3175">
          <a:solidFill>
            <a:schemeClr val="tx1"/>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sz="1000" dirty="0" smtClean="0"/>
            <a:t>20</a:t>
          </a:r>
          <a:endParaRPr lang="en-US" sz="1000" dirty="0"/>
        </a:p>
      </cdr:txBody>
    </cdr:sp>
  </cdr:relSizeAnchor>
  <cdr:relSizeAnchor xmlns:cdr="http://schemas.openxmlformats.org/drawingml/2006/chartDrawing">
    <cdr:from>
      <cdr:x>0.5514</cdr:x>
      <cdr:y>0.04886</cdr:y>
    </cdr:from>
    <cdr:to>
      <cdr:x>0.60748</cdr:x>
      <cdr:y>0.11401</cdr:y>
    </cdr:to>
    <cdr:sp macro="" textlink="">
      <cdr:nvSpPr>
        <cdr:cNvPr id="11" name="Oval 10"/>
        <cdr:cNvSpPr/>
      </cdr:nvSpPr>
      <cdr:spPr>
        <a:xfrm xmlns:a="http://schemas.openxmlformats.org/drawingml/2006/main">
          <a:off x="4495800" y="228600"/>
          <a:ext cx="457200" cy="304800"/>
        </a:xfrm>
        <a:prstGeom xmlns:a="http://schemas.openxmlformats.org/drawingml/2006/main" prst="ellipse">
          <a:avLst/>
        </a:prstGeom>
        <a:solidFill xmlns:a="http://schemas.openxmlformats.org/drawingml/2006/main">
          <a:schemeClr val="accent2"/>
        </a:solidFill>
        <a:ln xmlns:a="http://schemas.openxmlformats.org/drawingml/2006/main" w="3175">
          <a:solidFill>
            <a:schemeClr val="tx1"/>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sz="1000" dirty="0" smtClean="0"/>
            <a:t>61</a:t>
          </a:r>
          <a:endParaRPr lang="en-US" sz="1000" dirty="0"/>
        </a:p>
      </cdr:txBody>
    </cdr:sp>
  </cdr:relSizeAnchor>
</c:userShapes>
</file>

<file path=ppt/drawings/drawing2.xml><?xml version="1.0" encoding="utf-8"?>
<c:userShapes xmlns:c="http://schemas.openxmlformats.org/drawingml/2006/chart">
  <cdr:relSizeAnchor xmlns:cdr="http://schemas.openxmlformats.org/drawingml/2006/chartDrawing">
    <cdr:from>
      <cdr:x>0.37963</cdr:x>
      <cdr:y>0.38783</cdr:y>
    </cdr:from>
    <cdr:to>
      <cdr:x>0.69444</cdr:x>
      <cdr:y>0.46552</cdr:y>
    </cdr:to>
    <cdr:sp macro="" textlink="">
      <cdr:nvSpPr>
        <cdr:cNvPr id="2" name="TextBox 1"/>
        <cdr:cNvSpPr txBox="1"/>
      </cdr:nvSpPr>
      <cdr:spPr>
        <a:xfrm xmlns:a="http://schemas.openxmlformats.org/drawingml/2006/main">
          <a:off x="3124200" y="1901825"/>
          <a:ext cx="2590800" cy="381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dirty="0" smtClean="0"/>
            <a:t>ILLUSTRATION ONLY</a:t>
          </a:r>
          <a:endParaRPr lang="en-US" sz="1800" dirty="0"/>
        </a:p>
      </cdr:txBody>
    </cdr:sp>
  </cdr:relSizeAnchor>
  <cdr:relSizeAnchor xmlns:cdr="http://schemas.openxmlformats.org/drawingml/2006/chartDrawing">
    <cdr:from>
      <cdr:x>0.30925</cdr:x>
      <cdr:y>0.34121</cdr:y>
    </cdr:from>
    <cdr:to>
      <cdr:x>0.65741</cdr:x>
      <cdr:y>0.50237</cdr:y>
    </cdr:to>
    <cdr:sp macro="" textlink="">
      <cdr:nvSpPr>
        <cdr:cNvPr id="3" name="Freeform 2"/>
        <cdr:cNvSpPr/>
      </cdr:nvSpPr>
      <cdr:spPr>
        <a:xfrm xmlns:a="http://schemas.openxmlformats.org/drawingml/2006/main">
          <a:off x="2545035" y="1673225"/>
          <a:ext cx="2865165" cy="790307"/>
        </a:xfrm>
        <a:custGeom xmlns:a="http://schemas.openxmlformats.org/drawingml/2006/main">
          <a:avLst/>
          <a:gdLst>
            <a:gd name="connsiteX0" fmla="*/ 614422 w 3098314"/>
            <a:gd name="connsiteY0" fmla="*/ 603127 h 808855"/>
            <a:gd name="connsiteX1" fmla="*/ 218637 w 3098314"/>
            <a:gd name="connsiteY1" fmla="*/ 548536 h 808855"/>
            <a:gd name="connsiteX2" fmla="*/ 272 w 3098314"/>
            <a:gd name="connsiteY2" fmla="*/ 357467 h 808855"/>
            <a:gd name="connsiteX3" fmla="*/ 259580 w 3098314"/>
            <a:gd name="connsiteY3" fmla="*/ 152751 h 808855"/>
            <a:gd name="connsiteX4" fmla="*/ 628069 w 3098314"/>
            <a:gd name="connsiteY4" fmla="*/ 70864 h 808855"/>
            <a:gd name="connsiteX5" fmla="*/ 941968 w 3098314"/>
            <a:gd name="connsiteY5" fmla="*/ 29921 h 808855"/>
            <a:gd name="connsiteX6" fmla="*/ 1242219 w 3098314"/>
            <a:gd name="connsiteY6" fmla="*/ 2626 h 808855"/>
            <a:gd name="connsiteX7" fmla="*/ 1597061 w 3098314"/>
            <a:gd name="connsiteY7" fmla="*/ 2626 h 808855"/>
            <a:gd name="connsiteX8" fmla="*/ 1829072 w 3098314"/>
            <a:gd name="connsiteY8" fmla="*/ 16273 h 808855"/>
            <a:gd name="connsiteX9" fmla="*/ 2129323 w 3098314"/>
            <a:gd name="connsiteY9" fmla="*/ 29921 h 808855"/>
            <a:gd name="connsiteX10" fmla="*/ 2429574 w 3098314"/>
            <a:gd name="connsiteY10" fmla="*/ 29921 h 808855"/>
            <a:gd name="connsiteX11" fmla="*/ 2634290 w 3098314"/>
            <a:gd name="connsiteY11" fmla="*/ 70864 h 808855"/>
            <a:gd name="connsiteX12" fmla="*/ 2866302 w 3098314"/>
            <a:gd name="connsiteY12" fmla="*/ 70864 h 808855"/>
            <a:gd name="connsiteX13" fmla="*/ 3016428 w 3098314"/>
            <a:gd name="connsiteY13" fmla="*/ 193694 h 808855"/>
            <a:gd name="connsiteX14" fmla="*/ 3098314 w 3098314"/>
            <a:gd name="connsiteY14" fmla="*/ 412058 h 808855"/>
            <a:gd name="connsiteX15" fmla="*/ 3043723 w 3098314"/>
            <a:gd name="connsiteY15" fmla="*/ 630423 h 808855"/>
            <a:gd name="connsiteX16" fmla="*/ 2852655 w 3098314"/>
            <a:gd name="connsiteY16" fmla="*/ 725957 h 808855"/>
            <a:gd name="connsiteX17" fmla="*/ 2538756 w 3098314"/>
            <a:gd name="connsiteY17" fmla="*/ 766900 h 808855"/>
            <a:gd name="connsiteX18" fmla="*/ 2129323 w 3098314"/>
            <a:gd name="connsiteY18" fmla="*/ 780548 h 808855"/>
            <a:gd name="connsiteX19" fmla="*/ 1951902 w 3098314"/>
            <a:gd name="connsiteY19" fmla="*/ 794196 h 808855"/>
            <a:gd name="connsiteX20" fmla="*/ 1747186 w 3098314"/>
            <a:gd name="connsiteY20" fmla="*/ 794196 h 808855"/>
            <a:gd name="connsiteX21" fmla="*/ 1569765 w 3098314"/>
            <a:gd name="connsiteY21" fmla="*/ 794196 h 808855"/>
            <a:gd name="connsiteX22" fmla="*/ 1119389 w 3098314"/>
            <a:gd name="connsiteY22" fmla="*/ 807844 h 808855"/>
            <a:gd name="connsiteX23" fmla="*/ 887377 w 3098314"/>
            <a:gd name="connsiteY23" fmla="*/ 807844 h 808855"/>
            <a:gd name="connsiteX24" fmla="*/ 887377 w 3098314"/>
            <a:gd name="connsiteY24" fmla="*/ 807844 h 808855"/>
            <a:gd name="connsiteX25" fmla="*/ 600774 w 3098314"/>
            <a:gd name="connsiteY25" fmla="*/ 794196 h 808855"/>
            <a:gd name="connsiteX26" fmla="*/ 273228 w 3098314"/>
            <a:gd name="connsiteY26" fmla="*/ 753252 h 808855"/>
            <a:gd name="connsiteX27" fmla="*/ 232284 w 3098314"/>
            <a:gd name="connsiteY27" fmla="*/ 725957 h 808855"/>
            <a:gd name="connsiteX28" fmla="*/ 273228 w 3098314"/>
            <a:gd name="connsiteY28" fmla="*/ 753252 h 808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98314" h="808855">
              <a:moveTo>
                <a:pt x="614422" y="603127"/>
              </a:moveTo>
              <a:cubicBezTo>
                <a:pt x="467708" y="596303"/>
                <a:pt x="320995" y="589479"/>
                <a:pt x="218637" y="548536"/>
              </a:cubicBezTo>
              <a:cubicBezTo>
                <a:pt x="116279" y="507593"/>
                <a:pt x="-6552" y="423431"/>
                <a:pt x="272" y="357467"/>
              </a:cubicBezTo>
              <a:cubicBezTo>
                <a:pt x="7096" y="291503"/>
                <a:pt x="154947" y="200518"/>
                <a:pt x="259580" y="152751"/>
              </a:cubicBezTo>
              <a:cubicBezTo>
                <a:pt x="364213" y="104984"/>
                <a:pt x="514338" y="91336"/>
                <a:pt x="628069" y="70864"/>
              </a:cubicBezTo>
              <a:cubicBezTo>
                <a:pt x="741800" y="50392"/>
                <a:pt x="839610" y="41294"/>
                <a:pt x="941968" y="29921"/>
              </a:cubicBezTo>
              <a:cubicBezTo>
                <a:pt x="1044326" y="18548"/>
                <a:pt x="1133037" y="7175"/>
                <a:pt x="1242219" y="2626"/>
              </a:cubicBezTo>
              <a:cubicBezTo>
                <a:pt x="1351401" y="-1923"/>
                <a:pt x="1499252" y="352"/>
                <a:pt x="1597061" y="2626"/>
              </a:cubicBezTo>
              <a:cubicBezTo>
                <a:pt x="1694870" y="4900"/>
                <a:pt x="1829072" y="16273"/>
                <a:pt x="1829072" y="16273"/>
              </a:cubicBezTo>
              <a:cubicBezTo>
                <a:pt x="1917782" y="20822"/>
                <a:pt x="2029239" y="27646"/>
                <a:pt x="2129323" y="29921"/>
              </a:cubicBezTo>
              <a:cubicBezTo>
                <a:pt x="2229407" y="32196"/>
                <a:pt x="2345413" y="23097"/>
                <a:pt x="2429574" y="29921"/>
              </a:cubicBezTo>
              <a:cubicBezTo>
                <a:pt x="2513735" y="36745"/>
                <a:pt x="2561502" y="64040"/>
                <a:pt x="2634290" y="70864"/>
              </a:cubicBezTo>
              <a:cubicBezTo>
                <a:pt x="2707078" y="77688"/>
                <a:pt x="2802612" y="50392"/>
                <a:pt x="2866302" y="70864"/>
              </a:cubicBezTo>
              <a:cubicBezTo>
                <a:pt x="2929992" y="91336"/>
                <a:pt x="2977759" y="136828"/>
                <a:pt x="3016428" y="193694"/>
              </a:cubicBezTo>
              <a:cubicBezTo>
                <a:pt x="3055097" y="250560"/>
                <a:pt x="3093765" y="339270"/>
                <a:pt x="3098314" y="412058"/>
              </a:cubicBezTo>
              <a:cubicBezTo>
                <a:pt x="3102863" y="484846"/>
                <a:pt x="3084666" y="578107"/>
                <a:pt x="3043723" y="630423"/>
              </a:cubicBezTo>
              <a:cubicBezTo>
                <a:pt x="3002780" y="682739"/>
                <a:pt x="2936816" y="703211"/>
                <a:pt x="2852655" y="725957"/>
              </a:cubicBezTo>
              <a:cubicBezTo>
                <a:pt x="2768494" y="748703"/>
                <a:pt x="2659311" y="757802"/>
                <a:pt x="2538756" y="766900"/>
              </a:cubicBezTo>
              <a:cubicBezTo>
                <a:pt x="2418201" y="775999"/>
                <a:pt x="2227132" y="775999"/>
                <a:pt x="2129323" y="780548"/>
              </a:cubicBezTo>
              <a:cubicBezTo>
                <a:pt x="2031514" y="785097"/>
                <a:pt x="2015591" y="791921"/>
                <a:pt x="1951902" y="794196"/>
              </a:cubicBezTo>
              <a:cubicBezTo>
                <a:pt x="1888213" y="796471"/>
                <a:pt x="1747186" y="794196"/>
                <a:pt x="1747186" y="794196"/>
              </a:cubicBezTo>
              <a:lnTo>
                <a:pt x="1569765" y="794196"/>
              </a:lnTo>
              <a:lnTo>
                <a:pt x="1119389" y="807844"/>
              </a:lnTo>
              <a:cubicBezTo>
                <a:pt x="1005658" y="810119"/>
                <a:pt x="887377" y="807844"/>
                <a:pt x="887377" y="807844"/>
              </a:cubicBezTo>
              <a:lnTo>
                <a:pt x="887377" y="807844"/>
              </a:lnTo>
              <a:cubicBezTo>
                <a:pt x="839610" y="805569"/>
                <a:pt x="703132" y="803295"/>
                <a:pt x="600774" y="794196"/>
              </a:cubicBezTo>
              <a:cubicBezTo>
                <a:pt x="498416" y="785097"/>
                <a:pt x="334643" y="764625"/>
                <a:pt x="273228" y="753252"/>
              </a:cubicBezTo>
              <a:cubicBezTo>
                <a:pt x="211813" y="741879"/>
                <a:pt x="232284" y="725957"/>
                <a:pt x="232284" y="725957"/>
              </a:cubicBezTo>
              <a:lnTo>
                <a:pt x="273228" y="753252"/>
              </a:lnTo>
            </a:path>
          </a:pathLst>
        </a:custGeom>
        <a:ln xmlns:a="http://schemas.openxmlformats.org/drawingml/2006/main" w="38100">
          <a:solidFill>
            <a:srgbClr val="FF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C04393-E027-41C1-9213-305647E490A7}" type="datetimeFigureOut">
              <a:rPr lang="en-US" smtClean="0"/>
              <a:pPr/>
              <a:t>5/26/2014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CFB30CE-CBA4-41DF-9EC5-3E51390F7EF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B49A92-D4A5-4027-89DF-86B659CB7EC3}" type="slidenum">
              <a:rPr lang="en-US"/>
              <a:pPr/>
              <a:t>17</a:t>
            </a:fld>
            <a:endParaRPr lang="en-US"/>
          </a:p>
        </p:txBody>
      </p:sp>
      <p:sp>
        <p:nvSpPr>
          <p:cNvPr id="417794" name="Rectangle 2"/>
          <p:cNvSpPr>
            <a:spLocks noGrp="1" noRot="1" noChangeAspect="1" noChangeArrowheads="1" noTextEdit="1"/>
          </p:cNvSpPr>
          <p:nvPr>
            <p:ph type="sldImg"/>
          </p:nvPr>
        </p:nvSpPr>
        <p:spPr>
          <a:ln/>
        </p:spPr>
      </p:sp>
      <p:sp>
        <p:nvSpPr>
          <p:cNvPr id="417796" name="Rectangle 4"/>
          <p:cNvSpPr>
            <a:spLocks noGrp="1" noChangeArrowheads="1"/>
          </p:cNvSpPr>
          <p:nvPr>
            <p:ph type="body" idx="1"/>
          </p:nvPr>
        </p:nvSpPr>
        <p:spPr>
          <a:xfrm>
            <a:off x="582371" y="4344025"/>
            <a:ext cx="5777120" cy="4114488"/>
          </a:xfrm>
          <a:noFill/>
          <a:ln/>
        </p:spPr>
        <p:txBody>
          <a:bodyPr/>
          <a:lstStyle/>
          <a:p>
            <a:pPr marL="224325" indent="-224325">
              <a:buFont typeface="Wingdings" pitchFamily="2" charset="2"/>
              <a:buChar char="§"/>
            </a:pPr>
            <a:r>
              <a:rPr lang="en-US" dirty="0"/>
              <a:t>Herein lies the challenge. Malaysia has done very well in the last two economic phases. In the 80’s and 90’s FDI flowed in complete with manufacturing expertise and buoyed our economic expansion. We manufactured things based on other people’s money and know-how. We didn’t need ingenuity and innovation to do well. The conditions were ripe for that. </a:t>
            </a:r>
          </a:p>
          <a:p>
            <a:pPr marL="224325" indent="-224325">
              <a:buFont typeface="Wingdings" pitchFamily="2" charset="2"/>
              <a:buChar char="§"/>
            </a:pPr>
            <a:r>
              <a:rPr lang="en-US" dirty="0"/>
              <a:t>But it no longer is. Our labor cost is too high. Other countries have caught up and can offer better conditions to attract high-volume low-value manufacturing FDI.</a:t>
            </a:r>
          </a:p>
          <a:p>
            <a:pPr marL="224325" indent="-224325">
              <a:buFont typeface="Wingdings" pitchFamily="2" charset="2"/>
              <a:buChar char="§"/>
            </a:pPr>
            <a:r>
              <a:rPr lang="en-US" dirty="0"/>
              <a:t>Our Government has correctly identified this challenge. The National Mission in the 9</a:t>
            </a:r>
            <a:r>
              <a:rPr lang="en-US" baseline="30000" dirty="0"/>
              <a:t>th</a:t>
            </a:r>
            <a:r>
              <a:rPr lang="en-US" dirty="0"/>
              <a:t> Malaysia Plan is about making this transition to the k-economy successfully. We must have a critical mass of knowledge workers. People who can innovate and help move the country higher in the global value chain.</a:t>
            </a:r>
          </a:p>
          <a:p>
            <a:pPr marL="224325" indent="-224325">
              <a:buFont typeface="Wingdings" pitchFamily="2" charset="2"/>
              <a:buChar char="§"/>
            </a:pPr>
            <a:r>
              <a:rPr lang="en-US" dirty="0"/>
              <a:t>MOHE for the last two years have been working hard on this. A lot of soul searching has gone into how to position our higher education system to develop our graduates who can move the country forward.</a:t>
            </a:r>
          </a:p>
          <a:p>
            <a:pPr marL="224325" indent="-224325">
              <a:buFont typeface="Wingdings" pitchFamily="2" charset="2"/>
              <a:buChar char="§"/>
            </a:pPr>
            <a:r>
              <a:rPr lang="en-US" dirty="0"/>
              <a:t>So transformation of higher education is a must. And it has to be strategic, structured, and holistic to ensure changes happen at the root cause level. Policies and practices must be aligned to ensure sustainable transformation.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81B2524D-D9FD-4ECE-A6E6-34689487D5F7}" type="slidenum">
              <a:rPr lang="en-GB" smtClean="0"/>
              <a:pPr/>
              <a:t>47</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02D9B31-1918-483C-A081-B318CCF1EAFE}" type="slidenum">
              <a:rPr lang="en-US"/>
              <a:pPr/>
              <a:t>18</a:t>
            </a:fld>
            <a:endParaRPr lang="en-US"/>
          </a:p>
        </p:txBody>
      </p:sp>
      <p:sp>
        <p:nvSpPr>
          <p:cNvPr id="419842" name="Rectangle 2"/>
          <p:cNvSpPr>
            <a:spLocks noGrp="1" noRot="1" noChangeAspect="1" noChangeArrowheads="1" noTextEdit="1"/>
          </p:cNvSpPr>
          <p:nvPr>
            <p:ph type="sldImg"/>
          </p:nvPr>
        </p:nvSpPr>
        <p:spPr>
          <a:ln/>
        </p:spPr>
      </p:sp>
      <p:sp>
        <p:nvSpPr>
          <p:cNvPr id="419843" name="Rectangle 3"/>
          <p:cNvSpPr>
            <a:spLocks noGrp="1" noChangeArrowheads="1"/>
          </p:cNvSpPr>
          <p:nvPr>
            <p:ph type="body" idx="1"/>
          </p:nvPr>
        </p:nvSpPr>
        <p:spPr/>
        <p:txBody>
          <a:bodyPr/>
          <a:lstStyle/>
          <a:p>
            <a:pPr marL="224325" indent="-224325">
              <a:buFont typeface="Wingdings" pitchFamily="2" charset="2"/>
              <a:buChar char="§"/>
            </a:pPr>
            <a:r>
              <a:rPr lang="en-US" dirty="0"/>
              <a:t>If our transformation is successful, you will see a re-charged and revitalized higher education institutions. </a:t>
            </a:r>
          </a:p>
          <a:p>
            <a:pPr marL="224325" indent="-224325">
              <a:buFont typeface="Wingdings" pitchFamily="2" charset="2"/>
              <a:buChar char="§"/>
            </a:pPr>
            <a:r>
              <a:rPr lang="en-US" dirty="0"/>
              <a:t>You will see the local R&amp;D scene buzzing with activities. The synergy among the researchers from academia, industry, and research houses will generate commercially viable research outputs. We would even be able to attract scores of internationally renowned researchers to come and collaborate.</a:t>
            </a:r>
          </a:p>
          <a:p>
            <a:pPr marL="224325" indent="-224325">
              <a:buFont typeface="Wingdings" pitchFamily="2" charset="2"/>
              <a:buChar char="§"/>
            </a:pPr>
            <a:r>
              <a:rPr lang="en-US" dirty="0"/>
              <a:t>But this will not happen just because we decree it to happen. The right conditions for it to happen must be put in place. Building blocks like the national innovation system, competitive funding, objective and professional research assessment mechanisms must be flawlessly executed first.</a:t>
            </a:r>
          </a:p>
          <a:p>
            <a:pPr marL="224325" indent="-224325">
              <a:buFont typeface="Wingdings" pitchFamily="2" charset="2"/>
              <a:buChar char="§"/>
            </a:pPr>
            <a:r>
              <a:rPr lang="en-US" dirty="0"/>
              <a:t>Research must create new knowledge. And that knowledge must be of some use to society. It must not be only limited to the sciences. Today we are recognized for poverty eradication with the involvement of Prof. Jeffrey Sachs as University Malaya’s Prof </a:t>
            </a:r>
            <a:r>
              <a:rPr lang="en-US" dirty="0" err="1"/>
              <a:t>Ungku</a:t>
            </a:r>
            <a:r>
              <a:rPr lang="en-US" dirty="0"/>
              <a:t> Aziz chair. Our universities can certainly do more for the betterment of our society. </a:t>
            </a:r>
          </a:p>
          <a:p>
            <a:pPr marL="224325" indent="-224325">
              <a:buFont typeface="Wingdings" pitchFamily="2" charset="2"/>
              <a:buChar char="§"/>
            </a:pPr>
            <a:r>
              <a:rPr lang="en-US" dirty="0"/>
              <a:t>Another critical contribution of our transformed universities is in the area of human capital development (read above).</a:t>
            </a:r>
          </a:p>
          <a:p>
            <a:pPr marL="224325" indent="-224325">
              <a:buFont typeface="Wingdings" pitchFamily="2" charset="2"/>
              <a:buChar char="§"/>
            </a:pPr>
            <a:r>
              <a:rPr lang="en-US" dirty="0"/>
              <a:t>Our role then, at MOHE, is to create the necessary conditions for all these to happen.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8BD079B-F8A2-453E-B6CE-28FDBBD23934}" type="slidenum">
              <a:rPr lang="en-US"/>
              <a:pPr/>
              <a:t>22</a:t>
            </a:fld>
            <a:endParaRPr lang="en-US"/>
          </a:p>
        </p:txBody>
      </p:sp>
      <p:sp>
        <p:nvSpPr>
          <p:cNvPr id="397314" name="Rectangle 2"/>
          <p:cNvSpPr>
            <a:spLocks noGrp="1" noRot="1" noChangeAspect="1" noChangeArrowheads="1" noTextEdit="1"/>
          </p:cNvSpPr>
          <p:nvPr>
            <p:ph type="sldImg"/>
          </p:nvPr>
        </p:nvSpPr>
        <p:spPr>
          <a:xfrm>
            <a:off x="965959" y="683926"/>
            <a:ext cx="4926082" cy="3429000"/>
          </a:xfrm>
          <a:ln/>
        </p:spPr>
      </p:sp>
      <p:sp>
        <p:nvSpPr>
          <p:cNvPr id="397315" name="Rectangle 3"/>
          <p:cNvSpPr>
            <a:spLocks noGrp="1" noChangeArrowheads="1"/>
          </p:cNvSpPr>
          <p:nvPr>
            <p:ph type="body" idx="1"/>
          </p:nvPr>
        </p:nvSpPr>
        <p:spPr>
          <a:xfrm>
            <a:off x="684869" y="4344025"/>
            <a:ext cx="5488264" cy="4116049"/>
          </a:xfrm>
        </p:spPr>
        <p:txBody>
          <a:bodyPr/>
          <a:lstStyle/>
          <a:p>
            <a:pPr marL="163571" indent="-163571">
              <a:buFont typeface="Wingdings" pitchFamily="2" charset="2"/>
              <a:buChar char="§"/>
            </a:pPr>
            <a:r>
              <a:rPr lang="en-US" sz="1400" dirty="0"/>
              <a:t>To create the necessary conditions, two strategic documents launched by YAB PM on August 27</a:t>
            </a:r>
          </a:p>
          <a:p>
            <a:pPr marL="616894" lvl="1" indent="-168244">
              <a:buFont typeface="Wingdings" pitchFamily="2" charset="2"/>
              <a:buChar char="Ø"/>
            </a:pPr>
            <a:r>
              <a:rPr lang="en-US" sz="1400" dirty="0"/>
              <a:t>First, the Strategic Plan = “comprehensive &amp; long-term to 2020” strategic intents.</a:t>
            </a:r>
          </a:p>
          <a:p>
            <a:pPr marL="616894" lvl="1" indent="-168244">
              <a:buFont typeface="Wingdings" pitchFamily="2" charset="2"/>
              <a:buChar char="Ø"/>
            </a:pPr>
            <a:r>
              <a:rPr lang="en-US" sz="1400" dirty="0"/>
              <a:t>Second, the Action Plan = “focused and shorter-term to 2010” action plan. </a:t>
            </a:r>
          </a:p>
          <a:p>
            <a:pPr marL="163571" indent="-163571">
              <a:buFont typeface="Wingdings" pitchFamily="2" charset="2"/>
              <a:buChar char="§"/>
            </a:pPr>
            <a:endParaRPr lang="en-US" sz="1400" dirty="0"/>
          </a:p>
          <a:p>
            <a:pPr marL="163571" indent="-163571">
              <a:buFont typeface="Wingdings" pitchFamily="2" charset="2"/>
              <a:buChar char="§"/>
            </a:pPr>
            <a:r>
              <a:rPr lang="en-US" sz="1400" dirty="0"/>
              <a:t>To date, both plans received very positive responses in the mainstream press as well as alternative media (blogs).</a:t>
            </a:r>
            <a:br>
              <a:rPr lang="en-US" sz="1400" dirty="0"/>
            </a:br>
            <a:endParaRPr lang="en-US" sz="1400" dirty="0"/>
          </a:p>
          <a:p>
            <a:pPr marL="163571" indent="-163571">
              <a:buFont typeface="Wingdings" pitchFamily="2" charset="2"/>
              <a:buChar char="§"/>
            </a:pPr>
            <a:r>
              <a:rPr lang="en-US" sz="1400" dirty="0"/>
              <a:t>Negative comments have been on political will and the Government’s ability to implement.    </a:t>
            </a:r>
          </a:p>
          <a:p>
            <a:pPr marL="163571" indent="-163571">
              <a:buFont typeface="Wingdings" pitchFamily="2" charset="2"/>
              <a:buChar char="§"/>
            </a:pPr>
            <a:endParaRPr lang="en-US" sz="1400" dirty="0"/>
          </a:p>
          <a:p>
            <a:pPr marL="163571" indent="-163571">
              <a:buFont typeface="Wingdings" pitchFamily="2" charset="2"/>
              <a:buChar char="§"/>
            </a:pPr>
            <a:endParaRPr lang="en-US" sz="1400" dirty="0"/>
          </a:p>
          <a:p>
            <a:pPr marL="163571" indent="-163571">
              <a:buFont typeface="Wingdings" pitchFamily="2" charset="2"/>
              <a:buChar char="§"/>
            </a:pPr>
            <a:endParaRPr lang="en-US" sz="14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7BF159-8625-4DA8-BC69-F60E95AD93A2}" type="slidenum">
              <a:rPr lang="en-US"/>
              <a:pPr/>
              <a:t>23</a:t>
            </a:fld>
            <a:endParaRPr lang="en-US"/>
          </a:p>
        </p:txBody>
      </p:sp>
      <p:sp>
        <p:nvSpPr>
          <p:cNvPr id="470018" name="Rectangle 2"/>
          <p:cNvSpPr>
            <a:spLocks noGrp="1" noRot="1" noChangeAspect="1" noChangeArrowheads="1" noTextEdit="1"/>
          </p:cNvSpPr>
          <p:nvPr>
            <p:ph type="sldImg"/>
          </p:nvPr>
        </p:nvSpPr>
        <p:spPr>
          <a:ln/>
        </p:spPr>
      </p:sp>
      <p:sp>
        <p:nvSpPr>
          <p:cNvPr id="470019" name="Rectangle 3"/>
          <p:cNvSpPr>
            <a:spLocks noGrp="1" noChangeArrowheads="1"/>
          </p:cNvSpPr>
          <p:nvPr>
            <p:ph type="body" idx="1"/>
          </p:nvPr>
        </p:nvSpPr>
        <p:spPr>
          <a:xfrm>
            <a:off x="684869" y="4345587"/>
            <a:ext cx="5488264" cy="4112926"/>
          </a:xfrm>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4DF03FA-45A5-4C34-A088-958823C1FA64}" type="slidenum">
              <a:rPr lang="en-US"/>
              <a:pPr/>
              <a:t>24</a:t>
            </a:fld>
            <a:endParaRPr lang="en-US"/>
          </a:p>
        </p:txBody>
      </p:sp>
      <p:sp>
        <p:nvSpPr>
          <p:cNvPr id="474114" name="Rectangle 2"/>
          <p:cNvSpPr>
            <a:spLocks noGrp="1" noRot="1" noChangeAspect="1" noChangeArrowheads="1" noTextEdit="1"/>
          </p:cNvSpPr>
          <p:nvPr>
            <p:ph type="sldImg"/>
          </p:nvPr>
        </p:nvSpPr>
        <p:spPr>
          <a:ln/>
        </p:spPr>
      </p:sp>
      <p:sp>
        <p:nvSpPr>
          <p:cNvPr id="474115" name="Rectangle 3"/>
          <p:cNvSpPr>
            <a:spLocks noGrp="1" noChangeArrowheads="1"/>
          </p:cNvSpPr>
          <p:nvPr>
            <p:ph type="body" idx="1"/>
          </p:nvPr>
        </p:nvSpPr>
        <p:spPr/>
        <p:txBody>
          <a:bodyPr/>
          <a:lstStyle/>
          <a:p>
            <a:pPr marL="163571" indent="-163571">
              <a:lnSpc>
                <a:spcPct val="90000"/>
              </a:lnSpc>
              <a:buFont typeface="Wingdings" pitchFamily="2" charset="2"/>
              <a:buChar char="§"/>
              <a:tabLst>
                <a:tab pos="338046" algn="l"/>
              </a:tabLst>
            </a:pPr>
            <a:r>
              <a:rPr lang="en-US" sz="1400" dirty="0"/>
              <a:t>Out of the ten initiatives in the Action Plan, our immediate focus is on Apex Universities.</a:t>
            </a:r>
          </a:p>
          <a:p>
            <a:pPr marL="163571" indent="-163571">
              <a:lnSpc>
                <a:spcPct val="90000"/>
              </a:lnSpc>
              <a:buFont typeface="Wingdings" pitchFamily="2" charset="2"/>
              <a:buChar char="§"/>
              <a:tabLst>
                <a:tab pos="338046" algn="l"/>
              </a:tabLst>
            </a:pPr>
            <a:endParaRPr lang="en-US" sz="1400" dirty="0"/>
          </a:p>
          <a:p>
            <a:pPr marL="163571" indent="-163571">
              <a:lnSpc>
                <a:spcPct val="90000"/>
              </a:lnSpc>
              <a:buFont typeface="Wingdings" pitchFamily="2" charset="2"/>
              <a:buChar char="§"/>
              <a:tabLst>
                <a:tab pos="338046" algn="l"/>
              </a:tabLst>
            </a:pPr>
            <a:r>
              <a:rPr lang="en-US" sz="1400" dirty="0"/>
              <a:t>As announced by YAB PM:</a:t>
            </a:r>
          </a:p>
          <a:p>
            <a:pPr marL="616894" lvl="1" indent="-168244">
              <a:lnSpc>
                <a:spcPct val="90000"/>
              </a:lnSpc>
              <a:buFont typeface="Wingdings" pitchFamily="2" charset="2"/>
              <a:buChar char="Ø"/>
              <a:tabLst>
                <a:tab pos="338046" algn="l"/>
              </a:tabLst>
            </a:pPr>
            <a:r>
              <a:rPr lang="en-US" sz="1400" dirty="0"/>
              <a:t>We are forming a committee or a panel to advise MOHE.</a:t>
            </a:r>
          </a:p>
          <a:p>
            <a:pPr marL="616894" lvl="1" indent="-168244">
              <a:lnSpc>
                <a:spcPct val="90000"/>
              </a:lnSpc>
              <a:buFont typeface="Wingdings" pitchFamily="2" charset="2"/>
              <a:buChar char="Ø"/>
              <a:tabLst>
                <a:tab pos="338046" algn="l"/>
              </a:tabLst>
            </a:pPr>
            <a:r>
              <a:rPr lang="en-US" sz="1400" dirty="0"/>
              <a:t>Apex is open to public and private institutions.</a:t>
            </a:r>
          </a:p>
          <a:p>
            <a:pPr marL="163571" indent="-163571">
              <a:lnSpc>
                <a:spcPct val="90000"/>
              </a:lnSpc>
              <a:buFont typeface="Wingdings" pitchFamily="2" charset="2"/>
              <a:buChar char="§"/>
              <a:tabLst>
                <a:tab pos="338046" algn="l"/>
              </a:tabLst>
            </a:pPr>
            <a:endParaRPr lang="en-US" sz="1400" dirty="0"/>
          </a:p>
          <a:p>
            <a:pPr marL="163571" indent="-163571">
              <a:lnSpc>
                <a:spcPct val="90000"/>
              </a:lnSpc>
              <a:buFont typeface="Wingdings" pitchFamily="2" charset="2"/>
              <a:buChar char="§"/>
              <a:tabLst>
                <a:tab pos="338046" algn="l"/>
              </a:tabLst>
            </a:pPr>
            <a:r>
              <a:rPr lang="en-US" sz="1400" dirty="0"/>
              <a:t>Apex initiative received rave reviews from the general public. But there are skeptics.  </a:t>
            </a:r>
          </a:p>
          <a:p>
            <a:pPr marL="163571" indent="-163571">
              <a:lnSpc>
                <a:spcPct val="90000"/>
              </a:lnSpc>
              <a:buFont typeface="Wingdings" pitchFamily="2" charset="2"/>
              <a:buChar char="§"/>
              <a:tabLst>
                <a:tab pos="338046" algn="l"/>
              </a:tabLst>
            </a:pPr>
            <a:endParaRPr lang="en-US" sz="1400" dirty="0"/>
          </a:p>
          <a:p>
            <a:pPr marL="163571" indent="-163571">
              <a:lnSpc>
                <a:spcPct val="90000"/>
              </a:lnSpc>
              <a:buFont typeface="Wingdings" pitchFamily="2" charset="2"/>
              <a:buChar char="§"/>
              <a:tabLst>
                <a:tab pos="338046" algn="l"/>
              </a:tabLst>
            </a:pPr>
            <a:r>
              <a:rPr lang="en-US" sz="1400" dirty="0"/>
              <a:t>So, it is critical that we do this fast and do it smart to prove the skeptics wrong. </a:t>
            </a:r>
          </a:p>
          <a:p>
            <a:pPr marL="163571" indent="-163571">
              <a:lnSpc>
                <a:spcPct val="90000"/>
              </a:lnSpc>
              <a:buFont typeface="Wingdings" pitchFamily="2" charset="2"/>
              <a:buChar char="§"/>
              <a:tabLst>
                <a:tab pos="338046" algn="l"/>
              </a:tabLst>
            </a:pPr>
            <a:endParaRPr lang="en-US" sz="1400" dirty="0"/>
          </a:p>
          <a:p>
            <a:pPr marL="163571" indent="-163571">
              <a:lnSpc>
                <a:spcPct val="90000"/>
              </a:lnSpc>
              <a:buFont typeface="Wingdings" pitchFamily="2" charset="2"/>
              <a:buChar char="§"/>
              <a:tabLst>
                <a:tab pos="338046" algn="l"/>
              </a:tabLst>
            </a:pPr>
            <a:r>
              <a:rPr lang="en-US" sz="1400" dirty="0"/>
              <a:t>For this, we need your active participation…</a:t>
            </a: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F09B6C-C7D8-43C8-97E3-4F0CF9354694}" type="slidenum">
              <a:rPr lang="en-US"/>
              <a:pPr/>
              <a:t>25</a:t>
            </a:fld>
            <a:endParaRPr lang="en-US"/>
          </a:p>
        </p:txBody>
      </p:sp>
      <p:sp>
        <p:nvSpPr>
          <p:cNvPr id="405506" name="Rectangle 2"/>
          <p:cNvSpPr>
            <a:spLocks noGrp="1" noRot="1" noChangeAspect="1" noChangeArrowheads="1" noTextEdit="1"/>
          </p:cNvSpPr>
          <p:nvPr>
            <p:ph type="sldImg"/>
          </p:nvPr>
        </p:nvSpPr>
        <p:spPr>
          <a:xfrm>
            <a:off x="965959" y="683926"/>
            <a:ext cx="4926082" cy="3429000"/>
          </a:xfrm>
          <a:ln/>
        </p:spPr>
      </p:sp>
      <p:sp>
        <p:nvSpPr>
          <p:cNvPr id="405507" name="Rectangle 3"/>
          <p:cNvSpPr>
            <a:spLocks noGrp="1" noChangeArrowheads="1"/>
          </p:cNvSpPr>
          <p:nvPr>
            <p:ph type="body" idx="1"/>
          </p:nvPr>
        </p:nvSpPr>
        <p:spPr>
          <a:xfrm>
            <a:off x="684869" y="4344025"/>
            <a:ext cx="5488264" cy="4116049"/>
          </a:xfrm>
        </p:spPr>
        <p:txBody>
          <a:bodyPr/>
          <a:lstStyle/>
          <a:p>
            <a:pPr marL="224325" indent="-224325"/>
            <a:r>
              <a:rPr lang="en-US" sz="1400" dirty="0"/>
              <a:t>Our transformation journey will cover 4 phases:</a:t>
            </a:r>
          </a:p>
          <a:p>
            <a:pPr marL="224325" indent="-224325"/>
            <a:endParaRPr lang="en-US" sz="1400" dirty="0"/>
          </a:p>
          <a:p>
            <a:pPr marL="224325" indent="-224325">
              <a:buFont typeface="Wingdings" pitchFamily="2" charset="2"/>
              <a:buAutoNum type="arabicPeriod"/>
            </a:pPr>
            <a:r>
              <a:rPr lang="en-US" sz="1400" dirty="0"/>
              <a:t>The immediate focus is on Phase 1. In laying the foundation phase, we need to ensure all policies are pointed towards enabling our institutions to achieve excellence. Institutions’ strategic and annual plans need to reflect transformation objectives. </a:t>
            </a:r>
            <a:br>
              <a:rPr lang="en-US" sz="1400" dirty="0"/>
            </a:br>
            <a:r>
              <a:rPr lang="en-US" sz="1400" dirty="0"/>
              <a:t>Key initiatives are holistically formulated and implemented. In this regard, 15 projects have been identified and started.</a:t>
            </a:r>
            <a:br>
              <a:rPr lang="en-US" sz="1400" dirty="0"/>
            </a:br>
            <a:r>
              <a:rPr lang="en-US" sz="1400" dirty="0"/>
              <a:t>One of them is the Apex project to develop selected institutions to achieve world-class recognition by 2020.</a:t>
            </a:r>
            <a:br>
              <a:rPr lang="en-US" sz="1400" dirty="0"/>
            </a:br>
            <a:endParaRPr lang="en-US" sz="1400" dirty="0"/>
          </a:p>
          <a:p>
            <a:pPr marL="224325" indent="-224325">
              <a:buFont typeface="Wingdings" pitchFamily="2" charset="2"/>
              <a:buAutoNum type="arabicPeriod"/>
            </a:pPr>
            <a:r>
              <a:rPr lang="en-US" sz="1400" dirty="0"/>
              <a:t>Objectives in future phases drive the work in the earlier phases. The 15 projects will build the groundwork for achieving these goals.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E20CDA-6EA9-4199-8B47-2ECF1AD9C31E}" type="slidenum">
              <a:rPr lang="en-US"/>
              <a:pPr/>
              <a:t>27</a:t>
            </a:fld>
            <a:endParaRPr lang="en-US"/>
          </a:p>
        </p:txBody>
      </p:sp>
      <p:sp>
        <p:nvSpPr>
          <p:cNvPr id="401410" name="Rectangle 2"/>
          <p:cNvSpPr>
            <a:spLocks noGrp="1" noRot="1" noChangeAspect="1" noChangeArrowheads="1" noTextEdit="1"/>
          </p:cNvSpPr>
          <p:nvPr>
            <p:ph type="sldImg"/>
          </p:nvPr>
        </p:nvSpPr>
        <p:spPr>
          <a:xfrm>
            <a:off x="965959" y="683926"/>
            <a:ext cx="4926082" cy="3429000"/>
          </a:xfrm>
          <a:ln/>
        </p:spPr>
      </p:sp>
      <p:sp>
        <p:nvSpPr>
          <p:cNvPr id="401411" name="Rectangle 3"/>
          <p:cNvSpPr>
            <a:spLocks noGrp="1" noChangeArrowheads="1"/>
          </p:cNvSpPr>
          <p:nvPr>
            <p:ph type="body" idx="1"/>
          </p:nvPr>
        </p:nvSpPr>
        <p:spPr>
          <a:xfrm>
            <a:off x="684869" y="4344025"/>
            <a:ext cx="5488264" cy="4116049"/>
          </a:xfrm>
        </p:spPr>
        <p:txBody>
          <a:bodyPr/>
          <a:lstStyle/>
          <a:p>
            <a:pPr marL="163571" indent="-163571">
              <a:buFont typeface="Wingdings" pitchFamily="2" charset="2"/>
              <a:buChar char="§"/>
            </a:pPr>
            <a:r>
              <a:rPr lang="en-US" sz="1400" dirty="0"/>
              <a:t>The National Higher Education Strategic Plan sets the basis for our long-term objectives beyond 2020.</a:t>
            </a:r>
          </a:p>
          <a:p>
            <a:pPr marL="163571" indent="-163571">
              <a:buFont typeface="Wingdings" pitchFamily="2" charset="2"/>
              <a:buChar char="§"/>
            </a:pPr>
            <a:r>
              <a:rPr lang="en-US" sz="1400" dirty="0"/>
              <a:t>These objectives are embedded into 7 strategic thrusts.</a:t>
            </a:r>
          </a:p>
          <a:p>
            <a:pPr marL="163571" indent="-163571">
              <a:buFont typeface="Wingdings" pitchFamily="2" charset="2"/>
              <a:buChar char="§"/>
            </a:pPr>
            <a:r>
              <a:rPr lang="en-US" sz="1400" dirty="0"/>
              <a:t>While access and equity will continue to receive our attention, the new focus is on quality of education.</a:t>
            </a:r>
          </a:p>
          <a:p>
            <a:pPr marL="163571" indent="-163571">
              <a:buFont typeface="Wingdings" pitchFamily="2" charset="2"/>
              <a:buChar char="§"/>
            </a:pPr>
            <a:endParaRPr lang="en-US" sz="1400" dirty="0"/>
          </a:p>
          <a:p>
            <a:pPr marL="163571" indent="-163571">
              <a:buFont typeface="Wingdings" pitchFamily="2" charset="2"/>
              <a:buChar char="§"/>
            </a:pPr>
            <a:endParaRPr lang="en-US" sz="1400" dirty="0"/>
          </a:p>
          <a:p>
            <a:pPr marL="163571" indent="-163571">
              <a:buFont typeface="Wingdings" pitchFamily="2" charset="2"/>
              <a:buChar char="§"/>
            </a:pPr>
            <a:endParaRPr lang="en-US" sz="14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CFB30CE-CBA4-41DF-9EC5-3E51390F7EF6}" type="slidenum">
              <a:rPr lang="en-US" smtClean="0"/>
              <a:pPr/>
              <a:t>39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Rectangle 6"/>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A38E21C-7A7B-45C6-BEE4-4AF64349BE09}" type="slidenum">
              <a:rPr lang="en-MY" altLang="en-US" smtClean="0"/>
              <a:pPr eaLnBrk="1" hangingPunct="1"/>
              <a:t>44</a:t>
            </a:fld>
            <a:endParaRPr lang="en-MY" altLang="en-US" smtClean="0"/>
          </a:p>
        </p:txBody>
      </p:sp>
      <p:sp>
        <p:nvSpPr>
          <p:cNvPr id="28675" name="Rectangle 1"/>
          <p:cNvSpPr>
            <a:spLocks noGrp="1" noRot="1" noChangeAspect="1" noChangeArrowheads="1" noTextEdit="1"/>
          </p:cNvSpPr>
          <p:nvPr>
            <p:ph type="sldImg"/>
          </p:nvPr>
        </p:nvSpPr>
        <p:spPr bwMode="auto">
          <a:xfrm>
            <a:off x="1108075" y="812800"/>
            <a:ext cx="5340350" cy="4005263"/>
          </a:xfrm>
          <a:solidFill>
            <a:srgbClr val="FFFFFF"/>
          </a:solidFill>
          <a:ln>
            <a:solidFill>
              <a:srgbClr val="000000"/>
            </a:solidFill>
            <a:miter lim="800000"/>
            <a:headEnd/>
            <a:tailEnd/>
          </a:ln>
        </p:spPr>
      </p:sp>
      <p:sp>
        <p:nvSpPr>
          <p:cNvPr id="28676" name="Rectangle 2"/>
          <p:cNvSpPr>
            <a:spLocks noGrp="1" noChangeArrowheads="1"/>
          </p:cNvSpPr>
          <p:nvPr>
            <p:ph type="body" idx="1"/>
          </p:nvPr>
        </p:nvSpPr>
        <p:spPr bwMode="auto">
          <a:xfrm>
            <a:off x="755650" y="5078413"/>
            <a:ext cx="6048375" cy="4811712"/>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ms-MY"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0E9DE72-4F9D-4261-BF52-D93F64F26A2D}" type="datetime1">
              <a:rPr lang="en-US" smtClean="0"/>
              <a:pPr/>
              <a:t>5/26/2014</a:t>
            </a:fld>
            <a:endParaRPr lang="en-US"/>
          </a:p>
        </p:txBody>
      </p:sp>
      <p:sp>
        <p:nvSpPr>
          <p:cNvPr id="5" name="Footer Placeholder 4"/>
          <p:cNvSpPr>
            <a:spLocks noGrp="1"/>
          </p:cNvSpPr>
          <p:nvPr>
            <p:ph type="ftr" sz="quarter" idx="11"/>
          </p:nvPr>
        </p:nvSpPr>
        <p:spPr/>
        <p:txBody>
          <a:bodyPr/>
          <a:lstStyle/>
          <a:p>
            <a:r>
              <a:rPr lang="en-US" smtClean="0"/>
              <a:t>Kursus Academic Policy and Standard in Curriculum Design</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D9A70F1-17E0-413B-BA7D-D94C90D2349B}" type="datetime1">
              <a:rPr lang="en-US" smtClean="0"/>
              <a:pPr/>
              <a:t>5/26/2014</a:t>
            </a:fld>
            <a:endParaRPr lang="en-US"/>
          </a:p>
        </p:txBody>
      </p:sp>
      <p:sp>
        <p:nvSpPr>
          <p:cNvPr id="5" name="Footer Placeholder 4"/>
          <p:cNvSpPr>
            <a:spLocks noGrp="1"/>
          </p:cNvSpPr>
          <p:nvPr>
            <p:ph type="ftr" sz="quarter" idx="11"/>
          </p:nvPr>
        </p:nvSpPr>
        <p:spPr/>
        <p:txBody>
          <a:bodyPr/>
          <a:lstStyle/>
          <a:p>
            <a:r>
              <a:rPr lang="en-US" smtClean="0"/>
              <a:t>Kursus Academic Policy and Standard in Curriculum Design</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A93AFA-9378-4578-B2CB-8EC1FAAF64D5}" type="datetime1">
              <a:rPr lang="en-US" smtClean="0"/>
              <a:pPr/>
              <a:t>5/26/2014</a:t>
            </a:fld>
            <a:endParaRPr lang="en-US"/>
          </a:p>
        </p:txBody>
      </p:sp>
      <p:sp>
        <p:nvSpPr>
          <p:cNvPr id="5" name="Footer Placeholder 4"/>
          <p:cNvSpPr>
            <a:spLocks noGrp="1"/>
          </p:cNvSpPr>
          <p:nvPr>
            <p:ph type="ftr" sz="quarter" idx="11"/>
          </p:nvPr>
        </p:nvSpPr>
        <p:spPr/>
        <p:txBody>
          <a:bodyPr/>
          <a:lstStyle/>
          <a:p>
            <a:r>
              <a:rPr lang="en-US" smtClean="0"/>
              <a:t>Kursus Academic Policy and Standard in Curriculum Design</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9"/>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089008-79FD-4A88-9F10-B5DC8F56660C}" type="datetime1">
              <a:rPr lang="en-US" smtClean="0"/>
              <a:pPr/>
              <a:t>5/26/2014</a:t>
            </a:fld>
            <a:endParaRPr lang="en-US"/>
          </a:p>
        </p:txBody>
      </p:sp>
      <p:sp>
        <p:nvSpPr>
          <p:cNvPr id="5" name="Footer Placeholder 4"/>
          <p:cNvSpPr>
            <a:spLocks noGrp="1"/>
          </p:cNvSpPr>
          <p:nvPr>
            <p:ph type="ftr" sz="quarter" idx="11"/>
          </p:nvPr>
        </p:nvSpPr>
        <p:spPr/>
        <p:txBody>
          <a:bodyPr/>
          <a:lstStyle/>
          <a:p>
            <a:r>
              <a:rPr lang="en-US" smtClean="0"/>
              <a:t>Kursus Academic Policy and Standard in Curriculum Design</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439C54C-47FD-4805-9CEF-B324C7B3C3A5}" type="datetime1">
              <a:rPr lang="en-US" smtClean="0"/>
              <a:pPr/>
              <a:t>5/26/2014</a:t>
            </a:fld>
            <a:endParaRPr lang="en-US"/>
          </a:p>
        </p:txBody>
      </p:sp>
      <p:sp>
        <p:nvSpPr>
          <p:cNvPr id="5" name="Footer Placeholder 4"/>
          <p:cNvSpPr>
            <a:spLocks noGrp="1"/>
          </p:cNvSpPr>
          <p:nvPr>
            <p:ph type="ftr" sz="quarter" idx="11"/>
          </p:nvPr>
        </p:nvSpPr>
        <p:spPr/>
        <p:txBody>
          <a:bodyPr/>
          <a:lstStyle/>
          <a:p>
            <a:r>
              <a:rPr lang="en-US" smtClean="0"/>
              <a:t>Kursus Academic Policy and Standard in Curriculum Design</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B2983E6-D188-4723-BBD8-17644213A2A6}" type="datetime1">
              <a:rPr lang="en-US" smtClean="0"/>
              <a:pPr/>
              <a:t>5/26/2014</a:t>
            </a:fld>
            <a:endParaRPr lang="en-US"/>
          </a:p>
        </p:txBody>
      </p:sp>
      <p:sp>
        <p:nvSpPr>
          <p:cNvPr id="6" name="Footer Placeholder 5"/>
          <p:cNvSpPr>
            <a:spLocks noGrp="1"/>
          </p:cNvSpPr>
          <p:nvPr>
            <p:ph type="ftr" sz="quarter" idx="11"/>
          </p:nvPr>
        </p:nvSpPr>
        <p:spPr/>
        <p:txBody>
          <a:bodyPr/>
          <a:lstStyle/>
          <a:p>
            <a:r>
              <a:rPr lang="en-US" smtClean="0"/>
              <a:t>Kursus Academic Policy and Standard in Curriculum Design</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39FA413-4EBB-4FD1-8306-4633DF8E8B6F}" type="datetime1">
              <a:rPr lang="en-US" smtClean="0"/>
              <a:pPr/>
              <a:t>5/26/2014</a:t>
            </a:fld>
            <a:endParaRPr lang="en-US"/>
          </a:p>
        </p:txBody>
      </p:sp>
      <p:sp>
        <p:nvSpPr>
          <p:cNvPr id="8" name="Footer Placeholder 7"/>
          <p:cNvSpPr>
            <a:spLocks noGrp="1"/>
          </p:cNvSpPr>
          <p:nvPr>
            <p:ph type="ftr" sz="quarter" idx="11"/>
          </p:nvPr>
        </p:nvSpPr>
        <p:spPr/>
        <p:txBody>
          <a:bodyPr/>
          <a:lstStyle/>
          <a:p>
            <a:r>
              <a:rPr lang="en-US" smtClean="0"/>
              <a:t>Kursus Academic Policy and Standard in Curriculum Design</a:t>
            </a:r>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6416554-3A66-4975-A4D0-068C18F9A622}" type="datetime1">
              <a:rPr lang="en-US" smtClean="0"/>
              <a:pPr/>
              <a:t>5/26/2014</a:t>
            </a:fld>
            <a:endParaRPr lang="en-US"/>
          </a:p>
        </p:txBody>
      </p:sp>
      <p:sp>
        <p:nvSpPr>
          <p:cNvPr id="4" name="Footer Placeholder 3"/>
          <p:cNvSpPr>
            <a:spLocks noGrp="1"/>
          </p:cNvSpPr>
          <p:nvPr>
            <p:ph type="ftr" sz="quarter" idx="11"/>
          </p:nvPr>
        </p:nvSpPr>
        <p:spPr/>
        <p:txBody>
          <a:bodyPr/>
          <a:lstStyle/>
          <a:p>
            <a:r>
              <a:rPr lang="en-US" smtClean="0"/>
              <a:t>Kursus Academic Policy and Standard in Curriculum Design</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DB7BA1-E853-440C-A659-46C368C5C847}" type="datetime1">
              <a:rPr lang="en-US" smtClean="0"/>
              <a:pPr/>
              <a:t>5/26/2014</a:t>
            </a:fld>
            <a:endParaRPr lang="en-US"/>
          </a:p>
        </p:txBody>
      </p:sp>
      <p:sp>
        <p:nvSpPr>
          <p:cNvPr id="3" name="Footer Placeholder 2"/>
          <p:cNvSpPr>
            <a:spLocks noGrp="1"/>
          </p:cNvSpPr>
          <p:nvPr>
            <p:ph type="ftr" sz="quarter" idx="11"/>
          </p:nvPr>
        </p:nvSpPr>
        <p:spPr/>
        <p:txBody>
          <a:bodyPr/>
          <a:lstStyle/>
          <a:p>
            <a:r>
              <a:rPr lang="en-US" smtClean="0"/>
              <a:t>Kursus Academic Policy and Standard in Curriculum Design</a:t>
            </a: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300C0D-00EA-4898-9CE8-1630F7266866}" type="datetime1">
              <a:rPr lang="en-US" smtClean="0"/>
              <a:pPr/>
              <a:t>5/26/2014</a:t>
            </a:fld>
            <a:endParaRPr lang="en-US"/>
          </a:p>
        </p:txBody>
      </p:sp>
      <p:sp>
        <p:nvSpPr>
          <p:cNvPr id="6" name="Footer Placeholder 5"/>
          <p:cNvSpPr>
            <a:spLocks noGrp="1"/>
          </p:cNvSpPr>
          <p:nvPr>
            <p:ph type="ftr" sz="quarter" idx="11"/>
          </p:nvPr>
        </p:nvSpPr>
        <p:spPr/>
        <p:txBody>
          <a:bodyPr/>
          <a:lstStyle/>
          <a:p>
            <a:r>
              <a:rPr lang="en-US" smtClean="0"/>
              <a:t>Kursus Academic Policy and Standard in Curriculum Design</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1A780B-DBE7-40CA-9E47-959FBBDB7460}" type="datetime1">
              <a:rPr lang="en-US" smtClean="0"/>
              <a:pPr/>
              <a:t>5/26/2014</a:t>
            </a:fld>
            <a:endParaRPr lang="en-US"/>
          </a:p>
        </p:txBody>
      </p:sp>
      <p:sp>
        <p:nvSpPr>
          <p:cNvPr id="6" name="Footer Placeholder 5"/>
          <p:cNvSpPr>
            <a:spLocks noGrp="1"/>
          </p:cNvSpPr>
          <p:nvPr>
            <p:ph type="ftr" sz="quarter" idx="11"/>
          </p:nvPr>
        </p:nvSpPr>
        <p:spPr/>
        <p:txBody>
          <a:bodyPr/>
          <a:lstStyle/>
          <a:p>
            <a:r>
              <a:rPr lang="en-US" smtClean="0"/>
              <a:t>Kursus Academic Policy and Standard in Curriculum Design</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F185BB-ECE2-4631-B5DA-067D9D7EDD86}" type="datetime1">
              <a:rPr lang="en-US" smtClean="0"/>
              <a:pPr/>
              <a:t>5/26/2014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Kursus Academic Policy and Standard in Curriculum Design</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chart" Target="../charts/char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38200"/>
          </a:xfrm>
        </p:spPr>
        <p:txBody>
          <a:bodyPr>
            <a:normAutofit/>
          </a:bodyPr>
          <a:lstStyle/>
          <a:p>
            <a:r>
              <a:rPr lang="en-GB" sz="4000" b="1" dirty="0" smtClean="0"/>
              <a:t>Content</a:t>
            </a:r>
            <a:endParaRPr lang="en-GB" sz="4000" b="1" dirty="0"/>
          </a:p>
        </p:txBody>
      </p:sp>
      <p:graphicFrame>
        <p:nvGraphicFramePr>
          <p:cNvPr id="6" name="Content Placeholder 5"/>
          <p:cNvGraphicFramePr>
            <a:graphicFrameLocks noGrp="1"/>
          </p:cNvGraphicFramePr>
          <p:nvPr>
            <p:ph idx="1"/>
          </p:nvPr>
        </p:nvGraphicFramePr>
        <p:xfrm>
          <a:off x="457200" y="1447800"/>
          <a:ext cx="8153400" cy="46783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Footer Placeholder 3"/>
          <p:cNvSpPr>
            <a:spLocks noGrp="1"/>
          </p:cNvSpPr>
          <p:nvPr>
            <p:ph type="ftr" sz="quarter" idx="11"/>
          </p:nvPr>
        </p:nvSpPr>
        <p:spPr/>
        <p:txBody>
          <a:bodyPr/>
          <a:lstStyle/>
          <a:p>
            <a:r>
              <a:rPr lang="en-US" smtClean="0"/>
              <a:t>Kursus Academic Policy and Standard in Curriculum Design</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t>Part 1: Core Functional Competencies (GEC)</a:t>
            </a:r>
            <a:endParaRPr lang="en-US" sz="3200" b="1" dirty="0"/>
          </a:p>
        </p:txBody>
      </p:sp>
      <p:sp>
        <p:nvSpPr>
          <p:cNvPr id="3" name="Content Placeholder 2"/>
          <p:cNvSpPr>
            <a:spLocks noGrp="1"/>
          </p:cNvSpPr>
          <p:nvPr>
            <p:ph idx="1"/>
          </p:nvPr>
        </p:nvSpPr>
        <p:spPr>
          <a:xfrm>
            <a:off x="457200" y="1371600"/>
            <a:ext cx="8229600" cy="4754563"/>
          </a:xfrm>
        </p:spPr>
        <p:txBody>
          <a:bodyPr>
            <a:normAutofit/>
          </a:bodyPr>
          <a:lstStyle/>
          <a:p>
            <a:pPr marL="0" indent="0">
              <a:buNone/>
            </a:pPr>
            <a:r>
              <a:rPr lang="en-US" sz="2800" b="1" dirty="0" smtClean="0"/>
              <a:t>Objective</a:t>
            </a:r>
          </a:p>
          <a:p>
            <a:pPr marL="0" indent="0">
              <a:buNone/>
            </a:pPr>
            <a:r>
              <a:rPr lang="en-US" sz="2800" dirty="0" smtClean="0"/>
              <a:t>	To ensure IHL’s graduates posses the core functional competencies required by the profession related to their discipline of studies.</a:t>
            </a:r>
          </a:p>
          <a:p>
            <a:pPr marL="0" indent="0">
              <a:buNone/>
            </a:pPr>
            <a:endParaRPr lang="en-US" sz="2800" dirty="0"/>
          </a:p>
          <a:p>
            <a:pPr marL="0" indent="0">
              <a:buNone/>
            </a:pPr>
            <a:r>
              <a:rPr lang="en-US" sz="2800" b="1" dirty="0" smtClean="0"/>
              <a:t>Task</a:t>
            </a:r>
          </a:p>
          <a:p>
            <a:pPr marL="0" indent="0">
              <a:buNone/>
            </a:pPr>
            <a:r>
              <a:rPr lang="en-US" sz="2800" dirty="0"/>
              <a:t>	</a:t>
            </a:r>
            <a:r>
              <a:rPr lang="en-US" sz="2800" dirty="0" smtClean="0"/>
              <a:t>To have a system in place that can identify, monitor and implement the core functional competencies and attributes as well as measure the graduates success within the profession.</a:t>
            </a:r>
          </a:p>
          <a:p>
            <a:pPr marL="0" indent="0">
              <a:buNone/>
            </a:pPr>
            <a:endParaRPr lang="en-US" sz="2800" dirty="0"/>
          </a:p>
        </p:txBody>
      </p:sp>
    </p:spTree>
    <p:extLst>
      <p:ext uri="{BB962C8B-B14F-4D97-AF65-F5344CB8AC3E}">
        <p14:creationId xmlns:p14="http://schemas.microsoft.com/office/powerpoint/2010/main" xmlns="" val="7237180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Core Functional Competencies: The Graduate Employability Competencies (GEC</a:t>
            </a:r>
            <a:r>
              <a:rPr lang="en-US" sz="3200" dirty="0" smtClean="0"/>
              <a:t>)</a:t>
            </a:r>
            <a:endParaRPr lang="en-US" sz="3200" dirty="0"/>
          </a:p>
        </p:txBody>
      </p:sp>
      <p:sp>
        <p:nvSpPr>
          <p:cNvPr id="3" name="Content Placeholder 2"/>
          <p:cNvSpPr>
            <a:spLocks noGrp="1"/>
          </p:cNvSpPr>
          <p:nvPr>
            <p:ph idx="1"/>
          </p:nvPr>
        </p:nvSpPr>
        <p:spPr>
          <a:xfrm>
            <a:off x="457200" y="1600201"/>
            <a:ext cx="1905000" cy="762000"/>
          </a:xfrm>
          <a:ln>
            <a:solidFill>
              <a:srgbClr val="002060"/>
            </a:solidFill>
          </a:ln>
        </p:spPr>
        <p:txBody>
          <a:bodyPr/>
          <a:lstStyle/>
          <a:p>
            <a:pPr marL="0" indent="0">
              <a:buNone/>
            </a:pPr>
            <a:r>
              <a:rPr lang="en-US" b="1" dirty="0" smtClean="0"/>
              <a:t>Discipline</a:t>
            </a:r>
            <a:endParaRPr lang="en-US" b="1" dirty="0"/>
          </a:p>
        </p:txBody>
      </p:sp>
      <p:sp>
        <p:nvSpPr>
          <p:cNvPr id="4" name="Content Placeholder 2"/>
          <p:cNvSpPr txBox="1">
            <a:spLocks/>
          </p:cNvSpPr>
          <p:nvPr/>
        </p:nvSpPr>
        <p:spPr>
          <a:xfrm>
            <a:off x="4991100" y="1612232"/>
            <a:ext cx="2057400" cy="609600"/>
          </a:xfrm>
          <a:prstGeom prst="rect">
            <a:avLst/>
          </a:prstGeom>
          <a:ln>
            <a:solidFill>
              <a:srgbClr val="002060"/>
            </a:solidFill>
          </a:ln>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smtClean="0"/>
              <a:t>Discipline A</a:t>
            </a:r>
            <a:endParaRPr lang="en-US" b="1" dirty="0"/>
          </a:p>
        </p:txBody>
      </p:sp>
      <p:sp>
        <p:nvSpPr>
          <p:cNvPr id="5" name="Content Placeholder 2"/>
          <p:cNvSpPr txBox="1">
            <a:spLocks/>
          </p:cNvSpPr>
          <p:nvPr/>
        </p:nvSpPr>
        <p:spPr>
          <a:xfrm>
            <a:off x="437147" y="3124200"/>
            <a:ext cx="1772653" cy="609600"/>
          </a:xfrm>
          <a:prstGeom prst="rect">
            <a:avLst/>
          </a:prstGeom>
        </p:spPr>
        <p:txBody>
          <a:bodyPr vert="horz" lIns="91440" tIns="45720" rIns="91440" bIns="45720" rtlCol="0">
            <a:normAutofit fontScale="6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dirty="0" smtClean="0"/>
              <a:t>Curriculum Elements</a:t>
            </a:r>
            <a:endParaRPr lang="en-US" dirty="0"/>
          </a:p>
        </p:txBody>
      </p:sp>
      <p:sp>
        <p:nvSpPr>
          <p:cNvPr id="6" name="Content Placeholder 2"/>
          <p:cNvSpPr txBox="1">
            <a:spLocks/>
          </p:cNvSpPr>
          <p:nvPr/>
        </p:nvSpPr>
        <p:spPr>
          <a:xfrm>
            <a:off x="421105" y="4419600"/>
            <a:ext cx="1941095" cy="533400"/>
          </a:xfrm>
          <a:prstGeom prst="rect">
            <a:avLst/>
          </a:prstGeom>
        </p:spPr>
        <p:txBody>
          <a:bodyPr vert="horz" lIns="91440" tIns="45720" rIns="91440" bIns="45720" rtlCol="0">
            <a:normAutofit fontScale="5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dirty="0" smtClean="0"/>
              <a:t>Core Competency Elements</a:t>
            </a:r>
            <a:endParaRPr lang="en-US" dirty="0"/>
          </a:p>
        </p:txBody>
      </p:sp>
      <p:sp>
        <p:nvSpPr>
          <p:cNvPr id="7" name="Content Placeholder 2"/>
          <p:cNvSpPr txBox="1">
            <a:spLocks/>
          </p:cNvSpPr>
          <p:nvPr/>
        </p:nvSpPr>
        <p:spPr>
          <a:xfrm>
            <a:off x="3124201" y="2863516"/>
            <a:ext cx="1676400" cy="870284"/>
          </a:xfrm>
          <a:prstGeom prst="rect">
            <a:avLst/>
          </a:prstGeom>
          <a:ln>
            <a:solidFill>
              <a:srgbClr val="002060"/>
            </a:solidFill>
          </a:ln>
        </p:spPr>
        <p:txBody>
          <a:bodyPr vert="horz" lIns="91440" tIns="45720" rIns="91440" bIns="45720" rtlCol="0">
            <a:normAutofit fontScale="6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dirty="0" smtClean="0"/>
              <a:t>% Academic Content (Core Knowledge)</a:t>
            </a:r>
            <a:endParaRPr lang="en-US" dirty="0"/>
          </a:p>
        </p:txBody>
      </p:sp>
      <p:sp>
        <p:nvSpPr>
          <p:cNvPr id="8" name="Content Placeholder 2"/>
          <p:cNvSpPr txBox="1">
            <a:spLocks/>
          </p:cNvSpPr>
          <p:nvPr/>
        </p:nvSpPr>
        <p:spPr>
          <a:xfrm>
            <a:off x="3124201" y="4235116"/>
            <a:ext cx="1676400" cy="870284"/>
          </a:xfrm>
          <a:prstGeom prst="rect">
            <a:avLst/>
          </a:prstGeom>
          <a:ln>
            <a:solidFill>
              <a:srgbClr val="002060"/>
            </a:solidFill>
          </a:ln>
        </p:spPr>
        <p:txBody>
          <a:bodyPr vert="horz" lIns="91440" tIns="45720" rIns="91440" bIns="45720" rtlCol="0">
            <a:normAutofit fontScale="4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dirty="0" smtClean="0"/>
              <a:t>Knowledgeable and experience in putting knowledge into application</a:t>
            </a:r>
            <a:endParaRPr lang="en-US" dirty="0"/>
          </a:p>
        </p:txBody>
      </p:sp>
      <p:sp>
        <p:nvSpPr>
          <p:cNvPr id="9" name="Content Placeholder 2"/>
          <p:cNvSpPr txBox="1">
            <a:spLocks/>
          </p:cNvSpPr>
          <p:nvPr/>
        </p:nvSpPr>
        <p:spPr>
          <a:xfrm>
            <a:off x="5181600" y="4235116"/>
            <a:ext cx="1676400" cy="870284"/>
          </a:xfrm>
          <a:prstGeom prst="rect">
            <a:avLst/>
          </a:prstGeom>
          <a:ln>
            <a:solidFill>
              <a:srgbClr val="002060"/>
            </a:solidFill>
          </a:ln>
        </p:spPr>
        <p:txBody>
          <a:bodyPr vert="horz" lIns="91440" tIns="45720" rIns="91440" bIns="45720" rtlCol="0">
            <a:normAutofit fontScale="4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dirty="0" smtClean="0"/>
              <a:t>Professional Compliance defined  within profession</a:t>
            </a:r>
            <a:endParaRPr lang="en-US" dirty="0"/>
          </a:p>
        </p:txBody>
      </p:sp>
      <p:sp>
        <p:nvSpPr>
          <p:cNvPr id="10" name="Content Placeholder 2"/>
          <p:cNvSpPr txBox="1">
            <a:spLocks/>
          </p:cNvSpPr>
          <p:nvPr/>
        </p:nvSpPr>
        <p:spPr>
          <a:xfrm>
            <a:off x="5181600" y="2863516"/>
            <a:ext cx="1676400" cy="870284"/>
          </a:xfrm>
          <a:prstGeom prst="rect">
            <a:avLst/>
          </a:prstGeom>
          <a:ln>
            <a:solidFill>
              <a:srgbClr val="002060"/>
            </a:solidFill>
          </a:ln>
        </p:spPr>
        <p:txBody>
          <a:bodyPr vert="horz" lIns="91440" tIns="45720" rIns="91440" bIns="45720" rtlCol="0">
            <a:normAutofit fontScale="4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dirty="0" smtClean="0"/>
              <a:t>% Profession</a:t>
            </a:r>
          </a:p>
          <a:p>
            <a:pPr marL="0" indent="0" algn="ctr">
              <a:buFont typeface="Arial" pitchFamily="34" charset="0"/>
              <a:buNone/>
            </a:pPr>
            <a:r>
              <a:rPr lang="en-US" dirty="0" smtClean="0"/>
              <a:t>(Professional skill/Qualifications Requirements)</a:t>
            </a:r>
            <a:endParaRPr lang="en-US" dirty="0"/>
          </a:p>
        </p:txBody>
      </p:sp>
      <p:sp>
        <p:nvSpPr>
          <p:cNvPr id="11" name="Content Placeholder 2"/>
          <p:cNvSpPr txBox="1">
            <a:spLocks/>
          </p:cNvSpPr>
          <p:nvPr/>
        </p:nvSpPr>
        <p:spPr>
          <a:xfrm>
            <a:off x="7239000" y="2859505"/>
            <a:ext cx="1676400" cy="870284"/>
          </a:xfrm>
          <a:prstGeom prst="rect">
            <a:avLst/>
          </a:prstGeom>
          <a:ln>
            <a:solidFill>
              <a:srgbClr val="002060"/>
            </a:solidFill>
          </a:ln>
        </p:spPr>
        <p:txBody>
          <a:bodyPr vert="horz" lIns="91440" tIns="45720" rIns="91440" bIns="45720" rtlCol="0">
            <a:normAutofit fontScale="4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dirty="0" smtClean="0"/>
              <a:t>% </a:t>
            </a:r>
            <a:r>
              <a:rPr lang="en-US" dirty="0" err="1" smtClean="0"/>
              <a:t>Elployable</a:t>
            </a:r>
            <a:r>
              <a:rPr lang="en-US" dirty="0" smtClean="0"/>
              <a:t> Attributes (</a:t>
            </a:r>
            <a:r>
              <a:rPr lang="en-US" dirty="0" err="1" smtClean="0"/>
              <a:t>Competenceies</a:t>
            </a:r>
            <a:r>
              <a:rPr lang="en-US" dirty="0" smtClean="0"/>
              <a:t>)</a:t>
            </a:r>
            <a:endParaRPr lang="en-US" dirty="0"/>
          </a:p>
        </p:txBody>
      </p:sp>
      <p:sp>
        <p:nvSpPr>
          <p:cNvPr id="12" name="Content Placeholder 2"/>
          <p:cNvSpPr txBox="1">
            <a:spLocks/>
          </p:cNvSpPr>
          <p:nvPr/>
        </p:nvSpPr>
        <p:spPr>
          <a:xfrm>
            <a:off x="7234989" y="4251158"/>
            <a:ext cx="1676400" cy="870284"/>
          </a:xfrm>
          <a:prstGeom prst="rect">
            <a:avLst/>
          </a:prstGeom>
          <a:ln>
            <a:solidFill>
              <a:srgbClr val="002060"/>
            </a:solidFill>
          </a:ln>
        </p:spPr>
        <p:txBody>
          <a:bodyPr vert="horz" lIns="91440" tIns="45720" rIns="91440" bIns="45720" rtlCol="0">
            <a:normAutofit fontScale="4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dirty="0" smtClean="0"/>
              <a:t>Specific employability attributes needed by discipline A</a:t>
            </a:r>
            <a:endParaRPr lang="en-US" dirty="0"/>
          </a:p>
        </p:txBody>
      </p:sp>
      <p:cxnSp>
        <p:nvCxnSpPr>
          <p:cNvPr id="14" name="Straight Connector 13"/>
          <p:cNvCxnSpPr/>
          <p:nvPr/>
        </p:nvCxnSpPr>
        <p:spPr>
          <a:xfrm flipH="1">
            <a:off x="3966413" y="2536658"/>
            <a:ext cx="4110787" cy="6016"/>
          </a:xfrm>
          <a:prstGeom prst="line">
            <a:avLst/>
          </a:prstGeom>
        </p:spPr>
        <p:style>
          <a:lnRef idx="1">
            <a:schemeClr val="dk1"/>
          </a:lnRef>
          <a:fillRef idx="0">
            <a:schemeClr val="dk1"/>
          </a:fillRef>
          <a:effectRef idx="0">
            <a:schemeClr val="dk1"/>
          </a:effectRef>
          <a:fontRef idx="minor">
            <a:schemeClr val="tx1"/>
          </a:fontRef>
        </p:style>
      </p:cxnSp>
      <p:cxnSp>
        <p:nvCxnSpPr>
          <p:cNvPr id="16" name="Straight Connector 15"/>
          <p:cNvCxnSpPr>
            <a:endCxn id="10" idx="0"/>
          </p:cNvCxnSpPr>
          <p:nvPr/>
        </p:nvCxnSpPr>
        <p:spPr>
          <a:xfrm>
            <a:off x="6019800" y="2221832"/>
            <a:ext cx="0" cy="641684"/>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p:cNvCxnSpPr>
            <a:endCxn id="9" idx="0"/>
          </p:cNvCxnSpPr>
          <p:nvPr/>
        </p:nvCxnSpPr>
        <p:spPr>
          <a:xfrm>
            <a:off x="6019800" y="3729789"/>
            <a:ext cx="0" cy="505327"/>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8073189" y="3729789"/>
            <a:ext cx="0" cy="505327"/>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3966412" y="3745831"/>
            <a:ext cx="0" cy="505327"/>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8073189" y="2536658"/>
            <a:ext cx="0" cy="342900"/>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3970423" y="2536658"/>
            <a:ext cx="0" cy="34290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31416680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smtClean="0"/>
              <a:t>Nurturing Graduates with Employability Attributes</a:t>
            </a:r>
            <a:endParaRPr lang="en-US" sz="2800" b="1" dirty="0"/>
          </a:p>
        </p:txBody>
      </p:sp>
      <p:sp>
        <p:nvSpPr>
          <p:cNvPr id="5" name="TextBox 4"/>
          <p:cNvSpPr txBox="1"/>
          <p:nvPr/>
        </p:nvSpPr>
        <p:spPr>
          <a:xfrm>
            <a:off x="842211" y="1219200"/>
            <a:ext cx="1371600" cy="369332"/>
          </a:xfrm>
          <a:prstGeom prst="rect">
            <a:avLst/>
          </a:prstGeom>
          <a:noFill/>
          <a:ln>
            <a:solidFill>
              <a:srgbClr val="002060"/>
            </a:solidFill>
          </a:ln>
        </p:spPr>
        <p:txBody>
          <a:bodyPr wrap="square" rtlCol="0">
            <a:spAutoFit/>
          </a:bodyPr>
          <a:lstStyle/>
          <a:p>
            <a:pPr algn="ctr"/>
            <a:r>
              <a:rPr lang="en-US" b="1" dirty="0" smtClean="0"/>
              <a:t>OBJECTIVE</a:t>
            </a:r>
            <a:endParaRPr lang="en-US" b="1" dirty="0"/>
          </a:p>
        </p:txBody>
      </p:sp>
      <p:sp>
        <p:nvSpPr>
          <p:cNvPr id="6" name="TextBox 5"/>
          <p:cNvSpPr txBox="1"/>
          <p:nvPr/>
        </p:nvSpPr>
        <p:spPr>
          <a:xfrm>
            <a:off x="3124200" y="1235607"/>
            <a:ext cx="2819400" cy="369332"/>
          </a:xfrm>
          <a:prstGeom prst="rect">
            <a:avLst/>
          </a:prstGeom>
          <a:noFill/>
          <a:ln>
            <a:solidFill>
              <a:srgbClr val="002060"/>
            </a:solidFill>
          </a:ln>
        </p:spPr>
        <p:txBody>
          <a:bodyPr wrap="square" rtlCol="0">
            <a:spAutoFit/>
          </a:bodyPr>
          <a:lstStyle/>
          <a:p>
            <a:pPr algn="ctr"/>
            <a:r>
              <a:rPr lang="en-US" b="1" dirty="0" smtClean="0"/>
              <a:t>IHL Curriculum Planning</a:t>
            </a:r>
            <a:endParaRPr lang="en-US" b="1" dirty="0"/>
          </a:p>
        </p:txBody>
      </p:sp>
      <p:sp>
        <p:nvSpPr>
          <p:cNvPr id="7" name="TextBox 6"/>
          <p:cNvSpPr txBox="1"/>
          <p:nvPr/>
        </p:nvSpPr>
        <p:spPr>
          <a:xfrm>
            <a:off x="6629400" y="1219200"/>
            <a:ext cx="1676400" cy="369332"/>
          </a:xfrm>
          <a:prstGeom prst="rect">
            <a:avLst/>
          </a:prstGeom>
          <a:noFill/>
          <a:ln>
            <a:solidFill>
              <a:srgbClr val="002060"/>
            </a:solidFill>
          </a:ln>
        </p:spPr>
        <p:txBody>
          <a:bodyPr wrap="square" rtlCol="0">
            <a:spAutoFit/>
          </a:bodyPr>
          <a:lstStyle/>
          <a:p>
            <a:pPr algn="ctr"/>
            <a:r>
              <a:rPr lang="en-US" b="1" dirty="0" smtClean="0"/>
              <a:t>OUTCOMES</a:t>
            </a:r>
            <a:endParaRPr lang="en-US" b="1" dirty="0"/>
          </a:p>
        </p:txBody>
      </p:sp>
      <p:sp>
        <p:nvSpPr>
          <p:cNvPr id="8" name="TextBox 7"/>
          <p:cNvSpPr txBox="1"/>
          <p:nvPr/>
        </p:nvSpPr>
        <p:spPr>
          <a:xfrm>
            <a:off x="533400" y="1905000"/>
            <a:ext cx="2133600" cy="2308324"/>
          </a:xfrm>
          <a:prstGeom prst="rect">
            <a:avLst/>
          </a:prstGeom>
          <a:noFill/>
          <a:ln>
            <a:solidFill>
              <a:srgbClr val="002060"/>
            </a:solidFill>
          </a:ln>
        </p:spPr>
        <p:txBody>
          <a:bodyPr wrap="square" rtlCol="0">
            <a:spAutoFit/>
          </a:bodyPr>
          <a:lstStyle/>
          <a:p>
            <a:pPr marL="342900" indent="-342900">
              <a:buFont typeface="+mj-lt"/>
              <a:buAutoNum type="arabicPeriod"/>
            </a:pPr>
            <a:r>
              <a:rPr lang="en-US" b="1" dirty="0" smtClean="0"/>
              <a:t>Producing Graduates with the Right Core Functional Competencies and Generic Students Attributes</a:t>
            </a:r>
            <a:endParaRPr lang="en-US" b="1" dirty="0"/>
          </a:p>
        </p:txBody>
      </p:sp>
      <p:sp>
        <p:nvSpPr>
          <p:cNvPr id="9" name="TextBox 8"/>
          <p:cNvSpPr txBox="1"/>
          <p:nvPr/>
        </p:nvSpPr>
        <p:spPr>
          <a:xfrm>
            <a:off x="3124200" y="1892968"/>
            <a:ext cx="2819400" cy="3139321"/>
          </a:xfrm>
          <a:prstGeom prst="rect">
            <a:avLst/>
          </a:prstGeom>
          <a:noFill/>
          <a:ln>
            <a:solidFill>
              <a:srgbClr val="002060"/>
            </a:solidFill>
          </a:ln>
        </p:spPr>
        <p:txBody>
          <a:bodyPr wrap="square" rtlCol="0">
            <a:spAutoFit/>
          </a:bodyPr>
          <a:lstStyle/>
          <a:p>
            <a:pPr marL="342900" indent="-342900">
              <a:buFont typeface="+mj-lt"/>
              <a:buAutoNum type="arabicPeriod"/>
            </a:pPr>
            <a:r>
              <a:rPr lang="en-US" dirty="0" smtClean="0"/>
              <a:t>Align (EAF with Curriculum Domains &amp; Competent Staffs)</a:t>
            </a:r>
          </a:p>
          <a:p>
            <a:pPr marL="342900" indent="-342900">
              <a:buFont typeface="+mj-lt"/>
              <a:buAutoNum type="arabicPeriod"/>
            </a:pPr>
            <a:r>
              <a:rPr lang="en-US" b="1" dirty="0" smtClean="0"/>
              <a:t>Develop </a:t>
            </a:r>
            <a:r>
              <a:rPr lang="en-US" dirty="0" smtClean="0"/>
              <a:t>(EAF, Holistic-Integrated Curriculum &amp; GEC for each Profession)</a:t>
            </a:r>
          </a:p>
          <a:p>
            <a:pPr marL="342900" indent="-342900">
              <a:buFont typeface="+mj-lt"/>
              <a:buAutoNum type="arabicPeriod"/>
            </a:pPr>
            <a:r>
              <a:rPr lang="en-US" b="1" dirty="0" smtClean="0"/>
              <a:t>Perform </a:t>
            </a:r>
            <a:r>
              <a:rPr lang="en-US" dirty="0" smtClean="0"/>
              <a:t>(Ensure EAF embedded in Integrated Curriculum &amp; Staff CPD)</a:t>
            </a:r>
          </a:p>
          <a:p>
            <a:pPr marL="342900" indent="-342900">
              <a:buFont typeface="+mj-lt"/>
              <a:buAutoNum type="arabicPeriod"/>
            </a:pPr>
            <a:r>
              <a:rPr lang="en-US" dirty="0" smtClean="0"/>
              <a:t>Monitor (Ensure GSA &amp; GEC metrics)</a:t>
            </a:r>
            <a:endParaRPr lang="en-US" dirty="0"/>
          </a:p>
        </p:txBody>
      </p:sp>
      <p:sp>
        <p:nvSpPr>
          <p:cNvPr id="10" name="TextBox 9"/>
          <p:cNvSpPr txBox="1"/>
          <p:nvPr/>
        </p:nvSpPr>
        <p:spPr>
          <a:xfrm>
            <a:off x="6629400" y="1860235"/>
            <a:ext cx="1981200" cy="2308324"/>
          </a:xfrm>
          <a:prstGeom prst="rect">
            <a:avLst/>
          </a:prstGeom>
          <a:noFill/>
          <a:ln>
            <a:solidFill>
              <a:srgbClr val="002060"/>
            </a:solidFill>
          </a:ln>
        </p:spPr>
        <p:txBody>
          <a:bodyPr wrap="square" rtlCol="0">
            <a:spAutoFit/>
          </a:bodyPr>
          <a:lstStyle/>
          <a:p>
            <a:pPr marL="342900" indent="-342900">
              <a:buFont typeface="+mj-lt"/>
              <a:buAutoNum type="arabicPeriod"/>
            </a:pPr>
            <a:r>
              <a:rPr lang="en-US" dirty="0" smtClean="0"/>
              <a:t>Employability Attribute Framework (EAF) into Integrated Curriculum</a:t>
            </a:r>
          </a:p>
          <a:p>
            <a:pPr marL="342900" indent="-342900">
              <a:buFont typeface="+mj-lt"/>
              <a:buAutoNum type="arabicPeriod"/>
            </a:pPr>
            <a:r>
              <a:rPr lang="en-US" dirty="0" smtClean="0"/>
              <a:t>GEC and GSA are achieved.</a:t>
            </a:r>
            <a:endParaRPr lang="en-US" dirty="0"/>
          </a:p>
        </p:txBody>
      </p:sp>
    </p:spTree>
    <p:extLst>
      <p:ext uri="{BB962C8B-B14F-4D97-AF65-F5344CB8AC3E}">
        <p14:creationId xmlns:p14="http://schemas.microsoft.com/office/powerpoint/2010/main" xmlns="" val="41012218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t>Sustaining Graduates’ Employability</a:t>
            </a:r>
            <a:endParaRPr lang="en-US" sz="3200" b="1" dirty="0"/>
          </a:p>
        </p:txBody>
      </p:sp>
      <p:sp>
        <p:nvSpPr>
          <p:cNvPr id="3" name="Content Placeholder 2"/>
          <p:cNvSpPr>
            <a:spLocks noGrp="1"/>
          </p:cNvSpPr>
          <p:nvPr>
            <p:ph idx="1"/>
          </p:nvPr>
        </p:nvSpPr>
        <p:spPr>
          <a:xfrm>
            <a:off x="457200" y="1371600"/>
            <a:ext cx="8229600" cy="4754563"/>
          </a:xfrm>
        </p:spPr>
        <p:txBody>
          <a:bodyPr>
            <a:normAutofit/>
          </a:bodyPr>
          <a:lstStyle/>
          <a:p>
            <a:pPr marL="0" indent="0">
              <a:buNone/>
            </a:pPr>
            <a:r>
              <a:rPr lang="en-US" sz="2800" b="1" dirty="0" smtClean="0"/>
              <a:t>Objective</a:t>
            </a:r>
          </a:p>
          <a:p>
            <a:pPr marL="0" indent="0">
              <a:buNone/>
            </a:pPr>
            <a:r>
              <a:rPr lang="en-US" sz="2800" dirty="0" smtClean="0"/>
              <a:t>	To ensure IHL’s continuously produce relevant graduates with the right core functional competencies in accordance to the changing employability </a:t>
            </a:r>
            <a:r>
              <a:rPr lang="en-US" sz="2800" dirty="0" err="1" smtClean="0"/>
              <a:t>landsacpe</a:t>
            </a:r>
            <a:r>
              <a:rPr lang="en-US" sz="2800" dirty="0" smtClean="0"/>
              <a:t>.</a:t>
            </a:r>
          </a:p>
          <a:p>
            <a:pPr marL="0" indent="0">
              <a:buNone/>
            </a:pPr>
            <a:endParaRPr lang="en-US" sz="2800" dirty="0"/>
          </a:p>
          <a:p>
            <a:pPr marL="0" indent="0">
              <a:buNone/>
            </a:pPr>
            <a:r>
              <a:rPr lang="en-US" sz="2800" b="1" dirty="0" smtClean="0"/>
              <a:t>Task</a:t>
            </a:r>
          </a:p>
          <a:p>
            <a:pPr marL="0" indent="0">
              <a:buNone/>
            </a:pPr>
            <a:r>
              <a:rPr lang="en-US" sz="2800" dirty="0"/>
              <a:t>	</a:t>
            </a:r>
            <a:r>
              <a:rPr lang="en-US" sz="2800" dirty="0" smtClean="0"/>
              <a:t>To have a system in place that can monitor, predict and report the changing trends, core functional competencies and attributes within the professions as well as measure the graduates’ success.</a:t>
            </a:r>
          </a:p>
          <a:p>
            <a:pPr marL="0" indent="0">
              <a:buNone/>
            </a:pPr>
            <a:endParaRPr lang="en-US" sz="2800" dirty="0"/>
          </a:p>
        </p:txBody>
      </p:sp>
    </p:spTree>
    <p:extLst>
      <p:ext uri="{BB962C8B-B14F-4D97-AF65-F5344CB8AC3E}">
        <p14:creationId xmlns:p14="http://schemas.microsoft.com/office/powerpoint/2010/main" xmlns="" val="7237180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a:bodyPr>
          <a:lstStyle/>
          <a:p>
            <a:r>
              <a:rPr lang="en-US" sz="2800" b="1" dirty="0" smtClean="0"/>
              <a:t>Nurturing Graduates with Employability Attributes</a:t>
            </a:r>
            <a:endParaRPr lang="en-US" sz="2800" b="1" dirty="0"/>
          </a:p>
        </p:txBody>
      </p:sp>
      <p:sp>
        <p:nvSpPr>
          <p:cNvPr id="5" name="TextBox 4"/>
          <p:cNvSpPr txBox="1"/>
          <p:nvPr/>
        </p:nvSpPr>
        <p:spPr>
          <a:xfrm>
            <a:off x="533400" y="1600200"/>
            <a:ext cx="2133599" cy="646331"/>
          </a:xfrm>
          <a:prstGeom prst="rect">
            <a:avLst/>
          </a:prstGeom>
          <a:noFill/>
          <a:ln>
            <a:solidFill>
              <a:srgbClr val="002060"/>
            </a:solidFill>
          </a:ln>
        </p:spPr>
        <p:txBody>
          <a:bodyPr wrap="square" rtlCol="0">
            <a:spAutoFit/>
          </a:bodyPr>
          <a:lstStyle/>
          <a:p>
            <a:pPr algn="ctr"/>
            <a:r>
              <a:rPr lang="en-US" b="1" dirty="0" smtClean="0"/>
              <a:t>Institutions and agencies</a:t>
            </a:r>
            <a:endParaRPr lang="en-US" b="1" dirty="0"/>
          </a:p>
        </p:txBody>
      </p:sp>
      <p:sp>
        <p:nvSpPr>
          <p:cNvPr id="6" name="TextBox 5"/>
          <p:cNvSpPr txBox="1"/>
          <p:nvPr/>
        </p:nvSpPr>
        <p:spPr>
          <a:xfrm>
            <a:off x="3124200" y="1828800"/>
            <a:ext cx="2819400" cy="369332"/>
          </a:xfrm>
          <a:prstGeom prst="rect">
            <a:avLst/>
          </a:prstGeom>
          <a:noFill/>
          <a:ln>
            <a:solidFill>
              <a:srgbClr val="002060"/>
            </a:solidFill>
          </a:ln>
        </p:spPr>
        <p:txBody>
          <a:bodyPr wrap="square" rtlCol="0">
            <a:spAutoFit/>
          </a:bodyPr>
          <a:lstStyle/>
          <a:p>
            <a:pPr algn="ctr"/>
            <a:r>
              <a:rPr lang="en-US" b="1" dirty="0" smtClean="0"/>
              <a:t>GE Program Planning</a:t>
            </a:r>
            <a:endParaRPr lang="en-US" b="1" dirty="0"/>
          </a:p>
        </p:txBody>
      </p:sp>
      <p:sp>
        <p:nvSpPr>
          <p:cNvPr id="7" name="TextBox 6"/>
          <p:cNvSpPr txBox="1"/>
          <p:nvPr/>
        </p:nvSpPr>
        <p:spPr>
          <a:xfrm>
            <a:off x="6629400" y="1828800"/>
            <a:ext cx="1905000" cy="369332"/>
          </a:xfrm>
          <a:prstGeom prst="rect">
            <a:avLst/>
          </a:prstGeom>
          <a:noFill/>
          <a:ln>
            <a:solidFill>
              <a:srgbClr val="002060"/>
            </a:solidFill>
          </a:ln>
        </p:spPr>
        <p:txBody>
          <a:bodyPr wrap="square" rtlCol="0">
            <a:spAutoFit/>
          </a:bodyPr>
          <a:lstStyle/>
          <a:p>
            <a:pPr algn="ctr"/>
            <a:r>
              <a:rPr lang="en-US" b="1" dirty="0" smtClean="0"/>
              <a:t>Outcomes</a:t>
            </a:r>
            <a:endParaRPr lang="en-US" b="1" dirty="0"/>
          </a:p>
        </p:txBody>
      </p:sp>
      <p:sp>
        <p:nvSpPr>
          <p:cNvPr id="8" name="TextBox 7"/>
          <p:cNvSpPr txBox="1"/>
          <p:nvPr/>
        </p:nvSpPr>
        <p:spPr>
          <a:xfrm>
            <a:off x="533400" y="2362200"/>
            <a:ext cx="2133600" cy="1754326"/>
          </a:xfrm>
          <a:prstGeom prst="rect">
            <a:avLst/>
          </a:prstGeom>
          <a:noFill/>
          <a:ln>
            <a:solidFill>
              <a:srgbClr val="002060"/>
            </a:solidFill>
          </a:ln>
        </p:spPr>
        <p:txBody>
          <a:bodyPr wrap="square" rtlCol="0">
            <a:spAutoFit/>
          </a:bodyPr>
          <a:lstStyle/>
          <a:p>
            <a:pPr marL="342900" indent="-342900">
              <a:buFont typeface="+mj-lt"/>
              <a:buAutoNum type="arabicPeriod"/>
            </a:pPr>
            <a:r>
              <a:rPr lang="en-US" dirty="0" smtClean="0"/>
              <a:t>MOHE</a:t>
            </a:r>
          </a:p>
          <a:p>
            <a:pPr marL="342900" indent="-342900">
              <a:buFont typeface="+mj-lt"/>
              <a:buAutoNum type="arabicPeriod"/>
            </a:pPr>
            <a:r>
              <a:rPr lang="en-US" dirty="0" smtClean="0"/>
              <a:t>EPU</a:t>
            </a:r>
          </a:p>
          <a:p>
            <a:pPr marL="342900" indent="-342900">
              <a:buFont typeface="+mj-lt"/>
              <a:buAutoNum type="arabicPeriod"/>
            </a:pPr>
            <a:r>
              <a:rPr lang="en-US" dirty="0" smtClean="0"/>
              <a:t>IHLs</a:t>
            </a:r>
          </a:p>
          <a:p>
            <a:pPr marL="342900" indent="-342900">
              <a:buFont typeface="+mj-lt"/>
              <a:buAutoNum type="arabicPeriod"/>
            </a:pPr>
            <a:r>
              <a:rPr lang="en-US" dirty="0" smtClean="0"/>
              <a:t>Industries</a:t>
            </a:r>
          </a:p>
          <a:p>
            <a:pPr marL="342900" indent="-342900">
              <a:buFont typeface="+mj-lt"/>
              <a:buAutoNum type="arabicPeriod"/>
            </a:pPr>
            <a:r>
              <a:rPr lang="en-US" dirty="0" smtClean="0"/>
              <a:t>All related stakeholders</a:t>
            </a:r>
            <a:endParaRPr lang="en-US" dirty="0"/>
          </a:p>
        </p:txBody>
      </p:sp>
      <p:sp>
        <p:nvSpPr>
          <p:cNvPr id="9" name="TextBox 8"/>
          <p:cNvSpPr txBox="1"/>
          <p:nvPr/>
        </p:nvSpPr>
        <p:spPr>
          <a:xfrm>
            <a:off x="3124200" y="2362200"/>
            <a:ext cx="2819400" cy="3693319"/>
          </a:xfrm>
          <a:prstGeom prst="rect">
            <a:avLst/>
          </a:prstGeom>
          <a:noFill/>
          <a:ln>
            <a:solidFill>
              <a:srgbClr val="002060"/>
            </a:solidFill>
          </a:ln>
        </p:spPr>
        <p:txBody>
          <a:bodyPr wrap="square" rtlCol="0">
            <a:spAutoFit/>
          </a:bodyPr>
          <a:lstStyle/>
          <a:p>
            <a:pPr marL="342900" indent="-342900">
              <a:buFont typeface="+mj-lt"/>
              <a:buAutoNum type="arabicPeriod"/>
            </a:pPr>
            <a:r>
              <a:rPr lang="en-US" dirty="0" smtClean="0"/>
              <a:t>Align (Changing GE markets patterns &amp; engagement with stakeholders)</a:t>
            </a:r>
          </a:p>
          <a:p>
            <a:pPr marL="342900" indent="-342900">
              <a:buFont typeface="+mj-lt"/>
              <a:buAutoNum type="arabicPeriod"/>
            </a:pPr>
            <a:r>
              <a:rPr lang="en-US" b="1" dirty="0" smtClean="0"/>
              <a:t>Develop </a:t>
            </a:r>
            <a:r>
              <a:rPr lang="en-US" dirty="0" smtClean="0"/>
              <a:t>(GE identifying, monitoring and reporting mechanism via academia –industry graduate development center)</a:t>
            </a:r>
          </a:p>
          <a:p>
            <a:pPr marL="342900" indent="-342900">
              <a:buFont typeface="+mj-lt"/>
              <a:buAutoNum type="arabicPeriod"/>
            </a:pPr>
            <a:r>
              <a:rPr lang="en-US" b="1" dirty="0" smtClean="0"/>
              <a:t>Perform </a:t>
            </a:r>
            <a:r>
              <a:rPr lang="en-US" dirty="0" smtClean="0"/>
              <a:t>(EAF </a:t>
            </a:r>
            <a:r>
              <a:rPr lang="en-US" dirty="0" err="1" smtClean="0"/>
              <a:t>w.r.t</a:t>
            </a:r>
            <a:r>
              <a:rPr lang="en-US" dirty="0" smtClean="0"/>
              <a:t> GE)</a:t>
            </a:r>
          </a:p>
          <a:p>
            <a:pPr marL="342900" indent="-342900">
              <a:buFont typeface="+mj-lt"/>
              <a:buAutoNum type="arabicPeriod"/>
            </a:pPr>
            <a:r>
              <a:rPr lang="en-US" dirty="0" smtClean="0"/>
              <a:t>Monitor (GE-KPI &amp; GE-EAF)</a:t>
            </a:r>
            <a:endParaRPr lang="en-US" dirty="0"/>
          </a:p>
        </p:txBody>
      </p:sp>
      <p:sp>
        <p:nvSpPr>
          <p:cNvPr id="10" name="TextBox 9"/>
          <p:cNvSpPr txBox="1"/>
          <p:nvPr/>
        </p:nvSpPr>
        <p:spPr>
          <a:xfrm>
            <a:off x="6629400" y="2362200"/>
            <a:ext cx="1981200" cy="923330"/>
          </a:xfrm>
          <a:prstGeom prst="rect">
            <a:avLst/>
          </a:prstGeom>
          <a:noFill/>
          <a:ln>
            <a:solidFill>
              <a:srgbClr val="002060"/>
            </a:solidFill>
          </a:ln>
        </p:spPr>
        <p:txBody>
          <a:bodyPr wrap="square" rtlCol="0">
            <a:spAutoFit/>
          </a:bodyPr>
          <a:lstStyle/>
          <a:p>
            <a:pPr marL="342900" indent="-342900">
              <a:buFont typeface="+mj-lt"/>
              <a:buAutoNum type="arabicPeriod"/>
            </a:pPr>
            <a:r>
              <a:rPr lang="en-US" dirty="0" smtClean="0"/>
              <a:t>GE program outputs fulfilling EAF</a:t>
            </a:r>
            <a:endParaRPr lang="en-US" dirty="0"/>
          </a:p>
        </p:txBody>
      </p:sp>
      <p:sp>
        <p:nvSpPr>
          <p:cNvPr id="11" name="Rounded Rectangle 10"/>
          <p:cNvSpPr/>
          <p:nvPr/>
        </p:nvSpPr>
        <p:spPr>
          <a:xfrm>
            <a:off x="533400" y="914400"/>
            <a:ext cx="80772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Sustainable GE</a:t>
            </a:r>
            <a:endParaRPr lang="en-US" sz="2400" b="1" dirty="0"/>
          </a:p>
        </p:txBody>
      </p:sp>
    </p:spTree>
    <p:extLst>
      <p:ext uri="{BB962C8B-B14F-4D97-AF65-F5344CB8AC3E}">
        <p14:creationId xmlns:p14="http://schemas.microsoft.com/office/powerpoint/2010/main" xmlns="" val="4101221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Connection between ETP &amp; GTP</a:t>
            </a:r>
            <a:endParaRPr lang="en-US" sz="4000" b="1" dirty="0"/>
          </a:p>
        </p:txBody>
      </p:sp>
      <p:sp>
        <p:nvSpPr>
          <p:cNvPr id="3" name="Content Placeholder 2"/>
          <p:cNvSpPr>
            <a:spLocks noGrp="1"/>
          </p:cNvSpPr>
          <p:nvPr>
            <p:ph sz="half" idx="1"/>
          </p:nvPr>
        </p:nvSpPr>
        <p:spPr>
          <a:xfrm>
            <a:off x="419100" y="1219200"/>
            <a:ext cx="4038600" cy="4525963"/>
          </a:xfrm>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smtClean="0"/>
          </a:p>
          <a:p>
            <a:r>
              <a:rPr lang="en-US" sz="2400" dirty="0" smtClean="0"/>
              <a:t>12 NKEAs + 6 SRIs</a:t>
            </a:r>
          </a:p>
          <a:p>
            <a:r>
              <a:rPr lang="en-US" sz="2400" dirty="0" smtClean="0"/>
              <a:t>Grow the economy</a:t>
            </a:r>
          </a:p>
          <a:p>
            <a:r>
              <a:rPr lang="en-US" sz="2400" dirty="0" smtClean="0"/>
              <a:t>Increase revenue</a:t>
            </a:r>
          </a:p>
          <a:p>
            <a:r>
              <a:rPr lang="en-US" sz="2400" dirty="0" smtClean="0"/>
              <a:t>Increase job/income</a:t>
            </a:r>
            <a:endParaRPr lang="en-US" sz="2400" dirty="0"/>
          </a:p>
        </p:txBody>
      </p:sp>
      <p:sp>
        <p:nvSpPr>
          <p:cNvPr id="4" name="Content Placeholder 3"/>
          <p:cNvSpPr>
            <a:spLocks noGrp="1"/>
          </p:cNvSpPr>
          <p:nvPr>
            <p:ph sz="half" idx="2"/>
          </p:nvPr>
        </p:nvSpPr>
        <p:spPr>
          <a:xfrm>
            <a:off x="4705350" y="1295400"/>
            <a:ext cx="4000500" cy="4267200"/>
          </a:xfrm>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smtClean="0"/>
          </a:p>
          <a:p>
            <a:r>
              <a:rPr lang="en-US" sz="2400" dirty="0" smtClean="0"/>
              <a:t>7 NKRAs</a:t>
            </a:r>
          </a:p>
          <a:p>
            <a:r>
              <a:rPr lang="en-US" sz="2400" dirty="0" smtClean="0"/>
              <a:t>Spend the revenue based on </a:t>
            </a:r>
            <a:r>
              <a:rPr lang="en-US" sz="2400" dirty="0" err="1" smtClean="0"/>
              <a:t>rakyat</a:t>
            </a:r>
            <a:r>
              <a:rPr lang="en-US" sz="2400" dirty="0" smtClean="0"/>
              <a:t> needs</a:t>
            </a:r>
          </a:p>
          <a:p>
            <a:r>
              <a:rPr lang="en-US" sz="2400" dirty="0" smtClean="0"/>
              <a:t>Distribute the revenue (BR1M, RBI &amp; LIH)</a:t>
            </a:r>
            <a:endParaRPr lang="en-US" sz="2400" dirty="0"/>
          </a:p>
        </p:txBody>
      </p:sp>
      <p:sp>
        <p:nvSpPr>
          <p:cNvPr id="5" name="Rectangle 4"/>
          <p:cNvSpPr/>
          <p:nvPr/>
        </p:nvSpPr>
        <p:spPr>
          <a:xfrm>
            <a:off x="914400" y="1828800"/>
            <a:ext cx="2895600" cy="1295400"/>
          </a:xfrm>
          <a:prstGeom prst="rect">
            <a:avLst/>
          </a:prstGeom>
          <a:solidFill>
            <a:schemeClr val="tx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ysClr val="windowText" lastClr="000000"/>
                </a:solidFill>
              </a:rPr>
              <a:t>ECONOMIC TRANSFORMATI</a:t>
            </a:r>
            <a:r>
              <a:rPr lang="en-US" dirty="0">
                <a:solidFill>
                  <a:sysClr val="windowText" lastClr="000000"/>
                </a:solidFill>
              </a:rPr>
              <a:t>O</a:t>
            </a:r>
            <a:r>
              <a:rPr lang="en-US" dirty="0" smtClean="0">
                <a:solidFill>
                  <a:sysClr val="windowText" lastClr="000000"/>
                </a:solidFill>
              </a:rPr>
              <a:t>N PROGRAMME</a:t>
            </a:r>
            <a:endParaRPr lang="en-US" dirty="0">
              <a:solidFill>
                <a:sysClr val="windowText" lastClr="000000"/>
              </a:solidFill>
            </a:endParaRPr>
          </a:p>
        </p:txBody>
      </p:sp>
      <p:sp>
        <p:nvSpPr>
          <p:cNvPr id="6" name="Rectangle 5"/>
          <p:cNvSpPr/>
          <p:nvPr/>
        </p:nvSpPr>
        <p:spPr>
          <a:xfrm>
            <a:off x="5257800" y="1828800"/>
            <a:ext cx="2895600" cy="1295400"/>
          </a:xfrm>
          <a:prstGeom prst="rect">
            <a:avLst/>
          </a:prstGeom>
          <a:solidFill>
            <a:schemeClr val="tx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ysClr val="windowText" lastClr="000000"/>
                </a:solidFill>
              </a:rPr>
              <a:t>GOVERNMENT TRANSFORMATION PROGRAMME</a:t>
            </a:r>
            <a:endParaRPr lang="en-US" dirty="0">
              <a:solidFill>
                <a:sysClr val="windowText" lastClr="000000"/>
              </a:solidFill>
            </a:endParaRPr>
          </a:p>
        </p:txBody>
      </p:sp>
      <p:sp>
        <p:nvSpPr>
          <p:cNvPr id="7" name="Rectangle 6"/>
          <p:cNvSpPr/>
          <p:nvPr/>
        </p:nvSpPr>
        <p:spPr>
          <a:xfrm>
            <a:off x="762000" y="5943600"/>
            <a:ext cx="7391400" cy="609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ysClr val="windowText" lastClr="000000"/>
                </a:solidFill>
              </a:rPr>
              <a:t>We are doing both!</a:t>
            </a:r>
            <a:endParaRPr lang="en-US" sz="3200" dirty="0">
              <a:solidFill>
                <a:sysClr val="windowText" lastClr="000000"/>
              </a:solidFill>
            </a:endParaRPr>
          </a:p>
        </p:txBody>
      </p:sp>
      <p:sp>
        <p:nvSpPr>
          <p:cNvPr id="10" name="Right Brace 9"/>
          <p:cNvSpPr/>
          <p:nvPr/>
        </p:nvSpPr>
        <p:spPr>
          <a:xfrm rot="5400000">
            <a:off x="4152899" y="1790700"/>
            <a:ext cx="533401" cy="7772400"/>
          </a:xfrm>
          <a:prstGeom prst="rightBrace">
            <a:avLst>
              <a:gd name="adj1" fmla="val 0"/>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xmlns="" val="16796232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normAutofit/>
          </a:bodyPr>
          <a:lstStyle/>
          <a:p>
            <a:r>
              <a:rPr lang="en-US" sz="4000" dirty="0" smtClean="0">
                <a:latin typeface="Aharoni" pitchFamily="2" charset="-79"/>
                <a:cs typeface="Aharoni" pitchFamily="2" charset="-79"/>
              </a:rPr>
              <a:t>Higher Education Strategic Plan</a:t>
            </a:r>
            <a:endParaRPr lang="en-US" sz="4000" dirty="0">
              <a:latin typeface="Aharoni" pitchFamily="2" charset="-79"/>
              <a:cs typeface="Aharoni" pitchFamily="2" charset="-79"/>
            </a:endParaRPr>
          </a:p>
        </p:txBody>
      </p:sp>
      <p:sp>
        <p:nvSpPr>
          <p:cNvPr id="4" name="Footer Placeholder 3"/>
          <p:cNvSpPr>
            <a:spLocks noGrp="1"/>
          </p:cNvSpPr>
          <p:nvPr>
            <p:ph type="ftr" sz="quarter" idx="11"/>
          </p:nvPr>
        </p:nvSpPr>
        <p:spPr/>
        <p:txBody>
          <a:bodyPr/>
          <a:lstStyle/>
          <a:p>
            <a:r>
              <a:rPr lang="en-US" smtClean="0"/>
              <a:t>Kursus Academic Policy and Standard in Curriculum Design</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16</a:t>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1" name="Text Box 3"/>
          <p:cNvSpPr txBox="1">
            <a:spLocks noChangeArrowheads="1"/>
          </p:cNvSpPr>
          <p:nvPr/>
        </p:nvSpPr>
        <p:spPr bwMode="auto">
          <a:xfrm>
            <a:off x="819151" y="3944938"/>
            <a:ext cx="7640515" cy="1417637"/>
          </a:xfrm>
          <a:prstGeom prst="rect">
            <a:avLst/>
          </a:prstGeom>
          <a:noFill/>
          <a:ln w="9525">
            <a:noFill/>
            <a:miter lim="800000"/>
            <a:headEnd/>
            <a:tailEnd/>
          </a:ln>
          <a:effectLst/>
        </p:spPr>
        <p:txBody>
          <a:bodyPr>
            <a:spAutoFit/>
          </a:bodyPr>
          <a:lstStyle/>
          <a:p>
            <a:pPr marL="228600" indent="-228600">
              <a:spcBef>
                <a:spcPct val="35000"/>
              </a:spcBef>
              <a:buFont typeface="Wingdings" pitchFamily="2" charset="2"/>
              <a:buChar char="§"/>
            </a:pPr>
            <a:r>
              <a:rPr lang="en-US" sz="2000">
                <a:latin typeface="Trebuchet MS" pitchFamily="34" charset="0"/>
              </a:rPr>
              <a:t>Knowledge and innovation will determine our competitiveness and success in the global arena.</a:t>
            </a:r>
          </a:p>
          <a:p>
            <a:pPr marL="228600" indent="-228600">
              <a:spcBef>
                <a:spcPct val="35000"/>
              </a:spcBef>
              <a:buFont typeface="Wingdings" pitchFamily="2" charset="2"/>
              <a:buChar char="§"/>
            </a:pPr>
            <a:r>
              <a:rPr lang="en-US" sz="2000">
                <a:latin typeface="Trebuchet MS" pitchFamily="34" charset="0"/>
              </a:rPr>
              <a:t>Our future workforce and higher education institutions (HEIs) of must be prepared to face these new realities.</a:t>
            </a:r>
          </a:p>
        </p:txBody>
      </p:sp>
      <p:sp>
        <p:nvSpPr>
          <p:cNvPr id="416788" name="Text Box 20"/>
          <p:cNvSpPr txBox="1">
            <a:spLocks noChangeArrowheads="1"/>
          </p:cNvSpPr>
          <p:nvPr/>
        </p:nvSpPr>
        <p:spPr bwMode="auto">
          <a:xfrm>
            <a:off x="5744308" y="131764"/>
            <a:ext cx="3317631" cy="238125"/>
          </a:xfrm>
          <a:prstGeom prst="rect">
            <a:avLst/>
          </a:prstGeom>
          <a:noFill/>
          <a:ln w="9525">
            <a:noFill/>
            <a:miter lim="800000"/>
            <a:headEnd/>
            <a:tailEnd/>
          </a:ln>
          <a:effectLst/>
        </p:spPr>
        <p:txBody>
          <a:bodyPr>
            <a:spAutoFit/>
          </a:bodyPr>
          <a:lstStyle/>
          <a:p>
            <a:pPr algn="r">
              <a:lnSpc>
                <a:spcPct val="80000"/>
              </a:lnSpc>
              <a:spcBef>
                <a:spcPct val="50000"/>
              </a:spcBef>
            </a:pPr>
            <a:r>
              <a:rPr lang="en-MY" sz="1200" b="1">
                <a:solidFill>
                  <a:schemeClr val="hlink"/>
                </a:solidFill>
                <a:latin typeface="Trebuchet MS" pitchFamily="34" charset="0"/>
              </a:rPr>
              <a:t>Transformation Background</a:t>
            </a:r>
          </a:p>
        </p:txBody>
      </p:sp>
      <p:sp>
        <p:nvSpPr>
          <p:cNvPr id="416789" name="Rectangle 21"/>
          <p:cNvSpPr>
            <a:spLocks noChangeArrowheads="1"/>
          </p:cNvSpPr>
          <p:nvPr/>
        </p:nvSpPr>
        <p:spPr bwMode="auto">
          <a:xfrm>
            <a:off x="1380392" y="5626101"/>
            <a:ext cx="6101862" cy="758825"/>
          </a:xfrm>
          <a:prstGeom prst="rect">
            <a:avLst/>
          </a:prstGeom>
          <a:solidFill>
            <a:schemeClr val="bg1"/>
          </a:solidFill>
          <a:ln w="9525" algn="ctr">
            <a:solidFill>
              <a:schemeClr val="tx1"/>
            </a:solidFill>
            <a:miter lim="800000"/>
            <a:headEnd/>
            <a:tailEnd/>
          </a:ln>
          <a:effectLst>
            <a:outerShdw dist="107763" dir="2700000" algn="ctr" rotWithShape="0">
              <a:schemeClr val="bg2">
                <a:alpha val="50000"/>
              </a:schemeClr>
            </a:outerShdw>
          </a:effectLst>
        </p:spPr>
        <p:txBody>
          <a:bodyPr wrap="none" anchor="ctr"/>
          <a:lstStyle/>
          <a:p>
            <a:endParaRPr lang="en-US"/>
          </a:p>
        </p:txBody>
      </p:sp>
      <p:sp>
        <p:nvSpPr>
          <p:cNvPr id="416790" name="Rectangle 22"/>
          <p:cNvSpPr>
            <a:spLocks noChangeArrowheads="1"/>
          </p:cNvSpPr>
          <p:nvPr/>
        </p:nvSpPr>
        <p:spPr bwMode="auto">
          <a:xfrm>
            <a:off x="924659" y="5645150"/>
            <a:ext cx="7099788" cy="641350"/>
          </a:xfrm>
          <a:prstGeom prst="rect">
            <a:avLst/>
          </a:prstGeom>
          <a:noFill/>
          <a:ln w="9525">
            <a:noFill/>
            <a:miter lim="800000"/>
            <a:headEnd/>
            <a:tailEnd/>
          </a:ln>
          <a:effectLst/>
        </p:spPr>
        <p:txBody>
          <a:bodyPr>
            <a:spAutoFit/>
          </a:bodyPr>
          <a:lstStyle/>
          <a:p>
            <a:pPr algn="ctr">
              <a:spcBef>
                <a:spcPct val="35000"/>
              </a:spcBef>
              <a:buFont typeface="Wingdings" pitchFamily="2" charset="2"/>
              <a:buNone/>
            </a:pPr>
            <a:r>
              <a:rPr lang="en-US" b="1">
                <a:latin typeface="Trebuchet MS" pitchFamily="34" charset="0"/>
              </a:rPr>
              <a:t>A strategic, structured, and holistic transformation </a:t>
            </a:r>
            <a:br>
              <a:rPr lang="en-US" b="1">
                <a:latin typeface="Trebuchet MS" pitchFamily="34" charset="0"/>
              </a:rPr>
            </a:br>
            <a:r>
              <a:rPr lang="en-US" b="1">
                <a:latin typeface="Trebuchet MS" pitchFamily="34" charset="0"/>
              </a:rPr>
              <a:t>of higher education is needed.</a:t>
            </a:r>
          </a:p>
        </p:txBody>
      </p:sp>
      <p:sp>
        <p:nvSpPr>
          <p:cNvPr id="416791" name="Rectangle 23"/>
          <p:cNvSpPr>
            <a:spLocks noChangeArrowheads="1"/>
          </p:cNvSpPr>
          <p:nvPr/>
        </p:nvSpPr>
        <p:spPr bwMode="auto">
          <a:xfrm>
            <a:off x="259374" y="581025"/>
            <a:ext cx="8732226" cy="647700"/>
          </a:xfrm>
          <a:prstGeom prst="rect">
            <a:avLst/>
          </a:prstGeom>
          <a:noFill/>
          <a:ln w="9525">
            <a:noFill/>
            <a:miter lim="800000"/>
            <a:headEnd/>
            <a:tailEnd/>
          </a:ln>
          <a:effectLst/>
        </p:spPr>
        <p:txBody>
          <a:bodyPr lIns="92075" tIns="46038" rIns="92075" bIns="46038"/>
          <a:lstStyle/>
          <a:p>
            <a:r>
              <a:rPr lang="en-US" sz="2400" b="1">
                <a:solidFill>
                  <a:srgbClr val="000000"/>
                </a:solidFill>
                <a:latin typeface="Trebuchet MS" pitchFamily="34" charset="0"/>
              </a:rPr>
              <a:t>Malaysia needs to transition into the k-economy successfully. Higher education plays a critical role.</a:t>
            </a:r>
            <a:endParaRPr lang="th-TH" sz="2400" b="1">
              <a:solidFill>
                <a:srgbClr val="000000"/>
              </a:solidFill>
              <a:latin typeface="Trebuchet MS" pitchFamily="34" charset="0"/>
            </a:endParaRPr>
          </a:p>
        </p:txBody>
      </p:sp>
      <p:sp>
        <p:nvSpPr>
          <p:cNvPr id="416792" name="Oval 24"/>
          <p:cNvSpPr>
            <a:spLocks noChangeArrowheads="1"/>
          </p:cNvSpPr>
          <p:nvPr/>
        </p:nvSpPr>
        <p:spPr bwMode="auto">
          <a:xfrm>
            <a:off x="1891812" y="2001838"/>
            <a:ext cx="1320311" cy="311150"/>
          </a:xfrm>
          <a:prstGeom prst="ellipse">
            <a:avLst/>
          </a:prstGeom>
          <a:solidFill>
            <a:srgbClr val="FFAE5D"/>
          </a:solidFill>
          <a:ln w="12700" cap="sq">
            <a:solidFill>
              <a:schemeClr val="folHlink"/>
            </a:solidFill>
            <a:round/>
            <a:headEnd type="none" w="sm" len="sm"/>
            <a:tailEnd type="none" w="sm" len="sm"/>
          </a:ln>
          <a:effectLst>
            <a:outerShdw dist="107763" dir="2700000" algn="ctr" rotWithShape="0">
              <a:schemeClr val="bg2">
                <a:alpha val="50000"/>
              </a:schemeClr>
            </a:outerShdw>
          </a:effectLst>
        </p:spPr>
        <p:txBody>
          <a:bodyPr wrap="none" anchor="ctr"/>
          <a:lstStyle/>
          <a:p>
            <a:pPr algn="ctr"/>
            <a:r>
              <a:rPr lang="en-US" sz="1400" b="1">
                <a:latin typeface="Trebuchet MS" pitchFamily="34" charset="0"/>
              </a:rPr>
              <a:t>1960s-70s</a:t>
            </a:r>
          </a:p>
        </p:txBody>
      </p:sp>
      <p:sp>
        <p:nvSpPr>
          <p:cNvPr id="416793" name="Oval 25"/>
          <p:cNvSpPr>
            <a:spLocks noChangeArrowheads="1"/>
          </p:cNvSpPr>
          <p:nvPr/>
        </p:nvSpPr>
        <p:spPr bwMode="auto">
          <a:xfrm>
            <a:off x="3733800" y="2000250"/>
            <a:ext cx="1318846" cy="311150"/>
          </a:xfrm>
          <a:prstGeom prst="ellipse">
            <a:avLst/>
          </a:prstGeom>
          <a:solidFill>
            <a:srgbClr val="FFAE5D"/>
          </a:solidFill>
          <a:ln w="12700" cap="sq">
            <a:solidFill>
              <a:schemeClr val="folHlink"/>
            </a:solidFill>
            <a:round/>
            <a:headEnd type="none" w="sm" len="sm"/>
            <a:tailEnd type="none" w="sm" len="sm"/>
          </a:ln>
          <a:effectLst>
            <a:outerShdw dist="107763" dir="2700000" algn="ctr" rotWithShape="0">
              <a:schemeClr val="bg2">
                <a:alpha val="50000"/>
              </a:schemeClr>
            </a:outerShdw>
          </a:effectLst>
        </p:spPr>
        <p:txBody>
          <a:bodyPr wrap="none" anchor="ctr"/>
          <a:lstStyle/>
          <a:p>
            <a:pPr algn="ctr"/>
            <a:r>
              <a:rPr lang="en-US" sz="1400" b="1">
                <a:latin typeface="Trebuchet MS" pitchFamily="34" charset="0"/>
              </a:rPr>
              <a:t>1980s-90s</a:t>
            </a:r>
          </a:p>
        </p:txBody>
      </p:sp>
      <p:sp>
        <p:nvSpPr>
          <p:cNvPr id="416794" name="Oval 26"/>
          <p:cNvSpPr>
            <a:spLocks noChangeArrowheads="1"/>
          </p:cNvSpPr>
          <p:nvPr/>
        </p:nvSpPr>
        <p:spPr bwMode="auto">
          <a:xfrm>
            <a:off x="5608028" y="2000250"/>
            <a:ext cx="1320311" cy="311150"/>
          </a:xfrm>
          <a:prstGeom prst="ellipse">
            <a:avLst/>
          </a:prstGeom>
          <a:solidFill>
            <a:srgbClr val="FFAE5D"/>
          </a:solidFill>
          <a:ln w="12700" cap="sq">
            <a:solidFill>
              <a:schemeClr val="folHlink"/>
            </a:solidFill>
            <a:round/>
            <a:headEnd type="none" w="sm" len="sm"/>
            <a:tailEnd type="none" w="sm" len="sm"/>
          </a:ln>
          <a:effectLst>
            <a:outerShdw dist="107763" dir="2700000" algn="ctr" rotWithShape="0">
              <a:schemeClr val="bg2">
                <a:alpha val="50000"/>
              </a:schemeClr>
            </a:outerShdw>
          </a:effectLst>
        </p:spPr>
        <p:txBody>
          <a:bodyPr wrap="none" anchor="ctr"/>
          <a:lstStyle/>
          <a:p>
            <a:pPr algn="ctr"/>
            <a:r>
              <a:rPr lang="en-US" sz="1400" b="1">
                <a:latin typeface="Trebuchet MS" pitchFamily="34" charset="0"/>
              </a:rPr>
              <a:t>2000s</a:t>
            </a:r>
          </a:p>
        </p:txBody>
      </p:sp>
      <p:sp>
        <p:nvSpPr>
          <p:cNvPr id="416795" name="Rectangle 27"/>
          <p:cNvSpPr>
            <a:spLocks noChangeArrowheads="1"/>
          </p:cNvSpPr>
          <p:nvPr/>
        </p:nvSpPr>
        <p:spPr bwMode="auto">
          <a:xfrm>
            <a:off x="1856643" y="2862263"/>
            <a:ext cx="1427285" cy="563562"/>
          </a:xfrm>
          <a:prstGeom prst="rect">
            <a:avLst/>
          </a:prstGeom>
          <a:solidFill>
            <a:schemeClr val="accent1"/>
          </a:solidFill>
          <a:ln w="12700" cap="sq">
            <a:noFill/>
            <a:miter lim="800000"/>
            <a:headEnd type="none" w="sm" len="sm"/>
            <a:tailEnd type="none" w="sm" len="sm"/>
          </a:ln>
          <a:effectLst>
            <a:outerShdw dist="107763" dir="2700000" algn="ctr" rotWithShape="0">
              <a:srgbClr val="808080">
                <a:alpha val="50000"/>
              </a:srgbClr>
            </a:outerShdw>
          </a:effectLst>
        </p:spPr>
        <p:txBody>
          <a:bodyPr wrap="none" anchor="ctr"/>
          <a:lstStyle/>
          <a:p>
            <a:pPr algn="ctr"/>
            <a:r>
              <a:rPr lang="en-US" sz="1200" b="1">
                <a:latin typeface="Trebuchet MS" pitchFamily="34" charset="0"/>
              </a:rPr>
              <a:t>Factor-Driven</a:t>
            </a:r>
          </a:p>
          <a:p>
            <a:pPr algn="ctr"/>
            <a:r>
              <a:rPr lang="en-US" sz="1200" b="1">
                <a:latin typeface="Trebuchet MS" pitchFamily="34" charset="0"/>
              </a:rPr>
              <a:t>Economy</a:t>
            </a:r>
          </a:p>
        </p:txBody>
      </p:sp>
      <p:sp>
        <p:nvSpPr>
          <p:cNvPr id="416796" name="Text Box 28"/>
          <p:cNvSpPr txBox="1">
            <a:spLocks noChangeArrowheads="1"/>
          </p:cNvSpPr>
          <p:nvPr/>
        </p:nvSpPr>
        <p:spPr bwMode="auto">
          <a:xfrm>
            <a:off x="1897674" y="3454400"/>
            <a:ext cx="1458057" cy="274638"/>
          </a:xfrm>
          <a:prstGeom prst="rect">
            <a:avLst/>
          </a:prstGeom>
          <a:noFill/>
          <a:ln w="12700" cap="sq">
            <a:noFill/>
            <a:miter lim="800000"/>
            <a:headEnd type="none" w="sm" len="sm"/>
            <a:tailEnd type="none" w="sm" len="sm"/>
          </a:ln>
          <a:effectLst/>
        </p:spPr>
        <p:txBody>
          <a:bodyPr>
            <a:spAutoFit/>
          </a:bodyPr>
          <a:lstStyle/>
          <a:p>
            <a:pPr>
              <a:spcBef>
                <a:spcPct val="50000"/>
              </a:spcBef>
            </a:pPr>
            <a:r>
              <a:rPr lang="en-US" sz="1200" b="1" i="1">
                <a:latin typeface="Trebuchet MS" pitchFamily="34" charset="0"/>
              </a:rPr>
              <a:t>Labor Intensive</a:t>
            </a:r>
          </a:p>
        </p:txBody>
      </p:sp>
      <p:sp>
        <p:nvSpPr>
          <p:cNvPr id="416797" name="Rectangle 29"/>
          <p:cNvSpPr>
            <a:spLocks noChangeArrowheads="1"/>
          </p:cNvSpPr>
          <p:nvPr/>
        </p:nvSpPr>
        <p:spPr bwMode="auto">
          <a:xfrm>
            <a:off x="3533043" y="2862263"/>
            <a:ext cx="1717431" cy="563562"/>
          </a:xfrm>
          <a:prstGeom prst="rect">
            <a:avLst/>
          </a:prstGeom>
          <a:solidFill>
            <a:schemeClr val="accent1"/>
          </a:solidFill>
          <a:ln w="12700" cap="sq">
            <a:noFill/>
            <a:miter lim="800000"/>
            <a:headEnd type="none" w="sm" len="sm"/>
            <a:tailEnd type="none" w="sm" len="sm"/>
          </a:ln>
          <a:effectLst>
            <a:outerShdw dist="107763" dir="2700000" algn="ctr" rotWithShape="0">
              <a:srgbClr val="808080">
                <a:alpha val="50000"/>
              </a:srgbClr>
            </a:outerShdw>
          </a:effectLst>
        </p:spPr>
        <p:txBody>
          <a:bodyPr wrap="none" anchor="ctr"/>
          <a:lstStyle/>
          <a:p>
            <a:pPr algn="ctr"/>
            <a:r>
              <a:rPr lang="en-US" sz="1200" b="1">
                <a:latin typeface="Trebuchet MS" pitchFamily="34" charset="0"/>
              </a:rPr>
              <a:t>Investment-Driven</a:t>
            </a:r>
          </a:p>
          <a:p>
            <a:pPr algn="ctr"/>
            <a:r>
              <a:rPr lang="en-US" sz="1200" b="1">
                <a:latin typeface="Trebuchet MS" pitchFamily="34" charset="0"/>
              </a:rPr>
              <a:t>Economy</a:t>
            </a:r>
          </a:p>
        </p:txBody>
      </p:sp>
      <p:sp>
        <p:nvSpPr>
          <p:cNvPr id="416798" name="Rectangle 30"/>
          <p:cNvSpPr>
            <a:spLocks noChangeArrowheads="1"/>
          </p:cNvSpPr>
          <p:nvPr/>
        </p:nvSpPr>
        <p:spPr bwMode="auto">
          <a:xfrm>
            <a:off x="5489331" y="2862263"/>
            <a:ext cx="1598735" cy="563562"/>
          </a:xfrm>
          <a:prstGeom prst="rect">
            <a:avLst/>
          </a:prstGeom>
          <a:solidFill>
            <a:schemeClr val="accent1"/>
          </a:solidFill>
          <a:ln w="12700" cap="sq">
            <a:noFill/>
            <a:miter lim="800000"/>
            <a:headEnd type="none" w="sm" len="sm"/>
            <a:tailEnd type="none" w="sm" len="sm"/>
          </a:ln>
          <a:effectLst>
            <a:outerShdw dist="107763" dir="2700000" algn="ctr" rotWithShape="0">
              <a:srgbClr val="808080">
                <a:alpha val="50000"/>
              </a:srgbClr>
            </a:outerShdw>
          </a:effectLst>
        </p:spPr>
        <p:txBody>
          <a:bodyPr wrap="none" anchor="ctr"/>
          <a:lstStyle/>
          <a:p>
            <a:pPr algn="ctr"/>
            <a:r>
              <a:rPr lang="en-US" sz="1200" b="1">
                <a:latin typeface="Trebuchet MS" pitchFamily="34" charset="0"/>
              </a:rPr>
              <a:t>Innovation-Driven</a:t>
            </a:r>
          </a:p>
          <a:p>
            <a:pPr algn="ctr"/>
            <a:r>
              <a:rPr lang="en-US" sz="1200" b="1">
                <a:latin typeface="Trebuchet MS" pitchFamily="34" charset="0"/>
              </a:rPr>
              <a:t>Economy</a:t>
            </a:r>
          </a:p>
        </p:txBody>
      </p:sp>
      <p:sp>
        <p:nvSpPr>
          <p:cNvPr id="416799" name="Text Box 31"/>
          <p:cNvSpPr txBox="1">
            <a:spLocks noChangeArrowheads="1"/>
          </p:cNvSpPr>
          <p:nvPr/>
        </p:nvSpPr>
        <p:spPr bwMode="auto">
          <a:xfrm>
            <a:off x="3703027" y="3457575"/>
            <a:ext cx="1447800" cy="274638"/>
          </a:xfrm>
          <a:prstGeom prst="rect">
            <a:avLst/>
          </a:prstGeom>
          <a:noFill/>
          <a:ln w="12700" cap="sq">
            <a:noFill/>
            <a:miter lim="800000"/>
            <a:headEnd type="none" w="sm" len="sm"/>
            <a:tailEnd type="none" w="sm" len="sm"/>
          </a:ln>
          <a:effectLst/>
        </p:spPr>
        <p:txBody>
          <a:bodyPr>
            <a:spAutoFit/>
          </a:bodyPr>
          <a:lstStyle/>
          <a:p>
            <a:pPr algn="ctr">
              <a:spcBef>
                <a:spcPct val="50000"/>
              </a:spcBef>
            </a:pPr>
            <a:r>
              <a:rPr lang="en-US" sz="1200" b="1" i="1">
                <a:latin typeface="Trebuchet MS" pitchFamily="34" charset="0"/>
              </a:rPr>
              <a:t>Capital Intensive</a:t>
            </a:r>
          </a:p>
        </p:txBody>
      </p:sp>
      <p:sp>
        <p:nvSpPr>
          <p:cNvPr id="416800" name="Text Box 32"/>
          <p:cNvSpPr txBox="1">
            <a:spLocks noChangeArrowheads="1"/>
          </p:cNvSpPr>
          <p:nvPr/>
        </p:nvSpPr>
        <p:spPr bwMode="auto">
          <a:xfrm>
            <a:off x="5489331" y="3455989"/>
            <a:ext cx="1768720" cy="274637"/>
          </a:xfrm>
          <a:prstGeom prst="rect">
            <a:avLst/>
          </a:prstGeom>
          <a:noFill/>
          <a:ln w="12700" cap="sq">
            <a:noFill/>
            <a:miter lim="800000"/>
            <a:headEnd type="none" w="sm" len="sm"/>
            <a:tailEnd type="none" w="sm" len="sm"/>
          </a:ln>
          <a:effectLst/>
        </p:spPr>
        <p:txBody>
          <a:bodyPr>
            <a:spAutoFit/>
          </a:bodyPr>
          <a:lstStyle/>
          <a:p>
            <a:pPr algn="ctr">
              <a:spcBef>
                <a:spcPct val="50000"/>
              </a:spcBef>
            </a:pPr>
            <a:r>
              <a:rPr lang="en-US" sz="1200" b="1" i="1">
                <a:latin typeface="Trebuchet MS" pitchFamily="34" charset="0"/>
              </a:rPr>
              <a:t>Knowledge Intensive</a:t>
            </a:r>
          </a:p>
        </p:txBody>
      </p:sp>
      <p:sp>
        <p:nvSpPr>
          <p:cNvPr id="416801" name="AutoShape 33"/>
          <p:cNvSpPr>
            <a:spLocks noChangeArrowheads="1"/>
          </p:cNvSpPr>
          <p:nvPr/>
        </p:nvSpPr>
        <p:spPr bwMode="auto">
          <a:xfrm>
            <a:off x="3283928" y="3038476"/>
            <a:ext cx="301869" cy="225425"/>
          </a:xfrm>
          <a:prstGeom prst="rightArrow">
            <a:avLst>
              <a:gd name="adj1" fmla="val 44407"/>
              <a:gd name="adj2" fmla="val 61789"/>
            </a:avLst>
          </a:prstGeom>
          <a:solidFill>
            <a:srgbClr val="FF0000"/>
          </a:solidFill>
          <a:ln w="12700" cap="sq">
            <a:noFill/>
            <a:miter lim="800000"/>
            <a:headEnd type="none" w="sm" len="sm"/>
            <a:tailEnd type="none" w="sm" len="sm"/>
          </a:ln>
          <a:effectLst/>
        </p:spPr>
        <p:txBody>
          <a:bodyPr wrap="none" anchor="ctr"/>
          <a:lstStyle/>
          <a:p>
            <a:endParaRPr lang="en-US"/>
          </a:p>
        </p:txBody>
      </p:sp>
      <p:sp>
        <p:nvSpPr>
          <p:cNvPr id="416802" name="AutoShape 34"/>
          <p:cNvSpPr>
            <a:spLocks noChangeArrowheads="1"/>
          </p:cNvSpPr>
          <p:nvPr/>
        </p:nvSpPr>
        <p:spPr bwMode="auto">
          <a:xfrm>
            <a:off x="5251939" y="3030538"/>
            <a:ext cx="303335" cy="227012"/>
          </a:xfrm>
          <a:prstGeom prst="rightArrow">
            <a:avLst>
              <a:gd name="adj1" fmla="val 44407"/>
              <a:gd name="adj2" fmla="val 61655"/>
            </a:avLst>
          </a:prstGeom>
          <a:solidFill>
            <a:srgbClr val="FF0000"/>
          </a:solidFill>
          <a:ln w="12700" cap="sq">
            <a:noFill/>
            <a:miter lim="800000"/>
            <a:headEnd type="none" w="sm" len="sm"/>
            <a:tailEnd type="none" w="sm" len="sm"/>
          </a:ln>
          <a:effectLst/>
        </p:spPr>
        <p:txBody>
          <a:bodyPr wrap="none" anchor="ctr"/>
          <a:lstStyle/>
          <a:p>
            <a:endParaRPr lang="en-US"/>
          </a:p>
        </p:txBody>
      </p:sp>
      <p:sp>
        <p:nvSpPr>
          <p:cNvPr id="416803" name="Text Box 35"/>
          <p:cNvSpPr txBox="1">
            <a:spLocks noChangeArrowheads="1"/>
          </p:cNvSpPr>
          <p:nvPr/>
        </p:nvSpPr>
        <p:spPr bwMode="auto">
          <a:xfrm>
            <a:off x="1704243" y="2457451"/>
            <a:ext cx="1585546" cy="244475"/>
          </a:xfrm>
          <a:prstGeom prst="rect">
            <a:avLst/>
          </a:prstGeom>
          <a:noFill/>
          <a:ln w="12700" cap="sq">
            <a:noFill/>
            <a:miter lim="800000"/>
            <a:headEnd type="none" w="sm" len="sm"/>
            <a:tailEnd type="none" w="sm" len="sm"/>
          </a:ln>
          <a:effectLst/>
        </p:spPr>
        <p:txBody>
          <a:bodyPr>
            <a:spAutoFit/>
          </a:bodyPr>
          <a:lstStyle/>
          <a:p>
            <a:pPr algn="ctr"/>
            <a:r>
              <a:rPr lang="en-US" sz="1000" b="1" i="1">
                <a:latin typeface="Trebuchet MS" pitchFamily="34" charset="0"/>
              </a:rPr>
              <a:t>Early Industrialisation</a:t>
            </a:r>
          </a:p>
        </p:txBody>
      </p:sp>
      <p:sp>
        <p:nvSpPr>
          <p:cNvPr id="416804" name="Text Box 36"/>
          <p:cNvSpPr txBox="1">
            <a:spLocks noChangeArrowheads="1"/>
          </p:cNvSpPr>
          <p:nvPr/>
        </p:nvSpPr>
        <p:spPr bwMode="auto">
          <a:xfrm>
            <a:off x="3256085" y="2465389"/>
            <a:ext cx="2395904" cy="244475"/>
          </a:xfrm>
          <a:prstGeom prst="rect">
            <a:avLst/>
          </a:prstGeom>
          <a:noFill/>
          <a:ln w="12700" cap="sq">
            <a:noFill/>
            <a:miter lim="800000"/>
            <a:headEnd type="none" w="sm" len="sm"/>
            <a:tailEnd type="none" w="sm" len="sm"/>
          </a:ln>
          <a:effectLst/>
        </p:spPr>
        <p:txBody>
          <a:bodyPr>
            <a:spAutoFit/>
          </a:bodyPr>
          <a:lstStyle/>
          <a:p>
            <a:pPr algn="ctr"/>
            <a:r>
              <a:rPr lang="en-US" sz="1000" b="1" i="1">
                <a:latin typeface="Trebuchet MS" pitchFamily="34" charset="0"/>
              </a:rPr>
              <a:t>Newly-Industrialized Economy</a:t>
            </a:r>
          </a:p>
        </p:txBody>
      </p:sp>
      <p:sp>
        <p:nvSpPr>
          <p:cNvPr id="416805" name="Text Box 37"/>
          <p:cNvSpPr txBox="1">
            <a:spLocks noChangeArrowheads="1"/>
          </p:cNvSpPr>
          <p:nvPr/>
        </p:nvSpPr>
        <p:spPr bwMode="auto">
          <a:xfrm>
            <a:off x="5515708" y="2393951"/>
            <a:ext cx="1594338" cy="396875"/>
          </a:xfrm>
          <a:prstGeom prst="rect">
            <a:avLst/>
          </a:prstGeom>
          <a:noFill/>
          <a:ln w="12700" cap="sq">
            <a:noFill/>
            <a:miter lim="800000"/>
            <a:headEnd type="none" w="sm" len="sm"/>
            <a:tailEnd type="none" w="sm" len="sm"/>
          </a:ln>
          <a:effectLst/>
        </p:spPr>
        <p:txBody>
          <a:bodyPr>
            <a:spAutoFit/>
          </a:bodyPr>
          <a:lstStyle/>
          <a:p>
            <a:pPr algn="ctr"/>
            <a:r>
              <a:rPr lang="en-US" sz="1000" b="1" i="1">
                <a:latin typeface="Trebuchet MS" pitchFamily="34" charset="0"/>
              </a:rPr>
              <a:t> Globalized and </a:t>
            </a:r>
          </a:p>
          <a:p>
            <a:pPr algn="ctr"/>
            <a:r>
              <a:rPr lang="en-US" sz="1000" b="1" i="1">
                <a:latin typeface="Trebuchet MS" pitchFamily="34" charset="0"/>
              </a:rPr>
              <a:t>Diversified Economy</a:t>
            </a:r>
          </a:p>
        </p:txBody>
      </p:sp>
      <p:sp>
        <p:nvSpPr>
          <p:cNvPr id="416806" name="Text Box 38"/>
          <p:cNvSpPr txBox="1">
            <a:spLocks noChangeArrowheads="1"/>
          </p:cNvSpPr>
          <p:nvPr/>
        </p:nvSpPr>
        <p:spPr bwMode="auto">
          <a:xfrm>
            <a:off x="2476500" y="1655764"/>
            <a:ext cx="3682512" cy="274637"/>
          </a:xfrm>
          <a:prstGeom prst="rect">
            <a:avLst/>
          </a:prstGeom>
          <a:noFill/>
          <a:ln w="12700" cap="sq">
            <a:noFill/>
            <a:miter lim="800000"/>
            <a:headEnd type="none" w="sm" len="sm"/>
            <a:tailEnd type="none" w="sm" len="sm"/>
          </a:ln>
          <a:effectLst/>
        </p:spPr>
        <p:txBody>
          <a:bodyPr>
            <a:spAutoFit/>
          </a:bodyPr>
          <a:lstStyle/>
          <a:p>
            <a:pPr algn="ctr">
              <a:spcBef>
                <a:spcPct val="50000"/>
              </a:spcBef>
            </a:pPr>
            <a:r>
              <a:rPr lang="en-US" sz="1200" b="1">
                <a:latin typeface="Trebuchet MS" pitchFamily="34" charset="0"/>
              </a:rPr>
              <a:t>Phases of ASEAN Economic Transformation</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Text Box 2"/>
          <p:cNvSpPr txBox="1">
            <a:spLocks noChangeArrowheads="1"/>
          </p:cNvSpPr>
          <p:nvPr/>
        </p:nvSpPr>
        <p:spPr bwMode="auto">
          <a:xfrm>
            <a:off x="526074" y="1519238"/>
            <a:ext cx="7933592" cy="2590800"/>
          </a:xfrm>
          <a:prstGeom prst="rect">
            <a:avLst/>
          </a:prstGeom>
          <a:noFill/>
          <a:ln w="9525">
            <a:noFill/>
            <a:miter lim="800000"/>
            <a:headEnd/>
            <a:tailEnd/>
          </a:ln>
          <a:effectLst/>
        </p:spPr>
        <p:txBody>
          <a:bodyPr>
            <a:spAutoFit/>
          </a:bodyPr>
          <a:lstStyle/>
          <a:p>
            <a:pPr marL="228600" indent="-228600">
              <a:lnSpc>
                <a:spcPct val="110000"/>
              </a:lnSpc>
              <a:spcBef>
                <a:spcPct val="80000"/>
              </a:spcBef>
              <a:buFont typeface="Wingdings" pitchFamily="2" charset="2"/>
              <a:buChar char="§"/>
            </a:pPr>
            <a:r>
              <a:rPr lang="en-US" sz="2000">
                <a:latin typeface="Trebuchet MS" pitchFamily="34" charset="0"/>
              </a:rPr>
              <a:t>Research-driven innovation leading to commercialization of high-value-add products and services.</a:t>
            </a:r>
          </a:p>
          <a:p>
            <a:pPr marL="228600" indent="-228600">
              <a:lnSpc>
                <a:spcPct val="110000"/>
              </a:lnSpc>
              <a:spcBef>
                <a:spcPct val="80000"/>
              </a:spcBef>
              <a:buFont typeface="Wingdings" pitchFamily="2" charset="2"/>
              <a:buChar char="§"/>
            </a:pPr>
            <a:r>
              <a:rPr lang="en-US" sz="2000">
                <a:latin typeface="Trebuchet MS" pitchFamily="34" charset="0"/>
              </a:rPr>
              <a:t>Creation, dissemination, and application of knowledge towards social cohesion and well-being. </a:t>
            </a:r>
          </a:p>
          <a:p>
            <a:pPr marL="228600" indent="-228600">
              <a:lnSpc>
                <a:spcPct val="110000"/>
              </a:lnSpc>
              <a:spcBef>
                <a:spcPct val="80000"/>
              </a:spcBef>
              <a:buFont typeface="Wingdings" pitchFamily="2" charset="2"/>
              <a:buChar char="§"/>
            </a:pPr>
            <a:r>
              <a:rPr lang="en-US" sz="2000">
                <a:latin typeface="Trebuchet MS" pitchFamily="34" charset="0"/>
              </a:rPr>
              <a:t>Development of human capital with the right expertise, qualities, and quantities.</a:t>
            </a:r>
          </a:p>
        </p:txBody>
      </p:sp>
      <p:sp>
        <p:nvSpPr>
          <p:cNvPr id="418819" name="Rectangle 3"/>
          <p:cNvSpPr>
            <a:spLocks noChangeArrowheads="1"/>
          </p:cNvSpPr>
          <p:nvPr/>
        </p:nvSpPr>
        <p:spPr bwMode="auto">
          <a:xfrm>
            <a:off x="259374" y="581025"/>
            <a:ext cx="8732226" cy="647700"/>
          </a:xfrm>
          <a:prstGeom prst="rect">
            <a:avLst/>
          </a:prstGeom>
          <a:noFill/>
          <a:ln w="9525">
            <a:noFill/>
            <a:miter lim="800000"/>
            <a:headEnd/>
            <a:tailEnd/>
          </a:ln>
          <a:effectLst/>
        </p:spPr>
        <p:txBody>
          <a:bodyPr lIns="92075" tIns="46038" rIns="92075" bIns="46038"/>
          <a:lstStyle/>
          <a:p>
            <a:r>
              <a:rPr lang="en-US" sz="2400" b="1">
                <a:solidFill>
                  <a:srgbClr val="000000"/>
                </a:solidFill>
                <a:latin typeface="Trebuchet MS" pitchFamily="34" charset="0"/>
              </a:rPr>
              <a:t>Expected contributions of higher education in the k-economy. </a:t>
            </a:r>
            <a:endParaRPr lang="th-TH" sz="2400" b="1">
              <a:solidFill>
                <a:srgbClr val="000000"/>
              </a:solidFill>
              <a:latin typeface="Trebuchet MS" pitchFamily="34" charset="0"/>
            </a:endParaRPr>
          </a:p>
        </p:txBody>
      </p:sp>
      <p:sp>
        <p:nvSpPr>
          <p:cNvPr id="418820" name="Text Box 4"/>
          <p:cNvSpPr txBox="1">
            <a:spLocks noChangeArrowheads="1"/>
          </p:cNvSpPr>
          <p:nvPr/>
        </p:nvSpPr>
        <p:spPr bwMode="auto">
          <a:xfrm>
            <a:off x="5744308" y="131764"/>
            <a:ext cx="3317631" cy="238125"/>
          </a:xfrm>
          <a:prstGeom prst="rect">
            <a:avLst/>
          </a:prstGeom>
          <a:noFill/>
          <a:ln w="9525">
            <a:noFill/>
            <a:miter lim="800000"/>
            <a:headEnd/>
            <a:tailEnd/>
          </a:ln>
          <a:effectLst/>
        </p:spPr>
        <p:txBody>
          <a:bodyPr>
            <a:spAutoFit/>
          </a:bodyPr>
          <a:lstStyle/>
          <a:p>
            <a:pPr algn="r">
              <a:lnSpc>
                <a:spcPct val="80000"/>
              </a:lnSpc>
              <a:spcBef>
                <a:spcPct val="50000"/>
              </a:spcBef>
            </a:pPr>
            <a:r>
              <a:rPr lang="en-MY" sz="1200" b="1">
                <a:solidFill>
                  <a:schemeClr val="hlink"/>
                </a:solidFill>
                <a:latin typeface="Trebuchet MS" pitchFamily="34" charset="0"/>
              </a:rPr>
              <a:t>Transformation Background</a:t>
            </a:r>
          </a:p>
        </p:txBody>
      </p:sp>
      <p:sp>
        <p:nvSpPr>
          <p:cNvPr id="418821" name="Rectangle 5"/>
          <p:cNvSpPr>
            <a:spLocks noChangeArrowheads="1"/>
          </p:cNvSpPr>
          <p:nvPr/>
        </p:nvSpPr>
        <p:spPr bwMode="auto">
          <a:xfrm>
            <a:off x="1380392" y="4851400"/>
            <a:ext cx="6101862" cy="1035050"/>
          </a:xfrm>
          <a:prstGeom prst="rect">
            <a:avLst/>
          </a:prstGeom>
          <a:solidFill>
            <a:schemeClr val="bg1"/>
          </a:solidFill>
          <a:ln w="9525" algn="ctr">
            <a:solidFill>
              <a:schemeClr val="tx1"/>
            </a:solidFill>
            <a:miter lim="800000"/>
            <a:headEnd/>
            <a:tailEnd/>
          </a:ln>
          <a:effectLst>
            <a:outerShdw dist="107763" dir="2700000" algn="ctr" rotWithShape="0">
              <a:schemeClr val="bg2">
                <a:alpha val="50000"/>
              </a:schemeClr>
            </a:outerShdw>
          </a:effectLst>
        </p:spPr>
        <p:txBody>
          <a:bodyPr wrap="none" anchor="ctr"/>
          <a:lstStyle/>
          <a:p>
            <a:endParaRPr lang="en-US"/>
          </a:p>
        </p:txBody>
      </p:sp>
      <p:sp>
        <p:nvSpPr>
          <p:cNvPr id="418822" name="Rectangle 6"/>
          <p:cNvSpPr>
            <a:spLocks noChangeArrowheads="1"/>
          </p:cNvSpPr>
          <p:nvPr/>
        </p:nvSpPr>
        <p:spPr bwMode="auto">
          <a:xfrm>
            <a:off x="1380393" y="4921250"/>
            <a:ext cx="6088674" cy="915988"/>
          </a:xfrm>
          <a:prstGeom prst="rect">
            <a:avLst/>
          </a:prstGeom>
          <a:noFill/>
          <a:ln w="9525">
            <a:noFill/>
            <a:miter lim="800000"/>
            <a:headEnd/>
            <a:tailEnd/>
          </a:ln>
          <a:effectLst/>
        </p:spPr>
        <p:txBody>
          <a:bodyPr>
            <a:spAutoFit/>
          </a:bodyPr>
          <a:lstStyle/>
          <a:p>
            <a:pPr algn="ctr">
              <a:spcBef>
                <a:spcPct val="35000"/>
              </a:spcBef>
              <a:buFont typeface="Wingdings" pitchFamily="2" charset="2"/>
              <a:buNone/>
            </a:pPr>
            <a:r>
              <a:rPr lang="en-US" b="1">
                <a:latin typeface="Trebuchet MS" pitchFamily="34" charset="0"/>
              </a:rPr>
              <a:t>MOHE’s key role in higher education transformation is to </a:t>
            </a:r>
            <a:r>
              <a:rPr lang="en-US" b="1" u="sng">
                <a:latin typeface="Trebuchet MS" pitchFamily="34" charset="0"/>
              </a:rPr>
              <a:t>create the necessary conditions</a:t>
            </a:r>
            <a:r>
              <a:rPr lang="en-US" b="1">
                <a:latin typeface="Trebuchet MS" pitchFamily="34" charset="0"/>
              </a:rPr>
              <a:t> for our institutions to deliver on these expectations.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t>Attributes of Human Capital with First-Class Mentality</a:t>
            </a:r>
            <a:endParaRPr lang="en-US" sz="3200" b="1" dirty="0"/>
          </a:p>
        </p:txBody>
      </p:sp>
      <p:sp>
        <p:nvSpPr>
          <p:cNvPr id="3" name="Content Placeholder 2"/>
          <p:cNvSpPr>
            <a:spLocks noGrp="1"/>
          </p:cNvSpPr>
          <p:nvPr>
            <p:ph idx="1"/>
          </p:nvPr>
        </p:nvSpPr>
        <p:spPr>
          <a:xfrm>
            <a:off x="457200" y="1447800"/>
            <a:ext cx="8229600" cy="4678363"/>
          </a:xfrm>
        </p:spPr>
        <p:txBody>
          <a:bodyPr>
            <a:normAutofit fontScale="77500" lnSpcReduction="20000"/>
          </a:bodyPr>
          <a:lstStyle/>
          <a:p>
            <a:pPr>
              <a:buNone/>
            </a:pPr>
            <a:r>
              <a:rPr lang="en-US" b="1" u="sng" dirty="0" smtClean="0"/>
              <a:t>Knowledge Attributes:</a:t>
            </a:r>
          </a:p>
          <a:p>
            <a:pPr lvl="0"/>
            <a:r>
              <a:rPr lang="en-US" dirty="0" smtClean="0"/>
              <a:t>Mastery of core subjects and ability to apply that knowledge.</a:t>
            </a:r>
          </a:p>
          <a:p>
            <a:pPr lvl="0"/>
            <a:r>
              <a:rPr lang="en-US" dirty="0" smtClean="0"/>
              <a:t>Mastery of </a:t>
            </a:r>
            <a:r>
              <a:rPr lang="en-US" dirty="0" err="1" smtClean="0"/>
              <a:t>Bahasa</a:t>
            </a:r>
            <a:r>
              <a:rPr lang="en-US" dirty="0" smtClean="0"/>
              <a:t> Malaysia and English and at least one other global language</a:t>
            </a:r>
          </a:p>
          <a:p>
            <a:pPr lvl="0"/>
            <a:r>
              <a:rPr lang="en-US" dirty="0" smtClean="0"/>
              <a:t>A continuing passion for knowledge through lifelong learning.</a:t>
            </a:r>
          </a:p>
          <a:p>
            <a:pPr lvl="0"/>
            <a:r>
              <a:rPr lang="en-US" dirty="0" smtClean="0"/>
              <a:t>Excellent general knowledge and interest in current events.</a:t>
            </a:r>
          </a:p>
          <a:p>
            <a:pPr lvl="0"/>
            <a:r>
              <a:rPr lang="en-US" dirty="0" smtClean="0"/>
              <a:t>Appreciation of the arts, culture and sports.</a:t>
            </a:r>
          </a:p>
          <a:p>
            <a:pPr lvl="0"/>
            <a:r>
              <a:rPr lang="en-US" dirty="0" smtClean="0"/>
              <a:t>Sound analytical and problem-solving skills.</a:t>
            </a:r>
          </a:p>
          <a:p>
            <a:r>
              <a:rPr lang="en-US" dirty="0" smtClean="0"/>
              <a:t>Awareness of business and management principles and technology.</a:t>
            </a:r>
            <a:endParaRPr lang="en-US" dirty="0"/>
          </a:p>
        </p:txBody>
      </p:sp>
      <p:sp>
        <p:nvSpPr>
          <p:cNvPr id="4" name="Footer Placeholder 3"/>
          <p:cNvSpPr>
            <a:spLocks noGrp="1"/>
          </p:cNvSpPr>
          <p:nvPr>
            <p:ph type="ftr" sz="quarter" idx="11"/>
          </p:nvPr>
        </p:nvSpPr>
        <p:spPr/>
        <p:txBody>
          <a:bodyPr/>
          <a:lstStyle/>
          <a:p>
            <a:r>
              <a:rPr lang="en-US" smtClean="0"/>
              <a:t>Kursus Academic Policy and Standard in Curriculum Design</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19</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74638"/>
            <a:ext cx="8153400" cy="792162"/>
          </a:xfrm>
        </p:spPr>
        <p:txBody>
          <a:bodyPr>
            <a:normAutofit/>
          </a:bodyPr>
          <a:lstStyle/>
          <a:p>
            <a:pPr algn="l"/>
            <a:r>
              <a:rPr lang="en-US" sz="2800" b="1" dirty="0" smtClean="0"/>
              <a:t>Higher Education: The Changing Landscape</a:t>
            </a:r>
            <a:endParaRPr lang="en-US" sz="2800" b="1" dirty="0"/>
          </a:p>
        </p:txBody>
      </p:sp>
      <p:sp>
        <p:nvSpPr>
          <p:cNvPr id="3" name="Content Placeholder 2"/>
          <p:cNvSpPr>
            <a:spLocks noGrp="1"/>
          </p:cNvSpPr>
          <p:nvPr>
            <p:ph idx="1"/>
          </p:nvPr>
        </p:nvSpPr>
        <p:spPr>
          <a:xfrm>
            <a:off x="838200" y="1143000"/>
            <a:ext cx="7696200" cy="5181600"/>
          </a:xfrm>
        </p:spPr>
        <p:txBody>
          <a:bodyPr>
            <a:normAutofit fontScale="70000" lnSpcReduction="20000"/>
          </a:bodyPr>
          <a:lstStyle/>
          <a:p>
            <a:r>
              <a:rPr lang="en-US" dirty="0" smtClean="0"/>
              <a:t>Rebuilding the national system</a:t>
            </a:r>
          </a:p>
          <a:p>
            <a:pPr lvl="1"/>
            <a:r>
              <a:rPr lang="en-US" dirty="0" smtClean="0"/>
              <a:t>Expansion of higher education</a:t>
            </a:r>
          </a:p>
          <a:p>
            <a:pPr lvl="1"/>
            <a:r>
              <a:rPr lang="en-US" dirty="0" smtClean="0"/>
              <a:t>Establishing elite institutions</a:t>
            </a:r>
          </a:p>
          <a:p>
            <a:pPr lvl="1"/>
            <a:r>
              <a:rPr lang="en-US" dirty="0" smtClean="0"/>
              <a:t>Constructing alternative paths</a:t>
            </a:r>
          </a:p>
          <a:p>
            <a:r>
              <a:rPr lang="en-US" dirty="0" smtClean="0"/>
              <a:t>Rethinking private participation</a:t>
            </a:r>
          </a:p>
          <a:p>
            <a:pPr lvl="1"/>
            <a:r>
              <a:rPr lang="en-US" dirty="0" smtClean="0"/>
              <a:t>Re-positioning the private sector</a:t>
            </a:r>
          </a:p>
          <a:p>
            <a:pPr lvl="1"/>
            <a:r>
              <a:rPr lang="en-US" dirty="0" smtClean="0"/>
              <a:t>Enhancing Public – Private Partnership</a:t>
            </a:r>
          </a:p>
          <a:p>
            <a:pPr lvl="1"/>
            <a:r>
              <a:rPr lang="en-US" dirty="0" smtClean="0"/>
              <a:t>Fostering a philanthropic culture</a:t>
            </a:r>
          </a:p>
          <a:p>
            <a:r>
              <a:rPr lang="en-US" dirty="0" smtClean="0"/>
              <a:t>Redefining student learning</a:t>
            </a:r>
          </a:p>
          <a:p>
            <a:pPr lvl="1"/>
            <a:r>
              <a:rPr lang="en-US" dirty="0" smtClean="0"/>
              <a:t>Restructuring the curriculum</a:t>
            </a:r>
          </a:p>
          <a:p>
            <a:pPr lvl="1"/>
            <a:r>
              <a:rPr lang="en-US" dirty="0" smtClean="0"/>
              <a:t>Reforming pedagogy in higher learning</a:t>
            </a:r>
          </a:p>
          <a:p>
            <a:pPr lvl="1"/>
            <a:r>
              <a:rPr lang="en-US" dirty="0" smtClean="0"/>
              <a:t>Redefining student experiences</a:t>
            </a:r>
          </a:p>
          <a:p>
            <a:r>
              <a:rPr lang="en-US" dirty="0" smtClean="0"/>
              <a:t>Internationalizing higher education</a:t>
            </a:r>
          </a:p>
          <a:p>
            <a:pPr lvl="1"/>
            <a:r>
              <a:rPr lang="en-US" dirty="0" err="1" smtClean="0"/>
              <a:t>Internationalizinig</a:t>
            </a:r>
            <a:r>
              <a:rPr lang="en-US" dirty="0" smtClean="0"/>
              <a:t> the institutions</a:t>
            </a:r>
          </a:p>
          <a:p>
            <a:pPr lvl="1"/>
            <a:r>
              <a:rPr lang="en-US" dirty="0" smtClean="0"/>
              <a:t>Overseas students and offshore operations</a:t>
            </a:r>
          </a:p>
          <a:p>
            <a:pPr lvl="1"/>
            <a:r>
              <a:rPr lang="en-US" dirty="0" smtClean="0"/>
              <a:t>Facing global competitions</a:t>
            </a:r>
            <a:endParaRPr lang="en-US" dirty="0"/>
          </a:p>
        </p:txBody>
      </p:sp>
    </p:spTree>
    <p:extLst>
      <p:ext uri="{BB962C8B-B14F-4D97-AF65-F5344CB8AC3E}">
        <p14:creationId xmlns:p14="http://schemas.microsoft.com/office/powerpoint/2010/main" xmlns="" val="27542077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t>Attributes of Human Capital with First-Class Mentality</a:t>
            </a:r>
            <a:endParaRPr lang="en-US" sz="3200" dirty="0"/>
          </a:p>
        </p:txBody>
      </p:sp>
      <p:sp>
        <p:nvSpPr>
          <p:cNvPr id="3" name="Content Placeholder 2"/>
          <p:cNvSpPr>
            <a:spLocks noGrp="1"/>
          </p:cNvSpPr>
          <p:nvPr>
            <p:ph idx="1"/>
          </p:nvPr>
        </p:nvSpPr>
        <p:spPr>
          <a:xfrm>
            <a:off x="457200" y="1447800"/>
            <a:ext cx="8229600" cy="4678363"/>
          </a:xfrm>
        </p:spPr>
        <p:txBody>
          <a:bodyPr>
            <a:normAutofit fontScale="85000" lnSpcReduction="20000"/>
          </a:bodyPr>
          <a:lstStyle/>
          <a:p>
            <a:pPr>
              <a:buNone/>
            </a:pPr>
            <a:r>
              <a:rPr lang="en-US" b="1" u="sng" dirty="0" smtClean="0"/>
              <a:t>Personal Attributes:</a:t>
            </a:r>
          </a:p>
          <a:p>
            <a:pPr lvl="0"/>
            <a:r>
              <a:rPr lang="en-US" dirty="0" smtClean="0"/>
              <a:t>Good-oriented: proactive, self-starting, self-disciplined, confident, resilient, motivated, and fiercely competitive.</a:t>
            </a:r>
          </a:p>
          <a:p>
            <a:pPr lvl="0"/>
            <a:r>
              <a:rPr lang="en-US" dirty="0" smtClean="0"/>
              <a:t>Intellectually engaging: creative, innovative, and possessing critical thinking skills.</a:t>
            </a:r>
          </a:p>
          <a:p>
            <a:pPr lvl="0"/>
            <a:r>
              <a:rPr lang="en-US" dirty="0" smtClean="0"/>
              <a:t>Quick learner, adaptable and flexible.</a:t>
            </a:r>
          </a:p>
          <a:p>
            <a:pPr lvl="0"/>
            <a:r>
              <a:rPr lang="en-US" dirty="0" smtClean="0"/>
              <a:t>Entrepreneurial.</a:t>
            </a:r>
          </a:p>
          <a:p>
            <a:pPr lvl="0"/>
            <a:r>
              <a:rPr lang="en-US" dirty="0" smtClean="0"/>
              <a:t>Ethically and morally upright.</a:t>
            </a:r>
          </a:p>
          <a:p>
            <a:pPr lvl="0"/>
            <a:r>
              <a:rPr lang="en-US" dirty="0" smtClean="0"/>
              <a:t>Spiritually grounded</a:t>
            </a:r>
          </a:p>
          <a:p>
            <a:pPr lvl="0"/>
            <a:r>
              <a:rPr lang="en-US" dirty="0" smtClean="0"/>
              <a:t>Compassionate and caring (through volunteerism and social services).</a:t>
            </a:r>
          </a:p>
          <a:p>
            <a:endParaRPr lang="en-US" dirty="0"/>
          </a:p>
        </p:txBody>
      </p:sp>
      <p:sp>
        <p:nvSpPr>
          <p:cNvPr id="4" name="Footer Placeholder 3"/>
          <p:cNvSpPr>
            <a:spLocks noGrp="1"/>
          </p:cNvSpPr>
          <p:nvPr>
            <p:ph type="ftr" sz="quarter" idx="11"/>
          </p:nvPr>
        </p:nvSpPr>
        <p:spPr/>
        <p:txBody>
          <a:bodyPr/>
          <a:lstStyle/>
          <a:p>
            <a:r>
              <a:rPr lang="en-US" smtClean="0"/>
              <a:t>Kursus Academic Policy and Standard in Curriculum Design</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20</a:t>
            </a:fld>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t>Attributes of Human Capital with First-Class Mentality</a:t>
            </a:r>
            <a:endParaRPr lang="en-US" sz="3200" dirty="0"/>
          </a:p>
        </p:txBody>
      </p:sp>
      <p:sp>
        <p:nvSpPr>
          <p:cNvPr id="3" name="Content Placeholder 2"/>
          <p:cNvSpPr>
            <a:spLocks noGrp="1"/>
          </p:cNvSpPr>
          <p:nvPr>
            <p:ph idx="1"/>
          </p:nvPr>
        </p:nvSpPr>
        <p:spPr/>
        <p:txBody>
          <a:bodyPr/>
          <a:lstStyle/>
          <a:p>
            <a:pPr>
              <a:buNone/>
            </a:pPr>
            <a:r>
              <a:rPr lang="en-US" b="1" u="sng" dirty="0" smtClean="0"/>
              <a:t>Interpersonal Attributes:</a:t>
            </a:r>
          </a:p>
          <a:p>
            <a:pPr lvl="0"/>
            <a:r>
              <a:rPr lang="en-US" dirty="0" smtClean="0"/>
              <a:t>Able communicator and effective presenter.</a:t>
            </a:r>
          </a:p>
          <a:p>
            <a:pPr lvl="0"/>
            <a:r>
              <a:rPr lang="en-US" dirty="0" smtClean="0"/>
              <a:t>Able to relate and be comfortable with people at all levels.</a:t>
            </a:r>
          </a:p>
          <a:p>
            <a:pPr lvl="0"/>
            <a:r>
              <a:rPr lang="en-US" dirty="0" smtClean="0"/>
              <a:t>Able to develop and leverage on personal and professional networks to achieve goals.</a:t>
            </a:r>
          </a:p>
          <a:p>
            <a:pPr lvl="0"/>
            <a:r>
              <a:rPr lang="en-US" dirty="0" smtClean="0"/>
              <a:t>Natural leader</a:t>
            </a:r>
          </a:p>
          <a:p>
            <a:r>
              <a:rPr lang="en-US" dirty="0" smtClean="0"/>
              <a:t>Team player.</a:t>
            </a:r>
            <a:endParaRPr lang="en-US" dirty="0"/>
          </a:p>
        </p:txBody>
      </p:sp>
      <p:sp>
        <p:nvSpPr>
          <p:cNvPr id="4" name="Footer Placeholder 3"/>
          <p:cNvSpPr>
            <a:spLocks noGrp="1"/>
          </p:cNvSpPr>
          <p:nvPr>
            <p:ph type="ftr" sz="quarter" idx="11"/>
          </p:nvPr>
        </p:nvSpPr>
        <p:spPr/>
        <p:txBody>
          <a:bodyPr/>
          <a:lstStyle/>
          <a:p>
            <a:r>
              <a:rPr lang="en-US" smtClean="0"/>
              <a:t>Kursus Academic Policy and Standard in Curriculum Design</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21</a:t>
            </a:fld>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2"/>
          <p:cNvSpPr>
            <a:spLocks noChangeArrowheads="1"/>
          </p:cNvSpPr>
          <p:nvPr/>
        </p:nvSpPr>
        <p:spPr bwMode="auto">
          <a:xfrm>
            <a:off x="246185" y="581025"/>
            <a:ext cx="8579827" cy="647700"/>
          </a:xfrm>
          <a:prstGeom prst="rect">
            <a:avLst/>
          </a:prstGeom>
          <a:noFill/>
          <a:ln w="9525">
            <a:noFill/>
            <a:miter lim="800000"/>
            <a:headEnd/>
            <a:tailEnd/>
          </a:ln>
          <a:effectLst/>
        </p:spPr>
        <p:txBody>
          <a:bodyPr lIns="92075" tIns="46038" rIns="92075" bIns="46038"/>
          <a:lstStyle/>
          <a:p>
            <a:r>
              <a:rPr lang="en-US" sz="2000" b="1">
                <a:solidFill>
                  <a:srgbClr val="000000"/>
                </a:solidFill>
                <a:latin typeface="Trebuchet MS" pitchFamily="34" charset="0"/>
              </a:rPr>
              <a:t>“Creating the necessary conditions for excellence” is the guiding principle that drives the transformation launched on August 27, 2007.</a:t>
            </a:r>
            <a:endParaRPr lang="th-TH" sz="2000" b="1">
              <a:solidFill>
                <a:srgbClr val="000000"/>
              </a:solidFill>
              <a:latin typeface="Trebuchet MS" pitchFamily="34" charset="0"/>
            </a:endParaRPr>
          </a:p>
        </p:txBody>
      </p:sp>
      <p:grpSp>
        <p:nvGrpSpPr>
          <p:cNvPr id="2" name="Group 3"/>
          <p:cNvGrpSpPr>
            <a:grpSpLocks/>
          </p:cNvGrpSpPr>
          <p:nvPr/>
        </p:nvGrpSpPr>
        <p:grpSpPr bwMode="auto">
          <a:xfrm>
            <a:off x="1101970" y="2668588"/>
            <a:ext cx="2458915" cy="2779712"/>
            <a:chOff x="752" y="1097"/>
            <a:chExt cx="1678" cy="1751"/>
          </a:xfrm>
        </p:grpSpPr>
        <p:sp>
          <p:nvSpPr>
            <p:cNvPr id="396292" name="Rectangle 4"/>
            <p:cNvSpPr>
              <a:spLocks noChangeArrowheads="1"/>
            </p:cNvSpPr>
            <p:nvPr/>
          </p:nvSpPr>
          <p:spPr bwMode="auto">
            <a:xfrm>
              <a:off x="752" y="1097"/>
              <a:ext cx="1678" cy="1751"/>
            </a:xfrm>
            <a:prstGeom prst="rect">
              <a:avLst/>
            </a:prstGeom>
            <a:solidFill>
              <a:schemeClr val="bg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p>
              <a:endParaRPr lang="en-US"/>
            </a:p>
          </p:txBody>
        </p:sp>
        <p:pic>
          <p:nvPicPr>
            <p:cNvPr id="396293" name="Picture 5" descr="PSPTN"/>
            <p:cNvPicPr>
              <a:picLocks noChangeAspect="1" noChangeArrowheads="1"/>
            </p:cNvPicPr>
            <p:nvPr/>
          </p:nvPicPr>
          <p:blipFill>
            <a:blip r:embed="rId3"/>
            <a:srcRect l="6590" t="6148" r="6903" b="5284"/>
            <a:stretch>
              <a:fillRect/>
            </a:stretch>
          </p:blipFill>
          <p:spPr bwMode="auto">
            <a:xfrm>
              <a:off x="766" y="1102"/>
              <a:ext cx="1654" cy="1743"/>
            </a:xfrm>
            <a:prstGeom prst="rect">
              <a:avLst/>
            </a:prstGeom>
            <a:noFill/>
            <a:ln w="9525">
              <a:noFill/>
              <a:miter lim="800000"/>
              <a:headEnd/>
              <a:tailEnd/>
            </a:ln>
            <a:effectLst/>
          </p:spPr>
        </p:pic>
      </p:grpSp>
      <p:pic>
        <p:nvPicPr>
          <p:cNvPr id="396294" name="Picture 6" descr="PTPTN_eng"/>
          <p:cNvPicPr>
            <a:picLocks noChangeAspect="1" noChangeArrowheads="1"/>
          </p:cNvPicPr>
          <p:nvPr/>
        </p:nvPicPr>
        <p:blipFill>
          <a:blip r:embed="rId4"/>
          <a:srcRect/>
          <a:stretch>
            <a:fillRect/>
          </a:stretch>
        </p:blipFill>
        <p:spPr bwMode="auto">
          <a:xfrm>
            <a:off x="5983166" y="2468563"/>
            <a:ext cx="1732085" cy="3048000"/>
          </a:xfrm>
          <a:prstGeom prst="rect">
            <a:avLst/>
          </a:prstGeom>
          <a:noFill/>
          <a:ln w="9525">
            <a:solidFill>
              <a:schemeClr val="tx1"/>
            </a:solidFill>
            <a:miter lim="800000"/>
            <a:headEnd/>
            <a:tailEnd/>
          </a:ln>
          <a:effectLst>
            <a:outerShdw dist="107763" dir="2700000" algn="ctr" rotWithShape="0">
              <a:srgbClr val="808080">
                <a:alpha val="50000"/>
              </a:srgbClr>
            </a:outerShdw>
          </a:effectLst>
        </p:spPr>
      </p:pic>
      <p:sp>
        <p:nvSpPr>
          <p:cNvPr id="396295" name="Text Box 7"/>
          <p:cNvSpPr txBox="1">
            <a:spLocks noChangeArrowheads="1"/>
          </p:cNvSpPr>
          <p:nvPr/>
        </p:nvSpPr>
        <p:spPr bwMode="auto">
          <a:xfrm>
            <a:off x="356090" y="1473200"/>
            <a:ext cx="4045926" cy="915988"/>
          </a:xfrm>
          <a:prstGeom prst="rect">
            <a:avLst/>
          </a:prstGeom>
          <a:noFill/>
          <a:ln w="9525">
            <a:noFill/>
            <a:miter lim="800000"/>
            <a:headEnd/>
            <a:tailEnd/>
          </a:ln>
          <a:effectLst/>
        </p:spPr>
        <p:txBody>
          <a:bodyPr>
            <a:spAutoFit/>
          </a:bodyPr>
          <a:lstStyle/>
          <a:p>
            <a:pPr marL="342900" indent="-342900">
              <a:spcBef>
                <a:spcPct val="35000"/>
              </a:spcBef>
              <a:buFont typeface="Wingdings" pitchFamily="2" charset="2"/>
              <a:buAutoNum type="arabicPeriod"/>
            </a:pPr>
            <a:r>
              <a:rPr lang="en-US" b="1">
                <a:solidFill>
                  <a:schemeClr val="accent2"/>
                </a:solidFill>
                <a:latin typeface="Trebuchet MS" pitchFamily="34" charset="0"/>
              </a:rPr>
              <a:t>The National Higher Education Strategic Plan</a:t>
            </a:r>
            <a:r>
              <a:rPr lang="en-US" b="1">
                <a:latin typeface="Trebuchet MS" pitchFamily="34" charset="0"/>
              </a:rPr>
              <a:t/>
            </a:r>
            <a:br>
              <a:rPr lang="en-US" b="1">
                <a:latin typeface="Trebuchet MS" pitchFamily="34" charset="0"/>
              </a:rPr>
            </a:br>
            <a:r>
              <a:rPr lang="en-US" sz="1600">
                <a:latin typeface="Trebuchet MS" pitchFamily="34" charset="0"/>
              </a:rPr>
              <a:t>Laying the Foundation Beyond 2020.</a:t>
            </a:r>
            <a:r>
              <a:rPr lang="en-US">
                <a:latin typeface="Trebuchet MS" pitchFamily="34" charset="0"/>
              </a:rPr>
              <a:t> </a:t>
            </a:r>
            <a:endParaRPr lang="en-US">
              <a:solidFill>
                <a:schemeClr val="accent2"/>
              </a:solidFill>
              <a:latin typeface="Trebuchet MS" pitchFamily="34" charset="0"/>
            </a:endParaRPr>
          </a:p>
        </p:txBody>
      </p:sp>
      <p:sp>
        <p:nvSpPr>
          <p:cNvPr id="396296" name="Text Box 8"/>
          <p:cNvSpPr txBox="1">
            <a:spLocks noChangeArrowheads="1"/>
          </p:cNvSpPr>
          <p:nvPr/>
        </p:nvSpPr>
        <p:spPr bwMode="auto">
          <a:xfrm>
            <a:off x="4963258" y="1473201"/>
            <a:ext cx="3914042" cy="1138773"/>
          </a:xfrm>
          <a:prstGeom prst="rect">
            <a:avLst/>
          </a:prstGeom>
          <a:noFill/>
          <a:ln w="9525">
            <a:noFill/>
            <a:miter lim="800000"/>
            <a:headEnd/>
            <a:tailEnd/>
          </a:ln>
          <a:effectLst/>
        </p:spPr>
        <p:txBody>
          <a:bodyPr>
            <a:spAutoFit/>
          </a:bodyPr>
          <a:lstStyle/>
          <a:p>
            <a:pPr marL="342900" indent="-342900">
              <a:spcBef>
                <a:spcPct val="25000"/>
              </a:spcBef>
              <a:buFont typeface="Wingdings" pitchFamily="2" charset="2"/>
              <a:buAutoNum type="arabicPeriod" startAt="2"/>
            </a:pPr>
            <a:r>
              <a:rPr lang="en-US" b="1">
                <a:solidFill>
                  <a:schemeClr val="accent2"/>
                </a:solidFill>
                <a:latin typeface="Trebuchet MS" pitchFamily="34" charset="0"/>
              </a:rPr>
              <a:t>The National Higher Education Action Plan</a:t>
            </a:r>
            <a:r>
              <a:rPr lang="en-US">
                <a:latin typeface="Trebuchet MS" pitchFamily="34" charset="0"/>
              </a:rPr>
              <a:t> </a:t>
            </a:r>
            <a:br>
              <a:rPr lang="en-US">
                <a:latin typeface="Trebuchet MS" pitchFamily="34" charset="0"/>
              </a:rPr>
            </a:br>
            <a:r>
              <a:rPr lang="en-US" sz="1600">
                <a:latin typeface="Trebuchet MS" pitchFamily="34" charset="0"/>
              </a:rPr>
              <a:t>Triggering Transformation 2007-2010.</a:t>
            </a:r>
          </a:p>
        </p:txBody>
      </p:sp>
      <p:sp>
        <p:nvSpPr>
          <p:cNvPr id="396297" name="Rectangle 9"/>
          <p:cNvSpPr>
            <a:spLocks noChangeArrowheads="1"/>
          </p:cNvSpPr>
          <p:nvPr/>
        </p:nvSpPr>
        <p:spPr bwMode="auto">
          <a:xfrm>
            <a:off x="841131" y="5727700"/>
            <a:ext cx="7438292" cy="717550"/>
          </a:xfrm>
          <a:prstGeom prst="rect">
            <a:avLst/>
          </a:prstGeom>
          <a:solidFill>
            <a:schemeClr val="bg1"/>
          </a:solidFill>
          <a:ln w="9525" algn="ctr">
            <a:solidFill>
              <a:schemeClr val="tx1"/>
            </a:solidFill>
            <a:miter lim="800000"/>
            <a:headEnd/>
            <a:tailEnd/>
          </a:ln>
          <a:effectLst>
            <a:outerShdw dist="107763" dir="2700000" algn="ctr" rotWithShape="0">
              <a:schemeClr val="bg2">
                <a:alpha val="50000"/>
              </a:schemeClr>
            </a:outerShdw>
          </a:effectLst>
        </p:spPr>
        <p:txBody>
          <a:bodyPr wrap="none" anchor="ctr"/>
          <a:lstStyle/>
          <a:p>
            <a:endParaRPr lang="en-US"/>
          </a:p>
        </p:txBody>
      </p:sp>
      <p:sp>
        <p:nvSpPr>
          <p:cNvPr id="396298" name="Rectangle 10"/>
          <p:cNvSpPr>
            <a:spLocks noChangeArrowheads="1"/>
          </p:cNvSpPr>
          <p:nvPr/>
        </p:nvSpPr>
        <p:spPr bwMode="auto">
          <a:xfrm>
            <a:off x="1030166" y="5772150"/>
            <a:ext cx="7099788" cy="641350"/>
          </a:xfrm>
          <a:prstGeom prst="rect">
            <a:avLst/>
          </a:prstGeom>
          <a:noFill/>
          <a:ln w="9525">
            <a:noFill/>
            <a:miter lim="800000"/>
            <a:headEnd/>
            <a:tailEnd/>
          </a:ln>
          <a:effectLst/>
        </p:spPr>
        <p:txBody>
          <a:bodyPr>
            <a:spAutoFit/>
          </a:bodyPr>
          <a:lstStyle/>
          <a:p>
            <a:pPr algn="ctr">
              <a:spcBef>
                <a:spcPct val="35000"/>
              </a:spcBef>
              <a:buFont typeface="Wingdings" pitchFamily="2" charset="2"/>
              <a:buNone/>
            </a:pPr>
            <a:r>
              <a:rPr lang="en-US" b="1">
                <a:latin typeface="Trebuchet MS" pitchFamily="34" charset="0"/>
              </a:rPr>
              <a:t>The ultimate goal is to support the National Mission in developing human capital with first-class mentality. </a:t>
            </a:r>
          </a:p>
        </p:txBody>
      </p:sp>
      <p:sp>
        <p:nvSpPr>
          <p:cNvPr id="396299" name="Text Box 11"/>
          <p:cNvSpPr txBox="1">
            <a:spLocks noChangeArrowheads="1"/>
          </p:cNvSpPr>
          <p:nvPr/>
        </p:nvSpPr>
        <p:spPr bwMode="auto">
          <a:xfrm>
            <a:off x="5744308" y="131764"/>
            <a:ext cx="3317631" cy="238125"/>
          </a:xfrm>
          <a:prstGeom prst="rect">
            <a:avLst/>
          </a:prstGeom>
          <a:noFill/>
          <a:ln w="9525">
            <a:noFill/>
            <a:miter lim="800000"/>
            <a:headEnd/>
            <a:tailEnd/>
          </a:ln>
          <a:effectLst/>
        </p:spPr>
        <p:txBody>
          <a:bodyPr>
            <a:spAutoFit/>
          </a:bodyPr>
          <a:lstStyle/>
          <a:p>
            <a:pPr algn="r">
              <a:lnSpc>
                <a:spcPct val="80000"/>
              </a:lnSpc>
              <a:spcBef>
                <a:spcPct val="50000"/>
              </a:spcBef>
            </a:pPr>
            <a:r>
              <a:rPr lang="en-MY" sz="1200" b="1">
                <a:solidFill>
                  <a:schemeClr val="accent2"/>
                </a:solidFill>
                <a:latin typeface="Trebuchet MS" pitchFamily="34" charset="0"/>
              </a:rPr>
              <a:t>Transformation Background</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994" name="Rectangle 2"/>
          <p:cNvSpPr>
            <a:spLocks noChangeArrowheads="1"/>
          </p:cNvSpPr>
          <p:nvPr/>
        </p:nvSpPr>
        <p:spPr bwMode="auto">
          <a:xfrm>
            <a:off x="1789235" y="5715000"/>
            <a:ext cx="5357446" cy="8001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468995" name="AutoShape 3"/>
          <p:cNvSpPr>
            <a:spLocks noChangeArrowheads="1"/>
          </p:cNvSpPr>
          <p:nvPr/>
        </p:nvSpPr>
        <p:spPr bwMode="auto">
          <a:xfrm>
            <a:off x="6100397" y="1365251"/>
            <a:ext cx="2397369" cy="620713"/>
          </a:xfrm>
          <a:prstGeom prst="homePlate">
            <a:avLst>
              <a:gd name="adj" fmla="val 104603"/>
            </a:avLst>
          </a:prstGeom>
          <a:solidFill>
            <a:schemeClr val="accent1"/>
          </a:solidFill>
          <a:ln w="9525">
            <a:solidFill>
              <a:schemeClr val="tx1"/>
            </a:solidFill>
            <a:miter lim="800000"/>
            <a:headEnd/>
            <a:tailEnd/>
          </a:ln>
          <a:effectLst/>
        </p:spPr>
        <p:txBody>
          <a:bodyPr wrap="none" anchor="ctr"/>
          <a:lstStyle/>
          <a:p>
            <a:endParaRPr lang="en-US"/>
          </a:p>
        </p:txBody>
      </p:sp>
      <p:sp>
        <p:nvSpPr>
          <p:cNvPr id="468996" name="Rectangle 4"/>
          <p:cNvSpPr>
            <a:spLocks noChangeArrowheads="1"/>
          </p:cNvSpPr>
          <p:nvPr/>
        </p:nvSpPr>
        <p:spPr bwMode="auto">
          <a:xfrm>
            <a:off x="259374" y="581025"/>
            <a:ext cx="8654562" cy="647700"/>
          </a:xfrm>
          <a:prstGeom prst="rect">
            <a:avLst/>
          </a:prstGeom>
          <a:noFill/>
          <a:ln w="9525">
            <a:noFill/>
            <a:miter lim="800000"/>
            <a:headEnd/>
            <a:tailEnd/>
          </a:ln>
          <a:effectLst/>
        </p:spPr>
        <p:txBody>
          <a:bodyPr lIns="92075" tIns="46038" rIns="92075" bIns="46038"/>
          <a:lstStyle/>
          <a:p>
            <a:r>
              <a:rPr lang="en-US" sz="2000" b="1">
                <a:solidFill>
                  <a:srgbClr val="000000"/>
                </a:solidFill>
              </a:rPr>
              <a:t>Higher education transformation is key for human capital development to achieve national objectives. </a:t>
            </a:r>
            <a:endParaRPr lang="th-TH" sz="2000" b="1">
              <a:solidFill>
                <a:srgbClr val="000000"/>
              </a:solidFill>
            </a:endParaRPr>
          </a:p>
        </p:txBody>
      </p:sp>
      <p:sp>
        <p:nvSpPr>
          <p:cNvPr id="468997" name="AutoShape 5"/>
          <p:cNvSpPr>
            <a:spLocks noChangeArrowheads="1"/>
          </p:cNvSpPr>
          <p:nvPr/>
        </p:nvSpPr>
        <p:spPr bwMode="auto">
          <a:xfrm>
            <a:off x="590551" y="1365251"/>
            <a:ext cx="2397369" cy="620713"/>
          </a:xfrm>
          <a:prstGeom prst="homePlate">
            <a:avLst>
              <a:gd name="adj" fmla="val 104603"/>
            </a:avLst>
          </a:prstGeom>
          <a:solidFill>
            <a:schemeClr val="accent1"/>
          </a:solidFill>
          <a:ln w="9525">
            <a:solidFill>
              <a:schemeClr val="tx1"/>
            </a:solidFill>
            <a:miter lim="800000"/>
            <a:headEnd/>
            <a:tailEnd/>
          </a:ln>
          <a:effectLst/>
        </p:spPr>
        <p:txBody>
          <a:bodyPr wrap="none" anchor="ctr"/>
          <a:lstStyle/>
          <a:p>
            <a:endParaRPr lang="en-US"/>
          </a:p>
        </p:txBody>
      </p:sp>
      <p:sp>
        <p:nvSpPr>
          <p:cNvPr id="468998" name="Text Box 6"/>
          <p:cNvSpPr txBox="1">
            <a:spLocks noChangeArrowheads="1"/>
          </p:cNvSpPr>
          <p:nvPr/>
        </p:nvSpPr>
        <p:spPr bwMode="auto">
          <a:xfrm>
            <a:off x="583223" y="1371601"/>
            <a:ext cx="1887415" cy="581025"/>
          </a:xfrm>
          <a:prstGeom prst="rect">
            <a:avLst/>
          </a:prstGeom>
          <a:noFill/>
          <a:ln w="12700" cap="sq">
            <a:noFill/>
            <a:miter lim="800000"/>
            <a:headEnd type="none" w="sm" len="sm"/>
            <a:tailEnd type="none" w="sm" len="sm"/>
          </a:ln>
          <a:effectLst/>
        </p:spPr>
        <p:txBody>
          <a:bodyPr>
            <a:spAutoFit/>
          </a:bodyPr>
          <a:lstStyle/>
          <a:p>
            <a:pPr algn="ctr">
              <a:spcBef>
                <a:spcPct val="50000"/>
              </a:spcBef>
            </a:pPr>
            <a:r>
              <a:rPr lang="en-US" sz="1600" b="1">
                <a:latin typeface="Trebuchet MS" pitchFamily="34" charset="0"/>
              </a:rPr>
              <a:t>“Current State”</a:t>
            </a:r>
            <a:br>
              <a:rPr lang="en-US" sz="1600" b="1">
                <a:latin typeface="Trebuchet MS" pitchFamily="34" charset="0"/>
              </a:rPr>
            </a:br>
            <a:r>
              <a:rPr lang="en-US" sz="1600" b="1">
                <a:latin typeface="Trebuchet MS" pitchFamily="34" charset="0"/>
              </a:rPr>
              <a:t>Malaysia</a:t>
            </a:r>
          </a:p>
        </p:txBody>
      </p:sp>
      <p:sp>
        <p:nvSpPr>
          <p:cNvPr id="468999" name="Text Box 7"/>
          <p:cNvSpPr txBox="1">
            <a:spLocks noChangeArrowheads="1"/>
          </p:cNvSpPr>
          <p:nvPr/>
        </p:nvSpPr>
        <p:spPr bwMode="auto">
          <a:xfrm>
            <a:off x="6052039" y="1371601"/>
            <a:ext cx="2196612" cy="581025"/>
          </a:xfrm>
          <a:prstGeom prst="rect">
            <a:avLst/>
          </a:prstGeom>
          <a:noFill/>
          <a:ln w="12700" cap="sq">
            <a:noFill/>
            <a:miter lim="800000"/>
            <a:headEnd type="none" w="sm" len="sm"/>
            <a:tailEnd type="none" w="sm" len="sm"/>
          </a:ln>
          <a:effectLst/>
        </p:spPr>
        <p:txBody>
          <a:bodyPr>
            <a:spAutoFit/>
          </a:bodyPr>
          <a:lstStyle/>
          <a:p>
            <a:pPr algn="ctr">
              <a:spcBef>
                <a:spcPct val="50000"/>
              </a:spcBef>
            </a:pPr>
            <a:r>
              <a:rPr lang="en-US" sz="1600" b="1">
                <a:latin typeface="Trebuchet MS" pitchFamily="34" charset="0"/>
              </a:rPr>
              <a:t>Target “End State”</a:t>
            </a:r>
            <a:br>
              <a:rPr lang="en-US" sz="1600" b="1">
                <a:latin typeface="Trebuchet MS" pitchFamily="34" charset="0"/>
              </a:rPr>
            </a:br>
            <a:r>
              <a:rPr lang="en-US" sz="1600" b="1">
                <a:latin typeface="Trebuchet MS" pitchFamily="34" charset="0"/>
              </a:rPr>
              <a:t>2057</a:t>
            </a:r>
          </a:p>
        </p:txBody>
      </p:sp>
      <p:sp>
        <p:nvSpPr>
          <p:cNvPr id="469000" name="Rectangle 8"/>
          <p:cNvSpPr>
            <a:spLocks noChangeArrowheads="1"/>
          </p:cNvSpPr>
          <p:nvPr/>
        </p:nvSpPr>
        <p:spPr bwMode="auto">
          <a:xfrm>
            <a:off x="3396762" y="2333625"/>
            <a:ext cx="2180492" cy="2914650"/>
          </a:xfrm>
          <a:prstGeom prst="rect">
            <a:avLst/>
          </a:prstGeom>
          <a:solidFill>
            <a:srgbClr val="FFFF99"/>
          </a:solidFill>
          <a:ln w="9525">
            <a:solidFill>
              <a:schemeClr val="tx1"/>
            </a:solidFill>
            <a:miter lim="800000"/>
            <a:headEnd/>
            <a:tailEnd/>
          </a:ln>
          <a:effectLst/>
        </p:spPr>
        <p:txBody>
          <a:bodyPr wrap="none" anchor="ctr"/>
          <a:lstStyle/>
          <a:p>
            <a:endParaRPr lang="en-US"/>
          </a:p>
        </p:txBody>
      </p:sp>
      <p:sp>
        <p:nvSpPr>
          <p:cNvPr id="469001" name="Rectangle 9"/>
          <p:cNvSpPr>
            <a:spLocks noChangeArrowheads="1"/>
          </p:cNvSpPr>
          <p:nvPr/>
        </p:nvSpPr>
        <p:spPr bwMode="auto">
          <a:xfrm>
            <a:off x="3568212" y="2533651"/>
            <a:ext cx="1792165" cy="441325"/>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wrap="none" anchor="ctr"/>
          <a:lstStyle/>
          <a:p>
            <a:endParaRPr lang="en-US"/>
          </a:p>
        </p:txBody>
      </p:sp>
      <p:sp>
        <p:nvSpPr>
          <p:cNvPr id="469002" name="Rectangle 10"/>
          <p:cNvSpPr>
            <a:spLocks noChangeArrowheads="1"/>
          </p:cNvSpPr>
          <p:nvPr/>
        </p:nvSpPr>
        <p:spPr bwMode="auto">
          <a:xfrm>
            <a:off x="3549161" y="2528889"/>
            <a:ext cx="1830266" cy="426578"/>
          </a:xfrm>
          <a:prstGeom prst="rect">
            <a:avLst/>
          </a:prstGeom>
          <a:noFill/>
          <a:ln w="9525">
            <a:noFill/>
            <a:miter lim="800000"/>
            <a:headEnd/>
            <a:tailEnd/>
          </a:ln>
        </p:spPr>
        <p:txBody>
          <a:bodyPr lIns="56693" tIns="28346" rIns="56693" bIns="28346">
            <a:spAutoFit/>
          </a:bodyPr>
          <a:lstStyle/>
          <a:p>
            <a:pPr algn="ctr"/>
            <a:r>
              <a:rPr lang="nb-NO" sz="1200" b="1">
                <a:solidFill>
                  <a:srgbClr val="000000"/>
                </a:solidFill>
                <a:latin typeface="Trebuchet MS" pitchFamily="34" charset="0"/>
              </a:rPr>
              <a:t>9</a:t>
            </a:r>
            <a:r>
              <a:rPr lang="nb-NO" sz="1200" b="1" baseline="30000">
                <a:solidFill>
                  <a:srgbClr val="000000"/>
                </a:solidFill>
                <a:latin typeface="Trebuchet MS" pitchFamily="34" charset="0"/>
              </a:rPr>
              <a:t>th</a:t>
            </a:r>
            <a:r>
              <a:rPr lang="nb-NO" sz="1200" b="1">
                <a:solidFill>
                  <a:srgbClr val="000000"/>
                </a:solidFill>
                <a:latin typeface="Trebuchet MS" pitchFamily="34" charset="0"/>
              </a:rPr>
              <a:t> Malaysia Plan </a:t>
            </a:r>
            <a:br>
              <a:rPr lang="nb-NO" sz="1200" b="1">
                <a:solidFill>
                  <a:srgbClr val="000000"/>
                </a:solidFill>
                <a:latin typeface="Trebuchet MS" pitchFamily="34" charset="0"/>
              </a:rPr>
            </a:br>
            <a:r>
              <a:rPr lang="nb-NO" sz="1200" b="1">
                <a:solidFill>
                  <a:srgbClr val="000000"/>
                </a:solidFill>
                <a:latin typeface="Trebuchet MS" pitchFamily="34" charset="0"/>
              </a:rPr>
              <a:t>2006-2010</a:t>
            </a:r>
            <a:endParaRPr lang="en-US" sz="1200" b="1"/>
          </a:p>
        </p:txBody>
      </p:sp>
      <p:sp>
        <p:nvSpPr>
          <p:cNvPr id="469003" name="Rectangle 11"/>
          <p:cNvSpPr>
            <a:spLocks noChangeArrowheads="1"/>
          </p:cNvSpPr>
          <p:nvPr/>
        </p:nvSpPr>
        <p:spPr bwMode="auto">
          <a:xfrm>
            <a:off x="3569677" y="3027364"/>
            <a:ext cx="1790700" cy="441325"/>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wrap="none" anchor="ctr"/>
          <a:lstStyle/>
          <a:p>
            <a:endParaRPr lang="en-US"/>
          </a:p>
        </p:txBody>
      </p:sp>
      <p:sp>
        <p:nvSpPr>
          <p:cNvPr id="469004" name="Rectangle 12"/>
          <p:cNvSpPr>
            <a:spLocks noChangeArrowheads="1"/>
          </p:cNvSpPr>
          <p:nvPr/>
        </p:nvSpPr>
        <p:spPr bwMode="auto">
          <a:xfrm>
            <a:off x="3549161" y="3006726"/>
            <a:ext cx="1830266" cy="611243"/>
          </a:xfrm>
          <a:prstGeom prst="rect">
            <a:avLst/>
          </a:prstGeom>
          <a:noFill/>
          <a:ln w="9525">
            <a:noFill/>
            <a:miter lim="800000"/>
            <a:headEnd/>
            <a:tailEnd/>
          </a:ln>
        </p:spPr>
        <p:txBody>
          <a:bodyPr lIns="56693" tIns="28346" rIns="56693" bIns="28346">
            <a:spAutoFit/>
          </a:bodyPr>
          <a:lstStyle/>
          <a:p>
            <a:pPr algn="ctr"/>
            <a:r>
              <a:rPr lang="sv-SE" sz="1200">
                <a:solidFill>
                  <a:srgbClr val="000000"/>
                </a:solidFill>
                <a:latin typeface="Trebuchet MS" pitchFamily="34" charset="0"/>
              </a:rPr>
              <a:t>Rangka Rancangan Jangka Panjang Ketiga 2001-2010</a:t>
            </a:r>
            <a:endParaRPr lang="en-US" sz="1200"/>
          </a:p>
        </p:txBody>
      </p:sp>
      <p:sp>
        <p:nvSpPr>
          <p:cNvPr id="469005" name="Rectangle 13"/>
          <p:cNvSpPr>
            <a:spLocks noChangeArrowheads="1"/>
          </p:cNvSpPr>
          <p:nvPr/>
        </p:nvSpPr>
        <p:spPr bwMode="auto">
          <a:xfrm>
            <a:off x="3569677" y="3529014"/>
            <a:ext cx="1789235" cy="249237"/>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wrap="none" anchor="ctr"/>
          <a:lstStyle/>
          <a:p>
            <a:endParaRPr lang="en-US"/>
          </a:p>
        </p:txBody>
      </p:sp>
      <p:sp>
        <p:nvSpPr>
          <p:cNvPr id="469006" name="Rectangle 14"/>
          <p:cNvSpPr>
            <a:spLocks noChangeArrowheads="1"/>
          </p:cNvSpPr>
          <p:nvPr/>
        </p:nvSpPr>
        <p:spPr bwMode="auto">
          <a:xfrm>
            <a:off x="3675185" y="3535364"/>
            <a:ext cx="1579685" cy="269875"/>
          </a:xfrm>
          <a:prstGeom prst="rect">
            <a:avLst/>
          </a:prstGeom>
          <a:noFill/>
          <a:ln w="9525">
            <a:noFill/>
            <a:miter lim="800000"/>
            <a:headEnd/>
            <a:tailEnd/>
          </a:ln>
        </p:spPr>
        <p:txBody>
          <a:bodyPr lIns="56693" tIns="28346" rIns="56693" bIns="28346"/>
          <a:lstStyle/>
          <a:p>
            <a:pPr algn="ctr"/>
            <a:r>
              <a:rPr lang="sv-SE" sz="1200" b="1">
                <a:solidFill>
                  <a:srgbClr val="000000"/>
                </a:solidFill>
                <a:latin typeface="Trebuchet MS" pitchFamily="34" charset="0"/>
              </a:rPr>
              <a:t>Vision 2020</a:t>
            </a:r>
            <a:endParaRPr lang="en-US" sz="1200" b="1"/>
          </a:p>
        </p:txBody>
      </p:sp>
      <p:sp>
        <p:nvSpPr>
          <p:cNvPr id="469007" name="Rectangle 15"/>
          <p:cNvSpPr>
            <a:spLocks noChangeArrowheads="1"/>
          </p:cNvSpPr>
          <p:nvPr/>
        </p:nvSpPr>
        <p:spPr bwMode="auto">
          <a:xfrm>
            <a:off x="3569677" y="3833814"/>
            <a:ext cx="1789235" cy="249237"/>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wrap="none" anchor="ctr"/>
          <a:lstStyle/>
          <a:p>
            <a:endParaRPr lang="en-US"/>
          </a:p>
        </p:txBody>
      </p:sp>
      <p:sp>
        <p:nvSpPr>
          <p:cNvPr id="469008" name="Rectangle 16"/>
          <p:cNvSpPr>
            <a:spLocks noChangeArrowheads="1"/>
          </p:cNvSpPr>
          <p:nvPr/>
        </p:nvSpPr>
        <p:spPr bwMode="auto">
          <a:xfrm>
            <a:off x="3569677" y="4138614"/>
            <a:ext cx="1789235" cy="249237"/>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wrap="none" anchor="ctr"/>
          <a:lstStyle/>
          <a:p>
            <a:endParaRPr lang="en-US"/>
          </a:p>
        </p:txBody>
      </p:sp>
      <p:sp>
        <p:nvSpPr>
          <p:cNvPr id="469009" name="Rectangle 17"/>
          <p:cNvSpPr>
            <a:spLocks noChangeArrowheads="1"/>
          </p:cNvSpPr>
          <p:nvPr/>
        </p:nvSpPr>
        <p:spPr bwMode="auto">
          <a:xfrm>
            <a:off x="3569677" y="4443414"/>
            <a:ext cx="1789235" cy="249237"/>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wrap="none" anchor="ctr"/>
          <a:lstStyle/>
          <a:p>
            <a:endParaRPr lang="en-US"/>
          </a:p>
        </p:txBody>
      </p:sp>
      <p:sp>
        <p:nvSpPr>
          <p:cNvPr id="469010" name="Rectangle 18"/>
          <p:cNvSpPr>
            <a:spLocks noChangeArrowheads="1"/>
          </p:cNvSpPr>
          <p:nvPr/>
        </p:nvSpPr>
        <p:spPr bwMode="auto">
          <a:xfrm>
            <a:off x="3569677" y="4748214"/>
            <a:ext cx="1789235" cy="249237"/>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wrap="none" anchor="ctr"/>
          <a:lstStyle/>
          <a:p>
            <a:endParaRPr lang="en-US"/>
          </a:p>
        </p:txBody>
      </p:sp>
      <p:sp>
        <p:nvSpPr>
          <p:cNvPr id="469011" name="Rectangle 19"/>
          <p:cNvSpPr>
            <a:spLocks noChangeArrowheads="1"/>
          </p:cNvSpPr>
          <p:nvPr/>
        </p:nvSpPr>
        <p:spPr bwMode="auto">
          <a:xfrm>
            <a:off x="3598985" y="3829051"/>
            <a:ext cx="1733550" cy="239713"/>
          </a:xfrm>
          <a:prstGeom prst="rect">
            <a:avLst/>
          </a:prstGeom>
          <a:noFill/>
          <a:ln w="9525">
            <a:noFill/>
            <a:miter lim="800000"/>
            <a:headEnd/>
            <a:tailEnd/>
          </a:ln>
        </p:spPr>
        <p:txBody>
          <a:bodyPr lIns="56693" tIns="28346" rIns="56693" bIns="28346">
            <a:spAutoFit/>
          </a:bodyPr>
          <a:lstStyle/>
          <a:p>
            <a:r>
              <a:rPr lang="en-US" sz="1200">
                <a:latin typeface="Trebuchet MS" pitchFamily="34" charset="0"/>
              </a:rPr>
              <a:t>K-Economy Master Plan </a:t>
            </a:r>
            <a:endParaRPr lang="en-US" sz="1200"/>
          </a:p>
        </p:txBody>
      </p:sp>
      <p:sp>
        <p:nvSpPr>
          <p:cNvPr id="469012" name="Rectangle 20"/>
          <p:cNvSpPr>
            <a:spLocks noChangeArrowheads="1"/>
          </p:cNvSpPr>
          <p:nvPr/>
        </p:nvSpPr>
        <p:spPr bwMode="auto">
          <a:xfrm>
            <a:off x="3524251" y="4144963"/>
            <a:ext cx="1903534" cy="277812"/>
          </a:xfrm>
          <a:prstGeom prst="rect">
            <a:avLst/>
          </a:prstGeom>
          <a:noFill/>
          <a:ln w="9525">
            <a:noFill/>
            <a:miter lim="800000"/>
            <a:headEnd/>
            <a:tailEnd/>
          </a:ln>
        </p:spPr>
        <p:txBody>
          <a:bodyPr lIns="56693" tIns="28346" rIns="56693" bIns="28346"/>
          <a:lstStyle/>
          <a:p>
            <a:pPr algn="ctr"/>
            <a:r>
              <a:rPr lang="nb-NO" sz="1200">
                <a:solidFill>
                  <a:srgbClr val="000000"/>
                </a:solidFill>
                <a:latin typeface="Trebuchet MS" pitchFamily="34" charset="0"/>
              </a:rPr>
              <a:t>Industrial Master Plan 3</a:t>
            </a:r>
            <a:endParaRPr lang="en-US" sz="1200"/>
          </a:p>
        </p:txBody>
      </p:sp>
      <p:sp>
        <p:nvSpPr>
          <p:cNvPr id="469013" name="Rectangle 21"/>
          <p:cNvSpPr>
            <a:spLocks noChangeArrowheads="1"/>
          </p:cNvSpPr>
          <p:nvPr/>
        </p:nvSpPr>
        <p:spPr bwMode="auto">
          <a:xfrm>
            <a:off x="3578469" y="4433889"/>
            <a:ext cx="1746738" cy="242887"/>
          </a:xfrm>
          <a:prstGeom prst="rect">
            <a:avLst/>
          </a:prstGeom>
          <a:noFill/>
          <a:ln w="9525">
            <a:noFill/>
            <a:miter lim="800000"/>
            <a:headEnd/>
            <a:tailEnd/>
          </a:ln>
        </p:spPr>
        <p:txBody>
          <a:bodyPr lIns="56693" tIns="28346" rIns="56693" bIns="28346"/>
          <a:lstStyle/>
          <a:p>
            <a:pPr algn="ctr"/>
            <a:r>
              <a:rPr lang="nb-NO" sz="1200">
                <a:solidFill>
                  <a:srgbClr val="000000"/>
                </a:solidFill>
                <a:latin typeface="Trebuchet MS" pitchFamily="34" charset="0"/>
              </a:rPr>
              <a:t>S&amp;T and Biotechnology</a:t>
            </a:r>
            <a:endParaRPr lang="en-US" sz="1200"/>
          </a:p>
        </p:txBody>
      </p:sp>
      <p:sp>
        <p:nvSpPr>
          <p:cNvPr id="469014" name="Rectangle 22"/>
          <p:cNvSpPr>
            <a:spLocks noChangeArrowheads="1"/>
          </p:cNvSpPr>
          <p:nvPr/>
        </p:nvSpPr>
        <p:spPr bwMode="auto">
          <a:xfrm>
            <a:off x="3560884" y="4751389"/>
            <a:ext cx="1781908" cy="242887"/>
          </a:xfrm>
          <a:prstGeom prst="rect">
            <a:avLst/>
          </a:prstGeom>
          <a:noFill/>
          <a:ln w="9525">
            <a:noFill/>
            <a:miter lim="800000"/>
            <a:headEnd/>
            <a:tailEnd/>
          </a:ln>
        </p:spPr>
        <p:txBody>
          <a:bodyPr lIns="56693" tIns="28346" rIns="56693" bIns="28346"/>
          <a:lstStyle/>
          <a:p>
            <a:pPr algn="ctr"/>
            <a:r>
              <a:rPr lang="nb-NO" sz="1200">
                <a:solidFill>
                  <a:srgbClr val="000000"/>
                </a:solidFill>
                <a:latin typeface="Trebuchet MS" pitchFamily="34" charset="0"/>
              </a:rPr>
              <a:t>...Future Malaysia Plans...</a:t>
            </a:r>
            <a:endParaRPr lang="en-US" sz="1200"/>
          </a:p>
        </p:txBody>
      </p:sp>
      <p:sp>
        <p:nvSpPr>
          <p:cNvPr id="469015" name="Rectangle 23"/>
          <p:cNvSpPr>
            <a:spLocks noChangeArrowheads="1"/>
          </p:cNvSpPr>
          <p:nvPr/>
        </p:nvSpPr>
        <p:spPr bwMode="auto">
          <a:xfrm>
            <a:off x="6052039" y="2127250"/>
            <a:ext cx="2892669" cy="3216265"/>
          </a:xfrm>
          <a:prstGeom prst="rect">
            <a:avLst/>
          </a:prstGeom>
          <a:noFill/>
          <a:ln w="9525">
            <a:noFill/>
            <a:miter lim="800000"/>
            <a:headEnd/>
            <a:tailEnd/>
          </a:ln>
          <a:effectLst/>
        </p:spPr>
        <p:txBody>
          <a:bodyPr>
            <a:spAutoFit/>
          </a:bodyPr>
          <a:lstStyle/>
          <a:p>
            <a:pPr marL="109538" indent="-109538">
              <a:spcBef>
                <a:spcPct val="50000"/>
              </a:spcBef>
            </a:pPr>
            <a:r>
              <a:rPr lang="en-US" sz="1400" b="1"/>
              <a:t>YAB Prime Minister’s vision of Malaysia 50 years from now:</a:t>
            </a:r>
          </a:p>
          <a:p>
            <a:pPr marL="109538" indent="-109538">
              <a:spcBef>
                <a:spcPct val="50000"/>
              </a:spcBef>
            </a:pPr>
            <a:r>
              <a:rPr lang="en-US" sz="1400"/>
              <a:t> “A hundred years of Merdeka will see this society, this nation, achieve the unimaginable. We will have… </a:t>
            </a:r>
          </a:p>
          <a:p>
            <a:pPr marL="109538" indent="-109538">
              <a:buFontTx/>
              <a:buChar char="•"/>
            </a:pPr>
            <a:r>
              <a:rPr lang="en-US" sz="1400"/>
              <a:t>Nobel Laureates,</a:t>
            </a:r>
          </a:p>
          <a:p>
            <a:pPr marL="109538" indent="-109538">
              <a:buFontTx/>
              <a:buChar char="•"/>
            </a:pPr>
            <a:r>
              <a:rPr lang="en-US" sz="1400"/>
              <a:t>Truly global corporations,</a:t>
            </a:r>
          </a:p>
          <a:p>
            <a:pPr marL="109538" indent="-109538">
              <a:buFontTx/>
              <a:buChar char="•"/>
            </a:pPr>
            <a:r>
              <a:rPr lang="en-US" sz="1400"/>
              <a:t>Respected and market leading brands,</a:t>
            </a:r>
          </a:p>
          <a:p>
            <a:pPr marL="109538" indent="-109538">
              <a:buFontTx/>
              <a:buChar char="•"/>
            </a:pPr>
            <a:r>
              <a:rPr lang="en-US" sz="1400"/>
              <a:t>Among the largest number of scientific patents in the world, </a:t>
            </a:r>
          </a:p>
          <a:p>
            <a:pPr marL="109538" indent="-109538">
              <a:buFontTx/>
              <a:buChar char="•"/>
            </a:pPr>
            <a:r>
              <a:rPr lang="en-US" sz="1400"/>
              <a:t>Our own universities will be citadels of excellence for international scholars.”</a:t>
            </a:r>
          </a:p>
        </p:txBody>
      </p:sp>
      <p:sp>
        <p:nvSpPr>
          <p:cNvPr id="469016" name="Rectangle 24"/>
          <p:cNvSpPr>
            <a:spLocks noChangeArrowheads="1"/>
          </p:cNvSpPr>
          <p:nvPr/>
        </p:nvSpPr>
        <p:spPr bwMode="auto">
          <a:xfrm>
            <a:off x="417635" y="2127251"/>
            <a:ext cx="2772508" cy="3431709"/>
          </a:xfrm>
          <a:prstGeom prst="rect">
            <a:avLst/>
          </a:prstGeom>
          <a:noFill/>
          <a:ln w="9525">
            <a:noFill/>
            <a:miter lim="800000"/>
            <a:headEnd/>
            <a:tailEnd/>
          </a:ln>
          <a:effectLst/>
        </p:spPr>
        <p:txBody>
          <a:bodyPr>
            <a:spAutoFit/>
          </a:bodyPr>
          <a:lstStyle/>
          <a:p>
            <a:pPr marL="109538" indent="-109538">
              <a:spcBef>
                <a:spcPct val="50000"/>
              </a:spcBef>
            </a:pPr>
            <a:r>
              <a:rPr lang="en-US" sz="1400" b="1"/>
              <a:t>Malaysia: 50 years after Merdeka</a:t>
            </a:r>
          </a:p>
          <a:p>
            <a:pPr marL="109538" indent="-109538">
              <a:spcBef>
                <a:spcPct val="50000"/>
              </a:spcBef>
            </a:pPr>
            <a:r>
              <a:rPr lang="en-US" sz="1400" b="1" u="sng"/>
              <a:t>Successes:</a:t>
            </a:r>
            <a:endParaRPr lang="en-US" sz="1400" u="sng"/>
          </a:p>
          <a:p>
            <a:pPr marL="109538" indent="-109538">
              <a:buFontTx/>
              <a:buChar char="•"/>
            </a:pPr>
            <a:r>
              <a:rPr lang="en-US" sz="1400"/>
              <a:t>Respected as an advanced Muslim country.</a:t>
            </a:r>
          </a:p>
          <a:p>
            <a:pPr marL="109538" indent="-109538">
              <a:buFontTx/>
              <a:buChar char="•"/>
            </a:pPr>
            <a:r>
              <a:rPr lang="en-US" sz="1400"/>
              <a:t>Political stability. </a:t>
            </a:r>
          </a:p>
          <a:p>
            <a:pPr marL="109538" indent="-109538">
              <a:buFontTx/>
              <a:buChar char="•"/>
            </a:pPr>
            <a:r>
              <a:rPr lang="en-US" sz="1400"/>
              <a:t>Harmonious race relations.</a:t>
            </a:r>
          </a:p>
          <a:p>
            <a:pPr marL="109538" indent="-109538">
              <a:buFontTx/>
              <a:buChar char="•"/>
            </a:pPr>
            <a:r>
              <a:rPr lang="en-US" sz="1400"/>
              <a:t>Stable economic growth record.</a:t>
            </a:r>
          </a:p>
          <a:p>
            <a:pPr marL="109538" indent="-109538"/>
            <a:r>
              <a:rPr lang="en-US" sz="1400"/>
              <a:t>	</a:t>
            </a:r>
            <a:r>
              <a:rPr lang="en-US" sz="1400" b="1" u="sng"/>
              <a:t>Challenges:</a:t>
            </a:r>
          </a:p>
          <a:p>
            <a:pPr marL="109538" indent="-109538">
              <a:buFontTx/>
              <a:buChar char="•"/>
            </a:pPr>
            <a:r>
              <a:rPr lang="en-US" sz="1400"/>
              <a:t>Rapid advancement of other developing economies. </a:t>
            </a:r>
          </a:p>
          <a:p>
            <a:pPr marL="109538" indent="-109538">
              <a:buFontTx/>
              <a:buChar char="•"/>
            </a:pPr>
            <a:r>
              <a:rPr lang="en-US" sz="1400"/>
              <a:t>Develop capabilities to move up the global value chain. </a:t>
            </a:r>
          </a:p>
          <a:p>
            <a:pPr marL="109538" indent="-109538">
              <a:buFontTx/>
              <a:buChar char="•"/>
            </a:pPr>
            <a:r>
              <a:rPr lang="en-US" sz="1400"/>
              <a:t>Strengthen institutional capabilities in education, business, and government.</a:t>
            </a:r>
          </a:p>
        </p:txBody>
      </p:sp>
      <p:sp>
        <p:nvSpPr>
          <p:cNvPr id="469017" name="AutoShape 25"/>
          <p:cNvSpPr>
            <a:spLocks noChangeArrowheads="1"/>
          </p:cNvSpPr>
          <p:nvPr/>
        </p:nvSpPr>
        <p:spPr bwMode="auto">
          <a:xfrm>
            <a:off x="3219451" y="1365251"/>
            <a:ext cx="2722685" cy="620713"/>
          </a:xfrm>
          <a:prstGeom prst="homePlate">
            <a:avLst>
              <a:gd name="adj" fmla="val 118798"/>
            </a:avLst>
          </a:prstGeom>
          <a:solidFill>
            <a:srgbClr val="FFFF66"/>
          </a:solidFill>
          <a:ln w="9525">
            <a:solidFill>
              <a:schemeClr val="tx1"/>
            </a:solidFill>
            <a:miter lim="800000"/>
            <a:headEnd/>
            <a:tailEnd/>
          </a:ln>
          <a:effectLst/>
        </p:spPr>
        <p:txBody>
          <a:bodyPr wrap="none" anchor="ctr"/>
          <a:lstStyle/>
          <a:p>
            <a:endParaRPr lang="en-US"/>
          </a:p>
        </p:txBody>
      </p:sp>
      <p:sp>
        <p:nvSpPr>
          <p:cNvPr id="469018" name="Text Box 26"/>
          <p:cNvSpPr txBox="1">
            <a:spLocks noChangeArrowheads="1"/>
          </p:cNvSpPr>
          <p:nvPr/>
        </p:nvSpPr>
        <p:spPr bwMode="auto">
          <a:xfrm>
            <a:off x="3106616" y="1358901"/>
            <a:ext cx="2447192" cy="581025"/>
          </a:xfrm>
          <a:prstGeom prst="rect">
            <a:avLst/>
          </a:prstGeom>
          <a:noFill/>
          <a:ln w="12700" cap="sq">
            <a:noFill/>
            <a:miter lim="800000"/>
            <a:headEnd type="none" w="sm" len="sm"/>
            <a:tailEnd type="none" w="sm" len="sm"/>
          </a:ln>
          <a:effectLst/>
        </p:spPr>
        <p:txBody>
          <a:bodyPr>
            <a:spAutoFit/>
          </a:bodyPr>
          <a:lstStyle/>
          <a:p>
            <a:pPr algn="ctr">
              <a:spcBef>
                <a:spcPct val="50000"/>
              </a:spcBef>
            </a:pPr>
            <a:r>
              <a:rPr lang="en-US" sz="1600" b="1">
                <a:latin typeface="Trebuchet MS" pitchFamily="34" charset="0"/>
              </a:rPr>
              <a:t>Long-term </a:t>
            </a:r>
            <a:br>
              <a:rPr lang="en-US" sz="1600" b="1">
                <a:latin typeface="Trebuchet MS" pitchFamily="34" charset="0"/>
              </a:rPr>
            </a:br>
            <a:r>
              <a:rPr lang="en-US" sz="1600" b="1">
                <a:latin typeface="Trebuchet MS" pitchFamily="34" charset="0"/>
              </a:rPr>
              <a:t>National Plans</a:t>
            </a:r>
          </a:p>
        </p:txBody>
      </p:sp>
      <p:sp>
        <p:nvSpPr>
          <p:cNvPr id="469019" name="Text Box 27"/>
          <p:cNvSpPr txBox="1">
            <a:spLocks noChangeArrowheads="1"/>
          </p:cNvSpPr>
          <p:nvPr/>
        </p:nvSpPr>
        <p:spPr bwMode="auto">
          <a:xfrm>
            <a:off x="1812682" y="5730875"/>
            <a:ext cx="5319346" cy="336550"/>
          </a:xfrm>
          <a:prstGeom prst="rect">
            <a:avLst/>
          </a:prstGeom>
          <a:noFill/>
          <a:ln w="12700" cap="sq">
            <a:noFill/>
            <a:miter lim="800000"/>
            <a:headEnd type="none" w="sm" len="sm"/>
            <a:tailEnd type="none" w="sm" len="sm"/>
          </a:ln>
          <a:effectLst/>
        </p:spPr>
        <p:txBody>
          <a:bodyPr>
            <a:spAutoFit/>
          </a:bodyPr>
          <a:lstStyle/>
          <a:p>
            <a:pPr algn="ctr">
              <a:spcBef>
                <a:spcPct val="50000"/>
              </a:spcBef>
            </a:pPr>
            <a:r>
              <a:rPr lang="en-US" sz="1600" b="1">
                <a:solidFill>
                  <a:schemeClr val="bg1"/>
                </a:solidFill>
                <a:latin typeface="Trebuchet MS" pitchFamily="34" charset="0"/>
              </a:rPr>
              <a:t>Critical Success Factor: Human Capital Development</a:t>
            </a:r>
          </a:p>
        </p:txBody>
      </p:sp>
      <p:sp>
        <p:nvSpPr>
          <p:cNvPr id="469020" name="Text Box 28"/>
          <p:cNvSpPr txBox="1">
            <a:spLocks noChangeArrowheads="1"/>
          </p:cNvSpPr>
          <p:nvPr/>
        </p:nvSpPr>
        <p:spPr bwMode="auto">
          <a:xfrm>
            <a:off x="2327031" y="6111875"/>
            <a:ext cx="4374174" cy="584775"/>
          </a:xfrm>
          <a:prstGeom prst="rect">
            <a:avLst/>
          </a:prstGeom>
          <a:noFill/>
          <a:ln w="12700" cap="sq">
            <a:noFill/>
            <a:miter lim="800000"/>
            <a:headEnd type="none" w="sm" len="sm"/>
            <a:tailEnd type="none" w="sm" len="sm"/>
          </a:ln>
          <a:effectLst/>
        </p:spPr>
        <p:txBody>
          <a:bodyPr>
            <a:spAutoFit/>
          </a:bodyPr>
          <a:lstStyle/>
          <a:p>
            <a:pPr algn="ctr">
              <a:spcBef>
                <a:spcPct val="50000"/>
              </a:spcBef>
            </a:pPr>
            <a:r>
              <a:rPr lang="en-US" sz="1600" b="1">
                <a:solidFill>
                  <a:schemeClr val="bg1"/>
                </a:solidFill>
                <a:latin typeface="Trebuchet MS" pitchFamily="34" charset="0"/>
              </a:rPr>
              <a:t>Key Enabler: Higher Education Transformation</a:t>
            </a:r>
          </a:p>
        </p:txBody>
      </p:sp>
      <p:sp>
        <p:nvSpPr>
          <p:cNvPr id="469021" name="Line 29"/>
          <p:cNvSpPr>
            <a:spLocks noChangeShapeType="1"/>
          </p:cNvSpPr>
          <p:nvPr/>
        </p:nvSpPr>
        <p:spPr bwMode="auto">
          <a:xfrm flipV="1">
            <a:off x="3028950" y="6083301"/>
            <a:ext cx="2747596" cy="11113"/>
          </a:xfrm>
          <a:prstGeom prst="line">
            <a:avLst/>
          </a:prstGeom>
          <a:noFill/>
          <a:ln w="9525">
            <a:solidFill>
              <a:schemeClr val="bg1"/>
            </a:solidFill>
            <a:round/>
            <a:headEnd/>
            <a:tailEnd/>
          </a:ln>
          <a:effectLst/>
        </p:spPr>
        <p:txBody>
          <a:bodyPr/>
          <a:lstStyle/>
          <a:p>
            <a:endParaRPr lang="en-US"/>
          </a:p>
        </p:txBody>
      </p:sp>
      <p:sp>
        <p:nvSpPr>
          <p:cNvPr id="469022" name="Text Box 30"/>
          <p:cNvSpPr txBox="1">
            <a:spLocks noChangeArrowheads="1"/>
          </p:cNvSpPr>
          <p:nvPr/>
        </p:nvSpPr>
        <p:spPr bwMode="auto">
          <a:xfrm>
            <a:off x="5744308" y="131764"/>
            <a:ext cx="3317631" cy="238125"/>
          </a:xfrm>
          <a:prstGeom prst="rect">
            <a:avLst/>
          </a:prstGeom>
          <a:noFill/>
          <a:ln w="9525">
            <a:noFill/>
            <a:miter lim="800000"/>
            <a:headEnd/>
            <a:tailEnd/>
          </a:ln>
          <a:effectLst/>
        </p:spPr>
        <p:txBody>
          <a:bodyPr>
            <a:spAutoFit/>
          </a:bodyPr>
          <a:lstStyle/>
          <a:p>
            <a:pPr algn="r">
              <a:lnSpc>
                <a:spcPct val="80000"/>
              </a:lnSpc>
              <a:spcBef>
                <a:spcPct val="50000"/>
              </a:spcBef>
            </a:pPr>
            <a:r>
              <a:rPr lang="en-MY" sz="1200" b="1">
                <a:solidFill>
                  <a:srgbClr val="FF0000"/>
                </a:solidFill>
                <a:latin typeface="Trebuchet MS" pitchFamily="34" charset="0"/>
              </a:rPr>
              <a:t>Transformation Background</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090" name="Rectangle 2"/>
          <p:cNvSpPr>
            <a:spLocks noChangeArrowheads="1"/>
          </p:cNvSpPr>
          <p:nvPr/>
        </p:nvSpPr>
        <p:spPr bwMode="auto">
          <a:xfrm>
            <a:off x="246185" y="581025"/>
            <a:ext cx="8732227" cy="647700"/>
          </a:xfrm>
          <a:prstGeom prst="rect">
            <a:avLst/>
          </a:prstGeom>
          <a:noFill/>
          <a:ln w="9525">
            <a:noFill/>
            <a:miter lim="800000"/>
            <a:headEnd/>
            <a:tailEnd/>
          </a:ln>
          <a:effectLst/>
        </p:spPr>
        <p:txBody>
          <a:bodyPr lIns="92075" tIns="46038" rIns="92075" bIns="46038"/>
          <a:lstStyle/>
          <a:p>
            <a:r>
              <a:rPr lang="en-US" sz="2000" b="1">
                <a:solidFill>
                  <a:srgbClr val="000000"/>
                </a:solidFill>
              </a:rPr>
              <a:t>“Quality” transformation is key to the country’s future.</a:t>
            </a:r>
            <a:endParaRPr lang="th-TH" sz="2000" b="1">
              <a:solidFill>
                <a:srgbClr val="000000"/>
              </a:solidFill>
            </a:endParaRPr>
          </a:p>
        </p:txBody>
      </p:sp>
      <p:pic>
        <p:nvPicPr>
          <p:cNvPr id="473091" name="Picture 3" descr="insidepix1"/>
          <p:cNvPicPr>
            <a:picLocks noChangeAspect="1" noChangeArrowheads="1"/>
          </p:cNvPicPr>
          <p:nvPr/>
        </p:nvPicPr>
        <p:blipFill>
          <a:blip r:embed="rId3"/>
          <a:srcRect/>
          <a:stretch>
            <a:fillRect/>
          </a:stretch>
        </p:blipFill>
        <p:spPr bwMode="auto">
          <a:xfrm>
            <a:off x="5111261" y="1552575"/>
            <a:ext cx="3077308" cy="4400550"/>
          </a:xfrm>
          <a:prstGeom prst="rect">
            <a:avLst/>
          </a:prstGeom>
          <a:noFill/>
        </p:spPr>
      </p:pic>
      <p:sp>
        <p:nvSpPr>
          <p:cNvPr id="473092" name="Rectangle 4"/>
          <p:cNvSpPr>
            <a:spLocks noChangeArrowheads="1"/>
          </p:cNvSpPr>
          <p:nvPr/>
        </p:nvSpPr>
        <p:spPr bwMode="auto">
          <a:xfrm>
            <a:off x="619859" y="2906714"/>
            <a:ext cx="3952142" cy="3170099"/>
          </a:xfrm>
          <a:prstGeom prst="rect">
            <a:avLst/>
          </a:prstGeom>
          <a:noFill/>
          <a:ln w="9525">
            <a:noFill/>
            <a:miter lim="800000"/>
            <a:headEnd/>
            <a:tailEnd/>
          </a:ln>
          <a:effectLst/>
        </p:spPr>
        <p:txBody>
          <a:bodyPr anchor="ctr">
            <a:spAutoFit/>
          </a:bodyPr>
          <a:lstStyle/>
          <a:p>
            <a:r>
              <a:rPr lang="en-US" sz="1600">
                <a:latin typeface="Trebuchet MS" pitchFamily="34" charset="0"/>
              </a:rPr>
              <a:t>A select committee comprising academics and industry experts will determine which of the 32 private and 20 public universities in the country qualify for the apex status.</a:t>
            </a:r>
          </a:p>
          <a:p>
            <a:endParaRPr lang="en-US" sz="1600">
              <a:latin typeface="Trebuchet MS" pitchFamily="34" charset="0"/>
            </a:endParaRPr>
          </a:p>
          <a:p>
            <a:r>
              <a:rPr lang="en-US" sz="1600">
                <a:latin typeface="Trebuchet MS" pitchFamily="34" charset="0"/>
              </a:rPr>
              <a:t>Apex universities will be the Malaysian version of Ivy League universities where only the best and brightest students attend. </a:t>
            </a:r>
          </a:p>
          <a:p>
            <a:endParaRPr lang="en-US" sz="1600">
              <a:latin typeface="Trebuchet MS" pitchFamily="34" charset="0"/>
            </a:endParaRPr>
          </a:p>
          <a:p>
            <a:pPr algn="r"/>
            <a:r>
              <a:rPr lang="en-MY" sz="1200">
                <a:latin typeface="Trebuchet MS" pitchFamily="34" charset="0"/>
              </a:rPr>
              <a:t>NST Online</a:t>
            </a:r>
          </a:p>
          <a:p>
            <a:pPr algn="r"/>
            <a:r>
              <a:rPr lang="en-MY" sz="1200">
                <a:latin typeface="Trebuchet MS" pitchFamily="34" charset="0"/>
              </a:rPr>
              <a:t>August 29, 2007</a:t>
            </a:r>
          </a:p>
        </p:txBody>
      </p:sp>
      <p:sp>
        <p:nvSpPr>
          <p:cNvPr id="473093" name="Rectangle 5"/>
          <p:cNvSpPr>
            <a:spLocks noChangeArrowheads="1"/>
          </p:cNvSpPr>
          <p:nvPr/>
        </p:nvSpPr>
        <p:spPr bwMode="auto">
          <a:xfrm>
            <a:off x="518747" y="1873250"/>
            <a:ext cx="4545623" cy="641350"/>
          </a:xfrm>
          <a:prstGeom prst="rect">
            <a:avLst/>
          </a:prstGeom>
          <a:noFill/>
          <a:ln w="9525">
            <a:noFill/>
            <a:miter lim="800000"/>
            <a:headEnd/>
            <a:tailEnd/>
          </a:ln>
          <a:effectLst/>
        </p:spPr>
        <p:txBody>
          <a:bodyPr anchor="ctr">
            <a:spAutoFit/>
          </a:bodyPr>
          <a:lstStyle/>
          <a:p>
            <a:r>
              <a:rPr lang="en-MY" b="1">
                <a:latin typeface="Trebuchet MS" pitchFamily="34" charset="0"/>
              </a:rPr>
              <a:t>Aiming higher: PM maps out plan for world-class varsities</a:t>
            </a:r>
            <a:endParaRPr lang="en-MY">
              <a:latin typeface="Trebuchet MS" pitchFamily="34" charset="0"/>
            </a:endParaRPr>
          </a:p>
        </p:txBody>
      </p:sp>
      <p:sp>
        <p:nvSpPr>
          <p:cNvPr id="473094" name="Text Box 6"/>
          <p:cNvSpPr txBox="1">
            <a:spLocks noChangeArrowheads="1"/>
          </p:cNvSpPr>
          <p:nvPr/>
        </p:nvSpPr>
        <p:spPr bwMode="auto">
          <a:xfrm>
            <a:off x="5744308" y="131764"/>
            <a:ext cx="3317631" cy="238125"/>
          </a:xfrm>
          <a:prstGeom prst="rect">
            <a:avLst/>
          </a:prstGeom>
          <a:noFill/>
          <a:ln w="9525">
            <a:noFill/>
            <a:miter lim="800000"/>
            <a:headEnd/>
            <a:tailEnd/>
          </a:ln>
          <a:effectLst/>
        </p:spPr>
        <p:txBody>
          <a:bodyPr>
            <a:spAutoFit/>
          </a:bodyPr>
          <a:lstStyle/>
          <a:p>
            <a:pPr algn="r">
              <a:lnSpc>
                <a:spcPct val="80000"/>
              </a:lnSpc>
              <a:spcBef>
                <a:spcPct val="50000"/>
              </a:spcBef>
            </a:pPr>
            <a:r>
              <a:rPr lang="en-MY" sz="1200" b="1">
                <a:solidFill>
                  <a:srgbClr val="FF0000"/>
                </a:solidFill>
                <a:latin typeface="Trebuchet MS" pitchFamily="34" charset="0"/>
              </a:rPr>
              <a:t>Transformation Background</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2"/>
          <p:cNvSpPr>
            <a:spLocks noChangeArrowheads="1"/>
          </p:cNvSpPr>
          <p:nvPr/>
        </p:nvSpPr>
        <p:spPr bwMode="auto">
          <a:xfrm>
            <a:off x="259374" y="581025"/>
            <a:ext cx="8732226" cy="647700"/>
          </a:xfrm>
          <a:prstGeom prst="rect">
            <a:avLst/>
          </a:prstGeom>
          <a:noFill/>
          <a:ln w="9525">
            <a:noFill/>
            <a:miter lim="800000"/>
            <a:headEnd/>
            <a:tailEnd/>
          </a:ln>
          <a:effectLst/>
        </p:spPr>
        <p:txBody>
          <a:bodyPr lIns="92075" tIns="46038" rIns="92075" bIns="46038"/>
          <a:lstStyle/>
          <a:p>
            <a:r>
              <a:rPr lang="en-US" sz="2400" b="1">
                <a:solidFill>
                  <a:srgbClr val="000000"/>
                </a:solidFill>
                <a:latin typeface="Trebuchet MS" pitchFamily="34" charset="0"/>
              </a:rPr>
              <a:t>Phases of the National Higher Education Transformation.</a:t>
            </a:r>
            <a:endParaRPr lang="th-TH" sz="2400" b="1">
              <a:solidFill>
                <a:srgbClr val="000000"/>
              </a:solidFill>
              <a:latin typeface="Trebuchet MS" pitchFamily="34" charset="0"/>
            </a:endParaRPr>
          </a:p>
        </p:txBody>
      </p:sp>
      <p:sp>
        <p:nvSpPr>
          <p:cNvPr id="404483" name="AutoShape 3"/>
          <p:cNvSpPr>
            <a:spLocks noChangeArrowheads="1"/>
          </p:cNvSpPr>
          <p:nvPr/>
        </p:nvSpPr>
        <p:spPr bwMode="auto">
          <a:xfrm>
            <a:off x="946639" y="1295400"/>
            <a:ext cx="1953358" cy="965200"/>
          </a:xfrm>
          <a:prstGeom prst="homePlate">
            <a:avLst>
              <a:gd name="adj" fmla="val 36713"/>
            </a:avLst>
          </a:prstGeom>
          <a:gradFill rotWithShape="1">
            <a:gsLst>
              <a:gs pos="0">
                <a:schemeClr val="bg1">
                  <a:gamma/>
                  <a:shade val="56078"/>
                  <a:invGamma/>
                </a:schemeClr>
              </a:gs>
              <a:gs pos="100000">
                <a:schemeClr val="bg1"/>
              </a:gs>
            </a:gsLst>
            <a:lin ang="0" scaled="1"/>
          </a:gradFill>
          <a:ln w="12700">
            <a:solidFill>
              <a:schemeClr val="bg2"/>
            </a:solidFill>
            <a:miter lim="800000"/>
            <a:headEnd/>
            <a:tailEnd/>
          </a:ln>
          <a:effectLst>
            <a:prstShdw prst="shdw17" dist="17961" dir="2700000">
              <a:schemeClr val="bg2">
                <a:gamma/>
                <a:shade val="60000"/>
                <a:invGamma/>
              </a:schemeClr>
            </a:prstShdw>
          </a:effectLst>
        </p:spPr>
        <p:txBody>
          <a:bodyPr wrap="none" anchor="ctr"/>
          <a:lstStyle/>
          <a:p>
            <a:pPr algn="ctr" eaLnBrk="0" hangingPunct="0"/>
            <a:endParaRPr lang="en-US" sz="1400" b="1"/>
          </a:p>
        </p:txBody>
      </p:sp>
      <p:sp>
        <p:nvSpPr>
          <p:cNvPr id="404484" name="AutoShape 4"/>
          <p:cNvSpPr>
            <a:spLocks noChangeArrowheads="1"/>
          </p:cNvSpPr>
          <p:nvPr/>
        </p:nvSpPr>
        <p:spPr bwMode="auto">
          <a:xfrm>
            <a:off x="2784231" y="1295400"/>
            <a:ext cx="2029558" cy="965200"/>
          </a:xfrm>
          <a:prstGeom prst="chevron">
            <a:avLst>
              <a:gd name="adj" fmla="val 33737"/>
            </a:avLst>
          </a:prstGeom>
          <a:gradFill rotWithShape="1">
            <a:gsLst>
              <a:gs pos="0">
                <a:schemeClr val="bg1"/>
              </a:gs>
              <a:gs pos="100000">
                <a:schemeClr val="bg1">
                  <a:gamma/>
                  <a:shade val="86275"/>
                  <a:invGamma/>
                </a:schemeClr>
              </a:gs>
            </a:gsLst>
            <a:lin ang="0" scaled="1"/>
          </a:gradFill>
          <a:ln w="12700">
            <a:solidFill>
              <a:schemeClr val="bg2"/>
            </a:solidFill>
            <a:miter lim="800000"/>
            <a:headEnd/>
            <a:tailEnd/>
          </a:ln>
          <a:effectLst>
            <a:prstShdw prst="shdw17" dist="17961" dir="2700000">
              <a:schemeClr val="bg2">
                <a:gamma/>
                <a:shade val="60000"/>
                <a:invGamma/>
              </a:schemeClr>
            </a:prstShdw>
          </a:effectLst>
        </p:spPr>
        <p:txBody>
          <a:bodyPr wrap="none" anchor="ctr"/>
          <a:lstStyle/>
          <a:p>
            <a:endParaRPr lang="en-US"/>
          </a:p>
        </p:txBody>
      </p:sp>
      <p:sp>
        <p:nvSpPr>
          <p:cNvPr id="404485" name="AutoShape 5"/>
          <p:cNvSpPr>
            <a:spLocks noChangeArrowheads="1"/>
          </p:cNvSpPr>
          <p:nvPr/>
        </p:nvSpPr>
        <p:spPr bwMode="auto">
          <a:xfrm>
            <a:off x="4715608" y="1295400"/>
            <a:ext cx="1973874" cy="965200"/>
          </a:xfrm>
          <a:prstGeom prst="chevron">
            <a:avLst>
              <a:gd name="adj" fmla="val 32811"/>
            </a:avLst>
          </a:prstGeom>
          <a:gradFill rotWithShape="1">
            <a:gsLst>
              <a:gs pos="0">
                <a:schemeClr val="bg1"/>
              </a:gs>
              <a:gs pos="100000">
                <a:schemeClr val="bg1">
                  <a:gamma/>
                  <a:shade val="86275"/>
                  <a:invGamma/>
                </a:schemeClr>
              </a:gs>
            </a:gsLst>
            <a:lin ang="0" scaled="1"/>
          </a:gradFill>
          <a:ln w="12700">
            <a:solidFill>
              <a:schemeClr val="bg2"/>
            </a:solidFill>
            <a:miter lim="800000"/>
            <a:headEnd/>
            <a:tailEnd/>
          </a:ln>
          <a:effectLst>
            <a:prstShdw prst="shdw17" dist="17961" dir="2700000">
              <a:schemeClr val="bg2">
                <a:gamma/>
                <a:shade val="60000"/>
                <a:invGamma/>
              </a:schemeClr>
            </a:prstShdw>
          </a:effectLst>
        </p:spPr>
        <p:txBody>
          <a:bodyPr wrap="none" anchor="ctr"/>
          <a:lstStyle/>
          <a:p>
            <a:pPr algn="ctr"/>
            <a:endParaRPr lang="en-US"/>
          </a:p>
          <a:p>
            <a:pPr algn="ctr"/>
            <a:endParaRPr lang="en-US"/>
          </a:p>
          <a:p>
            <a:pPr algn="ctr"/>
            <a:endParaRPr lang="en-US"/>
          </a:p>
        </p:txBody>
      </p:sp>
      <p:sp>
        <p:nvSpPr>
          <p:cNvPr id="404486" name="AutoShape 6"/>
          <p:cNvSpPr>
            <a:spLocks noChangeArrowheads="1"/>
          </p:cNvSpPr>
          <p:nvPr/>
        </p:nvSpPr>
        <p:spPr bwMode="auto">
          <a:xfrm>
            <a:off x="6563458" y="1295400"/>
            <a:ext cx="2061796" cy="965200"/>
          </a:xfrm>
          <a:prstGeom prst="chevron">
            <a:avLst>
              <a:gd name="adj" fmla="val 34273"/>
            </a:avLst>
          </a:prstGeom>
          <a:gradFill rotWithShape="1">
            <a:gsLst>
              <a:gs pos="0">
                <a:schemeClr val="bg1"/>
              </a:gs>
              <a:gs pos="100000">
                <a:schemeClr val="bg1">
                  <a:gamma/>
                  <a:shade val="86275"/>
                  <a:invGamma/>
                </a:schemeClr>
              </a:gs>
            </a:gsLst>
            <a:lin ang="0" scaled="1"/>
          </a:gradFill>
          <a:ln w="12700">
            <a:solidFill>
              <a:schemeClr val="bg2"/>
            </a:solidFill>
            <a:miter lim="800000"/>
            <a:headEnd/>
            <a:tailEnd/>
          </a:ln>
          <a:effectLst>
            <a:prstShdw prst="shdw17" dist="17961" dir="2700000">
              <a:schemeClr val="bg2">
                <a:gamma/>
                <a:shade val="60000"/>
                <a:invGamma/>
              </a:schemeClr>
            </a:prstShdw>
          </a:effectLst>
        </p:spPr>
        <p:txBody>
          <a:bodyPr wrap="none" anchor="ctr"/>
          <a:lstStyle/>
          <a:p>
            <a:endParaRPr lang="en-US"/>
          </a:p>
        </p:txBody>
      </p:sp>
      <p:sp>
        <p:nvSpPr>
          <p:cNvPr id="404487" name="Oval 7"/>
          <p:cNvSpPr>
            <a:spLocks noChangeArrowheads="1"/>
          </p:cNvSpPr>
          <p:nvPr/>
        </p:nvSpPr>
        <p:spPr bwMode="auto">
          <a:xfrm>
            <a:off x="1217735" y="1327150"/>
            <a:ext cx="281354" cy="304800"/>
          </a:xfrm>
          <a:prstGeom prst="ellipse">
            <a:avLst/>
          </a:prstGeom>
          <a:solidFill>
            <a:schemeClr val="tx1"/>
          </a:solidFill>
          <a:ln w="12700">
            <a:noFill/>
            <a:round/>
            <a:headEnd/>
            <a:tailEnd/>
          </a:ln>
          <a:effectLst/>
        </p:spPr>
        <p:txBody>
          <a:bodyPr wrap="none" anchor="ctr"/>
          <a:lstStyle/>
          <a:p>
            <a:pPr algn="ctr"/>
            <a:r>
              <a:rPr lang="en-US" sz="1400" b="1">
                <a:solidFill>
                  <a:schemeClr val="bg1"/>
                </a:solidFill>
                <a:latin typeface="Trebuchet MS" pitchFamily="34" charset="0"/>
              </a:rPr>
              <a:t>1</a:t>
            </a:r>
          </a:p>
        </p:txBody>
      </p:sp>
      <p:sp>
        <p:nvSpPr>
          <p:cNvPr id="404488" name="Oval 8"/>
          <p:cNvSpPr>
            <a:spLocks noChangeArrowheads="1"/>
          </p:cNvSpPr>
          <p:nvPr/>
        </p:nvSpPr>
        <p:spPr bwMode="auto">
          <a:xfrm>
            <a:off x="2929304" y="1327150"/>
            <a:ext cx="281354" cy="304800"/>
          </a:xfrm>
          <a:prstGeom prst="ellipse">
            <a:avLst/>
          </a:prstGeom>
          <a:solidFill>
            <a:schemeClr val="tx1"/>
          </a:solidFill>
          <a:ln w="12700">
            <a:noFill/>
            <a:round/>
            <a:headEnd/>
            <a:tailEnd/>
          </a:ln>
          <a:effectLst/>
        </p:spPr>
        <p:txBody>
          <a:bodyPr wrap="none" anchor="ctr"/>
          <a:lstStyle/>
          <a:p>
            <a:pPr algn="ctr"/>
            <a:r>
              <a:rPr lang="en-US" sz="1400" b="1">
                <a:solidFill>
                  <a:schemeClr val="bg1"/>
                </a:solidFill>
                <a:latin typeface="Trebuchet MS" pitchFamily="34" charset="0"/>
              </a:rPr>
              <a:t>2</a:t>
            </a:r>
          </a:p>
        </p:txBody>
      </p:sp>
      <p:sp>
        <p:nvSpPr>
          <p:cNvPr id="404489" name="Oval 9"/>
          <p:cNvSpPr>
            <a:spLocks noChangeArrowheads="1"/>
          </p:cNvSpPr>
          <p:nvPr/>
        </p:nvSpPr>
        <p:spPr bwMode="auto">
          <a:xfrm>
            <a:off x="4922227" y="1327150"/>
            <a:ext cx="281354" cy="304800"/>
          </a:xfrm>
          <a:prstGeom prst="ellipse">
            <a:avLst/>
          </a:prstGeom>
          <a:solidFill>
            <a:schemeClr val="tx1"/>
          </a:solidFill>
          <a:ln w="12700">
            <a:noFill/>
            <a:round/>
            <a:headEnd/>
            <a:tailEnd/>
          </a:ln>
          <a:effectLst/>
        </p:spPr>
        <p:txBody>
          <a:bodyPr wrap="none" anchor="ctr"/>
          <a:lstStyle/>
          <a:p>
            <a:pPr algn="ctr"/>
            <a:r>
              <a:rPr lang="en-US" sz="1400" b="1">
                <a:solidFill>
                  <a:schemeClr val="bg1"/>
                </a:solidFill>
                <a:latin typeface="Trebuchet MS" pitchFamily="34" charset="0"/>
              </a:rPr>
              <a:t>3</a:t>
            </a:r>
          </a:p>
        </p:txBody>
      </p:sp>
      <p:sp>
        <p:nvSpPr>
          <p:cNvPr id="404490" name="Oval 10"/>
          <p:cNvSpPr>
            <a:spLocks noChangeArrowheads="1"/>
          </p:cNvSpPr>
          <p:nvPr/>
        </p:nvSpPr>
        <p:spPr bwMode="auto">
          <a:xfrm>
            <a:off x="6844812" y="1314450"/>
            <a:ext cx="281354" cy="304800"/>
          </a:xfrm>
          <a:prstGeom prst="ellipse">
            <a:avLst/>
          </a:prstGeom>
          <a:solidFill>
            <a:schemeClr val="tx1"/>
          </a:solidFill>
          <a:ln w="12700">
            <a:noFill/>
            <a:round/>
            <a:headEnd/>
            <a:tailEnd/>
          </a:ln>
          <a:effectLst/>
        </p:spPr>
        <p:txBody>
          <a:bodyPr wrap="none" anchor="ctr"/>
          <a:lstStyle/>
          <a:p>
            <a:pPr algn="ctr"/>
            <a:r>
              <a:rPr lang="en-US" sz="1400" b="1">
                <a:solidFill>
                  <a:schemeClr val="bg1"/>
                </a:solidFill>
                <a:latin typeface="Trebuchet MS" pitchFamily="34" charset="0"/>
              </a:rPr>
              <a:t>4</a:t>
            </a:r>
          </a:p>
        </p:txBody>
      </p:sp>
      <p:sp>
        <p:nvSpPr>
          <p:cNvPr id="404491" name="Text Box 11"/>
          <p:cNvSpPr txBox="1">
            <a:spLocks noChangeArrowheads="1"/>
          </p:cNvSpPr>
          <p:nvPr/>
        </p:nvSpPr>
        <p:spPr bwMode="auto">
          <a:xfrm>
            <a:off x="1277816" y="1427163"/>
            <a:ext cx="1532792" cy="738664"/>
          </a:xfrm>
          <a:prstGeom prst="rect">
            <a:avLst/>
          </a:prstGeom>
          <a:noFill/>
          <a:ln w="9525">
            <a:noFill/>
            <a:miter lim="800000"/>
            <a:headEnd/>
            <a:tailEnd/>
          </a:ln>
          <a:effectLst/>
        </p:spPr>
        <p:txBody>
          <a:bodyPr>
            <a:spAutoFit/>
          </a:bodyPr>
          <a:lstStyle/>
          <a:p>
            <a:pPr algn="ctr">
              <a:spcBef>
                <a:spcPct val="60000"/>
              </a:spcBef>
              <a:buFont typeface="Trebuchet MS" pitchFamily="34" charset="0"/>
              <a:buNone/>
            </a:pPr>
            <a:r>
              <a:rPr lang="en-US" sz="1400" b="1">
                <a:latin typeface="Trebuchet MS" pitchFamily="34" charset="0"/>
              </a:rPr>
              <a:t>Laying the Foundation </a:t>
            </a:r>
            <a:br>
              <a:rPr lang="en-US" sz="1400" b="1">
                <a:latin typeface="Trebuchet MS" pitchFamily="34" charset="0"/>
              </a:rPr>
            </a:br>
            <a:r>
              <a:rPr lang="en-US" sz="1400" b="1">
                <a:latin typeface="Trebuchet MS" pitchFamily="34" charset="0"/>
              </a:rPr>
              <a:t>(2007-2010)</a:t>
            </a:r>
          </a:p>
        </p:txBody>
      </p:sp>
      <p:sp>
        <p:nvSpPr>
          <p:cNvPr id="404492" name="Text Box 12"/>
          <p:cNvSpPr txBox="1">
            <a:spLocks noChangeArrowheads="1"/>
          </p:cNvSpPr>
          <p:nvPr/>
        </p:nvSpPr>
        <p:spPr bwMode="auto">
          <a:xfrm>
            <a:off x="2949820" y="1427163"/>
            <a:ext cx="1711569" cy="738664"/>
          </a:xfrm>
          <a:prstGeom prst="rect">
            <a:avLst/>
          </a:prstGeom>
          <a:noFill/>
          <a:ln w="9525">
            <a:noFill/>
            <a:miter lim="800000"/>
            <a:headEnd/>
            <a:tailEnd/>
          </a:ln>
          <a:effectLst/>
        </p:spPr>
        <p:txBody>
          <a:bodyPr>
            <a:spAutoFit/>
          </a:bodyPr>
          <a:lstStyle/>
          <a:p>
            <a:pPr algn="ctr">
              <a:spcBef>
                <a:spcPct val="60000"/>
              </a:spcBef>
              <a:buFont typeface="Trebuchet MS" pitchFamily="34" charset="0"/>
              <a:buNone/>
            </a:pPr>
            <a:r>
              <a:rPr lang="en-US" sz="1400" b="1">
                <a:latin typeface="Trebuchet MS" pitchFamily="34" charset="0"/>
              </a:rPr>
              <a:t>Strengthening</a:t>
            </a:r>
            <a:br>
              <a:rPr lang="en-US" sz="1400" b="1">
                <a:latin typeface="Trebuchet MS" pitchFamily="34" charset="0"/>
              </a:rPr>
            </a:br>
            <a:r>
              <a:rPr lang="en-US" sz="1400" b="1">
                <a:latin typeface="Trebuchet MS" pitchFamily="34" charset="0"/>
              </a:rPr>
              <a:t>and Enhancement </a:t>
            </a:r>
            <a:br>
              <a:rPr lang="en-US" sz="1400" b="1">
                <a:latin typeface="Trebuchet MS" pitchFamily="34" charset="0"/>
              </a:rPr>
            </a:br>
            <a:r>
              <a:rPr lang="en-US" sz="1400" b="1">
                <a:latin typeface="Trebuchet MS" pitchFamily="34" charset="0"/>
              </a:rPr>
              <a:t>(2011-2015)</a:t>
            </a:r>
          </a:p>
        </p:txBody>
      </p:sp>
      <p:sp>
        <p:nvSpPr>
          <p:cNvPr id="404493" name="Text Box 13"/>
          <p:cNvSpPr txBox="1">
            <a:spLocks noChangeArrowheads="1"/>
          </p:cNvSpPr>
          <p:nvPr/>
        </p:nvSpPr>
        <p:spPr bwMode="auto">
          <a:xfrm>
            <a:off x="4799135" y="1533525"/>
            <a:ext cx="1711569" cy="523220"/>
          </a:xfrm>
          <a:prstGeom prst="rect">
            <a:avLst/>
          </a:prstGeom>
          <a:noFill/>
          <a:ln w="9525">
            <a:noFill/>
            <a:miter lim="800000"/>
            <a:headEnd/>
            <a:tailEnd/>
          </a:ln>
          <a:effectLst/>
        </p:spPr>
        <p:txBody>
          <a:bodyPr>
            <a:spAutoFit/>
          </a:bodyPr>
          <a:lstStyle/>
          <a:p>
            <a:pPr algn="ctr">
              <a:spcBef>
                <a:spcPct val="60000"/>
              </a:spcBef>
              <a:buFont typeface="Trebuchet MS" pitchFamily="34" charset="0"/>
              <a:buNone/>
            </a:pPr>
            <a:r>
              <a:rPr lang="en-US" sz="1400" b="1">
                <a:latin typeface="Trebuchet MS" pitchFamily="34" charset="0"/>
              </a:rPr>
              <a:t>Excellence </a:t>
            </a:r>
            <a:br>
              <a:rPr lang="en-US" sz="1400" b="1">
                <a:latin typeface="Trebuchet MS" pitchFamily="34" charset="0"/>
              </a:rPr>
            </a:br>
            <a:r>
              <a:rPr lang="en-US" sz="1400" b="1">
                <a:latin typeface="Trebuchet MS" pitchFamily="34" charset="0"/>
              </a:rPr>
              <a:t>(2016-2020)</a:t>
            </a:r>
          </a:p>
        </p:txBody>
      </p:sp>
      <p:sp>
        <p:nvSpPr>
          <p:cNvPr id="404494" name="Text Box 14"/>
          <p:cNvSpPr txBox="1">
            <a:spLocks noChangeArrowheads="1"/>
          </p:cNvSpPr>
          <p:nvPr/>
        </p:nvSpPr>
        <p:spPr bwMode="auto">
          <a:xfrm>
            <a:off x="6729046" y="1427163"/>
            <a:ext cx="1711569" cy="738664"/>
          </a:xfrm>
          <a:prstGeom prst="rect">
            <a:avLst/>
          </a:prstGeom>
          <a:noFill/>
          <a:ln w="9525">
            <a:noFill/>
            <a:miter lim="800000"/>
            <a:headEnd/>
            <a:tailEnd/>
          </a:ln>
          <a:effectLst/>
        </p:spPr>
        <p:txBody>
          <a:bodyPr>
            <a:spAutoFit/>
          </a:bodyPr>
          <a:lstStyle/>
          <a:p>
            <a:pPr algn="ctr">
              <a:spcBef>
                <a:spcPct val="60000"/>
              </a:spcBef>
              <a:buFont typeface="Trebuchet MS" pitchFamily="34" charset="0"/>
              <a:buNone/>
            </a:pPr>
            <a:r>
              <a:rPr lang="en-US" sz="1400" b="1">
                <a:latin typeface="Trebuchet MS" pitchFamily="34" charset="0"/>
              </a:rPr>
              <a:t>Glory and Sustainability </a:t>
            </a:r>
            <a:br>
              <a:rPr lang="en-US" sz="1400" b="1">
                <a:latin typeface="Trebuchet MS" pitchFamily="34" charset="0"/>
              </a:rPr>
            </a:br>
            <a:r>
              <a:rPr lang="en-US" sz="1400" b="1">
                <a:latin typeface="Trebuchet MS" pitchFamily="34" charset="0"/>
              </a:rPr>
              <a:t>(beyond 2020)</a:t>
            </a:r>
          </a:p>
        </p:txBody>
      </p:sp>
      <p:sp>
        <p:nvSpPr>
          <p:cNvPr id="404495" name="Text Box 15"/>
          <p:cNvSpPr txBox="1">
            <a:spLocks noChangeArrowheads="1"/>
          </p:cNvSpPr>
          <p:nvPr/>
        </p:nvSpPr>
        <p:spPr bwMode="auto">
          <a:xfrm>
            <a:off x="401515" y="2441576"/>
            <a:ext cx="7955574" cy="284163"/>
          </a:xfrm>
          <a:prstGeom prst="rect">
            <a:avLst/>
          </a:prstGeom>
          <a:solidFill>
            <a:schemeClr val="tx1"/>
          </a:solidFill>
          <a:ln w="12700">
            <a:noFill/>
            <a:miter lim="800000"/>
            <a:headEnd type="none" w="sm" len="sm"/>
            <a:tailEnd type="none" w="sm" len="sm"/>
          </a:ln>
          <a:effectLst/>
        </p:spPr>
        <p:txBody>
          <a:bodyPr>
            <a:spAutoFit/>
          </a:bodyPr>
          <a:lstStyle/>
          <a:p>
            <a:pPr>
              <a:lnSpc>
                <a:spcPct val="105000"/>
              </a:lnSpc>
            </a:pPr>
            <a:r>
              <a:rPr lang="en-US" sz="1200" b="1">
                <a:solidFill>
                  <a:schemeClr val="bg1"/>
                </a:solidFill>
                <a:latin typeface="Trebuchet MS" pitchFamily="34" charset="0"/>
              </a:rPr>
              <a:t>Target Outcomes:</a:t>
            </a:r>
          </a:p>
        </p:txBody>
      </p:sp>
      <p:sp>
        <p:nvSpPr>
          <p:cNvPr id="404496" name="Text Box 16"/>
          <p:cNvSpPr txBox="1">
            <a:spLocks noChangeArrowheads="1"/>
          </p:cNvSpPr>
          <p:nvPr/>
        </p:nvSpPr>
        <p:spPr bwMode="auto">
          <a:xfrm>
            <a:off x="404447" y="2840038"/>
            <a:ext cx="2384181" cy="3391698"/>
          </a:xfrm>
          <a:prstGeom prst="rect">
            <a:avLst/>
          </a:prstGeom>
          <a:noFill/>
          <a:ln w="9525">
            <a:noFill/>
            <a:miter lim="800000"/>
            <a:headEnd/>
            <a:tailEnd/>
          </a:ln>
          <a:effectLst/>
        </p:spPr>
        <p:txBody>
          <a:bodyPr>
            <a:spAutoFit/>
          </a:bodyPr>
          <a:lstStyle/>
          <a:p>
            <a:pPr marL="109538" indent="-109538">
              <a:spcBef>
                <a:spcPct val="80000"/>
              </a:spcBef>
              <a:buFont typeface="Wingdings" pitchFamily="2" charset="2"/>
              <a:buChar char="§"/>
            </a:pPr>
            <a:r>
              <a:rPr lang="en-US" sz="1600">
                <a:latin typeface="Trebuchet MS" pitchFamily="34" charset="0"/>
              </a:rPr>
              <a:t>Key policies executed upon.</a:t>
            </a:r>
          </a:p>
          <a:p>
            <a:pPr marL="109538" indent="-109538">
              <a:spcBef>
                <a:spcPct val="80000"/>
              </a:spcBef>
              <a:buFont typeface="Wingdings" pitchFamily="2" charset="2"/>
              <a:buChar char="§"/>
            </a:pPr>
            <a:r>
              <a:rPr lang="en-US" sz="1600">
                <a:latin typeface="Trebuchet MS" pitchFamily="34" charset="0"/>
              </a:rPr>
              <a:t>HEIs’</a:t>
            </a:r>
            <a:r>
              <a:rPr lang="en-US" sz="1600" baseline="30000">
                <a:latin typeface="Trebuchet MS" pitchFamily="34" charset="0"/>
              </a:rPr>
              <a:t>1</a:t>
            </a:r>
            <a:r>
              <a:rPr lang="en-US" sz="1600">
                <a:latin typeface="Trebuchet MS" pitchFamily="34" charset="0"/>
              </a:rPr>
              <a:t> strategic plans synchronized to Transformation Plan. </a:t>
            </a:r>
          </a:p>
          <a:p>
            <a:pPr marL="109538" indent="-109538">
              <a:spcBef>
                <a:spcPct val="80000"/>
              </a:spcBef>
              <a:buFont typeface="Wingdings" pitchFamily="2" charset="2"/>
              <a:buChar char="§"/>
            </a:pPr>
            <a:r>
              <a:rPr lang="en-US" sz="1600">
                <a:latin typeface="Trebuchet MS" pitchFamily="34" charset="0"/>
              </a:rPr>
              <a:t>Key initiatives launched.</a:t>
            </a:r>
          </a:p>
          <a:p>
            <a:pPr marL="109538" indent="-109538">
              <a:spcBef>
                <a:spcPct val="80000"/>
              </a:spcBef>
              <a:buFont typeface="Wingdings" pitchFamily="2" charset="2"/>
              <a:buChar char="§"/>
            </a:pPr>
            <a:r>
              <a:rPr lang="en-US" sz="1600">
                <a:latin typeface="Trebuchet MS" pitchFamily="34" charset="0"/>
              </a:rPr>
              <a:t>Emergence of Apex Universities.</a:t>
            </a:r>
            <a:br>
              <a:rPr lang="en-US" sz="1600">
                <a:latin typeface="Trebuchet MS" pitchFamily="34" charset="0"/>
              </a:rPr>
            </a:br>
            <a:r>
              <a:rPr lang="en-US" sz="1600">
                <a:latin typeface="Trebuchet MS" pitchFamily="34" charset="0"/>
              </a:rPr>
              <a:t/>
            </a:r>
            <a:br>
              <a:rPr lang="en-US" sz="1600">
                <a:latin typeface="Trebuchet MS" pitchFamily="34" charset="0"/>
              </a:rPr>
            </a:br>
            <a:endParaRPr lang="en-US" sz="1600">
              <a:latin typeface="Trebuchet MS" pitchFamily="34" charset="0"/>
            </a:endParaRPr>
          </a:p>
        </p:txBody>
      </p:sp>
      <p:sp>
        <p:nvSpPr>
          <p:cNvPr id="404497" name="Text Box 17"/>
          <p:cNvSpPr txBox="1">
            <a:spLocks noChangeArrowheads="1"/>
          </p:cNvSpPr>
          <p:nvPr/>
        </p:nvSpPr>
        <p:spPr bwMode="auto">
          <a:xfrm>
            <a:off x="2734408" y="2840038"/>
            <a:ext cx="2173166" cy="3145476"/>
          </a:xfrm>
          <a:prstGeom prst="rect">
            <a:avLst/>
          </a:prstGeom>
          <a:noFill/>
          <a:ln w="9525">
            <a:noFill/>
            <a:miter lim="800000"/>
            <a:headEnd/>
            <a:tailEnd/>
          </a:ln>
          <a:effectLst/>
        </p:spPr>
        <p:txBody>
          <a:bodyPr>
            <a:spAutoFit/>
          </a:bodyPr>
          <a:lstStyle/>
          <a:p>
            <a:pPr marL="109538" indent="-109538">
              <a:spcBef>
                <a:spcPct val="80000"/>
              </a:spcBef>
              <a:buFont typeface="Wingdings" pitchFamily="2" charset="2"/>
              <a:buChar char="§"/>
            </a:pPr>
            <a:r>
              <a:rPr lang="en-US" sz="1600">
                <a:latin typeface="Trebuchet MS" pitchFamily="34" charset="0"/>
              </a:rPr>
              <a:t>2 HEIs in top 100 world ranking.</a:t>
            </a:r>
          </a:p>
          <a:p>
            <a:pPr marL="109538" indent="-109538">
              <a:spcBef>
                <a:spcPct val="80000"/>
              </a:spcBef>
              <a:buFont typeface="Wingdings" pitchFamily="2" charset="2"/>
              <a:buChar char="§"/>
            </a:pPr>
            <a:r>
              <a:rPr lang="en-US" sz="1600">
                <a:latin typeface="Trebuchet MS" pitchFamily="34" charset="0"/>
              </a:rPr>
              <a:t>6 research universities.</a:t>
            </a:r>
          </a:p>
          <a:p>
            <a:pPr marL="109538" indent="-109538">
              <a:spcBef>
                <a:spcPct val="80000"/>
              </a:spcBef>
              <a:buFont typeface="Wingdings" pitchFamily="2" charset="2"/>
              <a:buChar char="§"/>
            </a:pPr>
            <a:r>
              <a:rPr lang="en-US" sz="1600">
                <a:latin typeface="Trebuchet MS" pitchFamily="34" charset="0"/>
              </a:rPr>
              <a:t>10 world-class centers of excellence.</a:t>
            </a:r>
          </a:p>
          <a:p>
            <a:pPr marL="109538" indent="-109538">
              <a:spcBef>
                <a:spcPct val="80000"/>
              </a:spcBef>
              <a:buFont typeface="Wingdings" pitchFamily="2" charset="2"/>
              <a:buChar char="§"/>
            </a:pPr>
            <a:r>
              <a:rPr lang="en-US" sz="1600">
                <a:latin typeface="Trebuchet MS" pitchFamily="34" charset="0"/>
              </a:rPr>
              <a:t>100,000</a:t>
            </a:r>
            <a:r>
              <a:rPr lang="en-US" sz="1600" baseline="30000">
                <a:latin typeface="Trebuchet MS" pitchFamily="34" charset="0"/>
              </a:rPr>
              <a:t>2</a:t>
            </a:r>
            <a:r>
              <a:rPr lang="en-US" sz="1600">
                <a:latin typeface="Trebuchet MS" pitchFamily="34" charset="0"/>
              </a:rPr>
              <a:t> international students. </a:t>
            </a:r>
          </a:p>
        </p:txBody>
      </p:sp>
      <p:sp>
        <p:nvSpPr>
          <p:cNvPr id="404498" name="Text Box 18"/>
          <p:cNvSpPr txBox="1">
            <a:spLocks noChangeArrowheads="1"/>
          </p:cNvSpPr>
          <p:nvPr/>
        </p:nvSpPr>
        <p:spPr bwMode="auto">
          <a:xfrm>
            <a:off x="4958862" y="2840039"/>
            <a:ext cx="1809750" cy="2653034"/>
          </a:xfrm>
          <a:prstGeom prst="rect">
            <a:avLst/>
          </a:prstGeom>
          <a:noFill/>
          <a:ln w="9525">
            <a:noFill/>
            <a:miter lim="800000"/>
            <a:headEnd/>
            <a:tailEnd/>
          </a:ln>
          <a:effectLst/>
        </p:spPr>
        <p:txBody>
          <a:bodyPr>
            <a:spAutoFit/>
          </a:bodyPr>
          <a:lstStyle/>
          <a:p>
            <a:pPr marL="109538" indent="-109538">
              <a:spcBef>
                <a:spcPct val="80000"/>
              </a:spcBef>
              <a:buFont typeface="Wingdings" pitchFamily="2" charset="2"/>
              <a:buChar char="§"/>
            </a:pPr>
            <a:r>
              <a:rPr lang="en-US" sz="1600">
                <a:latin typeface="Trebuchet MS" pitchFamily="34" charset="0"/>
              </a:rPr>
              <a:t>3 HEIs in top 100 world ranking. 1 in top 50.</a:t>
            </a:r>
          </a:p>
          <a:p>
            <a:pPr marL="109538" indent="-109538">
              <a:spcBef>
                <a:spcPct val="80000"/>
              </a:spcBef>
              <a:buFont typeface="Wingdings" pitchFamily="2" charset="2"/>
              <a:buChar char="§"/>
            </a:pPr>
            <a:r>
              <a:rPr lang="en-US" sz="1600">
                <a:latin typeface="Trebuchet MS" pitchFamily="34" charset="0"/>
              </a:rPr>
              <a:t>100 RSE</a:t>
            </a:r>
            <a:r>
              <a:rPr lang="en-US" sz="1600" baseline="30000">
                <a:latin typeface="Trebuchet MS" pitchFamily="34" charset="0"/>
              </a:rPr>
              <a:t>3</a:t>
            </a:r>
            <a:r>
              <a:rPr lang="en-US" sz="1600">
                <a:latin typeface="Trebuchet MS" pitchFamily="34" charset="0"/>
              </a:rPr>
              <a:t>/10,000 workforce</a:t>
            </a:r>
          </a:p>
          <a:p>
            <a:pPr marL="109538" indent="-109538">
              <a:spcBef>
                <a:spcPct val="80000"/>
              </a:spcBef>
              <a:buFont typeface="Wingdings" pitchFamily="2" charset="2"/>
              <a:buChar char="§"/>
            </a:pPr>
            <a:r>
              <a:rPr lang="en-US" sz="1600">
                <a:latin typeface="Trebuchet MS" pitchFamily="34" charset="0"/>
              </a:rPr>
              <a:t>100,000 Ph.D.</a:t>
            </a:r>
          </a:p>
          <a:p>
            <a:pPr marL="109538" indent="-109538">
              <a:spcBef>
                <a:spcPct val="80000"/>
              </a:spcBef>
              <a:buFont typeface="Wingdings" pitchFamily="2" charset="2"/>
              <a:buChar char="§"/>
            </a:pPr>
            <a:endParaRPr lang="en-US" sz="1600">
              <a:latin typeface="Trebuchet MS" pitchFamily="34" charset="0"/>
            </a:endParaRPr>
          </a:p>
        </p:txBody>
      </p:sp>
      <p:sp>
        <p:nvSpPr>
          <p:cNvPr id="404499" name="Text Box 19"/>
          <p:cNvSpPr txBox="1">
            <a:spLocks noChangeArrowheads="1"/>
          </p:cNvSpPr>
          <p:nvPr/>
        </p:nvSpPr>
        <p:spPr bwMode="auto">
          <a:xfrm>
            <a:off x="6818435" y="2841625"/>
            <a:ext cx="1903534" cy="2209836"/>
          </a:xfrm>
          <a:prstGeom prst="rect">
            <a:avLst/>
          </a:prstGeom>
          <a:noFill/>
          <a:ln w="9525">
            <a:noFill/>
            <a:miter lim="800000"/>
            <a:headEnd/>
            <a:tailEnd/>
          </a:ln>
          <a:effectLst/>
        </p:spPr>
        <p:txBody>
          <a:bodyPr>
            <a:spAutoFit/>
          </a:bodyPr>
          <a:lstStyle/>
          <a:p>
            <a:pPr marL="109538" indent="-109538">
              <a:spcBef>
                <a:spcPct val="80000"/>
              </a:spcBef>
              <a:buFont typeface="Wingdings" pitchFamily="2" charset="2"/>
              <a:buChar char="§"/>
            </a:pPr>
            <a:r>
              <a:rPr lang="en-US" sz="1600">
                <a:latin typeface="Trebuchet MS" pitchFamily="34" charset="0"/>
              </a:rPr>
              <a:t>2 HEIs in top 50 world ranking.</a:t>
            </a:r>
          </a:p>
          <a:p>
            <a:pPr marL="109538" indent="-109538">
              <a:spcBef>
                <a:spcPct val="80000"/>
              </a:spcBef>
              <a:buFont typeface="Wingdings" pitchFamily="2" charset="2"/>
              <a:buChar char="§"/>
            </a:pPr>
            <a:r>
              <a:rPr lang="en-US" sz="1600">
                <a:latin typeface="Trebuchet MS" pitchFamily="34" charset="0"/>
              </a:rPr>
              <a:t>Malaysian Nobel Laureates.</a:t>
            </a:r>
          </a:p>
          <a:p>
            <a:pPr marL="109538" indent="-109538">
              <a:spcBef>
                <a:spcPct val="80000"/>
              </a:spcBef>
              <a:buFont typeface="Wingdings" pitchFamily="2" charset="2"/>
              <a:buChar char="§"/>
            </a:pPr>
            <a:r>
              <a:rPr lang="en-US" sz="1600">
                <a:latin typeface="Trebuchet MS" pitchFamily="34" charset="0"/>
              </a:rPr>
              <a:t>Respected scientific patents.</a:t>
            </a:r>
          </a:p>
        </p:txBody>
      </p:sp>
      <p:sp>
        <p:nvSpPr>
          <p:cNvPr id="404500" name="Text Box 20"/>
          <p:cNvSpPr txBox="1">
            <a:spLocks noChangeArrowheads="1"/>
          </p:cNvSpPr>
          <p:nvPr/>
        </p:nvSpPr>
        <p:spPr bwMode="auto">
          <a:xfrm>
            <a:off x="937847" y="6094414"/>
            <a:ext cx="1862504" cy="396875"/>
          </a:xfrm>
          <a:prstGeom prst="rect">
            <a:avLst/>
          </a:prstGeom>
          <a:noFill/>
          <a:ln w="9525">
            <a:noFill/>
            <a:miter lim="800000"/>
            <a:headEnd/>
            <a:tailEnd/>
          </a:ln>
          <a:effectLst/>
        </p:spPr>
        <p:txBody>
          <a:bodyPr>
            <a:spAutoFit/>
          </a:bodyPr>
          <a:lstStyle/>
          <a:p>
            <a:pPr marL="109538" indent="-109538">
              <a:spcBef>
                <a:spcPct val="50000"/>
              </a:spcBef>
              <a:buFont typeface="Wingdings" pitchFamily="2" charset="2"/>
              <a:buNone/>
            </a:pPr>
            <a:r>
              <a:rPr lang="en-US" sz="1000" baseline="30000">
                <a:latin typeface="Trebuchet MS" pitchFamily="34" charset="0"/>
              </a:rPr>
              <a:t>1</a:t>
            </a:r>
            <a:r>
              <a:rPr lang="en-US" sz="1000">
                <a:latin typeface="Trebuchet MS" pitchFamily="34" charset="0"/>
              </a:rPr>
              <a:t>HEI: Higher education institutions. </a:t>
            </a:r>
            <a:endParaRPr lang="en-US" sz="1400">
              <a:latin typeface="Trebuchet MS" pitchFamily="34" charset="0"/>
            </a:endParaRPr>
          </a:p>
        </p:txBody>
      </p:sp>
      <p:sp>
        <p:nvSpPr>
          <p:cNvPr id="404501" name="Text Box 21"/>
          <p:cNvSpPr txBox="1">
            <a:spLocks noChangeArrowheads="1"/>
          </p:cNvSpPr>
          <p:nvPr/>
        </p:nvSpPr>
        <p:spPr bwMode="auto">
          <a:xfrm>
            <a:off x="2804747" y="6110289"/>
            <a:ext cx="1954823" cy="369332"/>
          </a:xfrm>
          <a:prstGeom prst="rect">
            <a:avLst/>
          </a:prstGeom>
          <a:noFill/>
          <a:ln w="9525">
            <a:noFill/>
            <a:miter lim="800000"/>
            <a:headEnd/>
            <a:tailEnd/>
          </a:ln>
          <a:effectLst/>
        </p:spPr>
        <p:txBody>
          <a:bodyPr>
            <a:spAutoFit/>
          </a:bodyPr>
          <a:lstStyle/>
          <a:p>
            <a:pPr marL="109538" indent="-109538">
              <a:lnSpc>
                <a:spcPct val="90000"/>
              </a:lnSpc>
              <a:spcBef>
                <a:spcPct val="50000"/>
              </a:spcBef>
              <a:buFont typeface="Wingdings" pitchFamily="2" charset="2"/>
              <a:buNone/>
            </a:pPr>
            <a:r>
              <a:rPr lang="en-US" sz="1000" baseline="30000">
                <a:latin typeface="Trebuchet MS" pitchFamily="34" charset="0"/>
              </a:rPr>
              <a:t>2</a:t>
            </a:r>
            <a:r>
              <a:rPr lang="en-US" sz="1000">
                <a:latin typeface="Trebuchet MS" pitchFamily="34" charset="0"/>
              </a:rPr>
              <a:t>Total for HEIs, primary and</a:t>
            </a:r>
            <a:br>
              <a:rPr lang="en-US" sz="1000">
                <a:latin typeface="Trebuchet MS" pitchFamily="34" charset="0"/>
              </a:rPr>
            </a:br>
            <a:r>
              <a:rPr lang="en-US" sz="1000">
                <a:latin typeface="Trebuchet MS" pitchFamily="34" charset="0"/>
              </a:rPr>
              <a:t>secondary schools. </a:t>
            </a:r>
          </a:p>
        </p:txBody>
      </p:sp>
      <p:sp>
        <p:nvSpPr>
          <p:cNvPr id="404502" name="Text Box 22"/>
          <p:cNvSpPr txBox="1">
            <a:spLocks noChangeArrowheads="1"/>
          </p:cNvSpPr>
          <p:nvPr/>
        </p:nvSpPr>
        <p:spPr bwMode="auto">
          <a:xfrm>
            <a:off x="4794739" y="6094414"/>
            <a:ext cx="1855177" cy="396875"/>
          </a:xfrm>
          <a:prstGeom prst="rect">
            <a:avLst/>
          </a:prstGeom>
          <a:noFill/>
          <a:ln w="9525">
            <a:noFill/>
            <a:miter lim="800000"/>
            <a:headEnd/>
            <a:tailEnd/>
          </a:ln>
          <a:effectLst/>
        </p:spPr>
        <p:txBody>
          <a:bodyPr>
            <a:spAutoFit/>
          </a:bodyPr>
          <a:lstStyle/>
          <a:p>
            <a:pPr marL="109538" indent="-109538">
              <a:spcBef>
                <a:spcPct val="50000"/>
              </a:spcBef>
              <a:buFont typeface="Wingdings" pitchFamily="2" charset="2"/>
              <a:buNone/>
            </a:pPr>
            <a:r>
              <a:rPr lang="en-US" sz="1000" baseline="30000">
                <a:latin typeface="Trebuchet MS" pitchFamily="34" charset="0"/>
              </a:rPr>
              <a:t>3</a:t>
            </a:r>
            <a:r>
              <a:rPr lang="en-US" sz="1000">
                <a:latin typeface="Trebuchet MS" pitchFamily="34" charset="0"/>
              </a:rPr>
              <a:t>RSE: Researchers, Scientists, and Engineers </a:t>
            </a:r>
          </a:p>
        </p:txBody>
      </p:sp>
      <p:sp>
        <p:nvSpPr>
          <p:cNvPr id="404503" name="Text Box 23"/>
          <p:cNvSpPr txBox="1">
            <a:spLocks noChangeArrowheads="1"/>
          </p:cNvSpPr>
          <p:nvPr/>
        </p:nvSpPr>
        <p:spPr bwMode="auto">
          <a:xfrm>
            <a:off x="5744308" y="131764"/>
            <a:ext cx="3317631" cy="238125"/>
          </a:xfrm>
          <a:prstGeom prst="rect">
            <a:avLst/>
          </a:prstGeom>
          <a:noFill/>
          <a:ln w="9525">
            <a:noFill/>
            <a:miter lim="800000"/>
            <a:headEnd/>
            <a:tailEnd/>
          </a:ln>
          <a:effectLst/>
        </p:spPr>
        <p:txBody>
          <a:bodyPr>
            <a:spAutoFit/>
          </a:bodyPr>
          <a:lstStyle/>
          <a:p>
            <a:pPr algn="r">
              <a:lnSpc>
                <a:spcPct val="80000"/>
              </a:lnSpc>
              <a:spcBef>
                <a:spcPct val="50000"/>
              </a:spcBef>
            </a:pPr>
            <a:r>
              <a:rPr lang="en-MY" sz="1200" b="1">
                <a:solidFill>
                  <a:schemeClr val="accent2"/>
                </a:solidFill>
                <a:latin typeface="Trebuchet MS" pitchFamily="34" charset="0"/>
              </a:rPr>
              <a:t>Transformation Background</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74637"/>
            <a:ext cx="7239000" cy="715962"/>
          </a:xfrm>
        </p:spPr>
        <p:txBody>
          <a:bodyPr>
            <a:normAutofit/>
          </a:bodyPr>
          <a:lstStyle/>
          <a:p>
            <a:r>
              <a:rPr lang="en-US" sz="1800" b="1" dirty="0" smtClean="0"/>
              <a:t>PELAN STRATEGIK</a:t>
            </a:r>
            <a:br>
              <a:rPr lang="en-US" sz="1800" b="1" dirty="0" smtClean="0"/>
            </a:br>
            <a:r>
              <a:rPr lang="en-US" sz="1800" b="1" dirty="0" smtClean="0"/>
              <a:t>PENGAJIAN TINGGI NEGARA 2007-2020</a:t>
            </a:r>
            <a:endParaRPr lang="en-US" sz="1800" b="1" dirty="0"/>
          </a:p>
        </p:txBody>
      </p:sp>
      <p:sp>
        <p:nvSpPr>
          <p:cNvPr id="4" name="Rounded Rectangle 3"/>
          <p:cNvSpPr/>
          <p:nvPr/>
        </p:nvSpPr>
        <p:spPr>
          <a:xfrm>
            <a:off x="609600" y="990599"/>
            <a:ext cx="1524000" cy="914399"/>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s-MY" sz="1100" b="1" smtClean="0">
                <a:solidFill>
                  <a:schemeClr val="tx2">
                    <a:lumMod val="60000"/>
                    <a:lumOff val="40000"/>
                  </a:schemeClr>
                </a:solidFill>
              </a:rPr>
              <a:t>INDIVIDU</a:t>
            </a:r>
          </a:p>
          <a:p>
            <a:pPr algn="ctr"/>
            <a:r>
              <a:rPr lang="ms-MY" sz="1100" smtClean="0">
                <a:solidFill>
                  <a:schemeClr val="tx1"/>
                </a:solidFill>
              </a:rPr>
              <a:t>Modal insan minda kelas pertama</a:t>
            </a:r>
          </a:p>
        </p:txBody>
      </p:sp>
      <p:sp>
        <p:nvSpPr>
          <p:cNvPr id="5" name="Rounded Rectangle 4"/>
          <p:cNvSpPr/>
          <p:nvPr/>
        </p:nvSpPr>
        <p:spPr>
          <a:xfrm>
            <a:off x="2667000" y="1011621"/>
            <a:ext cx="1524000" cy="893378"/>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s-MY" sz="1100" b="1" smtClean="0">
                <a:solidFill>
                  <a:schemeClr val="tx2">
                    <a:lumMod val="60000"/>
                    <a:lumOff val="40000"/>
                  </a:schemeClr>
                </a:solidFill>
              </a:rPr>
              <a:t>INSTITUSI</a:t>
            </a:r>
          </a:p>
          <a:p>
            <a:pPr algn="ctr"/>
            <a:r>
              <a:rPr lang="ms-MY" sz="1100" smtClean="0">
                <a:solidFill>
                  <a:schemeClr val="tx1"/>
                </a:solidFill>
              </a:rPr>
              <a:t>Persekitaran yang kondusif</a:t>
            </a:r>
          </a:p>
        </p:txBody>
      </p:sp>
      <p:sp>
        <p:nvSpPr>
          <p:cNvPr id="6" name="Rounded Rectangle 5"/>
          <p:cNvSpPr/>
          <p:nvPr/>
        </p:nvSpPr>
        <p:spPr>
          <a:xfrm>
            <a:off x="4724400" y="1011621"/>
            <a:ext cx="1524000" cy="893378"/>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s-MY" sz="1100" b="1" smtClean="0">
                <a:solidFill>
                  <a:schemeClr val="tx2">
                    <a:lumMod val="60000"/>
                    <a:lumOff val="40000"/>
                  </a:schemeClr>
                </a:solidFill>
              </a:rPr>
              <a:t>KEBANGSAAN</a:t>
            </a:r>
          </a:p>
          <a:p>
            <a:pPr algn="ctr"/>
            <a:r>
              <a:rPr lang="ms-MY" sz="1100" smtClean="0">
                <a:solidFill>
                  <a:schemeClr val="tx1"/>
                </a:solidFill>
              </a:rPr>
              <a:t>Kecemerlangan pengajian tinggi</a:t>
            </a:r>
          </a:p>
        </p:txBody>
      </p:sp>
      <p:sp>
        <p:nvSpPr>
          <p:cNvPr id="7" name="Rounded Rectangle 6"/>
          <p:cNvSpPr/>
          <p:nvPr/>
        </p:nvSpPr>
        <p:spPr>
          <a:xfrm>
            <a:off x="6629400" y="1011620"/>
            <a:ext cx="1524000" cy="893379"/>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s-MY" sz="1100" b="1" smtClean="0">
                <a:solidFill>
                  <a:schemeClr val="tx2">
                    <a:lumMod val="60000"/>
                    <a:lumOff val="40000"/>
                  </a:schemeClr>
                </a:solidFill>
              </a:rPr>
              <a:t>ANTARABANGSA</a:t>
            </a:r>
          </a:p>
          <a:p>
            <a:pPr algn="ctr"/>
            <a:r>
              <a:rPr lang="ms-MY" sz="1100" smtClean="0">
                <a:solidFill>
                  <a:schemeClr val="tx1"/>
                </a:solidFill>
              </a:rPr>
              <a:t>Hab kecemerlangan pengajian tinggi serantau dan antarabangsa</a:t>
            </a:r>
          </a:p>
        </p:txBody>
      </p:sp>
      <p:sp>
        <p:nvSpPr>
          <p:cNvPr id="8" name="Left Arrow 7"/>
          <p:cNvSpPr/>
          <p:nvPr/>
        </p:nvSpPr>
        <p:spPr>
          <a:xfrm rot="5400000">
            <a:off x="4057366" y="1005952"/>
            <a:ext cx="762000" cy="2667000"/>
          </a:xfrm>
          <a:prstGeom prst="leftArrow">
            <a:avLst/>
          </a:prstGeom>
          <a:solidFill>
            <a:srgbClr val="FFC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533400" y="3581400"/>
            <a:ext cx="1676400" cy="1981199"/>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gn="ctr">
              <a:buFontTx/>
              <a:buChar char="-"/>
            </a:pPr>
            <a:r>
              <a:rPr lang="ms-MY" sz="1400" b="1" smtClean="0">
                <a:solidFill>
                  <a:schemeClr val="tx1"/>
                </a:solidFill>
              </a:rPr>
              <a:t>Pelajar</a:t>
            </a:r>
          </a:p>
          <a:p>
            <a:pPr marL="171450" indent="-171450" algn="ctr">
              <a:buFontTx/>
              <a:buChar char="-"/>
            </a:pPr>
            <a:r>
              <a:rPr lang="ms-MY" sz="1400" b="1" smtClean="0">
                <a:solidFill>
                  <a:schemeClr val="tx1"/>
                </a:solidFill>
              </a:rPr>
              <a:t>Institusi</a:t>
            </a:r>
          </a:p>
          <a:p>
            <a:pPr marL="171450" indent="-171450" algn="ctr">
              <a:buFontTx/>
              <a:buChar char="-"/>
            </a:pPr>
            <a:r>
              <a:rPr lang="ms-MY" sz="1400" b="1" smtClean="0">
                <a:solidFill>
                  <a:schemeClr val="tx1"/>
                </a:solidFill>
              </a:rPr>
              <a:t>Komuniti</a:t>
            </a:r>
            <a:endParaRPr lang="ms-MY" sz="1400" smtClean="0">
              <a:solidFill>
                <a:schemeClr val="tx1"/>
              </a:solidFill>
            </a:endParaRPr>
          </a:p>
        </p:txBody>
      </p:sp>
      <p:sp>
        <p:nvSpPr>
          <p:cNvPr id="10" name="Rectangle 9"/>
          <p:cNvSpPr/>
          <p:nvPr/>
        </p:nvSpPr>
        <p:spPr>
          <a:xfrm>
            <a:off x="533400" y="2802907"/>
            <a:ext cx="1905000" cy="381000"/>
          </a:xfrm>
          <a:prstGeom prst="rect">
            <a:avLst/>
          </a:prstGeom>
          <a:solidFill>
            <a:schemeClr val="accent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FOKUS</a:t>
            </a:r>
            <a:endParaRPr lang="en-US" dirty="0"/>
          </a:p>
        </p:txBody>
      </p:sp>
      <p:sp>
        <p:nvSpPr>
          <p:cNvPr id="11" name="Rectangle 10"/>
          <p:cNvSpPr/>
          <p:nvPr/>
        </p:nvSpPr>
        <p:spPr>
          <a:xfrm>
            <a:off x="3376115" y="2809162"/>
            <a:ext cx="2095500" cy="381000"/>
          </a:xfrm>
          <a:prstGeom prst="rect">
            <a:avLst/>
          </a:prstGeom>
          <a:solidFill>
            <a:schemeClr val="accent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TERAS</a:t>
            </a:r>
            <a:endParaRPr lang="en-US" dirty="0"/>
          </a:p>
        </p:txBody>
      </p:sp>
      <p:sp>
        <p:nvSpPr>
          <p:cNvPr id="12" name="Rectangle 11"/>
          <p:cNvSpPr/>
          <p:nvPr/>
        </p:nvSpPr>
        <p:spPr>
          <a:xfrm>
            <a:off x="6248400" y="2809162"/>
            <a:ext cx="1905000" cy="381000"/>
          </a:xfrm>
          <a:prstGeom prst="rect">
            <a:avLst/>
          </a:prstGeom>
          <a:solidFill>
            <a:schemeClr val="accent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PELAKSANAAN</a:t>
            </a:r>
            <a:endParaRPr lang="en-US" dirty="0"/>
          </a:p>
        </p:txBody>
      </p:sp>
      <p:sp>
        <p:nvSpPr>
          <p:cNvPr id="13" name="Rounded Rectangle 12"/>
          <p:cNvSpPr/>
          <p:nvPr/>
        </p:nvSpPr>
        <p:spPr>
          <a:xfrm>
            <a:off x="2590800" y="3573439"/>
            <a:ext cx="3181066" cy="1981199"/>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itchFamily="34" charset="0"/>
              <a:buChar char="•"/>
            </a:pPr>
            <a:r>
              <a:rPr lang="ms-MY" sz="1200" smtClean="0">
                <a:solidFill>
                  <a:schemeClr val="tx1"/>
                </a:solidFill>
              </a:rPr>
              <a:t>Meluaskan akses dan meningkatkan ekuiti</a:t>
            </a:r>
          </a:p>
          <a:p>
            <a:pPr marL="285750" indent="-285750">
              <a:buFont typeface="Arial" pitchFamily="34" charset="0"/>
              <a:buChar char="•"/>
            </a:pPr>
            <a:r>
              <a:rPr lang="ms-MY" sz="1200" smtClean="0">
                <a:solidFill>
                  <a:schemeClr val="tx1"/>
                </a:solidFill>
              </a:rPr>
              <a:t>Menambahbaik kualiti pengajaran dan pembelajaran</a:t>
            </a:r>
          </a:p>
          <a:p>
            <a:pPr marL="285750" indent="-285750">
              <a:buFont typeface="Arial" pitchFamily="34" charset="0"/>
              <a:buChar char="•"/>
            </a:pPr>
            <a:r>
              <a:rPr lang="ms-MY" sz="1200" smtClean="0">
                <a:solidFill>
                  <a:schemeClr val="tx1"/>
                </a:solidFill>
              </a:rPr>
              <a:t>Memperteguh penyelidikan dan inovasi </a:t>
            </a:r>
          </a:p>
          <a:p>
            <a:pPr marL="285750" indent="-285750">
              <a:buFont typeface="Arial" pitchFamily="34" charset="0"/>
              <a:buChar char="•"/>
            </a:pPr>
            <a:r>
              <a:rPr lang="ms-MY" sz="1200" smtClean="0">
                <a:solidFill>
                  <a:schemeClr val="tx1"/>
                </a:solidFill>
              </a:rPr>
              <a:t>Memperkasa IPT</a:t>
            </a:r>
          </a:p>
          <a:p>
            <a:pPr marL="285750" indent="-285750">
              <a:buFont typeface="Arial" pitchFamily="34" charset="0"/>
              <a:buChar char="•"/>
            </a:pPr>
            <a:r>
              <a:rPr lang="ms-MY" sz="1200" smtClean="0">
                <a:solidFill>
                  <a:schemeClr val="tx1"/>
                </a:solidFill>
              </a:rPr>
              <a:t>Mempergiat pengantarabangsaan</a:t>
            </a:r>
          </a:p>
          <a:p>
            <a:pPr marL="285750" indent="-285750">
              <a:buFont typeface="Arial" pitchFamily="34" charset="0"/>
              <a:buChar char="•"/>
            </a:pPr>
            <a:r>
              <a:rPr lang="ms-MY" sz="1200" smtClean="0">
                <a:solidFill>
                  <a:schemeClr val="tx1"/>
                </a:solidFill>
              </a:rPr>
              <a:t>Membudayakan PSH</a:t>
            </a:r>
          </a:p>
          <a:p>
            <a:pPr marL="285750" indent="-285750">
              <a:buFont typeface="Arial" pitchFamily="34" charset="0"/>
              <a:buChar char="•"/>
            </a:pPr>
            <a:r>
              <a:rPr lang="ms-MY" sz="1200" smtClean="0">
                <a:solidFill>
                  <a:schemeClr val="tx1"/>
                </a:solidFill>
              </a:rPr>
              <a:t>Memperkukuh sistem penyampaian KPT</a:t>
            </a:r>
          </a:p>
        </p:txBody>
      </p:sp>
      <p:sp>
        <p:nvSpPr>
          <p:cNvPr id="14" name="Rounded Rectangle 13"/>
          <p:cNvSpPr/>
          <p:nvPr/>
        </p:nvSpPr>
        <p:spPr>
          <a:xfrm>
            <a:off x="5943600" y="3573438"/>
            <a:ext cx="2209800" cy="1981199"/>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itchFamily="34" charset="0"/>
              <a:buChar char="•"/>
            </a:pPr>
            <a:r>
              <a:rPr lang="ms-MY" sz="1200" dirty="0" smtClean="0">
                <a:solidFill>
                  <a:schemeClr val="tx2">
                    <a:lumMod val="60000"/>
                    <a:lumOff val="40000"/>
                  </a:schemeClr>
                </a:solidFill>
              </a:rPr>
              <a:t>Fasa 1</a:t>
            </a:r>
            <a:r>
              <a:rPr lang="ms-MY" sz="1200" dirty="0" smtClean="0">
                <a:solidFill>
                  <a:schemeClr val="tx1"/>
                </a:solidFill>
              </a:rPr>
              <a:t>:2007-2010 Peletakan Asas</a:t>
            </a:r>
          </a:p>
          <a:p>
            <a:pPr marL="285750" indent="-285750">
              <a:buFont typeface="Arial" pitchFamily="34" charset="0"/>
              <a:buChar char="•"/>
            </a:pPr>
            <a:r>
              <a:rPr lang="ms-MY" sz="1200" dirty="0" smtClean="0">
                <a:solidFill>
                  <a:schemeClr val="tx2">
                    <a:lumMod val="60000"/>
                    <a:lumOff val="40000"/>
                  </a:schemeClr>
                </a:solidFill>
              </a:rPr>
              <a:t>Fasa 2</a:t>
            </a:r>
            <a:r>
              <a:rPr lang="ms-MY" sz="1200" dirty="0" smtClean="0">
                <a:solidFill>
                  <a:schemeClr val="tx1"/>
                </a:solidFill>
              </a:rPr>
              <a:t>: 2011-2015 Peningkatan dan Pemerkasaan</a:t>
            </a:r>
          </a:p>
          <a:p>
            <a:pPr marL="285750" indent="-285750">
              <a:buFont typeface="Arial" pitchFamily="34" charset="0"/>
              <a:buChar char="•"/>
            </a:pPr>
            <a:r>
              <a:rPr lang="ms-MY" sz="1200" dirty="0" smtClean="0">
                <a:solidFill>
                  <a:schemeClr val="tx2">
                    <a:lumMod val="60000"/>
                    <a:lumOff val="40000"/>
                  </a:schemeClr>
                </a:solidFill>
              </a:rPr>
              <a:t>Fasa 3</a:t>
            </a:r>
            <a:r>
              <a:rPr lang="ms-MY" sz="1200" dirty="0" smtClean="0">
                <a:solidFill>
                  <a:schemeClr val="tx1"/>
                </a:solidFill>
              </a:rPr>
              <a:t>:2016-2020 Kecemerlagnan Pengajian Tinggi</a:t>
            </a:r>
          </a:p>
          <a:p>
            <a:pPr marL="285750" indent="-285750">
              <a:buFont typeface="Arial" pitchFamily="34" charset="0"/>
              <a:buChar char="•"/>
            </a:pPr>
            <a:r>
              <a:rPr lang="ms-MY" sz="1200" dirty="0" smtClean="0">
                <a:solidFill>
                  <a:schemeClr val="tx2">
                    <a:lumMod val="60000"/>
                    <a:lumOff val="40000"/>
                  </a:schemeClr>
                </a:solidFill>
              </a:rPr>
              <a:t>Fasa 4</a:t>
            </a:r>
            <a:r>
              <a:rPr lang="ms-MY" sz="1200" dirty="0" smtClean="0">
                <a:solidFill>
                  <a:schemeClr val="tx1"/>
                </a:solidFill>
              </a:rPr>
              <a:t>: Melangkaui 2020 Kegemilangan dan Kelestarian</a:t>
            </a:r>
          </a:p>
        </p:txBody>
      </p:sp>
    </p:spTree>
    <p:extLst>
      <p:ext uri="{BB962C8B-B14F-4D97-AF65-F5344CB8AC3E}">
        <p14:creationId xmlns:p14="http://schemas.microsoft.com/office/powerpoint/2010/main" xmlns="" val="31892144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2"/>
          <p:cNvSpPr>
            <a:spLocks noChangeArrowheads="1"/>
          </p:cNvSpPr>
          <p:nvPr/>
        </p:nvSpPr>
        <p:spPr bwMode="auto">
          <a:xfrm>
            <a:off x="246185" y="581025"/>
            <a:ext cx="8732227" cy="647700"/>
          </a:xfrm>
          <a:prstGeom prst="rect">
            <a:avLst/>
          </a:prstGeom>
          <a:noFill/>
          <a:ln w="9525">
            <a:noFill/>
            <a:miter lim="800000"/>
            <a:headEnd/>
            <a:tailEnd/>
          </a:ln>
          <a:effectLst/>
        </p:spPr>
        <p:txBody>
          <a:bodyPr lIns="92075" tIns="46038" rIns="92075" bIns="46038"/>
          <a:lstStyle/>
          <a:p>
            <a:r>
              <a:rPr lang="en-US" sz="2400" b="1">
                <a:solidFill>
                  <a:srgbClr val="000000"/>
                </a:solidFill>
                <a:latin typeface="Trebuchet MS" pitchFamily="34" charset="0"/>
              </a:rPr>
              <a:t>The Strategic Plan sets the long-range direction and goals.</a:t>
            </a:r>
            <a:endParaRPr lang="th-TH" sz="2400" b="1">
              <a:solidFill>
                <a:srgbClr val="000000"/>
              </a:solidFill>
              <a:latin typeface="Trebuchet MS" pitchFamily="34" charset="0"/>
            </a:endParaRPr>
          </a:p>
        </p:txBody>
      </p:sp>
      <p:grpSp>
        <p:nvGrpSpPr>
          <p:cNvPr id="2" name="Group 3"/>
          <p:cNvGrpSpPr>
            <a:grpSpLocks/>
          </p:cNvGrpSpPr>
          <p:nvPr/>
        </p:nvGrpSpPr>
        <p:grpSpPr bwMode="auto">
          <a:xfrm>
            <a:off x="1101970" y="2655888"/>
            <a:ext cx="2458915" cy="2779712"/>
            <a:chOff x="752" y="1097"/>
            <a:chExt cx="1678" cy="1751"/>
          </a:xfrm>
        </p:grpSpPr>
        <p:sp>
          <p:nvSpPr>
            <p:cNvPr id="400388" name="Rectangle 4"/>
            <p:cNvSpPr>
              <a:spLocks noChangeArrowheads="1"/>
            </p:cNvSpPr>
            <p:nvPr/>
          </p:nvSpPr>
          <p:spPr bwMode="auto">
            <a:xfrm>
              <a:off x="752" y="1097"/>
              <a:ext cx="1678" cy="1751"/>
            </a:xfrm>
            <a:prstGeom prst="rect">
              <a:avLst/>
            </a:prstGeom>
            <a:solidFill>
              <a:schemeClr val="bg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p>
              <a:endParaRPr lang="en-US"/>
            </a:p>
          </p:txBody>
        </p:sp>
        <p:pic>
          <p:nvPicPr>
            <p:cNvPr id="400389" name="Picture 5" descr="PSPTN"/>
            <p:cNvPicPr>
              <a:picLocks noChangeAspect="1" noChangeArrowheads="1"/>
            </p:cNvPicPr>
            <p:nvPr/>
          </p:nvPicPr>
          <p:blipFill>
            <a:blip r:embed="rId3"/>
            <a:srcRect l="6590" t="6148" r="6903" b="5284"/>
            <a:stretch>
              <a:fillRect/>
            </a:stretch>
          </p:blipFill>
          <p:spPr bwMode="auto">
            <a:xfrm>
              <a:off x="766" y="1102"/>
              <a:ext cx="1654" cy="1743"/>
            </a:xfrm>
            <a:prstGeom prst="rect">
              <a:avLst/>
            </a:prstGeom>
            <a:noFill/>
            <a:ln w="9525">
              <a:noFill/>
              <a:miter lim="800000"/>
              <a:headEnd/>
              <a:tailEnd/>
            </a:ln>
            <a:effectLst/>
          </p:spPr>
        </p:pic>
      </p:grpSp>
      <p:sp>
        <p:nvSpPr>
          <p:cNvPr id="400390" name="Text Box 6"/>
          <p:cNvSpPr txBox="1">
            <a:spLocks noChangeArrowheads="1"/>
          </p:cNvSpPr>
          <p:nvPr/>
        </p:nvSpPr>
        <p:spPr bwMode="auto">
          <a:xfrm>
            <a:off x="296008" y="1624013"/>
            <a:ext cx="4158762" cy="1052596"/>
          </a:xfrm>
          <a:prstGeom prst="rect">
            <a:avLst/>
          </a:prstGeom>
          <a:noFill/>
          <a:ln w="9525">
            <a:noFill/>
            <a:miter lim="800000"/>
            <a:headEnd/>
            <a:tailEnd/>
          </a:ln>
          <a:effectLst/>
        </p:spPr>
        <p:txBody>
          <a:bodyPr>
            <a:spAutoFit/>
          </a:bodyPr>
          <a:lstStyle/>
          <a:p>
            <a:pPr algn="ctr">
              <a:lnSpc>
                <a:spcPct val="130000"/>
              </a:lnSpc>
              <a:spcBef>
                <a:spcPct val="60000"/>
              </a:spcBef>
              <a:buFont typeface="Wingdings" pitchFamily="2" charset="2"/>
              <a:buNone/>
            </a:pPr>
            <a:r>
              <a:rPr lang="en-US" sz="1600" b="1">
                <a:solidFill>
                  <a:schemeClr val="accent2"/>
                </a:solidFill>
                <a:latin typeface="Trebuchet MS" pitchFamily="34" charset="0"/>
              </a:rPr>
              <a:t>The National Higher Education Strategic Plan</a:t>
            </a:r>
            <a:r>
              <a:rPr lang="en-US" sz="1600" b="1">
                <a:latin typeface="Trebuchet MS" pitchFamily="34" charset="0"/>
              </a:rPr>
              <a:t/>
            </a:r>
            <a:br>
              <a:rPr lang="en-US" sz="1600" b="1">
                <a:latin typeface="Trebuchet MS" pitchFamily="34" charset="0"/>
              </a:rPr>
            </a:br>
            <a:r>
              <a:rPr lang="en-US" sz="1600">
                <a:latin typeface="Trebuchet MS" pitchFamily="34" charset="0"/>
              </a:rPr>
              <a:t>Laying the Foundation Beyond 2020 </a:t>
            </a:r>
            <a:endParaRPr lang="en-US" sz="1600">
              <a:solidFill>
                <a:schemeClr val="accent2"/>
              </a:solidFill>
              <a:latin typeface="Trebuchet MS" pitchFamily="34" charset="0"/>
            </a:endParaRPr>
          </a:p>
        </p:txBody>
      </p:sp>
      <p:sp>
        <p:nvSpPr>
          <p:cNvPr id="400391" name="Text Box 7"/>
          <p:cNvSpPr txBox="1">
            <a:spLocks noChangeArrowheads="1"/>
          </p:cNvSpPr>
          <p:nvPr/>
        </p:nvSpPr>
        <p:spPr bwMode="auto">
          <a:xfrm>
            <a:off x="4687766" y="2484438"/>
            <a:ext cx="3952142" cy="3933384"/>
          </a:xfrm>
          <a:prstGeom prst="rect">
            <a:avLst/>
          </a:prstGeom>
          <a:noFill/>
          <a:ln w="9525">
            <a:noFill/>
            <a:miter lim="800000"/>
            <a:headEnd/>
            <a:tailEnd/>
          </a:ln>
          <a:effectLst/>
        </p:spPr>
        <p:txBody>
          <a:bodyPr>
            <a:spAutoFit/>
          </a:bodyPr>
          <a:lstStyle/>
          <a:p>
            <a:pPr marL="342900" indent="-342900">
              <a:spcBef>
                <a:spcPct val="60000"/>
              </a:spcBef>
              <a:buFont typeface="Trebuchet MS" pitchFamily="34" charset="0"/>
              <a:buAutoNum type="arabicPeriod"/>
            </a:pPr>
            <a:r>
              <a:rPr lang="en-US" sz="1600" b="1">
                <a:latin typeface="Trebuchet MS" pitchFamily="34" charset="0"/>
              </a:rPr>
              <a:t>Widening Access and Increasing Equity</a:t>
            </a:r>
          </a:p>
          <a:p>
            <a:pPr marL="342900" indent="-342900">
              <a:spcBef>
                <a:spcPct val="60000"/>
              </a:spcBef>
              <a:buFont typeface="Trebuchet MS" pitchFamily="34" charset="0"/>
              <a:buAutoNum type="arabicPeriod"/>
            </a:pPr>
            <a:r>
              <a:rPr lang="en-US" sz="1600" b="1">
                <a:latin typeface="Trebuchet MS" pitchFamily="34" charset="0"/>
              </a:rPr>
              <a:t>Improving the Quality of Teaching and Learning</a:t>
            </a:r>
          </a:p>
          <a:p>
            <a:pPr marL="342900" indent="-342900">
              <a:spcBef>
                <a:spcPct val="60000"/>
              </a:spcBef>
              <a:buFont typeface="Trebuchet MS" pitchFamily="34" charset="0"/>
              <a:buAutoNum type="arabicPeriod"/>
            </a:pPr>
            <a:r>
              <a:rPr lang="en-US" sz="1600" b="1">
                <a:latin typeface="Trebuchet MS" pitchFamily="34" charset="0"/>
              </a:rPr>
              <a:t>Intensifying Research and Innovation</a:t>
            </a:r>
          </a:p>
          <a:p>
            <a:pPr marL="342900" indent="-342900">
              <a:spcBef>
                <a:spcPct val="60000"/>
              </a:spcBef>
              <a:buFont typeface="Trebuchet MS" pitchFamily="34" charset="0"/>
              <a:buAutoNum type="arabicPeriod"/>
            </a:pPr>
            <a:r>
              <a:rPr lang="en-US" sz="1600" b="1">
                <a:latin typeface="Trebuchet MS" pitchFamily="34" charset="0"/>
              </a:rPr>
              <a:t>Strengthening of Higher Education Institutions </a:t>
            </a:r>
          </a:p>
          <a:p>
            <a:pPr marL="342900" indent="-342900">
              <a:spcBef>
                <a:spcPct val="60000"/>
              </a:spcBef>
              <a:buFont typeface="Trebuchet MS" pitchFamily="34" charset="0"/>
              <a:buAutoNum type="arabicPeriod"/>
            </a:pPr>
            <a:r>
              <a:rPr lang="en-US" sz="1600" b="1">
                <a:latin typeface="Trebuchet MS" pitchFamily="34" charset="0"/>
              </a:rPr>
              <a:t>Intensifying Internationalization</a:t>
            </a:r>
          </a:p>
          <a:p>
            <a:pPr marL="342900" indent="-342900">
              <a:spcBef>
                <a:spcPct val="60000"/>
              </a:spcBef>
              <a:buFont typeface="Trebuchet MS" pitchFamily="34" charset="0"/>
              <a:buAutoNum type="arabicPeriod"/>
            </a:pPr>
            <a:r>
              <a:rPr lang="en-US" sz="1600" b="1">
                <a:latin typeface="Trebuchet MS" pitchFamily="34" charset="0"/>
              </a:rPr>
              <a:t>Enculturation of Lifelong Learning</a:t>
            </a:r>
          </a:p>
          <a:p>
            <a:pPr marL="342900" indent="-342900">
              <a:spcBef>
                <a:spcPct val="60000"/>
              </a:spcBef>
              <a:buFont typeface="Trebuchet MS" pitchFamily="34" charset="0"/>
              <a:buAutoNum type="arabicPeriod"/>
            </a:pPr>
            <a:r>
              <a:rPr lang="en-US" sz="1600" b="1">
                <a:latin typeface="Trebuchet MS" pitchFamily="34" charset="0"/>
              </a:rPr>
              <a:t>Reinforcing MOHE Delivery Systems.</a:t>
            </a:r>
          </a:p>
        </p:txBody>
      </p:sp>
      <p:sp>
        <p:nvSpPr>
          <p:cNvPr id="400392" name="Rectangle 8"/>
          <p:cNvSpPr>
            <a:spLocks noChangeArrowheads="1"/>
          </p:cNvSpPr>
          <p:nvPr/>
        </p:nvSpPr>
        <p:spPr bwMode="auto">
          <a:xfrm>
            <a:off x="5191859" y="2006600"/>
            <a:ext cx="2628900" cy="336550"/>
          </a:xfrm>
          <a:prstGeom prst="rect">
            <a:avLst/>
          </a:prstGeom>
          <a:noFill/>
          <a:ln w="9525">
            <a:noFill/>
            <a:miter lim="800000"/>
            <a:headEnd/>
            <a:tailEnd/>
          </a:ln>
          <a:effectLst/>
        </p:spPr>
        <p:txBody>
          <a:bodyPr>
            <a:spAutoFit/>
          </a:bodyPr>
          <a:lstStyle/>
          <a:p>
            <a:pPr>
              <a:spcBef>
                <a:spcPct val="35000"/>
              </a:spcBef>
              <a:buFont typeface="Wingdings" pitchFamily="2" charset="2"/>
              <a:buNone/>
            </a:pPr>
            <a:r>
              <a:rPr lang="en-US" sz="1600" b="1" u="sng">
                <a:latin typeface="Trebuchet MS" pitchFamily="34" charset="0"/>
              </a:rPr>
              <a:t>Strategic Thrusts: </a:t>
            </a:r>
          </a:p>
        </p:txBody>
      </p:sp>
      <p:sp>
        <p:nvSpPr>
          <p:cNvPr id="400393" name="Text Box 9"/>
          <p:cNvSpPr txBox="1">
            <a:spLocks noChangeArrowheads="1"/>
          </p:cNvSpPr>
          <p:nvPr/>
        </p:nvSpPr>
        <p:spPr bwMode="auto">
          <a:xfrm>
            <a:off x="5744308" y="131764"/>
            <a:ext cx="3317631" cy="238125"/>
          </a:xfrm>
          <a:prstGeom prst="rect">
            <a:avLst/>
          </a:prstGeom>
          <a:noFill/>
          <a:ln w="9525">
            <a:noFill/>
            <a:miter lim="800000"/>
            <a:headEnd/>
            <a:tailEnd/>
          </a:ln>
          <a:effectLst/>
        </p:spPr>
        <p:txBody>
          <a:bodyPr>
            <a:spAutoFit/>
          </a:bodyPr>
          <a:lstStyle/>
          <a:p>
            <a:pPr algn="r">
              <a:lnSpc>
                <a:spcPct val="80000"/>
              </a:lnSpc>
              <a:spcBef>
                <a:spcPct val="50000"/>
              </a:spcBef>
            </a:pPr>
            <a:r>
              <a:rPr lang="en-MY" sz="1200" b="1">
                <a:solidFill>
                  <a:schemeClr val="accent2"/>
                </a:solidFill>
                <a:latin typeface="Trebuchet MS" pitchFamily="34" charset="0"/>
              </a:rPr>
              <a:t>Transformation Framework</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800" b="1" dirty="0" smtClean="0"/>
              <a:t>ASPIRASI &amp; TRANSFORMASI TERAS 1 MELUASKAN AKSES &amp; MENINGKATKAN EKUIT</a:t>
            </a:r>
            <a:r>
              <a:rPr lang="en-US" sz="1800" dirty="0" smtClean="0"/>
              <a:t>I</a:t>
            </a:r>
            <a:endParaRPr lang="en-US" sz="1800" dirty="0"/>
          </a:p>
        </p:txBody>
      </p:sp>
      <p:sp>
        <p:nvSpPr>
          <p:cNvPr id="4" name="Oval 3"/>
          <p:cNvSpPr/>
          <p:nvPr/>
        </p:nvSpPr>
        <p:spPr>
          <a:xfrm>
            <a:off x="2971800" y="1219200"/>
            <a:ext cx="1600200" cy="685800"/>
          </a:xfrm>
          <a:prstGeom prst="ellipse">
            <a:avLst/>
          </a:prstGeom>
          <a:solidFill>
            <a:srgbClr val="FFD85B"/>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3200400" y="1295400"/>
            <a:ext cx="1219200" cy="646331"/>
          </a:xfrm>
          <a:prstGeom prst="rect">
            <a:avLst/>
          </a:prstGeom>
          <a:noFill/>
        </p:spPr>
        <p:txBody>
          <a:bodyPr wrap="square" rtlCol="0">
            <a:spAutoFit/>
          </a:bodyPr>
          <a:lstStyle/>
          <a:p>
            <a:pPr algn="ctr"/>
            <a:r>
              <a:rPr lang="ms-MY" sz="1200" smtClean="0"/>
              <a:t>Daya Saing dan Daya Tahan Global</a:t>
            </a:r>
            <a:endParaRPr lang="ms-MY" sz="1200"/>
          </a:p>
        </p:txBody>
      </p:sp>
      <p:sp>
        <p:nvSpPr>
          <p:cNvPr id="6" name="TextBox 5"/>
          <p:cNvSpPr txBox="1"/>
          <p:nvPr/>
        </p:nvSpPr>
        <p:spPr>
          <a:xfrm>
            <a:off x="3200400" y="2362200"/>
            <a:ext cx="1219200" cy="646331"/>
          </a:xfrm>
          <a:prstGeom prst="rect">
            <a:avLst/>
          </a:prstGeom>
          <a:noFill/>
        </p:spPr>
        <p:txBody>
          <a:bodyPr wrap="square" rtlCol="0">
            <a:spAutoFit/>
          </a:bodyPr>
          <a:lstStyle/>
          <a:p>
            <a:pPr algn="ctr"/>
            <a:r>
              <a:rPr lang="en-US" sz="1200" dirty="0" err="1" smtClean="0"/>
              <a:t>Daya</a:t>
            </a:r>
            <a:r>
              <a:rPr lang="en-US" sz="1200" dirty="0" smtClean="0"/>
              <a:t> </a:t>
            </a:r>
            <a:r>
              <a:rPr lang="en-US" sz="1200" dirty="0" err="1" smtClean="0"/>
              <a:t>Saing</a:t>
            </a:r>
            <a:r>
              <a:rPr lang="en-US" sz="1200" dirty="0" smtClean="0"/>
              <a:t> </a:t>
            </a:r>
            <a:r>
              <a:rPr lang="en-US" sz="1200" dirty="0" err="1" smtClean="0"/>
              <a:t>dan</a:t>
            </a:r>
            <a:r>
              <a:rPr lang="en-US" sz="1200" dirty="0" smtClean="0"/>
              <a:t> </a:t>
            </a:r>
            <a:r>
              <a:rPr lang="en-US" sz="1200" dirty="0" err="1" smtClean="0"/>
              <a:t>Daya</a:t>
            </a:r>
            <a:r>
              <a:rPr lang="en-US" sz="1200" dirty="0" smtClean="0"/>
              <a:t> </a:t>
            </a:r>
            <a:r>
              <a:rPr lang="en-US" sz="1200" dirty="0" err="1" smtClean="0"/>
              <a:t>Tahan</a:t>
            </a:r>
            <a:r>
              <a:rPr lang="en-US" sz="1200" dirty="0" smtClean="0"/>
              <a:t> Global</a:t>
            </a:r>
            <a:endParaRPr lang="en-US" sz="1200" dirty="0"/>
          </a:p>
        </p:txBody>
      </p:sp>
      <p:sp>
        <p:nvSpPr>
          <p:cNvPr id="7" name="Oval 6"/>
          <p:cNvSpPr/>
          <p:nvPr/>
        </p:nvSpPr>
        <p:spPr>
          <a:xfrm>
            <a:off x="2971800" y="2303565"/>
            <a:ext cx="1600200" cy="685800"/>
          </a:xfrm>
          <a:prstGeom prst="ellipse">
            <a:avLst/>
          </a:prstGeom>
          <a:solidFill>
            <a:srgbClr val="FFC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227696" y="2362199"/>
            <a:ext cx="1219200" cy="461665"/>
          </a:xfrm>
          <a:prstGeom prst="rect">
            <a:avLst/>
          </a:prstGeom>
          <a:noFill/>
        </p:spPr>
        <p:txBody>
          <a:bodyPr wrap="square" rtlCol="0">
            <a:spAutoFit/>
          </a:bodyPr>
          <a:lstStyle/>
          <a:p>
            <a:pPr algn="ctr"/>
            <a:r>
              <a:rPr lang="ms-MY" sz="1200" smtClean="0"/>
              <a:t>Transformasi Pengajian Tinggi</a:t>
            </a:r>
            <a:endParaRPr lang="ms-MY" sz="1200"/>
          </a:p>
        </p:txBody>
      </p:sp>
      <p:sp>
        <p:nvSpPr>
          <p:cNvPr id="9" name="TextBox 8"/>
          <p:cNvSpPr txBox="1"/>
          <p:nvPr/>
        </p:nvSpPr>
        <p:spPr>
          <a:xfrm>
            <a:off x="817728" y="1219200"/>
            <a:ext cx="1524000" cy="830997"/>
          </a:xfrm>
          <a:prstGeom prst="rect">
            <a:avLst/>
          </a:prstGeom>
          <a:noFill/>
        </p:spPr>
        <p:txBody>
          <a:bodyPr wrap="square" rtlCol="0">
            <a:spAutoFit/>
          </a:bodyPr>
          <a:lstStyle/>
          <a:p>
            <a:r>
              <a:rPr lang="ms-MY" sz="1200" smtClean="0"/>
              <a:t>Fasa 4:  </a:t>
            </a:r>
          </a:p>
          <a:p>
            <a:r>
              <a:rPr lang="ms-MY" sz="1200" smtClean="0"/>
              <a:t>Melangkaui 2020 Kegemilangan dan Kelestarian</a:t>
            </a:r>
            <a:endParaRPr lang="ms-MY" sz="1200"/>
          </a:p>
        </p:txBody>
      </p:sp>
      <p:sp>
        <p:nvSpPr>
          <p:cNvPr id="10" name="TextBox 9"/>
          <p:cNvSpPr txBox="1"/>
          <p:nvPr/>
        </p:nvSpPr>
        <p:spPr>
          <a:xfrm>
            <a:off x="914400" y="2799601"/>
            <a:ext cx="1524000" cy="461665"/>
          </a:xfrm>
          <a:prstGeom prst="rect">
            <a:avLst/>
          </a:prstGeom>
          <a:noFill/>
        </p:spPr>
        <p:txBody>
          <a:bodyPr wrap="square" rtlCol="0">
            <a:spAutoFit/>
          </a:bodyPr>
          <a:lstStyle/>
          <a:p>
            <a:r>
              <a:rPr lang="ms-MY" sz="1200" smtClean="0"/>
              <a:t>Fasa 3: 2016 – 2020</a:t>
            </a:r>
          </a:p>
          <a:p>
            <a:r>
              <a:rPr lang="ms-MY" sz="1200" smtClean="0"/>
              <a:t>Kecdemerlangan</a:t>
            </a:r>
          </a:p>
        </p:txBody>
      </p:sp>
      <p:sp>
        <p:nvSpPr>
          <p:cNvPr id="11" name="TextBox 10"/>
          <p:cNvSpPr txBox="1"/>
          <p:nvPr/>
        </p:nvSpPr>
        <p:spPr>
          <a:xfrm>
            <a:off x="907575" y="3581400"/>
            <a:ext cx="1524000" cy="646331"/>
          </a:xfrm>
          <a:prstGeom prst="rect">
            <a:avLst/>
          </a:prstGeom>
          <a:noFill/>
        </p:spPr>
        <p:txBody>
          <a:bodyPr wrap="square" rtlCol="0">
            <a:spAutoFit/>
          </a:bodyPr>
          <a:lstStyle/>
          <a:p>
            <a:r>
              <a:rPr lang="ms-MY" sz="1200" smtClean="0"/>
              <a:t>Fasa 2: 2011 – 2015</a:t>
            </a:r>
          </a:p>
          <a:p>
            <a:r>
              <a:rPr lang="ms-MY" sz="1200" smtClean="0"/>
              <a:t>Peningkatan dan Pemerkasaan</a:t>
            </a:r>
          </a:p>
        </p:txBody>
      </p:sp>
      <p:sp>
        <p:nvSpPr>
          <p:cNvPr id="12" name="TextBox 11"/>
          <p:cNvSpPr txBox="1"/>
          <p:nvPr/>
        </p:nvSpPr>
        <p:spPr>
          <a:xfrm>
            <a:off x="906438" y="4648200"/>
            <a:ext cx="1524000" cy="461665"/>
          </a:xfrm>
          <a:prstGeom prst="rect">
            <a:avLst/>
          </a:prstGeom>
          <a:noFill/>
        </p:spPr>
        <p:txBody>
          <a:bodyPr wrap="square" rtlCol="0">
            <a:spAutoFit/>
          </a:bodyPr>
          <a:lstStyle/>
          <a:p>
            <a:r>
              <a:rPr lang="ms-MY" sz="1200" smtClean="0"/>
              <a:t>Fasa 1: 2007 – 2010</a:t>
            </a:r>
          </a:p>
          <a:p>
            <a:r>
              <a:rPr lang="ms-MY" sz="1200" smtClean="0"/>
              <a:t>Peletakan asas</a:t>
            </a:r>
          </a:p>
        </p:txBody>
      </p:sp>
      <p:sp>
        <p:nvSpPr>
          <p:cNvPr id="13" name="Oval 12"/>
          <p:cNvSpPr/>
          <p:nvPr/>
        </p:nvSpPr>
        <p:spPr>
          <a:xfrm>
            <a:off x="2971800" y="4424065"/>
            <a:ext cx="1600200" cy="685800"/>
          </a:xfrm>
          <a:prstGeom prst="ellipse">
            <a:avLst/>
          </a:prstGeom>
          <a:solidFill>
            <a:srgbClr val="FFC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p>
        </p:txBody>
      </p:sp>
      <p:cxnSp>
        <p:nvCxnSpPr>
          <p:cNvPr id="15" name="Straight Connector 14"/>
          <p:cNvCxnSpPr>
            <a:stCxn id="4" idx="4"/>
            <a:endCxn id="7" idx="0"/>
          </p:cNvCxnSpPr>
          <p:nvPr/>
        </p:nvCxnSpPr>
        <p:spPr>
          <a:xfrm>
            <a:off x="3771900" y="1905000"/>
            <a:ext cx="0" cy="398565"/>
          </a:xfrm>
          <a:prstGeom prst="line">
            <a:avLst/>
          </a:prstGeom>
        </p:spPr>
        <p:style>
          <a:lnRef idx="1">
            <a:schemeClr val="dk1"/>
          </a:lnRef>
          <a:fillRef idx="0">
            <a:schemeClr val="dk1"/>
          </a:fillRef>
          <a:effectRef idx="0">
            <a:schemeClr val="dk1"/>
          </a:effectRef>
          <a:fontRef idx="minor">
            <a:schemeClr val="tx1"/>
          </a:fontRef>
        </p:style>
      </p:cxnSp>
      <p:cxnSp>
        <p:nvCxnSpPr>
          <p:cNvPr id="16" name="Straight Connector 15"/>
          <p:cNvCxnSpPr>
            <a:endCxn id="13" idx="0"/>
          </p:cNvCxnSpPr>
          <p:nvPr/>
        </p:nvCxnSpPr>
        <p:spPr>
          <a:xfrm>
            <a:off x="3771900" y="3008531"/>
            <a:ext cx="0" cy="1415534"/>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3771900" y="5109865"/>
            <a:ext cx="0" cy="398565"/>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Arrow Connector 19"/>
          <p:cNvCxnSpPr/>
          <p:nvPr/>
        </p:nvCxnSpPr>
        <p:spPr>
          <a:xfrm>
            <a:off x="3771900" y="2104282"/>
            <a:ext cx="800100"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1" name="Straight Arrow Connector 20"/>
          <p:cNvCxnSpPr/>
          <p:nvPr/>
        </p:nvCxnSpPr>
        <p:spPr>
          <a:xfrm>
            <a:off x="3771900" y="3352800"/>
            <a:ext cx="800100"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2" name="Straight Arrow Connector 21"/>
          <p:cNvCxnSpPr/>
          <p:nvPr/>
        </p:nvCxnSpPr>
        <p:spPr>
          <a:xfrm>
            <a:off x="3753987" y="4038600"/>
            <a:ext cx="800100"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3" name="Straight Arrow Connector 22"/>
          <p:cNvCxnSpPr/>
          <p:nvPr/>
        </p:nvCxnSpPr>
        <p:spPr>
          <a:xfrm>
            <a:off x="3753987" y="5508430"/>
            <a:ext cx="800100"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24" name="TextBox 23"/>
          <p:cNvSpPr txBox="1"/>
          <p:nvPr/>
        </p:nvSpPr>
        <p:spPr>
          <a:xfrm>
            <a:off x="4800600" y="1819364"/>
            <a:ext cx="3124200" cy="461665"/>
          </a:xfrm>
          <a:prstGeom prst="rect">
            <a:avLst/>
          </a:prstGeom>
          <a:noFill/>
        </p:spPr>
        <p:txBody>
          <a:bodyPr wrap="square" rtlCol="0">
            <a:spAutoFit/>
          </a:bodyPr>
          <a:lstStyle/>
          <a:p>
            <a:r>
              <a:rPr lang="ms-MY" sz="1200" smtClean="0"/>
              <a:t>Pendemokrasian dan akses sejagat pengajian tinggi</a:t>
            </a:r>
          </a:p>
        </p:txBody>
      </p:sp>
      <p:sp>
        <p:nvSpPr>
          <p:cNvPr id="25" name="TextBox 24"/>
          <p:cNvSpPr txBox="1"/>
          <p:nvPr/>
        </p:nvSpPr>
        <p:spPr>
          <a:xfrm>
            <a:off x="4800600" y="3119735"/>
            <a:ext cx="3581400" cy="646331"/>
          </a:xfrm>
          <a:prstGeom prst="rect">
            <a:avLst/>
          </a:prstGeom>
          <a:noFill/>
        </p:spPr>
        <p:txBody>
          <a:bodyPr wrap="square" rtlCol="0">
            <a:spAutoFit/>
          </a:bodyPr>
          <a:lstStyle/>
          <a:p>
            <a:pPr marL="171450" indent="-171450">
              <a:buFont typeface="Arial" pitchFamily="34" charset="0"/>
              <a:buChar char="•"/>
            </a:pPr>
            <a:r>
              <a:rPr lang="ms-MY" sz="1200" smtClean="0"/>
              <a:t>50% kohort 17-23 tahun menyertai pendidikan tertiari</a:t>
            </a:r>
          </a:p>
          <a:p>
            <a:pPr marL="171450" indent="-171450">
              <a:buFont typeface="Arial" pitchFamily="34" charset="0"/>
              <a:buChar char="•"/>
            </a:pPr>
            <a:r>
              <a:rPr lang="ms-MY" sz="1200" smtClean="0"/>
              <a:t>33% tenaga kerja berpendidikan tertiari</a:t>
            </a:r>
          </a:p>
        </p:txBody>
      </p:sp>
      <p:sp>
        <p:nvSpPr>
          <p:cNvPr id="26" name="TextBox 25"/>
          <p:cNvSpPr txBox="1"/>
          <p:nvPr/>
        </p:nvSpPr>
        <p:spPr>
          <a:xfrm>
            <a:off x="4800600" y="4001869"/>
            <a:ext cx="3962400" cy="646331"/>
          </a:xfrm>
          <a:prstGeom prst="rect">
            <a:avLst/>
          </a:prstGeom>
          <a:noFill/>
        </p:spPr>
        <p:txBody>
          <a:bodyPr wrap="square" rtlCol="0">
            <a:spAutoFit/>
          </a:bodyPr>
          <a:lstStyle/>
          <a:p>
            <a:pPr marL="171450" indent="-171450">
              <a:buFont typeface="Arial" pitchFamily="34" charset="0"/>
              <a:buChar char="•"/>
            </a:pPr>
            <a:r>
              <a:rPr lang="ms-MY" sz="1200" smtClean="0"/>
              <a:t>45% kohort 17-23 tahun menyertai pendidikan tertiari</a:t>
            </a:r>
          </a:p>
          <a:p>
            <a:pPr marL="171450" indent="-171450">
              <a:buFont typeface="Arial" pitchFamily="34" charset="0"/>
              <a:buChar char="•"/>
            </a:pPr>
            <a:r>
              <a:rPr lang="ms-MY" sz="1200" smtClean="0"/>
              <a:t>30% tenaga kerja berpendidikan tertiari</a:t>
            </a:r>
          </a:p>
          <a:p>
            <a:pPr marL="171450" indent="-171450">
              <a:buFont typeface="Arial" pitchFamily="34" charset="0"/>
              <a:buChar char="•"/>
            </a:pPr>
            <a:endParaRPr lang="ms-MY" sz="1200" smtClean="0"/>
          </a:p>
        </p:txBody>
      </p:sp>
      <p:sp>
        <p:nvSpPr>
          <p:cNvPr id="27" name="TextBox 26"/>
          <p:cNvSpPr txBox="1"/>
          <p:nvPr/>
        </p:nvSpPr>
        <p:spPr>
          <a:xfrm>
            <a:off x="3162300" y="4536132"/>
            <a:ext cx="1219200" cy="461665"/>
          </a:xfrm>
          <a:prstGeom prst="rect">
            <a:avLst/>
          </a:prstGeom>
          <a:noFill/>
        </p:spPr>
        <p:txBody>
          <a:bodyPr wrap="square" rtlCol="0">
            <a:spAutoFit/>
          </a:bodyPr>
          <a:lstStyle/>
          <a:p>
            <a:pPr algn="ctr"/>
            <a:r>
              <a:rPr lang="ms-MY" sz="1200" smtClean="0"/>
              <a:t>Pelan Tindakan Transformasi</a:t>
            </a:r>
            <a:endParaRPr lang="ms-MY" sz="1200"/>
          </a:p>
        </p:txBody>
      </p:sp>
      <p:sp>
        <p:nvSpPr>
          <p:cNvPr id="28" name="TextBox 27"/>
          <p:cNvSpPr txBox="1"/>
          <p:nvPr/>
        </p:nvSpPr>
        <p:spPr>
          <a:xfrm>
            <a:off x="4800600" y="5185264"/>
            <a:ext cx="3962400" cy="646331"/>
          </a:xfrm>
          <a:prstGeom prst="rect">
            <a:avLst/>
          </a:prstGeom>
          <a:noFill/>
        </p:spPr>
        <p:txBody>
          <a:bodyPr wrap="square" rtlCol="0">
            <a:spAutoFit/>
          </a:bodyPr>
          <a:lstStyle/>
          <a:p>
            <a:pPr marL="171450" indent="-171450">
              <a:buFont typeface="Arial" pitchFamily="34" charset="0"/>
              <a:buChar char="•"/>
            </a:pPr>
            <a:r>
              <a:rPr lang="ms-MY" sz="1200" smtClean="0"/>
              <a:t>40% kohort 17-23 tahun menyertai pendidikan tertiari</a:t>
            </a:r>
          </a:p>
          <a:p>
            <a:pPr marL="171450" indent="-171450">
              <a:buFont typeface="Arial" pitchFamily="34" charset="0"/>
              <a:buChar char="•"/>
            </a:pPr>
            <a:r>
              <a:rPr lang="ms-MY" sz="1200" smtClean="0"/>
              <a:t>27% tenaga kerja berpendidikan tertiari</a:t>
            </a:r>
          </a:p>
          <a:p>
            <a:pPr marL="171450" indent="-171450">
              <a:buFont typeface="Arial" pitchFamily="34" charset="0"/>
              <a:buChar char="•"/>
            </a:pPr>
            <a:endParaRPr lang="ms-MY" sz="1200" smtClean="0"/>
          </a:p>
        </p:txBody>
      </p:sp>
    </p:spTree>
    <p:extLst>
      <p:ext uri="{BB962C8B-B14F-4D97-AF65-F5344CB8AC3E}">
        <p14:creationId xmlns:p14="http://schemas.microsoft.com/office/powerpoint/2010/main" xmlns="" val="34023646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4397"/>
            <a:ext cx="8229600" cy="1143000"/>
          </a:xfrm>
        </p:spPr>
        <p:txBody>
          <a:bodyPr>
            <a:normAutofit/>
          </a:bodyPr>
          <a:lstStyle/>
          <a:p>
            <a:r>
              <a:rPr lang="en-US" sz="2000" b="1" dirty="0" smtClean="0"/>
              <a:t>ASPIRASI &amp; TRANSFORMASI TERAS 2 </a:t>
            </a:r>
            <a:br>
              <a:rPr lang="en-US" sz="2000" b="1" dirty="0" smtClean="0"/>
            </a:br>
            <a:r>
              <a:rPr lang="en-US" sz="2000" b="1" dirty="0" smtClean="0"/>
              <a:t>MENAMBAHBAIK KUALITI PENGAJARAN &amp; PEMBELAJARAN</a:t>
            </a:r>
            <a:endParaRPr lang="en-US" sz="2000" b="1" dirty="0"/>
          </a:p>
        </p:txBody>
      </p:sp>
      <p:sp>
        <p:nvSpPr>
          <p:cNvPr id="4" name="Oval 3"/>
          <p:cNvSpPr/>
          <p:nvPr/>
        </p:nvSpPr>
        <p:spPr>
          <a:xfrm>
            <a:off x="2971800" y="1219200"/>
            <a:ext cx="1600200" cy="685800"/>
          </a:xfrm>
          <a:prstGeom prst="ellipse">
            <a:avLst/>
          </a:prstGeom>
          <a:solidFill>
            <a:srgbClr val="FFD85B"/>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3200400" y="1295400"/>
            <a:ext cx="1219200" cy="646331"/>
          </a:xfrm>
          <a:prstGeom prst="rect">
            <a:avLst/>
          </a:prstGeom>
          <a:noFill/>
        </p:spPr>
        <p:txBody>
          <a:bodyPr wrap="square" rtlCol="0">
            <a:spAutoFit/>
          </a:bodyPr>
          <a:lstStyle/>
          <a:p>
            <a:pPr algn="ctr"/>
            <a:r>
              <a:rPr lang="ms-MY" sz="1200" smtClean="0"/>
              <a:t>Daya Saing dan Daya Tahan Global</a:t>
            </a:r>
            <a:endParaRPr lang="ms-MY" sz="1200"/>
          </a:p>
        </p:txBody>
      </p:sp>
      <p:sp>
        <p:nvSpPr>
          <p:cNvPr id="6" name="TextBox 5"/>
          <p:cNvSpPr txBox="1"/>
          <p:nvPr/>
        </p:nvSpPr>
        <p:spPr>
          <a:xfrm>
            <a:off x="3200400" y="2362200"/>
            <a:ext cx="1219200" cy="646331"/>
          </a:xfrm>
          <a:prstGeom prst="rect">
            <a:avLst/>
          </a:prstGeom>
          <a:noFill/>
        </p:spPr>
        <p:txBody>
          <a:bodyPr wrap="square" rtlCol="0">
            <a:spAutoFit/>
          </a:bodyPr>
          <a:lstStyle/>
          <a:p>
            <a:pPr algn="ctr"/>
            <a:r>
              <a:rPr lang="en-US" sz="1200" dirty="0" err="1" smtClean="0"/>
              <a:t>Daya</a:t>
            </a:r>
            <a:r>
              <a:rPr lang="en-US" sz="1200" dirty="0" smtClean="0"/>
              <a:t> </a:t>
            </a:r>
            <a:r>
              <a:rPr lang="en-US" sz="1200" dirty="0" err="1" smtClean="0"/>
              <a:t>Saing</a:t>
            </a:r>
            <a:r>
              <a:rPr lang="en-US" sz="1200" dirty="0" smtClean="0"/>
              <a:t> </a:t>
            </a:r>
            <a:r>
              <a:rPr lang="en-US" sz="1200" dirty="0" err="1" smtClean="0"/>
              <a:t>dan</a:t>
            </a:r>
            <a:r>
              <a:rPr lang="en-US" sz="1200" dirty="0" smtClean="0"/>
              <a:t> </a:t>
            </a:r>
            <a:r>
              <a:rPr lang="en-US" sz="1200" dirty="0" err="1" smtClean="0"/>
              <a:t>Daya</a:t>
            </a:r>
            <a:r>
              <a:rPr lang="en-US" sz="1200" dirty="0" smtClean="0"/>
              <a:t> </a:t>
            </a:r>
            <a:r>
              <a:rPr lang="en-US" sz="1200" dirty="0" err="1" smtClean="0"/>
              <a:t>Tahan</a:t>
            </a:r>
            <a:r>
              <a:rPr lang="en-US" sz="1200" dirty="0" smtClean="0"/>
              <a:t> Global</a:t>
            </a:r>
            <a:endParaRPr lang="en-US" sz="1200" dirty="0"/>
          </a:p>
        </p:txBody>
      </p:sp>
      <p:sp>
        <p:nvSpPr>
          <p:cNvPr id="7" name="Oval 6"/>
          <p:cNvSpPr/>
          <p:nvPr/>
        </p:nvSpPr>
        <p:spPr>
          <a:xfrm>
            <a:off x="2971800" y="2303565"/>
            <a:ext cx="1600200" cy="685800"/>
          </a:xfrm>
          <a:prstGeom prst="ellipse">
            <a:avLst/>
          </a:prstGeom>
          <a:solidFill>
            <a:srgbClr val="FFC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p>
        </p:txBody>
      </p:sp>
      <p:sp>
        <p:nvSpPr>
          <p:cNvPr id="8" name="TextBox 7"/>
          <p:cNvSpPr txBox="1"/>
          <p:nvPr/>
        </p:nvSpPr>
        <p:spPr>
          <a:xfrm>
            <a:off x="3227696" y="2362199"/>
            <a:ext cx="1219200" cy="461665"/>
          </a:xfrm>
          <a:prstGeom prst="rect">
            <a:avLst/>
          </a:prstGeom>
          <a:noFill/>
        </p:spPr>
        <p:txBody>
          <a:bodyPr wrap="square" rtlCol="0">
            <a:spAutoFit/>
          </a:bodyPr>
          <a:lstStyle/>
          <a:p>
            <a:pPr algn="ctr"/>
            <a:r>
              <a:rPr lang="ms-MY" sz="1200" smtClean="0"/>
              <a:t>Transformasi Pengajian Tinggi</a:t>
            </a:r>
            <a:endParaRPr lang="ms-MY" sz="1200"/>
          </a:p>
        </p:txBody>
      </p:sp>
      <p:sp>
        <p:nvSpPr>
          <p:cNvPr id="9" name="TextBox 8"/>
          <p:cNvSpPr txBox="1"/>
          <p:nvPr/>
        </p:nvSpPr>
        <p:spPr>
          <a:xfrm>
            <a:off x="817728" y="1219200"/>
            <a:ext cx="1524000" cy="830997"/>
          </a:xfrm>
          <a:prstGeom prst="rect">
            <a:avLst/>
          </a:prstGeom>
          <a:noFill/>
        </p:spPr>
        <p:txBody>
          <a:bodyPr wrap="square" rtlCol="0">
            <a:spAutoFit/>
          </a:bodyPr>
          <a:lstStyle/>
          <a:p>
            <a:r>
              <a:rPr lang="ms-MY" sz="1200" smtClean="0"/>
              <a:t>Fasa 4:  </a:t>
            </a:r>
          </a:p>
          <a:p>
            <a:r>
              <a:rPr lang="ms-MY" sz="1200" smtClean="0"/>
              <a:t>Melangkaui 2020 Kegemilangan dan Kelestarian</a:t>
            </a:r>
            <a:endParaRPr lang="ms-MY" sz="1200"/>
          </a:p>
        </p:txBody>
      </p:sp>
      <p:sp>
        <p:nvSpPr>
          <p:cNvPr id="10" name="TextBox 9"/>
          <p:cNvSpPr txBox="1"/>
          <p:nvPr/>
        </p:nvSpPr>
        <p:spPr>
          <a:xfrm>
            <a:off x="914400" y="2799601"/>
            <a:ext cx="1524000" cy="461665"/>
          </a:xfrm>
          <a:prstGeom prst="rect">
            <a:avLst/>
          </a:prstGeom>
          <a:noFill/>
        </p:spPr>
        <p:txBody>
          <a:bodyPr wrap="square" rtlCol="0">
            <a:spAutoFit/>
          </a:bodyPr>
          <a:lstStyle/>
          <a:p>
            <a:r>
              <a:rPr lang="en-US" sz="1200" smtClean="0"/>
              <a:t>Fasa 3: 2016 – 2020</a:t>
            </a:r>
          </a:p>
          <a:p>
            <a:r>
              <a:rPr lang="en-US" sz="1200" smtClean="0"/>
              <a:t>Kecdemerlangan</a:t>
            </a:r>
          </a:p>
        </p:txBody>
      </p:sp>
      <p:sp>
        <p:nvSpPr>
          <p:cNvPr id="11" name="TextBox 10"/>
          <p:cNvSpPr txBox="1"/>
          <p:nvPr/>
        </p:nvSpPr>
        <p:spPr>
          <a:xfrm>
            <a:off x="907575" y="3581400"/>
            <a:ext cx="1524000" cy="646331"/>
          </a:xfrm>
          <a:prstGeom prst="rect">
            <a:avLst/>
          </a:prstGeom>
          <a:noFill/>
        </p:spPr>
        <p:txBody>
          <a:bodyPr wrap="square" rtlCol="0">
            <a:spAutoFit/>
          </a:bodyPr>
          <a:lstStyle/>
          <a:p>
            <a:r>
              <a:rPr lang="ms-MY" sz="1200" smtClean="0"/>
              <a:t>Fasa 2: 2011 – 2015</a:t>
            </a:r>
          </a:p>
          <a:p>
            <a:r>
              <a:rPr lang="ms-MY" sz="1200" smtClean="0"/>
              <a:t>Peningkatan dan Pemerkasaan</a:t>
            </a:r>
          </a:p>
        </p:txBody>
      </p:sp>
      <p:sp>
        <p:nvSpPr>
          <p:cNvPr id="12" name="TextBox 11"/>
          <p:cNvSpPr txBox="1"/>
          <p:nvPr/>
        </p:nvSpPr>
        <p:spPr>
          <a:xfrm>
            <a:off x="906438" y="4648200"/>
            <a:ext cx="1524000" cy="461665"/>
          </a:xfrm>
          <a:prstGeom prst="rect">
            <a:avLst/>
          </a:prstGeom>
          <a:noFill/>
        </p:spPr>
        <p:txBody>
          <a:bodyPr wrap="square" rtlCol="0">
            <a:spAutoFit/>
          </a:bodyPr>
          <a:lstStyle/>
          <a:p>
            <a:r>
              <a:rPr lang="ms-MY" sz="1200" smtClean="0"/>
              <a:t>Fasa 1: 2007 – 2010</a:t>
            </a:r>
          </a:p>
          <a:p>
            <a:r>
              <a:rPr lang="ms-MY" sz="1200" smtClean="0"/>
              <a:t>Peletakan asas</a:t>
            </a:r>
          </a:p>
        </p:txBody>
      </p:sp>
      <p:sp>
        <p:nvSpPr>
          <p:cNvPr id="13" name="Oval 12"/>
          <p:cNvSpPr/>
          <p:nvPr/>
        </p:nvSpPr>
        <p:spPr>
          <a:xfrm>
            <a:off x="2971800" y="4424065"/>
            <a:ext cx="1600200" cy="685800"/>
          </a:xfrm>
          <a:prstGeom prst="ellipse">
            <a:avLst/>
          </a:prstGeom>
          <a:solidFill>
            <a:srgbClr val="FFC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p:cNvCxnSpPr>
            <a:stCxn id="4" idx="4"/>
            <a:endCxn id="7" idx="0"/>
          </p:cNvCxnSpPr>
          <p:nvPr/>
        </p:nvCxnSpPr>
        <p:spPr>
          <a:xfrm>
            <a:off x="3771900" y="1905000"/>
            <a:ext cx="0" cy="398565"/>
          </a:xfrm>
          <a:prstGeom prst="line">
            <a:avLst/>
          </a:prstGeom>
        </p:spPr>
        <p:style>
          <a:lnRef idx="1">
            <a:schemeClr val="dk1"/>
          </a:lnRef>
          <a:fillRef idx="0">
            <a:schemeClr val="dk1"/>
          </a:fillRef>
          <a:effectRef idx="0">
            <a:schemeClr val="dk1"/>
          </a:effectRef>
          <a:fontRef idx="minor">
            <a:schemeClr val="tx1"/>
          </a:fontRef>
        </p:style>
      </p:cxnSp>
      <p:cxnSp>
        <p:nvCxnSpPr>
          <p:cNvPr id="16" name="Straight Connector 15"/>
          <p:cNvCxnSpPr>
            <a:endCxn id="13" idx="0"/>
          </p:cNvCxnSpPr>
          <p:nvPr/>
        </p:nvCxnSpPr>
        <p:spPr>
          <a:xfrm>
            <a:off x="3771900" y="3008531"/>
            <a:ext cx="0" cy="1415534"/>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3771900" y="5109865"/>
            <a:ext cx="0" cy="398565"/>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Arrow Connector 19"/>
          <p:cNvCxnSpPr/>
          <p:nvPr/>
        </p:nvCxnSpPr>
        <p:spPr>
          <a:xfrm>
            <a:off x="3771900" y="2104282"/>
            <a:ext cx="800100"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1" name="Straight Arrow Connector 20"/>
          <p:cNvCxnSpPr/>
          <p:nvPr/>
        </p:nvCxnSpPr>
        <p:spPr>
          <a:xfrm>
            <a:off x="3771900" y="3352800"/>
            <a:ext cx="800100"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2" name="Straight Arrow Connector 21"/>
          <p:cNvCxnSpPr/>
          <p:nvPr/>
        </p:nvCxnSpPr>
        <p:spPr>
          <a:xfrm>
            <a:off x="3753987" y="4038600"/>
            <a:ext cx="800100"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3" name="Straight Arrow Connector 22"/>
          <p:cNvCxnSpPr/>
          <p:nvPr/>
        </p:nvCxnSpPr>
        <p:spPr>
          <a:xfrm>
            <a:off x="3753987" y="5508430"/>
            <a:ext cx="800100"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24" name="TextBox 23"/>
          <p:cNvSpPr txBox="1"/>
          <p:nvPr/>
        </p:nvSpPr>
        <p:spPr>
          <a:xfrm>
            <a:off x="4800600" y="1819364"/>
            <a:ext cx="3733800" cy="830997"/>
          </a:xfrm>
          <a:prstGeom prst="rect">
            <a:avLst/>
          </a:prstGeom>
          <a:noFill/>
        </p:spPr>
        <p:txBody>
          <a:bodyPr wrap="square" rtlCol="0">
            <a:spAutoFit/>
          </a:bodyPr>
          <a:lstStyle/>
          <a:p>
            <a:pPr marL="171450" indent="-171450">
              <a:buFont typeface="Arial" pitchFamily="34" charset="0"/>
              <a:buChar char="•"/>
            </a:pPr>
            <a:r>
              <a:rPr lang="ms-MY" sz="1200" smtClean="0"/>
              <a:t>Graduan berdaya saing global</a:t>
            </a:r>
          </a:p>
          <a:p>
            <a:pPr marL="171450" indent="-171450">
              <a:buFont typeface="Arial" pitchFamily="34" charset="0"/>
              <a:buChar char="•"/>
            </a:pPr>
            <a:r>
              <a:rPr lang="ms-MY" sz="1200" smtClean="0"/>
              <a:t>Peneraju kurikulum (Leadiing curriculum)</a:t>
            </a:r>
          </a:p>
          <a:p>
            <a:pPr marL="171450" indent="-171450">
              <a:buFont typeface="Arial" pitchFamily="34" charset="0"/>
              <a:buChar char="•"/>
            </a:pPr>
            <a:r>
              <a:rPr lang="ms-MY" sz="1200" smtClean="0"/>
              <a:t>60,000 penduduk mempunyai kelayakan PhD/sekretariat</a:t>
            </a:r>
          </a:p>
        </p:txBody>
      </p:sp>
      <p:sp>
        <p:nvSpPr>
          <p:cNvPr id="25" name="TextBox 24"/>
          <p:cNvSpPr txBox="1"/>
          <p:nvPr/>
        </p:nvSpPr>
        <p:spPr>
          <a:xfrm>
            <a:off x="4800600" y="3119735"/>
            <a:ext cx="3733800" cy="646331"/>
          </a:xfrm>
          <a:prstGeom prst="rect">
            <a:avLst/>
          </a:prstGeom>
          <a:noFill/>
        </p:spPr>
        <p:txBody>
          <a:bodyPr wrap="square" rtlCol="0">
            <a:spAutoFit/>
          </a:bodyPr>
          <a:lstStyle/>
          <a:p>
            <a:pPr marL="171450" indent="-171450">
              <a:buFont typeface="Arial" pitchFamily="34" charset="0"/>
              <a:buChar char="•"/>
            </a:pPr>
            <a:r>
              <a:rPr lang="ms-MY" sz="1200" smtClean="0"/>
              <a:t>Graduan cemerlang</a:t>
            </a:r>
          </a:p>
          <a:p>
            <a:pPr marL="171450" indent="-171450">
              <a:buFont typeface="Arial" pitchFamily="34" charset="0"/>
              <a:buChar char="•"/>
            </a:pPr>
            <a:r>
              <a:rPr lang="ms-MY" sz="1200" smtClean="0"/>
              <a:t>Kurikulum yang cemerlang</a:t>
            </a:r>
          </a:p>
          <a:p>
            <a:pPr marL="171450" indent="-171450">
              <a:buFont typeface="Arial" pitchFamily="34" charset="0"/>
              <a:buChar char="•"/>
            </a:pPr>
            <a:r>
              <a:rPr lang="ms-MY" sz="1200" smtClean="0"/>
              <a:t>50,000 penduduk mempunyai kelayakan PhD/setaraf</a:t>
            </a:r>
          </a:p>
        </p:txBody>
      </p:sp>
      <p:sp>
        <p:nvSpPr>
          <p:cNvPr id="26" name="TextBox 25"/>
          <p:cNvSpPr txBox="1"/>
          <p:nvPr/>
        </p:nvSpPr>
        <p:spPr>
          <a:xfrm>
            <a:off x="4800600" y="4001869"/>
            <a:ext cx="3962400" cy="830997"/>
          </a:xfrm>
          <a:prstGeom prst="rect">
            <a:avLst/>
          </a:prstGeom>
          <a:noFill/>
        </p:spPr>
        <p:txBody>
          <a:bodyPr wrap="square" rtlCol="0">
            <a:spAutoFit/>
          </a:bodyPr>
          <a:lstStyle/>
          <a:p>
            <a:pPr marL="171450" indent="-171450">
              <a:buFont typeface="Arial" pitchFamily="34" charset="0"/>
              <a:buChar char="•"/>
            </a:pPr>
            <a:r>
              <a:rPr lang="ms-MY" sz="1200" smtClean="0"/>
              <a:t>Graduan berketerampilan</a:t>
            </a:r>
          </a:p>
          <a:p>
            <a:pPr marL="171450" indent="-171450">
              <a:buFont typeface="Arial" pitchFamily="34" charset="0"/>
              <a:buChar char="•"/>
            </a:pPr>
            <a:r>
              <a:rPr lang="ms-MY" sz="1200" smtClean="0"/>
              <a:t>Kurikulum dinamik seiring dengan perubahan teknologi</a:t>
            </a:r>
          </a:p>
          <a:p>
            <a:pPr marL="171450" indent="-171450">
              <a:buFont typeface="Arial" pitchFamily="34" charset="0"/>
              <a:buChar char="•"/>
            </a:pPr>
            <a:r>
              <a:rPr lang="ms-MY" sz="1200" smtClean="0"/>
              <a:t>36,000 penduduk mempunyai kelayakan PhD/setaraf</a:t>
            </a:r>
          </a:p>
          <a:p>
            <a:pPr marL="171450" indent="-171450">
              <a:buFont typeface="Arial" pitchFamily="34" charset="0"/>
              <a:buChar char="•"/>
            </a:pPr>
            <a:endParaRPr lang="ms-MY" sz="1200" smtClean="0"/>
          </a:p>
        </p:txBody>
      </p:sp>
      <p:sp>
        <p:nvSpPr>
          <p:cNvPr id="27" name="TextBox 26"/>
          <p:cNvSpPr txBox="1"/>
          <p:nvPr/>
        </p:nvSpPr>
        <p:spPr>
          <a:xfrm>
            <a:off x="3162300" y="4536132"/>
            <a:ext cx="1219200" cy="461665"/>
          </a:xfrm>
          <a:prstGeom prst="rect">
            <a:avLst/>
          </a:prstGeom>
          <a:noFill/>
        </p:spPr>
        <p:txBody>
          <a:bodyPr wrap="square" rtlCol="0">
            <a:spAutoFit/>
          </a:bodyPr>
          <a:lstStyle/>
          <a:p>
            <a:pPr algn="ctr"/>
            <a:r>
              <a:rPr lang="ms-MY" sz="1200" smtClean="0"/>
              <a:t>Pelan Tindakan Transformasi</a:t>
            </a:r>
            <a:endParaRPr lang="ms-MY" sz="1200"/>
          </a:p>
        </p:txBody>
      </p:sp>
      <p:sp>
        <p:nvSpPr>
          <p:cNvPr id="28" name="TextBox 27"/>
          <p:cNvSpPr txBox="1"/>
          <p:nvPr/>
        </p:nvSpPr>
        <p:spPr>
          <a:xfrm>
            <a:off x="4800600" y="5185264"/>
            <a:ext cx="3962400" cy="830997"/>
          </a:xfrm>
          <a:prstGeom prst="rect">
            <a:avLst/>
          </a:prstGeom>
          <a:noFill/>
        </p:spPr>
        <p:txBody>
          <a:bodyPr wrap="square" rtlCol="0">
            <a:spAutoFit/>
          </a:bodyPr>
          <a:lstStyle/>
          <a:p>
            <a:pPr marL="171450" indent="-171450">
              <a:buFont typeface="Arial" pitchFamily="34" charset="0"/>
              <a:buChar char="•"/>
            </a:pPr>
            <a:r>
              <a:rPr lang="ms-MY" sz="1200" smtClean="0"/>
              <a:t>Kebolehpasaran graduan</a:t>
            </a:r>
          </a:p>
          <a:p>
            <a:pPr marL="171450" indent="-171450">
              <a:buFont typeface="Arial" pitchFamily="34" charset="0"/>
              <a:buChar char="•"/>
            </a:pPr>
            <a:r>
              <a:rPr lang="ms-MY" sz="1200" smtClean="0"/>
              <a:t>Kurikulum berinovatif dan relevan</a:t>
            </a:r>
          </a:p>
          <a:p>
            <a:pPr marL="171450" indent="-171450">
              <a:buFont typeface="Arial" pitchFamily="34" charset="0"/>
              <a:buChar char="•"/>
            </a:pPr>
            <a:r>
              <a:rPr lang="ms-MY" sz="1200" smtClean="0"/>
              <a:t>21,000 penduduk mempunyai kelayakan PhD/setaraf</a:t>
            </a:r>
          </a:p>
          <a:p>
            <a:pPr marL="171450" indent="-171450">
              <a:buFont typeface="Arial" pitchFamily="34" charset="0"/>
              <a:buChar char="•"/>
            </a:pPr>
            <a:endParaRPr lang="ms-MY" sz="1200" smtClean="0"/>
          </a:p>
        </p:txBody>
      </p:sp>
    </p:spTree>
    <p:extLst>
      <p:ext uri="{BB962C8B-B14F-4D97-AF65-F5344CB8AC3E}">
        <p14:creationId xmlns:p14="http://schemas.microsoft.com/office/powerpoint/2010/main" xmlns="" val="32164069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normAutofit/>
          </a:bodyPr>
          <a:lstStyle/>
          <a:p>
            <a:r>
              <a:rPr lang="en-US" sz="3600" b="1" dirty="0" smtClean="0"/>
              <a:t>GE issues and challenges</a:t>
            </a:r>
            <a:endParaRPr lang="en-US" sz="3600" b="1" dirty="0"/>
          </a:p>
        </p:txBody>
      </p:sp>
      <p:sp>
        <p:nvSpPr>
          <p:cNvPr id="3" name="Content Placeholder 2"/>
          <p:cNvSpPr>
            <a:spLocks noGrp="1"/>
          </p:cNvSpPr>
          <p:nvPr>
            <p:ph idx="1"/>
          </p:nvPr>
        </p:nvSpPr>
        <p:spPr>
          <a:xfrm>
            <a:off x="457200" y="1524000"/>
            <a:ext cx="8229600" cy="4602163"/>
          </a:xfrm>
        </p:spPr>
        <p:txBody>
          <a:bodyPr/>
          <a:lstStyle/>
          <a:p>
            <a:r>
              <a:rPr lang="en-US" dirty="0" smtClean="0"/>
              <a:t>Unknown market</a:t>
            </a:r>
          </a:p>
          <a:p>
            <a:r>
              <a:rPr lang="en-US" dirty="0" smtClean="0"/>
              <a:t>Unknown exit attributes</a:t>
            </a:r>
          </a:p>
          <a:p>
            <a:r>
              <a:rPr lang="en-US" dirty="0" smtClean="0"/>
              <a:t>Poor intake attributes</a:t>
            </a:r>
          </a:p>
          <a:p>
            <a:r>
              <a:rPr lang="en-US" dirty="0" smtClean="0"/>
              <a:t>“Program </a:t>
            </a:r>
            <a:r>
              <a:rPr lang="en-US" dirty="0" err="1" smtClean="0"/>
              <a:t>tak</a:t>
            </a:r>
            <a:r>
              <a:rPr lang="en-US" dirty="0" smtClean="0"/>
              <a:t> </a:t>
            </a:r>
            <a:r>
              <a:rPr lang="en-US" dirty="0" err="1" smtClean="0"/>
              <a:t>laku</a:t>
            </a:r>
            <a:r>
              <a:rPr lang="en-US" dirty="0" smtClean="0"/>
              <a:t>”</a:t>
            </a:r>
          </a:p>
          <a:p>
            <a:r>
              <a:rPr lang="en-US" dirty="0" smtClean="0"/>
              <a:t>Ready made graduates</a:t>
            </a:r>
          </a:p>
          <a:p>
            <a:r>
              <a:rPr lang="en-US" dirty="0" smtClean="0"/>
              <a:t>Stop-gap measure</a:t>
            </a:r>
            <a:endParaRPr lang="en-US" dirty="0"/>
          </a:p>
        </p:txBody>
      </p:sp>
      <p:sp>
        <p:nvSpPr>
          <p:cNvPr id="4" name="Footer Placeholder 3"/>
          <p:cNvSpPr>
            <a:spLocks noGrp="1"/>
          </p:cNvSpPr>
          <p:nvPr>
            <p:ph type="ftr" sz="quarter" idx="11"/>
          </p:nvPr>
        </p:nvSpPr>
        <p:spPr/>
        <p:txBody>
          <a:bodyPr/>
          <a:lstStyle/>
          <a:p>
            <a:r>
              <a:rPr lang="en-US" smtClean="0"/>
              <a:t>Kursus Academic Policy and Standard in Curriculum Design</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3</a:t>
            </a:fld>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r>
              <a:rPr lang="en-US" sz="3200" b="1" dirty="0" smtClean="0"/>
              <a:t>Critical Agenda Project</a:t>
            </a:r>
            <a:endParaRPr lang="en-US" sz="3200" b="1" dirty="0"/>
          </a:p>
        </p:txBody>
      </p:sp>
      <p:sp>
        <p:nvSpPr>
          <p:cNvPr id="3" name="Content Placeholder 2"/>
          <p:cNvSpPr>
            <a:spLocks noGrp="1"/>
          </p:cNvSpPr>
          <p:nvPr>
            <p:ph idx="1"/>
          </p:nvPr>
        </p:nvSpPr>
        <p:spPr>
          <a:xfrm>
            <a:off x="457200" y="1447800"/>
            <a:ext cx="4267200" cy="4678363"/>
          </a:xfrm>
        </p:spPr>
        <p:txBody>
          <a:bodyPr>
            <a:normAutofit fontScale="70000" lnSpcReduction="20000"/>
          </a:bodyPr>
          <a:lstStyle/>
          <a:p>
            <a:pPr marL="514350" indent="-514350">
              <a:buFont typeface="+mj-lt"/>
              <a:buAutoNum type="arabicPeriod"/>
            </a:pPr>
            <a:r>
              <a:rPr lang="en-US" dirty="0" smtClean="0"/>
              <a:t>Governance </a:t>
            </a:r>
          </a:p>
          <a:p>
            <a:pPr marL="514350" indent="-514350">
              <a:buFont typeface="+mj-lt"/>
              <a:buAutoNum type="arabicPeriod"/>
            </a:pPr>
            <a:r>
              <a:rPr lang="en-US" dirty="0" smtClean="0"/>
              <a:t>Leadership</a:t>
            </a:r>
          </a:p>
          <a:p>
            <a:pPr marL="514350" indent="-514350">
              <a:buFont typeface="+mj-lt"/>
              <a:buAutoNum type="arabicPeriod"/>
            </a:pPr>
            <a:r>
              <a:rPr lang="en-US" dirty="0" smtClean="0"/>
              <a:t>Academia </a:t>
            </a:r>
          </a:p>
          <a:p>
            <a:pPr marL="514350" indent="-514350">
              <a:buFont typeface="+mj-lt"/>
              <a:buAutoNum type="arabicPeriod"/>
            </a:pPr>
            <a:r>
              <a:rPr lang="en-US" dirty="0" smtClean="0"/>
              <a:t>Teaching and Learning</a:t>
            </a:r>
          </a:p>
          <a:p>
            <a:pPr marL="514350" indent="-514350">
              <a:buFont typeface="+mj-lt"/>
              <a:buAutoNum type="arabicPeriod"/>
            </a:pPr>
            <a:r>
              <a:rPr lang="en-US" dirty="0" smtClean="0"/>
              <a:t>Research and Development (R&amp;D) </a:t>
            </a:r>
          </a:p>
          <a:p>
            <a:pPr marL="514350" indent="-514350">
              <a:buFont typeface="+mj-lt"/>
              <a:buAutoNum type="arabicPeriod"/>
            </a:pPr>
            <a:r>
              <a:rPr lang="en-US" dirty="0" err="1" smtClean="0"/>
              <a:t>Internationalisation</a:t>
            </a:r>
            <a:endParaRPr lang="en-US" dirty="0" smtClean="0"/>
          </a:p>
          <a:p>
            <a:pPr marL="514350" indent="-514350">
              <a:buFont typeface="+mj-lt"/>
              <a:buAutoNum type="arabicPeriod"/>
            </a:pPr>
            <a:r>
              <a:rPr lang="en-US" dirty="0" smtClean="0"/>
              <a:t>Industry-Academia</a:t>
            </a:r>
          </a:p>
          <a:p>
            <a:pPr marL="514350" indent="-514350">
              <a:buFont typeface="+mj-lt"/>
              <a:buAutoNum type="arabicPeriod"/>
            </a:pPr>
            <a:r>
              <a:rPr lang="en-US" dirty="0" smtClean="0"/>
              <a:t>Graduate Employability</a:t>
            </a:r>
          </a:p>
          <a:p>
            <a:pPr marL="514350" indent="-514350">
              <a:buFont typeface="+mj-lt"/>
              <a:buAutoNum type="arabicPeriod"/>
            </a:pPr>
            <a:r>
              <a:rPr lang="en-US" dirty="0" smtClean="0"/>
              <a:t>Private Higher Education Institutions (HEIs)</a:t>
            </a:r>
          </a:p>
          <a:p>
            <a:pPr marL="514350" indent="-514350">
              <a:buFont typeface="+mj-lt"/>
              <a:buAutoNum type="arabicPeriod"/>
            </a:pPr>
            <a:r>
              <a:rPr lang="en-US" dirty="0" smtClean="0"/>
              <a:t>Holistic Student Development </a:t>
            </a:r>
          </a:p>
        </p:txBody>
      </p:sp>
      <p:sp>
        <p:nvSpPr>
          <p:cNvPr id="4" name="Footer Placeholder 3"/>
          <p:cNvSpPr>
            <a:spLocks noGrp="1"/>
          </p:cNvSpPr>
          <p:nvPr>
            <p:ph type="ftr" sz="quarter" idx="11"/>
          </p:nvPr>
        </p:nvSpPr>
        <p:spPr/>
        <p:txBody>
          <a:bodyPr/>
          <a:lstStyle/>
          <a:p>
            <a:r>
              <a:rPr lang="en-US" smtClean="0"/>
              <a:t>Kursus Academic Policy and Standard in Curriculum Design</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30</a:t>
            </a:fld>
            <a:endParaRPr lang="en-US"/>
          </a:p>
        </p:txBody>
      </p:sp>
      <p:sp>
        <p:nvSpPr>
          <p:cNvPr id="6" name="Content Placeholder 2"/>
          <p:cNvSpPr txBox="1">
            <a:spLocks/>
          </p:cNvSpPr>
          <p:nvPr/>
        </p:nvSpPr>
        <p:spPr>
          <a:xfrm>
            <a:off x="5029200" y="1295400"/>
            <a:ext cx="3810000" cy="4906963"/>
          </a:xfrm>
          <a:prstGeom prst="rect">
            <a:avLst/>
          </a:prstGeom>
        </p:spPr>
        <p:txBody>
          <a:bodyPr vert="horz" lIns="91440" tIns="45720" rIns="91440" bIns="45720" rtlCol="0">
            <a:normAutofit fontScale="62500" lnSpcReduction="20000"/>
          </a:bodyPr>
          <a:lstStyle/>
          <a:p>
            <a:pPr marL="514350" marR="0" lvl="0" indent="-514350" algn="l" defTabSz="914400" rtl="0" eaLnBrk="1" fontAlgn="auto" latinLnBrk="0" hangingPunct="1">
              <a:lnSpc>
                <a:spcPct val="100000"/>
              </a:lnSpc>
              <a:spcBef>
                <a:spcPct val="20000"/>
              </a:spcBef>
              <a:spcAft>
                <a:spcPts val="0"/>
              </a:spcAft>
              <a:buClrTx/>
              <a:buSzTx/>
              <a:buFont typeface="+mj-lt"/>
              <a:buAutoNum type="arabicPeriod" startAt="11"/>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Holistic Student Development </a:t>
            </a:r>
          </a:p>
          <a:p>
            <a:pPr marL="514350" marR="0" lvl="0" indent="-514350" algn="l" defTabSz="914400" rtl="0" eaLnBrk="1" fontAlgn="auto" latinLnBrk="0" hangingPunct="1">
              <a:lnSpc>
                <a:spcPct val="100000"/>
              </a:lnSpc>
              <a:spcBef>
                <a:spcPct val="20000"/>
              </a:spcBef>
              <a:spcAft>
                <a:spcPts val="0"/>
              </a:spcAft>
              <a:buClrTx/>
              <a:buSzTx/>
              <a:buFont typeface="+mj-lt"/>
              <a:buAutoNum type="arabicPeriod" startAt="11"/>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Quality Assurance </a:t>
            </a:r>
          </a:p>
          <a:p>
            <a:pPr marL="514350" marR="0" lvl="0" indent="-514350" algn="l" defTabSz="914400" rtl="0" eaLnBrk="1" fontAlgn="auto" latinLnBrk="0" hangingPunct="1">
              <a:lnSpc>
                <a:spcPct val="100000"/>
              </a:lnSpc>
              <a:spcBef>
                <a:spcPct val="20000"/>
              </a:spcBef>
              <a:spcAft>
                <a:spcPts val="0"/>
              </a:spcAft>
              <a:buClrTx/>
              <a:buSzTx/>
              <a:buFont typeface="+mj-lt"/>
              <a:buAutoNum type="arabicPeriod" startAt="11"/>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Polytechnic Transformation </a:t>
            </a:r>
          </a:p>
          <a:p>
            <a:pPr marL="514350" marR="0" lvl="0" indent="-514350" algn="l" defTabSz="914400" rtl="0" eaLnBrk="1" fontAlgn="auto" latinLnBrk="0" hangingPunct="1">
              <a:lnSpc>
                <a:spcPct val="100000"/>
              </a:lnSpc>
              <a:spcBef>
                <a:spcPct val="20000"/>
              </a:spcBef>
              <a:spcAft>
                <a:spcPts val="0"/>
              </a:spcAft>
              <a:buClrTx/>
              <a:buSzTx/>
              <a:buFont typeface="+mj-lt"/>
              <a:buAutoNum type="arabicPeriod" startAt="11"/>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Accessibility and Sustainability </a:t>
            </a:r>
          </a:p>
          <a:p>
            <a:pPr marL="514350" marR="0" lvl="0" indent="-514350" algn="l" defTabSz="914400" rtl="0" eaLnBrk="1" fontAlgn="auto" latinLnBrk="0" hangingPunct="1">
              <a:lnSpc>
                <a:spcPct val="100000"/>
              </a:lnSpc>
              <a:spcBef>
                <a:spcPct val="20000"/>
              </a:spcBef>
              <a:spcAft>
                <a:spcPts val="0"/>
              </a:spcAft>
              <a:buClrTx/>
              <a:buSzTx/>
              <a:buFont typeface="+mj-lt"/>
              <a:buAutoNum type="arabicPeriod" startAt="11"/>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MyBrain15 </a:t>
            </a:r>
          </a:p>
          <a:p>
            <a:pPr marL="514350" marR="0" lvl="0" indent="-514350" algn="l" defTabSz="914400" rtl="0" eaLnBrk="1" fontAlgn="auto" latinLnBrk="0" hangingPunct="1">
              <a:lnSpc>
                <a:spcPct val="100000"/>
              </a:lnSpc>
              <a:spcBef>
                <a:spcPct val="20000"/>
              </a:spcBef>
              <a:spcAft>
                <a:spcPts val="0"/>
              </a:spcAft>
              <a:buClrTx/>
              <a:buSzTx/>
              <a:buFont typeface="+mj-lt"/>
              <a:buAutoNum type="arabicPeriod" startAt="11"/>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Accelerated </a:t>
            </a: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Programme</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 for Excellence (APEX) </a:t>
            </a:r>
          </a:p>
          <a:p>
            <a:pPr marL="514350" marR="0" lvl="0" indent="-514350" algn="l" defTabSz="914400" rtl="0" eaLnBrk="1" fontAlgn="auto" latinLnBrk="0" hangingPunct="1">
              <a:lnSpc>
                <a:spcPct val="100000"/>
              </a:lnSpc>
              <a:spcBef>
                <a:spcPct val="20000"/>
              </a:spcBef>
              <a:spcAft>
                <a:spcPts val="0"/>
              </a:spcAft>
              <a:buClrTx/>
              <a:buSzTx/>
              <a:buFont typeface="+mj-lt"/>
              <a:buAutoNum type="arabicPeriod" startAt="11"/>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e-Learning </a:t>
            </a:r>
          </a:p>
          <a:p>
            <a:pPr marL="514350" marR="0" lvl="0" indent="-514350" algn="l" defTabSz="914400" rtl="0" eaLnBrk="1" fontAlgn="auto" latinLnBrk="0" hangingPunct="1">
              <a:lnSpc>
                <a:spcPct val="100000"/>
              </a:lnSpc>
              <a:spcBef>
                <a:spcPct val="20000"/>
              </a:spcBef>
              <a:spcAft>
                <a:spcPts val="0"/>
              </a:spcAft>
              <a:buClrTx/>
              <a:buSzTx/>
              <a:buFont typeface="+mj-lt"/>
              <a:buAutoNum type="arabicPeriod" startAt="11"/>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Ministry of Higher Education (</a:t>
            </a: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MoHE</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 Delivery System </a:t>
            </a:r>
          </a:p>
          <a:p>
            <a:pPr marL="514350" marR="0" lvl="0" indent="-514350" algn="l" defTabSz="914400" rtl="0" eaLnBrk="1" fontAlgn="auto" latinLnBrk="0" hangingPunct="1">
              <a:lnSpc>
                <a:spcPct val="100000"/>
              </a:lnSpc>
              <a:spcBef>
                <a:spcPct val="20000"/>
              </a:spcBef>
              <a:spcAft>
                <a:spcPts val="0"/>
              </a:spcAft>
              <a:buClrTx/>
              <a:buSzTx/>
              <a:buFont typeface="+mj-lt"/>
              <a:buAutoNum type="arabicPeriod" startAt="11"/>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Lifelong Learning</a:t>
            </a:r>
          </a:p>
          <a:p>
            <a:pPr marL="514350" marR="0" lvl="0" indent="-514350" algn="l" defTabSz="914400" rtl="0" eaLnBrk="1" fontAlgn="auto" latinLnBrk="0" hangingPunct="1">
              <a:lnSpc>
                <a:spcPct val="100000"/>
              </a:lnSpc>
              <a:spcBef>
                <a:spcPct val="20000"/>
              </a:spcBef>
              <a:spcAft>
                <a:spcPts val="0"/>
              </a:spcAft>
              <a:buClrTx/>
              <a:buSzTx/>
              <a:buFont typeface="+mj-lt"/>
              <a:buAutoNum type="arabicPeriod" startAt="11"/>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Top Business School (TBS) </a:t>
            </a:r>
          </a:p>
          <a:p>
            <a:pPr marL="514350" marR="0" lvl="0" indent="-514350" algn="l" defTabSz="914400" rtl="0" eaLnBrk="1" fontAlgn="auto" latinLnBrk="0" hangingPunct="1">
              <a:lnSpc>
                <a:spcPct val="100000"/>
              </a:lnSpc>
              <a:spcBef>
                <a:spcPct val="20000"/>
              </a:spcBef>
              <a:spcAft>
                <a:spcPts val="0"/>
              </a:spcAft>
              <a:buClrTx/>
              <a:buSzTx/>
              <a:buFont typeface="+mj-lt"/>
              <a:buAutoNum type="arabicPeriod" startAt="11"/>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Centre of Excellence (</a:t>
            </a:r>
            <a:r>
              <a:rPr kumimoji="0" lang="en-US" sz="3200" b="0" i="0" u="none" strike="noStrike" kern="1200" cap="none" spc="0" normalizeH="0" baseline="0" noProof="0" dirty="0" err="1" smtClean="0">
                <a:ln>
                  <a:noFill/>
                </a:ln>
                <a:solidFill>
                  <a:schemeClr val="tx1"/>
                </a:solidFill>
                <a:effectLst/>
                <a:uLnTx/>
                <a:uFillTx/>
                <a:latin typeface="+mn-lt"/>
                <a:ea typeface="+mn-ea"/>
                <a:cs typeface="+mn-cs"/>
              </a:rPr>
              <a:t>CoE</a:t>
            </a:r>
            <a:r>
              <a:rPr kumimoji="0" lang="en-US" sz="32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PM introduced 4 strategic thrusts to lead us to Vision 2020</a:t>
            </a:r>
            <a:endParaRPr lang="en-US" sz="3200" b="1" dirty="0"/>
          </a:p>
        </p:txBody>
      </p:sp>
      <p:sp>
        <p:nvSpPr>
          <p:cNvPr id="4" name="Isosceles Triangle 3"/>
          <p:cNvSpPr/>
          <p:nvPr/>
        </p:nvSpPr>
        <p:spPr>
          <a:xfrm>
            <a:off x="1752600" y="1447800"/>
            <a:ext cx="6248400" cy="762000"/>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803358" y="1625025"/>
            <a:ext cx="3962400" cy="584775"/>
          </a:xfrm>
          <a:prstGeom prst="rect">
            <a:avLst/>
          </a:prstGeom>
          <a:noFill/>
        </p:spPr>
        <p:txBody>
          <a:bodyPr wrap="square" rtlCol="0">
            <a:spAutoFit/>
          </a:bodyPr>
          <a:lstStyle/>
          <a:p>
            <a:pPr algn="ctr"/>
            <a:r>
              <a:rPr lang="en-US" sz="1600" dirty="0" smtClean="0"/>
              <a:t>1 Malaysia </a:t>
            </a:r>
          </a:p>
          <a:p>
            <a:pPr algn="ctr"/>
            <a:r>
              <a:rPr lang="en-US" sz="1600" dirty="0" smtClean="0"/>
              <a:t>(People First, Performance Now)</a:t>
            </a:r>
            <a:endParaRPr lang="en-US" sz="1600" dirty="0"/>
          </a:p>
        </p:txBody>
      </p:sp>
      <p:sp>
        <p:nvSpPr>
          <p:cNvPr id="6" name="Rectangle 5"/>
          <p:cNvSpPr/>
          <p:nvPr/>
        </p:nvSpPr>
        <p:spPr>
          <a:xfrm>
            <a:off x="2257926" y="2394285"/>
            <a:ext cx="990600" cy="316029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733800" y="2402306"/>
            <a:ext cx="990600" cy="316029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127458" y="2430379"/>
            <a:ext cx="990600" cy="318034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477000" y="2430379"/>
            <a:ext cx="990600" cy="318034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rot="5400000">
            <a:off x="4530474" y="3494590"/>
            <a:ext cx="664577" cy="520967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086099" y="5868594"/>
            <a:ext cx="3962400" cy="338554"/>
          </a:xfrm>
          <a:prstGeom prst="rect">
            <a:avLst/>
          </a:prstGeom>
          <a:noFill/>
        </p:spPr>
        <p:txBody>
          <a:bodyPr wrap="square" rtlCol="0">
            <a:spAutoFit/>
          </a:bodyPr>
          <a:lstStyle/>
          <a:p>
            <a:pPr algn="ctr"/>
            <a:r>
              <a:rPr lang="en-US" sz="1600" dirty="0" smtClean="0"/>
              <a:t>10</a:t>
            </a:r>
            <a:r>
              <a:rPr lang="en-US" sz="1600" baseline="30000" dirty="0" smtClean="0"/>
              <a:t>th</a:t>
            </a:r>
            <a:r>
              <a:rPr lang="en-US" sz="1600" dirty="0" smtClean="0"/>
              <a:t> Malaysia  Plan</a:t>
            </a:r>
          </a:p>
        </p:txBody>
      </p:sp>
      <p:sp>
        <p:nvSpPr>
          <p:cNvPr id="12" name="TextBox 11"/>
          <p:cNvSpPr txBox="1"/>
          <p:nvPr/>
        </p:nvSpPr>
        <p:spPr>
          <a:xfrm rot="16200000">
            <a:off x="2667000" y="3700092"/>
            <a:ext cx="3124199" cy="584775"/>
          </a:xfrm>
          <a:prstGeom prst="rect">
            <a:avLst/>
          </a:prstGeom>
          <a:noFill/>
        </p:spPr>
        <p:txBody>
          <a:bodyPr wrap="square" rtlCol="0">
            <a:spAutoFit/>
          </a:bodyPr>
          <a:lstStyle/>
          <a:p>
            <a:pPr algn="ctr"/>
            <a:r>
              <a:rPr lang="en-US" sz="1600" dirty="0" smtClean="0"/>
              <a:t>Political</a:t>
            </a:r>
          </a:p>
          <a:p>
            <a:pPr algn="ctr"/>
            <a:r>
              <a:rPr lang="en-US" sz="1600" dirty="0" smtClean="0"/>
              <a:t> Transformation </a:t>
            </a:r>
            <a:r>
              <a:rPr lang="en-US" sz="1600" dirty="0" err="1" smtClean="0"/>
              <a:t>Programme</a:t>
            </a:r>
            <a:endParaRPr lang="en-US" sz="1600" dirty="0" smtClean="0"/>
          </a:p>
        </p:txBody>
      </p:sp>
      <p:sp>
        <p:nvSpPr>
          <p:cNvPr id="13" name="TextBox 12"/>
          <p:cNvSpPr txBox="1"/>
          <p:nvPr/>
        </p:nvSpPr>
        <p:spPr>
          <a:xfrm rot="16200000">
            <a:off x="1191126" y="3663997"/>
            <a:ext cx="3124199" cy="584775"/>
          </a:xfrm>
          <a:prstGeom prst="rect">
            <a:avLst/>
          </a:prstGeom>
          <a:noFill/>
        </p:spPr>
        <p:txBody>
          <a:bodyPr wrap="square" rtlCol="0">
            <a:spAutoFit/>
          </a:bodyPr>
          <a:lstStyle/>
          <a:p>
            <a:pPr algn="ctr"/>
            <a:r>
              <a:rPr lang="en-US" sz="1600" dirty="0" smtClean="0"/>
              <a:t>Government</a:t>
            </a:r>
          </a:p>
          <a:p>
            <a:pPr algn="ctr"/>
            <a:r>
              <a:rPr lang="en-US" sz="1600" dirty="0" smtClean="0"/>
              <a:t> Transformation </a:t>
            </a:r>
            <a:r>
              <a:rPr lang="en-US" sz="1600" dirty="0" err="1" smtClean="0"/>
              <a:t>Programme</a:t>
            </a:r>
            <a:endParaRPr lang="en-US" sz="1600" dirty="0" smtClean="0"/>
          </a:p>
        </p:txBody>
      </p:sp>
      <p:sp>
        <p:nvSpPr>
          <p:cNvPr id="14" name="TextBox 13"/>
          <p:cNvSpPr txBox="1"/>
          <p:nvPr/>
        </p:nvSpPr>
        <p:spPr>
          <a:xfrm rot="16200000">
            <a:off x="4060658" y="3720144"/>
            <a:ext cx="3124199" cy="584775"/>
          </a:xfrm>
          <a:prstGeom prst="rect">
            <a:avLst/>
          </a:prstGeom>
          <a:noFill/>
        </p:spPr>
        <p:txBody>
          <a:bodyPr wrap="square" rtlCol="0">
            <a:spAutoFit/>
          </a:bodyPr>
          <a:lstStyle/>
          <a:p>
            <a:pPr algn="ctr"/>
            <a:r>
              <a:rPr lang="en-US" sz="1600" dirty="0" smtClean="0"/>
              <a:t>Social</a:t>
            </a:r>
          </a:p>
          <a:p>
            <a:pPr algn="ctr"/>
            <a:r>
              <a:rPr lang="en-US" sz="1600" dirty="0" smtClean="0"/>
              <a:t> Transformation </a:t>
            </a:r>
            <a:r>
              <a:rPr lang="en-US" sz="1600" dirty="0" err="1" smtClean="0"/>
              <a:t>Programme</a:t>
            </a:r>
            <a:endParaRPr lang="en-US" sz="1600" dirty="0" smtClean="0"/>
          </a:p>
        </p:txBody>
      </p:sp>
      <p:sp>
        <p:nvSpPr>
          <p:cNvPr id="15" name="TextBox 14"/>
          <p:cNvSpPr txBox="1"/>
          <p:nvPr/>
        </p:nvSpPr>
        <p:spPr>
          <a:xfrm rot="16200000">
            <a:off x="5410200" y="3672018"/>
            <a:ext cx="3124199" cy="584775"/>
          </a:xfrm>
          <a:prstGeom prst="rect">
            <a:avLst/>
          </a:prstGeom>
          <a:noFill/>
        </p:spPr>
        <p:txBody>
          <a:bodyPr wrap="square" rtlCol="0">
            <a:spAutoFit/>
          </a:bodyPr>
          <a:lstStyle/>
          <a:p>
            <a:pPr algn="ctr"/>
            <a:r>
              <a:rPr lang="en-US" sz="1600" dirty="0" smtClean="0"/>
              <a:t>Economic</a:t>
            </a:r>
          </a:p>
          <a:p>
            <a:pPr algn="ctr"/>
            <a:r>
              <a:rPr lang="en-US" sz="1600" dirty="0" smtClean="0"/>
              <a:t> Transformation </a:t>
            </a:r>
            <a:r>
              <a:rPr lang="en-US" sz="1600" dirty="0" err="1" smtClean="0"/>
              <a:t>Programme</a:t>
            </a:r>
            <a:endParaRPr lang="en-US" sz="1600" dirty="0" smtClean="0"/>
          </a:p>
        </p:txBody>
      </p:sp>
    </p:spTree>
    <p:extLst>
      <p:ext uri="{BB962C8B-B14F-4D97-AF65-F5344CB8AC3E}">
        <p14:creationId xmlns:p14="http://schemas.microsoft.com/office/powerpoint/2010/main" xmlns="" val="16545593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400" b="1" dirty="0" smtClean="0"/>
              <a:t>Vision 2020: To become a high income nation by 2020, Malaysia needs to nurture the skills and competitiveness of the critical mass of the workforce</a:t>
            </a:r>
            <a:endParaRPr lang="en-US" sz="2400" b="1" dirty="0"/>
          </a:p>
        </p:txBody>
      </p:sp>
      <p:sp>
        <p:nvSpPr>
          <p:cNvPr id="3" name="Content Placeholder 2"/>
          <p:cNvSpPr>
            <a:spLocks noGrp="1"/>
          </p:cNvSpPr>
          <p:nvPr>
            <p:ph idx="1"/>
          </p:nvPr>
        </p:nvSpPr>
        <p:spPr>
          <a:xfrm>
            <a:off x="457200" y="5486400"/>
            <a:ext cx="8229600" cy="639763"/>
          </a:xfrm>
          <a:solidFill>
            <a:schemeClr val="accent1">
              <a:lumMod val="60000"/>
              <a:lumOff val="40000"/>
            </a:schemeClr>
          </a:solidFill>
        </p:spPr>
        <p:txBody>
          <a:bodyPr>
            <a:normAutofit fontScale="92500" lnSpcReduction="10000"/>
          </a:bodyPr>
          <a:lstStyle/>
          <a:p>
            <a:pPr marL="0" indent="0" algn="ctr">
              <a:buNone/>
            </a:pPr>
            <a:r>
              <a:rPr lang="en-US" sz="2000" b="1" dirty="0" smtClean="0"/>
              <a:t>We need to safeguard the nation’s future by developing the minds, talents and capabilities of the next generation</a:t>
            </a:r>
            <a:endParaRPr lang="en-US" sz="2000" b="1" dirty="0"/>
          </a:p>
        </p:txBody>
      </p:sp>
      <p:sp>
        <p:nvSpPr>
          <p:cNvPr id="4" name="Rounded Rectangle 3"/>
          <p:cNvSpPr/>
          <p:nvPr/>
        </p:nvSpPr>
        <p:spPr>
          <a:xfrm>
            <a:off x="838200" y="3810000"/>
            <a:ext cx="1752600" cy="144780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u="sng" dirty="0" smtClean="0">
                <a:solidFill>
                  <a:sysClr val="windowText" lastClr="000000"/>
                </a:solidFill>
              </a:rPr>
              <a:t>Current</a:t>
            </a:r>
          </a:p>
          <a:p>
            <a:pPr algn="ctr"/>
            <a:r>
              <a:rPr lang="en-US" sz="2000" b="1" dirty="0" smtClean="0">
                <a:solidFill>
                  <a:srgbClr val="FF0000"/>
                </a:solidFill>
              </a:rPr>
              <a:t>~30%*</a:t>
            </a:r>
          </a:p>
          <a:p>
            <a:pPr algn="ctr"/>
            <a:r>
              <a:rPr lang="en-US" dirty="0" smtClean="0">
                <a:solidFill>
                  <a:sysClr val="windowText" lastClr="000000"/>
                </a:solidFill>
              </a:rPr>
              <a:t>Competent and skilled workforce</a:t>
            </a:r>
            <a:endParaRPr lang="en-US" dirty="0">
              <a:solidFill>
                <a:sysClr val="windowText" lastClr="000000"/>
              </a:solidFill>
            </a:endParaRPr>
          </a:p>
        </p:txBody>
      </p:sp>
      <p:sp>
        <p:nvSpPr>
          <p:cNvPr id="5" name="Rounded Rectangle 4"/>
          <p:cNvSpPr/>
          <p:nvPr/>
        </p:nvSpPr>
        <p:spPr>
          <a:xfrm>
            <a:off x="5181600" y="1447800"/>
            <a:ext cx="2057400" cy="190500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u="sng" dirty="0" smtClean="0">
                <a:solidFill>
                  <a:sysClr val="windowText" lastClr="000000"/>
                </a:solidFill>
              </a:rPr>
              <a:t>By 2020</a:t>
            </a:r>
          </a:p>
          <a:p>
            <a:pPr algn="ctr"/>
            <a:r>
              <a:rPr lang="en-US" sz="2400" b="1" dirty="0" smtClean="0">
                <a:solidFill>
                  <a:srgbClr val="00B050"/>
                </a:solidFill>
              </a:rPr>
              <a:t>60 – 70%</a:t>
            </a:r>
          </a:p>
          <a:p>
            <a:pPr algn="ctr"/>
            <a:r>
              <a:rPr lang="en-US" dirty="0" smtClean="0">
                <a:solidFill>
                  <a:sysClr val="windowText" lastClr="000000"/>
                </a:solidFill>
              </a:rPr>
              <a:t>Competent and skilled workforce</a:t>
            </a:r>
            <a:endParaRPr lang="en-US" dirty="0">
              <a:solidFill>
                <a:sysClr val="windowText" lastClr="000000"/>
              </a:solidFill>
            </a:endParaRPr>
          </a:p>
        </p:txBody>
      </p:sp>
      <p:cxnSp>
        <p:nvCxnSpPr>
          <p:cNvPr id="7" name="Straight Connector 6"/>
          <p:cNvCxnSpPr/>
          <p:nvPr/>
        </p:nvCxnSpPr>
        <p:spPr>
          <a:xfrm flipV="1">
            <a:off x="2590800" y="3352800"/>
            <a:ext cx="228600" cy="838200"/>
          </a:xfrm>
          <a:prstGeom prst="line">
            <a:avLst/>
          </a:prstGeom>
          <a:ln w="76200">
            <a:solidFill>
              <a:srgbClr val="008080"/>
            </a:solidFill>
          </a:ln>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a:xfrm>
            <a:off x="2819400" y="3352800"/>
            <a:ext cx="1143000" cy="419100"/>
          </a:xfrm>
          <a:prstGeom prst="line">
            <a:avLst/>
          </a:prstGeom>
          <a:ln w="76200">
            <a:solidFill>
              <a:srgbClr val="339933"/>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flipH="1">
            <a:off x="3962400" y="2667000"/>
            <a:ext cx="304800" cy="1104900"/>
          </a:xfrm>
          <a:prstGeom prst="line">
            <a:avLst/>
          </a:prstGeom>
          <a:ln w="76200">
            <a:solidFill>
              <a:schemeClr val="accent3">
                <a:lumMod val="7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flipH="1" flipV="1">
            <a:off x="5562601" y="1916875"/>
            <a:ext cx="457199" cy="152400"/>
          </a:xfrm>
          <a:prstGeom prst="line">
            <a:avLst/>
          </a:prstGeom>
          <a:ln w="76200">
            <a:solidFill>
              <a:srgbClr val="CCFF33"/>
            </a:solidFill>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flipH="1" flipV="1">
            <a:off x="4267200" y="2703616"/>
            <a:ext cx="1066800" cy="191984"/>
          </a:xfrm>
          <a:prstGeom prst="line">
            <a:avLst/>
          </a:prstGeom>
          <a:ln w="76200">
            <a:solidFill>
              <a:srgbClr val="CCFF66"/>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flipV="1">
            <a:off x="5257801" y="1905000"/>
            <a:ext cx="304799" cy="990600"/>
          </a:xfrm>
          <a:prstGeom prst="line">
            <a:avLst/>
          </a:prstGeom>
          <a:ln w="76200">
            <a:solidFill>
              <a:srgbClr val="99FF66"/>
            </a:solidFill>
          </a:ln>
        </p:spPr>
        <p:style>
          <a:lnRef idx="1">
            <a:schemeClr val="dk1"/>
          </a:lnRef>
          <a:fillRef idx="0">
            <a:schemeClr val="dk1"/>
          </a:fillRef>
          <a:effectRef idx="0">
            <a:schemeClr val="dk1"/>
          </a:effectRef>
          <a:fontRef idx="minor">
            <a:schemeClr val="tx1"/>
          </a:fontRef>
        </p:style>
      </p:cxnSp>
      <p:cxnSp>
        <p:nvCxnSpPr>
          <p:cNvPr id="29" name="Straight Arrow Connector 28"/>
          <p:cNvCxnSpPr/>
          <p:nvPr/>
        </p:nvCxnSpPr>
        <p:spPr>
          <a:xfrm flipV="1">
            <a:off x="6019800" y="1447800"/>
            <a:ext cx="304800" cy="533400"/>
          </a:xfrm>
          <a:prstGeom prst="straightConnector1">
            <a:avLst/>
          </a:prstGeom>
          <a:ln w="76200">
            <a:solidFill>
              <a:srgbClr val="FFFF00"/>
            </a:solidFill>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25703906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3936675" y="1148938"/>
            <a:ext cx="1371600" cy="1143000"/>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Economy</a:t>
            </a:r>
            <a:endParaRPr lang="en-US" sz="1600" dirty="0">
              <a:solidFill>
                <a:schemeClr val="tx1"/>
              </a:solidFill>
            </a:endParaRPr>
          </a:p>
        </p:txBody>
      </p:sp>
      <p:sp>
        <p:nvSpPr>
          <p:cNvPr id="3" name="TextBox 2"/>
          <p:cNvSpPr txBox="1"/>
          <p:nvPr/>
        </p:nvSpPr>
        <p:spPr>
          <a:xfrm>
            <a:off x="2133600" y="381000"/>
            <a:ext cx="4800600" cy="584775"/>
          </a:xfrm>
          <a:prstGeom prst="rect">
            <a:avLst/>
          </a:prstGeom>
          <a:noFill/>
        </p:spPr>
        <p:txBody>
          <a:bodyPr wrap="square" rtlCol="0">
            <a:spAutoFit/>
          </a:bodyPr>
          <a:lstStyle/>
          <a:p>
            <a:pPr algn="ctr"/>
            <a:r>
              <a:rPr lang="en-US" sz="3200" b="1" dirty="0" smtClean="0"/>
              <a:t>AREAS OF DEVELOPMENT</a:t>
            </a:r>
            <a:r>
              <a:rPr lang="en-US" sz="3200" dirty="0" smtClean="0"/>
              <a:t> </a:t>
            </a:r>
            <a:endParaRPr lang="en-US" sz="3200" dirty="0"/>
          </a:p>
        </p:txBody>
      </p:sp>
      <p:sp>
        <p:nvSpPr>
          <p:cNvPr id="4" name="Oval 3"/>
          <p:cNvSpPr/>
          <p:nvPr/>
        </p:nvSpPr>
        <p:spPr>
          <a:xfrm>
            <a:off x="3936675" y="3048000"/>
            <a:ext cx="1371600" cy="1143000"/>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VISION 2020</a:t>
            </a:r>
            <a:endParaRPr lang="en-US" sz="1600" b="1" dirty="0">
              <a:solidFill>
                <a:schemeClr val="tx1"/>
              </a:solidFill>
            </a:endParaRPr>
          </a:p>
        </p:txBody>
      </p:sp>
      <p:sp>
        <p:nvSpPr>
          <p:cNvPr id="5" name="Oval 4"/>
          <p:cNvSpPr/>
          <p:nvPr/>
        </p:nvSpPr>
        <p:spPr>
          <a:xfrm>
            <a:off x="5867400" y="2291938"/>
            <a:ext cx="1371600" cy="1143000"/>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Politic</a:t>
            </a:r>
            <a:endParaRPr lang="en-US" sz="1600" dirty="0">
              <a:solidFill>
                <a:schemeClr val="tx1"/>
              </a:solidFill>
            </a:endParaRPr>
          </a:p>
        </p:txBody>
      </p:sp>
      <p:sp>
        <p:nvSpPr>
          <p:cNvPr id="8" name="Oval 7"/>
          <p:cNvSpPr/>
          <p:nvPr/>
        </p:nvSpPr>
        <p:spPr>
          <a:xfrm>
            <a:off x="2579920" y="4572000"/>
            <a:ext cx="1371600" cy="1143000"/>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Spiritual</a:t>
            </a:r>
            <a:endParaRPr lang="en-US" sz="1600" dirty="0">
              <a:solidFill>
                <a:schemeClr val="tx1"/>
              </a:solidFill>
            </a:endParaRPr>
          </a:p>
        </p:txBody>
      </p:sp>
      <p:sp>
        <p:nvSpPr>
          <p:cNvPr id="9" name="Oval 8"/>
          <p:cNvSpPr/>
          <p:nvPr/>
        </p:nvSpPr>
        <p:spPr>
          <a:xfrm>
            <a:off x="1894120" y="2362200"/>
            <a:ext cx="1371600" cy="1143000"/>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Cultural</a:t>
            </a:r>
            <a:endParaRPr lang="en-US" sz="1600" dirty="0">
              <a:solidFill>
                <a:schemeClr val="tx1"/>
              </a:solidFill>
            </a:endParaRPr>
          </a:p>
        </p:txBody>
      </p:sp>
      <p:sp>
        <p:nvSpPr>
          <p:cNvPr id="10" name="Oval 9"/>
          <p:cNvSpPr/>
          <p:nvPr/>
        </p:nvSpPr>
        <p:spPr>
          <a:xfrm>
            <a:off x="5489369" y="4550229"/>
            <a:ext cx="1371600" cy="1143000"/>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Social</a:t>
            </a:r>
            <a:endParaRPr lang="en-US" sz="1600" dirty="0">
              <a:solidFill>
                <a:schemeClr val="tx1"/>
              </a:solidFill>
            </a:endParaRPr>
          </a:p>
        </p:txBody>
      </p:sp>
      <p:sp>
        <p:nvSpPr>
          <p:cNvPr id="11" name="Left Arrow 10"/>
          <p:cNvSpPr/>
          <p:nvPr/>
        </p:nvSpPr>
        <p:spPr>
          <a:xfrm rot="1220941">
            <a:off x="3388789" y="2987546"/>
            <a:ext cx="419100" cy="609600"/>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Left Arrow 11"/>
          <p:cNvSpPr/>
          <p:nvPr/>
        </p:nvSpPr>
        <p:spPr>
          <a:xfrm rot="5400000">
            <a:off x="4412925" y="2393284"/>
            <a:ext cx="419100" cy="609600"/>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Left Arrow 12"/>
          <p:cNvSpPr/>
          <p:nvPr/>
        </p:nvSpPr>
        <p:spPr>
          <a:xfrm rot="9241743">
            <a:off x="5388675" y="2990850"/>
            <a:ext cx="419100" cy="609600"/>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eft Arrow 13"/>
          <p:cNvSpPr/>
          <p:nvPr/>
        </p:nvSpPr>
        <p:spPr>
          <a:xfrm rot="13439531">
            <a:off x="5066808" y="4071888"/>
            <a:ext cx="419100" cy="609600"/>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Left Arrow 14"/>
          <p:cNvSpPr/>
          <p:nvPr/>
        </p:nvSpPr>
        <p:spPr>
          <a:xfrm rot="18004369">
            <a:off x="3757565" y="4050790"/>
            <a:ext cx="419100" cy="609600"/>
          </a:xfrm>
          <a:prstGeom prst="lef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16742014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3936675" y="1148938"/>
            <a:ext cx="1371600" cy="1143000"/>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Nation</a:t>
            </a:r>
            <a:endParaRPr lang="en-US" sz="1600" dirty="0">
              <a:solidFill>
                <a:schemeClr val="tx1"/>
              </a:solidFill>
            </a:endParaRPr>
          </a:p>
        </p:txBody>
      </p:sp>
      <p:sp>
        <p:nvSpPr>
          <p:cNvPr id="3" name="TextBox 2"/>
          <p:cNvSpPr txBox="1"/>
          <p:nvPr/>
        </p:nvSpPr>
        <p:spPr>
          <a:xfrm>
            <a:off x="2133600" y="381000"/>
            <a:ext cx="4800600" cy="584775"/>
          </a:xfrm>
          <a:prstGeom prst="rect">
            <a:avLst/>
          </a:prstGeom>
          <a:noFill/>
        </p:spPr>
        <p:txBody>
          <a:bodyPr wrap="square" rtlCol="0">
            <a:spAutoFit/>
          </a:bodyPr>
          <a:lstStyle/>
          <a:p>
            <a:pPr algn="ctr"/>
            <a:r>
              <a:rPr lang="en-US" sz="3200" b="1" dirty="0" smtClean="0"/>
              <a:t>MALAYSIA OF YEAR 2020</a:t>
            </a:r>
            <a:endParaRPr lang="en-US" sz="3200" b="1" dirty="0"/>
          </a:p>
        </p:txBody>
      </p:sp>
      <p:sp>
        <p:nvSpPr>
          <p:cNvPr id="4" name="Oval 3"/>
          <p:cNvSpPr/>
          <p:nvPr/>
        </p:nvSpPr>
        <p:spPr>
          <a:xfrm>
            <a:off x="3936675" y="3048000"/>
            <a:ext cx="1371600" cy="1143000"/>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1"/>
                </a:solidFill>
              </a:rPr>
              <a:t>SOCIETY</a:t>
            </a:r>
            <a:endParaRPr lang="en-US" sz="1600" b="1" dirty="0">
              <a:solidFill>
                <a:schemeClr val="tx1"/>
              </a:solidFill>
            </a:endParaRPr>
          </a:p>
        </p:txBody>
      </p:sp>
      <p:sp>
        <p:nvSpPr>
          <p:cNvPr id="5" name="Oval 4"/>
          <p:cNvSpPr/>
          <p:nvPr/>
        </p:nvSpPr>
        <p:spPr>
          <a:xfrm>
            <a:off x="5562600" y="1720438"/>
            <a:ext cx="1371600" cy="1143000"/>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Economy</a:t>
            </a:r>
            <a:endParaRPr lang="en-US" sz="1600" dirty="0">
              <a:solidFill>
                <a:schemeClr val="tx1"/>
              </a:solidFill>
            </a:endParaRPr>
          </a:p>
        </p:txBody>
      </p:sp>
      <p:sp>
        <p:nvSpPr>
          <p:cNvPr id="8" name="Oval 7"/>
          <p:cNvSpPr/>
          <p:nvPr/>
        </p:nvSpPr>
        <p:spPr>
          <a:xfrm>
            <a:off x="2438400" y="4419600"/>
            <a:ext cx="1371600" cy="1143000"/>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dirty="0" smtClean="0">
                <a:solidFill>
                  <a:schemeClr val="tx1"/>
                </a:solidFill>
              </a:rPr>
              <a:t>Science &amp; Technology</a:t>
            </a:r>
            <a:endParaRPr lang="en-US" sz="1300" dirty="0">
              <a:solidFill>
                <a:schemeClr val="tx1"/>
              </a:solidFill>
            </a:endParaRPr>
          </a:p>
        </p:txBody>
      </p:sp>
      <p:sp>
        <p:nvSpPr>
          <p:cNvPr id="9" name="Oval 8"/>
          <p:cNvSpPr/>
          <p:nvPr/>
        </p:nvSpPr>
        <p:spPr>
          <a:xfrm>
            <a:off x="1985169" y="3032166"/>
            <a:ext cx="1371600" cy="1143000"/>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50" dirty="0" smtClean="0">
                <a:solidFill>
                  <a:schemeClr val="tx1"/>
                </a:solidFill>
              </a:rPr>
              <a:t>Resources Distribution</a:t>
            </a:r>
            <a:endParaRPr lang="en-US" sz="1250" dirty="0">
              <a:solidFill>
                <a:schemeClr val="tx1"/>
              </a:solidFill>
            </a:endParaRPr>
          </a:p>
        </p:txBody>
      </p:sp>
      <p:sp>
        <p:nvSpPr>
          <p:cNvPr id="10" name="Oval 9"/>
          <p:cNvSpPr/>
          <p:nvPr/>
        </p:nvSpPr>
        <p:spPr>
          <a:xfrm>
            <a:off x="6037613" y="3032166"/>
            <a:ext cx="1371600" cy="1143000"/>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Politics</a:t>
            </a:r>
            <a:endParaRPr lang="en-US" sz="1600" dirty="0">
              <a:solidFill>
                <a:schemeClr val="tx1"/>
              </a:solidFill>
            </a:endParaRPr>
          </a:p>
        </p:txBody>
      </p:sp>
      <p:sp>
        <p:nvSpPr>
          <p:cNvPr id="16" name="Oval 15"/>
          <p:cNvSpPr/>
          <p:nvPr/>
        </p:nvSpPr>
        <p:spPr>
          <a:xfrm>
            <a:off x="5472533" y="4381995"/>
            <a:ext cx="1371600" cy="1143000"/>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Moral &amp; Ethics</a:t>
            </a:r>
            <a:endParaRPr lang="en-US" sz="1600" dirty="0">
              <a:solidFill>
                <a:schemeClr val="tx1"/>
              </a:solidFill>
            </a:endParaRPr>
          </a:p>
        </p:txBody>
      </p:sp>
      <p:sp>
        <p:nvSpPr>
          <p:cNvPr id="17" name="Oval 16"/>
          <p:cNvSpPr/>
          <p:nvPr/>
        </p:nvSpPr>
        <p:spPr>
          <a:xfrm>
            <a:off x="3961416" y="4876800"/>
            <a:ext cx="1371600" cy="1143000"/>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Welfare</a:t>
            </a:r>
            <a:endParaRPr lang="en-US" sz="1600" dirty="0">
              <a:solidFill>
                <a:schemeClr val="tx1"/>
              </a:solidFill>
            </a:endParaRPr>
          </a:p>
        </p:txBody>
      </p:sp>
      <p:sp>
        <p:nvSpPr>
          <p:cNvPr id="18" name="Oval 17"/>
          <p:cNvSpPr/>
          <p:nvPr/>
        </p:nvSpPr>
        <p:spPr>
          <a:xfrm>
            <a:off x="2461186" y="1661062"/>
            <a:ext cx="1371600" cy="1143000"/>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50" dirty="0" smtClean="0">
                <a:solidFill>
                  <a:schemeClr val="tx1"/>
                </a:solidFill>
              </a:rPr>
              <a:t>Mental Framework</a:t>
            </a:r>
            <a:endParaRPr lang="en-US" sz="1250" dirty="0">
              <a:solidFill>
                <a:schemeClr val="tx1"/>
              </a:solidFill>
            </a:endParaRPr>
          </a:p>
        </p:txBody>
      </p:sp>
      <p:cxnSp>
        <p:nvCxnSpPr>
          <p:cNvPr id="7" name="Straight Connector 6"/>
          <p:cNvCxnSpPr>
            <a:stCxn id="2" idx="4"/>
            <a:endCxn id="4" idx="0"/>
          </p:cNvCxnSpPr>
          <p:nvPr/>
        </p:nvCxnSpPr>
        <p:spPr>
          <a:xfrm>
            <a:off x="4622475" y="2291938"/>
            <a:ext cx="0" cy="7560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5" idx="3"/>
          </p:cNvCxnSpPr>
          <p:nvPr/>
        </p:nvCxnSpPr>
        <p:spPr>
          <a:xfrm flipH="1">
            <a:off x="5181600" y="2696050"/>
            <a:ext cx="581866" cy="5657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0" idx="2"/>
            <a:endCxn id="4" idx="6"/>
          </p:cNvCxnSpPr>
          <p:nvPr/>
        </p:nvCxnSpPr>
        <p:spPr>
          <a:xfrm flipH="1">
            <a:off x="5308275" y="3603666"/>
            <a:ext cx="729338" cy="158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7" idx="0"/>
          </p:cNvCxnSpPr>
          <p:nvPr/>
        </p:nvCxnSpPr>
        <p:spPr>
          <a:xfrm flipH="1" flipV="1">
            <a:off x="4640293" y="4191000"/>
            <a:ext cx="6923" cy="685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16" idx="1"/>
            <a:endCxn id="4" idx="5"/>
          </p:cNvCxnSpPr>
          <p:nvPr/>
        </p:nvCxnSpPr>
        <p:spPr>
          <a:xfrm flipH="1" flipV="1">
            <a:off x="5107409" y="4023612"/>
            <a:ext cx="565990" cy="5257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stCxn id="8" idx="7"/>
            <a:endCxn id="4" idx="3"/>
          </p:cNvCxnSpPr>
          <p:nvPr/>
        </p:nvCxnSpPr>
        <p:spPr>
          <a:xfrm flipV="1">
            <a:off x="3609134" y="4023612"/>
            <a:ext cx="528407" cy="5633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endCxn id="4" idx="2"/>
          </p:cNvCxnSpPr>
          <p:nvPr/>
        </p:nvCxnSpPr>
        <p:spPr>
          <a:xfrm>
            <a:off x="3356769" y="3619500"/>
            <a:ext cx="5799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4" idx="1"/>
          </p:cNvCxnSpPr>
          <p:nvPr/>
        </p:nvCxnSpPr>
        <p:spPr>
          <a:xfrm flipH="1" flipV="1">
            <a:off x="3609134" y="2696050"/>
            <a:ext cx="528407" cy="5193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0871793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smtClean="0"/>
              <a:t>INTEGRATED TALENT DEVELOPMENT FRAMEWORK 10</a:t>
            </a:r>
            <a:r>
              <a:rPr lang="en-US" sz="2400" b="1" baseline="30000" dirty="0" smtClean="0"/>
              <a:t>th</a:t>
            </a:r>
            <a:r>
              <a:rPr lang="en-US" sz="2400" b="1" dirty="0" smtClean="0"/>
              <a:t> MP</a:t>
            </a:r>
            <a:r>
              <a:rPr lang="en-US" sz="2400" dirty="0" smtClean="0"/>
              <a:t/>
            </a:r>
            <a:br>
              <a:rPr lang="en-US" sz="2400" dirty="0" smtClean="0"/>
            </a:br>
            <a:r>
              <a:rPr lang="en-US" sz="1400" dirty="0" smtClean="0"/>
              <a:t>Comprehensive human capital framework planned in 10MP, addressing entire education and professional cycle, seamless co-ordination and implementation</a:t>
            </a:r>
            <a:endParaRPr lang="en-US" sz="1400" dirty="0"/>
          </a:p>
        </p:txBody>
      </p:sp>
      <p:sp>
        <p:nvSpPr>
          <p:cNvPr id="4" name="Rectangle 3"/>
          <p:cNvSpPr/>
          <p:nvPr/>
        </p:nvSpPr>
        <p:spPr>
          <a:xfrm>
            <a:off x="914400" y="1290851"/>
            <a:ext cx="7467600" cy="4572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accent6">
                    <a:lumMod val="75000"/>
                  </a:schemeClr>
                </a:solidFill>
              </a:rPr>
              <a:t>Integrated Talent Development</a:t>
            </a:r>
            <a:endParaRPr lang="en-US" sz="2000" b="1" dirty="0">
              <a:solidFill>
                <a:schemeClr val="accent6">
                  <a:lumMod val="75000"/>
                </a:schemeClr>
              </a:solidFill>
            </a:endParaRPr>
          </a:p>
        </p:txBody>
      </p:sp>
      <p:sp>
        <p:nvSpPr>
          <p:cNvPr id="5" name="Pentagon 4"/>
          <p:cNvSpPr/>
          <p:nvPr/>
        </p:nvSpPr>
        <p:spPr>
          <a:xfrm>
            <a:off x="914400" y="1873155"/>
            <a:ext cx="1219200" cy="914400"/>
          </a:xfrm>
          <a:prstGeom prst="homePlat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Early childhood</a:t>
            </a:r>
            <a:endParaRPr lang="en-US" sz="1200" dirty="0">
              <a:solidFill>
                <a:schemeClr val="tx1"/>
              </a:solidFill>
            </a:endParaRPr>
          </a:p>
        </p:txBody>
      </p:sp>
      <p:sp>
        <p:nvSpPr>
          <p:cNvPr id="6" name="Chevron 5"/>
          <p:cNvSpPr/>
          <p:nvPr/>
        </p:nvSpPr>
        <p:spPr>
          <a:xfrm>
            <a:off x="1752600" y="1873155"/>
            <a:ext cx="1143000" cy="914400"/>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Chevron 6"/>
          <p:cNvSpPr/>
          <p:nvPr/>
        </p:nvSpPr>
        <p:spPr>
          <a:xfrm>
            <a:off x="2508912" y="1873155"/>
            <a:ext cx="1524000" cy="914400"/>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Chevron 7"/>
          <p:cNvSpPr/>
          <p:nvPr/>
        </p:nvSpPr>
        <p:spPr>
          <a:xfrm>
            <a:off x="3657600" y="1873155"/>
            <a:ext cx="2590800" cy="914400"/>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Chevron 8"/>
          <p:cNvSpPr/>
          <p:nvPr/>
        </p:nvSpPr>
        <p:spPr>
          <a:xfrm>
            <a:off x="5867400" y="1885665"/>
            <a:ext cx="1630907" cy="914400"/>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Chevron 9"/>
          <p:cNvSpPr/>
          <p:nvPr/>
        </p:nvSpPr>
        <p:spPr>
          <a:xfrm>
            <a:off x="7100248" y="1886803"/>
            <a:ext cx="1586551" cy="914400"/>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Retirees/Second career</a:t>
            </a:r>
            <a:endParaRPr lang="en-US" sz="1200" dirty="0">
              <a:solidFill>
                <a:schemeClr val="tx1"/>
              </a:solidFill>
            </a:endParaRPr>
          </a:p>
        </p:txBody>
      </p:sp>
      <p:sp>
        <p:nvSpPr>
          <p:cNvPr id="11" name="TextBox 10"/>
          <p:cNvSpPr txBox="1"/>
          <p:nvPr/>
        </p:nvSpPr>
        <p:spPr>
          <a:xfrm>
            <a:off x="2117678" y="2135116"/>
            <a:ext cx="685800" cy="415498"/>
          </a:xfrm>
          <a:prstGeom prst="rect">
            <a:avLst/>
          </a:prstGeom>
          <a:noFill/>
        </p:spPr>
        <p:txBody>
          <a:bodyPr wrap="square" rtlCol="0">
            <a:spAutoFit/>
          </a:bodyPr>
          <a:lstStyle/>
          <a:p>
            <a:pPr algn="ctr"/>
            <a:r>
              <a:rPr lang="en-US" sz="1050" dirty="0" smtClean="0"/>
              <a:t>Pre-School</a:t>
            </a:r>
            <a:endParaRPr lang="en-US" sz="1050" dirty="0"/>
          </a:p>
        </p:txBody>
      </p:sp>
      <p:sp>
        <p:nvSpPr>
          <p:cNvPr id="12" name="TextBox 11"/>
          <p:cNvSpPr txBox="1"/>
          <p:nvPr/>
        </p:nvSpPr>
        <p:spPr>
          <a:xfrm>
            <a:off x="2895600" y="2122606"/>
            <a:ext cx="1028130" cy="415498"/>
          </a:xfrm>
          <a:prstGeom prst="rect">
            <a:avLst/>
          </a:prstGeom>
          <a:noFill/>
        </p:spPr>
        <p:txBody>
          <a:bodyPr wrap="square" rtlCol="0">
            <a:spAutoFit/>
          </a:bodyPr>
          <a:lstStyle/>
          <a:p>
            <a:pPr algn="ctr"/>
            <a:r>
              <a:rPr lang="en-US" sz="1050" dirty="0" smtClean="0"/>
              <a:t>Basic Educational</a:t>
            </a:r>
            <a:endParaRPr lang="en-US" sz="1050" dirty="0"/>
          </a:p>
        </p:txBody>
      </p:sp>
      <p:sp>
        <p:nvSpPr>
          <p:cNvPr id="13" name="TextBox 12"/>
          <p:cNvSpPr txBox="1"/>
          <p:nvPr/>
        </p:nvSpPr>
        <p:spPr>
          <a:xfrm>
            <a:off x="4134134" y="1934570"/>
            <a:ext cx="1733265" cy="900246"/>
          </a:xfrm>
          <a:prstGeom prst="rect">
            <a:avLst/>
          </a:prstGeom>
          <a:noFill/>
        </p:spPr>
        <p:txBody>
          <a:bodyPr wrap="square" rtlCol="0">
            <a:spAutoFit/>
          </a:bodyPr>
          <a:lstStyle/>
          <a:p>
            <a:pPr algn="ctr"/>
            <a:r>
              <a:rPr lang="en-US" sz="1050" dirty="0" smtClean="0"/>
              <a:t>Tertiary</a:t>
            </a:r>
          </a:p>
          <a:p>
            <a:pPr marL="171450" indent="-171450">
              <a:buFont typeface="Arial" pitchFamily="34" charset="0"/>
              <a:buChar char="•"/>
            </a:pPr>
            <a:r>
              <a:rPr lang="en-US" sz="1050" dirty="0" smtClean="0"/>
              <a:t>University/Colleges</a:t>
            </a:r>
          </a:p>
          <a:p>
            <a:pPr marL="171450" indent="-171450">
              <a:buFont typeface="Arial" pitchFamily="34" charset="0"/>
              <a:buChar char="•"/>
            </a:pPr>
            <a:r>
              <a:rPr lang="en-US" sz="1050" dirty="0" smtClean="0"/>
              <a:t>Polytechnics</a:t>
            </a:r>
          </a:p>
          <a:p>
            <a:pPr marL="171450" indent="-171450">
              <a:buFont typeface="Arial" pitchFamily="34" charset="0"/>
              <a:buChar char="•"/>
            </a:pPr>
            <a:r>
              <a:rPr lang="en-US" sz="1050" dirty="0" smtClean="0"/>
              <a:t>Community Colleges</a:t>
            </a:r>
          </a:p>
          <a:p>
            <a:pPr marL="171450" indent="-171450">
              <a:buFont typeface="Arial" pitchFamily="34" charset="0"/>
              <a:buChar char="•"/>
            </a:pPr>
            <a:r>
              <a:rPr lang="en-US" sz="1050" dirty="0" smtClean="0"/>
              <a:t>TVET Institutions</a:t>
            </a:r>
            <a:endParaRPr lang="en-US" sz="1050" dirty="0"/>
          </a:p>
        </p:txBody>
      </p:sp>
      <p:sp>
        <p:nvSpPr>
          <p:cNvPr id="14" name="TextBox 13"/>
          <p:cNvSpPr txBox="1"/>
          <p:nvPr/>
        </p:nvSpPr>
        <p:spPr>
          <a:xfrm>
            <a:off x="6343935" y="2122606"/>
            <a:ext cx="1028130" cy="415498"/>
          </a:xfrm>
          <a:prstGeom prst="rect">
            <a:avLst/>
          </a:prstGeom>
          <a:noFill/>
        </p:spPr>
        <p:txBody>
          <a:bodyPr wrap="square" rtlCol="0">
            <a:spAutoFit/>
          </a:bodyPr>
          <a:lstStyle/>
          <a:p>
            <a:pPr algn="ctr"/>
            <a:r>
              <a:rPr lang="en-US" sz="1050" dirty="0" smtClean="0"/>
              <a:t>Professional working life</a:t>
            </a:r>
            <a:endParaRPr lang="en-US" sz="1050" dirty="0"/>
          </a:p>
        </p:txBody>
      </p:sp>
      <p:sp>
        <p:nvSpPr>
          <p:cNvPr id="15" name="Rectangle 14"/>
          <p:cNvSpPr/>
          <p:nvPr/>
        </p:nvSpPr>
        <p:spPr>
          <a:xfrm>
            <a:off x="914400" y="3276600"/>
            <a:ext cx="2495265" cy="2057400"/>
          </a:xfrm>
          <a:prstGeom prst="rect">
            <a:avLst/>
          </a:prstGeom>
          <a:gradFill>
            <a:gsLst>
              <a:gs pos="0">
                <a:srgbClr val="8488C4"/>
              </a:gs>
              <a:gs pos="53000">
                <a:srgbClr val="D4DEFF"/>
              </a:gs>
              <a:gs pos="83000">
                <a:srgbClr val="D4DEFF"/>
              </a:gs>
              <a:gs pos="100000">
                <a:srgbClr val="96AB94"/>
              </a:gs>
            </a:gsLst>
            <a:lin ang="5400000" scaled="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9538" indent="-109538">
              <a:buFont typeface="Arial" pitchFamily="34" charset="0"/>
              <a:buChar char="•"/>
            </a:pPr>
            <a:r>
              <a:rPr lang="en-US" sz="1400" dirty="0" smtClean="0">
                <a:solidFill>
                  <a:schemeClr val="tx1"/>
                </a:solidFill>
              </a:rPr>
              <a:t>Ensuring every child succeeds;</a:t>
            </a:r>
          </a:p>
          <a:p>
            <a:pPr marL="109538" indent="-109538">
              <a:buFont typeface="Arial" pitchFamily="34" charset="0"/>
              <a:buChar char="•"/>
            </a:pPr>
            <a:r>
              <a:rPr lang="en-US" sz="1400" dirty="0" smtClean="0">
                <a:solidFill>
                  <a:schemeClr val="tx1"/>
                </a:solidFill>
              </a:rPr>
              <a:t>Holding schools accountable for outcomes</a:t>
            </a:r>
          </a:p>
          <a:p>
            <a:pPr marL="109538" indent="-109538">
              <a:buFont typeface="Arial" pitchFamily="34" charset="0"/>
              <a:buChar char="•"/>
            </a:pPr>
            <a:r>
              <a:rPr lang="en-US" sz="1400" dirty="0" smtClean="0">
                <a:solidFill>
                  <a:schemeClr val="tx1"/>
                </a:solidFill>
              </a:rPr>
              <a:t>Investing in great leaders for schools</a:t>
            </a:r>
          </a:p>
          <a:p>
            <a:pPr marL="109538" indent="-109538">
              <a:buFont typeface="Arial" pitchFamily="34" charset="0"/>
              <a:buChar char="•"/>
            </a:pPr>
            <a:r>
              <a:rPr lang="en-US" sz="1400" dirty="0" smtClean="0">
                <a:solidFill>
                  <a:schemeClr val="tx1"/>
                </a:solidFill>
              </a:rPr>
              <a:t>Attracting and developing best teachers</a:t>
            </a:r>
            <a:endParaRPr lang="en-US" sz="1400" dirty="0">
              <a:solidFill>
                <a:schemeClr val="tx1"/>
              </a:solidFill>
            </a:endParaRPr>
          </a:p>
        </p:txBody>
      </p:sp>
      <p:sp>
        <p:nvSpPr>
          <p:cNvPr id="17" name="Rectangle 16"/>
          <p:cNvSpPr/>
          <p:nvPr/>
        </p:nvSpPr>
        <p:spPr>
          <a:xfrm>
            <a:off x="3505200" y="3276600"/>
            <a:ext cx="2413947" cy="205740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9538" indent="-109538">
              <a:buFont typeface="Arial" pitchFamily="34" charset="0"/>
              <a:buChar char="•"/>
            </a:pPr>
            <a:r>
              <a:rPr lang="en-US" sz="1400" dirty="0" smtClean="0">
                <a:solidFill>
                  <a:schemeClr val="tx1"/>
                </a:solidFill>
              </a:rPr>
              <a:t>Enhancing competency and employability of graduates</a:t>
            </a:r>
          </a:p>
          <a:p>
            <a:pPr marL="109538" indent="-109538">
              <a:buFont typeface="Arial" pitchFamily="34" charset="0"/>
              <a:buChar char="•"/>
            </a:pPr>
            <a:r>
              <a:rPr lang="en-US" sz="1400" dirty="0" smtClean="0">
                <a:solidFill>
                  <a:schemeClr val="tx1"/>
                </a:solidFill>
              </a:rPr>
              <a:t>Mainstreaming and broadening TVET</a:t>
            </a:r>
            <a:endParaRPr lang="en-US" sz="1400" dirty="0">
              <a:solidFill>
                <a:schemeClr val="tx1"/>
              </a:solidFill>
            </a:endParaRPr>
          </a:p>
        </p:txBody>
      </p:sp>
      <p:sp>
        <p:nvSpPr>
          <p:cNvPr id="18" name="Rectangle 17"/>
          <p:cNvSpPr/>
          <p:nvPr/>
        </p:nvSpPr>
        <p:spPr>
          <a:xfrm>
            <a:off x="5919148" y="3276600"/>
            <a:ext cx="2362200" cy="2057400"/>
          </a:xfrm>
          <a:prstGeom prst="rect">
            <a:avLst/>
          </a:prstGeom>
          <a:gradFill>
            <a:gsLst>
              <a:gs pos="0">
                <a:srgbClr val="8488C4"/>
              </a:gs>
              <a:gs pos="53000">
                <a:srgbClr val="D4DEFF"/>
              </a:gs>
              <a:gs pos="83000">
                <a:srgbClr val="D4DEFF"/>
              </a:gs>
              <a:gs pos="100000">
                <a:srgbClr val="96AB94"/>
              </a:gs>
            </a:gsLst>
            <a:lin ang="5400000" scaled="0"/>
          </a:gra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9538" indent="-109538">
              <a:buFont typeface="Arial" pitchFamily="34" charset="0"/>
              <a:buChar char="•"/>
            </a:pPr>
            <a:r>
              <a:rPr lang="en-US" sz="1400" dirty="0" smtClean="0">
                <a:solidFill>
                  <a:schemeClr val="tx1"/>
                </a:solidFill>
              </a:rPr>
              <a:t>Accelerating labor reform</a:t>
            </a:r>
          </a:p>
          <a:p>
            <a:pPr marL="109538" indent="-109538">
              <a:buFont typeface="Arial" pitchFamily="34" charset="0"/>
              <a:buChar char="•"/>
            </a:pPr>
            <a:r>
              <a:rPr lang="en-US" sz="1400" dirty="0" smtClean="0">
                <a:solidFill>
                  <a:schemeClr val="tx1"/>
                </a:solidFill>
              </a:rPr>
              <a:t>Attracting &amp; retaining top talent</a:t>
            </a:r>
          </a:p>
          <a:p>
            <a:pPr marL="109538" indent="-109538">
              <a:buFont typeface="Arial" pitchFamily="34" charset="0"/>
              <a:buChar char="•"/>
            </a:pPr>
            <a:r>
              <a:rPr lang="en-US" sz="1400" dirty="0" smtClean="0">
                <a:solidFill>
                  <a:schemeClr val="tx1"/>
                </a:solidFill>
              </a:rPr>
              <a:t>Upgrading existing talent pool</a:t>
            </a:r>
            <a:endParaRPr lang="en-US" sz="1400" dirty="0">
              <a:solidFill>
                <a:schemeClr val="tx1"/>
              </a:solidFill>
            </a:endParaRPr>
          </a:p>
        </p:txBody>
      </p:sp>
      <p:sp>
        <p:nvSpPr>
          <p:cNvPr id="20" name="Rectangle 19"/>
          <p:cNvSpPr/>
          <p:nvPr/>
        </p:nvSpPr>
        <p:spPr>
          <a:xfrm>
            <a:off x="921224" y="2854781"/>
            <a:ext cx="2495265" cy="457200"/>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0+        4+       6+</a:t>
            </a:r>
            <a:endParaRPr lang="en-US" dirty="0">
              <a:solidFill>
                <a:schemeClr val="tx1"/>
              </a:solidFill>
            </a:endParaRPr>
          </a:p>
        </p:txBody>
      </p:sp>
      <p:sp>
        <p:nvSpPr>
          <p:cNvPr id="21" name="Rectangle 20"/>
          <p:cNvSpPr/>
          <p:nvPr/>
        </p:nvSpPr>
        <p:spPr>
          <a:xfrm>
            <a:off x="3505201" y="2834816"/>
            <a:ext cx="2413948" cy="4572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17+</a:t>
            </a:r>
            <a:endParaRPr lang="en-US" dirty="0">
              <a:solidFill>
                <a:schemeClr val="tx1"/>
              </a:solidFill>
            </a:endParaRPr>
          </a:p>
        </p:txBody>
      </p:sp>
      <p:sp>
        <p:nvSpPr>
          <p:cNvPr id="22" name="Rectangle 21"/>
          <p:cNvSpPr/>
          <p:nvPr/>
        </p:nvSpPr>
        <p:spPr>
          <a:xfrm>
            <a:off x="5942463" y="2858700"/>
            <a:ext cx="2413948" cy="457200"/>
          </a:xfrm>
          <a:prstGeom prst="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20+</a:t>
            </a:r>
            <a:endParaRPr lang="en-US" dirty="0">
              <a:solidFill>
                <a:schemeClr val="tx1"/>
              </a:solidFill>
            </a:endParaRPr>
          </a:p>
        </p:txBody>
      </p:sp>
      <p:cxnSp>
        <p:nvCxnSpPr>
          <p:cNvPr id="24" name="Straight Connector 23"/>
          <p:cNvCxnSpPr/>
          <p:nvPr/>
        </p:nvCxnSpPr>
        <p:spPr>
          <a:xfrm>
            <a:off x="304800" y="3315900"/>
            <a:ext cx="616424" cy="0"/>
          </a:xfrm>
          <a:prstGeom prst="line">
            <a:avLst/>
          </a:prstGeom>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304800" y="2858700"/>
            <a:ext cx="609600" cy="307777"/>
          </a:xfrm>
          <a:prstGeom prst="rect">
            <a:avLst/>
          </a:prstGeom>
          <a:noFill/>
        </p:spPr>
        <p:txBody>
          <a:bodyPr wrap="square" rtlCol="0">
            <a:spAutoFit/>
          </a:bodyPr>
          <a:lstStyle/>
          <a:p>
            <a:r>
              <a:rPr lang="en-US" sz="1400" dirty="0" smtClean="0"/>
              <a:t>Ages</a:t>
            </a:r>
            <a:endParaRPr lang="en-US" sz="1400" dirty="0"/>
          </a:p>
        </p:txBody>
      </p:sp>
      <p:sp>
        <p:nvSpPr>
          <p:cNvPr id="26" name="TextBox 25"/>
          <p:cNvSpPr txBox="1"/>
          <p:nvPr/>
        </p:nvSpPr>
        <p:spPr>
          <a:xfrm>
            <a:off x="152400" y="3429000"/>
            <a:ext cx="762000" cy="307777"/>
          </a:xfrm>
          <a:prstGeom prst="rect">
            <a:avLst/>
          </a:prstGeom>
          <a:noFill/>
        </p:spPr>
        <p:txBody>
          <a:bodyPr wrap="square" rtlCol="0">
            <a:spAutoFit/>
          </a:bodyPr>
          <a:lstStyle/>
          <a:p>
            <a:r>
              <a:rPr lang="en-US" sz="1400" dirty="0" smtClean="0"/>
              <a:t>Themes</a:t>
            </a:r>
            <a:endParaRPr lang="en-US" sz="1400" dirty="0"/>
          </a:p>
        </p:txBody>
      </p:sp>
      <p:sp>
        <p:nvSpPr>
          <p:cNvPr id="30" name="Rounded Rectangle 29"/>
          <p:cNvSpPr/>
          <p:nvPr/>
        </p:nvSpPr>
        <p:spPr>
          <a:xfrm>
            <a:off x="990600" y="5359021"/>
            <a:ext cx="2667000" cy="762000"/>
          </a:xfrm>
          <a:prstGeom prst="roundRect">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bg1"/>
                </a:solidFill>
              </a:rPr>
              <a:t>Revamping education system to significantly raise student outcomes</a:t>
            </a:r>
            <a:endParaRPr lang="en-US" sz="1200" dirty="0">
              <a:solidFill>
                <a:schemeClr val="bg1"/>
              </a:solidFill>
            </a:endParaRPr>
          </a:p>
        </p:txBody>
      </p:sp>
      <p:sp>
        <p:nvSpPr>
          <p:cNvPr id="27" name="Oval 26"/>
          <p:cNvSpPr/>
          <p:nvPr/>
        </p:nvSpPr>
        <p:spPr>
          <a:xfrm>
            <a:off x="1905000" y="5181600"/>
            <a:ext cx="419100" cy="304800"/>
          </a:xfrm>
          <a:prstGeom prst="ellipse">
            <a:avLst/>
          </a:prstGeom>
          <a:solidFill>
            <a:srgbClr val="FFC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1</a:t>
            </a:r>
            <a:endParaRPr lang="en-US" dirty="0">
              <a:solidFill>
                <a:schemeClr val="tx1"/>
              </a:solidFill>
            </a:endParaRPr>
          </a:p>
        </p:txBody>
      </p:sp>
      <p:sp>
        <p:nvSpPr>
          <p:cNvPr id="31" name="Rounded Rectangle 30"/>
          <p:cNvSpPr/>
          <p:nvPr/>
        </p:nvSpPr>
        <p:spPr>
          <a:xfrm>
            <a:off x="3810000" y="5359021"/>
            <a:ext cx="2109147" cy="762000"/>
          </a:xfrm>
          <a:prstGeom prst="roundRect">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bg1"/>
                </a:solidFill>
              </a:rPr>
              <a:t>Raising skills to increase employability</a:t>
            </a:r>
            <a:endParaRPr lang="en-US" sz="1200" dirty="0">
              <a:solidFill>
                <a:schemeClr val="bg1"/>
              </a:solidFill>
            </a:endParaRPr>
          </a:p>
        </p:txBody>
      </p:sp>
      <p:sp>
        <p:nvSpPr>
          <p:cNvPr id="28" name="Oval 27"/>
          <p:cNvSpPr/>
          <p:nvPr/>
        </p:nvSpPr>
        <p:spPr>
          <a:xfrm>
            <a:off x="4502623" y="5181600"/>
            <a:ext cx="419100" cy="304800"/>
          </a:xfrm>
          <a:prstGeom prst="ellipse">
            <a:avLst/>
          </a:prstGeom>
          <a:solidFill>
            <a:srgbClr val="FFC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a:t>
            </a:r>
            <a:endParaRPr lang="en-US" dirty="0">
              <a:solidFill>
                <a:schemeClr val="tx1"/>
              </a:solidFill>
            </a:endParaRPr>
          </a:p>
        </p:txBody>
      </p:sp>
      <p:sp>
        <p:nvSpPr>
          <p:cNvPr id="32" name="Rounded Rectangle 31"/>
          <p:cNvSpPr/>
          <p:nvPr/>
        </p:nvSpPr>
        <p:spPr>
          <a:xfrm>
            <a:off x="6045674" y="5368120"/>
            <a:ext cx="2336326" cy="762000"/>
          </a:xfrm>
          <a:prstGeom prst="roundRect">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bg1"/>
                </a:solidFill>
              </a:rPr>
              <a:t>Reforming </a:t>
            </a:r>
            <a:r>
              <a:rPr lang="en-US" sz="1200" dirty="0" err="1" smtClean="0">
                <a:solidFill>
                  <a:schemeClr val="bg1"/>
                </a:solidFill>
              </a:rPr>
              <a:t>labour</a:t>
            </a:r>
            <a:r>
              <a:rPr lang="en-US" sz="1200" dirty="0" smtClean="0">
                <a:solidFill>
                  <a:schemeClr val="bg1"/>
                </a:solidFill>
              </a:rPr>
              <a:t> market to transform Malaysia into a high-income nation</a:t>
            </a:r>
            <a:endParaRPr lang="en-US" sz="1200" dirty="0">
              <a:solidFill>
                <a:schemeClr val="bg1"/>
              </a:solidFill>
            </a:endParaRPr>
          </a:p>
        </p:txBody>
      </p:sp>
      <p:sp>
        <p:nvSpPr>
          <p:cNvPr id="29" name="Oval 28"/>
          <p:cNvSpPr/>
          <p:nvPr/>
        </p:nvSpPr>
        <p:spPr>
          <a:xfrm>
            <a:off x="6890698" y="5206621"/>
            <a:ext cx="419100" cy="304800"/>
          </a:xfrm>
          <a:prstGeom prst="ellipse">
            <a:avLst/>
          </a:prstGeom>
          <a:solidFill>
            <a:srgbClr val="FFC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3</a:t>
            </a:r>
            <a:endParaRPr lang="en-US" dirty="0">
              <a:solidFill>
                <a:schemeClr val="tx1"/>
              </a:solidFill>
            </a:endParaRPr>
          </a:p>
        </p:txBody>
      </p:sp>
    </p:spTree>
    <p:extLst>
      <p:ext uri="{BB962C8B-B14F-4D97-AF65-F5344CB8AC3E}">
        <p14:creationId xmlns:p14="http://schemas.microsoft.com/office/powerpoint/2010/main" xmlns="" val="42860679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pPr algn="l"/>
            <a:r>
              <a:rPr lang="en-US" sz="2000" dirty="0" smtClean="0"/>
              <a:t>Based on the ETP, estimated 61% of jobs are diploma and above, 20% certificate level and 19% basic education</a:t>
            </a:r>
            <a:endParaRPr lang="en-US" sz="2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3155134449"/>
              </p:ext>
            </p:extLst>
          </p:nvPr>
        </p:nvGraphicFramePr>
        <p:xfrm>
          <a:off x="457200" y="1219200"/>
          <a:ext cx="8153400" cy="467836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1883392" y="2825088"/>
            <a:ext cx="609600" cy="230832"/>
          </a:xfrm>
          <a:prstGeom prst="rect">
            <a:avLst/>
          </a:prstGeom>
          <a:noFill/>
        </p:spPr>
        <p:txBody>
          <a:bodyPr wrap="square" rtlCol="0">
            <a:spAutoFit/>
          </a:bodyPr>
          <a:lstStyle/>
          <a:p>
            <a:pPr algn="ctr"/>
            <a:r>
              <a:rPr lang="en-US" sz="900" dirty="0" smtClean="0"/>
              <a:t>632,976</a:t>
            </a:r>
            <a:endParaRPr lang="en-US" sz="900" dirty="0"/>
          </a:p>
        </p:txBody>
      </p:sp>
      <p:sp>
        <p:nvSpPr>
          <p:cNvPr id="6" name="TextBox 5"/>
          <p:cNvSpPr txBox="1"/>
          <p:nvPr/>
        </p:nvSpPr>
        <p:spPr>
          <a:xfrm>
            <a:off x="2819400" y="2819359"/>
            <a:ext cx="685800" cy="230832"/>
          </a:xfrm>
          <a:prstGeom prst="rect">
            <a:avLst/>
          </a:prstGeom>
          <a:noFill/>
        </p:spPr>
        <p:txBody>
          <a:bodyPr wrap="square" rtlCol="0">
            <a:spAutoFit/>
          </a:bodyPr>
          <a:lstStyle/>
          <a:p>
            <a:pPr algn="ctr"/>
            <a:r>
              <a:rPr lang="en-US" sz="900" dirty="0" smtClean="0"/>
              <a:t>647,0886</a:t>
            </a:r>
            <a:endParaRPr lang="en-US" sz="900" dirty="0"/>
          </a:p>
        </p:txBody>
      </p:sp>
      <p:sp>
        <p:nvSpPr>
          <p:cNvPr id="8" name="TextBox 7"/>
          <p:cNvSpPr txBox="1"/>
          <p:nvPr/>
        </p:nvSpPr>
        <p:spPr>
          <a:xfrm>
            <a:off x="3810000" y="2703943"/>
            <a:ext cx="685800" cy="230832"/>
          </a:xfrm>
          <a:prstGeom prst="rect">
            <a:avLst/>
          </a:prstGeom>
          <a:noFill/>
        </p:spPr>
        <p:txBody>
          <a:bodyPr wrap="square" rtlCol="0">
            <a:spAutoFit/>
          </a:bodyPr>
          <a:lstStyle/>
          <a:p>
            <a:pPr algn="ctr"/>
            <a:r>
              <a:rPr lang="en-US" sz="900" dirty="0" smtClean="0"/>
              <a:t>679,977</a:t>
            </a:r>
            <a:endParaRPr lang="en-US" sz="900" dirty="0"/>
          </a:p>
        </p:txBody>
      </p:sp>
      <p:sp>
        <p:nvSpPr>
          <p:cNvPr id="9" name="TextBox 8"/>
          <p:cNvSpPr txBox="1"/>
          <p:nvPr/>
        </p:nvSpPr>
        <p:spPr>
          <a:xfrm>
            <a:off x="4735773" y="1828800"/>
            <a:ext cx="685800" cy="230832"/>
          </a:xfrm>
          <a:prstGeom prst="rect">
            <a:avLst/>
          </a:prstGeom>
          <a:noFill/>
        </p:spPr>
        <p:txBody>
          <a:bodyPr wrap="square" rtlCol="0">
            <a:spAutoFit/>
          </a:bodyPr>
          <a:lstStyle/>
          <a:p>
            <a:pPr algn="ctr"/>
            <a:r>
              <a:rPr lang="en-US" sz="900" dirty="0" smtClean="0"/>
              <a:t>997,013</a:t>
            </a:r>
            <a:endParaRPr lang="en-US" sz="900" dirty="0"/>
          </a:p>
        </p:txBody>
      </p:sp>
      <p:sp>
        <p:nvSpPr>
          <p:cNvPr id="10" name="TextBox 9"/>
          <p:cNvSpPr txBox="1"/>
          <p:nvPr/>
        </p:nvSpPr>
        <p:spPr>
          <a:xfrm>
            <a:off x="5737177" y="3886200"/>
            <a:ext cx="685800" cy="230832"/>
          </a:xfrm>
          <a:prstGeom prst="rect">
            <a:avLst/>
          </a:prstGeom>
          <a:noFill/>
        </p:spPr>
        <p:txBody>
          <a:bodyPr wrap="square" rtlCol="0">
            <a:spAutoFit/>
          </a:bodyPr>
          <a:lstStyle/>
          <a:p>
            <a:pPr algn="ctr"/>
            <a:r>
              <a:rPr lang="en-US" sz="900" dirty="0" smtClean="0"/>
              <a:t>270,635</a:t>
            </a:r>
            <a:endParaRPr lang="en-US" sz="900" dirty="0"/>
          </a:p>
        </p:txBody>
      </p:sp>
      <p:sp>
        <p:nvSpPr>
          <p:cNvPr id="11" name="TextBox 10"/>
          <p:cNvSpPr txBox="1"/>
          <p:nvPr/>
        </p:nvSpPr>
        <p:spPr>
          <a:xfrm>
            <a:off x="6705600" y="4572000"/>
            <a:ext cx="685800" cy="230832"/>
          </a:xfrm>
          <a:prstGeom prst="rect">
            <a:avLst/>
          </a:prstGeom>
          <a:noFill/>
        </p:spPr>
        <p:txBody>
          <a:bodyPr wrap="square" rtlCol="0">
            <a:spAutoFit/>
          </a:bodyPr>
          <a:lstStyle/>
          <a:p>
            <a:pPr algn="ctr"/>
            <a:r>
              <a:rPr lang="en-US" sz="900" dirty="0" smtClean="0"/>
              <a:t>23,305</a:t>
            </a:r>
            <a:endParaRPr lang="en-US" sz="900" dirty="0"/>
          </a:p>
        </p:txBody>
      </p:sp>
      <p:cxnSp>
        <p:nvCxnSpPr>
          <p:cNvPr id="13" name="Straight Connector 12"/>
          <p:cNvCxnSpPr/>
          <p:nvPr/>
        </p:nvCxnSpPr>
        <p:spPr>
          <a:xfrm>
            <a:off x="2667000" y="1143000"/>
            <a:ext cx="0" cy="3810000"/>
          </a:xfrm>
          <a:prstGeom prst="line">
            <a:avLst/>
          </a:prstGeom>
          <a:ln>
            <a:prstDash val="dash"/>
          </a:ln>
        </p:spPr>
        <p:style>
          <a:lnRef idx="1">
            <a:schemeClr val="accent2"/>
          </a:lnRef>
          <a:fillRef idx="0">
            <a:schemeClr val="accent2"/>
          </a:fillRef>
          <a:effectRef idx="0">
            <a:schemeClr val="accent2"/>
          </a:effectRef>
          <a:fontRef idx="minor">
            <a:schemeClr val="tx1"/>
          </a:fontRef>
        </p:style>
      </p:cxnSp>
      <p:cxnSp>
        <p:nvCxnSpPr>
          <p:cNvPr id="15" name="Straight Connector 14"/>
          <p:cNvCxnSpPr/>
          <p:nvPr/>
        </p:nvCxnSpPr>
        <p:spPr>
          <a:xfrm>
            <a:off x="3616656" y="1150920"/>
            <a:ext cx="0" cy="3810000"/>
          </a:xfrm>
          <a:prstGeom prst="line">
            <a:avLst/>
          </a:prstGeom>
          <a:ln>
            <a:prstDash val="dash"/>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xmlns="" val="40750862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pPr algn="l"/>
            <a:r>
              <a:rPr lang="en-US" sz="2800" b="1" dirty="0" smtClean="0">
                <a:solidFill>
                  <a:srgbClr val="FFC000"/>
                </a:solidFill>
              </a:rPr>
              <a:t>DEMANDS OF GRADUATES BY 2020</a:t>
            </a:r>
            <a:endParaRPr lang="en-US" sz="2800" b="1" dirty="0">
              <a:solidFill>
                <a:srgbClr val="FFC000"/>
              </a:solidFill>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4059657378"/>
              </p:ext>
            </p:extLst>
          </p:nvPr>
        </p:nvGraphicFramePr>
        <p:xfrm>
          <a:off x="762000" y="1752600"/>
          <a:ext cx="7924800" cy="4373562"/>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457200" y="914400"/>
            <a:ext cx="8229600" cy="307777"/>
          </a:xfrm>
          <a:prstGeom prst="rect">
            <a:avLst/>
          </a:prstGeom>
          <a:noFill/>
        </p:spPr>
        <p:txBody>
          <a:bodyPr wrap="square" rtlCol="0">
            <a:spAutoFit/>
          </a:bodyPr>
          <a:lstStyle/>
          <a:p>
            <a:r>
              <a:rPr lang="en-US" sz="1400" dirty="0" smtClean="0"/>
              <a:t>Our national economic growth demands an increasingly higher number of TVET graduates going forward</a:t>
            </a:r>
            <a:endParaRPr lang="en-US" sz="1400" dirty="0"/>
          </a:p>
        </p:txBody>
      </p:sp>
      <p:sp>
        <p:nvSpPr>
          <p:cNvPr id="6" name="TextBox 5"/>
          <p:cNvSpPr txBox="1"/>
          <p:nvPr/>
        </p:nvSpPr>
        <p:spPr>
          <a:xfrm>
            <a:off x="990600" y="1222176"/>
            <a:ext cx="7162800" cy="276999"/>
          </a:xfrm>
          <a:prstGeom prst="rect">
            <a:avLst/>
          </a:prstGeom>
          <a:noFill/>
        </p:spPr>
        <p:txBody>
          <a:bodyPr wrap="square" rtlCol="0">
            <a:spAutoFit/>
          </a:bodyPr>
          <a:lstStyle/>
          <a:p>
            <a:r>
              <a:rPr lang="en-US" sz="1200" dirty="0" smtClean="0"/>
              <a:t>Economic growth demands additional **1.3Mn quality TVET workers</a:t>
            </a:r>
            <a:endParaRPr lang="en-US" sz="1200" dirty="0"/>
          </a:p>
        </p:txBody>
      </p:sp>
      <p:sp>
        <p:nvSpPr>
          <p:cNvPr id="7" name="TextBox 6"/>
          <p:cNvSpPr txBox="1"/>
          <p:nvPr/>
        </p:nvSpPr>
        <p:spPr>
          <a:xfrm>
            <a:off x="1219200" y="1524392"/>
            <a:ext cx="1676400" cy="276999"/>
          </a:xfrm>
          <a:prstGeom prst="rect">
            <a:avLst/>
          </a:prstGeom>
          <a:noFill/>
        </p:spPr>
        <p:txBody>
          <a:bodyPr wrap="square" rtlCol="0">
            <a:spAutoFit/>
          </a:bodyPr>
          <a:lstStyle/>
          <a:p>
            <a:r>
              <a:rPr lang="en-US" sz="1200" dirty="0" smtClean="0"/>
              <a:t>Workers by 2020 (*000)</a:t>
            </a:r>
            <a:endParaRPr lang="en-US" sz="1200" dirty="0"/>
          </a:p>
        </p:txBody>
      </p:sp>
    </p:spTree>
    <p:extLst>
      <p:ext uri="{BB962C8B-B14F-4D97-AF65-F5344CB8AC3E}">
        <p14:creationId xmlns:p14="http://schemas.microsoft.com/office/powerpoint/2010/main" xmlns="" val="29806399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304800"/>
            <a:ext cx="6260775" cy="381000"/>
          </a:xfrm>
        </p:spPr>
        <p:txBody>
          <a:bodyPr>
            <a:noAutofit/>
          </a:bodyPr>
          <a:lstStyle/>
          <a:p>
            <a:pPr algn="l"/>
            <a:r>
              <a:rPr lang="en-US" sz="2800" b="1" dirty="0" smtClean="0">
                <a:solidFill>
                  <a:schemeClr val="tx2">
                    <a:lumMod val="60000"/>
                    <a:lumOff val="40000"/>
                  </a:schemeClr>
                </a:solidFill>
              </a:rPr>
              <a:t>BENCHMARK AND STANDARDISE</a:t>
            </a:r>
            <a:endParaRPr lang="en-US" sz="2800" b="1" dirty="0">
              <a:solidFill>
                <a:schemeClr val="tx2">
                  <a:lumMod val="60000"/>
                  <a:lumOff val="40000"/>
                </a:schemeClr>
              </a:solidFill>
            </a:endParaRPr>
          </a:p>
        </p:txBody>
      </p:sp>
      <p:sp>
        <p:nvSpPr>
          <p:cNvPr id="4" name="Title 1"/>
          <p:cNvSpPr txBox="1">
            <a:spLocks/>
          </p:cNvSpPr>
          <p:nvPr/>
        </p:nvSpPr>
        <p:spPr>
          <a:xfrm>
            <a:off x="457200" y="838200"/>
            <a:ext cx="8229600" cy="457200"/>
          </a:xfrm>
          <a:prstGeom prst="rect">
            <a:avLst/>
          </a:prstGeom>
        </p:spPr>
        <p:txBody>
          <a:bodyPr vert="horz" lIns="91440" tIns="45720" rIns="91440" bIns="45720"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000" b="1" dirty="0" smtClean="0">
                <a:solidFill>
                  <a:schemeClr val="bg2">
                    <a:lumMod val="50000"/>
                  </a:schemeClr>
                </a:solidFill>
              </a:rPr>
              <a:t>COMMON FRAMEWORK AND OPERATING MODEL across entire education curriculum</a:t>
            </a:r>
            <a:endParaRPr lang="en-US" sz="2000" b="1" dirty="0">
              <a:solidFill>
                <a:schemeClr val="bg2">
                  <a:lumMod val="50000"/>
                </a:schemeClr>
              </a:solidFill>
            </a:endParaRPr>
          </a:p>
        </p:txBody>
      </p:sp>
      <p:sp>
        <p:nvSpPr>
          <p:cNvPr id="5" name="Rectangle 4"/>
          <p:cNvSpPr/>
          <p:nvPr/>
        </p:nvSpPr>
        <p:spPr>
          <a:xfrm>
            <a:off x="609600" y="1295400"/>
            <a:ext cx="4495800" cy="1524000"/>
          </a:xfrm>
          <a:prstGeom prst="rect">
            <a:avLst/>
          </a:prstGeom>
          <a:solidFill>
            <a:schemeClr val="accent1">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COLLABORATION WITH INDUSTRY LEAD BODIES</a:t>
            </a:r>
          </a:p>
          <a:p>
            <a:pPr marL="285750" indent="-285750">
              <a:buFont typeface="Arial" pitchFamily="34" charset="0"/>
              <a:buChar char="•"/>
            </a:pPr>
            <a:r>
              <a:rPr lang="en-US" sz="1200" dirty="0" smtClean="0">
                <a:solidFill>
                  <a:schemeClr val="tx1"/>
                </a:solidFill>
              </a:rPr>
              <a:t>Curriculum development and updates</a:t>
            </a:r>
          </a:p>
          <a:p>
            <a:pPr marL="285750" indent="-285750">
              <a:buFont typeface="Arial" pitchFamily="34" charset="0"/>
              <a:buChar char="•"/>
            </a:pPr>
            <a:r>
              <a:rPr lang="en-US" sz="1200" dirty="0" smtClean="0">
                <a:solidFill>
                  <a:schemeClr val="tx1"/>
                </a:solidFill>
              </a:rPr>
              <a:t>Faculty exposure and guest lectures</a:t>
            </a:r>
          </a:p>
          <a:p>
            <a:pPr marL="285750" indent="-285750">
              <a:buFont typeface="Arial" pitchFamily="34" charset="0"/>
              <a:buChar char="•"/>
            </a:pPr>
            <a:r>
              <a:rPr lang="en-US" sz="1200" dirty="0" smtClean="0">
                <a:solidFill>
                  <a:schemeClr val="tx1"/>
                </a:solidFill>
              </a:rPr>
              <a:t>Projects and research assignments</a:t>
            </a:r>
          </a:p>
          <a:p>
            <a:pPr marL="285750" indent="-285750">
              <a:buFont typeface="Arial" pitchFamily="34" charset="0"/>
              <a:buChar char="•"/>
            </a:pPr>
            <a:r>
              <a:rPr lang="en-US" sz="1200" dirty="0" smtClean="0">
                <a:solidFill>
                  <a:schemeClr val="tx1"/>
                </a:solidFill>
              </a:rPr>
              <a:t>Internship and practical experience</a:t>
            </a:r>
          </a:p>
          <a:p>
            <a:pPr marL="285750" indent="-285750">
              <a:buFont typeface="Arial" pitchFamily="34" charset="0"/>
              <a:buChar char="•"/>
            </a:pPr>
            <a:r>
              <a:rPr lang="en-US" sz="1200" dirty="0" smtClean="0">
                <a:solidFill>
                  <a:schemeClr val="tx1"/>
                </a:solidFill>
              </a:rPr>
              <a:t>Facilities</a:t>
            </a:r>
            <a:endParaRPr lang="en-US" sz="1200" dirty="0">
              <a:solidFill>
                <a:schemeClr val="tx1"/>
              </a:solidFill>
            </a:endParaRPr>
          </a:p>
        </p:txBody>
      </p:sp>
      <p:graphicFrame>
        <p:nvGraphicFramePr>
          <p:cNvPr id="6" name="Table 5"/>
          <p:cNvGraphicFramePr>
            <a:graphicFrameLocks noGrp="1"/>
          </p:cNvGraphicFramePr>
          <p:nvPr>
            <p:extLst>
              <p:ext uri="{D42A27DB-BD31-4B8C-83A1-F6EECF244321}">
                <p14:modId xmlns:p14="http://schemas.microsoft.com/office/powerpoint/2010/main" xmlns="" val="244314842"/>
              </p:ext>
            </p:extLst>
          </p:nvPr>
        </p:nvGraphicFramePr>
        <p:xfrm>
          <a:off x="486770" y="4267201"/>
          <a:ext cx="8170460" cy="1920867"/>
        </p:xfrm>
        <a:graphic>
          <a:graphicData uri="http://schemas.openxmlformats.org/drawingml/2006/table">
            <a:tbl>
              <a:tblPr firstRow="1" bandRow="1">
                <a:tableStyleId>{6E25E649-3F16-4E02-A733-19D2CDBF48F0}</a:tableStyleId>
              </a:tblPr>
              <a:tblGrid>
                <a:gridCol w="1634092"/>
                <a:gridCol w="1634092"/>
                <a:gridCol w="1634092"/>
                <a:gridCol w="1773754"/>
                <a:gridCol w="1494430"/>
              </a:tblGrid>
              <a:tr h="258453">
                <a:tc>
                  <a:txBody>
                    <a:bodyPr/>
                    <a:lstStyle/>
                    <a:p>
                      <a:endParaRPr lang="en-US" sz="1200" dirty="0"/>
                    </a:p>
                  </a:txBody>
                  <a:tcPr/>
                </a:tc>
                <a:tc>
                  <a:txBody>
                    <a:bodyPr/>
                    <a:lstStyle/>
                    <a:p>
                      <a:pPr algn="ctr"/>
                      <a:r>
                        <a:rPr lang="en-US" sz="1200" dirty="0" smtClean="0"/>
                        <a:t>Year 1</a:t>
                      </a:r>
                      <a:endParaRPr lang="en-US" sz="1200" dirty="0"/>
                    </a:p>
                  </a:txBody>
                  <a:tcPr/>
                </a:tc>
                <a:tc>
                  <a:txBody>
                    <a:bodyPr/>
                    <a:lstStyle/>
                    <a:p>
                      <a:pPr algn="ctr"/>
                      <a:r>
                        <a:rPr lang="en-US" sz="1200" dirty="0" smtClean="0"/>
                        <a:t>Year 2</a:t>
                      </a:r>
                      <a:endParaRPr lang="en-US" sz="1200" dirty="0"/>
                    </a:p>
                  </a:txBody>
                  <a:tcPr/>
                </a:tc>
                <a:tc>
                  <a:txBody>
                    <a:bodyPr/>
                    <a:lstStyle/>
                    <a:p>
                      <a:pPr algn="ctr"/>
                      <a:r>
                        <a:rPr lang="en-US" sz="1200" dirty="0" smtClean="0"/>
                        <a:t>Year 3</a:t>
                      </a:r>
                      <a:endParaRPr lang="en-US" sz="1200" dirty="0"/>
                    </a:p>
                  </a:txBody>
                  <a:tcPr/>
                </a:tc>
                <a:tc>
                  <a:txBody>
                    <a:bodyPr/>
                    <a:lstStyle/>
                    <a:p>
                      <a:pPr algn="ctr"/>
                      <a:r>
                        <a:rPr lang="en-US" sz="1200" dirty="0" smtClean="0"/>
                        <a:t>Year 4</a:t>
                      </a:r>
                      <a:endParaRPr lang="en-US" sz="1200" dirty="0"/>
                    </a:p>
                  </a:txBody>
                  <a:tcPr/>
                </a:tc>
              </a:tr>
              <a:tr h="314497">
                <a:tc>
                  <a:txBody>
                    <a:bodyPr/>
                    <a:lstStyle/>
                    <a:p>
                      <a:r>
                        <a:rPr lang="en-US" sz="1200" dirty="0" smtClean="0"/>
                        <a:t>Focus</a:t>
                      </a:r>
                      <a:endParaRPr lang="en-US" sz="1200" dirty="0"/>
                    </a:p>
                  </a:txBody>
                  <a:tcPr/>
                </a:tc>
                <a:tc>
                  <a:txBody>
                    <a:bodyPr/>
                    <a:lstStyle/>
                    <a:p>
                      <a:r>
                        <a:rPr lang="en-US" sz="1200" dirty="0" smtClean="0"/>
                        <a:t>Foundation</a:t>
                      </a:r>
                      <a:endParaRPr lang="en-US" sz="1200" dirty="0"/>
                    </a:p>
                  </a:txBody>
                  <a:tcPr/>
                </a:tc>
                <a:tc>
                  <a:txBody>
                    <a:bodyPr/>
                    <a:lstStyle/>
                    <a:p>
                      <a:r>
                        <a:rPr lang="en-US" sz="1200" dirty="0" smtClean="0"/>
                        <a:t>Foundation</a:t>
                      </a:r>
                      <a:endParaRPr lang="en-US" sz="1200" dirty="0"/>
                    </a:p>
                  </a:txBody>
                  <a:tcPr/>
                </a:tc>
                <a:tc>
                  <a:txBody>
                    <a:bodyPr/>
                    <a:lstStyle/>
                    <a:p>
                      <a:r>
                        <a:rPr lang="en-US" sz="1200" dirty="0" smtClean="0"/>
                        <a:t>Industry Exposure</a:t>
                      </a:r>
                      <a:endParaRPr lang="en-US" sz="1200" dirty="0"/>
                    </a:p>
                  </a:txBody>
                  <a:tcPr/>
                </a:tc>
                <a:tc>
                  <a:txBody>
                    <a:bodyPr/>
                    <a:lstStyle/>
                    <a:p>
                      <a:r>
                        <a:rPr lang="en-US" sz="1200" dirty="0" smtClean="0"/>
                        <a:t>Industry relevance</a:t>
                      </a:r>
                      <a:endParaRPr lang="en-US" sz="1200" dirty="0"/>
                    </a:p>
                  </a:txBody>
                  <a:tcPr/>
                </a:tc>
              </a:tr>
              <a:tr h="1332050">
                <a:tc>
                  <a:txBody>
                    <a:bodyPr/>
                    <a:lstStyle/>
                    <a:p>
                      <a:r>
                        <a:rPr lang="en-US" sz="1200" dirty="0" smtClean="0"/>
                        <a:t>Targeted Industry</a:t>
                      </a:r>
                      <a:endParaRPr lang="en-US" sz="1200" dirty="0"/>
                    </a:p>
                  </a:txBody>
                  <a:tcPr/>
                </a:tc>
                <a:tc>
                  <a:txBody>
                    <a:bodyPr/>
                    <a:lstStyle/>
                    <a:p>
                      <a:pPr marL="285750" indent="-285750">
                        <a:buFont typeface="Arial" pitchFamily="34" charset="0"/>
                        <a:buChar char="•"/>
                      </a:pPr>
                      <a:r>
                        <a:rPr lang="en-US" sz="1200" dirty="0" smtClean="0"/>
                        <a:t>E&amp;E</a:t>
                      </a:r>
                    </a:p>
                    <a:p>
                      <a:pPr marL="285750" indent="-285750">
                        <a:buFont typeface="Arial" pitchFamily="34" charset="0"/>
                        <a:buChar char="•"/>
                      </a:pPr>
                      <a:r>
                        <a:rPr lang="en-US" sz="1200" dirty="0" smtClean="0"/>
                        <a:t>Oil</a:t>
                      </a:r>
                      <a:r>
                        <a:rPr lang="en-US" sz="1200" baseline="0" dirty="0" smtClean="0"/>
                        <a:t> &amp; Gas</a:t>
                      </a:r>
                    </a:p>
                    <a:p>
                      <a:pPr marL="285750" indent="-285750">
                        <a:buFont typeface="Arial" pitchFamily="34" charset="0"/>
                        <a:buChar char="•"/>
                      </a:pPr>
                      <a:r>
                        <a:rPr lang="en-US" sz="1200" baseline="0" dirty="0" smtClean="0"/>
                        <a:t>Biotech, Telco, IT companies</a:t>
                      </a:r>
                      <a:endParaRPr lang="en-US" sz="1200" dirty="0"/>
                    </a:p>
                  </a:txBody>
                  <a:tcPr/>
                </a:tc>
                <a:tc>
                  <a:txBody>
                    <a:bodyPr/>
                    <a:lstStyle/>
                    <a:p>
                      <a:pPr marL="285750" indent="-285750">
                        <a:buFont typeface="Arial" pitchFamily="34" charset="0"/>
                        <a:buChar char="•"/>
                      </a:pPr>
                      <a:r>
                        <a:rPr lang="en-US" sz="1200" dirty="0" smtClean="0"/>
                        <a:t>Fast Moving Consumer Goods (FMCG)</a:t>
                      </a:r>
                    </a:p>
                    <a:p>
                      <a:pPr marL="285750" indent="-285750">
                        <a:buFont typeface="Arial" pitchFamily="34" charset="0"/>
                        <a:buChar char="•"/>
                      </a:pPr>
                      <a:r>
                        <a:rPr lang="en-US" sz="1200" dirty="0" smtClean="0"/>
                        <a:t>Hospitality</a:t>
                      </a:r>
                    </a:p>
                    <a:p>
                      <a:pPr marL="285750" indent="-285750">
                        <a:buFont typeface="Arial" pitchFamily="34" charset="0"/>
                        <a:buChar char="•"/>
                      </a:pPr>
                      <a:r>
                        <a:rPr lang="en-US" sz="1200" dirty="0" smtClean="0"/>
                        <a:t>Shared/Support Services</a:t>
                      </a:r>
                      <a:endParaRPr lang="en-US" sz="1200" dirty="0"/>
                    </a:p>
                  </a:txBody>
                  <a:tcPr/>
                </a:tc>
                <a:tc>
                  <a:txBody>
                    <a:bodyPr/>
                    <a:lstStyle/>
                    <a:p>
                      <a:pPr marL="285750" indent="-285750">
                        <a:buFont typeface="Arial" pitchFamily="34" charset="0"/>
                        <a:buChar char="•"/>
                      </a:pPr>
                      <a:r>
                        <a:rPr lang="en-US" sz="1200" dirty="0" smtClean="0"/>
                        <a:t>Talent Pipeline for SMEs/Entrepreneurs</a:t>
                      </a:r>
                    </a:p>
                    <a:p>
                      <a:pPr marL="285750" indent="-285750">
                        <a:buFont typeface="Arial" pitchFamily="34" charset="0"/>
                        <a:buChar char="•"/>
                      </a:pPr>
                      <a:r>
                        <a:rPr lang="en-US" sz="1200" dirty="0" smtClean="0"/>
                        <a:t>Research</a:t>
                      </a:r>
                      <a:r>
                        <a:rPr lang="en-US" sz="1200" baseline="0" dirty="0" smtClean="0"/>
                        <a:t> organizations</a:t>
                      </a:r>
                    </a:p>
                    <a:p>
                      <a:pPr marL="285750" indent="-285750">
                        <a:buFont typeface="Arial" pitchFamily="34" charset="0"/>
                        <a:buChar char="•"/>
                      </a:pPr>
                      <a:r>
                        <a:rPr lang="en-US" sz="1200" baseline="0" dirty="0" smtClean="0"/>
                        <a:t>Funding parties</a:t>
                      </a:r>
                      <a:endParaRPr lang="en-US" sz="1200" dirty="0"/>
                    </a:p>
                  </a:txBody>
                  <a:tcPr/>
                </a:tc>
                <a:tc>
                  <a:txBody>
                    <a:bodyPr/>
                    <a:lstStyle/>
                    <a:p>
                      <a:endParaRPr lang="en-US" sz="1200" dirty="0"/>
                    </a:p>
                  </a:txBody>
                  <a:tcPr/>
                </a:tc>
              </a:tr>
            </a:tbl>
          </a:graphicData>
        </a:graphic>
      </p:graphicFrame>
      <p:sp>
        <p:nvSpPr>
          <p:cNvPr id="3" name="Rectangle 2"/>
          <p:cNvSpPr/>
          <p:nvPr/>
        </p:nvSpPr>
        <p:spPr>
          <a:xfrm>
            <a:off x="476250" y="3886200"/>
            <a:ext cx="609600" cy="2286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7" name="TextBox 6"/>
          <p:cNvSpPr txBox="1"/>
          <p:nvPr/>
        </p:nvSpPr>
        <p:spPr>
          <a:xfrm>
            <a:off x="495300" y="3886200"/>
            <a:ext cx="742950" cy="245509"/>
          </a:xfrm>
          <a:prstGeom prst="rect">
            <a:avLst/>
          </a:prstGeom>
          <a:noFill/>
        </p:spPr>
        <p:txBody>
          <a:bodyPr wrap="square" rtlCol="0">
            <a:spAutoFit/>
          </a:bodyPr>
          <a:lstStyle/>
          <a:p>
            <a:r>
              <a:rPr lang="en-US" sz="1000" dirty="0" smtClean="0"/>
              <a:t>Year 1-4</a:t>
            </a:r>
            <a:endParaRPr lang="en-US" sz="1000" dirty="0"/>
          </a:p>
        </p:txBody>
      </p:sp>
      <p:sp>
        <p:nvSpPr>
          <p:cNvPr id="8" name="Rectangle 7"/>
          <p:cNvSpPr/>
          <p:nvPr/>
        </p:nvSpPr>
        <p:spPr>
          <a:xfrm flipV="1">
            <a:off x="1133475" y="3766782"/>
            <a:ext cx="476250" cy="296952"/>
          </a:xfrm>
          <a:prstGeom prst="rect">
            <a:avLst/>
          </a:prstGeom>
          <a:solidFill>
            <a:srgbClr val="00B05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9" name="Rectangle 8"/>
          <p:cNvSpPr/>
          <p:nvPr/>
        </p:nvSpPr>
        <p:spPr>
          <a:xfrm flipH="1">
            <a:off x="1609723" y="3761302"/>
            <a:ext cx="284594" cy="311298"/>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0" name="Rectangle 9"/>
          <p:cNvSpPr/>
          <p:nvPr/>
        </p:nvSpPr>
        <p:spPr>
          <a:xfrm>
            <a:off x="1894317" y="3782835"/>
            <a:ext cx="1114425" cy="289065"/>
          </a:xfrm>
          <a:prstGeom prst="rect">
            <a:avLst/>
          </a:prstGeom>
          <a:solidFill>
            <a:srgbClr val="00B05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3" name="TextBox 12"/>
          <p:cNvSpPr txBox="1"/>
          <p:nvPr/>
        </p:nvSpPr>
        <p:spPr>
          <a:xfrm>
            <a:off x="1595223" y="4067175"/>
            <a:ext cx="742950" cy="245509"/>
          </a:xfrm>
          <a:prstGeom prst="rect">
            <a:avLst/>
          </a:prstGeom>
          <a:noFill/>
        </p:spPr>
        <p:txBody>
          <a:bodyPr wrap="square" rtlCol="0">
            <a:spAutoFit/>
          </a:bodyPr>
          <a:lstStyle/>
          <a:p>
            <a:r>
              <a:rPr lang="en-US" sz="1000" dirty="0" smtClean="0"/>
              <a:t>Year 1</a:t>
            </a:r>
            <a:endParaRPr lang="en-US" sz="1000" dirty="0"/>
          </a:p>
        </p:txBody>
      </p:sp>
      <p:sp>
        <p:nvSpPr>
          <p:cNvPr id="14" name="TextBox 13"/>
          <p:cNvSpPr txBox="1"/>
          <p:nvPr/>
        </p:nvSpPr>
        <p:spPr>
          <a:xfrm>
            <a:off x="3210987" y="4027768"/>
            <a:ext cx="742950" cy="276999"/>
          </a:xfrm>
          <a:prstGeom prst="rect">
            <a:avLst/>
          </a:prstGeom>
          <a:noFill/>
        </p:spPr>
        <p:txBody>
          <a:bodyPr wrap="square" rtlCol="0">
            <a:spAutoFit/>
          </a:bodyPr>
          <a:lstStyle/>
          <a:p>
            <a:r>
              <a:rPr lang="en-US" sz="1200" dirty="0" smtClean="0"/>
              <a:t>Year 2</a:t>
            </a:r>
            <a:endParaRPr lang="en-US" sz="1200" dirty="0"/>
          </a:p>
        </p:txBody>
      </p:sp>
      <p:sp>
        <p:nvSpPr>
          <p:cNvPr id="16" name="Rectangle 15"/>
          <p:cNvSpPr/>
          <p:nvPr/>
        </p:nvSpPr>
        <p:spPr>
          <a:xfrm>
            <a:off x="3227053" y="3782835"/>
            <a:ext cx="747071" cy="287359"/>
          </a:xfrm>
          <a:prstGeom prst="rect">
            <a:avLst/>
          </a:prstGeom>
          <a:solidFill>
            <a:srgbClr val="00B05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7" name="Rectangle 16"/>
          <p:cNvSpPr/>
          <p:nvPr/>
        </p:nvSpPr>
        <p:spPr>
          <a:xfrm>
            <a:off x="4868616" y="3779646"/>
            <a:ext cx="371475" cy="289066"/>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8" name="Rectangle 17"/>
          <p:cNvSpPr/>
          <p:nvPr/>
        </p:nvSpPr>
        <p:spPr>
          <a:xfrm>
            <a:off x="5260076" y="3776518"/>
            <a:ext cx="609600" cy="290655"/>
          </a:xfrm>
          <a:prstGeom prst="rect">
            <a:avLst/>
          </a:pr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9" name="Rectangle 18"/>
          <p:cNvSpPr/>
          <p:nvPr/>
        </p:nvSpPr>
        <p:spPr>
          <a:xfrm>
            <a:off x="5886735" y="3776496"/>
            <a:ext cx="1026993" cy="277525"/>
          </a:xfrm>
          <a:prstGeom prst="rect">
            <a:avLst/>
          </a:prstGeom>
          <a:solidFill>
            <a:srgbClr val="00B05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0" name="Rectangle 19"/>
          <p:cNvSpPr/>
          <p:nvPr/>
        </p:nvSpPr>
        <p:spPr>
          <a:xfrm>
            <a:off x="6922325" y="3761302"/>
            <a:ext cx="304800" cy="293136"/>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1" name="Rectangle 20"/>
          <p:cNvSpPr/>
          <p:nvPr/>
        </p:nvSpPr>
        <p:spPr>
          <a:xfrm>
            <a:off x="7229901" y="3765912"/>
            <a:ext cx="609599" cy="288526"/>
          </a:xfrm>
          <a:prstGeom prst="rect">
            <a:avLst/>
          </a:pr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2" name="Rectangle 21"/>
          <p:cNvSpPr/>
          <p:nvPr/>
        </p:nvSpPr>
        <p:spPr>
          <a:xfrm>
            <a:off x="7772400" y="3761302"/>
            <a:ext cx="914400" cy="293136"/>
          </a:xfrm>
          <a:prstGeom prst="rect">
            <a:avLst/>
          </a:prstGeom>
          <a:solidFill>
            <a:srgbClr val="00B05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3" name="TextBox 22"/>
          <p:cNvSpPr txBox="1"/>
          <p:nvPr/>
        </p:nvSpPr>
        <p:spPr>
          <a:xfrm>
            <a:off x="5410200" y="4054021"/>
            <a:ext cx="742950" cy="276999"/>
          </a:xfrm>
          <a:prstGeom prst="rect">
            <a:avLst/>
          </a:prstGeom>
          <a:noFill/>
        </p:spPr>
        <p:txBody>
          <a:bodyPr wrap="square" rtlCol="0">
            <a:spAutoFit/>
          </a:bodyPr>
          <a:lstStyle/>
          <a:p>
            <a:r>
              <a:rPr lang="en-US" sz="1200" dirty="0" smtClean="0"/>
              <a:t>Year 3</a:t>
            </a:r>
            <a:endParaRPr lang="en-US" sz="1200" dirty="0"/>
          </a:p>
        </p:txBody>
      </p:sp>
      <p:sp>
        <p:nvSpPr>
          <p:cNvPr id="24" name="TextBox 23"/>
          <p:cNvSpPr txBox="1"/>
          <p:nvPr/>
        </p:nvSpPr>
        <p:spPr>
          <a:xfrm>
            <a:off x="7402211" y="4041416"/>
            <a:ext cx="742950" cy="276999"/>
          </a:xfrm>
          <a:prstGeom prst="rect">
            <a:avLst/>
          </a:prstGeom>
          <a:noFill/>
        </p:spPr>
        <p:txBody>
          <a:bodyPr wrap="square" rtlCol="0">
            <a:spAutoFit/>
          </a:bodyPr>
          <a:lstStyle/>
          <a:p>
            <a:r>
              <a:rPr lang="en-US" sz="1200" dirty="0" smtClean="0"/>
              <a:t>Year 4</a:t>
            </a:r>
            <a:endParaRPr lang="en-US" sz="1200" dirty="0"/>
          </a:p>
        </p:txBody>
      </p:sp>
      <p:sp>
        <p:nvSpPr>
          <p:cNvPr id="25" name="Rectangle 24"/>
          <p:cNvSpPr/>
          <p:nvPr/>
        </p:nvSpPr>
        <p:spPr>
          <a:xfrm>
            <a:off x="3953936" y="3782835"/>
            <a:ext cx="206600" cy="289764"/>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6" name="Rectangle 25"/>
          <p:cNvSpPr/>
          <p:nvPr/>
        </p:nvSpPr>
        <p:spPr>
          <a:xfrm>
            <a:off x="3014020" y="3776496"/>
            <a:ext cx="213033" cy="296103"/>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7" name="Rectangle 26"/>
          <p:cNvSpPr/>
          <p:nvPr/>
        </p:nvSpPr>
        <p:spPr>
          <a:xfrm>
            <a:off x="4184440" y="3776495"/>
            <a:ext cx="672301" cy="293699"/>
          </a:xfrm>
          <a:prstGeom prst="rect">
            <a:avLst/>
          </a:prstGeom>
          <a:solidFill>
            <a:srgbClr val="00B05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8" name="Rectangle 27"/>
          <p:cNvSpPr/>
          <p:nvPr/>
        </p:nvSpPr>
        <p:spPr>
          <a:xfrm flipH="1" flipV="1">
            <a:off x="5494009" y="2973476"/>
            <a:ext cx="108400" cy="232522"/>
          </a:xfrm>
          <a:prstGeom prst="rect">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29" name="Rectangle 28"/>
          <p:cNvSpPr/>
          <p:nvPr/>
        </p:nvSpPr>
        <p:spPr>
          <a:xfrm flipV="1">
            <a:off x="4160535" y="2973476"/>
            <a:ext cx="119063" cy="232522"/>
          </a:xfrm>
          <a:prstGeom prst="rect">
            <a:avLst/>
          </a:prstGeom>
          <a:solidFill>
            <a:srgbClr val="00B05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30" name="Rectangle 29"/>
          <p:cNvSpPr/>
          <p:nvPr/>
        </p:nvSpPr>
        <p:spPr>
          <a:xfrm>
            <a:off x="6913728" y="2973476"/>
            <a:ext cx="172872" cy="232522"/>
          </a:xfrm>
          <a:prstGeom prst="rect">
            <a:avLst/>
          </a:pr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31" name="TextBox 30"/>
          <p:cNvSpPr txBox="1"/>
          <p:nvPr/>
        </p:nvSpPr>
        <p:spPr>
          <a:xfrm>
            <a:off x="4406042" y="2951237"/>
            <a:ext cx="742950" cy="646331"/>
          </a:xfrm>
          <a:prstGeom prst="rect">
            <a:avLst/>
          </a:prstGeom>
          <a:noFill/>
        </p:spPr>
        <p:txBody>
          <a:bodyPr wrap="square" rtlCol="0">
            <a:spAutoFit/>
          </a:bodyPr>
          <a:lstStyle/>
          <a:p>
            <a:r>
              <a:rPr lang="en-US" sz="1200" dirty="0" smtClean="0"/>
              <a:t>Domain-specific training</a:t>
            </a:r>
            <a:endParaRPr lang="en-US" sz="1200" dirty="0"/>
          </a:p>
        </p:txBody>
      </p:sp>
      <p:sp>
        <p:nvSpPr>
          <p:cNvPr id="32" name="TextBox 31"/>
          <p:cNvSpPr txBox="1"/>
          <p:nvPr/>
        </p:nvSpPr>
        <p:spPr>
          <a:xfrm>
            <a:off x="5794754" y="2973476"/>
            <a:ext cx="742950" cy="646331"/>
          </a:xfrm>
          <a:prstGeom prst="rect">
            <a:avLst/>
          </a:prstGeom>
          <a:noFill/>
        </p:spPr>
        <p:txBody>
          <a:bodyPr wrap="square" rtlCol="0">
            <a:spAutoFit/>
          </a:bodyPr>
          <a:lstStyle/>
          <a:p>
            <a:r>
              <a:rPr lang="en-US" sz="1200" dirty="0" smtClean="0"/>
              <a:t>High-Demand Skills</a:t>
            </a:r>
            <a:endParaRPr lang="en-US" sz="1200" dirty="0"/>
          </a:p>
        </p:txBody>
      </p:sp>
      <p:sp>
        <p:nvSpPr>
          <p:cNvPr id="33" name="TextBox 32"/>
          <p:cNvSpPr txBox="1"/>
          <p:nvPr/>
        </p:nvSpPr>
        <p:spPr>
          <a:xfrm>
            <a:off x="7229900" y="2973476"/>
            <a:ext cx="999699" cy="646331"/>
          </a:xfrm>
          <a:prstGeom prst="rect">
            <a:avLst/>
          </a:prstGeom>
          <a:noFill/>
        </p:spPr>
        <p:txBody>
          <a:bodyPr wrap="square" rtlCol="0">
            <a:spAutoFit/>
          </a:bodyPr>
          <a:lstStyle/>
          <a:p>
            <a:r>
              <a:rPr lang="en-US" sz="1200" dirty="0" smtClean="0"/>
              <a:t>Attachment (OJT/coach/mentor)</a:t>
            </a:r>
            <a:endParaRPr lang="en-US" sz="1200" dirty="0"/>
          </a:p>
        </p:txBody>
      </p:sp>
      <p:sp>
        <p:nvSpPr>
          <p:cNvPr id="34" name="TextBox 33"/>
          <p:cNvSpPr txBox="1"/>
          <p:nvPr/>
        </p:nvSpPr>
        <p:spPr>
          <a:xfrm>
            <a:off x="6717975" y="2429891"/>
            <a:ext cx="1368472" cy="276999"/>
          </a:xfrm>
          <a:prstGeom prst="rect">
            <a:avLst/>
          </a:prstGeom>
          <a:solidFill>
            <a:srgbClr val="FF0000"/>
          </a:solidFill>
        </p:spPr>
        <p:txBody>
          <a:bodyPr wrap="square" rtlCol="0">
            <a:spAutoFit/>
          </a:bodyPr>
          <a:lstStyle/>
          <a:p>
            <a:r>
              <a:rPr lang="en-US" sz="1200" dirty="0" smtClean="0">
                <a:solidFill>
                  <a:schemeClr val="bg1"/>
                </a:solidFill>
              </a:rPr>
              <a:t>As reference only</a:t>
            </a:r>
            <a:endParaRPr lang="en-US" sz="1200" dirty="0">
              <a:solidFill>
                <a:schemeClr val="bg1"/>
              </a:solidFill>
            </a:endParaRPr>
          </a:p>
        </p:txBody>
      </p:sp>
      <p:sp>
        <p:nvSpPr>
          <p:cNvPr id="35" name="TextBox 34"/>
          <p:cNvSpPr txBox="1"/>
          <p:nvPr/>
        </p:nvSpPr>
        <p:spPr>
          <a:xfrm>
            <a:off x="609599" y="3024275"/>
            <a:ext cx="3344337" cy="276999"/>
          </a:xfrm>
          <a:prstGeom prst="rect">
            <a:avLst/>
          </a:prstGeom>
          <a:solidFill>
            <a:srgbClr val="FF0000"/>
          </a:solidFill>
        </p:spPr>
        <p:txBody>
          <a:bodyPr wrap="square" rtlCol="0">
            <a:spAutoFit/>
          </a:bodyPr>
          <a:lstStyle/>
          <a:p>
            <a:pPr algn="ctr"/>
            <a:r>
              <a:rPr lang="en-US" sz="1200" dirty="0" smtClean="0">
                <a:solidFill>
                  <a:schemeClr val="bg1"/>
                </a:solidFill>
              </a:rPr>
              <a:t>Enhancing curriculum and delivery</a:t>
            </a:r>
            <a:endParaRPr lang="en-US" sz="1200" dirty="0">
              <a:solidFill>
                <a:schemeClr val="bg1"/>
              </a:solidFill>
            </a:endParaRPr>
          </a:p>
        </p:txBody>
      </p:sp>
    </p:spTree>
    <p:extLst>
      <p:ext uri="{BB962C8B-B14F-4D97-AF65-F5344CB8AC3E}">
        <p14:creationId xmlns:p14="http://schemas.microsoft.com/office/powerpoint/2010/main" xmlns="" val="13642153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7772400" cy="715962"/>
          </a:xfrm>
        </p:spPr>
        <p:txBody>
          <a:bodyPr>
            <a:normAutofit/>
          </a:bodyPr>
          <a:lstStyle/>
          <a:p>
            <a:r>
              <a:rPr lang="en-US" sz="1800" b="1" dirty="0" smtClean="0"/>
              <a:t>RANGKA KERJA </a:t>
            </a:r>
            <a:br>
              <a:rPr lang="en-US" sz="1800" b="1" dirty="0" smtClean="0"/>
            </a:br>
            <a:r>
              <a:rPr lang="en-US" sz="1800" b="1" dirty="0" smtClean="0"/>
              <a:t>DASAR SAINS, TEKNOLOGI DAN INOVASI NEGARA (DSTIN)</a:t>
            </a:r>
            <a:endParaRPr lang="en-US" sz="1800" b="1" dirty="0"/>
          </a:p>
        </p:txBody>
      </p:sp>
      <p:sp>
        <p:nvSpPr>
          <p:cNvPr id="4" name="Isosceles Triangle 3"/>
          <p:cNvSpPr/>
          <p:nvPr/>
        </p:nvSpPr>
        <p:spPr>
          <a:xfrm>
            <a:off x="2209800" y="914400"/>
            <a:ext cx="6400800" cy="990600"/>
          </a:xfrm>
          <a:prstGeom prst="triangle">
            <a:avLst/>
          </a:prstGeom>
          <a:solidFill>
            <a:schemeClr val="bg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209800" y="1981200"/>
            <a:ext cx="6400800" cy="381000"/>
          </a:xfrm>
          <a:prstGeom prst="rect">
            <a:avLst/>
          </a:prstGeom>
          <a:solidFill>
            <a:schemeClr val="bg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209800" y="2425321"/>
            <a:ext cx="6400800" cy="381000"/>
          </a:xfrm>
          <a:prstGeom prst="rect">
            <a:avLst/>
          </a:prstGeom>
          <a:solidFill>
            <a:schemeClr val="bg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209800" y="2833617"/>
            <a:ext cx="1143000" cy="1537079"/>
          </a:xfrm>
          <a:prstGeom prst="rect">
            <a:avLst/>
          </a:prstGeom>
          <a:solidFill>
            <a:srgbClr val="00206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403979" y="2848403"/>
            <a:ext cx="953069" cy="1522294"/>
          </a:xfrm>
          <a:prstGeom prst="rect">
            <a:avLst/>
          </a:prstGeom>
          <a:solidFill>
            <a:srgbClr val="00206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384344" y="2849539"/>
            <a:ext cx="953069" cy="1522294"/>
          </a:xfrm>
          <a:prstGeom prst="rect">
            <a:avLst/>
          </a:prstGeom>
          <a:solidFill>
            <a:srgbClr val="00206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5392003" y="2849539"/>
            <a:ext cx="953069" cy="1522294"/>
          </a:xfrm>
          <a:prstGeom prst="rect">
            <a:avLst/>
          </a:prstGeom>
          <a:solidFill>
            <a:srgbClr val="00206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6408760" y="2849539"/>
            <a:ext cx="953069" cy="1522294"/>
          </a:xfrm>
          <a:prstGeom prst="rect">
            <a:avLst/>
          </a:prstGeom>
          <a:solidFill>
            <a:srgbClr val="00206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7464188" y="2847265"/>
            <a:ext cx="1143000" cy="1537079"/>
          </a:xfrm>
          <a:prstGeom prst="rect">
            <a:avLst/>
          </a:prstGeom>
          <a:solidFill>
            <a:srgbClr val="00206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209800" y="4416762"/>
            <a:ext cx="6397388" cy="231438"/>
          </a:xfrm>
          <a:prstGeom prst="rect">
            <a:avLst/>
          </a:prstGeom>
          <a:solidFill>
            <a:srgbClr val="33CC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457200" y="1066800"/>
            <a:ext cx="1219200" cy="523220"/>
          </a:xfrm>
          <a:prstGeom prst="rect">
            <a:avLst/>
          </a:prstGeom>
          <a:noFill/>
        </p:spPr>
        <p:txBody>
          <a:bodyPr wrap="square" rtlCol="0">
            <a:spAutoFit/>
          </a:bodyPr>
          <a:lstStyle/>
          <a:p>
            <a:r>
              <a:rPr lang="en-US" sz="1400" dirty="0" smtClean="0"/>
              <a:t>Program </a:t>
            </a:r>
            <a:r>
              <a:rPr lang="en-US" sz="1400" dirty="0" err="1" smtClean="0"/>
              <a:t>Transformasi</a:t>
            </a:r>
            <a:endParaRPr lang="en-US" sz="1400" dirty="0"/>
          </a:p>
        </p:txBody>
      </p:sp>
      <p:sp>
        <p:nvSpPr>
          <p:cNvPr id="22" name="TextBox 21"/>
          <p:cNvSpPr txBox="1"/>
          <p:nvPr/>
        </p:nvSpPr>
        <p:spPr>
          <a:xfrm>
            <a:off x="4191000" y="870002"/>
            <a:ext cx="2694294" cy="461665"/>
          </a:xfrm>
          <a:prstGeom prst="rect">
            <a:avLst/>
          </a:prstGeom>
          <a:noFill/>
        </p:spPr>
        <p:txBody>
          <a:bodyPr wrap="square" rtlCol="0">
            <a:spAutoFit/>
          </a:bodyPr>
          <a:lstStyle/>
          <a:p>
            <a:pPr algn="ctr"/>
            <a:r>
              <a:rPr lang="en-US" sz="1200" b="1" dirty="0" smtClean="0"/>
              <a:t>Negara </a:t>
            </a:r>
            <a:r>
              <a:rPr lang="en-US" sz="1200" b="1" dirty="0" err="1" smtClean="0"/>
              <a:t>Berpendapatan</a:t>
            </a:r>
            <a:r>
              <a:rPr lang="en-US" sz="1200" b="1" dirty="0" smtClean="0"/>
              <a:t> </a:t>
            </a:r>
            <a:r>
              <a:rPr lang="en-US" sz="1200" b="1" dirty="0" err="1" smtClean="0"/>
              <a:t>Tinggi</a:t>
            </a:r>
            <a:r>
              <a:rPr lang="en-US" sz="1200" b="1" dirty="0" smtClean="0"/>
              <a:t>, </a:t>
            </a:r>
            <a:r>
              <a:rPr lang="en-US" sz="1200" b="1" dirty="0" err="1" smtClean="0"/>
              <a:t>Terangkum</a:t>
            </a:r>
            <a:r>
              <a:rPr lang="en-US" sz="1200" b="1" dirty="0" smtClean="0"/>
              <a:t> </a:t>
            </a:r>
            <a:r>
              <a:rPr lang="en-US" sz="1200" b="1" dirty="0" err="1" smtClean="0"/>
              <a:t>dan</a:t>
            </a:r>
            <a:r>
              <a:rPr lang="en-US" sz="1200" b="1" dirty="0" smtClean="0"/>
              <a:t> </a:t>
            </a:r>
            <a:r>
              <a:rPr lang="en-US" sz="1200" b="1" dirty="0" err="1" smtClean="0"/>
              <a:t>Mampan</a:t>
            </a:r>
            <a:endParaRPr lang="en-US" sz="1200" b="1" dirty="0"/>
          </a:p>
        </p:txBody>
      </p:sp>
      <p:sp>
        <p:nvSpPr>
          <p:cNvPr id="23" name="TextBox 22"/>
          <p:cNvSpPr txBox="1"/>
          <p:nvPr/>
        </p:nvSpPr>
        <p:spPr>
          <a:xfrm>
            <a:off x="4860878" y="1409700"/>
            <a:ext cx="1219200" cy="553998"/>
          </a:xfrm>
          <a:prstGeom prst="rect">
            <a:avLst/>
          </a:prstGeom>
          <a:noFill/>
        </p:spPr>
        <p:txBody>
          <a:bodyPr wrap="square" rtlCol="0">
            <a:spAutoFit/>
          </a:bodyPr>
          <a:lstStyle/>
          <a:p>
            <a:pPr algn="ctr"/>
            <a:r>
              <a:rPr lang="en-US" sz="1000" dirty="0" smtClean="0"/>
              <a:t>Program </a:t>
            </a:r>
            <a:r>
              <a:rPr lang="en-US" sz="1000" dirty="0" err="1" smtClean="0"/>
              <a:t>Transformasi</a:t>
            </a:r>
            <a:r>
              <a:rPr lang="en-US" sz="1000" dirty="0" smtClean="0"/>
              <a:t> </a:t>
            </a:r>
            <a:r>
              <a:rPr lang="en-US" sz="1000" dirty="0" err="1" smtClean="0"/>
              <a:t>Politik</a:t>
            </a:r>
            <a:r>
              <a:rPr lang="en-US" sz="1000" dirty="0" smtClean="0"/>
              <a:t> (PTP)</a:t>
            </a:r>
            <a:endParaRPr lang="en-US" sz="1000" dirty="0"/>
          </a:p>
        </p:txBody>
      </p:sp>
      <p:sp>
        <p:nvSpPr>
          <p:cNvPr id="24" name="TextBox 23"/>
          <p:cNvSpPr txBox="1"/>
          <p:nvPr/>
        </p:nvSpPr>
        <p:spPr>
          <a:xfrm>
            <a:off x="6381466" y="1447800"/>
            <a:ext cx="1219200" cy="553998"/>
          </a:xfrm>
          <a:prstGeom prst="rect">
            <a:avLst/>
          </a:prstGeom>
          <a:noFill/>
        </p:spPr>
        <p:txBody>
          <a:bodyPr wrap="square" rtlCol="0">
            <a:spAutoFit/>
          </a:bodyPr>
          <a:lstStyle/>
          <a:p>
            <a:pPr algn="ctr"/>
            <a:r>
              <a:rPr lang="en-US" sz="1000" dirty="0" smtClean="0"/>
              <a:t>Program </a:t>
            </a:r>
            <a:r>
              <a:rPr lang="en-US" sz="1000" dirty="0" err="1" smtClean="0"/>
              <a:t>Transformasi</a:t>
            </a:r>
            <a:r>
              <a:rPr lang="en-US" sz="1000" dirty="0" smtClean="0"/>
              <a:t> </a:t>
            </a:r>
            <a:r>
              <a:rPr lang="en-US" sz="1000" dirty="0" err="1" smtClean="0"/>
              <a:t>Sosial</a:t>
            </a:r>
            <a:r>
              <a:rPr lang="en-US" sz="1000" dirty="0" smtClean="0"/>
              <a:t> (STP)</a:t>
            </a:r>
            <a:endParaRPr lang="en-US" sz="1000" dirty="0"/>
          </a:p>
        </p:txBody>
      </p:sp>
      <p:sp>
        <p:nvSpPr>
          <p:cNvPr id="25" name="TextBox 24"/>
          <p:cNvSpPr txBox="1"/>
          <p:nvPr/>
        </p:nvSpPr>
        <p:spPr>
          <a:xfrm>
            <a:off x="1371600" y="1974565"/>
            <a:ext cx="609600" cy="307777"/>
          </a:xfrm>
          <a:prstGeom prst="rect">
            <a:avLst/>
          </a:prstGeom>
          <a:noFill/>
        </p:spPr>
        <p:txBody>
          <a:bodyPr wrap="square" rtlCol="0">
            <a:spAutoFit/>
          </a:bodyPr>
          <a:lstStyle/>
          <a:p>
            <a:pPr algn="ctr"/>
            <a:r>
              <a:rPr lang="en-US" sz="1400" dirty="0" err="1" smtClean="0"/>
              <a:t>Visi</a:t>
            </a:r>
            <a:endParaRPr lang="en-US" sz="1400" dirty="0"/>
          </a:p>
        </p:txBody>
      </p:sp>
      <p:sp>
        <p:nvSpPr>
          <p:cNvPr id="26" name="TextBox 25"/>
          <p:cNvSpPr txBox="1"/>
          <p:nvPr/>
        </p:nvSpPr>
        <p:spPr>
          <a:xfrm>
            <a:off x="1371600" y="2425321"/>
            <a:ext cx="609600" cy="307777"/>
          </a:xfrm>
          <a:prstGeom prst="rect">
            <a:avLst/>
          </a:prstGeom>
          <a:noFill/>
        </p:spPr>
        <p:txBody>
          <a:bodyPr wrap="square" rtlCol="0">
            <a:spAutoFit/>
          </a:bodyPr>
          <a:lstStyle/>
          <a:p>
            <a:pPr algn="ctr"/>
            <a:r>
              <a:rPr lang="en-US" sz="1400" dirty="0" err="1" smtClean="0"/>
              <a:t>Misi</a:t>
            </a:r>
            <a:endParaRPr lang="en-US" sz="1400" dirty="0"/>
          </a:p>
        </p:txBody>
      </p:sp>
      <p:sp>
        <p:nvSpPr>
          <p:cNvPr id="27" name="TextBox 26"/>
          <p:cNvSpPr txBox="1"/>
          <p:nvPr/>
        </p:nvSpPr>
        <p:spPr>
          <a:xfrm>
            <a:off x="1066800" y="3272135"/>
            <a:ext cx="879143" cy="523220"/>
          </a:xfrm>
          <a:prstGeom prst="rect">
            <a:avLst/>
          </a:prstGeom>
          <a:noFill/>
        </p:spPr>
        <p:txBody>
          <a:bodyPr wrap="square" rtlCol="0">
            <a:spAutoFit/>
          </a:bodyPr>
          <a:lstStyle/>
          <a:p>
            <a:pPr algn="ctr"/>
            <a:r>
              <a:rPr lang="en-US" sz="1400" dirty="0" err="1" smtClean="0"/>
              <a:t>Teras</a:t>
            </a:r>
            <a:r>
              <a:rPr lang="en-US" sz="1400" dirty="0" smtClean="0"/>
              <a:t> </a:t>
            </a:r>
            <a:r>
              <a:rPr lang="en-US" sz="1400" dirty="0" err="1" smtClean="0"/>
              <a:t>Strategik</a:t>
            </a:r>
            <a:endParaRPr lang="en-US" sz="1400" dirty="0"/>
          </a:p>
        </p:txBody>
      </p:sp>
      <p:sp>
        <p:nvSpPr>
          <p:cNvPr id="28" name="TextBox 27"/>
          <p:cNvSpPr txBox="1"/>
          <p:nvPr/>
        </p:nvSpPr>
        <p:spPr>
          <a:xfrm>
            <a:off x="1168021" y="5166285"/>
            <a:ext cx="879143" cy="307777"/>
          </a:xfrm>
          <a:prstGeom prst="rect">
            <a:avLst/>
          </a:prstGeom>
          <a:noFill/>
        </p:spPr>
        <p:txBody>
          <a:bodyPr wrap="square" rtlCol="0">
            <a:spAutoFit/>
          </a:bodyPr>
          <a:lstStyle/>
          <a:p>
            <a:pPr algn="ctr"/>
            <a:r>
              <a:rPr lang="en-US" sz="1400" dirty="0" err="1" smtClean="0"/>
              <a:t>Asas</a:t>
            </a:r>
            <a:endParaRPr lang="en-US" sz="1400" dirty="0"/>
          </a:p>
        </p:txBody>
      </p:sp>
      <p:sp>
        <p:nvSpPr>
          <p:cNvPr id="29" name="TextBox 28"/>
          <p:cNvSpPr txBox="1"/>
          <p:nvPr/>
        </p:nvSpPr>
        <p:spPr>
          <a:xfrm>
            <a:off x="4860878" y="4371201"/>
            <a:ext cx="1533098" cy="276999"/>
          </a:xfrm>
          <a:prstGeom prst="rect">
            <a:avLst/>
          </a:prstGeom>
          <a:noFill/>
        </p:spPr>
        <p:txBody>
          <a:bodyPr wrap="square" rtlCol="0">
            <a:spAutoFit/>
          </a:bodyPr>
          <a:lstStyle/>
          <a:p>
            <a:pPr algn="ctr"/>
            <a:r>
              <a:rPr lang="en-US" sz="1200" dirty="0" smtClean="0"/>
              <a:t>STI </a:t>
            </a:r>
            <a:r>
              <a:rPr lang="en-US" sz="1200" dirty="0" err="1" smtClean="0"/>
              <a:t>untuk</a:t>
            </a:r>
            <a:r>
              <a:rPr lang="en-US" sz="1200" dirty="0" smtClean="0"/>
              <a:t> </a:t>
            </a:r>
            <a:r>
              <a:rPr lang="en-US" sz="1200" dirty="0" err="1" smtClean="0"/>
              <a:t>Dasar</a:t>
            </a:r>
            <a:endParaRPr lang="en-US" sz="1200" dirty="0"/>
          </a:p>
        </p:txBody>
      </p:sp>
      <p:sp>
        <p:nvSpPr>
          <p:cNvPr id="30" name="Rectangle 29"/>
          <p:cNvSpPr/>
          <p:nvPr/>
        </p:nvSpPr>
        <p:spPr>
          <a:xfrm>
            <a:off x="2193309" y="4718712"/>
            <a:ext cx="6397388" cy="231438"/>
          </a:xfrm>
          <a:prstGeom prst="rect">
            <a:avLst/>
          </a:prstGeom>
          <a:solidFill>
            <a:srgbClr val="33CC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2209800" y="5050566"/>
            <a:ext cx="6397388" cy="231438"/>
          </a:xfrm>
          <a:prstGeom prst="rect">
            <a:avLst/>
          </a:prstGeom>
          <a:solidFill>
            <a:srgbClr val="33CC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4860878" y="4713025"/>
            <a:ext cx="1533098" cy="276999"/>
          </a:xfrm>
          <a:prstGeom prst="rect">
            <a:avLst/>
          </a:prstGeom>
          <a:noFill/>
        </p:spPr>
        <p:txBody>
          <a:bodyPr wrap="square" rtlCol="0">
            <a:spAutoFit/>
          </a:bodyPr>
          <a:lstStyle/>
          <a:p>
            <a:pPr algn="ctr"/>
            <a:r>
              <a:rPr lang="en-US" sz="1200" dirty="0" err="1" smtClean="0"/>
              <a:t>Dasar</a:t>
            </a:r>
            <a:r>
              <a:rPr lang="en-US" sz="1200" dirty="0" smtClean="0"/>
              <a:t> </a:t>
            </a:r>
            <a:r>
              <a:rPr lang="en-US" sz="1200" dirty="0" err="1" smtClean="0"/>
              <a:t>untuk</a:t>
            </a:r>
            <a:r>
              <a:rPr lang="en-US" sz="1200" dirty="0" smtClean="0"/>
              <a:t> STI</a:t>
            </a:r>
            <a:endParaRPr lang="en-US" sz="1200" dirty="0"/>
          </a:p>
        </p:txBody>
      </p:sp>
      <p:sp>
        <p:nvSpPr>
          <p:cNvPr id="33" name="TextBox 32"/>
          <p:cNvSpPr txBox="1"/>
          <p:nvPr/>
        </p:nvSpPr>
        <p:spPr>
          <a:xfrm>
            <a:off x="4038599" y="5050567"/>
            <a:ext cx="2713629" cy="276999"/>
          </a:xfrm>
          <a:prstGeom prst="rect">
            <a:avLst/>
          </a:prstGeom>
          <a:noFill/>
        </p:spPr>
        <p:txBody>
          <a:bodyPr wrap="square" rtlCol="0">
            <a:spAutoFit/>
          </a:bodyPr>
          <a:lstStyle/>
          <a:p>
            <a:pPr algn="ctr"/>
            <a:r>
              <a:rPr lang="en-US" sz="1200" dirty="0" err="1" smtClean="0"/>
              <a:t>Komitmen</a:t>
            </a:r>
            <a:r>
              <a:rPr lang="en-US" sz="1200" dirty="0" smtClean="0"/>
              <a:t> </a:t>
            </a:r>
            <a:r>
              <a:rPr lang="en-US" sz="1200" dirty="0" err="1" smtClean="0"/>
              <a:t>Industri</a:t>
            </a:r>
            <a:r>
              <a:rPr lang="en-US" sz="1200" dirty="0" smtClean="0"/>
              <a:t> </a:t>
            </a:r>
            <a:r>
              <a:rPr lang="en-US" sz="1200" dirty="0" err="1" smtClean="0"/>
              <a:t>Untuk</a:t>
            </a:r>
            <a:r>
              <a:rPr lang="en-US" sz="1200" dirty="0" smtClean="0"/>
              <a:t> STI</a:t>
            </a:r>
            <a:endParaRPr lang="en-US" sz="1200" dirty="0"/>
          </a:p>
        </p:txBody>
      </p:sp>
      <p:sp>
        <p:nvSpPr>
          <p:cNvPr id="34" name="Rectangle 33"/>
          <p:cNvSpPr/>
          <p:nvPr/>
        </p:nvSpPr>
        <p:spPr>
          <a:xfrm>
            <a:off x="2196719" y="5327566"/>
            <a:ext cx="6397388" cy="231438"/>
          </a:xfrm>
          <a:prstGeom prst="rect">
            <a:avLst/>
          </a:prstGeom>
          <a:solidFill>
            <a:srgbClr val="33CC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2204683" y="5628163"/>
            <a:ext cx="6397388" cy="628552"/>
          </a:xfrm>
          <a:prstGeom prst="rect">
            <a:avLst/>
          </a:prstGeom>
          <a:solidFill>
            <a:srgbClr val="33CC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4038599" y="5321350"/>
            <a:ext cx="2713629" cy="276999"/>
          </a:xfrm>
          <a:prstGeom prst="rect">
            <a:avLst/>
          </a:prstGeom>
          <a:noFill/>
        </p:spPr>
        <p:txBody>
          <a:bodyPr wrap="square" rtlCol="0">
            <a:spAutoFit/>
          </a:bodyPr>
          <a:lstStyle/>
          <a:p>
            <a:pPr algn="ctr"/>
            <a:r>
              <a:rPr lang="en-US" sz="1200" dirty="0" err="1" smtClean="0"/>
              <a:t>Tadbir</a:t>
            </a:r>
            <a:r>
              <a:rPr lang="en-US" sz="1200" dirty="0" smtClean="0"/>
              <a:t> </a:t>
            </a:r>
            <a:r>
              <a:rPr lang="en-US" sz="1200" dirty="0" err="1" smtClean="0"/>
              <a:t>Urus</a:t>
            </a:r>
            <a:r>
              <a:rPr lang="en-US" sz="1200" dirty="0" smtClean="0"/>
              <a:t> STI</a:t>
            </a:r>
            <a:endParaRPr lang="en-US" sz="1200" dirty="0"/>
          </a:p>
        </p:txBody>
      </p:sp>
      <p:sp>
        <p:nvSpPr>
          <p:cNvPr id="37" name="TextBox 36"/>
          <p:cNvSpPr txBox="1"/>
          <p:nvPr/>
        </p:nvSpPr>
        <p:spPr>
          <a:xfrm>
            <a:off x="2229704" y="5803939"/>
            <a:ext cx="6380896" cy="276999"/>
          </a:xfrm>
          <a:prstGeom prst="rect">
            <a:avLst/>
          </a:prstGeom>
          <a:noFill/>
        </p:spPr>
        <p:txBody>
          <a:bodyPr wrap="square" rtlCol="0">
            <a:spAutoFit/>
          </a:bodyPr>
          <a:lstStyle/>
          <a:p>
            <a:pPr algn="ctr"/>
            <a:r>
              <a:rPr lang="en-US" sz="1200" dirty="0" smtClean="0"/>
              <a:t>STI </a:t>
            </a:r>
            <a:r>
              <a:rPr lang="en-US" sz="1200" dirty="0" err="1" smtClean="0"/>
              <a:t>Untuk</a:t>
            </a:r>
            <a:r>
              <a:rPr lang="en-US" sz="1200" dirty="0" smtClean="0"/>
              <a:t> </a:t>
            </a:r>
            <a:r>
              <a:rPr lang="en-US" sz="1200" dirty="0" err="1" smtClean="0"/>
              <a:t>Membentuk</a:t>
            </a:r>
            <a:r>
              <a:rPr lang="en-US" sz="1200" dirty="0" smtClean="0"/>
              <a:t> </a:t>
            </a:r>
            <a:r>
              <a:rPr lang="en-US" sz="1200" dirty="0" err="1" smtClean="0"/>
              <a:t>Masyarakat</a:t>
            </a:r>
            <a:r>
              <a:rPr lang="en-US" sz="1200" dirty="0" smtClean="0"/>
              <a:t> Yang </a:t>
            </a:r>
            <a:r>
              <a:rPr lang="en-US" sz="1200" dirty="0" err="1" smtClean="0"/>
              <a:t>Stabil</a:t>
            </a:r>
            <a:r>
              <a:rPr lang="en-US" sz="1200" dirty="0" smtClean="0"/>
              <a:t>, </a:t>
            </a:r>
            <a:r>
              <a:rPr lang="en-US" sz="1200" dirty="0" err="1" smtClean="0"/>
              <a:t>Aman</a:t>
            </a:r>
            <a:r>
              <a:rPr lang="en-US" sz="1200" dirty="0" smtClean="0"/>
              <a:t>, </a:t>
            </a:r>
            <a:r>
              <a:rPr lang="en-US" sz="1200" dirty="0" err="1" smtClean="0"/>
              <a:t>Makmur</a:t>
            </a:r>
            <a:r>
              <a:rPr lang="en-US" sz="1200" dirty="0" smtClean="0"/>
              <a:t> </a:t>
            </a:r>
            <a:r>
              <a:rPr lang="en-US" sz="1200" dirty="0" err="1" smtClean="0"/>
              <a:t>Bersatu</a:t>
            </a:r>
            <a:r>
              <a:rPr lang="en-US" sz="1200" dirty="0" smtClean="0"/>
              <a:t> </a:t>
            </a:r>
            <a:r>
              <a:rPr lang="en-US" sz="1200" dirty="0" err="1" smtClean="0"/>
              <a:t>padu</a:t>
            </a:r>
            <a:r>
              <a:rPr lang="en-US" sz="1200" dirty="0" smtClean="0"/>
              <a:t> </a:t>
            </a:r>
            <a:r>
              <a:rPr lang="en-US" sz="1200" dirty="0" err="1" smtClean="0"/>
              <a:t>dan</a:t>
            </a:r>
            <a:r>
              <a:rPr lang="en-US" sz="1200" dirty="0" smtClean="0"/>
              <a:t> </a:t>
            </a:r>
            <a:r>
              <a:rPr lang="en-US" sz="1200" dirty="0" err="1" smtClean="0"/>
              <a:t>Berdaya</a:t>
            </a:r>
            <a:r>
              <a:rPr lang="en-US" sz="1200" dirty="0" smtClean="0"/>
              <a:t> </a:t>
            </a:r>
            <a:r>
              <a:rPr lang="en-US" sz="1200" dirty="0" err="1" smtClean="0"/>
              <a:t>Tahan</a:t>
            </a:r>
            <a:endParaRPr lang="en-US" sz="1200" dirty="0"/>
          </a:p>
        </p:txBody>
      </p:sp>
      <p:sp>
        <p:nvSpPr>
          <p:cNvPr id="38" name="TextBox 37"/>
          <p:cNvSpPr txBox="1"/>
          <p:nvPr/>
        </p:nvSpPr>
        <p:spPr>
          <a:xfrm>
            <a:off x="2209801" y="1981201"/>
            <a:ext cx="6380896" cy="276999"/>
          </a:xfrm>
          <a:prstGeom prst="rect">
            <a:avLst/>
          </a:prstGeom>
          <a:noFill/>
        </p:spPr>
        <p:txBody>
          <a:bodyPr wrap="square" rtlCol="0">
            <a:spAutoFit/>
          </a:bodyPr>
          <a:lstStyle/>
          <a:p>
            <a:pPr algn="ctr"/>
            <a:r>
              <a:rPr lang="en-US" sz="1200" dirty="0" err="1" smtClean="0"/>
              <a:t>Sebuah</a:t>
            </a:r>
            <a:r>
              <a:rPr lang="en-US" sz="1200" dirty="0" smtClean="0"/>
              <a:t> </a:t>
            </a:r>
            <a:r>
              <a:rPr lang="en-US" sz="1200" dirty="0" err="1" smtClean="0"/>
              <a:t>negara</a:t>
            </a:r>
            <a:r>
              <a:rPr lang="en-US" sz="1200" dirty="0" smtClean="0"/>
              <a:t> </a:t>
            </a:r>
            <a:r>
              <a:rPr lang="en-US" sz="1200" dirty="0" err="1" smtClean="0"/>
              <a:t>maju</a:t>
            </a:r>
            <a:r>
              <a:rPr lang="en-US" sz="1200" dirty="0" smtClean="0"/>
              <a:t> </a:t>
            </a:r>
            <a:r>
              <a:rPr lang="en-US" sz="1200" dirty="0" err="1" smtClean="0"/>
              <a:t>dan</a:t>
            </a:r>
            <a:r>
              <a:rPr lang="en-US" sz="1200" dirty="0" smtClean="0"/>
              <a:t> </a:t>
            </a:r>
            <a:r>
              <a:rPr lang="en-US" sz="1200" dirty="0" err="1" smtClean="0"/>
              <a:t>saintifik</a:t>
            </a:r>
            <a:r>
              <a:rPr lang="en-US" sz="1200" dirty="0" smtClean="0"/>
              <a:t> </a:t>
            </a:r>
            <a:r>
              <a:rPr lang="en-US" sz="1200" dirty="0" err="1" smtClean="0"/>
              <a:t>bagi</a:t>
            </a:r>
            <a:r>
              <a:rPr lang="en-US" sz="1200" dirty="0" smtClean="0"/>
              <a:t> </a:t>
            </a:r>
            <a:r>
              <a:rPr lang="en-US" sz="1200" dirty="0" err="1" smtClean="0"/>
              <a:t>transformasi</a:t>
            </a:r>
            <a:r>
              <a:rPr lang="en-US" sz="1200" dirty="0" smtClean="0"/>
              <a:t> </a:t>
            </a:r>
            <a:r>
              <a:rPr lang="en-US" sz="1200" dirty="0" err="1" smtClean="0"/>
              <a:t>sosio-ekonomi</a:t>
            </a:r>
            <a:r>
              <a:rPr lang="en-US" sz="1200" dirty="0" smtClean="0"/>
              <a:t> </a:t>
            </a:r>
            <a:r>
              <a:rPr lang="en-US" sz="1200" dirty="0" err="1" smtClean="0"/>
              <a:t>dan</a:t>
            </a:r>
            <a:r>
              <a:rPr lang="en-US" sz="1200" dirty="0" smtClean="0"/>
              <a:t> </a:t>
            </a:r>
            <a:r>
              <a:rPr lang="en-US" sz="1200" dirty="0" err="1" smtClean="0"/>
              <a:t>pertumbuhan</a:t>
            </a:r>
            <a:r>
              <a:rPr lang="en-US" sz="1200" dirty="0" smtClean="0"/>
              <a:t> </a:t>
            </a:r>
            <a:r>
              <a:rPr lang="en-US" sz="1200" dirty="0" err="1" smtClean="0"/>
              <a:t>inklusif</a:t>
            </a:r>
            <a:endParaRPr lang="en-US" sz="1200" dirty="0"/>
          </a:p>
        </p:txBody>
      </p:sp>
      <p:sp>
        <p:nvSpPr>
          <p:cNvPr id="39" name="TextBox 38"/>
          <p:cNvSpPr txBox="1"/>
          <p:nvPr/>
        </p:nvSpPr>
        <p:spPr>
          <a:xfrm>
            <a:off x="2221175" y="2476437"/>
            <a:ext cx="6380896" cy="276999"/>
          </a:xfrm>
          <a:prstGeom prst="rect">
            <a:avLst/>
          </a:prstGeom>
          <a:noFill/>
        </p:spPr>
        <p:txBody>
          <a:bodyPr wrap="square" rtlCol="0">
            <a:spAutoFit/>
          </a:bodyPr>
          <a:lstStyle/>
          <a:p>
            <a:pPr algn="ctr"/>
            <a:r>
              <a:rPr lang="en-US" sz="1200" dirty="0" err="1" smtClean="0"/>
              <a:t>Memaju</a:t>
            </a:r>
            <a:r>
              <a:rPr lang="en-US" sz="1200" dirty="0" smtClean="0"/>
              <a:t> </a:t>
            </a:r>
            <a:r>
              <a:rPr lang="en-US" sz="1200" dirty="0" err="1" smtClean="0"/>
              <a:t>dan</a:t>
            </a:r>
            <a:r>
              <a:rPr lang="en-US" sz="1200" dirty="0" smtClean="0"/>
              <a:t> </a:t>
            </a:r>
            <a:r>
              <a:rPr lang="en-US" sz="1200" dirty="0" err="1" smtClean="0"/>
              <a:t>mengarusperdanakan</a:t>
            </a:r>
            <a:r>
              <a:rPr lang="en-US" sz="1200" dirty="0" smtClean="0"/>
              <a:t> STI di </a:t>
            </a:r>
            <a:r>
              <a:rPr lang="en-US" sz="1200" dirty="0" err="1" smtClean="0"/>
              <a:t>semua</a:t>
            </a:r>
            <a:r>
              <a:rPr lang="en-US" sz="1200" dirty="0" smtClean="0"/>
              <a:t> </a:t>
            </a:r>
            <a:r>
              <a:rPr lang="en-US" sz="1200" dirty="0" err="1" smtClean="0"/>
              <a:t>peringkat</a:t>
            </a:r>
            <a:r>
              <a:rPr lang="en-US" sz="1200" dirty="0" smtClean="0"/>
              <a:t> </a:t>
            </a:r>
            <a:r>
              <a:rPr lang="en-US" sz="1200" dirty="0" err="1" smtClean="0"/>
              <a:t>dan</a:t>
            </a:r>
            <a:r>
              <a:rPr lang="en-US" sz="1200" dirty="0" smtClean="0"/>
              <a:t> </a:t>
            </a:r>
            <a:r>
              <a:rPr lang="en-US" sz="1200" dirty="0" err="1" smtClean="0"/>
              <a:t>dalam</a:t>
            </a:r>
            <a:r>
              <a:rPr lang="en-US" sz="1200" dirty="0" smtClean="0"/>
              <a:t> </a:t>
            </a:r>
            <a:r>
              <a:rPr lang="en-US" sz="1200" dirty="0" err="1" smtClean="0"/>
              <a:t>semua</a:t>
            </a:r>
            <a:r>
              <a:rPr lang="en-US" sz="1200" dirty="0" smtClean="0"/>
              <a:t> </a:t>
            </a:r>
            <a:r>
              <a:rPr lang="en-US" sz="1200" dirty="0" err="1" smtClean="0"/>
              <a:t>sektor</a:t>
            </a:r>
            <a:endParaRPr lang="en-US" sz="1200" dirty="0"/>
          </a:p>
        </p:txBody>
      </p:sp>
      <p:sp>
        <p:nvSpPr>
          <p:cNvPr id="40" name="TextBox 39"/>
          <p:cNvSpPr txBox="1"/>
          <p:nvPr/>
        </p:nvSpPr>
        <p:spPr>
          <a:xfrm>
            <a:off x="2341728" y="2849539"/>
            <a:ext cx="1011072" cy="1338828"/>
          </a:xfrm>
          <a:prstGeom prst="rect">
            <a:avLst/>
          </a:prstGeom>
          <a:noFill/>
        </p:spPr>
        <p:txBody>
          <a:bodyPr wrap="square" rtlCol="0">
            <a:spAutoFit/>
          </a:bodyPr>
          <a:lstStyle/>
          <a:p>
            <a:pPr algn="ctr"/>
            <a:r>
              <a:rPr lang="en-US" sz="900" dirty="0" smtClean="0">
                <a:solidFill>
                  <a:schemeClr val="bg1"/>
                </a:solidFill>
              </a:rPr>
              <a:t>ST1</a:t>
            </a:r>
          </a:p>
          <a:p>
            <a:pPr algn="ctr"/>
            <a:r>
              <a:rPr lang="en-US" sz="900" dirty="0" err="1" smtClean="0">
                <a:solidFill>
                  <a:schemeClr val="bg1"/>
                </a:solidFill>
              </a:rPr>
              <a:t>Memajukan</a:t>
            </a:r>
            <a:r>
              <a:rPr lang="en-US" sz="900" dirty="0" smtClean="0">
                <a:solidFill>
                  <a:schemeClr val="bg1"/>
                </a:solidFill>
              </a:rPr>
              <a:t> </a:t>
            </a:r>
            <a:r>
              <a:rPr lang="en-US" sz="900" dirty="0" err="1" smtClean="0">
                <a:solidFill>
                  <a:schemeClr val="bg1"/>
                </a:solidFill>
              </a:rPr>
              <a:t>Bidang-bidang</a:t>
            </a:r>
            <a:r>
              <a:rPr lang="en-US" sz="900" dirty="0" smtClean="0">
                <a:solidFill>
                  <a:schemeClr val="bg1"/>
                </a:solidFill>
              </a:rPr>
              <a:t> </a:t>
            </a:r>
            <a:r>
              <a:rPr lang="en-US" sz="900" dirty="0" err="1" smtClean="0">
                <a:solidFill>
                  <a:schemeClr val="bg1"/>
                </a:solidFill>
              </a:rPr>
              <a:t>Penyelidikan</a:t>
            </a:r>
            <a:r>
              <a:rPr lang="en-US" sz="900" dirty="0" smtClean="0">
                <a:solidFill>
                  <a:schemeClr val="bg1"/>
                </a:solidFill>
              </a:rPr>
              <a:t> </a:t>
            </a:r>
            <a:r>
              <a:rPr lang="en-US" sz="900" dirty="0" err="1" smtClean="0">
                <a:solidFill>
                  <a:schemeClr val="bg1"/>
                </a:solidFill>
              </a:rPr>
              <a:t>dan</a:t>
            </a:r>
            <a:r>
              <a:rPr lang="en-US" sz="900" dirty="0" smtClean="0">
                <a:solidFill>
                  <a:schemeClr val="bg1"/>
                </a:solidFill>
              </a:rPr>
              <a:t> Pembangunan </a:t>
            </a:r>
            <a:r>
              <a:rPr lang="en-US" sz="900" dirty="0" err="1" smtClean="0">
                <a:solidFill>
                  <a:schemeClr val="bg1"/>
                </a:solidFill>
              </a:rPr>
              <a:t>Saintifik</a:t>
            </a:r>
            <a:r>
              <a:rPr lang="en-US" sz="900" dirty="0" smtClean="0">
                <a:solidFill>
                  <a:schemeClr val="bg1"/>
                </a:solidFill>
              </a:rPr>
              <a:t> </a:t>
            </a:r>
            <a:r>
              <a:rPr lang="en-US" sz="900" dirty="0" err="1" smtClean="0">
                <a:solidFill>
                  <a:schemeClr val="bg1"/>
                </a:solidFill>
              </a:rPr>
              <a:t>dan</a:t>
            </a:r>
            <a:r>
              <a:rPr lang="en-US" sz="900" dirty="0" smtClean="0">
                <a:solidFill>
                  <a:schemeClr val="bg1"/>
                </a:solidFill>
              </a:rPr>
              <a:t> </a:t>
            </a:r>
            <a:r>
              <a:rPr lang="en-US" sz="900" dirty="0" err="1" smtClean="0">
                <a:solidFill>
                  <a:schemeClr val="bg1"/>
                </a:solidFill>
              </a:rPr>
              <a:t>Sosial</a:t>
            </a:r>
            <a:r>
              <a:rPr lang="en-US" sz="900" dirty="0" smtClean="0">
                <a:solidFill>
                  <a:schemeClr val="bg1"/>
                </a:solidFill>
              </a:rPr>
              <a:t> </a:t>
            </a:r>
            <a:r>
              <a:rPr lang="en-US" sz="900" dirty="0" err="1" smtClean="0">
                <a:solidFill>
                  <a:schemeClr val="bg1"/>
                </a:solidFill>
              </a:rPr>
              <a:t>dan</a:t>
            </a:r>
            <a:r>
              <a:rPr lang="en-US" sz="900" dirty="0" smtClean="0">
                <a:solidFill>
                  <a:schemeClr val="bg1"/>
                </a:solidFill>
              </a:rPr>
              <a:t> </a:t>
            </a:r>
            <a:r>
              <a:rPr lang="en-US" sz="900" dirty="0" err="1" smtClean="0">
                <a:solidFill>
                  <a:schemeClr val="bg1"/>
                </a:solidFill>
              </a:rPr>
              <a:t>Pengkomersialan</a:t>
            </a:r>
            <a:r>
              <a:rPr lang="en-US" sz="900" dirty="0" smtClean="0">
                <a:solidFill>
                  <a:schemeClr val="bg1"/>
                </a:solidFill>
              </a:rPr>
              <a:t> (</a:t>
            </a:r>
            <a:r>
              <a:rPr lang="en-US" sz="900" dirty="0" err="1" smtClean="0">
                <a:solidFill>
                  <a:schemeClr val="bg1"/>
                </a:solidFill>
              </a:rPr>
              <a:t>R,d</a:t>
            </a:r>
            <a:r>
              <a:rPr lang="en-US" sz="900" dirty="0" smtClean="0">
                <a:solidFill>
                  <a:schemeClr val="bg1"/>
                </a:solidFill>
              </a:rPr>
              <a:t> &amp;C)</a:t>
            </a:r>
            <a:endParaRPr lang="en-US" sz="900" dirty="0">
              <a:solidFill>
                <a:schemeClr val="bg1"/>
              </a:solidFill>
            </a:endParaRPr>
          </a:p>
        </p:txBody>
      </p:sp>
      <p:sp>
        <p:nvSpPr>
          <p:cNvPr id="41" name="TextBox 40"/>
          <p:cNvSpPr txBox="1"/>
          <p:nvPr/>
        </p:nvSpPr>
        <p:spPr>
          <a:xfrm>
            <a:off x="3503214" y="3039070"/>
            <a:ext cx="787021" cy="923330"/>
          </a:xfrm>
          <a:prstGeom prst="rect">
            <a:avLst/>
          </a:prstGeom>
          <a:noFill/>
        </p:spPr>
        <p:txBody>
          <a:bodyPr wrap="square" rtlCol="0">
            <a:spAutoFit/>
          </a:bodyPr>
          <a:lstStyle/>
          <a:p>
            <a:pPr algn="ctr"/>
            <a:r>
              <a:rPr lang="en-US" sz="900" dirty="0" smtClean="0">
                <a:solidFill>
                  <a:schemeClr val="bg1"/>
                </a:solidFill>
              </a:rPr>
              <a:t>ST 2</a:t>
            </a:r>
          </a:p>
          <a:p>
            <a:pPr algn="ctr"/>
            <a:r>
              <a:rPr lang="en-US" sz="900" dirty="0" err="1" smtClean="0">
                <a:solidFill>
                  <a:schemeClr val="bg1"/>
                </a:solidFill>
              </a:rPr>
              <a:t>Membangun</a:t>
            </a:r>
            <a:r>
              <a:rPr lang="en-US" sz="900" dirty="0" smtClean="0">
                <a:solidFill>
                  <a:schemeClr val="bg1"/>
                </a:solidFill>
              </a:rPr>
              <a:t>, </a:t>
            </a:r>
            <a:r>
              <a:rPr lang="en-US" sz="900" dirty="0" err="1" smtClean="0">
                <a:solidFill>
                  <a:schemeClr val="bg1"/>
                </a:solidFill>
              </a:rPr>
              <a:t>Memupuk</a:t>
            </a:r>
            <a:r>
              <a:rPr lang="en-US" sz="900" dirty="0" smtClean="0">
                <a:solidFill>
                  <a:schemeClr val="bg1"/>
                </a:solidFill>
              </a:rPr>
              <a:t> </a:t>
            </a:r>
            <a:r>
              <a:rPr lang="en-US" sz="900" dirty="0" err="1" smtClean="0">
                <a:solidFill>
                  <a:schemeClr val="bg1"/>
                </a:solidFill>
              </a:rPr>
              <a:t>dan</a:t>
            </a:r>
            <a:r>
              <a:rPr lang="en-US" sz="900" dirty="0" smtClean="0">
                <a:solidFill>
                  <a:schemeClr val="bg1"/>
                </a:solidFill>
              </a:rPr>
              <a:t> </a:t>
            </a:r>
            <a:r>
              <a:rPr lang="en-US" sz="900" dirty="0" err="1" smtClean="0">
                <a:solidFill>
                  <a:schemeClr val="bg1"/>
                </a:solidFill>
              </a:rPr>
              <a:t>Menggilap</a:t>
            </a:r>
            <a:r>
              <a:rPr lang="en-US" sz="900" dirty="0" smtClean="0">
                <a:solidFill>
                  <a:schemeClr val="bg1"/>
                </a:solidFill>
              </a:rPr>
              <a:t> </a:t>
            </a:r>
            <a:r>
              <a:rPr lang="en-US" sz="900" dirty="0" err="1" smtClean="0">
                <a:solidFill>
                  <a:schemeClr val="bg1"/>
                </a:solidFill>
              </a:rPr>
              <a:t>Bakat</a:t>
            </a:r>
            <a:endParaRPr lang="en-US" sz="900" dirty="0">
              <a:solidFill>
                <a:schemeClr val="bg1"/>
              </a:solidFill>
            </a:endParaRPr>
          </a:p>
        </p:txBody>
      </p:sp>
      <p:sp>
        <p:nvSpPr>
          <p:cNvPr id="42" name="TextBox 41"/>
          <p:cNvSpPr txBox="1"/>
          <p:nvPr/>
        </p:nvSpPr>
        <p:spPr>
          <a:xfrm>
            <a:off x="4416244" y="3081602"/>
            <a:ext cx="870044" cy="784830"/>
          </a:xfrm>
          <a:prstGeom prst="rect">
            <a:avLst/>
          </a:prstGeom>
          <a:noFill/>
        </p:spPr>
        <p:txBody>
          <a:bodyPr wrap="square" rtlCol="0">
            <a:spAutoFit/>
          </a:bodyPr>
          <a:lstStyle/>
          <a:p>
            <a:pPr algn="ctr"/>
            <a:r>
              <a:rPr lang="en-US" sz="900" dirty="0" smtClean="0">
                <a:solidFill>
                  <a:schemeClr val="bg1"/>
                </a:solidFill>
              </a:rPr>
              <a:t>ST 3</a:t>
            </a:r>
          </a:p>
          <a:p>
            <a:pPr algn="ctr"/>
            <a:r>
              <a:rPr lang="en-US" sz="900" dirty="0" err="1" smtClean="0">
                <a:solidFill>
                  <a:schemeClr val="bg1"/>
                </a:solidFill>
              </a:rPr>
              <a:t>Menggiat</a:t>
            </a:r>
            <a:r>
              <a:rPr lang="en-US" sz="900" dirty="0" smtClean="0">
                <a:solidFill>
                  <a:schemeClr val="bg1"/>
                </a:solidFill>
              </a:rPr>
              <a:t> </a:t>
            </a:r>
          </a:p>
          <a:p>
            <a:pPr algn="ctr"/>
            <a:r>
              <a:rPr lang="en-US" sz="900" dirty="0" err="1" smtClean="0">
                <a:solidFill>
                  <a:schemeClr val="bg1"/>
                </a:solidFill>
              </a:rPr>
              <a:t>dan</a:t>
            </a:r>
            <a:r>
              <a:rPr lang="en-US" sz="900" dirty="0" smtClean="0">
                <a:solidFill>
                  <a:schemeClr val="bg1"/>
                </a:solidFill>
              </a:rPr>
              <a:t> </a:t>
            </a:r>
            <a:r>
              <a:rPr lang="en-US" sz="900" dirty="0" err="1" smtClean="0">
                <a:solidFill>
                  <a:schemeClr val="bg1"/>
                </a:solidFill>
              </a:rPr>
              <a:t>mencergaskan</a:t>
            </a:r>
            <a:r>
              <a:rPr lang="en-US" sz="900" dirty="0" smtClean="0">
                <a:solidFill>
                  <a:schemeClr val="bg1"/>
                </a:solidFill>
              </a:rPr>
              <a:t> </a:t>
            </a:r>
            <a:r>
              <a:rPr lang="en-US" sz="900" dirty="0" err="1" smtClean="0">
                <a:solidFill>
                  <a:schemeClr val="bg1"/>
                </a:solidFill>
              </a:rPr>
              <a:t>Industri</a:t>
            </a:r>
            <a:endParaRPr lang="en-US" sz="900" dirty="0">
              <a:solidFill>
                <a:schemeClr val="bg1"/>
              </a:solidFill>
            </a:endParaRPr>
          </a:p>
        </p:txBody>
      </p:sp>
      <p:sp>
        <p:nvSpPr>
          <p:cNvPr id="43" name="TextBox 42"/>
          <p:cNvSpPr txBox="1"/>
          <p:nvPr/>
        </p:nvSpPr>
        <p:spPr>
          <a:xfrm>
            <a:off x="5433515" y="3081602"/>
            <a:ext cx="870044" cy="646331"/>
          </a:xfrm>
          <a:prstGeom prst="rect">
            <a:avLst/>
          </a:prstGeom>
          <a:noFill/>
        </p:spPr>
        <p:txBody>
          <a:bodyPr wrap="square" rtlCol="0">
            <a:spAutoFit/>
          </a:bodyPr>
          <a:lstStyle/>
          <a:p>
            <a:pPr algn="ctr"/>
            <a:r>
              <a:rPr lang="en-US" sz="900" dirty="0" smtClean="0">
                <a:solidFill>
                  <a:schemeClr val="bg1"/>
                </a:solidFill>
              </a:rPr>
              <a:t>ST 4</a:t>
            </a:r>
          </a:p>
          <a:p>
            <a:pPr algn="ctr"/>
            <a:r>
              <a:rPr lang="en-US" sz="900" dirty="0" err="1" smtClean="0">
                <a:solidFill>
                  <a:schemeClr val="bg1"/>
                </a:solidFill>
              </a:rPr>
              <a:t>Transformasi</a:t>
            </a:r>
            <a:r>
              <a:rPr lang="en-US" sz="900" dirty="0" smtClean="0">
                <a:solidFill>
                  <a:schemeClr val="bg1"/>
                </a:solidFill>
              </a:rPr>
              <a:t> </a:t>
            </a:r>
            <a:r>
              <a:rPr lang="en-US" sz="900" dirty="0" err="1" smtClean="0">
                <a:solidFill>
                  <a:schemeClr val="bg1"/>
                </a:solidFill>
              </a:rPr>
              <a:t>Tadbir</a:t>
            </a:r>
            <a:r>
              <a:rPr lang="en-US" sz="900" dirty="0" smtClean="0">
                <a:solidFill>
                  <a:schemeClr val="bg1"/>
                </a:solidFill>
              </a:rPr>
              <a:t> </a:t>
            </a:r>
          </a:p>
          <a:p>
            <a:pPr algn="ctr"/>
            <a:r>
              <a:rPr lang="en-US" sz="900" dirty="0" err="1" smtClean="0">
                <a:solidFill>
                  <a:schemeClr val="bg1"/>
                </a:solidFill>
              </a:rPr>
              <a:t>Urus</a:t>
            </a:r>
            <a:r>
              <a:rPr lang="en-US" sz="900" dirty="0" smtClean="0">
                <a:solidFill>
                  <a:schemeClr val="bg1"/>
                </a:solidFill>
              </a:rPr>
              <a:t> STI</a:t>
            </a:r>
            <a:endParaRPr lang="en-US" sz="900" dirty="0">
              <a:solidFill>
                <a:schemeClr val="bg1"/>
              </a:solidFill>
            </a:endParaRPr>
          </a:p>
        </p:txBody>
      </p:sp>
      <p:sp>
        <p:nvSpPr>
          <p:cNvPr id="44" name="TextBox 43"/>
          <p:cNvSpPr txBox="1"/>
          <p:nvPr/>
        </p:nvSpPr>
        <p:spPr>
          <a:xfrm>
            <a:off x="6450272" y="3089241"/>
            <a:ext cx="870044" cy="923330"/>
          </a:xfrm>
          <a:prstGeom prst="rect">
            <a:avLst/>
          </a:prstGeom>
          <a:noFill/>
        </p:spPr>
        <p:txBody>
          <a:bodyPr wrap="square" rtlCol="0">
            <a:spAutoFit/>
          </a:bodyPr>
          <a:lstStyle/>
          <a:p>
            <a:pPr algn="ctr"/>
            <a:r>
              <a:rPr lang="en-US" sz="900" dirty="0" smtClean="0">
                <a:solidFill>
                  <a:schemeClr val="bg1"/>
                </a:solidFill>
              </a:rPr>
              <a:t>ST 5</a:t>
            </a:r>
          </a:p>
          <a:p>
            <a:pPr algn="ctr"/>
            <a:r>
              <a:rPr lang="en-US" sz="900" dirty="0" err="1" smtClean="0">
                <a:solidFill>
                  <a:schemeClr val="bg1"/>
                </a:solidFill>
              </a:rPr>
              <a:t>Menggalak</a:t>
            </a:r>
            <a:r>
              <a:rPr lang="en-US" sz="900" dirty="0" smtClean="0">
                <a:solidFill>
                  <a:schemeClr val="bg1"/>
                </a:solidFill>
              </a:rPr>
              <a:t> </a:t>
            </a:r>
            <a:r>
              <a:rPr lang="en-US" sz="900" dirty="0" err="1" smtClean="0">
                <a:solidFill>
                  <a:schemeClr val="bg1"/>
                </a:solidFill>
              </a:rPr>
              <a:t>dan</a:t>
            </a:r>
            <a:r>
              <a:rPr lang="en-US" sz="900" dirty="0" smtClean="0">
                <a:solidFill>
                  <a:schemeClr val="bg1"/>
                </a:solidFill>
              </a:rPr>
              <a:t> </a:t>
            </a:r>
          </a:p>
          <a:p>
            <a:pPr algn="ctr"/>
            <a:r>
              <a:rPr lang="en-US" sz="900" dirty="0" err="1" smtClean="0">
                <a:solidFill>
                  <a:schemeClr val="bg1"/>
                </a:solidFill>
              </a:rPr>
              <a:t>Memupuk</a:t>
            </a:r>
            <a:r>
              <a:rPr lang="en-US" sz="900" dirty="0" smtClean="0">
                <a:solidFill>
                  <a:schemeClr val="bg1"/>
                </a:solidFill>
              </a:rPr>
              <a:t> </a:t>
            </a:r>
            <a:r>
              <a:rPr lang="en-US" sz="900" dirty="0" err="1" smtClean="0">
                <a:solidFill>
                  <a:schemeClr val="bg1"/>
                </a:solidFill>
              </a:rPr>
              <a:t>Kesedaran</a:t>
            </a:r>
            <a:r>
              <a:rPr lang="en-US" sz="900" dirty="0" smtClean="0">
                <a:solidFill>
                  <a:schemeClr val="bg1"/>
                </a:solidFill>
              </a:rPr>
              <a:t> </a:t>
            </a:r>
          </a:p>
          <a:p>
            <a:pPr algn="ctr"/>
            <a:r>
              <a:rPr lang="en-US" sz="900" dirty="0" smtClean="0">
                <a:solidFill>
                  <a:schemeClr val="bg1"/>
                </a:solidFill>
              </a:rPr>
              <a:t>STI</a:t>
            </a:r>
            <a:endParaRPr lang="en-US" sz="900" dirty="0">
              <a:solidFill>
                <a:schemeClr val="bg1"/>
              </a:solidFill>
            </a:endParaRPr>
          </a:p>
        </p:txBody>
      </p:sp>
      <p:sp>
        <p:nvSpPr>
          <p:cNvPr id="45" name="TextBox 44"/>
          <p:cNvSpPr txBox="1"/>
          <p:nvPr/>
        </p:nvSpPr>
        <p:spPr>
          <a:xfrm>
            <a:off x="7600666" y="3081602"/>
            <a:ext cx="870044" cy="784830"/>
          </a:xfrm>
          <a:prstGeom prst="rect">
            <a:avLst/>
          </a:prstGeom>
          <a:noFill/>
        </p:spPr>
        <p:txBody>
          <a:bodyPr wrap="square" rtlCol="0">
            <a:spAutoFit/>
          </a:bodyPr>
          <a:lstStyle/>
          <a:p>
            <a:pPr algn="ctr"/>
            <a:r>
              <a:rPr lang="en-US" sz="900" dirty="0" smtClean="0">
                <a:solidFill>
                  <a:schemeClr val="bg1"/>
                </a:solidFill>
              </a:rPr>
              <a:t>ST 6</a:t>
            </a:r>
          </a:p>
          <a:p>
            <a:pPr algn="ctr"/>
            <a:r>
              <a:rPr lang="en-US" sz="900" dirty="0" err="1" smtClean="0">
                <a:solidFill>
                  <a:schemeClr val="bg1"/>
                </a:solidFill>
              </a:rPr>
              <a:t>Mengukuhkan</a:t>
            </a:r>
            <a:r>
              <a:rPr lang="en-US" sz="900" dirty="0" smtClean="0">
                <a:solidFill>
                  <a:schemeClr val="bg1"/>
                </a:solidFill>
              </a:rPr>
              <a:t> </a:t>
            </a:r>
            <a:r>
              <a:rPr lang="en-US" sz="900" dirty="0" err="1" smtClean="0">
                <a:solidFill>
                  <a:schemeClr val="bg1"/>
                </a:solidFill>
              </a:rPr>
              <a:t>Hubungan</a:t>
            </a:r>
            <a:r>
              <a:rPr lang="en-US" sz="900" dirty="0" smtClean="0">
                <a:solidFill>
                  <a:schemeClr val="bg1"/>
                </a:solidFill>
              </a:rPr>
              <a:t> </a:t>
            </a:r>
            <a:r>
              <a:rPr lang="en-US" sz="900" dirty="0" err="1" smtClean="0">
                <a:solidFill>
                  <a:schemeClr val="bg1"/>
                </a:solidFill>
              </a:rPr>
              <a:t>Strategik</a:t>
            </a:r>
            <a:r>
              <a:rPr lang="en-US" sz="900" dirty="0" smtClean="0">
                <a:solidFill>
                  <a:schemeClr val="bg1"/>
                </a:solidFill>
              </a:rPr>
              <a:t> </a:t>
            </a:r>
            <a:r>
              <a:rPr lang="en-US" sz="900" dirty="0" err="1" smtClean="0">
                <a:solidFill>
                  <a:schemeClr val="bg1"/>
                </a:solidFill>
              </a:rPr>
              <a:t>Antarabangsa</a:t>
            </a:r>
            <a:endParaRPr lang="en-US" sz="900" dirty="0">
              <a:solidFill>
                <a:schemeClr val="bg1"/>
              </a:solidFill>
            </a:endParaRPr>
          </a:p>
        </p:txBody>
      </p:sp>
    </p:spTree>
    <p:extLst>
      <p:ext uri="{BB962C8B-B14F-4D97-AF65-F5344CB8AC3E}">
        <p14:creationId xmlns:p14="http://schemas.microsoft.com/office/powerpoint/2010/main" xmlns="" val="37097837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Straight Connector 55"/>
          <p:cNvCxnSpPr/>
          <p:nvPr/>
        </p:nvCxnSpPr>
        <p:spPr>
          <a:xfrm>
            <a:off x="6737452" y="3335125"/>
            <a:ext cx="864992" cy="470777"/>
          </a:xfrm>
          <a:prstGeom prst="line">
            <a:avLst/>
          </a:prstGeom>
        </p:spPr>
        <p:style>
          <a:lnRef idx="1">
            <a:schemeClr val="dk1"/>
          </a:lnRef>
          <a:fillRef idx="0">
            <a:schemeClr val="dk1"/>
          </a:fillRef>
          <a:effectRef idx="0">
            <a:schemeClr val="dk1"/>
          </a:effectRef>
          <a:fontRef idx="minor">
            <a:schemeClr val="tx1"/>
          </a:fontRef>
        </p:style>
      </p:cxnSp>
      <p:sp>
        <p:nvSpPr>
          <p:cNvPr id="2" name="Title 1"/>
          <p:cNvSpPr>
            <a:spLocks noGrp="1"/>
          </p:cNvSpPr>
          <p:nvPr>
            <p:ph type="title"/>
          </p:nvPr>
        </p:nvSpPr>
        <p:spPr>
          <a:xfrm>
            <a:off x="752006" y="311016"/>
            <a:ext cx="4800600" cy="792162"/>
          </a:xfrm>
        </p:spPr>
        <p:txBody>
          <a:bodyPr>
            <a:normAutofit/>
          </a:bodyPr>
          <a:lstStyle/>
          <a:p>
            <a:pPr algn="l"/>
            <a:r>
              <a:rPr lang="en-US" sz="3200" dirty="0" smtClean="0"/>
              <a:t>Employability Definition</a:t>
            </a:r>
            <a:endParaRPr lang="en-US" sz="3200" dirty="0"/>
          </a:p>
        </p:txBody>
      </p:sp>
      <p:sp>
        <p:nvSpPr>
          <p:cNvPr id="3" name="Content Placeholder 2"/>
          <p:cNvSpPr>
            <a:spLocks noGrp="1"/>
          </p:cNvSpPr>
          <p:nvPr>
            <p:ph idx="1"/>
          </p:nvPr>
        </p:nvSpPr>
        <p:spPr>
          <a:xfrm>
            <a:off x="762000" y="1379748"/>
            <a:ext cx="3124200" cy="3124200"/>
          </a:xfrm>
        </p:spPr>
        <p:txBody>
          <a:bodyPr>
            <a:normAutofit fontScale="55000" lnSpcReduction="20000"/>
          </a:bodyPr>
          <a:lstStyle/>
          <a:p>
            <a:pPr marL="0" indent="0">
              <a:buNone/>
            </a:pPr>
            <a:r>
              <a:rPr lang="en-US" dirty="0" smtClean="0"/>
              <a:t>A set of achievements: skills, understandings and personal attributes, that makes graduates more likely to gain employment and be successful in their chosen occupation, which benefits themselves, the workforce, the community and the economy.</a:t>
            </a:r>
          </a:p>
          <a:p>
            <a:pPr marL="0" indent="0">
              <a:buNone/>
            </a:pPr>
            <a:endParaRPr lang="en-US" dirty="0"/>
          </a:p>
          <a:p>
            <a:pPr marL="0" indent="0" algn="r">
              <a:buNone/>
            </a:pPr>
            <a:r>
              <a:rPr lang="en-US" dirty="0" smtClean="0"/>
              <a:t>                                                               (</a:t>
            </a:r>
            <a:r>
              <a:rPr lang="en-US" dirty="0" err="1" smtClean="0"/>
              <a:t>Yorke</a:t>
            </a:r>
            <a:r>
              <a:rPr lang="en-US" dirty="0" smtClean="0"/>
              <a:t> 2006).</a:t>
            </a:r>
            <a:endParaRPr lang="en-US" dirty="0"/>
          </a:p>
        </p:txBody>
      </p:sp>
      <p:sp>
        <p:nvSpPr>
          <p:cNvPr id="4" name="TextBox 3"/>
          <p:cNvSpPr txBox="1"/>
          <p:nvPr/>
        </p:nvSpPr>
        <p:spPr>
          <a:xfrm>
            <a:off x="5719948" y="1095261"/>
            <a:ext cx="1246909" cy="430887"/>
          </a:xfrm>
          <a:prstGeom prst="rect">
            <a:avLst/>
          </a:prstGeom>
          <a:noFill/>
        </p:spPr>
        <p:txBody>
          <a:bodyPr wrap="square" rtlCol="0">
            <a:spAutoFit/>
          </a:bodyPr>
          <a:lstStyle/>
          <a:p>
            <a:pPr algn="ctr"/>
            <a:r>
              <a:rPr lang="en-US" sz="1100" b="1" dirty="0" smtClean="0"/>
              <a:t>Gain </a:t>
            </a:r>
          </a:p>
          <a:p>
            <a:pPr algn="ctr"/>
            <a:r>
              <a:rPr lang="en-US" sz="1100" b="1" dirty="0" smtClean="0"/>
              <a:t>Employment</a:t>
            </a:r>
            <a:endParaRPr lang="en-US" sz="1100" b="1" dirty="0"/>
          </a:p>
        </p:txBody>
      </p:sp>
      <p:sp>
        <p:nvSpPr>
          <p:cNvPr id="5" name="Oval 4"/>
          <p:cNvSpPr/>
          <p:nvPr/>
        </p:nvSpPr>
        <p:spPr>
          <a:xfrm>
            <a:off x="5719948" y="830922"/>
            <a:ext cx="1143000" cy="1097653"/>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5719948" y="2562219"/>
            <a:ext cx="1143000" cy="1097653"/>
          </a:xfrm>
          <a:prstGeom prst="ellipse">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687291" y="2980240"/>
            <a:ext cx="1246909" cy="261610"/>
          </a:xfrm>
          <a:prstGeom prst="rect">
            <a:avLst/>
          </a:prstGeom>
          <a:noFill/>
        </p:spPr>
        <p:txBody>
          <a:bodyPr wrap="square" rtlCol="0">
            <a:spAutoFit/>
          </a:bodyPr>
          <a:lstStyle/>
          <a:p>
            <a:pPr algn="ctr"/>
            <a:r>
              <a:rPr lang="en-US" sz="1100" b="1" dirty="0" smtClean="0"/>
              <a:t>Employability</a:t>
            </a:r>
            <a:endParaRPr lang="en-US" sz="1100" b="1" dirty="0"/>
          </a:p>
        </p:txBody>
      </p:sp>
      <p:sp>
        <p:nvSpPr>
          <p:cNvPr id="14" name="Oval 13"/>
          <p:cNvSpPr/>
          <p:nvPr/>
        </p:nvSpPr>
        <p:spPr>
          <a:xfrm>
            <a:off x="5739818" y="4327356"/>
            <a:ext cx="1143000" cy="1097653"/>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5719948" y="4676782"/>
            <a:ext cx="1246909" cy="430887"/>
          </a:xfrm>
          <a:prstGeom prst="rect">
            <a:avLst/>
          </a:prstGeom>
          <a:noFill/>
        </p:spPr>
        <p:txBody>
          <a:bodyPr wrap="square" rtlCol="0">
            <a:spAutoFit/>
          </a:bodyPr>
          <a:lstStyle/>
          <a:p>
            <a:pPr algn="ctr"/>
            <a:r>
              <a:rPr lang="en-US" sz="1100" b="1" dirty="0" smtClean="0"/>
              <a:t>Benefits Themselves</a:t>
            </a:r>
            <a:endParaRPr lang="en-US" sz="1100" b="1" dirty="0"/>
          </a:p>
        </p:txBody>
      </p:sp>
      <p:sp>
        <p:nvSpPr>
          <p:cNvPr id="16" name="Oval 15"/>
          <p:cNvSpPr/>
          <p:nvPr/>
        </p:nvSpPr>
        <p:spPr>
          <a:xfrm>
            <a:off x="7467600" y="3579128"/>
            <a:ext cx="1143000" cy="1097653"/>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7336971" y="1595190"/>
            <a:ext cx="1143000" cy="1097653"/>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4114800" y="3570514"/>
            <a:ext cx="1143000" cy="1097653"/>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4120242" y="1676400"/>
            <a:ext cx="1143000" cy="1097653"/>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7254833" y="2013211"/>
            <a:ext cx="1246909" cy="261610"/>
          </a:xfrm>
          <a:prstGeom prst="rect">
            <a:avLst/>
          </a:prstGeom>
          <a:noFill/>
        </p:spPr>
        <p:txBody>
          <a:bodyPr wrap="square" rtlCol="0">
            <a:spAutoFit/>
          </a:bodyPr>
          <a:lstStyle/>
          <a:p>
            <a:pPr algn="ctr"/>
            <a:r>
              <a:rPr lang="en-US" sz="1100" b="1" dirty="0" smtClean="0"/>
              <a:t>Successful</a:t>
            </a:r>
            <a:endParaRPr lang="en-US" sz="1100" b="1" dirty="0"/>
          </a:p>
        </p:txBody>
      </p:sp>
      <p:sp>
        <p:nvSpPr>
          <p:cNvPr id="21" name="TextBox 20"/>
          <p:cNvSpPr txBox="1"/>
          <p:nvPr/>
        </p:nvSpPr>
        <p:spPr>
          <a:xfrm>
            <a:off x="7445829" y="3927581"/>
            <a:ext cx="1246909" cy="430887"/>
          </a:xfrm>
          <a:prstGeom prst="rect">
            <a:avLst/>
          </a:prstGeom>
          <a:noFill/>
        </p:spPr>
        <p:txBody>
          <a:bodyPr wrap="square" rtlCol="0">
            <a:spAutoFit/>
          </a:bodyPr>
          <a:lstStyle/>
          <a:p>
            <a:pPr algn="ctr"/>
            <a:r>
              <a:rPr lang="en-US" sz="1100" b="1" dirty="0" smtClean="0"/>
              <a:t>Relevant and Valuable</a:t>
            </a:r>
            <a:endParaRPr lang="en-US" sz="1100" b="1" dirty="0"/>
          </a:p>
        </p:txBody>
      </p:sp>
      <p:sp>
        <p:nvSpPr>
          <p:cNvPr id="22" name="TextBox 21"/>
          <p:cNvSpPr txBox="1"/>
          <p:nvPr/>
        </p:nvSpPr>
        <p:spPr>
          <a:xfrm>
            <a:off x="4071256" y="3758303"/>
            <a:ext cx="1246909" cy="769441"/>
          </a:xfrm>
          <a:prstGeom prst="rect">
            <a:avLst/>
          </a:prstGeom>
          <a:noFill/>
        </p:spPr>
        <p:txBody>
          <a:bodyPr wrap="square" rtlCol="0">
            <a:spAutoFit/>
          </a:bodyPr>
          <a:lstStyle/>
          <a:p>
            <a:pPr algn="ctr"/>
            <a:r>
              <a:rPr lang="en-US" sz="1100" b="1" dirty="0" smtClean="0"/>
              <a:t>Benefits workforce, community and economy</a:t>
            </a:r>
            <a:endParaRPr lang="en-US" sz="1100" b="1" dirty="0"/>
          </a:p>
        </p:txBody>
      </p:sp>
      <p:sp>
        <p:nvSpPr>
          <p:cNvPr id="23" name="TextBox 22"/>
          <p:cNvSpPr txBox="1"/>
          <p:nvPr/>
        </p:nvSpPr>
        <p:spPr>
          <a:xfrm>
            <a:off x="4062845" y="1840505"/>
            <a:ext cx="1246909" cy="769441"/>
          </a:xfrm>
          <a:prstGeom prst="rect">
            <a:avLst/>
          </a:prstGeom>
          <a:noFill/>
        </p:spPr>
        <p:txBody>
          <a:bodyPr wrap="square" rtlCol="0">
            <a:spAutoFit/>
          </a:bodyPr>
          <a:lstStyle/>
          <a:p>
            <a:pPr algn="ctr"/>
            <a:r>
              <a:rPr lang="en-US" sz="1100" b="1" dirty="0" smtClean="0"/>
              <a:t>Skills, understanding and personal attributes</a:t>
            </a:r>
            <a:endParaRPr lang="en-US" sz="1100" b="1" dirty="0"/>
          </a:p>
        </p:txBody>
      </p:sp>
      <p:cxnSp>
        <p:nvCxnSpPr>
          <p:cNvPr id="25" name="Straight Connector 24"/>
          <p:cNvCxnSpPr>
            <a:stCxn id="9" idx="0"/>
            <a:endCxn id="5" idx="4"/>
          </p:cNvCxnSpPr>
          <p:nvPr/>
        </p:nvCxnSpPr>
        <p:spPr>
          <a:xfrm flipV="1">
            <a:off x="6291448" y="1928575"/>
            <a:ext cx="0" cy="633644"/>
          </a:xfrm>
          <a:prstGeom prst="line">
            <a:avLst/>
          </a:prstGeom>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flipV="1">
            <a:off x="6291448" y="3659872"/>
            <a:ext cx="0" cy="633644"/>
          </a:xfrm>
          <a:prstGeom prst="line">
            <a:avLst/>
          </a:prstGeom>
        </p:spPr>
        <p:style>
          <a:lnRef idx="1">
            <a:schemeClr val="dk1"/>
          </a:lnRef>
          <a:fillRef idx="0">
            <a:schemeClr val="dk1"/>
          </a:fillRef>
          <a:effectRef idx="0">
            <a:schemeClr val="dk1"/>
          </a:effectRef>
          <a:fontRef idx="minor">
            <a:schemeClr val="tx1"/>
          </a:fontRef>
        </p:style>
      </p:cxnSp>
      <p:cxnSp>
        <p:nvCxnSpPr>
          <p:cNvPr id="42" name="Straight Connector 41"/>
          <p:cNvCxnSpPr>
            <a:stCxn id="18" idx="7"/>
          </p:cNvCxnSpPr>
          <p:nvPr/>
        </p:nvCxnSpPr>
        <p:spPr>
          <a:xfrm flipV="1">
            <a:off x="5090412" y="3343131"/>
            <a:ext cx="681490" cy="388131"/>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p:cNvCxnSpPr>
            <a:endCxn id="9" idx="1"/>
          </p:cNvCxnSpPr>
          <p:nvPr/>
        </p:nvCxnSpPr>
        <p:spPr>
          <a:xfrm>
            <a:off x="5217877" y="2393104"/>
            <a:ext cx="669459" cy="329863"/>
          </a:xfrm>
          <a:prstGeom prst="line">
            <a:avLst/>
          </a:prstGeom>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flipV="1">
            <a:off x="6737452" y="2474961"/>
            <a:ext cx="682022" cy="26997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20616211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solidFill>
                  <a:srgbClr val="FF0000"/>
                </a:solidFill>
              </a:rPr>
              <a:t>TERAS STRATEGIK 2:</a:t>
            </a:r>
            <a:br>
              <a:rPr lang="en-US" sz="3200" b="1" dirty="0" smtClean="0">
                <a:solidFill>
                  <a:srgbClr val="FF0000"/>
                </a:solidFill>
              </a:rPr>
            </a:br>
            <a:r>
              <a:rPr lang="en-US" sz="3200" b="1" dirty="0" err="1" smtClean="0">
                <a:solidFill>
                  <a:srgbClr val="FF0000"/>
                </a:solidFill>
              </a:rPr>
              <a:t>Membangun</a:t>
            </a:r>
            <a:r>
              <a:rPr lang="en-US" sz="3200" b="1" dirty="0" smtClean="0">
                <a:solidFill>
                  <a:srgbClr val="FF0000"/>
                </a:solidFill>
              </a:rPr>
              <a:t>, </a:t>
            </a:r>
            <a:r>
              <a:rPr lang="en-US" sz="3200" b="1" dirty="0" err="1" smtClean="0">
                <a:solidFill>
                  <a:srgbClr val="FF0000"/>
                </a:solidFill>
              </a:rPr>
              <a:t>Memupuk</a:t>
            </a:r>
            <a:r>
              <a:rPr lang="en-US" sz="3200" b="1" dirty="0" smtClean="0">
                <a:solidFill>
                  <a:srgbClr val="FF0000"/>
                </a:solidFill>
              </a:rPr>
              <a:t> </a:t>
            </a:r>
            <a:r>
              <a:rPr lang="en-US" sz="3200" b="1" dirty="0" err="1" smtClean="0">
                <a:solidFill>
                  <a:srgbClr val="FF0000"/>
                </a:solidFill>
              </a:rPr>
              <a:t>dan</a:t>
            </a:r>
            <a:r>
              <a:rPr lang="en-US" sz="3200" b="1" dirty="0" smtClean="0">
                <a:solidFill>
                  <a:srgbClr val="FF0000"/>
                </a:solidFill>
              </a:rPr>
              <a:t> </a:t>
            </a:r>
            <a:r>
              <a:rPr lang="en-US" sz="3200" b="1" dirty="0" err="1" smtClean="0">
                <a:solidFill>
                  <a:srgbClr val="FF0000"/>
                </a:solidFill>
              </a:rPr>
              <a:t>Menggilap</a:t>
            </a:r>
            <a:r>
              <a:rPr lang="en-US" sz="3200" b="1" dirty="0" smtClean="0">
                <a:solidFill>
                  <a:srgbClr val="FF0000"/>
                </a:solidFill>
              </a:rPr>
              <a:t> </a:t>
            </a:r>
            <a:r>
              <a:rPr lang="en-US" sz="3200" b="1" dirty="0" err="1" smtClean="0">
                <a:solidFill>
                  <a:srgbClr val="FF0000"/>
                </a:solidFill>
              </a:rPr>
              <a:t>Bakat</a:t>
            </a:r>
            <a:endParaRPr lang="en-US" sz="3200" dirty="0">
              <a:solidFill>
                <a:srgbClr val="FF0000"/>
              </a:solidFill>
            </a:endParaRPr>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Autofit/>
          </a:bodyPr>
          <a:lstStyle/>
          <a:p>
            <a:r>
              <a:rPr lang="en-US" sz="3200" b="1" dirty="0" smtClean="0"/>
              <a:t>MALAYSIA'S S&amp;T POLICY </a:t>
            </a:r>
            <a:r>
              <a:rPr lang="en-US" sz="3200" b="1" dirty="0" smtClean="0"/>
              <a:t>FOR </a:t>
            </a:r>
            <a:br>
              <a:rPr lang="en-US" sz="3200" b="1" dirty="0" smtClean="0"/>
            </a:br>
            <a:r>
              <a:rPr lang="en-US" sz="3200" b="1" dirty="0" smtClean="0"/>
              <a:t>THE </a:t>
            </a:r>
            <a:r>
              <a:rPr lang="en-US" sz="3200" b="1" dirty="0" smtClean="0"/>
              <a:t>21</a:t>
            </a:r>
            <a:r>
              <a:rPr lang="en-US" sz="3200" b="1" baseline="30000" dirty="0" smtClean="0"/>
              <a:t>st</a:t>
            </a:r>
            <a:r>
              <a:rPr lang="en-US" sz="3200" b="1" dirty="0" smtClean="0"/>
              <a:t> CENTURY </a:t>
            </a:r>
            <a:endParaRPr lang="en-US" sz="3200" b="1" dirty="0"/>
          </a:p>
        </p:txBody>
      </p:sp>
      <p:sp>
        <p:nvSpPr>
          <p:cNvPr id="3" name="Content Placeholder 2"/>
          <p:cNvSpPr>
            <a:spLocks noGrp="1"/>
          </p:cNvSpPr>
          <p:nvPr>
            <p:ph idx="1"/>
          </p:nvPr>
        </p:nvSpPr>
        <p:spPr>
          <a:xfrm>
            <a:off x="457200" y="1219200"/>
            <a:ext cx="8458200" cy="4906963"/>
          </a:xfrm>
        </p:spPr>
        <p:txBody>
          <a:bodyPr>
            <a:noAutofit/>
          </a:bodyPr>
          <a:lstStyle/>
          <a:p>
            <a:pPr>
              <a:buNone/>
            </a:pPr>
            <a:r>
              <a:rPr lang="en-US" sz="1800" b="1" u="sng" dirty="0" smtClean="0"/>
              <a:t>Vision</a:t>
            </a:r>
            <a:r>
              <a:rPr lang="en-US" sz="1800" u="sng" dirty="0" smtClean="0"/>
              <a:t> </a:t>
            </a:r>
            <a:endParaRPr lang="en-US" sz="1800" u="sng" dirty="0" smtClean="0"/>
          </a:p>
          <a:p>
            <a:r>
              <a:rPr lang="en-US" sz="1800" dirty="0" smtClean="0"/>
              <a:t>To </a:t>
            </a:r>
            <a:r>
              <a:rPr lang="en-US" sz="1800" dirty="0" smtClean="0"/>
              <a:t> become a nation </a:t>
            </a:r>
            <a:r>
              <a:rPr lang="en-US" sz="1800" dirty="0" smtClean="0"/>
              <a:t>that is competent, confident and </a:t>
            </a:r>
            <a:r>
              <a:rPr lang="en-US" sz="1800" dirty="0" smtClean="0"/>
              <a:t>innovative </a:t>
            </a:r>
            <a:r>
              <a:rPr lang="en-US" sz="1800" dirty="0" smtClean="0"/>
              <a:t>in harnessing, utilizing and </a:t>
            </a:r>
            <a:r>
              <a:rPr lang="en-US" sz="1800" dirty="0" smtClean="0"/>
              <a:t> advancing S&amp;T towards </a:t>
            </a:r>
            <a:r>
              <a:rPr lang="en-US" sz="1800" dirty="0" smtClean="0"/>
              <a:t>achieving the goals </a:t>
            </a:r>
            <a:r>
              <a:rPr lang="en-US" sz="1800" dirty="0" smtClean="0"/>
              <a:t>of Vision </a:t>
            </a:r>
            <a:r>
              <a:rPr lang="en-US" sz="1800" dirty="0" smtClean="0"/>
              <a:t>2020. </a:t>
            </a:r>
            <a:endParaRPr lang="en-US" sz="1800" dirty="0" smtClean="0"/>
          </a:p>
          <a:p>
            <a:pPr>
              <a:buNone/>
            </a:pPr>
            <a:r>
              <a:rPr lang="en-US" sz="1800" b="1" u="sng" dirty="0" smtClean="0"/>
              <a:t>Policy Statement </a:t>
            </a:r>
            <a:endParaRPr lang="en-US" sz="1800" b="1" u="sng" dirty="0" smtClean="0"/>
          </a:p>
          <a:p>
            <a:r>
              <a:rPr lang="en-US" sz="1800" dirty="0" smtClean="0"/>
              <a:t>Maximize the utilization and advancement </a:t>
            </a:r>
            <a:r>
              <a:rPr lang="en-US" sz="1800" dirty="0" smtClean="0"/>
              <a:t>of S&amp;T </a:t>
            </a:r>
            <a:r>
              <a:rPr lang="en-US" sz="1800" dirty="0" smtClean="0"/>
              <a:t>as a </a:t>
            </a:r>
            <a:r>
              <a:rPr lang="en-US" sz="1800" dirty="0" smtClean="0"/>
              <a:t>tool </a:t>
            </a:r>
            <a:r>
              <a:rPr lang="en-US" sz="1800" dirty="0" smtClean="0"/>
              <a:t>for sustaining economic </a:t>
            </a:r>
            <a:r>
              <a:rPr lang="en-US" sz="1800" dirty="0" smtClean="0"/>
              <a:t>development</a:t>
            </a:r>
            <a:r>
              <a:rPr lang="en-US" sz="1800" dirty="0" smtClean="0"/>
              <a:t>, the improvement </a:t>
            </a:r>
            <a:r>
              <a:rPr lang="en-US" sz="1800" dirty="0" smtClean="0"/>
              <a:t>of quality of life </a:t>
            </a:r>
            <a:r>
              <a:rPr lang="en-US" sz="1800" dirty="0" smtClean="0"/>
              <a:t>and national security. </a:t>
            </a:r>
            <a:endParaRPr lang="en-US" sz="1800" dirty="0" smtClean="0"/>
          </a:p>
          <a:p>
            <a:pPr>
              <a:buNone/>
            </a:pPr>
            <a:r>
              <a:rPr lang="en-US" sz="1800" b="1" u="sng" dirty="0" smtClean="0"/>
              <a:t>Goal </a:t>
            </a:r>
            <a:endParaRPr lang="en-US" sz="1800" b="1" u="sng" dirty="0" smtClean="0"/>
          </a:p>
          <a:p>
            <a:r>
              <a:rPr lang="en-US" sz="1800" dirty="0" smtClean="0"/>
              <a:t>Accelerate the development </a:t>
            </a:r>
            <a:r>
              <a:rPr lang="en-US" sz="1800" dirty="0" smtClean="0"/>
              <a:t>of </a:t>
            </a:r>
            <a:r>
              <a:rPr lang="en-US" sz="1800" dirty="0" smtClean="0"/>
              <a:t>S&amp; T </a:t>
            </a:r>
            <a:r>
              <a:rPr lang="en-US" sz="1800" dirty="0" smtClean="0"/>
              <a:t>capability </a:t>
            </a:r>
            <a:r>
              <a:rPr lang="en-US" sz="1800" dirty="0" smtClean="0"/>
              <a:t>and capacity for national competitiveness. </a:t>
            </a:r>
          </a:p>
          <a:p>
            <a:pPr>
              <a:buNone/>
            </a:pPr>
            <a:r>
              <a:rPr lang="en-US" sz="1800" b="1" u="sng" dirty="0" smtClean="0"/>
              <a:t>Objectives </a:t>
            </a:r>
            <a:endParaRPr lang="en-US" sz="1800" b="1" u="sng" dirty="0" smtClean="0"/>
          </a:p>
          <a:p>
            <a:r>
              <a:rPr lang="en-US" sz="1800" dirty="0" smtClean="0"/>
              <a:t>To increase </a:t>
            </a:r>
            <a:r>
              <a:rPr lang="en-US" sz="1800" dirty="0" smtClean="0"/>
              <a:t>R&amp;D spending </a:t>
            </a:r>
            <a:r>
              <a:rPr lang="en-US" sz="1800" dirty="0" smtClean="0"/>
              <a:t>to </a:t>
            </a:r>
            <a:r>
              <a:rPr lang="en-US" sz="1800" dirty="0" smtClean="0"/>
              <a:t>at </a:t>
            </a:r>
            <a:r>
              <a:rPr lang="en-US" sz="1800" dirty="0" smtClean="0"/>
              <a:t>least </a:t>
            </a:r>
            <a:r>
              <a:rPr lang="en-US" sz="1800" dirty="0" smtClean="0"/>
              <a:t>1.5 per cent </a:t>
            </a:r>
            <a:r>
              <a:rPr lang="en-US" sz="1800" dirty="0" smtClean="0"/>
              <a:t>of Gross </a:t>
            </a:r>
            <a:r>
              <a:rPr lang="en-US" sz="1800" dirty="0" smtClean="0"/>
              <a:t>Domestic Product (GDP) by </a:t>
            </a:r>
            <a:r>
              <a:rPr lang="en-US" sz="1800" dirty="0" smtClean="0"/>
              <a:t>year 2010 in </a:t>
            </a:r>
            <a:r>
              <a:rPr lang="en-US" sz="1800" dirty="0" smtClean="0"/>
              <a:t>an effort </a:t>
            </a:r>
            <a:r>
              <a:rPr lang="en-US" sz="1800" dirty="0" smtClean="0"/>
              <a:t>to enhance </a:t>
            </a:r>
            <a:r>
              <a:rPr lang="en-US" sz="1800" dirty="0" smtClean="0"/>
              <a:t>national capacity in R&amp;D; and </a:t>
            </a:r>
          </a:p>
          <a:p>
            <a:r>
              <a:rPr lang="en-US" sz="1800" dirty="0" smtClean="0"/>
              <a:t>To achieve a competent </a:t>
            </a:r>
            <a:r>
              <a:rPr lang="en-US" sz="1800" dirty="0" smtClean="0"/>
              <a:t>work force </a:t>
            </a:r>
            <a:r>
              <a:rPr lang="en-US" sz="1800" dirty="0" smtClean="0"/>
              <a:t>of </a:t>
            </a:r>
            <a:r>
              <a:rPr lang="en-US" sz="1800" dirty="0" smtClean="0"/>
              <a:t>at </a:t>
            </a:r>
            <a:r>
              <a:rPr lang="en-US" sz="1800" dirty="0" smtClean="0"/>
              <a:t>least 60 RSEs </a:t>
            </a:r>
            <a:r>
              <a:rPr lang="en-US" sz="1800" dirty="0" smtClean="0"/>
              <a:t>(researchers, scientists and </a:t>
            </a:r>
            <a:r>
              <a:rPr lang="en-US" sz="1800" dirty="0" smtClean="0"/>
              <a:t>engineers</a:t>
            </a:r>
            <a:r>
              <a:rPr lang="en-US" sz="1800" dirty="0" smtClean="0"/>
              <a:t>) per 10,000 </a:t>
            </a:r>
            <a:r>
              <a:rPr lang="en-US" sz="1800" dirty="0" err="1" smtClean="0"/>
              <a:t>labour</a:t>
            </a:r>
            <a:r>
              <a:rPr lang="en-US" sz="1800" dirty="0" smtClean="0"/>
              <a:t> force by year </a:t>
            </a:r>
            <a:r>
              <a:rPr lang="en-US" sz="1800" dirty="0" smtClean="0"/>
              <a:t>2010 in </a:t>
            </a:r>
            <a:r>
              <a:rPr lang="en-US" sz="1800" dirty="0" smtClean="0"/>
              <a:t>order to enhance national capability </a:t>
            </a:r>
            <a:r>
              <a:rPr lang="en-US" sz="1800" dirty="0" smtClean="0"/>
              <a:t>in S&amp;T </a:t>
            </a:r>
            <a:endParaRPr lang="en-US" sz="1800" dirty="0" smtClean="0"/>
          </a:p>
          <a:p>
            <a:endParaRPr lang="en-US" sz="1800" dirty="0"/>
          </a:p>
        </p:txBody>
      </p:sp>
      <p:sp>
        <p:nvSpPr>
          <p:cNvPr id="4" name="Footer Placeholder 3"/>
          <p:cNvSpPr>
            <a:spLocks noGrp="1"/>
          </p:cNvSpPr>
          <p:nvPr>
            <p:ph type="ftr" sz="quarter" idx="11"/>
          </p:nvPr>
        </p:nvSpPr>
        <p:spPr/>
        <p:txBody>
          <a:bodyPr/>
          <a:lstStyle/>
          <a:p>
            <a:r>
              <a:rPr lang="en-US" smtClean="0"/>
              <a:t>Kursus Academic Policy and Standard in Curriculum Design</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41</a:t>
            </a:fld>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b="1" dirty="0" smtClean="0"/>
              <a:t>Thrust 3: Developing human resource capacity and capability</a:t>
            </a:r>
            <a:endParaRPr lang="en-US" sz="2800" b="1" dirty="0"/>
          </a:p>
        </p:txBody>
      </p:sp>
      <p:sp>
        <p:nvSpPr>
          <p:cNvPr id="3" name="Content Placeholder 2"/>
          <p:cNvSpPr>
            <a:spLocks noGrp="1"/>
          </p:cNvSpPr>
          <p:nvPr>
            <p:ph idx="1"/>
          </p:nvPr>
        </p:nvSpPr>
        <p:spPr>
          <a:xfrm>
            <a:off x="457200" y="1447800"/>
            <a:ext cx="8382000" cy="4678363"/>
          </a:xfrm>
        </p:spPr>
        <p:txBody>
          <a:bodyPr>
            <a:noAutofit/>
          </a:bodyPr>
          <a:lstStyle/>
          <a:p>
            <a:r>
              <a:rPr lang="en-US" sz="2200" dirty="0" smtClean="0"/>
              <a:t>Adoption </a:t>
            </a:r>
            <a:r>
              <a:rPr lang="en-US" sz="2200" dirty="0" smtClean="0"/>
              <a:t>of 60:40 </a:t>
            </a:r>
            <a:r>
              <a:rPr lang="en-US" sz="2200" dirty="0" smtClean="0"/>
              <a:t>ratio </a:t>
            </a:r>
            <a:r>
              <a:rPr lang="en-US" sz="2200" dirty="0" smtClean="0"/>
              <a:t>of students </a:t>
            </a:r>
            <a:r>
              <a:rPr lang="en-US" sz="2200" dirty="0" smtClean="0"/>
              <a:t>pursuing science, </a:t>
            </a:r>
            <a:r>
              <a:rPr lang="en-US" sz="2200" dirty="0" smtClean="0"/>
              <a:t>technical </a:t>
            </a:r>
            <a:r>
              <a:rPr lang="en-US" sz="2200" dirty="0" smtClean="0"/>
              <a:t>and engineering </a:t>
            </a:r>
            <a:r>
              <a:rPr lang="en-US" sz="2200" dirty="0" smtClean="0"/>
              <a:t>disciplines </a:t>
            </a:r>
            <a:r>
              <a:rPr lang="en-US" sz="2200" dirty="0" smtClean="0"/>
              <a:t>in upper </a:t>
            </a:r>
            <a:r>
              <a:rPr lang="en-US" sz="2200" dirty="0" smtClean="0"/>
              <a:t>secondary </a:t>
            </a:r>
            <a:r>
              <a:rPr lang="en-US" sz="2200" dirty="0" smtClean="0"/>
              <a:t>schools and universities; </a:t>
            </a:r>
          </a:p>
          <a:p>
            <a:r>
              <a:rPr lang="en-US" sz="2200" dirty="0" smtClean="0"/>
              <a:t>Adopting </a:t>
            </a:r>
            <a:r>
              <a:rPr lang="en-US" sz="2200" dirty="0" smtClean="0"/>
              <a:t>a different approach </a:t>
            </a:r>
            <a:r>
              <a:rPr lang="en-US" sz="2200" dirty="0" smtClean="0"/>
              <a:t>to education </a:t>
            </a:r>
            <a:r>
              <a:rPr lang="en-US" sz="2200" dirty="0" smtClean="0"/>
              <a:t>that is, from an </a:t>
            </a:r>
            <a:r>
              <a:rPr lang="en-US" sz="2200" dirty="0" smtClean="0"/>
              <a:t>examination </a:t>
            </a:r>
            <a:r>
              <a:rPr lang="en-US" sz="2200" dirty="0" smtClean="0"/>
              <a:t>oriented </a:t>
            </a:r>
            <a:r>
              <a:rPr lang="en-US" sz="2200" dirty="0" smtClean="0"/>
              <a:t>and rote </a:t>
            </a:r>
            <a:r>
              <a:rPr lang="en-US" sz="2200" dirty="0" smtClean="0"/>
              <a:t>learning </a:t>
            </a:r>
            <a:r>
              <a:rPr lang="en-US" sz="2200" dirty="0" smtClean="0"/>
              <a:t>to hands </a:t>
            </a:r>
            <a:r>
              <a:rPr lang="en-US" sz="2200" dirty="0" smtClean="0"/>
              <a:t>on and innovation oriented approach; </a:t>
            </a:r>
          </a:p>
          <a:p>
            <a:r>
              <a:rPr lang="en-US" sz="2200" dirty="0" smtClean="0"/>
              <a:t>Increasing </a:t>
            </a:r>
            <a:r>
              <a:rPr lang="en-US" sz="2200" dirty="0" smtClean="0"/>
              <a:t>the number </a:t>
            </a:r>
            <a:r>
              <a:rPr lang="en-US" sz="2200" dirty="0" smtClean="0"/>
              <a:t>of post-graduate </a:t>
            </a:r>
            <a:r>
              <a:rPr lang="en-US" sz="2200" dirty="0" smtClean="0"/>
              <a:t>students in </a:t>
            </a:r>
            <a:r>
              <a:rPr lang="en-US" sz="2200" dirty="0" smtClean="0"/>
              <a:t>science</a:t>
            </a:r>
            <a:r>
              <a:rPr lang="en-US" sz="2200" dirty="0" smtClean="0"/>
              <a:t>, technical and </a:t>
            </a:r>
            <a:r>
              <a:rPr lang="en-US" sz="2200" dirty="0" smtClean="0"/>
              <a:t>engineering </a:t>
            </a:r>
            <a:r>
              <a:rPr lang="en-US" sz="2200" dirty="0" smtClean="0"/>
              <a:t>disciplines </a:t>
            </a:r>
            <a:r>
              <a:rPr lang="en-US" sz="2200" dirty="0" smtClean="0"/>
              <a:t>to at </a:t>
            </a:r>
            <a:r>
              <a:rPr lang="en-US" sz="2200" dirty="0" smtClean="0"/>
              <a:t>least 10 per cent </a:t>
            </a:r>
            <a:r>
              <a:rPr lang="en-US" sz="2200" dirty="0" smtClean="0"/>
              <a:t>of the </a:t>
            </a:r>
            <a:r>
              <a:rPr lang="en-US" sz="2200" dirty="0" smtClean="0"/>
              <a:t>undergraduate population by </a:t>
            </a:r>
            <a:r>
              <a:rPr lang="en-US" sz="2200" dirty="0" smtClean="0"/>
              <a:t>2005 </a:t>
            </a:r>
            <a:r>
              <a:rPr lang="en-US" sz="2200" dirty="0" smtClean="0"/>
              <a:t>through measures such </a:t>
            </a:r>
            <a:r>
              <a:rPr lang="en-US" sz="2200" dirty="0" smtClean="0"/>
              <a:t>as:</a:t>
            </a:r>
          </a:p>
          <a:p>
            <a:pPr lvl="1"/>
            <a:r>
              <a:rPr lang="en-US" sz="2000" dirty="0" smtClean="0"/>
              <a:t>Establishment </a:t>
            </a:r>
            <a:r>
              <a:rPr lang="en-US" sz="2000" dirty="0" smtClean="0"/>
              <a:t>of a </a:t>
            </a:r>
            <a:r>
              <a:rPr lang="en-US" sz="2000" dirty="0" smtClean="0"/>
              <a:t>post-graduate research </a:t>
            </a:r>
            <a:r>
              <a:rPr lang="en-US" sz="2000" dirty="0" smtClean="0"/>
              <a:t>S&amp;T </a:t>
            </a:r>
            <a:r>
              <a:rPr lang="en-US" sz="2000" dirty="0" smtClean="0"/>
              <a:t>university; and </a:t>
            </a:r>
            <a:endParaRPr lang="en-US" sz="2000" dirty="0" smtClean="0"/>
          </a:p>
          <a:p>
            <a:pPr lvl="1"/>
            <a:r>
              <a:rPr lang="en-US" sz="2000" dirty="0" smtClean="0"/>
              <a:t>Introduction of attractive </a:t>
            </a:r>
            <a:r>
              <a:rPr lang="en-US" sz="2000" dirty="0" smtClean="0"/>
              <a:t>incentives </a:t>
            </a:r>
            <a:r>
              <a:rPr lang="en-US" sz="2000" dirty="0" smtClean="0"/>
              <a:t>to entice </a:t>
            </a:r>
            <a:r>
              <a:rPr lang="en-US" sz="2000" dirty="0" smtClean="0"/>
              <a:t>more students t</a:t>
            </a:r>
            <a:r>
              <a:rPr lang="en-US" sz="2000" dirty="0" smtClean="0"/>
              <a:t>o pursue </a:t>
            </a:r>
            <a:r>
              <a:rPr lang="en-US" sz="2000" dirty="0" smtClean="0"/>
              <a:t>science, </a:t>
            </a:r>
            <a:r>
              <a:rPr lang="en-US" sz="2000" dirty="0" smtClean="0"/>
              <a:t>technical </a:t>
            </a:r>
            <a:r>
              <a:rPr lang="en-US" sz="2000" dirty="0" smtClean="0"/>
              <a:t>and engineering </a:t>
            </a:r>
            <a:r>
              <a:rPr lang="en-US" sz="2000" dirty="0" smtClean="0"/>
              <a:t>disciplines </a:t>
            </a:r>
            <a:r>
              <a:rPr lang="en-US" sz="2000" dirty="0" smtClean="0"/>
              <a:t>at under-graduate and post-graduate </a:t>
            </a:r>
            <a:r>
              <a:rPr lang="en-US" sz="2000" dirty="0" smtClean="0"/>
              <a:t>levels</a:t>
            </a:r>
            <a:r>
              <a:rPr lang="en-US" sz="2000" dirty="0" smtClean="0"/>
              <a:t>. </a:t>
            </a:r>
          </a:p>
          <a:p>
            <a:endParaRPr lang="en-US" sz="2000" dirty="0" smtClean="0"/>
          </a:p>
          <a:p>
            <a:endParaRPr lang="en-US" sz="2000" dirty="0"/>
          </a:p>
        </p:txBody>
      </p:sp>
      <p:sp>
        <p:nvSpPr>
          <p:cNvPr id="4" name="Footer Placeholder 3"/>
          <p:cNvSpPr>
            <a:spLocks noGrp="1"/>
          </p:cNvSpPr>
          <p:nvPr>
            <p:ph type="ftr" sz="quarter" idx="11"/>
          </p:nvPr>
        </p:nvSpPr>
        <p:spPr/>
        <p:txBody>
          <a:bodyPr/>
          <a:lstStyle/>
          <a:p>
            <a:r>
              <a:rPr lang="en-US" smtClean="0"/>
              <a:t>Kursus Academic Policy and Standard in Curriculum Design</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42</a:t>
            </a:fld>
            <a:endParaRPr 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QUOTE</a:t>
            </a:r>
            <a:endParaRPr lang="en-US" dirty="0"/>
          </a:p>
        </p:txBody>
      </p:sp>
      <p:sp>
        <p:nvSpPr>
          <p:cNvPr id="3" name="Content Placeholder 2"/>
          <p:cNvSpPr>
            <a:spLocks noGrp="1"/>
          </p:cNvSpPr>
          <p:nvPr>
            <p:ph idx="1"/>
          </p:nvPr>
        </p:nvSpPr>
        <p:spPr>
          <a:xfrm>
            <a:off x="457200" y="1143000"/>
            <a:ext cx="8229600" cy="4983163"/>
          </a:xfrm>
        </p:spPr>
        <p:txBody>
          <a:bodyPr>
            <a:normAutofit fontScale="77500" lnSpcReduction="20000"/>
          </a:bodyPr>
          <a:lstStyle/>
          <a:p>
            <a:r>
              <a:rPr lang="ms-MY" smtClean="0"/>
              <a:t>“… setiap negara maju ada kekuatannya tersendiri.  Tetapi, setiap negara maju juga ada kelemahan.  Kita masih dapat berkembang dan maju ke hadapan mengikut acuan kita sendiri, tanpa meniru negara lain.  Selain daripada pembangunan ekonomi, Malaysia juga perlu maju dalam pelbagai dimensi seperti aspek politik, sosial, kerohanian, psikologi dan budaya.  Malaysia perlu dibangunkan sepenuhnya, terutama dari segi perpaduan negara dan sosial, dalam aspek ekonomi, keadilan sosial, kestabilan politik, sistem kerajaan, kualiti hidup, nilai sosial dan rohani, kebanggaan negara dan tahap keyakinan.”</a:t>
            </a:r>
          </a:p>
          <a:p>
            <a:endParaRPr lang="ms-MY" smtClean="0"/>
          </a:p>
          <a:p>
            <a:pPr marL="1828800" indent="-1828800">
              <a:buNone/>
            </a:pPr>
            <a:r>
              <a:rPr lang="ms-MY" smtClean="0"/>
              <a:t>	Tun Dr. Mahathir Mohamad, “Kertas Kerja – The Way Forward” di sampaikan kepada Majlis Perdagangan Malaysia, 28 Februari 1991</a:t>
            </a:r>
            <a:endParaRPr lang="ms-MY"/>
          </a:p>
        </p:txBody>
      </p:sp>
    </p:spTree>
    <p:extLst>
      <p:ext uri="{BB962C8B-B14F-4D97-AF65-F5344CB8AC3E}">
        <p14:creationId xmlns:p14="http://schemas.microsoft.com/office/powerpoint/2010/main" xmlns="" val="6002065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p:cNvSpPr>
            <a:spLocks noGrp="1" noChangeArrowheads="1"/>
          </p:cNvSpPr>
          <p:nvPr>
            <p:ph type="title" idx="4294967295"/>
          </p:nvPr>
        </p:nvSpPr>
        <p:spPr>
          <a:xfrm>
            <a:off x="201613" y="234950"/>
            <a:ext cx="8761412" cy="831850"/>
          </a:xfrm>
        </p:spPr>
        <p:txBody>
          <a:bodyPr>
            <a:normAutofit/>
          </a:bodyPr>
          <a:lstStyle/>
          <a:p>
            <a:pPr algn="ctr" hangingPunct="1">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US" altLang="en-US" sz="3200" b="1" dirty="0" err="1" smtClean="0"/>
              <a:t>Institusi</a:t>
            </a:r>
            <a:r>
              <a:rPr lang="en-US" altLang="en-US" sz="3200" b="1" dirty="0" smtClean="0"/>
              <a:t> </a:t>
            </a:r>
            <a:r>
              <a:rPr lang="en-US" altLang="en-US" sz="3200" b="1" dirty="0" err="1" smtClean="0"/>
              <a:t>Latihan</a:t>
            </a:r>
            <a:r>
              <a:rPr lang="en-US" altLang="en-US" sz="3200" b="1" dirty="0" smtClean="0"/>
              <a:t> </a:t>
            </a:r>
            <a:r>
              <a:rPr lang="en-US" altLang="en-US" sz="3200" b="1" dirty="0" err="1" smtClean="0"/>
              <a:t>Kemahiran</a:t>
            </a:r>
            <a:r>
              <a:rPr lang="en-US" altLang="en-US" sz="3200" b="1" dirty="0" smtClean="0"/>
              <a:t> </a:t>
            </a:r>
            <a:r>
              <a:rPr lang="en-US" altLang="en-US" sz="3200" b="1" dirty="0" err="1" smtClean="0"/>
              <a:t>Awam</a:t>
            </a:r>
            <a:endParaRPr lang="en-US" altLang="en-US" sz="3200" b="1" u="sng" dirty="0" smtClean="0"/>
          </a:p>
        </p:txBody>
      </p:sp>
      <p:sp>
        <p:nvSpPr>
          <p:cNvPr id="6147" name="Rectangle 2"/>
          <p:cNvSpPr>
            <a:spLocks noChangeArrowheads="1"/>
          </p:cNvSpPr>
          <p:nvPr/>
        </p:nvSpPr>
        <p:spPr bwMode="auto">
          <a:xfrm>
            <a:off x="528638" y="4818063"/>
            <a:ext cx="1508125" cy="485775"/>
          </a:xfrm>
          <a:prstGeom prst="rect">
            <a:avLst/>
          </a:prstGeom>
          <a:solidFill>
            <a:srgbClr val="800080"/>
          </a:solidFill>
          <a:ln w="9360">
            <a:solidFill>
              <a:srgbClr val="800080"/>
            </a:solidFill>
            <a:miter lim="800000"/>
            <a:headEnd/>
            <a:tailEnd/>
          </a:ln>
        </p:spPr>
        <p:txBody>
          <a:bodyPr wrap="none" lIns="90000" tIns="91440" rIns="90000" bIns="91440" anchor="ctr"/>
          <a:lstStyle>
            <a:lvl1pPr eaLnBrk="0" hangingPunct="0">
              <a:tabLst>
                <a:tab pos="723900" algn="l"/>
                <a:tab pos="1447800" algn="l"/>
              </a:tabLst>
              <a:defRPr>
                <a:solidFill>
                  <a:schemeClr val="tx1"/>
                </a:solidFill>
                <a:latin typeface="Arial" pitchFamily="34" charset="0"/>
              </a:defRPr>
            </a:lvl1pPr>
            <a:lvl2pPr marL="742950" indent="-285750" eaLnBrk="0" hangingPunct="0">
              <a:tabLst>
                <a:tab pos="723900" algn="l"/>
                <a:tab pos="1447800" algn="l"/>
              </a:tabLst>
              <a:defRPr>
                <a:solidFill>
                  <a:schemeClr val="tx1"/>
                </a:solidFill>
                <a:latin typeface="Arial" pitchFamily="34" charset="0"/>
              </a:defRPr>
            </a:lvl2pPr>
            <a:lvl3pPr marL="1143000" indent="-228600" eaLnBrk="0" hangingPunct="0">
              <a:tabLst>
                <a:tab pos="723900" algn="l"/>
                <a:tab pos="1447800" algn="l"/>
              </a:tabLst>
              <a:defRPr>
                <a:solidFill>
                  <a:schemeClr val="tx1"/>
                </a:solidFill>
                <a:latin typeface="Arial" pitchFamily="34" charset="0"/>
              </a:defRPr>
            </a:lvl3pPr>
            <a:lvl4pPr marL="1600200" indent="-228600" eaLnBrk="0" hangingPunct="0">
              <a:tabLst>
                <a:tab pos="723900" algn="l"/>
                <a:tab pos="1447800" algn="l"/>
              </a:tabLst>
              <a:defRPr>
                <a:solidFill>
                  <a:schemeClr val="tx1"/>
                </a:solidFill>
                <a:latin typeface="Arial" pitchFamily="34" charset="0"/>
              </a:defRPr>
            </a:lvl4pPr>
            <a:lvl5pPr marL="2057400" indent="-228600" eaLnBrk="0" hangingPunct="0">
              <a:tabLst>
                <a:tab pos="723900" algn="l"/>
                <a:tab pos="14478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 pos="14478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 pos="14478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 pos="14478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 pos="1447800" algn="l"/>
              </a:tabLst>
              <a:defRPr>
                <a:solidFill>
                  <a:schemeClr val="tx1"/>
                </a:solidFill>
                <a:latin typeface="Arial" pitchFamily="34" charset="0"/>
              </a:defRPr>
            </a:lvl9pPr>
          </a:lstStyle>
          <a:p>
            <a:pPr eaLnBrk="1" hangingPunct="1"/>
            <a:r>
              <a:rPr lang="en-MY" altLang="en-US" sz="1200" b="1">
                <a:solidFill>
                  <a:srgbClr val="FFFFFF"/>
                </a:solidFill>
                <a:latin typeface="Calibri" pitchFamily="34" charset="0"/>
              </a:rPr>
              <a:t>Tahap 1</a:t>
            </a:r>
          </a:p>
          <a:p>
            <a:pPr eaLnBrk="1" hangingPunct="1"/>
            <a:r>
              <a:rPr lang="en-MY" altLang="en-US" sz="1200" b="1">
                <a:solidFill>
                  <a:srgbClr val="FFFFFF"/>
                </a:solidFill>
                <a:latin typeface="Calibri" pitchFamily="34" charset="0"/>
              </a:rPr>
              <a:t>(Sijil)</a:t>
            </a:r>
          </a:p>
        </p:txBody>
      </p:sp>
      <p:sp>
        <p:nvSpPr>
          <p:cNvPr id="6148" name="Rectangle 3"/>
          <p:cNvSpPr>
            <a:spLocks noChangeArrowheads="1"/>
          </p:cNvSpPr>
          <p:nvPr/>
        </p:nvSpPr>
        <p:spPr bwMode="auto">
          <a:xfrm>
            <a:off x="528638" y="4267200"/>
            <a:ext cx="1508125" cy="482600"/>
          </a:xfrm>
          <a:prstGeom prst="rect">
            <a:avLst/>
          </a:prstGeom>
          <a:solidFill>
            <a:srgbClr val="800080"/>
          </a:solidFill>
          <a:ln w="9360">
            <a:solidFill>
              <a:srgbClr val="800080"/>
            </a:solidFill>
            <a:miter lim="800000"/>
            <a:headEnd/>
            <a:tailEnd/>
          </a:ln>
        </p:spPr>
        <p:txBody>
          <a:bodyPr wrap="none" lIns="90000" tIns="91440" rIns="90000" bIns="91440" anchor="ctr"/>
          <a:lstStyle>
            <a:lvl1pPr eaLnBrk="0" hangingPunct="0">
              <a:tabLst>
                <a:tab pos="723900" algn="l"/>
                <a:tab pos="1447800" algn="l"/>
              </a:tabLst>
              <a:defRPr>
                <a:solidFill>
                  <a:schemeClr val="tx1"/>
                </a:solidFill>
                <a:latin typeface="Arial" pitchFamily="34" charset="0"/>
              </a:defRPr>
            </a:lvl1pPr>
            <a:lvl2pPr marL="742950" indent="-285750" eaLnBrk="0" hangingPunct="0">
              <a:tabLst>
                <a:tab pos="723900" algn="l"/>
                <a:tab pos="1447800" algn="l"/>
              </a:tabLst>
              <a:defRPr>
                <a:solidFill>
                  <a:schemeClr val="tx1"/>
                </a:solidFill>
                <a:latin typeface="Arial" pitchFamily="34" charset="0"/>
              </a:defRPr>
            </a:lvl2pPr>
            <a:lvl3pPr marL="1143000" indent="-228600" eaLnBrk="0" hangingPunct="0">
              <a:tabLst>
                <a:tab pos="723900" algn="l"/>
                <a:tab pos="1447800" algn="l"/>
              </a:tabLst>
              <a:defRPr>
                <a:solidFill>
                  <a:schemeClr val="tx1"/>
                </a:solidFill>
                <a:latin typeface="Arial" pitchFamily="34" charset="0"/>
              </a:defRPr>
            </a:lvl3pPr>
            <a:lvl4pPr marL="1600200" indent="-228600" eaLnBrk="0" hangingPunct="0">
              <a:tabLst>
                <a:tab pos="723900" algn="l"/>
                <a:tab pos="1447800" algn="l"/>
              </a:tabLst>
              <a:defRPr>
                <a:solidFill>
                  <a:schemeClr val="tx1"/>
                </a:solidFill>
                <a:latin typeface="Arial" pitchFamily="34" charset="0"/>
              </a:defRPr>
            </a:lvl4pPr>
            <a:lvl5pPr marL="2057400" indent="-228600" eaLnBrk="0" hangingPunct="0">
              <a:tabLst>
                <a:tab pos="723900" algn="l"/>
                <a:tab pos="14478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 pos="14478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 pos="14478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 pos="14478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 pos="1447800" algn="l"/>
              </a:tabLst>
              <a:defRPr>
                <a:solidFill>
                  <a:schemeClr val="tx1"/>
                </a:solidFill>
                <a:latin typeface="Arial" pitchFamily="34" charset="0"/>
              </a:defRPr>
            </a:lvl9pPr>
          </a:lstStyle>
          <a:p>
            <a:pPr eaLnBrk="1" hangingPunct="1"/>
            <a:r>
              <a:rPr lang="en-MY" altLang="en-US" sz="1200" b="1">
                <a:solidFill>
                  <a:srgbClr val="FFFFFF"/>
                </a:solidFill>
                <a:latin typeface="Calibri" pitchFamily="34" charset="0"/>
              </a:rPr>
              <a:t>Tahap 2</a:t>
            </a:r>
          </a:p>
          <a:p>
            <a:pPr eaLnBrk="1" hangingPunct="1"/>
            <a:r>
              <a:rPr lang="en-MY" altLang="en-US" sz="1200" b="1">
                <a:solidFill>
                  <a:srgbClr val="FFFFFF"/>
                </a:solidFill>
                <a:latin typeface="Calibri" pitchFamily="34" charset="0"/>
              </a:rPr>
              <a:t>(Sijil)</a:t>
            </a:r>
          </a:p>
        </p:txBody>
      </p:sp>
      <p:sp>
        <p:nvSpPr>
          <p:cNvPr id="6149" name="Rectangle 4"/>
          <p:cNvSpPr>
            <a:spLocks noChangeArrowheads="1"/>
          </p:cNvSpPr>
          <p:nvPr/>
        </p:nvSpPr>
        <p:spPr bwMode="auto">
          <a:xfrm>
            <a:off x="528638" y="3708400"/>
            <a:ext cx="1508125" cy="482600"/>
          </a:xfrm>
          <a:prstGeom prst="rect">
            <a:avLst/>
          </a:prstGeom>
          <a:solidFill>
            <a:srgbClr val="800080"/>
          </a:solidFill>
          <a:ln w="9360">
            <a:solidFill>
              <a:srgbClr val="800080"/>
            </a:solidFill>
            <a:miter lim="800000"/>
            <a:headEnd/>
            <a:tailEnd/>
          </a:ln>
        </p:spPr>
        <p:txBody>
          <a:bodyPr wrap="none" lIns="90000" tIns="91440" rIns="90000" bIns="91440" anchor="ctr"/>
          <a:lstStyle>
            <a:lvl1pPr eaLnBrk="0" hangingPunct="0">
              <a:tabLst>
                <a:tab pos="723900" algn="l"/>
                <a:tab pos="1447800" algn="l"/>
              </a:tabLst>
              <a:defRPr>
                <a:solidFill>
                  <a:schemeClr val="tx1"/>
                </a:solidFill>
                <a:latin typeface="Arial" pitchFamily="34" charset="0"/>
              </a:defRPr>
            </a:lvl1pPr>
            <a:lvl2pPr marL="742950" indent="-285750" eaLnBrk="0" hangingPunct="0">
              <a:tabLst>
                <a:tab pos="723900" algn="l"/>
                <a:tab pos="1447800" algn="l"/>
              </a:tabLst>
              <a:defRPr>
                <a:solidFill>
                  <a:schemeClr val="tx1"/>
                </a:solidFill>
                <a:latin typeface="Arial" pitchFamily="34" charset="0"/>
              </a:defRPr>
            </a:lvl2pPr>
            <a:lvl3pPr marL="1143000" indent="-228600" eaLnBrk="0" hangingPunct="0">
              <a:tabLst>
                <a:tab pos="723900" algn="l"/>
                <a:tab pos="1447800" algn="l"/>
              </a:tabLst>
              <a:defRPr>
                <a:solidFill>
                  <a:schemeClr val="tx1"/>
                </a:solidFill>
                <a:latin typeface="Arial" pitchFamily="34" charset="0"/>
              </a:defRPr>
            </a:lvl3pPr>
            <a:lvl4pPr marL="1600200" indent="-228600" eaLnBrk="0" hangingPunct="0">
              <a:tabLst>
                <a:tab pos="723900" algn="l"/>
                <a:tab pos="1447800" algn="l"/>
              </a:tabLst>
              <a:defRPr>
                <a:solidFill>
                  <a:schemeClr val="tx1"/>
                </a:solidFill>
                <a:latin typeface="Arial" pitchFamily="34" charset="0"/>
              </a:defRPr>
            </a:lvl4pPr>
            <a:lvl5pPr marL="2057400" indent="-228600" eaLnBrk="0" hangingPunct="0">
              <a:tabLst>
                <a:tab pos="723900" algn="l"/>
                <a:tab pos="14478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 pos="14478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 pos="14478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 pos="14478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 pos="1447800" algn="l"/>
              </a:tabLst>
              <a:defRPr>
                <a:solidFill>
                  <a:schemeClr val="tx1"/>
                </a:solidFill>
                <a:latin typeface="Arial" pitchFamily="34" charset="0"/>
              </a:defRPr>
            </a:lvl9pPr>
          </a:lstStyle>
          <a:p>
            <a:pPr eaLnBrk="1" hangingPunct="1"/>
            <a:r>
              <a:rPr lang="en-MY" altLang="en-US" sz="1200" b="1">
                <a:solidFill>
                  <a:srgbClr val="FFFFFF"/>
                </a:solidFill>
                <a:latin typeface="Calibri" pitchFamily="34" charset="0"/>
              </a:rPr>
              <a:t>Tahap 3</a:t>
            </a:r>
          </a:p>
          <a:p>
            <a:pPr eaLnBrk="1" hangingPunct="1"/>
            <a:r>
              <a:rPr lang="en-MY" altLang="en-US" sz="1200" b="1">
                <a:solidFill>
                  <a:srgbClr val="FFFFFF"/>
                </a:solidFill>
                <a:latin typeface="Calibri" pitchFamily="34" charset="0"/>
              </a:rPr>
              <a:t>(Sijil)</a:t>
            </a:r>
          </a:p>
        </p:txBody>
      </p:sp>
      <p:sp>
        <p:nvSpPr>
          <p:cNvPr id="6150" name="Rectangle 5"/>
          <p:cNvSpPr>
            <a:spLocks noChangeArrowheads="1"/>
          </p:cNvSpPr>
          <p:nvPr/>
        </p:nvSpPr>
        <p:spPr bwMode="auto">
          <a:xfrm>
            <a:off x="528638" y="3175000"/>
            <a:ext cx="1508125" cy="482600"/>
          </a:xfrm>
          <a:prstGeom prst="rect">
            <a:avLst/>
          </a:prstGeom>
          <a:solidFill>
            <a:srgbClr val="800080"/>
          </a:solidFill>
          <a:ln w="9360">
            <a:solidFill>
              <a:srgbClr val="800080"/>
            </a:solidFill>
            <a:miter lim="800000"/>
            <a:headEnd/>
            <a:tailEnd/>
          </a:ln>
        </p:spPr>
        <p:txBody>
          <a:bodyPr wrap="none" lIns="90000" tIns="91440" rIns="90000" bIns="91440" anchor="ctr"/>
          <a:lstStyle>
            <a:lvl1pPr eaLnBrk="0" hangingPunct="0">
              <a:tabLst>
                <a:tab pos="723900" algn="l"/>
                <a:tab pos="1447800" algn="l"/>
              </a:tabLst>
              <a:defRPr>
                <a:solidFill>
                  <a:schemeClr val="tx1"/>
                </a:solidFill>
                <a:latin typeface="Arial" pitchFamily="34" charset="0"/>
              </a:defRPr>
            </a:lvl1pPr>
            <a:lvl2pPr marL="742950" indent="-285750" eaLnBrk="0" hangingPunct="0">
              <a:tabLst>
                <a:tab pos="723900" algn="l"/>
                <a:tab pos="1447800" algn="l"/>
              </a:tabLst>
              <a:defRPr>
                <a:solidFill>
                  <a:schemeClr val="tx1"/>
                </a:solidFill>
                <a:latin typeface="Arial" pitchFamily="34" charset="0"/>
              </a:defRPr>
            </a:lvl2pPr>
            <a:lvl3pPr marL="1143000" indent="-228600" eaLnBrk="0" hangingPunct="0">
              <a:tabLst>
                <a:tab pos="723900" algn="l"/>
                <a:tab pos="1447800" algn="l"/>
              </a:tabLst>
              <a:defRPr>
                <a:solidFill>
                  <a:schemeClr val="tx1"/>
                </a:solidFill>
                <a:latin typeface="Arial" pitchFamily="34" charset="0"/>
              </a:defRPr>
            </a:lvl3pPr>
            <a:lvl4pPr marL="1600200" indent="-228600" eaLnBrk="0" hangingPunct="0">
              <a:tabLst>
                <a:tab pos="723900" algn="l"/>
                <a:tab pos="1447800" algn="l"/>
              </a:tabLst>
              <a:defRPr>
                <a:solidFill>
                  <a:schemeClr val="tx1"/>
                </a:solidFill>
                <a:latin typeface="Arial" pitchFamily="34" charset="0"/>
              </a:defRPr>
            </a:lvl4pPr>
            <a:lvl5pPr marL="2057400" indent="-228600" eaLnBrk="0" hangingPunct="0">
              <a:tabLst>
                <a:tab pos="723900" algn="l"/>
                <a:tab pos="14478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 pos="14478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 pos="14478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 pos="14478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 pos="1447800" algn="l"/>
              </a:tabLst>
              <a:defRPr>
                <a:solidFill>
                  <a:schemeClr val="tx1"/>
                </a:solidFill>
                <a:latin typeface="Arial" pitchFamily="34" charset="0"/>
              </a:defRPr>
            </a:lvl9pPr>
          </a:lstStyle>
          <a:p>
            <a:pPr eaLnBrk="1" hangingPunct="1"/>
            <a:r>
              <a:rPr lang="en-MY" altLang="en-US" sz="1200" b="1">
                <a:solidFill>
                  <a:srgbClr val="FFFFFF"/>
                </a:solidFill>
                <a:latin typeface="Calibri" pitchFamily="34" charset="0"/>
              </a:rPr>
              <a:t>Tahap 4</a:t>
            </a:r>
          </a:p>
          <a:p>
            <a:pPr eaLnBrk="1" hangingPunct="1"/>
            <a:r>
              <a:rPr lang="en-MY" altLang="en-US" sz="1200" b="1">
                <a:solidFill>
                  <a:srgbClr val="FFFFFF"/>
                </a:solidFill>
                <a:latin typeface="Calibri" pitchFamily="34" charset="0"/>
              </a:rPr>
              <a:t>(Diploma)</a:t>
            </a:r>
          </a:p>
        </p:txBody>
      </p:sp>
      <p:sp>
        <p:nvSpPr>
          <p:cNvPr id="6151" name="Rectangle 6"/>
          <p:cNvSpPr>
            <a:spLocks noChangeArrowheads="1"/>
          </p:cNvSpPr>
          <p:nvPr/>
        </p:nvSpPr>
        <p:spPr bwMode="auto">
          <a:xfrm>
            <a:off x="528638" y="2641600"/>
            <a:ext cx="1508125" cy="482600"/>
          </a:xfrm>
          <a:prstGeom prst="rect">
            <a:avLst/>
          </a:prstGeom>
          <a:solidFill>
            <a:srgbClr val="800080"/>
          </a:solidFill>
          <a:ln w="9360">
            <a:solidFill>
              <a:srgbClr val="800080"/>
            </a:solidFill>
            <a:miter lim="800000"/>
            <a:headEnd/>
            <a:tailEnd/>
          </a:ln>
        </p:spPr>
        <p:txBody>
          <a:bodyPr wrap="none" lIns="90000" tIns="91440" rIns="90000" bIns="91440" anchor="ctr"/>
          <a:lstStyle>
            <a:lvl1pPr eaLnBrk="0" hangingPunct="0">
              <a:tabLst>
                <a:tab pos="723900" algn="l"/>
                <a:tab pos="1447800" algn="l"/>
              </a:tabLst>
              <a:defRPr>
                <a:solidFill>
                  <a:schemeClr val="tx1"/>
                </a:solidFill>
                <a:latin typeface="Arial" pitchFamily="34" charset="0"/>
              </a:defRPr>
            </a:lvl1pPr>
            <a:lvl2pPr marL="742950" indent="-285750" eaLnBrk="0" hangingPunct="0">
              <a:tabLst>
                <a:tab pos="723900" algn="l"/>
                <a:tab pos="1447800" algn="l"/>
              </a:tabLst>
              <a:defRPr>
                <a:solidFill>
                  <a:schemeClr val="tx1"/>
                </a:solidFill>
                <a:latin typeface="Arial" pitchFamily="34" charset="0"/>
              </a:defRPr>
            </a:lvl2pPr>
            <a:lvl3pPr marL="1143000" indent="-228600" eaLnBrk="0" hangingPunct="0">
              <a:tabLst>
                <a:tab pos="723900" algn="l"/>
                <a:tab pos="1447800" algn="l"/>
              </a:tabLst>
              <a:defRPr>
                <a:solidFill>
                  <a:schemeClr val="tx1"/>
                </a:solidFill>
                <a:latin typeface="Arial" pitchFamily="34" charset="0"/>
              </a:defRPr>
            </a:lvl3pPr>
            <a:lvl4pPr marL="1600200" indent="-228600" eaLnBrk="0" hangingPunct="0">
              <a:tabLst>
                <a:tab pos="723900" algn="l"/>
                <a:tab pos="1447800" algn="l"/>
              </a:tabLst>
              <a:defRPr>
                <a:solidFill>
                  <a:schemeClr val="tx1"/>
                </a:solidFill>
                <a:latin typeface="Arial" pitchFamily="34" charset="0"/>
              </a:defRPr>
            </a:lvl4pPr>
            <a:lvl5pPr marL="2057400" indent="-228600" eaLnBrk="0" hangingPunct="0">
              <a:tabLst>
                <a:tab pos="723900" algn="l"/>
                <a:tab pos="14478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 pos="14478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 pos="14478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 pos="14478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 pos="1447800" algn="l"/>
              </a:tabLst>
              <a:defRPr>
                <a:solidFill>
                  <a:schemeClr val="tx1"/>
                </a:solidFill>
                <a:latin typeface="Arial" pitchFamily="34" charset="0"/>
              </a:defRPr>
            </a:lvl9pPr>
          </a:lstStyle>
          <a:p>
            <a:pPr eaLnBrk="1" hangingPunct="1"/>
            <a:r>
              <a:rPr lang="en-MY" altLang="en-US" sz="1200" b="1" dirty="0" err="1">
                <a:solidFill>
                  <a:srgbClr val="FFFFFF"/>
                </a:solidFill>
                <a:latin typeface="Calibri" pitchFamily="34" charset="0"/>
              </a:rPr>
              <a:t>Tahap</a:t>
            </a:r>
            <a:r>
              <a:rPr lang="en-MY" altLang="en-US" sz="1200" b="1" dirty="0">
                <a:solidFill>
                  <a:srgbClr val="FFFFFF"/>
                </a:solidFill>
                <a:latin typeface="Calibri" pitchFamily="34" charset="0"/>
              </a:rPr>
              <a:t> 5</a:t>
            </a:r>
          </a:p>
          <a:p>
            <a:pPr eaLnBrk="1" hangingPunct="1"/>
            <a:r>
              <a:rPr lang="en-MY" altLang="en-US" sz="1200" b="1" dirty="0">
                <a:solidFill>
                  <a:srgbClr val="FFFFFF"/>
                </a:solidFill>
                <a:latin typeface="Calibri" pitchFamily="34" charset="0"/>
              </a:rPr>
              <a:t>(Diploma </a:t>
            </a:r>
            <a:r>
              <a:rPr lang="en-MY" altLang="en-US" sz="1200" b="1" dirty="0" err="1">
                <a:solidFill>
                  <a:srgbClr val="FFFFFF"/>
                </a:solidFill>
                <a:latin typeface="Calibri" pitchFamily="34" charset="0"/>
              </a:rPr>
              <a:t>Lanjutan</a:t>
            </a:r>
            <a:r>
              <a:rPr lang="en-MY" altLang="en-US" sz="1200" b="1" dirty="0">
                <a:solidFill>
                  <a:srgbClr val="FFFFFF"/>
                </a:solidFill>
                <a:latin typeface="Calibri" pitchFamily="34" charset="0"/>
              </a:rPr>
              <a:t>)</a:t>
            </a:r>
          </a:p>
        </p:txBody>
      </p:sp>
      <p:sp>
        <p:nvSpPr>
          <p:cNvPr id="6152" name="Rectangle 7"/>
          <p:cNvSpPr>
            <a:spLocks noChangeArrowheads="1"/>
          </p:cNvSpPr>
          <p:nvPr/>
        </p:nvSpPr>
        <p:spPr bwMode="auto">
          <a:xfrm>
            <a:off x="6122988" y="1406525"/>
            <a:ext cx="2944812" cy="525463"/>
          </a:xfrm>
          <a:prstGeom prst="rect">
            <a:avLst/>
          </a:prstGeom>
          <a:solidFill>
            <a:srgbClr val="800080"/>
          </a:solidFill>
          <a:ln w="9360">
            <a:solidFill>
              <a:srgbClr val="800080"/>
            </a:solidFill>
            <a:miter lim="800000"/>
            <a:headEnd/>
            <a:tailEnd/>
          </a:ln>
        </p:spPr>
        <p:txBody>
          <a:bodyPr wrap="none" lIns="90000" tIns="91440" rIns="90000" bIns="91440" anchor="ctr"/>
          <a:lstStyle>
            <a:lvl1pPr eaLnBrk="0" hangingPunct="0">
              <a:tabLst>
                <a:tab pos="723900" algn="l"/>
                <a:tab pos="1447800" algn="l"/>
                <a:tab pos="2171700" algn="l"/>
                <a:tab pos="2895600" algn="l"/>
              </a:tabLst>
              <a:defRPr>
                <a:solidFill>
                  <a:schemeClr val="tx1"/>
                </a:solidFill>
                <a:latin typeface="Arial" pitchFamily="34" charset="0"/>
              </a:defRPr>
            </a:lvl1pPr>
            <a:lvl2pPr marL="742950" indent="-285750" eaLnBrk="0" hangingPunct="0">
              <a:tabLst>
                <a:tab pos="723900" algn="l"/>
                <a:tab pos="1447800" algn="l"/>
                <a:tab pos="2171700" algn="l"/>
                <a:tab pos="2895600" algn="l"/>
              </a:tabLst>
              <a:defRPr>
                <a:solidFill>
                  <a:schemeClr val="tx1"/>
                </a:solidFill>
                <a:latin typeface="Arial" pitchFamily="34" charset="0"/>
              </a:defRPr>
            </a:lvl2pPr>
            <a:lvl3pPr marL="1143000" indent="-228600" eaLnBrk="0" hangingPunct="0">
              <a:tabLst>
                <a:tab pos="723900" algn="l"/>
                <a:tab pos="1447800" algn="l"/>
                <a:tab pos="2171700" algn="l"/>
                <a:tab pos="2895600" algn="l"/>
              </a:tabLst>
              <a:defRPr>
                <a:solidFill>
                  <a:schemeClr val="tx1"/>
                </a:solidFill>
                <a:latin typeface="Arial" pitchFamily="34" charset="0"/>
              </a:defRPr>
            </a:lvl3pPr>
            <a:lvl4pPr marL="1600200" indent="-228600" eaLnBrk="0" hangingPunct="0">
              <a:tabLst>
                <a:tab pos="723900" algn="l"/>
                <a:tab pos="1447800" algn="l"/>
                <a:tab pos="2171700" algn="l"/>
                <a:tab pos="2895600" algn="l"/>
              </a:tabLst>
              <a:defRPr>
                <a:solidFill>
                  <a:schemeClr val="tx1"/>
                </a:solidFill>
                <a:latin typeface="Arial" pitchFamily="34" charset="0"/>
              </a:defRPr>
            </a:lvl4pPr>
            <a:lvl5pPr marL="2057400" indent="-228600" eaLnBrk="0" hangingPunct="0">
              <a:tabLst>
                <a:tab pos="723900" algn="l"/>
                <a:tab pos="1447800" algn="l"/>
                <a:tab pos="2171700" algn="l"/>
                <a:tab pos="28956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itchFamily="34" charset="0"/>
              </a:defRPr>
            </a:lvl9pPr>
          </a:lstStyle>
          <a:p>
            <a:pPr eaLnBrk="1" hangingPunct="1"/>
            <a:r>
              <a:rPr lang="en-MY" altLang="en-US" sz="1400" b="1" dirty="0" err="1">
                <a:solidFill>
                  <a:srgbClr val="FFFFFF"/>
                </a:solidFill>
                <a:latin typeface="Calibri" pitchFamily="34" charset="0"/>
              </a:rPr>
              <a:t>Sektor</a:t>
            </a:r>
            <a:r>
              <a:rPr lang="en-MY" altLang="en-US" sz="1400" b="1" dirty="0">
                <a:solidFill>
                  <a:srgbClr val="FFFFFF"/>
                </a:solidFill>
                <a:latin typeface="Calibri" pitchFamily="34" charset="0"/>
              </a:rPr>
              <a:t> </a:t>
            </a:r>
            <a:r>
              <a:rPr lang="en-MY" altLang="en-US" sz="1400" b="1" dirty="0" err="1">
                <a:solidFill>
                  <a:srgbClr val="FFFFFF"/>
                </a:solidFill>
                <a:latin typeface="Calibri" pitchFamily="34" charset="0"/>
              </a:rPr>
              <a:t>Vokasional</a:t>
            </a:r>
            <a:r>
              <a:rPr lang="en-MY" altLang="en-US" sz="1400" b="1" dirty="0">
                <a:solidFill>
                  <a:srgbClr val="FFFFFF"/>
                </a:solidFill>
                <a:latin typeface="Calibri" pitchFamily="34" charset="0"/>
              </a:rPr>
              <a:t> </a:t>
            </a:r>
            <a:r>
              <a:rPr lang="en-MY" altLang="en-US" sz="1400" b="1" dirty="0" err="1" smtClean="0">
                <a:solidFill>
                  <a:srgbClr val="FFFFFF"/>
                </a:solidFill>
                <a:latin typeface="Calibri" pitchFamily="34" charset="0"/>
              </a:rPr>
              <a:t>dan</a:t>
            </a:r>
            <a:r>
              <a:rPr lang="en-MY" altLang="en-US" sz="1400" b="1" dirty="0" smtClean="0">
                <a:solidFill>
                  <a:srgbClr val="FFFFFF"/>
                </a:solidFill>
                <a:latin typeface="Calibri" pitchFamily="34" charset="0"/>
              </a:rPr>
              <a:t> </a:t>
            </a:r>
            <a:r>
              <a:rPr lang="en-MY" altLang="en-US" sz="1400" b="1" dirty="0" err="1">
                <a:solidFill>
                  <a:srgbClr val="FFFFFF"/>
                </a:solidFill>
                <a:latin typeface="Calibri" pitchFamily="34" charset="0"/>
              </a:rPr>
              <a:t>Teknikal</a:t>
            </a:r>
            <a:r>
              <a:rPr lang="en-MY" altLang="en-US" sz="1400" b="1" dirty="0">
                <a:solidFill>
                  <a:srgbClr val="FFFFFF"/>
                </a:solidFill>
                <a:latin typeface="Calibri" pitchFamily="34" charset="0"/>
              </a:rPr>
              <a:t> </a:t>
            </a:r>
            <a:endParaRPr lang="en-MY" altLang="en-US" sz="1400" b="1" dirty="0" smtClean="0">
              <a:solidFill>
                <a:srgbClr val="FFFFFF"/>
              </a:solidFill>
              <a:latin typeface="Calibri" pitchFamily="34" charset="0"/>
            </a:endParaRPr>
          </a:p>
          <a:p>
            <a:pPr eaLnBrk="1" hangingPunct="1"/>
            <a:r>
              <a:rPr lang="en-MY" altLang="en-US" sz="1400" b="1" dirty="0" smtClean="0">
                <a:solidFill>
                  <a:srgbClr val="FFFFFF"/>
                </a:solidFill>
                <a:latin typeface="Calibri" pitchFamily="34" charset="0"/>
              </a:rPr>
              <a:t>&amp; </a:t>
            </a:r>
            <a:r>
              <a:rPr lang="en-MY" altLang="en-US" sz="1400" b="1" dirty="0" err="1" smtClean="0">
                <a:solidFill>
                  <a:srgbClr val="FFFFFF"/>
                </a:solidFill>
                <a:latin typeface="Calibri" pitchFamily="34" charset="0"/>
              </a:rPr>
              <a:t>Pendidikan</a:t>
            </a:r>
            <a:r>
              <a:rPr lang="en-MY" altLang="en-US" sz="1400" b="1" dirty="0" smtClean="0">
                <a:solidFill>
                  <a:srgbClr val="FFFFFF"/>
                </a:solidFill>
                <a:latin typeface="Calibri" pitchFamily="34" charset="0"/>
              </a:rPr>
              <a:t> </a:t>
            </a:r>
            <a:r>
              <a:rPr lang="en-MY" altLang="en-US" sz="1400" b="1" dirty="0" err="1" smtClean="0">
                <a:solidFill>
                  <a:srgbClr val="FFFFFF"/>
                </a:solidFill>
                <a:latin typeface="Calibri" pitchFamily="34" charset="0"/>
              </a:rPr>
              <a:t>Tinggi</a:t>
            </a:r>
            <a:r>
              <a:rPr lang="en-MY" altLang="en-US" sz="1400" b="1" dirty="0" smtClean="0">
                <a:solidFill>
                  <a:srgbClr val="FFFFFF"/>
                </a:solidFill>
                <a:latin typeface="Calibri" pitchFamily="34" charset="0"/>
              </a:rPr>
              <a:t> (</a:t>
            </a:r>
            <a:r>
              <a:rPr lang="en-MY" altLang="en-US" sz="1400" b="1" dirty="0">
                <a:solidFill>
                  <a:srgbClr val="FFFFFF"/>
                </a:solidFill>
                <a:latin typeface="Calibri" pitchFamily="34" charset="0"/>
              </a:rPr>
              <a:t>MQA, </a:t>
            </a:r>
            <a:r>
              <a:rPr lang="en-MY" altLang="en-US" sz="1400" b="1" dirty="0" err="1">
                <a:solidFill>
                  <a:srgbClr val="FFFFFF"/>
                </a:solidFill>
                <a:latin typeface="Calibri" pitchFamily="34" charset="0"/>
              </a:rPr>
              <a:t>Akta</a:t>
            </a:r>
            <a:r>
              <a:rPr lang="en-MY" altLang="en-US" sz="1400" b="1" dirty="0">
                <a:solidFill>
                  <a:srgbClr val="FFFFFF"/>
                </a:solidFill>
                <a:latin typeface="Calibri" pitchFamily="34" charset="0"/>
              </a:rPr>
              <a:t> </a:t>
            </a:r>
            <a:r>
              <a:rPr lang="en-MY" altLang="en-US" sz="1400" b="1" dirty="0" smtClean="0">
                <a:solidFill>
                  <a:srgbClr val="FFFFFF"/>
                </a:solidFill>
                <a:latin typeface="Calibri" pitchFamily="34" charset="0"/>
              </a:rPr>
              <a:t>679</a:t>
            </a:r>
            <a:r>
              <a:rPr lang="en-MY" altLang="en-US" sz="1600" b="1" dirty="0" smtClean="0">
                <a:solidFill>
                  <a:srgbClr val="FFFFFF"/>
                </a:solidFill>
                <a:latin typeface="Calibri" pitchFamily="34" charset="0"/>
              </a:rPr>
              <a:t>)</a:t>
            </a:r>
            <a:endParaRPr lang="en-MY" altLang="en-US" sz="1600" b="1" dirty="0">
              <a:solidFill>
                <a:srgbClr val="FFFFFF"/>
              </a:solidFill>
              <a:latin typeface="Calibri" pitchFamily="34" charset="0"/>
            </a:endParaRPr>
          </a:p>
        </p:txBody>
      </p:sp>
      <p:sp>
        <p:nvSpPr>
          <p:cNvPr id="6153" name="Rectangle 8"/>
          <p:cNvSpPr>
            <a:spLocks noChangeArrowheads="1"/>
          </p:cNvSpPr>
          <p:nvPr/>
        </p:nvSpPr>
        <p:spPr bwMode="auto">
          <a:xfrm>
            <a:off x="2193925" y="1406525"/>
            <a:ext cx="3825876" cy="525463"/>
          </a:xfrm>
          <a:prstGeom prst="rect">
            <a:avLst/>
          </a:prstGeom>
          <a:solidFill>
            <a:srgbClr val="800080"/>
          </a:solidFill>
          <a:ln w="9360">
            <a:solidFill>
              <a:srgbClr val="800080"/>
            </a:solidFill>
            <a:miter lim="800000"/>
            <a:headEnd/>
            <a:tailEnd/>
          </a:ln>
        </p:spPr>
        <p:txBody>
          <a:bodyPr wrap="none" lIns="90000" tIns="91440" rIns="90000" bIns="91440" anchor="ctr"/>
          <a:lstStyle>
            <a:lvl1pPr eaLnBrk="0" hangingPunct="0">
              <a:tabLst>
                <a:tab pos="723900" algn="l"/>
                <a:tab pos="1447800" algn="l"/>
                <a:tab pos="2171700" algn="l"/>
                <a:tab pos="2895600" algn="l"/>
              </a:tabLst>
              <a:defRPr>
                <a:solidFill>
                  <a:schemeClr val="tx1"/>
                </a:solidFill>
                <a:latin typeface="Arial" pitchFamily="34" charset="0"/>
              </a:defRPr>
            </a:lvl1pPr>
            <a:lvl2pPr marL="742950" indent="-285750" eaLnBrk="0" hangingPunct="0">
              <a:tabLst>
                <a:tab pos="723900" algn="l"/>
                <a:tab pos="1447800" algn="l"/>
                <a:tab pos="2171700" algn="l"/>
                <a:tab pos="2895600" algn="l"/>
              </a:tabLst>
              <a:defRPr>
                <a:solidFill>
                  <a:schemeClr val="tx1"/>
                </a:solidFill>
                <a:latin typeface="Arial" pitchFamily="34" charset="0"/>
              </a:defRPr>
            </a:lvl2pPr>
            <a:lvl3pPr marL="1143000" indent="-228600" eaLnBrk="0" hangingPunct="0">
              <a:tabLst>
                <a:tab pos="723900" algn="l"/>
                <a:tab pos="1447800" algn="l"/>
                <a:tab pos="2171700" algn="l"/>
                <a:tab pos="2895600" algn="l"/>
              </a:tabLst>
              <a:defRPr>
                <a:solidFill>
                  <a:schemeClr val="tx1"/>
                </a:solidFill>
                <a:latin typeface="Arial" pitchFamily="34" charset="0"/>
              </a:defRPr>
            </a:lvl3pPr>
            <a:lvl4pPr marL="1600200" indent="-228600" eaLnBrk="0" hangingPunct="0">
              <a:tabLst>
                <a:tab pos="723900" algn="l"/>
                <a:tab pos="1447800" algn="l"/>
                <a:tab pos="2171700" algn="l"/>
                <a:tab pos="2895600" algn="l"/>
              </a:tabLst>
              <a:defRPr>
                <a:solidFill>
                  <a:schemeClr val="tx1"/>
                </a:solidFill>
                <a:latin typeface="Arial" pitchFamily="34" charset="0"/>
              </a:defRPr>
            </a:lvl4pPr>
            <a:lvl5pPr marL="2057400" indent="-228600" eaLnBrk="0" hangingPunct="0">
              <a:tabLst>
                <a:tab pos="723900" algn="l"/>
                <a:tab pos="1447800" algn="l"/>
                <a:tab pos="2171700" algn="l"/>
                <a:tab pos="28956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 pos="1447800" algn="l"/>
                <a:tab pos="2171700" algn="l"/>
                <a:tab pos="2895600" algn="l"/>
              </a:tabLst>
              <a:defRPr>
                <a:solidFill>
                  <a:schemeClr val="tx1"/>
                </a:solidFill>
                <a:latin typeface="Arial" pitchFamily="34" charset="0"/>
              </a:defRPr>
            </a:lvl9pPr>
          </a:lstStyle>
          <a:p>
            <a:pPr algn="ctr" eaLnBrk="1" hangingPunct="1"/>
            <a:r>
              <a:rPr lang="en-MY" altLang="en-US" sz="1600" b="1">
                <a:solidFill>
                  <a:srgbClr val="FFFFFF"/>
                </a:solidFill>
                <a:latin typeface="Calibri" pitchFamily="34" charset="0"/>
              </a:rPr>
              <a:t>Sektor Kemahiran  </a:t>
            </a:r>
          </a:p>
          <a:p>
            <a:pPr algn="ctr" eaLnBrk="1" hangingPunct="1"/>
            <a:r>
              <a:rPr lang="en-MY" altLang="en-US" sz="1600" b="1">
                <a:solidFill>
                  <a:srgbClr val="FFFFFF"/>
                </a:solidFill>
                <a:latin typeface="Calibri" pitchFamily="34" charset="0"/>
              </a:rPr>
              <a:t>(JPK, Akta 652)</a:t>
            </a:r>
          </a:p>
        </p:txBody>
      </p:sp>
      <p:sp>
        <p:nvSpPr>
          <p:cNvPr id="6154" name="AutoShape 9"/>
          <p:cNvSpPr>
            <a:spLocks noChangeArrowheads="1"/>
          </p:cNvSpPr>
          <p:nvPr/>
        </p:nvSpPr>
        <p:spPr bwMode="auto">
          <a:xfrm>
            <a:off x="6389687" y="2032000"/>
            <a:ext cx="773113" cy="1625600"/>
          </a:xfrm>
          <a:prstGeom prst="flowChartAlternateProcess">
            <a:avLst/>
          </a:prstGeom>
          <a:solidFill>
            <a:schemeClr val="tx2">
              <a:lumMod val="40000"/>
              <a:lumOff val="60000"/>
            </a:schemeClr>
          </a:solidFill>
          <a:ln w="9360">
            <a:solidFill>
              <a:srgbClr val="C0504D"/>
            </a:solidFill>
            <a:miter lim="800000"/>
            <a:headEnd/>
            <a:tailEnd/>
          </a:ln>
        </p:spPr>
        <p:txBody>
          <a:bodyPr wrap="none" lIns="0" tIns="64080" rIns="0" bIns="18360" anchor="ctr"/>
          <a:lstStyle>
            <a:lvl1pPr eaLnBrk="0" hangingPunct="0">
              <a:tabLst>
                <a:tab pos="723900" algn="l"/>
              </a:tabLst>
              <a:defRPr>
                <a:solidFill>
                  <a:schemeClr val="tx1"/>
                </a:solidFill>
                <a:latin typeface="Arial" pitchFamily="34" charset="0"/>
              </a:defRPr>
            </a:lvl1pPr>
            <a:lvl2pPr marL="742950" indent="-285750" eaLnBrk="0" hangingPunct="0">
              <a:tabLst>
                <a:tab pos="723900" algn="l"/>
              </a:tabLst>
              <a:defRPr>
                <a:solidFill>
                  <a:schemeClr val="tx1"/>
                </a:solidFill>
                <a:latin typeface="Arial" pitchFamily="34" charset="0"/>
              </a:defRPr>
            </a:lvl2pPr>
            <a:lvl3pPr marL="1143000" indent="-228600" eaLnBrk="0" hangingPunct="0">
              <a:tabLst>
                <a:tab pos="723900" algn="l"/>
              </a:tabLst>
              <a:defRPr>
                <a:solidFill>
                  <a:schemeClr val="tx1"/>
                </a:solidFill>
                <a:latin typeface="Arial" pitchFamily="34" charset="0"/>
              </a:defRPr>
            </a:lvl3pPr>
            <a:lvl4pPr marL="1600200" indent="-228600" eaLnBrk="0" hangingPunct="0">
              <a:tabLst>
                <a:tab pos="723900" algn="l"/>
              </a:tabLst>
              <a:defRPr>
                <a:solidFill>
                  <a:schemeClr val="tx1"/>
                </a:solidFill>
                <a:latin typeface="Arial" pitchFamily="34" charset="0"/>
              </a:defRPr>
            </a:lvl4pPr>
            <a:lvl5pPr marL="2057400" indent="-228600" eaLnBrk="0" hangingPunct="0">
              <a:tabLst>
                <a:tab pos="7239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Lst>
              <a:defRPr>
                <a:solidFill>
                  <a:schemeClr val="tx1"/>
                </a:solidFill>
                <a:latin typeface="Arial" pitchFamily="34" charset="0"/>
              </a:defRPr>
            </a:lvl9pPr>
          </a:lstStyle>
          <a:p>
            <a:pPr eaLnBrk="1" hangingPunct="1">
              <a:lnSpc>
                <a:spcPct val="85000"/>
              </a:lnSpc>
            </a:pPr>
            <a:r>
              <a:rPr lang="en-MY" altLang="en-US" sz="1200" b="1" dirty="0" err="1" smtClean="0">
                <a:solidFill>
                  <a:srgbClr val="000000"/>
                </a:solidFill>
                <a:latin typeface="Calibri" pitchFamily="34" charset="0"/>
              </a:rPr>
              <a:t>Politeknik</a:t>
            </a:r>
            <a:endParaRPr lang="en-MY" altLang="en-US" sz="1200" b="1" dirty="0">
              <a:solidFill>
                <a:srgbClr val="000000"/>
              </a:solidFill>
              <a:latin typeface="Calibri" pitchFamily="34" charset="0"/>
            </a:endParaRPr>
          </a:p>
          <a:p>
            <a:pPr eaLnBrk="1" hangingPunct="1">
              <a:lnSpc>
                <a:spcPct val="85000"/>
              </a:lnSpc>
            </a:pPr>
            <a:endParaRPr lang="en-MY" altLang="en-US" sz="1200" b="1" dirty="0">
              <a:solidFill>
                <a:srgbClr val="000000"/>
              </a:solidFill>
              <a:latin typeface="Calibri" pitchFamily="34" charset="0"/>
            </a:endParaRPr>
          </a:p>
          <a:p>
            <a:pPr eaLnBrk="1" hangingPunct="1">
              <a:lnSpc>
                <a:spcPct val="85000"/>
              </a:lnSpc>
              <a:buSzPct val="45000"/>
              <a:buFont typeface="Wingdings 2" pitchFamily="18" charset="2"/>
              <a:buChar char=""/>
            </a:pPr>
            <a:r>
              <a:rPr lang="en-MY" altLang="en-US" sz="1200" b="1" dirty="0">
                <a:solidFill>
                  <a:srgbClr val="000000"/>
                </a:solidFill>
                <a:latin typeface="Calibri" pitchFamily="34" charset="0"/>
              </a:rPr>
              <a:t> </a:t>
            </a:r>
            <a:r>
              <a:rPr lang="en-MY" altLang="en-US" sz="1200" dirty="0" smtClean="0">
                <a:solidFill>
                  <a:srgbClr val="000000"/>
                </a:solidFill>
                <a:latin typeface="Calibri" pitchFamily="34" charset="0"/>
              </a:rPr>
              <a:t>Diploma</a:t>
            </a:r>
          </a:p>
          <a:p>
            <a:pPr eaLnBrk="1" hangingPunct="1">
              <a:lnSpc>
                <a:spcPct val="85000"/>
              </a:lnSpc>
              <a:buSzPct val="45000"/>
              <a:buFont typeface="Wingdings 2" pitchFamily="18" charset="2"/>
              <a:buChar char=""/>
            </a:pPr>
            <a:r>
              <a:rPr lang="en-MY" altLang="en-US" sz="1200" dirty="0" smtClean="0">
                <a:solidFill>
                  <a:srgbClr val="000000"/>
                </a:solidFill>
                <a:latin typeface="Calibri" pitchFamily="34" charset="0"/>
              </a:rPr>
              <a:t> Diploma</a:t>
            </a:r>
          </a:p>
          <a:p>
            <a:pPr eaLnBrk="1" hangingPunct="1">
              <a:lnSpc>
                <a:spcPct val="85000"/>
              </a:lnSpc>
              <a:buSzPct val="45000"/>
            </a:pPr>
            <a:r>
              <a:rPr lang="en-MY" altLang="en-US" sz="1200" dirty="0" smtClean="0">
                <a:solidFill>
                  <a:srgbClr val="000000"/>
                </a:solidFill>
                <a:latin typeface="Calibri" pitchFamily="34" charset="0"/>
              </a:rPr>
              <a:t>   </a:t>
            </a:r>
            <a:r>
              <a:rPr lang="en-MY" altLang="en-US" sz="1200" dirty="0" err="1" smtClean="0">
                <a:solidFill>
                  <a:srgbClr val="000000"/>
                </a:solidFill>
                <a:latin typeface="Calibri" pitchFamily="34" charset="0"/>
              </a:rPr>
              <a:t>Lanjutan</a:t>
            </a:r>
            <a:endParaRPr lang="en-MY" altLang="en-US" sz="1200" dirty="0" smtClean="0">
              <a:solidFill>
                <a:srgbClr val="000000"/>
              </a:solidFill>
              <a:latin typeface="Calibri" pitchFamily="34" charset="0"/>
            </a:endParaRPr>
          </a:p>
          <a:p>
            <a:pPr eaLnBrk="1" hangingPunct="1">
              <a:lnSpc>
                <a:spcPct val="85000"/>
              </a:lnSpc>
              <a:buSzPct val="45000"/>
              <a:buFont typeface="Wingdings 2" pitchFamily="18" charset="2"/>
              <a:buChar char=""/>
            </a:pPr>
            <a:r>
              <a:rPr lang="en-MY" altLang="en-US" sz="1200" dirty="0" smtClean="0">
                <a:solidFill>
                  <a:srgbClr val="000000"/>
                </a:solidFill>
                <a:latin typeface="Calibri" pitchFamily="34" charset="0"/>
              </a:rPr>
              <a:t> </a:t>
            </a:r>
            <a:r>
              <a:rPr lang="en-MY" altLang="en-US" sz="1200" dirty="0" err="1" smtClean="0">
                <a:solidFill>
                  <a:srgbClr val="000000"/>
                </a:solidFill>
                <a:latin typeface="Calibri" pitchFamily="34" charset="0"/>
              </a:rPr>
              <a:t>Sarjana</a:t>
            </a:r>
            <a:r>
              <a:rPr lang="en-MY" altLang="en-US" sz="1200" dirty="0" smtClean="0">
                <a:solidFill>
                  <a:srgbClr val="000000"/>
                </a:solidFill>
                <a:latin typeface="Calibri" pitchFamily="34" charset="0"/>
              </a:rPr>
              <a:t> </a:t>
            </a:r>
          </a:p>
          <a:p>
            <a:pPr eaLnBrk="1" hangingPunct="1">
              <a:lnSpc>
                <a:spcPct val="85000"/>
              </a:lnSpc>
              <a:buSzPct val="45000"/>
            </a:pPr>
            <a:r>
              <a:rPr lang="en-MY" altLang="en-US" sz="1200" dirty="0">
                <a:solidFill>
                  <a:srgbClr val="000000"/>
                </a:solidFill>
                <a:latin typeface="Calibri" pitchFamily="34" charset="0"/>
              </a:rPr>
              <a:t> </a:t>
            </a:r>
            <a:r>
              <a:rPr lang="en-MY" altLang="en-US" sz="1200" dirty="0" smtClean="0">
                <a:solidFill>
                  <a:srgbClr val="000000"/>
                </a:solidFill>
                <a:latin typeface="Calibri" pitchFamily="34" charset="0"/>
              </a:rPr>
              <a:t>  </a:t>
            </a:r>
            <a:r>
              <a:rPr lang="en-MY" altLang="en-US" sz="1200" dirty="0" err="1" smtClean="0">
                <a:solidFill>
                  <a:srgbClr val="000000"/>
                </a:solidFill>
                <a:latin typeface="Calibri" pitchFamily="34" charset="0"/>
              </a:rPr>
              <a:t>Muda</a:t>
            </a:r>
            <a:r>
              <a:rPr lang="en-MY" altLang="en-US" sz="1200" dirty="0" smtClean="0">
                <a:solidFill>
                  <a:srgbClr val="000000"/>
                </a:solidFill>
                <a:latin typeface="Calibri" pitchFamily="34" charset="0"/>
              </a:rPr>
              <a:t>?</a:t>
            </a:r>
            <a:r>
              <a:rPr lang="en-MY" altLang="en-US" sz="1200" dirty="0">
                <a:solidFill>
                  <a:srgbClr val="000000"/>
                </a:solidFill>
                <a:latin typeface="Calibri" pitchFamily="34" charset="0"/>
              </a:rPr>
              <a:t/>
            </a:r>
            <a:br>
              <a:rPr lang="en-MY" altLang="en-US" sz="1200" dirty="0">
                <a:solidFill>
                  <a:srgbClr val="000000"/>
                </a:solidFill>
                <a:latin typeface="Calibri" pitchFamily="34" charset="0"/>
              </a:rPr>
            </a:br>
            <a:endParaRPr lang="en-MY" altLang="en-US" sz="1200" dirty="0">
              <a:solidFill>
                <a:srgbClr val="000000"/>
              </a:solidFill>
              <a:latin typeface="Calibri" pitchFamily="34" charset="0"/>
            </a:endParaRPr>
          </a:p>
        </p:txBody>
      </p:sp>
      <p:sp>
        <p:nvSpPr>
          <p:cNvPr id="6155" name="AutoShape 10"/>
          <p:cNvSpPr>
            <a:spLocks noChangeArrowheads="1"/>
          </p:cNvSpPr>
          <p:nvPr/>
        </p:nvSpPr>
        <p:spPr bwMode="auto">
          <a:xfrm>
            <a:off x="7150893" y="3821113"/>
            <a:ext cx="763588" cy="1550987"/>
          </a:xfrm>
          <a:prstGeom prst="flowChartAlternateProcess">
            <a:avLst/>
          </a:prstGeom>
          <a:solidFill>
            <a:schemeClr val="tx2">
              <a:lumMod val="40000"/>
              <a:lumOff val="60000"/>
            </a:schemeClr>
          </a:solidFill>
          <a:ln w="9360">
            <a:solidFill>
              <a:srgbClr val="C0504D"/>
            </a:solidFill>
            <a:miter lim="800000"/>
            <a:headEnd/>
            <a:tailEnd/>
          </a:ln>
        </p:spPr>
        <p:txBody>
          <a:bodyPr wrap="none" lIns="0" tIns="64080" rIns="0" bIns="18360" anchor="ctr"/>
          <a:lstStyle>
            <a:lvl1pPr eaLnBrk="0" hangingPunct="0">
              <a:tabLst>
                <a:tab pos="723900" algn="l"/>
              </a:tabLst>
              <a:defRPr>
                <a:solidFill>
                  <a:schemeClr val="tx1"/>
                </a:solidFill>
                <a:latin typeface="Arial" pitchFamily="34" charset="0"/>
              </a:defRPr>
            </a:lvl1pPr>
            <a:lvl2pPr marL="742950" indent="-285750" eaLnBrk="0" hangingPunct="0">
              <a:tabLst>
                <a:tab pos="723900" algn="l"/>
              </a:tabLst>
              <a:defRPr>
                <a:solidFill>
                  <a:schemeClr val="tx1"/>
                </a:solidFill>
                <a:latin typeface="Arial" pitchFamily="34" charset="0"/>
              </a:defRPr>
            </a:lvl2pPr>
            <a:lvl3pPr marL="1143000" indent="-228600" eaLnBrk="0" hangingPunct="0">
              <a:tabLst>
                <a:tab pos="723900" algn="l"/>
              </a:tabLst>
              <a:defRPr>
                <a:solidFill>
                  <a:schemeClr val="tx1"/>
                </a:solidFill>
                <a:latin typeface="Arial" pitchFamily="34" charset="0"/>
              </a:defRPr>
            </a:lvl3pPr>
            <a:lvl4pPr marL="1600200" indent="-228600" eaLnBrk="0" hangingPunct="0">
              <a:tabLst>
                <a:tab pos="723900" algn="l"/>
              </a:tabLst>
              <a:defRPr>
                <a:solidFill>
                  <a:schemeClr val="tx1"/>
                </a:solidFill>
                <a:latin typeface="Arial" pitchFamily="34" charset="0"/>
              </a:defRPr>
            </a:lvl4pPr>
            <a:lvl5pPr marL="2057400" indent="-228600" eaLnBrk="0" hangingPunct="0">
              <a:tabLst>
                <a:tab pos="7239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Lst>
              <a:defRPr>
                <a:solidFill>
                  <a:schemeClr val="tx1"/>
                </a:solidFill>
                <a:latin typeface="Arial" pitchFamily="34" charset="0"/>
              </a:defRPr>
            </a:lvl9pPr>
          </a:lstStyle>
          <a:p>
            <a:pPr eaLnBrk="1" hangingPunct="1">
              <a:lnSpc>
                <a:spcPct val="85000"/>
              </a:lnSpc>
            </a:pPr>
            <a:r>
              <a:rPr lang="en-MY" altLang="en-US" sz="1200" b="1" dirty="0" err="1">
                <a:solidFill>
                  <a:srgbClr val="000000"/>
                </a:solidFill>
                <a:latin typeface="Calibri" pitchFamily="34" charset="0"/>
              </a:rPr>
              <a:t>Kolej</a:t>
            </a:r>
            <a:endParaRPr lang="en-MY" altLang="en-US" sz="1200" b="1" dirty="0">
              <a:solidFill>
                <a:srgbClr val="000000"/>
              </a:solidFill>
              <a:latin typeface="Calibri" pitchFamily="34" charset="0"/>
            </a:endParaRPr>
          </a:p>
          <a:p>
            <a:pPr eaLnBrk="1" hangingPunct="1">
              <a:lnSpc>
                <a:spcPct val="85000"/>
              </a:lnSpc>
            </a:pPr>
            <a:r>
              <a:rPr lang="en-MY" altLang="en-US" sz="1200" b="1" dirty="0" err="1">
                <a:solidFill>
                  <a:srgbClr val="000000"/>
                </a:solidFill>
                <a:latin typeface="Calibri" pitchFamily="34" charset="0"/>
              </a:rPr>
              <a:t>Komuniti</a:t>
            </a:r>
            <a:endParaRPr lang="en-MY" altLang="en-US" sz="1200" b="1" dirty="0">
              <a:solidFill>
                <a:srgbClr val="000000"/>
              </a:solidFill>
              <a:latin typeface="Calibri" pitchFamily="34" charset="0"/>
            </a:endParaRPr>
          </a:p>
          <a:p>
            <a:pPr eaLnBrk="1" hangingPunct="1">
              <a:lnSpc>
                <a:spcPct val="85000"/>
              </a:lnSpc>
            </a:pPr>
            <a:endParaRPr lang="en-MY" altLang="en-US" sz="1200" b="1" dirty="0">
              <a:solidFill>
                <a:srgbClr val="000000"/>
              </a:solidFill>
              <a:latin typeface="Calibri" pitchFamily="34" charset="0"/>
            </a:endParaRPr>
          </a:p>
          <a:p>
            <a:pPr eaLnBrk="1" hangingPunct="1">
              <a:lnSpc>
                <a:spcPct val="85000"/>
              </a:lnSpc>
            </a:pPr>
            <a:endParaRPr lang="en-MY" altLang="en-US" sz="1200" b="1" dirty="0">
              <a:solidFill>
                <a:srgbClr val="000000"/>
              </a:solidFill>
              <a:latin typeface="Calibri" pitchFamily="34" charset="0"/>
            </a:endParaRPr>
          </a:p>
          <a:p>
            <a:pPr eaLnBrk="1" hangingPunct="1">
              <a:lnSpc>
                <a:spcPct val="85000"/>
              </a:lnSpc>
              <a:buClr>
                <a:srgbClr val="1F497D"/>
              </a:buClr>
              <a:buSzPct val="45000"/>
              <a:buFont typeface="Wingdings 2" pitchFamily="18" charset="2"/>
              <a:buChar char=""/>
            </a:pPr>
            <a:r>
              <a:rPr lang="en-MY" altLang="en-US" sz="1200" b="1" dirty="0">
                <a:solidFill>
                  <a:srgbClr val="000000"/>
                </a:solidFill>
                <a:latin typeface="Calibri" pitchFamily="34" charset="0"/>
              </a:rPr>
              <a:t> </a:t>
            </a:r>
            <a:r>
              <a:rPr lang="en-MY" altLang="en-US" sz="1200" dirty="0" smtClean="0">
                <a:solidFill>
                  <a:srgbClr val="000000"/>
                </a:solidFill>
                <a:latin typeface="Calibri" pitchFamily="34" charset="0"/>
              </a:rPr>
              <a:t>SKK</a:t>
            </a:r>
            <a:endParaRPr lang="en-MY" altLang="en-US" sz="1200" dirty="0">
              <a:solidFill>
                <a:srgbClr val="000000"/>
              </a:solidFill>
              <a:latin typeface="Calibri" pitchFamily="34" charset="0"/>
            </a:endParaRPr>
          </a:p>
        </p:txBody>
      </p:sp>
      <p:sp>
        <p:nvSpPr>
          <p:cNvPr id="6156" name="AutoShape 11"/>
          <p:cNvSpPr>
            <a:spLocks noChangeArrowheads="1"/>
          </p:cNvSpPr>
          <p:nvPr/>
        </p:nvSpPr>
        <p:spPr bwMode="auto">
          <a:xfrm>
            <a:off x="2232025" y="2641600"/>
            <a:ext cx="763588" cy="1016000"/>
          </a:xfrm>
          <a:prstGeom prst="flowChartAlternateProcess">
            <a:avLst/>
          </a:prstGeom>
          <a:solidFill>
            <a:srgbClr val="FFC000"/>
          </a:solidFill>
          <a:ln w="9360">
            <a:solidFill>
              <a:srgbClr val="F9EFBD"/>
            </a:solidFill>
            <a:miter lim="800000"/>
            <a:headEnd/>
            <a:tailEnd/>
          </a:ln>
        </p:spPr>
        <p:txBody>
          <a:bodyPr lIns="0" tIns="64080" rIns="0" bIns="18360" anchor="ctr"/>
          <a:lstStyle>
            <a:lvl1pPr eaLnBrk="0" hangingPunct="0">
              <a:tabLst>
                <a:tab pos="723900" algn="l"/>
              </a:tabLst>
              <a:defRPr>
                <a:solidFill>
                  <a:schemeClr val="tx1"/>
                </a:solidFill>
                <a:latin typeface="Arial" pitchFamily="34" charset="0"/>
              </a:defRPr>
            </a:lvl1pPr>
            <a:lvl2pPr marL="742950" indent="-285750" eaLnBrk="0" hangingPunct="0">
              <a:tabLst>
                <a:tab pos="723900" algn="l"/>
              </a:tabLst>
              <a:defRPr>
                <a:solidFill>
                  <a:schemeClr val="tx1"/>
                </a:solidFill>
                <a:latin typeface="Arial" pitchFamily="34" charset="0"/>
              </a:defRPr>
            </a:lvl2pPr>
            <a:lvl3pPr marL="1143000" indent="-228600" eaLnBrk="0" hangingPunct="0">
              <a:tabLst>
                <a:tab pos="723900" algn="l"/>
              </a:tabLst>
              <a:defRPr>
                <a:solidFill>
                  <a:schemeClr val="tx1"/>
                </a:solidFill>
                <a:latin typeface="Arial" pitchFamily="34" charset="0"/>
              </a:defRPr>
            </a:lvl3pPr>
            <a:lvl4pPr marL="1600200" indent="-228600" eaLnBrk="0" hangingPunct="0">
              <a:tabLst>
                <a:tab pos="723900" algn="l"/>
              </a:tabLst>
              <a:defRPr>
                <a:solidFill>
                  <a:schemeClr val="tx1"/>
                </a:solidFill>
                <a:latin typeface="Arial" pitchFamily="34" charset="0"/>
              </a:defRPr>
            </a:lvl4pPr>
            <a:lvl5pPr marL="2057400" indent="-228600" eaLnBrk="0" hangingPunct="0">
              <a:tabLst>
                <a:tab pos="7239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Lst>
              <a:defRPr>
                <a:solidFill>
                  <a:schemeClr val="tx1"/>
                </a:solidFill>
                <a:latin typeface="Arial" pitchFamily="34" charset="0"/>
              </a:defRPr>
            </a:lvl9pPr>
          </a:lstStyle>
          <a:p>
            <a:pPr eaLnBrk="1" hangingPunct="1">
              <a:lnSpc>
                <a:spcPct val="85000"/>
              </a:lnSpc>
            </a:pPr>
            <a:r>
              <a:rPr lang="en-MY" altLang="en-US" sz="1200" b="1" dirty="0">
                <a:solidFill>
                  <a:srgbClr val="000000"/>
                </a:solidFill>
                <a:latin typeface="Calibri" pitchFamily="34" charset="0"/>
              </a:rPr>
              <a:t>JMTI</a:t>
            </a:r>
          </a:p>
          <a:p>
            <a:pPr eaLnBrk="1" hangingPunct="1">
              <a:lnSpc>
                <a:spcPct val="85000"/>
              </a:lnSpc>
            </a:pPr>
            <a:endParaRPr lang="en-MY" altLang="en-US" sz="1200" b="1" dirty="0">
              <a:solidFill>
                <a:srgbClr val="000000"/>
              </a:solidFill>
              <a:latin typeface="Calibri" pitchFamily="34" charset="0"/>
            </a:endParaRPr>
          </a:p>
          <a:p>
            <a:pPr eaLnBrk="1" hangingPunct="1">
              <a:lnSpc>
                <a:spcPct val="85000"/>
              </a:lnSpc>
              <a:buSzPct val="45000"/>
              <a:buFont typeface="Wingdings 2" pitchFamily="18" charset="2"/>
              <a:buChar char=""/>
            </a:pPr>
            <a:r>
              <a:rPr lang="en-MY" altLang="en-US" sz="1200" dirty="0">
                <a:solidFill>
                  <a:srgbClr val="000000"/>
                </a:solidFill>
                <a:latin typeface="Calibri" pitchFamily="34" charset="0"/>
              </a:rPr>
              <a:t> DKM</a:t>
            </a:r>
          </a:p>
          <a:p>
            <a:pPr eaLnBrk="1" hangingPunct="1">
              <a:lnSpc>
                <a:spcPct val="85000"/>
              </a:lnSpc>
              <a:buSzPct val="45000"/>
              <a:buFont typeface="Wingdings 2" pitchFamily="18" charset="2"/>
              <a:buChar char=""/>
            </a:pPr>
            <a:r>
              <a:rPr lang="en-MY" altLang="en-US" sz="1200" dirty="0">
                <a:solidFill>
                  <a:srgbClr val="000000"/>
                </a:solidFill>
                <a:latin typeface="Calibri" pitchFamily="34" charset="0"/>
              </a:rPr>
              <a:t> DKLM </a:t>
            </a:r>
          </a:p>
        </p:txBody>
      </p:sp>
      <p:sp>
        <p:nvSpPr>
          <p:cNvPr id="6157" name="AutoShape 12"/>
          <p:cNvSpPr>
            <a:spLocks noChangeArrowheads="1"/>
          </p:cNvSpPr>
          <p:nvPr/>
        </p:nvSpPr>
        <p:spPr bwMode="auto">
          <a:xfrm>
            <a:off x="3076575" y="2603500"/>
            <a:ext cx="765175" cy="596900"/>
          </a:xfrm>
          <a:prstGeom prst="flowChartAlternateProcess">
            <a:avLst/>
          </a:prstGeom>
          <a:solidFill>
            <a:srgbClr val="FFC000"/>
          </a:solidFill>
          <a:ln w="9360">
            <a:solidFill>
              <a:srgbClr val="F9EFBD"/>
            </a:solidFill>
            <a:miter lim="800000"/>
            <a:headEnd/>
            <a:tailEnd/>
          </a:ln>
        </p:spPr>
        <p:txBody>
          <a:bodyPr lIns="0" tIns="64080" rIns="0" bIns="18360" anchor="ctr"/>
          <a:lstStyle>
            <a:lvl1pPr eaLnBrk="0" hangingPunct="0">
              <a:tabLst>
                <a:tab pos="723900" algn="l"/>
              </a:tabLst>
              <a:defRPr>
                <a:solidFill>
                  <a:schemeClr val="tx1"/>
                </a:solidFill>
                <a:latin typeface="Arial" pitchFamily="34" charset="0"/>
              </a:defRPr>
            </a:lvl1pPr>
            <a:lvl2pPr marL="742950" indent="-285750" eaLnBrk="0" hangingPunct="0">
              <a:tabLst>
                <a:tab pos="723900" algn="l"/>
              </a:tabLst>
              <a:defRPr>
                <a:solidFill>
                  <a:schemeClr val="tx1"/>
                </a:solidFill>
                <a:latin typeface="Arial" pitchFamily="34" charset="0"/>
              </a:defRPr>
            </a:lvl2pPr>
            <a:lvl3pPr marL="1143000" indent="-228600" eaLnBrk="0" hangingPunct="0">
              <a:tabLst>
                <a:tab pos="723900" algn="l"/>
              </a:tabLst>
              <a:defRPr>
                <a:solidFill>
                  <a:schemeClr val="tx1"/>
                </a:solidFill>
                <a:latin typeface="Arial" pitchFamily="34" charset="0"/>
              </a:defRPr>
            </a:lvl3pPr>
            <a:lvl4pPr marL="1600200" indent="-228600" eaLnBrk="0" hangingPunct="0">
              <a:tabLst>
                <a:tab pos="723900" algn="l"/>
              </a:tabLst>
              <a:defRPr>
                <a:solidFill>
                  <a:schemeClr val="tx1"/>
                </a:solidFill>
                <a:latin typeface="Arial" pitchFamily="34" charset="0"/>
              </a:defRPr>
            </a:lvl4pPr>
            <a:lvl5pPr marL="2057400" indent="-228600" eaLnBrk="0" hangingPunct="0">
              <a:tabLst>
                <a:tab pos="7239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Lst>
              <a:defRPr>
                <a:solidFill>
                  <a:schemeClr val="tx1"/>
                </a:solidFill>
                <a:latin typeface="Arial" pitchFamily="34" charset="0"/>
              </a:defRPr>
            </a:lvl9pPr>
          </a:lstStyle>
          <a:p>
            <a:pPr eaLnBrk="1" hangingPunct="1">
              <a:lnSpc>
                <a:spcPct val="85000"/>
              </a:lnSpc>
            </a:pPr>
            <a:r>
              <a:rPr lang="en-MY" altLang="en-US" sz="1200" b="1" dirty="0">
                <a:solidFill>
                  <a:srgbClr val="4D4D4D"/>
                </a:solidFill>
                <a:latin typeface="Calibri" pitchFamily="34" charset="0"/>
              </a:rPr>
              <a:t>ADTEC</a:t>
            </a:r>
          </a:p>
          <a:p>
            <a:pPr eaLnBrk="1" hangingPunct="1">
              <a:lnSpc>
                <a:spcPct val="85000"/>
              </a:lnSpc>
            </a:pPr>
            <a:endParaRPr lang="en-MY" altLang="en-US" sz="1200" b="1" dirty="0">
              <a:solidFill>
                <a:srgbClr val="4D4D4D"/>
              </a:solidFill>
              <a:latin typeface="Calibri" pitchFamily="34" charset="0"/>
            </a:endParaRPr>
          </a:p>
          <a:p>
            <a:pPr eaLnBrk="1" hangingPunct="1">
              <a:lnSpc>
                <a:spcPct val="85000"/>
              </a:lnSpc>
              <a:buSzPct val="45000"/>
              <a:buFont typeface="Wingdings 2" pitchFamily="18" charset="2"/>
              <a:buChar char=""/>
            </a:pPr>
            <a:r>
              <a:rPr lang="en-MY" altLang="en-US" sz="1200" b="1" dirty="0">
                <a:solidFill>
                  <a:srgbClr val="4D4D4D"/>
                </a:solidFill>
                <a:latin typeface="Calibri" pitchFamily="34" charset="0"/>
              </a:rPr>
              <a:t> </a:t>
            </a:r>
            <a:r>
              <a:rPr lang="en-MY" altLang="en-US" sz="1200" dirty="0">
                <a:solidFill>
                  <a:srgbClr val="4D4D4D"/>
                </a:solidFill>
                <a:latin typeface="Calibri" pitchFamily="34" charset="0"/>
              </a:rPr>
              <a:t>DKLM</a:t>
            </a:r>
            <a:r>
              <a:rPr lang="en-MY" altLang="en-US" sz="1200" b="1" dirty="0">
                <a:solidFill>
                  <a:srgbClr val="4D4D4D"/>
                </a:solidFill>
                <a:latin typeface="Calibri" pitchFamily="34" charset="0"/>
              </a:rPr>
              <a:t>  </a:t>
            </a:r>
          </a:p>
        </p:txBody>
      </p:sp>
      <p:sp>
        <p:nvSpPr>
          <p:cNvPr id="6158" name="AutoShape 13"/>
          <p:cNvSpPr>
            <a:spLocks noChangeArrowheads="1"/>
          </p:cNvSpPr>
          <p:nvPr/>
        </p:nvSpPr>
        <p:spPr bwMode="auto">
          <a:xfrm>
            <a:off x="2222500" y="3806825"/>
            <a:ext cx="765175" cy="1527175"/>
          </a:xfrm>
          <a:prstGeom prst="flowChartAlternateProcess">
            <a:avLst/>
          </a:prstGeom>
          <a:solidFill>
            <a:srgbClr val="FFC000"/>
          </a:solidFill>
          <a:ln w="9360">
            <a:solidFill>
              <a:srgbClr val="F9EFBD"/>
            </a:solidFill>
            <a:miter lim="800000"/>
            <a:headEnd/>
            <a:tailEnd/>
          </a:ln>
        </p:spPr>
        <p:txBody>
          <a:bodyPr lIns="0" tIns="64080" rIns="0" bIns="18360" anchor="ctr"/>
          <a:lstStyle>
            <a:lvl1pPr eaLnBrk="0" hangingPunct="0">
              <a:tabLst>
                <a:tab pos="723900" algn="l"/>
              </a:tabLst>
              <a:defRPr>
                <a:solidFill>
                  <a:schemeClr val="tx1"/>
                </a:solidFill>
                <a:latin typeface="Arial" pitchFamily="34" charset="0"/>
              </a:defRPr>
            </a:lvl1pPr>
            <a:lvl2pPr marL="742950" indent="-285750" eaLnBrk="0" hangingPunct="0">
              <a:tabLst>
                <a:tab pos="723900" algn="l"/>
              </a:tabLst>
              <a:defRPr>
                <a:solidFill>
                  <a:schemeClr val="tx1"/>
                </a:solidFill>
                <a:latin typeface="Arial" pitchFamily="34" charset="0"/>
              </a:defRPr>
            </a:lvl2pPr>
            <a:lvl3pPr marL="1143000" indent="-228600" eaLnBrk="0" hangingPunct="0">
              <a:tabLst>
                <a:tab pos="723900" algn="l"/>
              </a:tabLst>
              <a:defRPr>
                <a:solidFill>
                  <a:schemeClr val="tx1"/>
                </a:solidFill>
                <a:latin typeface="Arial" pitchFamily="34" charset="0"/>
              </a:defRPr>
            </a:lvl3pPr>
            <a:lvl4pPr marL="1600200" indent="-228600" eaLnBrk="0" hangingPunct="0">
              <a:tabLst>
                <a:tab pos="723900" algn="l"/>
              </a:tabLst>
              <a:defRPr>
                <a:solidFill>
                  <a:schemeClr val="tx1"/>
                </a:solidFill>
                <a:latin typeface="Arial" pitchFamily="34" charset="0"/>
              </a:defRPr>
            </a:lvl4pPr>
            <a:lvl5pPr marL="2057400" indent="-228600" eaLnBrk="0" hangingPunct="0">
              <a:tabLst>
                <a:tab pos="7239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Lst>
              <a:defRPr>
                <a:solidFill>
                  <a:schemeClr val="tx1"/>
                </a:solidFill>
                <a:latin typeface="Arial" pitchFamily="34" charset="0"/>
              </a:defRPr>
            </a:lvl9pPr>
          </a:lstStyle>
          <a:p>
            <a:pPr eaLnBrk="1" hangingPunct="1">
              <a:lnSpc>
                <a:spcPct val="85000"/>
              </a:lnSpc>
            </a:pPr>
            <a:r>
              <a:rPr lang="en-MY" altLang="en-US" sz="1200" b="1">
                <a:solidFill>
                  <a:srgbClr val="000000"/>
                </a:solidFill>
                <a:latin typeface="Calibri" pitchFamily="34" charset="0"/>
              </a:rPr>
              <a:t>ILP</a:t>
            </a:r>
          </a:p>
          <a:p>
            <a:pPr eaLnBrk="1" hangingPunct="1">
              <a:lnSpc>
                <a:spcPct val="85000"/>
              </a:lnSpc>
            </a:pPr>
            <a:endParaRPr lang="en-MY" altLang="en-US" sz="1200" b="1">
              <a:solidFill>
                <a:srgbClr val="000000"/>
              </a:solidFill>
              <a:latin typeface="Calibri" pitchFamily="34" charset="0"/>
            </a:endParaRPr>
          </a:p>
          <a:p>
            <a:pPr eaLnBrk="1" hangingPunct="1">
              <a:lnSpc>
                <a:spcPct val="85000"/>
              </a:lnSpc>
              <a:buClr>
                <a:srgbClr val="1F497D"/>
              </a:buClr>
              <a:buSzPct val="45000"/>
              <a:buFont typeface="Wingdings 2" pitchFamily="18" charset="2"/>
              <a:buChar char=""/>
            </a:pPr>
            <a:r>
              <a:rPr lang="en-MY" altLang="en-US" sz="1200" b="1">
                <a:solidFill>
                  <a:srgbClr val="000000"/>
                </a:solidFill>
                <a:latin typeface="Calibri" pitchFamily="34" charset="0"/>
              </a:rPr>
              <a:t> </a:t>
            </a:r>
            <a:r>
              <a:rPr lang="en-MY" altLang="en-US" sz="1200">
                <a:solidFill>
                  <a:srgbClr val="000000"/>
                </a:solidFill>
                <a:latin typeface="Calibri" pitchFamily="34" charset="0"/>
              </a:rPr>
              <a:t>SKM</a:t>
            </a:r>
          </a:p>
          <a:p>
            <a:pPr eaLnBrk="1" hangingPunct="1">
              <a:lnSpc>
                <a:spcPct val="85000"/>
              </a:lnSpc>
              <a:buClr>
                <a:srgbClr val="1F497D"/>
              </a:buClr>
              <a:buSzPct val="45000"/>
              <a:buFont typeface="Wingdings 2" pitchFamily="18" charset="2"/>
              <a:buChar char=""/>
            </a:pPr>
            <a:r>
              <a:rPr lang="en-MY" altLang="en-US" sz="1200" b="1">
                <a:solidFill>
                  <a:srgbClr val="000000"/>
                </a:solidFill>
                <a:latin typeface="Calibri" pitchFamily="34" charset="0"/>
              </a:rPr>
              <a:t> DKM </a:t>
            </a:r>
          </a:p>
        </p:txBody>
      </p:sp>
      <p:sp>
        <p:nvSpPr>
          <p:cNvPr id="6159" name="AutoShape 14"/>
          <p:cNvSpPr>
            <a:spLocks noChangeArrowheads="1"/>
          </p:cNvSpPr>
          <p:nvPr/>
        </p:nvSpPr>
        <p:spPr bwMode="auto">
          <a:xfrm>
            <a:off x="3048000" y="3276600"/>
            <a:ext cx="838200" cy="2084388"/>
          </a:xfrm>
          <a:prstGeom prst="flowChartAlternateProcess">
            <a:avLst/>
          </a:prstGeom>
          <a:solidFill>
            <a:srgbClr val="8EB4E3"/>
          </a:solidFill>
          <a:ln w="9360">
            <a:solidFill>
              <a:srgbClr val="ACC6D0"/>
            </a:solidFill>
            <a:miter lim="800000"/>
            <a:headEnd/>
            <a:tailEnd/>
          </a:ln>
        </p:spPr>
        <p:txBody>
          <a:bodyPr lIns="0" tIns="0" rIns="0" bIns="0" anchor="ctr"/>
          <a:lstStyle>
            <a:lvl1pPr eaLnBrk="0" hangingPunct="0">
              <a:tabLst>
                <a:tab pos="723900" algn="l"/>
              </a:tabLst>
              <a:defRPr>
                <a:solidFill>
                  <a:schemeClr val="tx1"/>
                </a:solidFill>
                <a:latin typeface="Arial" pitchFamily="34" charset="0"/>
              </a:defRPr>
            </a:lvl1pPr>
            <a:lvl2pPr marL="742950" indent="-285750" eaLnBrk="0" hangingPunct="0">
              <a:tabLst>
                <a:tab pos="723900" algn="l"/>
              </a:tabLst>
              <a:defRPr>
                <a:solidFill>
                  <a:schemeClr val="tx1"/>
                </a:solidFill>
                <a:latin typeface="Arial" pitchFamily="34" charset="0"/>
              </a:defRPr>
            </a:lvl2pPr>
            <a:lvl3pPr marL="1143000" indent="-228600" eaLnBrk="0" hangingPunct="0">
              <a:tabLst>
                <a:tab pos="723900" algn="l"/>
              </a:tabLst>
              <a:defRPr>
                <a:solidFill>
                  <a:schemeClr val="tx1"/>
                </a:solidFill>
                <a:latin typeface="Arial" pitchFamily="34" charset="0"/>
              </a:defRPr>
            </a:lvl3pPr>
            <a:lvl4pPr marL="1600200" indent="-228600" eaLnBrk="0" hangingPunct="0">
              <a:tabLst>
                <a:tab pos="723900" algn="l"/>
              </a:tabLst>
              <a:defRPr>
                <a:solidFill>
                  <a:schemeClr val="tx1"/>
                </a:solidFill>
                <a:latin typeface="Arial" pitchFamily="34" charset="0"/>
              </a:defRPr>
            </a:lvl4pPr>
            <a:lvl5pPr marL="2057400" indent="-228600" eaLnBrk="0" hangingPunct="0">
              <a:tabLst>
                <a:tab pos="7239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Lst>
              <a:defRPr>
                <a:solidFill>
                  <a:schemeClr val="tx1"/>
                </a:solidFill>
                <a:latin typeface="Arial" pitchFamily="34" charset="0"/>
              </a:defRPr>
            </a:lvl9pPr>
          </a:lstStyle>
          <a:p>
            <a:pPr eaLnBrk="1" hangingPunct="1">
              <a:lnSpc>
                <a:spcPct val="80000"/>
              </a:lnSpc>
            </a:pPr>
            <a:r>
              <a:rPr lang="en-MY" altLang="en-US" sz="1200" b="1" dirty="0" err="1">
                <a:solidFill>
                  <a:srgbClr val="000000"/>
                </a:solidFill>
                <a:latin typeface="Calibri" pitchFamily="34" charset="0"/>
              </a:rPr>
              <a:t>Kolej</a:t>
            </a:r>
            <a:r>
              <a:rPr lang="en-MY" altLang="en-US" sz="1200" b="1" dirty="0">
                <a:solidFill>
                  <a:srgbClr val="000000"/>
                </a:solidFill>
                <a:latin typeface="Calibri" pitchFamily="34" charset="0"/>
              </a:rPr>
              <a:t> </a:t>
            </a:r>
            <a:r>
              <a:rPr lang="en-MY" altLang="en-US" sz="1200" b="1" dirty="0" err="1">
                <a:solidFill>
                  <a:srgbClr val="000000"/>
                </a:solidFill>
                <a:latin typeface="Calibri" pitchFamily="34" charset="0"/>
              </a:rPr>
              <a:t>Vokasional</a:t>
            </a:r>
            <a:endParaRPr lang="en-MY" altLang="en-US" sz="1200" b="1" dirty="0">
              <a:solidFill>
                <a:srgbClr val="000000"/>
              </a:solidFill>
              <a:latin typeface="Calibri" pitchFamily="34" charset="0"/>
            </a:endParaRPr>
          </a:p>
          <a:p>
            <a:pPr eaLnBrk="1" hangingPunct="1">
              <a:lnSpc>
                <a:spcPct val="80000"/>
              </a:lnSpc>
            </a:pPr>
            <a:endParaRPr lang="en-MY" altLang="en-US" sz="1200" b="1" dirty="0">
              <a:solidFill>
                <a:srgbClr val="000000"/>
              </a:solidFill>
              <a:latin typeface="Calibri" pitchFamily="34" charset="0"/>
            </a:endParaRPr>
          </a:p>
          <a:p>
            <a:pPr eaLnBrk="1" hangingPunct="1">
              <a:lnSpc>
                <a:spcPct val="80000"/>
              </a:lnSpc>
              <a:buClr>
                <a:srgbClr val="1F497D"/>
              </a:buClr>
              <a:buSzPct val="45000"/>
              <a:buFont typeface="Wingdings 2" pitchFamily="18" charset="2"/>
              <a:buChar char=""/>
            </a:pPr>
            <a:r>
              <a:rPr lang="en-MY" altLang="en-US" sz="1200" b="1" dirty="0">
                <a:solidFill>
                  <a:srgbClr val="000000"/>
                </a:solidFill>
                <a:latin typeface="Calibri" pitchFamily="34" charset="0"/>
              </a:rPr>
              <a:t> </a:t>
            </a:r>
            <a:r>
              <a:rPr lang="en-MY" altLang="en-US" sz="1200" dirty="0">
                <a:solidFill>
                  <a:srgbClr val="000000"/>
                </a:solidFill>
                <a:latin typeface="Calibri" pitchFamily="34" charset="0"/>
              </a:rPr>
              <a:t>SKM</a:t>
            </a:r>
          </a:p>
          <a:p>
            <a:pPr eaLnBrk="1" hangingPunct="1">
              <a:lnSpc>
                <a:spcPct val="80000"/>
              </a:lnSpc>
              <a:buClr>
                <a:srgbClr val="1F497D"/>
              </a:buClr>
              <a:buSzPct val="45000"/>
              <a:buFont typeface="Wingdings 2" pitchFamily="18" charset="2"/>
              <a:buChar char=""/>
            </a:pPr>
            <a:r>
              <a:rPr lang="en-MY" altLang="en-US" sz="1200" dirty="0">
                <a:solidFill>
                  <a:srgbClr val="000000"/>
                </a:solidFill>
                <a:latin typeface="Calibri" pitchFamily="34" charset="0"/>
              </a:rPr>
              <a:t> DKM</a:t>
            </a:r>
          </a:p>
        </p:txBody>
      </p:sp>
      <p:sp>
        <p:nvSpPr>
          <p:cNvPr id="6160" name="AutoShape 15"/>
          <p:cNvSpPr>
            <a:spLocks noChangeArrowheads="1"/>
          </p:cNvSpPr>
          <p:nvPr/>
        </p:nvSpPr>
        <p:spPr bwMode="auto">
          <a:xfrm>
            <a:off x="4749800" y="4414838"/>
            <a:ext cx="808038" cy="965200"/>
          </a:xfrm>
          <a:prstGeom prst="flowChartAlternateProcess">
            <a:avLst/>
          </a:prstGeom>
          <a:solidFill>
            <a:srgbClr val="E7C7C7"/>
          </a:solidFill>
          <a:ln w="9360">
            <a:solidFill>
              <a:srgbClr val="E7C7C7"/>
            </a:solidFill>
            <a:miter lim="800000"/>
            <a:headEnd/>
            <a:tailEnd/>
          </a:ln>
        </p:spPr>
        <p:txBody>
          <a:bodyPr lIns="0" tIns="0" rIns="0" bIns="0" anchor="ctr"/>
          <a:lstStyle>
            <a:lvl1pPr eaLnBrk="0" hangingPunct="0">
              <a:tabLst>
                <a:tab pos="723900" algn="l"/>
                <a:tab pos="1447800" algn="l"/>
              </a:tabLst>
              <a:defRPr>
                <a:solidFill>
                  <a:schemeClr val="tx1"/>
                </a:solidFill>
                <a:latin typeface="Arial" pitchFamily="34" charset="0"/>
              </a:defRPr>
            </a:lvl1pPr>
            <a:lvl2pPr marL="742950" indent="-285750" eaLnBrk="0" hangingPunct="0">
              <a:tabLst>
                <a:tab pos="723900" algn="l"/>
                <a:tab pos="1447800" algn="l"/>
              </a:tabLst>
              <a:defRPr>
                <a:solidFill>
                  <a:schemeClr val="tx1"/>
                </a:solidFill>
                <a:latin typeface="Arial" pitchFamily="34" charset="0"/>
              </a:defRPr>
            </a:lvl2pPr>
            <a:lvl3pPr marL="1143000" indent="-228600" eaLnBrk="0" hangingPunct="0">
              <a:tabLst>
                <a:tab pos="723900" algn="l"/>
                <a:tab pos="1447800" algn="l"/>
              </a:tabLst>
              <a:defRPr>
                <a:solidFill>
                  <a:schemeClr val="tx1"/>
                </a:solidFill>
                <a:latin typeface="Arial" pitchFamily="34" charset="0"/>
              </a:defRPr>
            </a:lvl3pPr>
            <a:lvl4pPr marL="1600200" indent="-228600" eaLnBrk="0" hangingPunct="0">
              <a:tabLst>
                <a:tab pos="723900" algn="l"/>
                <a:tab pos="1447800" algn="l"/>
              </a:tabLst>
              <a:defRPr>
                <a:solidFill>
                  <a:schemeClr val="tx1"/>
                </a:solidFill>
                <a:latin typeface="Arial" pitchFamily="34" charset="0"/>
              </a:defRPr>
            </a:lvl4pPr>
            <a:lvl5pPr marL="2057400" indent="-228600" eaLnBrk="0" hangingPunct="0">
              <a:tabLst>
                <a:tab pos="723900" algn="l"/>
                <a:tab pos="14478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 pos="14478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 pos="14478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 pos="14478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 pos="1447800" algn="l"/>
              </a:tabLst>
              <a:defRPr>
                <a:solidFill>
                  <a:schemeClr val="tx1"/>
                </a:solidFill>
                <a:latin typeface="Arial" pitchFamily="34" charset="0"/>
              </a:defRPr>
            </a:lvl9pPr>
          </a:lstStyle>
          <a:p>
            <a:pPr eaLnBrk="1" hangingPunct="1">
              <a:lnSpc>
                <a:spcPct val="85000"/>
              </a:lnSpc>
            </a:pPr>
            <a:r>
              <a:rPr lang="en-MY" altLang="en-US" sz="1200" b="1">
                <a:solidFill>
                  <a:srgbClr val="000000"/>
                </a:solidFill>
                <a:latin typeface="Calibri" pitchFamily="34" charset="0"/>
              </a:rPr>
              <a:t>GiatMARA</a:t>
            </a:r>
          </a:p>
          <a:p>
            <a:pPr eaLnBrk="1" hangingPunct="1">
              <a:lnSpc>
                <a:spcPct val="85000"/>
              </a:lnSpc>
            </a:pPr>
            <a:endParaRPr lang="en-MY" altLang="en-US" sz="1200">
              <a:solidFill>
                <a:srgbClr val="000000"/>
              </a:solidFill>
              <a:latin typeface="Calibri" pitchFamily="34" charset="0"/>
            </a:endParaRPr>
          </a:p>
          <a:p>
            <a:pPr eaLnBrk="1" hangingPunct="1">
              <a:lnSpc>
                <a:spcPct val="85000"/>
              </a:lnSpc>
              <a:buSzPct val="45000"/>
              <a:buFont typeface="Wingdings 2" pitchFamily="18" charset="2"/>
              <a:buChar char=""/>
            </a:pPr>
            <a:r>
              <a:rPr lang="en-MY" altLang="en-US" sz="1200">
                <a:solidFill>
                  <a:srgbClr val="000000"/>
                </a:solidFill>
                <a:latin typeface="Calibri" pitchFamily="34" charset="0"/>
              </a:rPr>
              <a:t>SKM &amp; Sijil MARA</a:t>
            </a:r>
          </a:p>
        </p:txBody>
      </p:sp>
      <p:sp>
        <p:nvSpPr>
          <p:cNvPr id="6161" name="AutoShape 16"/>
          <p:cNvSpPr>
            <a:spLocks noChangeArrowheads="1"/>
          </p:cNvSpPr>
          <p:nvPr/>
        </p:nvSpPr>
        <p:spPr bwMode="auto">
          <a:xfrm>
            <a:off x="3924300" y="2603500"/>
            <a:ext cx="765175" cy="977900"/>
          </a:xfrm>
          <a:prstGeom prst="flowChartAlternateProcess">
            <a:avLst/>
          </a:prstGeom>
          <a:solidFill>
            <a:srgbClr val="D8CEB8"/>
          </a:solidFill>
          <a:ln w="9360">
            <a:solidFill>
              <a:srgbClr val="D8CEB8"/>
            </a:solidFill>
            <a:miter lim="800000"/>
            <a:headEnd/>
            <a:tailEnd/>
          </a:ln>
        </p:spPr>
        <p:txBody>
          <a:bodyPr lIns="0" tIns="64080" rIns="0" bIns="18360" anchor="ctr"/>
          <a:lstStyle>
            <a:lvl1pPr eaLnBrk="0" hangingPunct="0">
              <a:tabLst>
                <a:tab pos="723900" algn="l"/>
              </a:tabLst>
              <a:defRPr>
                <a:solidFill>
                  <a:schemeClr val="tx1"/>
                </a:solidFill>
                <a:latin typeface="Arial" pitchFamily="34" charset="0"/>
              </a:defRPr>
            </a:lvl1pPr>
            <a:lvl2pPr marL="742950" indent="-285750" eaLnBrk="0" hangingPunct="0">
              <a:tabLst>
                <a:tab pos="723900" algn="l"/>
              </a:tabLst>
              <a:defRPr>
                <a:solidFill>
                  <a:schemeClr val="tx1"/>
                </a:solidFill>
                <a:latin typeface="Arial" pitchFamily="34" charset="0"/>
              </a:defRPr>
            </a:lvl2pPr>
            <a:lvl3pPr marL="1143000" indent="-228600" eaLnBrk="0" hangingPunct="0">
              <a:tabLst>
                <a:tab pos="723900" algn="l"/>
              </a:tabLst>
              <a:defRPr>
                <a:solidFill>
                  <a:schemeClr val="tx1"/>
                </a:solidFill>
                <a:latin typeface="Arial" pitchFamily="34" charset="0"/>
              </a:defRPr>
            </a:lvl3pPr>
            <a:lvl4pPr marL="1600200" indent="-228600" eaLnBrk="0" hangingPunct="0">
              <a:tabLst>
                <a:tab pos="723900" algn="l"/>
              </a:tabLst>
              <a:defRPr>
                <a:solidFill>
                  <a:schemeClr val="tx1"/>
                </a:solidFill>
                <a:latin typeface="Arial" pitchFamily="34" charset="0"/>
              </a:defRPr>
            </a:lvl4pPr>
            <a:lvl5pPr marL="2057400" indent="-228600" eaLnBrk="0" hangingPunct="0">
              <a:tabLst>
                <a:tab pos="7239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Lst>
              <a:defRPr>
                <a:solidFill>
                  <a:schemeClr val="tx1"/>
                </a:solidFill>
                <a:latin typeface="Arial" pitchFamily="34" charset="0"/>
              </a:defRPr>
            </a:lvl9pPr>
          </a:lstStyle>
          <a:p>
            <a:pPr eaLnBrk="1" hangingPunct="1">
              <a:lnSpc>
                <a:spcPct val="85000"/>
              </a:lnSpc>
            </a:pPr>
            <a:r>
              <a:rPr lang="en-MY" altLang="en-US" sz="1200" b="1">
                <a:solidFill>
                  <a:srgbClr val="000000"/>
                </a:solidFill>
                <a:latin typeface="Calibri" pitchFamily="34" charset="0"/>
              </a:rPr>
              <a:t>IKTBN</a:t>
            </a:r>
          </a:p>
          <a:p>
            <a:pPr eaLnBrk="1" hangingPunct="1">
              <a:lnSpc>
                <a:spcPct val="85000"/>
              </a:lnSpc>
            </a:pPr>
            <a:endParaRPr lang="en-MY" altLang="en-US" sz="1200">
              <a:solidFill>
                <a:srgbClr val="000000"/>
              </a:solidFill>
              <a:latin typeface="Calibri" pitchFamily="34" charset="0"/>
            </a:endParaRPr>
          </a:p>
          <a:p>
            <a:pPr eaLnBrk="1" hangingPunct="1">
              <a:lnSpc>
                <a:spcPct val="85000"/>
              </a:lnSpc>
              <a:buSzPct val="45000"/>
              <a:buFont typeface="Wingdings 2" pitchFamily="18" charset="2"/>
              <a:buChar char=""/>
            </a:pPr>
            <a:r>
              <a:rPr lang="en-MY" altLang="en-US" sz="1200">
                <a:solidFill>
                  <a:srgbClr val="000000"/>
                </a:solidFill>
                <a:latin typeface="Calibri" pitchFamily="34" charset="0"/>
              </a:rPr>
              <a:t> DKM</a:t>
            </a:r>
          </a:p>
          <a:p>
            <a:pPr eaLnBrk="1" hangingPunct="1">
              <a:lnSpc>
                <a:spcPct val="85000"/>
              </a:lnSpc>
              <a:buSzPct val="45000"/>
              <a:buFont typeface="Wingdings 2" pitchFamily="18" charset="2"/>
              <a:buChar char=""/>
            </a:pPr>
            <a:r>
              <a:rPr lang="en-MY" altLang="en-US" sz="1200">
                <a:solidFill>
                  <a:srgbClr val="000000"/>
                </a:solidFill>
                <a:latin typeface="Calibri" pitchFamily="34" charset="0"/>
              </a:rPr>
              <a:t> DKLM</a:t>
            </a:r>
          </a:p>
        </p:txBody>
      </p:sp>
      <p:sp>
        <p:nvSpPr>
          <p:cNvPr id="6162" name="AutoShape 17"/>
          <p:cNvSpPr>
            <a:spLocks noChangeArrowheads="1"/>
          </p:cNvSpPr>
          <p:nvPr/>
        </p:nvSpPr>
        <p:spPr bwMode="auto">
          <a:xfrm>
            <a:off x="5557838" y="3124200"/>
            <a:ext cx="565150" cy="1017588"/>
          </a:xfrm>
          <a:prstGeom prst="flowChartAlternateProcess">
            <a:avLst/>
          </a:prstGeom>
          <a:solidFill>
            <a:srgbClr val="BBAD87"/>
          </a:solidFill>
          <a:ln w="9360">
            <a:solidFill>
              <a:srgbClr val="BBAD87"/>
            </a:solidFill>
            <a:miter lim="800000"/>
            <a:headEnd/>
            <a:tailEnd/>
          </a:ln>
        </p:spPr>
        <p:txBody>
          <a:bodyPr lIns="0" tIns="64080" rIns="0" bIns="18360" anchor="ctr"/>
          <a:lstStyle>
            <a:lvl1pPr eaLnBrk="0" hangingPunct="0">
              <a:tabLst>
                <a:tab pos="723900" algn="l"/>
              </a:tabLst>
              <a:defRPr>
                <a:solidFill>
                  <a:schemeClr val="tx1"/>
                </a:solidFill>
                <a:latin typeface="Arial" pitchFamily="34" charset="0"/>
              </a:defRPr>
            </a:lvl1pPr>
            <a:lvl2pPr marL="742950" indent="-285750" eaLnBrk="0" hangingPunct="0">
              <a:tabLst>
                <a:tab pos="723900" algn="l"/>
              </a:tabLst>
              <a:defRPr>
                <a:solidFill>
                  <a:schemeClr val="tx1"/>
                </a:solidFill>
                <a:latin typeface="Arial" pitchFamily="34" charset="0"/>
              </a:defRPr>
            </a:lvl2pPr>
            <a:lvl3pPr marL="1143000" indent="-228600" eaLnBrk="0" hangingPunct="0">
              <a:tabLst>
                <a:tab pos="723900" algn="l"/>
              </a:tabLst>
              <a:defRPr>
                <a:solidFill>
                  <a:schemeClr val="tx1"/>
                </a:solidFill>
                <a:latin typeface="Arial" pitchFamily="34" charset="0"/>
              </a:defRPr>
            </a:lvl3pPr>
            <a:lvl4pPr marL="1600200" indent="-228600" eaLnBrk="0" hangingPunct="0">
              <a:tabLst>
                <a:tab pos="723900" algn="l"/>
              </a:tabLst>
              <a:defRPr>
                <a:solidFill>
                  <a:schemeClr val="tx1"/>
                </a:solidFill>
                <a:latin typeface="Arial" pitchFamily="34" charset="0"/>
              </a:defRPr>
            </a:lvl4pPr>
            <a:lvl5pPr marL="2057400" indent="-228600" eaLnBrk="0" hangingPunct="0">
              <a:tabLst>
                <a:tab pos="7239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Lst>
              <a:defRPr>
                <a:solidFill>
                  <a:schemeClr val="tx1"/>
                </a:solidFill>
                <a:latin typeface="Arial" pitchFamily="34" charset="0"/>
              </a:defRPr>
            </a:lvl9pPr>
          </a:lstStyle>
          <a:p>
            <a:pPr eaLnBrk="1" hangingPunct="1">
              <a:lnSpc>
                <a:spcPct val="85000"/>
              </a:lnSpc>
            </a:pPr>
            <a:r>
              <a:rPr lang="en-MY" altLang="en-US" sz="1200" b="1">
                <a:solidFill>
                  <a:srgbClr val="000000"/>
                </a:solidFill>
                <a:latin typeface="Calibri" pitchFamily="34" charset="0"/>
              </a:rPr>
              <a:t>CIDB</a:t>
            </a:r>
          </a:p>
          <a:p>
            <a:pPr eaLnBrk="1" hangingPunct="1">
              <a:lnSpc>
                <a:spcPct val="85000"/>
              </a:lnSpc>
            </a:pPr>
            <a:endParaRPr lang="en-MY" altLang="en-US" sz="1200" b="1">
              <a:solidFill>
                <a:srgbClr val="000000"/>
              </a:solidFill>
              <a:latin typeface="Calibri" pitchFamily="34" charset="0"/>
            </a:endParaRPr>
          </a:p>
          <a:p>
            <a:pPr eaLnBrk="1" hangingPunct="1">
              <a:lnSpc>
                <a:spcPct val="85000"/>
              </a:lnSpc>
              <a:buSzPct val="45000"/>
              <a:buFont typeface="Wingdings 2" pitchFamily="18" charset="2"/>
              <a:buChar char=""/>
            </a:pPr>
            <a:r>
              <a:rPr lang="en-MY" altLang="en-US" sz="1200" b="1">
                <a:solidFill>
                  <a:srgbClr val="000000"/>
                </a:solidFill>
                <a:latin typeface="Calibri" pitchFamily="34" charset="0"/>
              </a:rPr>
              <a:t> </a:t>
            </a:r>
            <a:r>
              <a:rPr lang="en-MY" altLang="en-US" sz="1200">
                <a:solidFill>
                  <a:srgbClr val="000000"/>
                </a:solidFill>
                <a:latin typeface="Calibri" pitchFamily="34" charset="0"/>
              </a:rPr>
              <a:t>SKK</a:t>
            </a:r>
          </a:p>
        </p:txBody>
      </p:sp>
      <p:sp>
        <p:nvSpPr>
          <p:cNvPr id="6163" name="AutoShape 18"/>
          <p:cNvSpPr>
            <a:spLocks noChangeArrowheads="1"/>
          </p:cNvSpPr>
          <p:nvPr/>
        </p:nvSpPr>
        <p:spPr bwMode="auto">
          <a:xfrm>
            <a:off x="4724400" y="3092449"/>
            <a:ext cx="736600" cy="1260475"/>
          </a:xfrm>
          <a:prstGeom prst="flowChartAlternateProcess">
            <a:avLst/>
          </a:prstGeom>
          <a:solidFill>
            <a:srgbClr val="D7E4BD"/>
          </a:solidFill>
          <a:ln w="9360">
            <a:solidFill>
              <a:srgbClr val="EEA632"/>
            </a:solidFill>
            <a:miter lim="800000"/>
            <a:headEnd/>
            <a:tailEnd/>
          </a:ln>
        </p:spPr>
        <p:txBody>
          <a:bodyPr lIns="0" tIns="64080" rIns="0" bIns="18360" anchor="ctr"/>
          <a:lstStyle>
            <a:lvl1pPr eaLnBrk="0" hangingPunct="0">
              <a:tabLst>
                <a:tab pos="723900" algn="l"/>
              </a:tabLst>
              <a:defRPr>
                <a:solidFill>
                  <a:schemeClr val="tx1"/>
                </a:solidFill>
                <a:latin typeface="Arial" pitchFamily="34" charset="0"/>
              </a:defRPr>
            </a:lvl1pPr>
            <a:lvl2pPr marL="742950" indent="-285750" eaLnBrk="0" hangingPunct="0">
              <a:tabLst>
                <a:tab pos="723900" algn="l"/>
              </a:tabLst>
              <a:defRPr>
                <a:solidFill>
                  <a:schemeClr val="tx1"/>
                </a:solidFill>
                <a:latin typeface="Arial" pitchFamily="34" charset="0"/>
              </a:defRPr>
            </a:lvl2pPr>
            <a:lvl3pPr marL="1143000" indent="-228600" eaLnBrk="0" hangingPunct="0">
              <a:tabLst>
                <a:tab pos="723900" algn="l"/>
              </a:tabLst>
              <a:defRPr>
                <a:solidFill>
                  <a:schemeClr val="tx1"/>
                </a:solidFill>
                <a:latin typeface="Arial" pitchFamily="34" charset="0"/>
              </a:defRPr>
            </a:lvl3pPr>
            <a:lvl4pPr marL="1600200" indent="-228600" eaLnBrk="0" hangingPunct="0">
              <a:tabLst>
                <a:tab pos="723900" algn="l"/>
              </a:tabLst>
              <a:defRPr>
                <a:solidFill>
                  <a:schemeClr val="tx1"/>
                </a:solidFill>
                <a:latin typeface="Arial" pitchFamily="34" charset="0"/>
              </a:defRPr>
            </a:lvl4pPr>
            <a:lvl5pPr marL="2057400" indent="-228600" eaLnBrk="0" hangingPunct="0">
              <a:tabLst>
                <a:tab pos="7239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Lst>
              <a:defRPr>
                <a:solidFill>
                  <a:schemeClr val="tx1"/>
                </a:solidFill>
                <a:latin typeface="Arial" pitchFamily="34" charset="0"/>
              </a:defRPr>
            </a:lvl9pPr>
          </a:lstStyle>
          <a:p>
            <a:pPr eaLnBrk="1" hangingPunct="1">
              <a:lnSpc>
                <a:spcPct val="85000"/>
              </a:lnSpc>
            </a:pPr>
            <a:r>
              <a:rPr lang="en-MY" altLang="en-US" sz="1200" b="1">
                <a:solidFill>
                  <a:srgbClr val="000000"/>
                </a:solidFill>
                <a:latin typeface="Calibri" pitchFamily="34" charset="0"/>
              </a:rPr>
              <a:t>MOA Institute</a:t>
            </a:r>
          </a:p>
          <a:p>
            <a:pPr eaLnBrk="1" hangingPunct="1">
              <a:lnSpc>
                <a:spcPct val="85000"/>
              </a:lnSpc>
            </a:pPr>
            <a:endParaRPr lang="en-MY" altLang="en-US" sz="1200">
              <a:solidFill>
                <a:srgbClr val="000000"/>
              </a:solidFill>
              <a:latin typeface="Calibri" pitchFamily="34" charset="0"/>
            </a:endParaRPr>
          </a:p>
          <a:p>
            <a:pPr eaLnBrk="1" hangingPunct="1">
              <a:lnSpc>
                <a:spcPct val="85000"/>
              </a:lnSpc>
              <a:buSzPct val="45000"/>
              <a:buFont typeface="Wingdings 2" pitchFamily="18" charset="2"/>
              <a:buChar char=""/>
            </a:pPr>
            <a:r>
              <a:rPr lang="en-MY" altLang="en-US" sz="1200">
                <a:solidFill>
                  <a:srgbClr val="000000"/>
                </a:solidFill>
                <a:latin typeface="Calibri" pitchFamily="34" charset="0"/>
              </a:rPr>
              <a:t> SKM</a:t>
            </a:r>
          </a:p>
          <a:p>
            <a:pPr eaLnBrk="1" hangingPunct="1">
              <a:lnSpc>
                <a:spcPct val="85000"/>
              </a:lnSpc>
              <a:buSzPct val="45000"/>
              <a:buFont typeface="Wingdings 2" pitchFamily="18" charset="2"/>
              <a:buChar char=""/>
            </a:pPr>
            <a:r>
              <a:rPr lang="en-MY" altLang="en-US" sz="1200">
                <a:solidFill>
                  <a:srgbClr val="000000"/>
                </a:solidFill>
                <a:latin typeface="Calibri" pitchFamily="34" charset="0"/>
              </a:rPr>
              <a:t> DKM</a:t>
            </a:r>
          </a:p>
        </p:txBody>
      </p:sp>
      <p:sp>
        <p:nvSpPr>
          <p:cNvPr id="6164" name="AutoShape 19"/>
          <p:cNvSpPr>
            <a:spLocks noChangeArrowheads="1"/>
          </p:cNvSpPr>
          <p:nvPr/>
        </p:nvSpPr>
        <p:spPr bwMode="auto">
          <a:xfrm>
            <a:off x="8077200" y="3816350"/>
            <a:ext cx="744538" cy="1541463"/>
          </a:xfrm>
          <a:prstGeom prst="flowChartAlternateProcess">
            <a:avLst/>
          </a:prstGeom>
          <a:solidFill>
            <a:srgbClr val="E7C7C7"/>
          </a:solidFill>
          <a:ln w="9360">
            <a:solidFill>
              <a:srgbClr val="E7C7C7"/>
            </a:solidFill>
            <a:miter lim="800000"/>
            <a:headEnd/>
            <a:tailEnd/>
          </a:ln>
        </p:spPr>
        <p:txBody>
          <a:bodyPr lIns="0" tIns="18360" rIns="0" bIns="18360" anchor="ctr"/>
          <a:lstStyle>
            <a:lvl1pPr eaLnBrk="0" hangingPunct="0">
              <a:tabLst>
                <a:tab pos="723900" algn="l"/>
              </a:tabLst>
              <a:defRPr>
                <a:solidFill>
                  <a:schemeClr val="tx1"/>
                </a:solidFill>
                <a:latin typeface="Arial" pitchFamily="34" charset="0"/>
              </a:defRPr>
            </a:lvl1pPr>
            <a:lvl2pPr marL="742950" indent="-285750" eaLnBrk="0" hangingPunct="0">
              <a:tabLst>
                <a:tab pos="723900" algn="l"/>
              </a:tabLst>
              <a:defRPr>
                <a:solidFill>
                  <a:schemeClr val="tx1"/>
                </a:solidFill>
                <a:latin typeface="Arial" pitchFamily="34" charset="0"/>
              </a:defRPr>
            </a:lvl2pPr>
            <a:lvl3pPr marL="1143000" indent="-228600" eaLnBrk="0" hangingPunct="0">
              <a:tabLst>
                <a:tab pos="723900" algn="l"/>
              </a:tabLst>
              <a:defRPr>
                <a:solidFill>
                  <a:schemeClr val="tx1"/>
                </a:solidFill>
                <a:latin typeface="Arial" pitchFamily="34" charset="0"/>
              </a:defRPr>
            </a:lvl3pPr>
            <a:lvl4pPr marL="1600200" indent="-228600" eaLnBrk="0" hangingPunct="0">
              <a:tabLst>
                <a:tab pos="723900" algn="l"/>
              </a:tabLst>
              <a:defRPr>
                <a:solidFill>
                  <a:schemeClr val="tx1"/>
                </a:solidFill>
                <a:latin typeface="Arial" pitchFamily="34" charset="0"/>
              </a:defRPr>
            </a:lvl4pPr>
            <a:lvl5pPr marL="2057400" indent="-228600" eaLnBrk="0" hangingPunct="0">
              <a:tabLst>
                <a:tab pos="7239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Lst>
              <a:defRPr>
                <a:solidFill>
                  <a:schemeClr val="tx1"/>
                </a:solidFill>
                <a:latin typeface="Arial" pitchFamily="34" charset="0"/>
              </a:defRPr>
            </a:lvl9pPr>
          </a:lstStyle>
          <a:p>
            <a:pPr eaLnBrk="1" hangingPunct="1">
              <a:lnSpc>
                <a:spcPct val="85000"/>
              </a:lnSpc>
            </a:pPr>
            <a:r>
              <a:rPr lang="en-MY" altLang="en-US" sz="1200" b="1">
                <a:solidFill>
                  <a:srgbClr val="000000"/>
                </a:solidFill>
                <a:latin typeface="Calibri" pitchFamily="34" charset="0"/>
              </a:rPr>
              <a:t>IKM</a:t>
            </a:r>
          </a:p>
          <a:p>
            <a:pPr eaLnBrk="1" hangingPunct="1">
              <a:lnSpc>
                <a:spcPct val="85000"/>
              </a:lnSpc>
            </a:pPr>
            <a:endParaRPr lang="en-MY" altLang="en-US" sz="1200" b="1">
              <a:solidFill>
                <a:srgbClr val="000000"/>
              </a:solidFill>
              <a:latin typeface="Calibri" pitchFamily="34" charset="0"/>
            </a:endParaRPr>
          </a:p>
          <a:p>
            <a:pPr eaLnBrk="1" hangingPunct="1">
              <a:lnSpc>
                <a:spcPct val="85000"/>
              </a:lnSpc>
              <a:buClr>
                <a:srgbClr val="1F497D"/>
              </a:buClr>
              <a:buSzPct val="45000"/>
              <a:buFont typeface="Wingdings 2" pitchFamily="18" charset="2"/>
              <a:buChar char=""/>
            </a:pPr>
            <a:r>
              <a:rPr lang="en-MY" altLang="en-US" sz="1200" b="1">
                <a:solidFill>
                  <a:srgbClr val="000000"/>
                </a:solidFill>
                <a:latin typeface="Calibri" pitchFamily="34" charset="0"/>
              </a:rPr>
              <a:t> </a:t>
            </a:r>
            <a:r>
              <a:rPr lang="en-MY" altLang="en-US" sz="1200">
                <a:solidFill>
                  <a:srgbClr val="000000"/>
                </a:solidFill>
                <a:latin typeface="Calibri" pitchFamily="34" charset="0"/>
              </a:rPr>
              <a:t>Sijil MARA</a:t>
            </a:r>
          </a:p>
        </p:txBody>
      </p:sp>
      <p:sp>
        <p:nvSpPr>
          <p:cNvPr id="6165" name="AutoShape 20"/>
          <p:cNvSpPr>
            <a:spLocks noChangeArrowheads="1"/>
          </p:cNvSpPr>
          <p:nvPr/>
        </p:nvSpPr>
        <p:spPr bwMode="auto">
          <a:xfrm>
            <a:off x="3905250" y="3632994"/>
            <a:ext cx="762000" cy="1777206"/>
          </a:xfrm>
          <a:prstGeom prst="flowChartAlternateProcess">
            <a:avLst/>
          </a:prstGeom>
          <a:solidFill>
            <a:srgbClr val="D8CEB8"/>
          </a:solidFill>
          <a:ln w="9360">
            <a:solidFill>
              <a:srgbClr val="D8CEB8"/>
            </a:solidFill>
            <a:miter lim="800000"/>
            <a:headEnd/>
            <a:tailEnd/>
          </a:ln>
        </p:spPr>
        <p:txBody>
          <a:bodyPr lIns="0" tIns="64080" rIns="0" bIns="18360" anchor="ctr"/>
          <a:lstStyle>
            <a:lvl1pPr eaLnBrk="0" hangingPunct="0">
              <a:tabLst>
                <a:tab pos="723900" algn="l"/>
              </a:tabLst>
              <a:defRPr>
                <a:solidFill>
                  <a:schemeClr val="tx1"/>
                </a:solidFill>
                <a:latin typeface="Arial" pitchFamily="34" charset="0"/>
              </a:defRPr>
            </a:lvl1pPr>
            <a:lvl2pPr marL="742950" indent="-285750" eaLnBrk="0" hangingPunct="0">
              <a:tabLst>
                <a:tab pos="723900" algn="l"/>
              </a:tabLst>
              <a:defRPr>
                <a:solidFill>
                  <a:schemeClr val="tx1"/>
                </a:solidFill>
                <a:latin typeface="Arial" pitchFamily="34" charset="0"/>
              </a:defRPr>
            </a:lvl2pPr>
            <a:lvl3pPr marL="1143000" indent="-228600" eaLnBrk="0" hangingPunct="0">
              <a:tabLst>
                <a:tab pos="723900" algn="l"/>
              </a:tabLst>
              <a:defRPr>
                <a:solidFill>
                  <a:schemeClr val="tx1"/>
                </a:solidFill>
                <a:latin typeface="Arial" pitchFamily="34" charset="0"/>
              </a:defRPr>
            </a:lvl3pPr>
            <a:lvl4pPr marL="1600200" indent="-228600" eaLnBrk="0" hangingPunct="0">
              <a:tabLst>
                <a:tab pos="723900" algn="l"/>
              </a:tabLst>
              <a:defRPr>
                <a:solidFill>
                  <a:schemeClr val="tx1"/>
                </a:solidFill>
                <a:latin typeface="Arial" pitchFamily="34" charset="0"/>
              </a:defRPr>
            </a:lvl4pPr>
            <a:lvl5pPr marL="2057400" indent="-228600" eaLnBrk="0" hangingPunct="0">
              <a:tabLst>
                <a:tab pos="7239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Lst>
              <a:defRPr>
                <a:solidFill>
                  <a:schemeClr val="tx1"/>
                </a:solidFill>
                <a:latin typeface="Arial" pitchFamily="34" charset="0"/>
              </a:defRPr>
            </a:lvl9pPr>
          </a:lstStyle>
          <a:p>
            <a:pPr eaLnBrk="1" hangingPunct="1">
              <a:lnSpc>
                <a:spcPct val="85000"/>
              </a:lnSpc>
            </a:pPr>
            <a:r>
              <a:rPr lang="en-MY" altLang="en-US" sz="1200" b="1">
                <a:solidFill>
                  <a:srgbClr val="000000"/>
                </a:solidFill>
                <a:latin typeface="Calibri" pitchFamily="34" charset="0"/>
              </a:rPr>
              <a:t>IKBN</a:t>
            </a:r>
          </a:p>
          <a:p>
            <a:pPr eaLnBrk="1" hangingPunct="1">
              <a:lnSpc>
                <a:spcPct val="85000"/>
              </a:lnSpc>
            </a:pPr>
            <a:endParaRPr lang="en-MY" altLang="en-US" sz="1200" b="1">
              <a:solidFill>
                <a:srgbClr val="000000"/>
              </a:solidFill>
              <a:latin typeface="Calibri" pitchFamily="34" charset="0"/>
            </a:endParaRPr>
          </a:p>
          <a:p>
            <a:pPr eaLnBrk="1" hangingPunct="1">
              <a:lnSpc>
                <a:spcPct val="85000"/>
              </a:lnSpc>
              <a:buSzPct val="45000"/>
              <a:buFont typeface="Wingdings 2" pitchFamily="18" charset="2"/>
              <a:buChar char=""/>
            </a:pPr>
            <a:r>
              <a:rPr lang="en-MY" altLang="en-US" sz="1200" b="1">
                <a:solidFill>
                  <a:srgbClr val="000000"/>
                </a:solidFill>
                <a:latin typeface="Calibri" pitchFamily="34" charset="0"/>
              </a:rPr>
              <a:t> </a:t>
            </a:r>
            <a:r>
              <a:rPr lang="en-MY" altLang="en-US" sz="1200">
                <a:solidFill>
                  <a:srgbClr val="000000"/>
                </a:solidFill>
                <a:latin typeface="Calibri" pitchFamily="34" charset="0"/>
              </a:rPr>
              <a:t>SKM</a:t>
            </a:r>
            <a:r>
              <a:rPr lang="en-MY" altLang="en-US" sz="1200" b="1">
                <a:solidFill>
                  <a:srgbClr val="000000"/>
                </a:solidFill>
                <a:latin typeface="Calibri" pitchFamily="34" charset="0"/>
              </a:rPr>
              <a:t> </a:t>
            </a:r>
          </a:p>
        </p:txBody>
      </p:sp>
      <p:sp>
        <p:nvSpPr>
          <p:cNvPr id="6166" name="AutoShape 21"/>
          <p:cNvSpPr>
            <a:spLocks noChangeArrowheads="1"/>
          </p:cNvSpPr>
          <p:nvPr/>
        </p:nvSpPr>
        <p:spPr bwMode="auto">
          <a:xfrm>
            <a:off x="8077200" y="2603500"/>
            <a:ext cx="744538" cy="560388"/>
          </a:xfrm>
          <a:prstGeom prst="flowChartAlternateProcess">
            <a:avLst/>
          </a:prstGeom>
          <a:solidFill>
            <a:srgbClr val="E7C7C7"/>
          </a:solidFill>
          <a:ln w="9360">
            <a:solidFill>
              <a:srgbClr val="E7C7C7"/>
            </a:solidFill>
            <a:miter lim="800000"/>
            <a:headEnd/>
            <a:tailEnd/>
          </a:ln>
        </p:spPr>
        <p:txBody>
          <a:bodyPr lIns="0" tIns="18360" rIns="0" bIns="18360" anchor="ctr"/>
          <a:lstStyle>
            <a:lvl1pPr eaLnBrk="0" hangingPunct="0">
              <a:tabLst>
                <a:tab pos="723900" algn="l"/>
              </a:tabLst>
              <a:defRPr>
                <a:solidFill>
                  <a:schemeClr val="tx1"/>
                </a:solidFill>
                <a:latin typeface="Arial" pitchFamily="34" charset="0"/>
              </a:defRPr>
            </a:lvl1pPr>
            <a:lvl2pPr marL="742950" indent="-285750" eaLnBrk="0" hangingPunct="0">
              <a:tabLst>
                <a:tab pos="723900" algn="l"/>
              </a:tabLst>
              <a:defRPr>
                <a:solidFill>
                  <a:schemeClr val="tx1"/>
                </a:solidFill>
                <a:latin typeface="Arial" pitchFamily="34" charset="0"/>
              </a:defRPr>
            </a:lvl2pPr>
            <a:lvl3pPr marL="1143000" indent="-228600" eaLnBrk="0" hangingPunct="0">
              <a:tabLst>
                <a:tab pos="723900" algn="l"/>
              </a:tabLst>
              <a:defRPr>
                <a:solidFill>
                  <a:schemeClr val="tx1"/>
                </a:solidFill>
                <a:latin typeface="Arial" pitchFamily="34" charset="0"/>
              </a:defRPr>
            </a:lvl3pPr>
            <a:lvl4pPr marL="1600200" indent="-228600" eaLnBrk="0" hangingPunct="0">
              <a:tabLst>
                <a:tab pos="723900" algn="l"/>
              </a:tabLst>
              <a:defRPr>
                <a:solidFill>
                  <a:schemeClr val="tx1"/>
                </a:solidFill>
                <a:latin typeface="Arial" pitchFamily="34" charset="0"/>
              </a:defRPr>
            </a:lvl4pPr>
            <a:lvl5pPr marL="2057400" indent="-228600" eaLnBrk="0" hangingPunct="0">
              <a:tabLst>
                <a:tab pos="7239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Lst>
              <a:defRPr>
                <a:solidFill>
                  <a:schemeClr val="tx1"/>
                </a:solidFill>
                <a:latin typeface="Arial" pitchFamily="34" charset="0"/>
              </a:defRPr>
            </a:lvl9pPr>
          </a:lstStyle>
          <a:p>
            <a:pPr eaLnBrk="1" hangingPunct="1">
              <a:lnSpc>
                <a:spcPct val="85000"/>
              </a:lnSpc>
            </a:pPr>
            <a:r>
              <a:rPr lang="en-MY" altLang="en-US" sz="1200" b="1" dirty="0">
                <a:solidFill>
                  <a:srgbClr val="000000"/>
                </a:solidFill>
                <a:latin typeface="Calibri" pitchFamily="34" charset="0"/>
              </a:rPr>
              <a:t>GMI</a:t>
            </a:r>
          </a:p>
          <a:p>
            <a:pPr eaLnBrk="1" hangingPunct="1">
              <a:lnSpc>
                <a:spcPct val="85000"/>
              </a:lnSpc>
              <a:buClr>
                <a:srgbClr val="1F497D"/>
              </a:buClr>
              <a:buSzPct val="45000"/>
              <a:buFont typeface="Wingdings 2" pitchFamily="18" charset="2"/>
              <a:buChar char=""/>
            </a:pPr>
            <a:r>
              <a:rPr lang="en-MY" altLang="en-US" sz="1200" dirty="0" smtClean="0">
                <a:solidFill>
                  <a:srgbClr val="000000"/>
                </a:solidFill>
                <a:latin typeface="Calibri" pitchFamily="34" charset="0"/>
              </a:rPr>
              <a:t> Diploma</a:t>
            </a:r>
          </a:p>
          <a:p>
            <a:pPr eaLnBrk="1" hangingPunct="1">
              <a:lnSpc>
                <a:spcPct val="85000"/>
              </a:lnSpc>
              <a:buClr>
                <a:srgbClr val="1F497D"/>
              </a:buClr>
              <a:buSzPct val="45000"/>
            </a:pPr>
            <a:r>
              <a:rPr lang="en-MY" altLang="en-US" sz="1200" dirty="0" smtClean="0">
                <a:solidFill>
                  <a:srgbClr val="000000"/>
                </a:solidFill>
                <a:latin typeface="Calibri" pitchFamily="34" charset="0"/>
              </a:rPr>
              <a:t>   </a:t>
            </a:r>
            <a:r>
              <a:rPr lang="en-MY" altLang="en-US" sz="1200" dirty="0" err="1" smtClean="0">
                <a:solidFill>
                  <a:srgbClr val="000000"/>
                </a:solidFill>
                <a:latin typeface="Calibri" pitchFamily="34" charset="0"/>
              </a:rPr>
              <a:t>Lanjutan</a:t>
            </a:r>
            <a:endParaRPr lang="en-MY" altLang="en-US" sz="1200" dirty="0">
              <a:solidFill>
                <a:srgbClr val="000000"/>
              </a:solidFill>
              <a:latin typeface="Calibri" pitchFamily="34" charset="0"/>
            </a:endParaRPr>
          </a:p>
        </p:txBody>
      </p:sp>
      <p:sp>
        <p:nvSpPr>
          <p:cNvPr id="6167" name="AutoShape 22"/>
          <p:cNvSpPr>
            <a:spLocks noChangeArrowheads="1"/>
          </p:cNvSpPr>
          <p:nvPr/>
        </p:nvSpPr>
        <p:spPr bwMode="auto">
          <a:xfrm>
            <a:off x="8077200" y="3200400"/>
            <a:ext cx="744538" cy="533400"/>
          </a:xfrm>
          <a:prstGeom prst="flowChartAlternateProcess">
            <a:avLst/>
          </a:prstGeom>
          <a:solidFill>
            <a:srgbClr val="E7C7C7"/>
          </a:solidFill>
          <a:ln w="9360">
            <a:solidFill>
              <a:srgbClr val="E7C7C7"/>
            </a:solidFill>
            <a:miter lim="800000"/>
            <a:headEnd/>
            <a:tailEnd/>
          </a:ln>
        </p:spPr>
        <p:txBody>
          <a:bodyPr lIns="0" tIns="18360" rIns="0" bIns="18360" anchor="ctr"/>
          <a:lstStyle>
            <a:lvl1pPr eaLnBrk="0" hangingPunct="0">
              <a:tabLst>
                <a:tab pos="723900" algn="l"/>
              </a:tabLst>
              <a:defRPr>
                <a:solidFill>
                  <a:schemeClr val="tx1"/>
                </a:solidFill>
                <a:latin typeface="Arial" pitchFamily="34" charset="0"/>
              </a:defRPr>
            </a:lvl1pPr>
            <a:lvl2pPr marL="742950" indent="-285750" eaLnBrk="0" hangingPunct="0">
              <a:tabLst>
                <a:tab pos="723900" algn="l"/>
              </a:tabLst>
              <a:defRPr>
                <a:solidFill>
                  <a:schemeClr val="tx1"/>
                </a:solidFill>
                <a:latin typeface="Arial" pitchFamily="34" charset="0"/>
              </a:defRPr>
            </a:lvl2pPr>
            <a:lvl3pPr marL="1143000" indent="-228600" eaLnBrk="0" hangingPunct="0">
              <a:tabLst>
                <a:tab pos="723900" algn="l"/>
              </a:tabLst>
              <a:defRPr>
                <a:solidFill>
                  <a:schemeClr val="tx1"/>
                </a:solidFill>
                <a:latin typeface="Arial" pitchFamily="34" charset="0"/>
              </a:defRPr>
            </a:lvl3pPr>
            <a:lvl4pPr marL="1600200" indent="-228600" eaLnBrk="0" hangingPunct="0">
              <a:tabLst>
                <a:tab pos="723900" algn="l"/>
              </a:tabLst>
              <a:defRPr>
                <a:solidFill>
                  <a:schemeClr val="tx1"/>
                </a:solidFill>
                <a:latin typeface="Arial" pitchFamily="34" charset="0"/>
              </a:defRPr>
            </a:lvl4pPr>
            <a:lvl5pPr marL="2057400" indent="-228600" eaLnBrk="0" hangingPunct="0">
              <a:tabLst>
                <a:tab pos="7239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Lst>
              <a:defRPr>
                <a:solidFill>
                  <a:schemeClr val="tx1"/>
                </a:solidFill>
                <a:latin typeface="Arial" pitchFamily="34" charset="0"/>
              </a:defRPr>
            </a:lvl9pPr>
          </a:lstStyle>
          <a:p>
            <a:pPr eaLnBrk="1" hangingPunct="1">
              <a:lnSpc>
                <a:spcPct val="85000"/>
              </a:lnSpc>
            </a:pPr>
            <a:r>
              <a:rPr lang="en-MY" altLang="en-US" sz="1200" b="1">
                <a:solidFill>
                  <a:srgbClr val="000000"/>
                </a:solidFill>
                <a:latin typeface="Calibri" pitchFamily="34" charset="0"/>
              </a:rPr>
              <a:t>KKTM </a:t>
            </a:r>
          </a:p>
          <a:p>
            <a:pPr eaLnBrk="1" hangingPunct="1">
              <a:lnSpc>
                <a:spcPct val="85000"/>
              </a:lnSpc>
              <a:buClr>
                <a:srgbClr val="1F497D"/>
              </a:buClr>
              <a:buSzPct val="45000"/>
              <a:buFont typeface="Wingdings 2" pitchFamily="18" charset="2"/>
              <a:buChar char=""/>
            </a:pPr>
            <a:r>
              <a:rPr lang="en-MY" altLang="en-US" sz="1200" b="1">
                <a:solidFill>
                  <a:srgbClr val="000000"/>
                </a:solidFill>
                <a:latin typeface="Calibri" pitchFamily="34" charset="0"/>
              </a:rPr>
              <a:t> </a:t>
            </a:r>
            <a:r>
              <a:rPr lang="en-MY" altLang="en-US" sz="1200">
                <a:solidFill>
                  <a:srgbClr val="000000"/>
                </a:solidFill>
                <a:latin typeface="Calibri" pitchFamily="34" charset="0"/>
              </a:rPr>
              <a:t>Diploma</a:t>
            </a:r>
            <a:r>
              <a:rPr lang="en-MY" altLang="en-US" sz="1200" b="1">
                <a:solidFill>
                  <a:srgbClr val="000000"/>
                </a:solidFill>
                <a:latin typeface="Calibri" pitchFamily="34" charset="0"/>
              </a:rPr>
              <a:t> </a:t>
            </a:r>
          </a:p>
        </p:txBody>
      </p:sp>
      <p:sp>
        <p:nvSpPr>
          <p:cNvPr id="6168" name="AutoShape 23"/>
          <p:cNvSpPr>
            <a:spLocks noChangeArrowheads="1"/>
          </p:cNvSpPr>
          <p:nvPr/>
        </p:nvSpPr>
        <p:spPr bwMode="auto">
          <a:xfrm>
            <a:off x="2024063" y="5495925"/>
            <a:ext cx="212725" cy="201613"/>
          </a:xfrm>
          <a:prstGeom prst="flowChartAlternateProcess">
            <a:avLst/>
          </a:prstGeom>
          <a:solidFill>
            <a:srgbClr val="FFC000"/>
          </a:solidFill>
          <a:ln w="9360">
            <a:solidFill>
              <a:srgbClr val="EEECE1"/>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ms-MY" altLang="en-US"/>
          </a:p>
        </p:txBody>
      </p:sp>
      <p:sp>
        <p:nvSpPr>
          <p:cNvPr id="6169" name="Rectangle 24"/>
          <p:cNvSpPr>
            <a:spLocks noChangeArrowheads="1"/>
          </p:cNvSpPr>
          <p:nvPr/>
        </p:nvSpPr>
        <p:spPr bwMode="auto">
          <a:xfrm>
            <a:off x="2238375" y="5410200"/>
            <a:ext cx="460375"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360">
                <a:solidFill>
                  <a:srgbClr val="000000"/>
                </a:solidFill>
                <a:miter lim="800000"/>
                <a:headEnd/>
                <a:tailEnd/>
              </a14:hiddenLine>
            </a:ext>
          </a:extLst>
        </p:spPr>
        <p:txBody>
          <a:bodyPr wrap="none" lIns="90000" tIns="91440" rIns="90000" bIns="9144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MY" altLang="en-US" sz="1200">
                <a:solidFill>
                  <a:srgbClr val="000000"/>
                </a:solidFill>
                <a:latin typeface="Calibri" pitchFamily="34" charset="0"/>
              </a:rPr>
              <a:t>KSM</a:t>
            </a:r>
          </a:p>
        </p:txBody>
      </p:sp>
      <p:sp>
        <p:nvSpPr>
          <p:cNvPr id="6170" name="AutoShape 25"/>
          <p:cNvSpPr>
            <a:spLocks noChangeArrowheads="1"/>
          </p:cNvSpPr>
          <p:nvPr/>
        </p:nvSpPr>
        <p:spPr bwMode="auto">
          <a:xfrm>
            <a:off x="3000375" y="5495925"/>
            <a:ext cx="212725" cy="201613"/>
          </a:xfrm>
          <a:prstGeom prst="flowChartAlternateProcess">
            <a:avLst/>
          </a:prstGeom>
          <a:solidFill>
            <a:srgbClr val="8EB4E3"/>
          </a:solidFill>
          <a:ln w="9360">
            <a:solidFill>
              <a:srgbClr val="ACC6D0"/>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ms-MY" altLang="en-US"/>
          </a:p>
        </p:txBody>
      </p:sp>
      <p:sp>
        <p:nvSpPr>
          <p:cNvPr id="6171" name="Rectangle 26"/>
          <p:cNvSpPr>
            <a:spLocks noChangeArrowheads="1"/>
          </p:cNvSpPr>
          <p:nvPr/>
        </p:nvSpPr>
        <p:spPr bwMode="auto">
          <a:xfrm>
            <a:off x="3224213" y="5410200"/>
            <a:ext cx="469900"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360">
                <a:solidFill>
                  <a:srgbClr val="000000"/>
                </a:solidFill>
                <a:miter lim="800000"/>
                <a:headEnd/>
                <a:tailEnd/>
              </a14:hiddenLine>
            </a:ext>
          </a:extLst>
        </p:spPr>
        <p:txBody>
          <a:bodyPr wrap="none" lIns="90000" tIns="91440" rIns="90000" bIns="9144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MY" altLang="en-US" sz="1200">
                <a:solidFill>
                  <a:srgbClr val="000000"/>
                </a:solidFill>
                <a:latin typeface="Calibri" pitchFamily="34" charset="0"/>
              </a:rPr>
              <a:t>KPM</a:t>
            </a:r>
          </a:p>
        </p:txBody>
      </p:sp>
      <p:sp>
        <p:nvSpPr>
          <p:cNvPr id="6172" name="AutoShape 27"/>
          <p:cNvSpPr>
            <a:spLocks noChangeArrowheads="1"/>
          </p:cNvSpPr>
          <p:nvPr/>
        </p:nvSpPr>
        <p:spPr bwMode="auto">
          <a:xfrm>
            <a:off x="3914775" y="5495925"/>
            <a:ext cx="212725" cy="201613"/>
          </a:xfrm>
          <a:prstGeom prst="flowChartAlternateProcess">
            <a:avLst/>
          </a:prstGeom>
          <a:solidFill>
            <a:srgbClr val="D8CEB8"/>
          </a:solidFill>
          <a:ln w="9360">
            <a:solidFill>
              <a:srgbClr val="D8CEB8"/>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ms-MY" altLang="en-US"/>
          </a:p>
        </p:txBody>
      </p:sp>
      <p:sp>
        <p:nvSpPr>
          <p:cNvPr id="6173" name="Rectangle 28"/>
          <p:cNvSpPr>
            <a:spLocks noChangeArrowheads="1"/>
          </p:cNvSpPr>
          <p:nvPr/>
        </p:nvSpPr>
        <p:spPr bwMode="auto">
          <a:xfrm>
            <a:off x="4154488" y="5410200"/>
            <a:ext cx="412750"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360">
                <a:solidFill>
                  <a:srgbClr val="000000"/>
                </a:solidFill>
                <a:miter lim="800000"/>
                <a:headEnd/>
                <a:tailEnd/>
              </a14:hiddenLine>
            </a:ext>
          </a:extLst>
        </p:spPr>
        <p:txBody>
          <a:bodyPr wrap="none" lIns="90000" tIns="91440" rIns="90000" bIns="9144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MY" altLang="en-US" sz="1200">
                <a:solidFill>
                  <a:srgbClr val="000000"/>
                </a:solidFill>
                <a:latin typeface="Calibri" pitchFamily="34" charset="0"/>
              </a:rPr>
              <a:t>KBS</a:t>
            </a:r>
          </a:p>
        </p:txBody>
      </p:sp>
      <p:sp>
        <p:nvSpPr>
          <p:cNvPr id="6174" name="AutoShape 29"/>
          <p:cNvSpPr>
            <a:spLocks noChangeArrowheads="1"/>
          </p:cNvSpPr>
          <p:nvPr/>
        </p:nvSpPr>
        <p:spPr bwMode="auto">
          <a:xfrm>
            <a:off x="4800600" y="5495925"/>
            <a:ext cx="212725" cy="201613"/>
          </a:xfrm>
          <a:prstGeom prst="flowChartAlternateProcess">
            <a:avLst/>
          </a:prstGeom>
          <a:solidFill>
            <a:srgbClr val="D7E4BD"/>
          </a:solidFill>
          <a:ln w="9360">
            <a:solidFill>
              <a:srgbClr val="EEA632"/>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ms-MY" altLang="en-US"/>
          </a:p>
        </p:txBody>
      </p:sp>
      <p:sp>
        <p:nvSpPr>
          <p:cNvPr id="6175" name="Rectangle 30"/>
          <p:cNvSpPr>
            <a:spLocks noChangeArrowheads="1"/>
          </p:cNvSpPr>
          <p:nvPr/>
        </p:nvSpPr>
        <p:spPr bwMode="auto">
          <a:xfrm>
            <a:off x="5029200" y="5410200"/>
            <a:ext cx="528638"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360">
                <a:solidFill>
                  <a:srgbClr val="000000"/>
                </a:solidFill>
                <a:miter lim="800000"/>
                <a:headEnd/>
                <a:tailEnd/>
              </a14:hiddenLine>
            </a:ext>
          </a:extLst>
        </p:spPr>
        <p:txBody>
          <a:bodyPr wrap="none" lIns="90000" tIns="91440" rIns="90000" bIns="9144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MY" altLang="en-US" sz="1200" dirty="0">
                <a:solidFill>
                  <a:srgbClr val="000000"/>
                </a:solidFill>
                <a:latin typeface="Calibri" pitchFamily="34" charset="0"/>
              </a:rPr>
              <a:t>KPIAT</a:t>
            </a:r>
          </a:p>
        </p:txBody>
      </p:sp>
      <p:sp>
        <p:nvSpPr>
          <p:cNvPr id="6176" name="AutoShape 31"/>
          <p:cNvSpPr>
            <a:spLocks noChangeArrowheads="1"/>
          </p:cNvSpPr>
          <p:nvPr/>
        </p:nvSpPr>
        <p:spPr bwMode="auto">
          <a:xfrm>
            <a:off x="5662612" y="5486400"/>
            <a:ext cx="212725" cy="201613"/>
          </a:xfrm>
          <a:prstGeom prst="flowChartAlternateProcess">
            <a:avLst/>
          </a:prstGeom>
          <a:solidFill>
            <a:srgbClr val="E7C7C7"/>
          </a:solidFill>
          <a:ln w="9360">
            <a:solidFill>
              <a:srgbClr val="E7C7C7"/>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ms-MY" altLang="en-US"/>
          </a:p>
        </p:txBody>
      </p:sp>
      <p:sp>
        <p:nvSpPr>
          <p:cNvPr id="6177" name="Rectangle 32"/>
          <p:cNvSpPr>
            <a:spLocks noChangeArrowheads="1"/>
          </p:cNvSpPr>
          <p:nvPr/>
        </p:nvSpPr>
        <p:spPr bwMode="auto">
          <a:xfrm>
            <a:off x="5857875" y="5400675"/>
            <a:ext cx="530225"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360">
                <a:solidFill>
                  <a:srgbClr val="000000"/>
                </a:solidFill>
                <a:miter lim="800000"/>
                <a:headEnd/>
                <a:tailEnd/>
              </a14:hiddenLine>
            </a:ext>
          </a:extLst>
        </p:spPr>
        <p:txBody>
          <a:bodyPr wrap="none" lIns="90000" tIns="91440" rIns="90000" bIns="9144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MY" altLang="en-US" sz="1200">
                <a:solidFill>
                  <a:srgbClr val="000000"/>
                </a:solidFill>
                <a:latin typeface="Calibri" pitchFamily="34" charset="0"/>
              </a:rPr>
              <a:t>KPLW</a:t>
            </a:r>
          </a:p>
        </p:txBody>
      </p:sp>
      <p:sp>
        <p:nvSpPr>
          <p:cNvPr id="6178" name="AutoShape 33"/>
          <p:cNvSpPr>
            <a:spLocks noChangeArrowheads="1"/>
          </p:cNvSpPr>
          <p:nvPr/>
        </p:nvSpPr>
        <p:spPr bwMode="auto">
          <a:xfrm>
            <a:off x="6402386" y="5495925"/>
            <a:ext cx="212725" cy="201613"/>
          </a:xfrm>
          <a:prstGeom prst="flowChartAlternateProcess">
            <a:avLst/>
          </a:prstGeom>
          <a:solidFill>
            <a:srgbClr val="BBAD87"/>
          </a:solidFill>
          <a:ln w="9360">
            <a:solidFill>
              <a:srgbClr val="BBAD87"/>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ms-MY" altLang="en-US"/>
          </a:p>
        </p:txBody>
      </p:sp>
      <p:sp>
        <p:nvSpPr>
          <p:cNvPr id="6179" name="Rectangle 34"/>
          <p:cNvSpPr>
            <a:spLocks noChangeArrowheads="1"/>
          </p:cNvSpPr>
          <p:nvPr/>
        </p:nvSpPr>
        <p:spPr bwMode="auto">
          <a:xfrm>
            <a:off x="6629400" y="5423693"/>
            <a:ext cx="422275"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360">
                <a:solidFill>
                  <a:srgbClr val="000000"/>
                </a:solidFill>
                <a:miter lim="800000"/>
                <a:headEnd/>
                <a:tailEnd/>
              </a14:hiddenLine>
            </a:ext>
          </a:extLst>
        </p:spPr>
        <p:txBody>
          <a:bodyPr wrap="none" lIns="90000" tIns="91440" rIns="90000" bIns="9144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MY" altLang="en-US" sz="1200" dirty="0">
                <a:solidFill>
                  <a:srgbClr val="000000"/>
                </a:solidFill>
                <a:latin typeface="Calibri" pitchFamily="34" charset="0"/>
              </a:rPr>
              <a:t>KKR</a:t>
            </a:r>
          </a:p>
        </p:txBody>
      </p:sp>
      <p:sp>
        <p:nvSpPr>
          <p:cNvPr id="6180" name="Rectangle 35"/>
          <p:cNvSpPr>
            <a:spLocks noChangeArrowheads="1"/>
          </p:cNvSpPr>
          <p:nvPr/>
        </p:nvSpPr>
        <p:spPr bwMode="auto">
          <a:xfrm>
            <a:off x="609601" y="5779293"/>
            <a:ext cx="838200" cy="2405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360">
                <a:solidFill>
                  <a:srgbClr val="000000"/>
                </a:solidFill>
                <a:miter lim="800000"/>
                <a:headEnd/>
                <a:tailEnd/>
              </a14:hiddenLine>
            </a:ext>
          </a:extLst>
        </p:spPr>
        <p:txBody>
          <a:bodyPr lIns="0" tIns="0" rIns="0" bIns="0" anchor="b"/>
          <a:lstStyle>
            <a:lvl1pPr eaLnBrk="0" hangingPunc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9pPr>
          </a:lstStyle>
          <a:p>
            <a:pPr eaLnBrk="1" hangingPunct="1">
              <a:lnSpc>
                <a:spcPct val="90000"/>
              </a:lnSpc>
            </a:pPr>
            <a:r>
              <a:rPr lang="en-MY" altLang="en-US" sz="1000" b="1" dirty="0" err="1" smtClean="0">
                <a:solidFill>
                  <a:srgbClr val="000000"/>
                </a:solidFill>
                <a:latin typeface="Calibri" pitchFamily="34" charset="0"/>
              </a:rPr>
              <a:t>Sumber</a:t>
            </a:r>
            <a:r>
              <a:rPr lang="en-MY" altLang="en-US" sz="1000" b="1" dirty="0" smtClean="0">
                <a:solidFill>
                  <a:srgbClr val="000000"/>
                </a:solidFill>
                <a:latin typeface="Calibri" pitchFamily="34" charset="0"/>
              </a:rPr>
              <a:t>: JPK</a:t>
            </a:r>
            <a:r>
              <a:rPr lang="en-MY" altLang="en-US" sz="1000" dirty="0" smtClean="0">
                <a:solidFill>
                  <a:srgbClr val="000000"/>
                </a:solidFill>
                <a:latin typeface="Calibri" pitchFamily="34" charset="0"/>
              </a:rPr>
              <a:t>. </a:t>
            </a:r>
            <a:endParaRPr lang="en-MY" altLang="en-US" sz="1000" dirty="0">
              <a:solidFill>
                <a:srgbClr val="000000"/>
              </a:solidFill>
              <a:latin typeface="Calibri" pitchFamily="34" charset="0"/>
            </a:endParaRPr>
          </a:p>
        </p:txBody>
      </p:sp>
      <p:sp>
        <p:nvSpPr>
          <p:cNvPr id="37" name="AutoShape 10"/>
          <p:cNvSpPr>
            <a:spLocks noChangeArrowheads="1"/>
          </p:cNvSpPr>
          <p:nvPr/>
        </p:nvSpPr>
        <p:spPr bwMode="auto">
          <a:xfrm>
            <a:off x="7208043" y="2032001"/>
            <a:ext cx="763588" cy="1625599"/>
          </a:xfrm>
          <a:prstGeom prst="flowChartAlternateProcess">
            <a:avLst/>
          </a:prstGeom>
          <a:solidFill>
            <a:schemeClr val="tx2">
              <a:lumMod val="40000"/>
              <a:lumOff val="60000"/>
            </a:schemeClr>
          </a:solidFill>
          <a:ln w="9360">
            <a:solidFill>
              <a:srgbClr val="C0504D"/>
            </a:solidFill>
            <a:miter lim="800000"/>
            <a:headEnd/>
            <a:tailEnd/>
          </a:ln>
        </p:spPr>
        <p:txBody>
          <a:bodyPr wrap="none" lIns="0" tIns="64080" rIns="0" bIns="18360" anchor="ctr"/>
          <a:lstStyle>
            <a:lvl1pPr eaLnBrk="0" hangingPunct="0">
              <a:tabLst>
                <a:tab pos="723900" algn="l"/>
              </a:tabLst>
              <a:defRPr>
                <a:solidFill>
                  <a:schemeClr val="tx1"/>
                </a:solidFill>
                <a:latin typeface="Arial" pitchFamily="34" charset="0"/>
              </a:defRPr>
            </a:lvl1pPr>
            <a:lvl2pPr marL="742950" indent="-285750" eaLnBrk="0" hangingPunct="0">
              <a:tabLst>
                <a:tab pos="723900" algn="l"/>
              </a:tabLst>
              <a:defRPr>
                <a:solidFill>
                  <a:schemeClr val="tx1"/>
                </a:solidFill>
                <a:latin typeface="Arial" pitchFamily="34" charset="0"/>
              </a:defRPr>
            </a:lvl2pPr>
            <a:lvl3pPr marL="1143000" indent="-228600" eaLnBrk="0" hangingPunct="0">
              <a:tabLst>
                <a:tab pos="723900" algn="l"/>
              </a:tabLst>
              <a:defRPr>
                <a:solidFill>
                  <a:schemeClr val="tx1"/>
                </a:solidFill>
                <a:latin typeface="Arial" pitchFamily="34" charset="0"/>
              </a:defRPr>
            </a:lvl3pPr>
            <a:lvl4pPr marL="1600200" indent="-228600" eaLnBrk="0" hangingPunct="0">
              <a:tabLst>
                <a:tab pos="723900" algn="l"/>
              </a:tabLst>
              <a:defRPr>
                <a:solidFill>
                  <a:schemeClr val="tx1"/>
                </a:solidFill>
                <a:latin typeface="Arial" pitchFamily="34" charset="0"/>
              </a:defRPr>
            </a:lvl4pPr>
            <a:lvl5pPr marL="2057400" indent="-228600" eaLnBrk="0" hangingPunct="0">
              <a:tabLst>
                <a:tab pos="7239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Lst>
              <a:defRPr>
                <a:solidFill>
                  <a:schemeClr val="tx1"/>
                </a:solidFill>
                <a:latin typeface="Arial" pitchFamily="34" charset="0"/>
              </a:defRPr>
            </a:lvl9pPr>
          </a:lstStyle>
          <a:p>
            <a:pPr eaLnBrk="1" hangingPunct="1">
              <a:lnSpc>
                <a:spcPct val="85000"/>
              </a:lnSpc>
            </a:pPr>
            <a:r>
              <a:rPr lang="en-MY" altLang="en-US" sz="1200" b="1" dirty="0" smtClean="0">
                <a:solidFill>
                  <a:srgbClr val="000000"/>
                </a:solidFill>
                <a:latin typeface="Calibri" pitchFamily="34" charset="0"/>
              </a:rPr>
              <a:t>MTUN</a:t>
            </a:r>
          </a:p>
          <a:p>
            <a:pPr eaLnBrk="1" hangingPunct="1">
              <a:lnSpc>
                <a:spcPct val="85000"/>
              </a:lnSpc>
            </a:pPr>
            <a:r>
              <a:rPr lang="en-MY" altLang="en-US" sz="1200" dirty="0" smtClean="0">
                <a:solidFill>
                  <a:srgbClr val="000000"/>
                </a:solidFill>
                <a:latin typeface="Calibri" pitchFamily="34" charset="0"/>
              </a:rPr>
              <a:t>UMP</a:t>
            </a:r>
          </a:p>
          <a:p>
            <a:pPr eaLnBrk="1" hangingPunct="1">
              <a:lnSpc>
                <a:spcPct val="85000"/>
              </a:lnSpc>
            </a:pPr>
            <a:r>
              <a:rPr lang="en-MY" altLang="en-US" sz="1200" dirty="0" smtClean="0">
                <a:solidFill>
                  <a:srgbClr val="000000"/>
                </a:solidFill>
                <a:latin typeface="Calibri" pitchFamily="34" charset="0"/>
              </a:rPr>
              <a:t>UNIMAP</a:t>
            </a:r>
            <a:endParaRPr lang="en-MY" altLang="en-US" sz="1200" dirty="0">
              <a:solidFill>
                <a:srgbClr val="000000"/>
              </a:solidFill>
              <a:latin typeface="Calibri" pitchFamily="34" charset="0"/>
            </a:endParaRPr>
          </a:p>
          <a:p>
            <a:pPr eaLnBrk="1" hangingPunct="1">
              <a:lnSpc>
                <a:spcPct val="85000"/>
              </a:lnSpc>
            </a:pPr>
            <a:r>
              <a:rPr lang="en-MY" altLang="en-US" sz="1200" dirty="0" smtClean="0">
                <a:solidFill>
                  <a:srgbClr val="000000"/>
                </a:solidFill>
                <a:latin typeface="Calibri" pitchFamily="34" charset="0"/>
              </a:rPr>
              <a:t>UTHM</a:t>
            </a:r>
          </a:p>
          <a:p>
            <a:pPr eaLnBrk="1" hangingPunct="1">
              <a:lnSpc>
                <a:spcPct val="85000"/>
              </a:lnSpc>
            </a:pPr>
            <a:r>
              <a:rPr lang="en-MY" altLang="en-US" sz="1200" dirty="0" err="1" smtClean="0">
                <a:solidFill>
                  <a:srgbClr val="000000"/>
                </a:solidFill>
                <a:latin typeface="Calibri" pitchFamily="34" charset="0"/>
              </a:rPr>
              <a:t>UTeM</a:t>
            </a:r>
            <a:endParaRPr lang="en-MY" altLang="en-US" sz="1200" dirty="0">
              <a:solidFill>
                <a:srgbClr val="000000"/>
              </a:solidFill>
              <a:latin typeface="Calibri" pitchFamily="34" charset="0"/>
            </a:endParaRPr>
          </a:p>
          <a:p>
            <a:pPr eaLnBrk="1" hangingPunct="1">
              <a:lnSpc>
                <a:spcPct val="85000"/>
              </a:lnSpc>
              <a:buClr>
                <a:srgbClr val="1F497D"/>
              </a:buClr>
              <a:buSzPct val="45000"/>
              <a:buFont typeface="Wingdings 2" pitchFamily="18" charset="2"/>
              <a:buChar char=""/>
            </a:pPr>
            <a:r>
              <a:rPr lang="en-MY" altLang="en-US" sz="1200" b="1" dirty="0" smtClean="0">
                <a:solidFill>
                  <a:srgbClr val="000000"/>
                </a:solidFill>
                <a:latin typeface="Calibri" pitchFamily="34" charset="0"/>
              </a:rPr>
              <a:t> </a:t>
            </a:r>
            <a:r>
              <a:rPr lang="en-MY" altLang="en-US" sz="1200" dirty="0" smtClean="0">
                <a:solidFill>
                  <a:srgbClr val="000000"/>
                </a:solidFill>
                <a:latin typeface="Calibri" pitchFamily="34" charset="0"/>
              </a:rPr>
              <a:t>Diploma</a:t>
            </a:r>
          </a:p>
          <a:p>
            <a:pPr eaLnBrk="1" hangingPunct="1">
              <a:lnSpc>
                <a:spcPct val="85000"/>
              </a:lnSpc>
              <a:buClr>
                <a:srgbClr val="1F497D"/>
              </a:buClr>
              <a:buSzPct val="45000"/>
              <a:buFont typeface="Wingdings 2" pitchFamily="18" charset="2"/>
              <a:buChar char=""/>
            </a:pPr>
            <a:r>
              <a:rPr lang="en-MY" altLang="en-US" sz="1200" dirty="0" smtClean="0">
                <a:solidFill>
                  <a:srgbClr val="000000"/>
                </a:solidFill>
                <a:latin typeface="Calibri" pitchFamily="34" charset="0"/>
              </a:rPr>
              <a:t> </a:t>
            </a:r>
            <a:r>
              <a:rPr lang="en-MY" altLang="en-US" sz="1200" dirty="0" err="1" smtClean="0">
                <a:solidFill>
                  <a:srgbClr val="000000"/>
                </a:solidFill>
                <a:latin typeface="Calibri" pitchFamily="34" charset="0"/>
              </a:rPr>
              <a:t>Sarjana</a:t>
            </a:r>
            <a:r>
              <a:rPr lang="en-MY" altLang="en-US" sz="1200" dirty="0" smtClean="0">
                <a:solidFill>
                  <a:srgbClr val="000000"/>
                </a:solidFill>
                <a:latin typeface="Calibri" pitchFamily="34" charset="0"/>
              </a:rPr>
              <a:t> </a:t>
            </a:r>
          </a:p>
          <a:p>
            <a:pPr eaLnBrk="1" hangingPunct="1">
              <a:lnSpc>
                <a:spcPct val="85000"/>
              </a:lnSpc>
              <a:buClr>
                <a:srgbClr val="1F497D"/>
              </a:buClr>
              <a:buSzPct val="45000"/>
            </a:pPr>
            <a:r>
              <a:rPr lang="en-MY" altLang="en-US" sz="1200" dirty="0" smtClean="0">
                <a:solidFill>
                  <a:srgbClr val="000000"/>
                </a:solidFill>
                <a:latin typeface="Calibri" pitchFamily="34" charset="0"/>
              </a:rPr>
              <a:t>   </a:t>
            </a:r>
            <a:r>
              <a:rPr lang="en-MY" altLang="en-US" sz="1200" dirty="0" err="1" smtClean="0">
                <a:solidFill>
                  <a:srgbClr val="000000"/>
                </a:solidFill>
                <a:latin typeface="Calibri" pitchFamily="34" charset="0"/>
              </a:rPr>
              <a:t>Muda</a:t>
            </a:r>
            <a:endParaRPr lang="en-MY" altLang="en-US" sz="1200" dirty="0">
              <a:solidFill>
                <a:srgbClr val="000000"/>
              </a:solidFill>
              <a:latin typeface="Calibri" pitchFamily="34" charset="0"/>
            </a:endParaRPr>
          </a:p>
        </p:txBody>
      </p:sp>
      <p:sp>
        <p:nvSpPr>
          <p:cNvPr id="38" name="Rectangle 6"/>
          <p:cNvSpPr>
            <a:spLocks noChangeArrowheads="1"/>
          </p:cNvSpPr>
          <p:nvPr/>
        </p:nvSpPr>
        <p:spPr bwMode="auto">
          <a:xfrm>
            <a:off x="528638" y="2032000"/>
            <a:ext cx="1508125" cy="482600"/>
          </a:xfrm>
          <a:prstGeom prst="rect">
            <a:avLst/>
          </a:prstGeom>
          <a:solidFill>
            <a:srgbClr val="800080"/>
          </a:solidFill>
          <a:ln w="9360">
            <a:solidFill>
              <a:srgbClr val="800080"/>
            </a:solidFill>
            <a:miter lim="800000"/>
            <a:headEnd/>
            <a:tailEnd/>
          </a:ln>
        </p:spPr>
        <p:txBody>
          <a:bodyPr wrap="none" lIns="90000" tIns="91440" rIns="90000" bIns="91440" anchor="ctr"/>
          <a:lstStyle>
            <a:lvl1pPr eaLnBrk="0" hangingPunct="0">
              <a:tabLst>
                <a:tab pos="723900" algn="l"/>
                <a:tab pos="1447800" algn="l"/>
              </a:tabLst>
              <a:defRPr>
                <a:solidFill>
                  <a:schemeClr val="tx1"/>
                </a:solidFill>
                <a:latin typeface="Arial" pitchFamily="34" charset="0"/>
              </a:defRPr>
            </a:lvl1pPr>
            <a:lvl2pPr marL="742950" indent="-285750" eaLnBrk="0" hangingPunct="0">
              <a:tabLst>
                <a:tab pos="723900" algn="l"/>
                <a:tab pos="1447800" algn="l"/>
              </a:tabLst>
              <a:defRPr>
                <a:solidFill>
                  <a:schemeClr val="tx1"/>
                </a:solidFill>
                <a:latin typeface="Arial" pitchFamily="34" charset="0"/>
              </a:defRPr>
            </a:lvl2pPr>
            <a:lvl3pPr marL="1143000" indent="-228600" eaLnBrk="0" hangingPunct="0">
              <a:tabLst>
                <a:tab pos="723900" algn="l"/>
                <a:tab pos="1447800" algn="l"/>
              </a:tabLst>
              <a:defRPr>
                <a:solidFill>
                  <a:schemeClr val="tx1"/>
                </a:solidFill>
                <a:latin typeface="Arial" pitchFamily="34" charset="0"/>
              </a:defRPr>
            </a:lvl3pPr>
            <a:lvl4pPr marL="1600200" indent="-228600" eaLnBrk="0" hangingPunct="0">
              <a:tabLst>
                <a:tab pos="723900" algn="l"/>
                <a:tab pos="1447800" algn="l"/>
              </a:tabLst>
              <a:defRPr>
                <a:solidFill>
                  <a:schemeClr val="tx1"/>
                </a:solidFill>
                <a:latin typeface="Arial" pitchFamily="34" charset="0"/>
              </a:defRPr>
            </a:lvl4pPr>
            <a:lvl5pPr marL="2057400" indent="-228600" eaLnBrk="0" hangingPunct="0">
              <a:tabLst>
                <a:tab pos="723900" algn="l"/>
                <a:tab pos="14478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 pos="14478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 pos="14478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 pos="14478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 pos="1447800" algn="l"/>
              </a:tabLst>
              <a:defRPr>
                <a:solidFill>
                  <a:schemeClr val="tx1"/>
                </a:solidFill>
                <a:latin typeface="Arial" pitchFamily="34" charset="0"/>
              </a:defRPr>
            </a:lvl9pPr>
          </a:lstStyle>
          <a:p>
            <a:pPr eaLnBrk="1" hangingPunct="1"/>
            <a:r>
              <a:rPr lang="en-MY" altLang="en-US" sz="1200" b="1" dirty="0" err="1">
                <a:solidFill>
                  <a:srgbClr val="FFFFFF"/>
                </a:solidFill>
                <a:latin typeface="Calibri" pitchFamily="34" charset="0"/>
              </a:rPr>
              <a:t>Tahap</a:t>
            </a:r>
            <a:r>
              <a:rPr lang="en-MY" altLang="en-US" sz="1200" b="1" dirty="0">
                <a:solidFill>
                  <a:srgbClr val="FFFFFF"/>
                </a:solidFill>
                <a:latin typeface="Calibri" pitchFamily="34" charset="0"/>
              </a:rPr>
              <a:t> </a:t>
            </a:r>
            <a:r>
              <a:rPr lang="en-MY" altLang="en-US" sz="1200" b="1" dirty="0" smtClean="0">
                <a:solidFill>
                  <a:srgbClr val="FFFFFF"/>
                </a:solidFill>
                <a:latin typeface="Calibri" pitchFamily="34" charset="0"/>
              </a:rPr>
              <a:t>6</a:t>
            </a:r>
            <a:endParaRPr lang="en-MY" altLang="en-US" sz="1200" b="1" dirty="0">
              <a:solidFill>
                <a:srgbClr val="FFFFFF"/>
              </a:solidFill>
              <a:latin typeface="Calibri" pitchFamily="34" charset="0"/>
            </a:endParaRPr>
          </a:p>
          <a:p>
            <a:pPr eaLnBrk="1" hangingPunct="1"/>
            <a:r>
              <a:rPr lang="en-MY" altLang="en-US" sz="1200" b="1" dirty="0" smtClean="0">
                <a:solidFill>
                  <a:srgbClr val="FFFFFF"/>
                </a:solidFill>
                <a:latin typeface="Calibri" pitchFamily="34" charset="0"/>
              </a:rPr>
              <a:t>(</a:t>
            </a:r>
            <a:r>
              <a:rPr lang="en-MY" altLang="en-US" sz="1200" b="1" dirty="0" err="1" smtClean="0">
                <a:solidFill>
                  <a:srgbClr val="FFFFFF"/>
                </a:solidFill>
                <a:latin typeface="Calibri" pitchFamily="34" charset="0"/>
              </a:rPr>
              <a:t>Sarjana</a:t>
            </a:r>
            <a:r>
              <a:rPr lang="en-MY" altLang="en-US" sz="1200" b="1" dirty="0" smtClean="0">
                <a:solidFill>
                  <a:srgbClr val="FFFFFF"/>
                </a:solidFill>
                <a:latin typeface="Calibri" pitchFamily="34" charset="0"/>
              </a:rPr>
              <a:t> </a:t>
            </a:r>
            <a:r>
              <a:rPr lang="en-MY" altLang="en-US" sz="1200" b="1" dirty="0" err="1" smtClean="0">
                <a:solidFill>
                  <a:srgbClr val="FFFFFF"/>
                </a:solidFill>
                <a:latin typeface="Calibri" pitchFamily="34" charset="0"/>
              </a:rPr>
              <a:t>Muda</a:t>
            </a:r>
            <a:r>
              <a:rPr lang="en-MY" altLang="en-US" sz="1200" b="1" dirty="0" smtClean="0">
                <a:solidFill>
                  <a:srgbClr val="FFFFFF"/>
                </a:solidFill>
                <a:latin typeface="Calibri" pitchFamily="34" charset="0"/>
              </a:rPr>
              <a:t>)</a:t>
            </a:r>
            <a:endParaRPr lang="en-MY" altLang="en-US" sz="1200" b="1" dirty="0">
              <a:solidFill>
                <a:srgbClr val="FFFFFF"/>
              </a:solidFill>
              <a:latin typeface="Calibri" pitchFamily="34" charset="0"/>
            </a:endParaRPr>
          </a:p>
        </p:txBody>
      </p:sp>
      <p:sp>
        <p:nvSpPr>
          <p:cNvPr id="2" name="Slide Number Placeholder 1"/>
          <p:cNvSpPr>
            <a:spLocks noGrp="1"/>
          </p:cNvSpPr>
          <p:nvPr>
            <p:ph type="sldNum" sz="quarter" idx="12"/>
          </p:nvPr>
        </p:nvSpPr>
        <p:spPr/>
        <p:txBody>
          <a:bodyPr/>
          <a:lstStyle/>
          <a:p>
            <a:fld id="{515FC477-0A05-4F3E-8EE9-E015C9089D56}" type="slidenum">
              <a:rPr lang="en-US" smtClean="0"/>
              <a:pPr/>
              <a:t>44</a:t>
            </a:fld>
            <a:endParaRPr lang="en-US"/>
          </a:p>
        </p:txBody>
      </p:sp>
    </p:spTree>
    <p:extLst>
      <p:ext uri="{BB962C8B-B14F-4D97-AF65-F5344CB8AC3E}">
        <p14:creationId xmlns:p14="http://schemas.microsoft.com/office/powerpoint/2010/main" xmlns="" val="94510093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6072"/>
            <a:ext cx="9144000" cy="980728"/>
          </a:xfrm>
          <a:solidFill>
            <a:srgbClr val="7030A0"/>
          </a:solidFill>
        </p:spPr>
        <p:style>
          <a:lnRef idx="0">
            <a:schemeClr val="accent4"/>
          </a:lnRef>
          <a:fillRef idx="3">
            <a:schemeClr val="accent4"/>
          </a:fillRef>
          <a:effectRef idx="3">
            <a:schemeClr val="accent4"/>
          </a:effectRef>
          <a:fontRef idx="minor">
            <a:schemeClr val="lt1"/>
          </a:fontRef>
        </p:style>
        <p:txBody>
          <a:bodyPr>
            <a:normAutofit/>
          </a:bodyPr>
          <a:lstStyle/>
          <a:p>
            <a:pPr algn="ctr"/>
            <a:r>
              <a:rPr lang="en-GB" dirty="0" smtClean="0">
                <a:solidFill>
                  <a:schemeClr val="bg1"/>
                </a:solidFill>
              </a:rPr>
              <a:t>Issues From BCG Report 2010</a:t>
            </a:r>
            <a:endParaRPr lang="en-GB" dirty="0">
              <a:solidFill>
                <a:schemeClr val="bg1"/>
              </a:solidFill>
            </a:endParaRPr>
          </a:p>
        </p:txBody>
      </p:sp>
      <p:sp>
        <p:nvSpPr>
          <p:cNvPr id="5" name="Slide Number Placeholder 4"/>
          <p:cNvSpPr>
            <a:spLocks noGrp="1"/>
          </p:cNvSpPr>
          <p:nvPr>
            <p:ph type="sldNum" sz="quarter" idx="12"/>
          </p:nvPr>
        </p:nvSpPr>
        <p:spPr>
          <a:xfrm>
            <a:off x="7010400" y="6492875"/>
            <a:ext cx="2133600" cy="365125"/>
          </a:xfrm>
        </p:spPr>
        <p:txBody>
          <a:bodyPr/>
          <a:lstStyle/>
          <a:p>
            <a:pPr>
              <a:defRPr/>
            </a:pPr>
            <a:fld id="{A1D07226-DBD7-45AF-B796-FFAC173572EA}" type="slidenum">
              <a:rPr lang="fr-CA" smtClean="0"/>
              <a:pPr>
                <a:defRPr/>
              </a:pPr>
              <a:t>45</a:t>
            </a:fld>
            <a:endParaRPr lang="fr-CA"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xmlns="" val="2361491519"/>
              </p:ext>
            </p:extLst>
          </p:nvPr>
        </p:nvGraphicFramePr>
        <p:xfrm>
          <a:off x="179512" y="1124744"/>
          <a:ext cx="8784976" cy="54726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2084" y="6596390"/>
            <a:ext cx="2286016" cy="261610"/>
          </a:xfrm>
          <a:prstGeom prst="rect">
            <a:avLst/>
          </a:prstGeom>
          <a:noFill/>
        </p:spPr>
        <p:txBody>
          <a:bodyPr wrap="square" rtlCol="0">
            <a:spAutoFit/>
          </a:bodyPr>
          <a:lstStyle/>
          <a:p>
            <a:r>
              <a:rPr lang="en-GB" sz="1100" dirty="0" smtClean="0"/>
              <a:t>Source: BCG Report</a:t>
            </a:r>
            <a:endParaRPr lang="en-GB" sz="1100" dirty="0"/>
          </a:p>
        </p:txBody>
      </p:sp>
    </p:spTree>
    <p:extLst>
      <p:ext uri="{BB962C8B-B14F-4D97-AF65-F5344CB8AC3E}">
        <p14:creationId xmlns:p14="http://schemas.microsoft.com/office/powerpoint/2010/main" xmlns="" val="3841646519"/>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988" y="0"/>
            <a:ext cx="8208623" cy="824753"/>
          </a:xfrm>
          <a:solidFill>
            <a:srgbClr val="FF0000"/>
          </a:solidFill>
        </p:spPr>
        <p:style>
          <a:lnRef idx="0">
            <a:schemeClr val="accent6"/>
          </a:lnRef>
          <a:fillRef idx="3">
            <a:schemeClr val="accent6"/>
          </a:fillRef>
          <a:effectRef idx="3">
            <a:schemeClr val="accent6"/>
          </a:effectRef>
          <a:fontRef idx="minor">
            <a:schemeClr val="lt1"/>
          </a:fontRef>
        </p:style>
        <p:txBody>
          <a:bodyPr anchor="ctr">
            <a:normAutofit fontScale="90000"/>
          </a:bodyPr>
          <a:lstStyle/>
          <a:p>
            <a:pPr algn="ctr"/>
            <a:r>
              <a:rPr lang="en-US" sz="2900" dirty="0" smtClean="0">
                <a:solidFill>
                  <a:srgbClr val="002060"/>
                </a:solidFill>
              </a:rPr>
              <a:t>KAJIAN JURANG PENAWARAN DAN PERMINTAAN PROGRAM TVET</a:t>
            </a:r>
            <a:endParaRPr lang="en-US" sz="2900" dirty="0">
              <a:solidFill>
                <a:srgbClr val="002060"/>
              </a:solidFill>
            </a:endParaRPr>
          </a:p>
        </p:txBody>
      </p:sp>
      <p:graphicFrame>
        <p:nvGraphicFramePr>
          <p:cNvPr id="4" name="Table 3"/>
          <p:cNvGraphicFramePr>
            <a:graphicFrameLocks noGrp="1"/>
          </p:cNvGraphicFramePr>
          <p:nvPr>
            <p:extLst>
              <p:ext uri="{D42A27DB-BD31-4B8C-83A1-F6EECF244321}">
                <p14:modId xmlns:p14="http://schemas.microsoft.com/office/powerpoint/2010/main" xmlns="" val="538047570"/>
              </p:ext>
            </p:extLst>
          </p:nvPr>
        </p:nvGraphicFramePr>
        <p:xfrm>
          <a:off x="440826" y="838200"/>
          <a:ext cx="8257172" cy="5089875"/>
        </p:xfrm>
        <a:graphic>
          <a:graphicData uri="http://schemas.openxmlformats.org/drawingml/2006/table">
            <a:tbl>
              <a:tblPr>
                <a:tableStyleId>{8A107856-5554-42FB-B03E-39F5DBC370BA}</a:tableStyleId>
              </a:tblPr>
              <a:tblGrid>
                <a:gridCol w="1051964"/>
                <a:gridCol w="7205208"/>
              </a:tblGrid>
              <a:tr h="350520">
                <a:tc>
                  <a:txBody>
                    <a:bodyPr/>
                    <a:lstStyle/>
                    <a:p>
                      <a:pPr algn="ctr">
                        <a:lnSpc>
                          <a:spcPct val="115000"/>
                        </a:lnSpc>
                        <a:spcAft>
                          <a:spcPts val="0"/>
                        </a:spcAft>
                      </a:pPr>
                      <a:r>
                        <a:rPr lang="en-US" sz="1700" b="1" dirty="0" err="1"/>
                        <a:t>Bil</a:t>
                      </a:r>
                      <a:r>
                        <a:rPr lang="en-US" sz="1700" b="1" dirty="0"/>
                        <a:t>.</a:t>
                      </a:r>
                      <a:endParaRPr lang="en-US" sz="1300" b="1" dirty="0">
                        <a:solidFill>
                          <a:schemeClr val="bg1"/>
                        </a:solidFill>
                        <a:latin typeface="Calibri"/>
                        <a:ea typeface="Calibri"/>
                        <a:cs typeface="Times New Roman"/>
                      </a:endParaRPr>
                    </a:p>
                  </a:txBody>
                  <a:tcPr marL="68580" marR="68580" marT="0" marB="0" anchor="ctr">
                    <a:solidFill>
                      <a:srgbClr val="00B0F0"/>
                    </a:solidFill>
                  </a:tcPr>
                </a:tc>
                <a:tc>
                  <a:txBody>
                    <a:bodyPr/>
                    <a:lstStyle/>
                    <a:p>
                      <a:pPr algn="ctr">
                        <a:lnSpc>
                          <a:spcPct val="115000"/>
                        </a:lnSpc>
                        <a:spcAft>
                          <a:spcPts val="0"/>
                        </a:spcAft>
                      </a:pPr>
                      <a:r>
                        <a:rPr lang="en-US" sz="1700" b="1" dirty="0"/>
                        <a:t>NKEA / </a:t>
                      </a:r>
                      <a:r>
                        <a:rPr lang="en-US" sz="1700" b="1" dirty="0" err="1"/>
                        <a:t>Sektor</a:t>
                      </a:r>
                      <a:endParaRPr lang="en-US" sz="1300" b="1" dirty="0">
                        <a:solidFill>
                          <a:schemeClr val="bg1"/>
                        </a:solidFill>
                        <a:latin typeface="Calibri"/>
                        <a:ea typeface="Calibri"/>
                        <a:cs typeface="Times New Roman"/>
                      </a:endParaRPr>
                    </a:p>
                  </a:txBody>
                  <a:tcPr marL="68580" marR="68580" marT="0" marB="0" anchor="ctr">
                    <a:solidFill>
                      <a:srgbClr val="00B0F0"/>
                    </a:solidFill>
                  </a:tcPr>
                </a:tc>
              </a:tr>
              <a:tr h="315468">
                <a:tc>
                  <a:txBody>
                    <a:bodyPr/>
                    <a:lstStyle/>
                    <a:p>
                      <a:pPr algn="ctr">
                        <a:lnSpc>
                          <a:spcPct val="115000"/>
                        </a:lnSpc>
                        <a:spcAft>
                          <a:spcPts val="0"/>
                        </a:spcAft>
                      </a:pPr>
                      <a:r>
                        <a:rPr lang="en-US" sz="1400" dirty="0"/>
                        <a:t>1</a:t>
                      </a:r>
                      <a:endParaRPr lang="en-US" sz="1400" dirty="0">
                        <a:latin typeface="Calibri"/>
                        <a:ea typeface="Calibri"/>
                        <a:cs typeface="Times New Roman"/>
                      </a:endParaRPr>
                    </a:p>
                  </a:txBody>
                  <a:tcPr marL="68580" marR="68580" marT="0" marB="0" anchor="ctr">
                    <a:solidFill>
                      <a:srgbClr val="FFFF00"/>
                    </a:solidFill>
                  </a:tcPr>
                </a:tc>
                <a:tc>
                  <a:txBody>
                    <a:bodyPr/>
                    <a:lstStyle/>
                    <a:p>
                      <a:pPr marL="107950" algn="just">
                        <a:lnSpc>
                          <a:spcPct val="115000"/>
                        </a:lnSpc>
                        <a:spcAft>
                          <a:spcPts val="0"/>
                        </a:spcAft>
                      </a:pPr>
                      <a:r>
                        <a:rPr lang="en-US" sz="1400" b="1" dirty="0" err="1"/>
                        <a:t>Minyak</a:t>
                      </a:r>
                      <a:r>
                        <a:rPr lang="en-US" sz="1400" b="1" dirty="0"/>
                        <a:t>, Gas </a:t>
                      </a:r>
                      <a:r>
                        <a:rPr lang="en-US" sz="1400" b="1" dirty="0" err="1"/>
                        <a:t>dan</a:t>
                      </a:r>
                      <a:r>
                        <a:rPr lang="en-US" sz="1400" b="1" dirty="0"/>
                        <a:t> </a:t>
                      </a:r>
                      <a:r>
                        <a:rPr lang="en-US" sz="1400" b="1" dirty="0" err="1" smtClean="0"/>
                        <a:t>Tenaga</a:t>
                      </a:r>
                      <a:r>
                        <a:rPr lang="en-US" sz="1400" b="1" dirty="0" smtClean="0"/>
                        <a:t> (OGE)</a:t>
                      </a:r>
                      <a:endParaRPr lang="en-US" sz="1400" b="1" dirty="0">
                        <a:latin typeface="Calibri"/>
                        <a:ea typeface="Calibri"/>
                        <a:cs typeface="Times New Roman"/>
                      </a:endParaRPr>
                    </a:p>
                  </a:txBody>
                  <a:tcPr marL="68580" marR="68580" marT="0" marB="0" anchor="ctr">
                    <a:solidFill>
                      <a:srgbClr val="FFFF00"/>
                    </a:solidFill>
                  </a:tcPr>
                </a:tc>
              </a:tr>
              <a:tr h="315468">
                <a:tc>
                  <a:txBody>
                    <a:bodyPr/>
                    <a:lstStyle/>
                    <a:p>
                      <a:pPr algn="ctr">
                        <a:lnSpc>
                          <a:spcPct val="115000"/>
                        </a:lnSpc>
                        <a:spcAft>
                          <a:spcPts val="0"/>
                        </a:spcAft>
                      </a:pPr>
                      <a:r>
                        <a:rPr lang="en-US" sz="1400" dirty="0"/>
                        <a:t>2</a:t>
                      </a:r>
                      <a:endParaRPr lang="en-US" sz="1400" dirty="0">
                        <a:latin typeface="Calibri"/>
                        <a:ea typeface="Calibri"/>
                        <a:cs typeface="Times New Roman"/>
                      </a:endParaRPr>
                    </a:p>
                  </a:txBody>
                  <a:tcPr marL="68580" marR="68580" marT="0" marB="0" anchor="ctr">
                    <a:solidFill>
                      <a:srgbClr val="FFFF00"/>
                    </a:solidFill>
                  </a:tcPr>
                </a:tc>
                <a:tc>
                  <a:txBody>
                    <a:bodyPr/>
                    <a:lstStyle/>
                    <a:p>
                      <a:pPr marL="107950" algn="just">
                        <a:lnSpc>
                          <a:spcPct val="115000"/>
                        </a:lnSpc>
                        <a:spcAft>
                          <a:spcPts val="0"/>
                        </a:spcAft>
                      </a:pPr>
                      <a:r>
                        <a:rPr lang="en-US" sz="1400" b="1" dirty="0" err="1"/>
                        <a:t>Perkhidmatan</a:t>
                      </a:r>
                      <a:r>
                        <a:rPr lang="en-US" sz="1400" b="1" dirty="0"/>
                        <a:t> </a:t>
                      </a:r>
                      <a:r>
                        <a:rPr lang="en-US" sz="1400" b="1" dirty="0" err="1" smtClean="0"/>
                        <a:t>Kewangan</a:t>
                      </a:r>
                      <a:r>
                        <a:rPr lang="en-US" sz="1400" b="1" dirty="0" smtClean="0"/>
                        <a:t> (FS)</a:t>
                      </a:r>
                      <a:endParaRPr lang="en-US" sz="1400" b="1" dirty="0">
                        <a:latin typeface="Calibri"/>
                        <a:ea typeface="Calibri"/>
                        <a:cs typeface="Times New Roman"/>
                      </a:endParaRPr>
                    </a:p>
                  </a:txBody>
                  <a:tcPr marL="68580" marR="68580" marT="0" marB="0" anchor="ctr">
                    <a:solidFill>
                      <a:srgbClr val="FFFF00"/>
                    </a:solidFill>
                  </a:tcPr>
                </a:tc>
              </a:tr>
              <a:tr h="315468">
                <a:tc>
                  <a:txBody>
                    <a:bodyPr/>
                    <a:lstStyle/>
                    <a:p>
                      <a:pPr algn="ctr">
                        <a:lnSpc>
                          <a:spcPct val="115000"/>
                        </a:lnSpc>
                        <a:spcAft>
                          <a:spcPts val="0"/>
                        </a:spcAft>
                      </a:pPr>
                      <a:r>
                        <a:rPr lang="en-US" sz="1400" dirty="0"/>
                        <a:t>3</a:t>
                      </a:r>
                      <a:endParaRPr lang="en-US" sz="1400" dirty="0">
                        <a:latin typeface="Calibri"/>
                        <a:ea typeface="Calibri"/>
                        <a:cs typeface="Times New Roman"/>
                      </a:endParaRPr>
                    </a:p>
                  </a:txBody>
                  <a:tcPr marL="68580" marR="68580" marT="0" marB="0" anchor="ctr">
                    <a:solidFill>
                      <a:srgbClr val="FFFF00"/>
                    </a:solidFill>
                  </a:tcPr>
                </a:tc>
                <a:tc>
                  <a:txBody>
                    <a:bodyPr/>
                    <a:lstStyle/>
                    <a:p>
                      <a:pPr marL="107950" algn="just">
                        <a:lnSpc>
                          <a:spcPct val="115000"/>
                        </a:lnSpc>
                        <a:spcAft>
                          <a:spcPts val="0"/>
                        </a:spcAft>
                      </a:pPr>
                      <a:r>
                        <a:rPr lang="en-US" sz="1400" b="1" dirty="0" err="1"/>
                        <a:t>Minyak</a:t>
                      </a:r>
                      <a:r>
                        <a:rPr lang="en-US" sz="1400" b="1" dirty="0"/>
                        <a:t> </a:t>
                      </a:r>
                      <a:r>
                        <a:rPr lang="en-US" sz="1400" b="1" dirty="0" err="1"/>
                        <a:t>Sawit</a:t>
                      </a:r>
                      <a:r>
                        <a:rPr lang="en-US" sz="1400" b="1" dirty="0"/>
                        <a:t> </a:t>
                      </a:r>
                      <a:r>
                        <a:rPr lang="en-US" sz="1400" b="1" dirty="0" err="1"/>
                        <a:t>dan</a:t>
                      </a:r>
                      <a:r>
                        <a:rPr lang="en-US" sz="1400" b="1" dirty="0"/>
                        <a:t> </a:t>
                      </a:r>
                      <a:r>
                        <a:rPr lang="en-US" sz="1400" b="1" dirty="0" err="1" smtClean="0"/>
                        <a:t>Getah</a:t>
                      </a:r>
                      <a:r>
                        <a:rPr lang="en-US" sz="1400" b="1" dirty="0" smtClean="0"/>
                        <a:t> (POR)</a:t>
                      </a:r>
                      <a:endParaRPr lang="en-US" sz="1400" b="1" dirty="0">
                        <a:latin typeface="Calibri"/>
                        <a:ea typeface="Calibri"/>
                        <a:cs typeface="Times New Roman"/>
                      </a:endParaRPr>
                    </a:p>
                  </a:txBody>
                  <a:tcPr marL="68580" marR="68580" marT="0" marB="0" anchor="ctr">
                    <a:solidFill>
                      <a:srgbClr val="FFFF00"/>
                    </a:solidFill>
                  </a:tcPr>
                </a:tc>
              </a:tr>
              <a:tr h="315468">
                <a:tc>
                  <a:txBody>
                    <a:bodyPr/>
                    <a:lstStyle/>
                    <a:p>
                      <a:pPr algn="ctr">
                        <a:lnSpc>
                          <a:spcPct val="115000"/>
                        </a:lnSpc>
                        <a:spcAft>
                          <a:spcPts val="0"/>
                        </a:spcAft>
                      </a:pPr>
                      <a:r>
                        <a:rPr lang="en-US" sz="1400" dirty="0"/>
                        <a:t>4</a:t>
                      </a:r>
                      <a:endParaRPr lang="en-US" sz="1400" dirty="0">
                        <a:latin typeface="Calibri"/>
                        <a:ea typeface="Calibri"/>
                        <a:cs typeface="Times New Roman"/>
                      </a:endParaRPr>
                    </a:p>
                  </a:txBody>
                  <a:tcPr marL="68580" marR="68580" marT="0" marB="0" anchor="ctr">
                    <a:solidFill>
                      <a:srgbClr val="FFFF00"/>
                    </a:solidFill>
                  </a:tcPr>
                </a:tc>
                <a:tc>
                  <a:txBody>
                    <a:bodyPr/>
                    <a:lstStyle/>
                    <a:p>
                      <a:pPr marL="107950" algn="just">
                        <a:lnSpc>
                          <a:spcPct val="115000"/>
                        </a:lnSpc>
                        <a:spcAft>
                          <a:spcPts val="0"/>
                        </a:spcAft>
                      </a:pPr>
                      <a:r>
                        <a:rPr lang="en-US" sz="1400" b="1" dirty="0" err="1" smtClean="0"/>
                        <a:t>Pelancongan</a:t>
                      </a:r>
                      <a:r>
                        <a:rPr lang="en-US" sz="1400" b="1" dirty="0" smtClean="0"/>
                        <a:t> (TR)</a:t>
                      </a:r>
                      <a:endParaRPr lang="en-US" sz="1400" b="1" dirty="0">
                        <a:latin typeface="Calibri"/>
                        <a:ea typeface="Calibri"/>
                        <a:cs typeface="Times New Roman"/>
                      </a:endParaRPr>
                    </a:p>
                  </a:txBody>
                  <a:tcPr marL="68580" marR="68580" marT="0" marB="0" anchor="ctr">
                    <a:solidFill>
                      <a:srgbClr val="FFFF00"/>
                    </a:solidFill>
                  </a:tcPr>
                </a:tc>
              </a:tr>
              <a:tr h="315468">
                <a:tc>
                  <a:txBody>
                    <a:bodyPr/>
                    <a:lstStyle/>
                    <a:p>
                      <a:pPr algn="ctr">
                        <a:lnSpc>
                          <a:spcPct val="115000"/>
                        </a:lnSpc>
                        <a:spcAft>
                          <a:spcPts val="0"/>
                        </a:spcAft>
                      </a:pPr>
                      <a:r>
                        <a:rPr lang="en-US" sz="1400" dirty="0"/>
                        <a:t>5</a:t>
                      </a:r>
                      <a:endParaRPr lang="en-US" sz="1400" dirty="0">
                        <a:latin typeface="Calibri"/>
                        <a:ea typeface="Calibri"/>
                        <a:cs typeface="Times New Roman"/>
                      </a:endParaRPr>
                    </a:p>
                  </a:txBody>
                  <a:tcPr marL="68580" marR="68580" marT="0" marB="0" anchor="ctr">
                    <a:solidFill>
                      <a:srgbClr val="FFFF00"/>
                    </a:solidFill>
                  </a:tcPr>
                </a:tc>
                <a:tc>
                  <a:txBody>
                    <a:bodyPr/>
                    <a:lstStyle/>
                    <a:p>
                      <a:pPr marL="107950" algn="just">
                        <a:lnSpc>
                          <a:spcPct val="115000"/>
                        </a:lnSpc>
                        <a:spcAft>
                          <a:spcPts val="0"/>
                        </a:spcAft>
                      </a:pPr>
                      <a:r>
                        <a:rPr lang="en-US" sz="1400" b="1" dirty="0" err="1"/>
                        <a:t>Elektrikal</a:t>
                      </a:r>
                      <a:r>
                        <a:rPr lang="en-US" sz="1400" b="1" dirty="0"/>
                        <a:t> </a:t>
                      </a:r>
                      <a:r>
                        <a:rPr lang="en-US" sz="1400" b="1" dirty="0" err="1"/>
                        <a:t>dan</a:t>
                      </a:r>
                      <a:r>
                        <a:rPr lang="en-US" sz="1400" b="1" dirty="0"/>
                        <a:t> </a:t>
                      </a:r>
                      <a:r>
                        <a:rPr lang="en-US" sz="1400" b="1" dirty="0" err="1" smtClean="0"/>
                        <a:t>Elektronik</a:t>
                      </a:r>
                      <a:r>
                        <a:rPr lang="en-US" sz="1400" b="1" dirty="0" smtClean="0"/>
                        <a:t> (EE)</a:t>
                      </a:r>
                      <a:endParaRPr lang="en-US" sz="1400" b="1" dirty="0">
                        <a:latin typeface="Calibri"/>
                        <a:ea typeface="Calibri"/>
                        <a:cs typeface="Times New Roman"/>
                      </a:endParaRPr>
                    </a:p>
                  </a:txBody>
                  <a:tcPr marL="68580" marR="68580" marT="0" marB="0" anchor="ctr">
                    <a:solidFill>
                      <a:srgbClr val="FFFF00"/>
                    </a:solidFill>
                  </a:tcPr>
                </a:tc>
              </a:tr>
              <a:tr h="315468">
                <a:tc>
                  <a:txBody>
                    <a:bodyPr/>
                    <a:lstStyle/>
                    <a:p>
                      <a:pPr algn="ctr">
                        <a:lnSpc>
                          <a:spcPct val="115000"/>
                        </a:lnSpc>
                        <a:spcAft>
                          <a:spcPts val="0"/>
                        </a:spcAft>
                      </a:pPr>
                      <a:r>
                        <a:rPr lang="en-US" sz="1400"/>
                        <a:t>6</a:t>
                      </a:r>
                      <a:endParaRPr lang="en-US" sz="1400">
                        <a:latin typeface="Calibri"/>
                        <a:ea typeface="Calibri"/>
                        <a:cs typeface="Times New Roman"/>
                      </a:endParaRPr>
                    </a:p>
                  </a:txBody>
                  <a:tcPr marL="68580" marR="68580" marT="0" marB="0" anchor="ctr">
                    <a:solidFill>
                      <a:srgbClr val="FFFF00"/>
                    </a:solidFill>
                  </a:tcPr>
                </a:tc>
                <a:tc>
                  <a:txBody>
                    <a:bodyPr/>
                    <a:lstStyle/>
                    <a:p>
                      <a:pPr marL="107950" algn="just">
                        <a:lnSpc>
                          <a:spcPct val="115000"/>
                        </a:lnSpc>
                        <a:spcAft>
                          <a:spcPts val="0"/>
                        </a:spcAft>
                      </a:pPr>
                      <a:r>
                        <a:rPr lang="en-US" sz="1400" b="1" dirty="0" err="1"/>
                        <a:t>Perkhidmatan</a:t>
                      </a:r>
                      <a:r>
                        <a:rPr lang="en-US" sz="1400" b="1" dirty="0"/>
                        <a:t> </a:t>
                      </a:r>
                      <a:r>
                        <a:rPr lang="en-US" sz="1400" b="1" dirty="0" err="1" smtClean="0"/>
                        <a:t>Perniagaan</a:t>
                      </a:r>
                      <a:r>
                        <a:rPr lang="en-US" sz="1400" b="1" dirty="0" smtClean="0"/>
                        <a:t> (BS)</a:t>
                      </a:r>
                      <a:endParaRPr lang="en-US" sz="1400" b="1" dirty="0">
                        <a:latin typeface="Calibri"/>
                        <a:ea typeface="Calibri"/>
                        <a:cs typeface="Times New Roman"/>
                      </a:endParaRPr>
                    </a:p>
                  </a:txBody>
                  <a:tcPr marL="68580" marR="68580" marT="0" marB="0" anchor="ctr">
                    <a:solidFill>
                      <a:srgbClr val="FFFF00"/>
                    </a:solidFill>
                  </a:tcPr>
                </a:tc>
              </a:tr>
              <a:tr h="315468">
                <a:tc>
                  <a:txBody>
                    <a:bodyPr/>
                    <a:lstStyle/>
                    <a:p>
                      <a:pPr algn="ctr">
                        <a:lnSpc>
                          <a:spcPct val="115000"/>
                        </a:lnSpc>
                        <a:spcAft>
                          <a:spcPts val="0"/>
                        </a:spcAft>
                      </a:pPr>
                      <a:r>
                        <a:rPr lang="en-US" sz="1400" dirty="0"/>
                        <a:t>7</a:t>
                      </a:r>
                      <a:endParaRPr lang="en-US" sz="1400" dirty="0">
                        <a:latin typeface="Calibri"/>
                        <a:ea typeface="Calibri"/>
                        <a:cs typeface="Times New Roman"/>
                      </a:endParaRPr>
                    </a:p>
                  </a:txBody>
                  <a:tcPr marL="68580" marR="68580" marT="0" marB="0" anchor="ctr">
                    <a:solidFill>
                      <a:srgbClr val="FFFF00"/>
                    </a:solidFill>
                  </a:tcPr>
                </a:tc>
                <a:tc>
                  <a:txBody>
                    <a:bodyPr/>
                    <a:lstStyle/>
                    <a:p>
                      <a:pPr marL="107950" algn="just">
                        <a:lnSpc>
                          <a:spcPct val="115000"/>
                        </a:lnSpc>
                        <a:spcAft>
                          <a:spcPts val="0"/>
                        </a:spcAft>
                      </a:pPr>
                      <a:r>
                        <a:rPr lang="en-US" sz="1400" b="1" dirty="0" err="1"/>
                        <a:t>Kandungan</a:t>
                      </a:r>
                      <a:r>
                        <a:rPr lang="en-US" sz="1400" b="1" dirty="0"/>
                        <a:t> </a:t>
                      </a:r>
                      <a:r>
                        <a:rPr lang="en-US" sz="1400" b="1" dirty="0" err="1"/>
                        <a:t>dan</a:t>
                      </a:r>
                      <a:r>
                        <a:rPr lang="en-US" sz="1400" b="1" dirty="0"/>
                        <a:t> </a:t>
                      </a:r>
                      <a:r>
                        <a:rPr lang="en-US" sz="1400" b="1" dirty="0" err="1"/>
                        <a:t>Infrastruktur</a:t>
                      </a:r>
                      <a:r>
                        <a:rPr lang="en-US" sz="1400" b="1" dirty="0"/>
                        <a:t> </a:t>
                      </a:r>
                      <a:r>
                        <a:rPr lang="en-US" sz="1400" b="1" dirty="0" err="1" smtClean="0"/>
                        <a:t>Komunikasi</a:t>
                      </a:r>
                      <a:r>
                        <a:rPr lang="en-US" sz="1400" b="1" dirty="0" smtClean="0"/>
                        <a:t> (CCI)</a:t>
                      </a:r>
                      <a:endParaRPr lang="en-US" sz="1400" b="1" dirty="0">
                        <a:latin typeface="Calibri"/>
                        <a:ea typeface="Calibri"/>
                        <a:cs typeface="Times New Roman"/>
                      </a:endParaRPr>
                    </a:p>
                  </a:txBody>
                  <a:tcPr marL="68580" marR="68580" marT="0" marB="0" anchor="ctr">
                    <a:solidFill>
                      <a:srgbClr val="FFFF00"/>
                    </a:solidFill>
                  </a:tcPr>
                </a:tc>
              </a:tr>
              <a:tr h="315468">
                <a:tc>
                  <a:txBody>
                    <a:bodyPr/>
                    <a:lstStyle/>
                    <a:p>
                      <a:pPr algn="ctr">
                        <a:lnSpc>
                          <a:spcPct val="115000"/>
                        </a:lnSpc>
                        <a:spcAft>
                          <a:spcPts val="0"/>
                        </a:spcAft>
                      </a:pPr>
                      <a:r>
                        <a:rPr lang="en-US" sz="1400" dirty="0"/>
                        <a:t>8</a:t>
                      </a:r>
                      <a:endParaRPr lang="en-US" sz="1400" dirty="0">
                        <a:latin typeface="Calibri"/>
                        <a:ea typeface="Calibri"/>
                        <a:cs typeface="Times New Roman"/>
                      </a:endParaRPr>
                    </a:p>
                  </a:txBody>
                  <a:tcPr marL="68580" marR="68580" marT="0" marB="0" anchor="ctr">
                    <a:solidFill>
                      <a:srgbClr val="FFFF00"/>
                    </a:solidFill>
                  </a:tcPr>
                </a:tc>
                <a:tc>
                  <a:txBody>
                    <a:bodyPr/>
                    <a:lstStyle/>
                    <a:p>
                      <a:pPr marL="107950" algn="just">
                        <a:lnSpc>
                          <a:spcPct val="115000"/>
                        </a:lnSpc>
                        <a:spcAft>
                          <a:spcPts val="0"/>
                        </a:spcAft>
                      </a:pPr>
                      <a:r>
                        <a:rPr lang="en-US" sz="1400" b="1" dirty="0" err="1" smtClean="0"/>
                        <a:t>Pendidikan</a:t>
                      </a:r>
                      <a:r>
                        <a:rPr lang="en-US" sz="1400" b="1" dirty="0" smtClean="0"/>
                        <a:t> (EDU)</a:t>
                      </a:r>
                      <a:endParaRPr lang="en-US" sz="1400" b="1" dirty="0">
                        <a:latin typeface="Calibri"/>
                        <a:ea typeface="Calibri"/>
                        <a:cs typeface="Times New Roman"/>
                      </a:endParaRPr>
                    </a:p>
                  </a:txBody>
                  <a:tcPr marL="68580" marR="68580" marT="0" marB="0" anchor="ctr">
                    <a:solidFill>
                      <a:srgbClr val="FFFF00"/>
                    </a:solidFill>
                  </a:tcPr>
                </a:tc>
              </a:tr>
              <a:tr h="315468">
                <a:tc>
                  <a:txBody>
                    <a:bodyPr/>
                    <a:lstStyle/>
                    <a:p>
                      <a:pPr algn="ctr">
                        <a:lnSpc>
                          <a:spcPct val="115000"/>
                        </a:lnSpc>
                        <a:spcAft>
                          <a:spcPts val="0"/>
                        </a:spcAft>
                      </a:pPr>
                      <a:r>
                        <a:rPr lang="en-US" sz="1400" dirty="0"/>
                        <a:t>9</a:t>
                      </a:r>
                      <a:endParaRPr lang="en-US" sz="1400" dirty="0">
                        <a:latin typeface="Calibri"/>
                        <a:ea typeface="Calibri"/>
                        <a:cs typeface="Times New Roman"/>
                      </a:endParaRPr>
                    </a:p>
                  </a:txBody>
                  <a:tcPr marL="68580" marR="68580" marT="0" marB="0" anchor="ctr">
                    <a:solidFill>
                      <a:srgbClr val="FFFF00"/>
                    </a:solidFill>
                  </a:tcPr>
                </a:tc>
                <a:tc>
                  <a:txBody>
                    <a:bodyPr/>
                    <a:lstStyle/>
                    <a:p>
                      <a:pPr marL="107950" algn="just">
                        <a:lnSpc>
                          <a:spcPct val="115000"/>
                        </a:lnSpc>
                        <a:spcAft>
                          <a:spcPts val="0"/>
                        </a:spcAft>
                      </a:pPr>
                      <a:r>
                        <a:rPr lang="en-US" sz="1400" b="1" dirty="0" err="1" smtClean="0"/>
                        <a:t>Pertanian</a:t>
                      </a:r>
                      <a:r>
                        <a:rPr lang="en-US" sz="1400" b="1" dirty="0" smtClean="0"/>
                        <a:t> (AGR)</a:t>
                      </a:r>
                      <a:endParaRPr lang="en-US" sz="1400" b="1" dirty="0">
                        <a:latin typeface="Calibri"/>
                        <a:ea typeface="Calibri"/>
                        <a:cs typeface="Times New Roman"/>
                      </a:endParaRPr>
                    </a:p>
                  </a:txBody>
                  <a:tcPr marL="68580" marR="68580" marT="0" marB="0" anchor="ctr">
                    <a:solidFill>
                      <a:srgbClr val="FFFF00"/>
                    </a:solidFill>
                  </a:tcPr>
                </a:tc>
              </a:tr>
              <a:tr h="315468">
                <a:tc>
                  <a:txBody>
                    <a:bodyPr/>
                    <a:lstStyle/>
                    <a:p>
                      <a:pPr algn="ctr">
                        <a:lnSpc>
                          <a:spcPct val="115000"/>
                        </a:lnSpc>
                        <a:spcAft>
                          <a:spcPts val="0"/>
                        </a:spcAft>
                      </a:pPr>
                      <a:r>
                        <a:rPr lang="en-US" sz="1400" dirty="0"/>
                        <a:t>10</a:t>
                      </a:r>
                      <a:endParaRPr lang="en-US" sz="1400" dirty="0">
                        <a:latin typeface="Calibri"/>
                        <a:ea typeface="Calibri"/>
                        <a:cs typeface="Times New Roman"/>
                      </a:endParaRPr>
                    </a:p>
                  </a:txBody>
                  <a:tcPr marL="68580" marR="68580" marT="0" marB="0" anchor="ctr">
                    <a:solidFill>
                      <a:srgbClr val="FFFF00"/>
                    </a:solidFill>
                  </a:tcPr>
                </a:tc>
                <a:tc>
                  <a:txBody>
                    <a:bodyPr/>
                    <a:lstStyle/>
                    <a:p>
                      <a:pPr marL="107950" algn="just">
                        <a:lnSpc>
                          <a:spcPct val="115000"/>
                        </a:lnSpc>
                        <a:spcAft>
                          <a:spcPts val="0"/>
                        </a:spcAft>
                      </a:pPr>
                      <a:r>
                        <a:rPr lang="en-US" sz="1400" b="1" dirty="0" err="1"/>
                        <a:t>Penjagaan</a:t>
                      </a:r>
                      <a:r>
                        <a:rPr lang="en-US" sz="1400" b="1" dirty="0"/>
                        <a:t> </a:t>
                      </a:r>
                      <a:r>
                        <a:rPr lang="en-US" sz="1400" b="1" dirty="0" err="1" smtClean="0"/>
                        <a:t>Kesihatan</a:t>
                      </a:r>
                      <a:r>
                        <a:rPr lang="en-US" sz="1400" b="1" dirty="0" smtClean="0"/>
                        <a:t> (HC)</a:t>
                      </a:r>
                      <a:endParaRPr lang="en-US" sz="1400" b="1" dirty="0">
                        <a:latin typeface="Calibri"/>
                        <a:ea typeface="Calibri"/>
                        <a:cs typeface="Times New Roman"/>
                      </a:endParaRPr>
                    </a:p>
                  </a:txBody>
                  <a:tcPr marL="68580" marR="68580" marT="0" marB="0" anchor="ctr">
                    <a:solidFill>
                      <a:srgbClr val="FFFF00"/>
                    </a:solidFill>
                  </a:tcPr>
                </a:tc>
              </a:tr>
              <a:tr h="315468">
                <a:tc>
                  <a:txBody>
                    <a:bodyPr/>
                    <a:lstStyle/>
                    <a:p>
                      <a:pPr algn="ctr">
                        <a:lnSpc>
                          <a:spcPct val="115000"/>
                        </a:lnSpc>
                        <a:spcAft>
                          <a:spcPts val="0"/>
                        </a:spcAft>
                      </a:pPr>
                      <a:r>
                        <a:rPr lang="en-US" sz="1400" dirty="0"/>
                        <a:t>11</a:t>
                      </a:r>
                      <a:endParaRPr lang="en-US" sz="1400" dirty="0">
                        <a:latin typeface="Calibri"/>
                        <a:ea typeface="Calibri"/>
                        <a:cs typeface="Times New Roman"/>
                      </a:endParaRPr>
                    </a:p>
                  </a:txBody>
                  <a:tcPr marL="68580" marR="68580" marT="0" marB="0" anchor="ctr">
                    <a:solidFill>
                      <a:srgbClr val="FFFF00"/>
                    </a:solidFill>
                  </a:tcPr>
                </a:tc>
                <a:tc>
                  <a:txBody>
                    <a:bodyPr/>
                    <a:lstStyle/>
                    <a:p>
                      <a:pPr marL="107950" algn="just">
                        <a:lnSpc>
                          <a:spcPct val="115000"/>
                        </a:lnSpc>
                        <a:spcAft>
                          <a:spcPts val="0"/>
                        </a:spcAft>
                      </a:pPr>
                      <a:r>
                        <a:rPr lang="en-US" sz="1400" b="1" dirty="0" err="1"/>
                        <a:t>Pemborongan</a:t>
                      </a:r>
                      <a:r>
                        <a:rPr lang="en-US" sz="1400" b="1" dirty="0"/>
                        <a:t> &amp; </a:t>
                      </a:r>
                      <a:r>
                        <a:rPr lang="en-US" sz="1400" b="1" dirty="0" err="1" smtClean="0"/>
                        <a:t>Peruncitan</a:t>
                      </a:r>
                      <a:r>
                        <a:rPr lang="en-US" sz="1400" b="1" dirty="0" smtClean="0"/>
                        <a:t> (WR)</a:t>
                      </a:r>
                      <a:endParaRPr lang="en-US" sz="1400" b="1" dirty="0">
                        <a:latin typeface="Calibri"/>
                        <a:ea typeface="Calibri"/>
                        <a:cs typeface="Times New Roman"/>
                      </a:endParaRPr>
                    </a:p>
                  </a:txBody>
                  <a:tcPr marL="68580" marR="68580" marT="0" marB="0" anchor="ctr">
                    <a:solidFill>
                      <a:srgbClr val="FFFF00"/>
                    </a:solidFill>
                  </a:tcPr>
                </a:tc>
              </a:tr>
              <a:tr h="315468">
                <a:tc>
                  <a:txBody>
                    <a:bodyPr/>
                    <a:lstStyle/>
                    <a:p>
                      <a:pPr algn="ctr">
                        <a:lnSpc>
                          <a:spcPct val="115000"/>
                        </a:lnSpc>
                        <a:spcAft>
                          <a:spcPts val="0"/>
                        </a:spcAft>
                      </a:pPr>
                      <a:r>
                        <a:rPr lang="en-US" sz="1400" dirty="0"/>
                        <a:t>12</a:t>
                      </a:r>
                      <a:endParaRPr lang="en-US" sz="1400" dirty="0">
                        <a:latin typeface="Calibri"/>
                        <a:ea typeface="Calibri"/>
                        <a:cs typeface="Times New Roman"/>
                      </a:endParaRPr>
                    </a:p>
                  </a:txBody>
                  <a:tcPr marL="68580" marR="68580" marT="0" marB="0" anchor="ctr">
                    <a:solidFill>
                      <a:srgbClr val="FFFF00"/>
                    </a:solidFill>
                  </a:tcPr>
                </a:tc>
                <a:tc>
                  <a:txBody>
                    <a:bodyPr/>
                    <a:lstStyle/>
                    <a:p>
                      <a:pPr marL="107950" marR="0" indent="0" algn="just" defTabSz="914400" rtl="0" eaLnBrk="1" fontAlgn="auto" latinLnBrk="0" hangingPunct="1">
                        <a:lnSpc>
                          <a:spcPct val="115000"/>
                        </a:lnSpc>
                        <a:spcBef>
                          <a:spcPts val="0"/>
                        </a:spcBef>
                        <a:spcAft>
                          <a:spcPts val="0"/>
                        </a:spcAft>
                        <a:buClrTx/>
                        <a:buSzTx/>
                        <a:buFontTx/>
                        <a:buNone/>
                        <a:tabLst/>
                        <a:defRPr/>
                      </a:pPr>
                      <a:r>
                        <a:rPr lang="en-US" sz="1400" b="1" dirty="0" smtClean="0">
                          <a:solidFill>
                            <a:schemeClr val="tx1"/>
                          </a:solidFill>
                        </a:rPr>
                        <a:t>Greater KL / </a:t>
                      </a:r>
                      <a:r>
                        <a:rPr lang="en-US" sz="1400" b="1" dirty="0" err="1" smtClean="0">
                          <a:solidFill>
                            <a:schemeClr val="tx1"/>
                          </a:solidFill>
                        </a:rPr>
                        <a:t>Klang</a:t>
                      </a:r>
                      <a:r>
                        <a:rPr lang="en-US" sz="1400" b="1" dirty="0" smtClean="0">
                          <a:solidFill>
                            <a:schemeClr val="tx1"/>
                          </a:solidFill>
                        </a:rPr>
                        <a:t> Valley (GKL)</a:t>
                      </a:r>
                      <a:endParaRPr lang="en-US" sz="1400" b="1" dirty="0" smtClean="0">
                        <a:solidFill>
                          <a:schemeClr val="tx1"/>
                        </a:solidFill>
                        <a:latin typeface="Calibri"/>
                        <a:ea typeface="Calibri"/>
                        <a:cs typeface="Times New Roman"/>
                      </a:endParaRPr>
                    </a:p>
                  </a:txBody>
                  <a:tcPr marL="68580" marR="68580" marT="0" marB="0" anchor="ctr">
                    <a:solidFill>
                      <a:srgbClr val="FFFF00"/>
                    </a:solidFill>
                  </a:tcPr>
                </a:tc>
              </a:tr>
              <a:tr h="315468">
                <a:tc>
                  <a:txBody>
                    <a:bodyPr/>
                    <a:lstStyle/>
                    <a:p>
                      <a:pPr algn="ctr">
                        <a:lnSpc>
                          <a:spcPct val="115000"/>
                        </a:lnSpc>
                        <a:spcAft>
                          <a:spcPts val="0"/>
                        </a:spcAft>
                      </a:pPr>
                      <a:r>
                        <a:rPr lang="en-US" sz="1400" dirty="0"/>
                        <a:t>13</a:t>
                      </a:r>
                      <a:endParaRPr lang="en-US" sz="1400" dirty="0">
                        <a:latin typeface="Calibri"/>
                        <a:ea typeface="Calibri"/>
                        <a:cs typeface="Times New Roman"/>
                      </a:endParaRPr>
                    </a:p>
                  </a:txBody>
                  <a:tcPr marL="68580" marR="68580" marT="0" marB="0" anchor="ctr">
                    <a:solidFill>
                      <a:srgbClr val="92D050"/>
                    </a:solidFill>
                  </a:tcPr>
                </a:tc>
                <a:tc>
                  <a:txBody>
                    <a:bodyPr/>
                    <a:lstStyle/>
                    <a:p>
                      <a:pPr marL="107950" algn="just">
                        <a:lnSpc>
                          <a:spcPct val="115000"/>
                        </a:lnSpc>
                        <a:spcAft>
                          <a:spcPts val="0"/>
                        </a:spcAft>
                      </a:pPr>
                      <a:r>
                        <a:rPr lang="en-US" sz="1400" b="1" dirty="0" err="1" smtClean="0"/>
                        <a:t>Tekstil</a:t>
                      </a:r>
                      <a:r>
                        <a:rPr lang="en-US" sz="1400" b="1" dirty="0" smtClean="0"/>
                        <a:t> (TX)</a:t>
                      </a:r>
                      <a:endParaRPr lang="en-US" sz="1400" b="1" dirty="0">
                        <a:latin typeface="Calibri"/>
                        <a:ea typeface="Calibri"/>
                        <a:cs typeface="Times New Roman"/>
                      </a:endParaRPr>
                    </a:p>
                  </a:txBody>
                  <a:tcPr marL="68580" marR="68580" marT="0" marB="0" anchor="ctr">
                    <a:solidFill>
                      <a:srgbClr val="92D050"/>
                    </a:solidFill>
                  </a:tcPr>
                </a:tc>
              </a:tr>
              <a:tr h="315468">
                <a:tc>
                  <a:txBody>
                    <a:bodyPr/>
                    <a:lstStyle/>
                    <a:p>
                      <a:pPr algn="ctr">
                        <a:lnSpc>
                          <a:spcPct val="115000"/>
                        </a:lnSpc>
                        <a:spcAft>
                          <a:spcPts val="0"/>
                        </a:spcAft>
                      </a:pPr>
                      <a:r>
                        <a:rPr lang="en-US" sz="1400" dirty="0"/>
                        <a:t>14</a:t>
                      </a:r>
                      <a:endParaRPr lang="en-US" sz="1400" dirty="0">
                        <a:latin typeface="Calibri"/>
                        <a:ea typeface="Calibri"/>
                        <a:cs typeface="Times New Roman"/>
                      </a:endParaRPr>
                    </a:p>
                  </a:txBody>
                  <a:tcPr marL="68580" marR="68580" marT="0" marB="0" anchor="ctr">
                    <a:solidFill>
                      <a:srgbClr val="92D050"/>
                    </a:solidFill>
                  </a:tcPr>
                </a:tc>
                <a:tc>
                  <a:txBody>
                    <a:bodyPr/>
                    <a:lstStyle/>
                    <a:p>
                      <a:pPr marL="107950" algn="just">
                        <a:lnSpc>
                          <a:spcPct val="115000"/>
                        </a:lnSpc>
                        <a:spcAft>
                          <a:spcPts val="0"/>
                        </a:spcAft>
                      </a:pPr>
                      <a:r>
                        <a:rPr lang="en-US" sz="1400" b="1" dirty="0" err="1"/>
                        <a:t>Bangunan</a:t>
                      </a:r>
                      <a:r>
                        <a:rPr lang="en-US" sz="1400" b="1" dirty="0"/>
                        <a:t> </a:t>
                      </a:r>
                      <a:r>
                        <a:rPr lang="en-US" sz="1400" b="1" dirty="0" err="1"/>
                        <a:t>dan</a:t>
                      </a:r>
                      <a:r>
                        <a:rPr lang="en-US" sz="1400" b="1" dirty="0"/>
                        <a:t> </a:t>
                      </a:r>
                      <a:r>
                        <a:rPr lang="en-US" sz="1400" b="1" dirty="0" err="1" smtClean="0"/>
                        <a:t>Pembinaan</a:t>
                      </a:r>
                      <a:r>
                        <a:rPr lang="en-US" sz="1400" b="1" dirty="0" smtClean="0"/>
                        <a:t> (BC)</a:t>
                      </a:r>
                      <a:endParaRPr lang="en-US" sz="1400" b="1" dirty="0">
                        <a:latin typeface="Calibri"/>
                        <a:ea typeface="Calibri"/>
                        <a:cs typeface="Times New Roman"/>
                      </a:endParaRPr>
                    </a:p>
                  </a:txBody>
                  <a:tcPr marL="68580" marR="68580" marT="0" marB="0" anchor="ctr">
                    <a:solidFill>
                      <a:srgbClr val="92D050"/>
                    </a:solidFill>
                  </a:tcPr>
                </a:tc>
              </a:tr>
              <a:tr h="322803">
                <a:tc>
                  <a:txBody>
                    <a:bodyPr/>
                    <a:lstStyle/>
                    <a:p>
                      <a:pPr algn="ctr">
                        <a:lnSpc>
                          <a:spcPct val="115000"/>
                        </a:lnSpc>
                        <a:spcAft>
                          <a:spcPts val="0"/>
                        </a:spcAft>
                      </a:pPr>
                      <a:r>
                        <a:rPr lang="en-US" sz="1400" dirty="0"/>
                        <a:t>15</a:t>
                      </a:r>
                      <a:endParaRPr lang="en-US" sz="1400" dirty="0">
                        <a:latin typeface="Calibri"/>
                        <a:ea typeface="Calibri"/>
                        <a:cs typeface="Times New Roman"/>
                      </a:endParaRPr>
                    </a:p>
                  </a:txBody>
                  <a:tcPr marL="68580" marR="68580" marT="0" marB="0" anchor="ctr">
                    <a:solidFill>
                      <a:srgbClr val="92D050"/>
                    </a:solidFill>
                  </a:tcPr>
                </a:tc>
                <a:tc>
                  <a:txBody>
                    <a:bodyPr/>
                    <a:lstStyle/>
                    <a:p>
                      <a:pPr marL="107950" algn="just">
                        <a:lnSpc>
                          <a:spcPct val="115000"/>
                        </a:lnSpc>
                        <a:spcAft>
                          <a:spcPts val="0"/>
                        </a:spcAft>
                      </a:pPr>
                      <a:r>
                        <a:rPr lang="en-US" sz="1400" b="1" dirty="0" err="1"/>
                        <a:t>Pemesinan</a:t>
                      </a:r>
                      <a:r>
                        <a:rPr lang="en-US" sz="1400" b="1" dirty="0"/>
                        <a:t> </a:t>
                      </a:r>
                      <a:r>
                        <a:rPr lang="en-US" sz="1400" b="1" dirty="0" err="1"/>
                        <a:t>dan</a:t>
                      </a:r>
                      <a:r>
                        <a:rPr lang="en-US" sz="1400" b="1" dirty="0"/>
                        <a:t> </a:t>
                      </a:r>
                      <a:r>
                        <a:rPr lang="en-US" sz="1400" b="1" dirty="0" err="1"/>
                        <a:t>Penyelenggaraan</a:t>
                      </a:r>
                      <a:r>
                        <a:rPr lang="en-US" sz="1400" b="1" dirty="0"/>
                        <a:t> </a:t>
                      </a:r>
                      <a:r>
                        <a:rPr lang="en-US" sz="1400" b="1" dirty="0" err="1"/>
                        <a:t>Mesin</a:t>
                      </a:r>
                      <a:r>
                        <a:rPr lang="en-US" sz="1400" b="1" dirty="0"/>
                        <a:t> &amp; </a:t>
                      </a:r>
                      <a:r>
                        <a:rPr lang="en-US" sz="1400" b="1" dirty="0" err="1" smtClean="0"/>
                        <a:t>Peralatan</a:t>
                      </a:r>
                      <a:r>
                        <a:rPr lang="en-US" sz="1400" b="1" dirty="0" smtClean="0"/>
                        <a:t> (MME)</a:t>
                      </a:r>
                      <a:endParaRPr lang="en-US" sz="1400" b="1" dirty="0">
                        <a:latin typeface="Calibri"/>
                        <a:ea typeface="Calibri"/>
                        <a:cs typeface="Times New Roman"/>
                      </a:endParaRPr>
                    </a:p>
                  </a:txBody>
                  <a:tcPr marL="68580" marR="68580" marT="0" marB="0" anchor="ctr">
                    <a:solidFill>
                      <a:srgbClr val="92D050"/>
                    </a:solidFill>
                  </a:tcPr>
                </a:tc>
              </a:tr>
            </a:tbl>
          </a:graphicData>
        </a:graphic>
      </p:graphicFrame>
      <p:sp>
        <p:nvSpPr>
          <p:cNvPr id="6" name="Slide Number Placeholder 5"/>
          <p:cNvSpPr>
            <a:spLocks noGrp="1"/>
          </p:cNvSpPr>
          <p:nvPr>
            <p:ph type="sldNum" sz="quarter" idx="12"/>
          </p:nvPr>
        </p:nvSpPr>
        <p:spPr/>
        <p:txBody>
          <a:bodyPr/>
          <a:lstStyle/>
          <a:p>
            <a:fld id="{E7C78529-531B-47FC-BD5C-78B449B56DDD}" type="slidenum">
              <a:rPr lang="en-US" smtClean="0"/>
              <a:pPr/>
              <a:t>46</a:t>
            </a:fld>
            <a:endParaRPr lang="en-US"/>
          </a:p>
        </p:txBody>
      </p:sp>
      <p:sp>
        <p:nvSpPr>
          <p:cNvPr id="5" name="Rectangle 3"/>
          <p:cNvSpPr>
            <a:spLocks noChangeArrowheads="1"/>
          </p:cNvSpPr>
          <p:nvPr/>
        </p:nvSpPr>
        <p:spPr bwMode="auto">
          <a:xfrm>
            <a:off x="533400" y="6236494"/>
            <a:ext cx="2590800" cy="1643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360">
                <a:solidFill>
                  <a:srgbClr val="000000"/>
                </a:solidFill>
                <a:miter lim="800000"/>
                <a:headEnd/>
                <a:tailEnd/>
              </a14:hiddenLine>
            </a:ext>
          </a:extLst>
        </p:spPr>
        <p:txBody>
          <a:bodyPr lIns="0" tIns="0" rIns="0" bIns="0" anchor="b"/>
          <a:lstStyle>
            <a:lvl1pPr eaLnBrk="0" hangingPunc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9pPr>
          </a:lstStyle>
          <a:p>
            <a:pPr eaLnBrk="1" hangingPunct="1">
              <a:lnSpc>
                <a:spcPct val="90000"/>
              </a:lnSpc>
            </a:pPr>
            <a:r>
              <a:rPr lang="en-MY" altLang="en-US" sz="1000" dirty="0" smtClean="0">
                <a:solidFill>
                  <a:srgbClr val="006600"/>
                </a:solidFill>
                <a:latin typeface="Arial Black" pitchFamily="34" charset="0"/>
              </a:rPr>
              <a:t>Source: QAZ Management </a:t>
            </a:r>
            <a:r>
              <a:rPr lang="en-MY" altLang="en-US" sz="1000" dirty="0" err="1" smtClean="0">
                <a:solidFill>
                  <a:srgbClr val="006600"/>
                </a:solidFill>
                <a:latin typeface="Arial Black" pitchFamily="34" charset="0"/>
              </a:rPr>
              <a:t>Resouces</a:t>
            </a:r>
            <a:endParaRPr lang="en-MY" altLang="en-US" sz="1000" dirty="0">
              <a:solidFill>
                <a:srgbClr val="006600"/>
              </a:solidFill>
              <a:latin typeface="Arial Black" pitchFamily="34" charset="0"/>
            </a:endParaRPr>
          </a:p>
        </p:txBody>
      </p:sp>
    </p:spTree>
    <p:extLst>
      <p:ext uri="{BB962C8B-B14F-4D97-AF65-F5344CB8AC3E}">
        <p14:creationId xmlns:p14="http://schemas.microsoft.com/office/powerpoint/2010/main" xmlns="" val="3581221009"/>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24000" y="228600"/>
            <a:ext cx="5334000" cy="369332"/>
          </a:xfrm>
          <a:prstGeom prst="rect">
            <a:avLst/>
          </a:prstGeom>
          <a:solidFill>
            <a:srgbClr val="FFFF00"/>
          </a:solidFill>
        </p:spPr>
        <p:txBody>
          <a:bodyPr wrap="square" lIns="0" tIns="0" rIns="0" bIns="0" rtlCol="0">
            <a:spAutoFit/>
          </a:bodyPr>
          <a:lstStyle/>
          <a:p>
            <a:pPr algn="ctr"/>
            <a:r>
              <a:rPr lang="en-GB" sz="2400" b="1" dirty="0" smtClean="0">
                <a:solidFill>
                  <a:srgbClr val="0033CC"/>
                </a:solidFill>
              </a:rPr>
              <a:t>Demand &amp; Supply Gap</a:t>
            </a:r>
            <a:endParaRPr lang="en-GB" sz="2400" b="1" dirty="0">
              <a:solidFill>
                <a:srgbClr val="0033CC"/>
              </a:solidFill>
            </a:endParaRPr>
          </a:p>
        </p:txBody>
      </p:sp>
      <p:graphicFrame>
        <p:nvGraphicFramePr>
          <p:cNvPr id="8" name="Chart 7"/>
          <p:cNvGraphicFramePr/>
          <p:nvPr>
            <p:extLst>
              <p:ext uri="{D42A27DB-BD31-4B8C-83A1-F6EECF244321}">
                <p14:modId xmlns:p14="http://schemas.microsoft.com/office/powerpoint/2010/main" xmlns="" val="1109013568"/>
              </p:ext>
            </p:extLst>
          </p:nvPr>
        </p:nvGraphicFramePr>
        <p:xfrm>
          <a:off x="4800600" y="1066800"/>
          <a:ext cx="403860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17"/>
          <p:cNvSpPr txBox="1">
            <a:spLocks noChangeArrowheads="1"/>
          </p:cNvSpPr>
          <p:nvPr/>
        </p:nvSpPr>
        <p:spPr bwMode="auto">
          <a:xfrm>
            <a:off x="3657600" y="5791200"/>
            <a:ext cx="2087563" cy="276225"/>
          </a:xfrm>
          <a:prstGeom prst="rect">
            <a:avLst/>
          </a:prstGeom>
          <a:noFill/>
          <a:ln w="9525">
            <a:noFill/>
            <a:miter lim="800000"/>
            <a:headEnd/>
            <a:tailEnd/>
          </a:ln>
        </p:spPr>
        <p:txBody>
          <a:bodyPr>
            <a:spAutoFit/>
          </a:bodyPr>
          <a:lstStyle/>
          <a:p>
            <a:pPr algn="ctr"/>
            <a:r>
              <a:rPr lang="en-US" sz="1200" dirty="0"/>
              <a:t>Source : QAZ 2013</a:t>
            </a:r>
            <a:endParaRPr lang="en-MY" sz="1200" dirty="0"/>
          </a:p>
        </p:txBody>
      </p:sp>
      <p:graphicFrame>
        <p:nvGraphicFramePr>
          <p:cNvPr id="11" name="Content Placeholder 4"/>
          <p:cNvGraphicFramePr>
            <a:graphicFrameLocks noGrp="1"/>
          </p:cNvGraphicFramePr>
          <p:nvPr>
            <p:ph idx="1"/>
            <p:extLst>
              <p:ext uri="{D42A27DB-BD31-4B8C-83A1-F6EECF244321}">
                <p14:modId xmlns:p14="http://schemas.microsoft.com/office/powerpoint/2010/main" xmlns="" val="913428701"/>
              </p:ext>
            </p:extLst>
          </p:nvPr>
        </p:nvGraphicFramePr>
        <p:xfrm>
          <a:off x="457200" y="1066800"/>
          <a:ext cx="4191000" cy="4648200"/>
        </p:xfrm>
        <a:graphic>
          <a:graphicData uri="http://schemas.openxmlformats.org/drawingml/2006/chart">
            <c:chart xmlns:c="http://schemas.openxmlformats.org/drawingml/2006/chart" xmlns:r="http://schemas.openxmlformats.org/officeDocument/2006/relationships" r:id="rId4"/>
          </a:graphicData>
        </a:graphic>
      </p:graphicFrame>
      <p:pic>
        <p:nvPicPr>
          <p:cNvPr id="4098" name="Picture 2"/>
          <p:cNvPicPr>
            <a:picLocks noChangeAspect="1" noChangeArrowheads="1"/>
          </p:cNvPicPr>
          <p:nvPr/>
        </p:nvPicPr>
        <p:blipFill>
          <a:blip r:embed="rId5" cstate="print"/>
          <a:srcRect/>
          <a:stretch>
            <a:fillRect/>
          </a:stretch>
        </p:blipFill>
        <p:spPr bwMode="auto">
          <a:xfrm>
            <a:off x="1752600" y="1143000"/>
            <a:ext cx="2209800" cy="409838"/>
          </a:xfrm>
          <a:prstGeom prst="rect">
            <a:avLst/>
          </a:prstGeom>
          <a:noFill/>
          <a:ln w="9525">
            <a:noFill/>
            <a:miter lim="800000"/>
            <a:headEnd/>
            <a:tailEnd/>
          </a:ln>
        </p:spPr>
      </p:pic>
      <p:pic>
        <p:nvPicPr>
          <p:cNvPr id="4099" name="Picture 3"/>
          <p:cNvPicPr>
            <a:picLocks noChangeAspect="1" noChangeArrowheads="1"/>
          </p:cNvPicPr>
          <p:nvPr/>
        </p:nvPicPr>
        <p:blipFill>
          <a:blip r:embed="rId6" cstate="print"/>
          <a:srcRect/>
          <a:stretch>
            <a:fillRect/>
          </a:stretch>
        </p:blipFill>
        <p:spPr bwMode="auto">
          <a:xfrm>
            <a:off x="5867400" y="1143000"/>
            <a:ext cx="2209800" cy="373083"/>
          </a:xfrm>
          <a:prstGeom prst="rect">
            <a:avLst/>
          </a:prstGeom>
          <a:noFill/>
          <a:ln w="9525">
            <a:noFill/>
            <a:miter lim="800000"/>
            <a:headEnd/>
            <a:tailEnd/>
          </a:ln>
        </p:spPr>
      </p:pic>
    </p:spTree>
    <p:extLst>
      <p:ext uri="{BB962C8B-B14F-4D97-AF65-F5344CB8AC3E}">
        <p14:creationId xmlns:p14="http://schemas.microsoft.com/office/powerpoint/2010/main" xmlns="" val="517982073"/>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715" y="152400"/>
            <a:ext cx="8183880" cy="687878"/>
          </a:xfrm>
        </p:spPr>
        <p:style>
          <a:lnRef idx="1">
            <a:schemeClr val="accent3"/>
          </a:lnRef>
          <a:fillRef idx="2">
            <a:schemeClr val="accent3"/>
          </a:fillRef>
          <a:effectRef idx="1">
            <a:schemeClr val="accent3"/>
          </a:effectRef>
          <a:fontRef idx="minor">
            <a:schemeClr val="dk1"/>
          </a:fontRef>
        </p:style>
        <p:txBody>
          <a:bodyPr lIns="91429" tIns="45714" rIns="91429" bIns="45714" anchor="ctr">
            <a:normAutofit fontScale="90000"/>
          </a:bodyPr>
          <a:lstStyle/>
          <a:p>
            <a:pPr algn="ctr"/>
            <a:r>
              <a:rPr lang="en-US" sz="2200" dirty="0"/>
              <a:t>DAPATAN KAJIAN : TREN SEMASA &amp; UNJURAN</a:t>
            </a:r>
            <a:br>
              <a:rPr lang="en-US" sz="2200" dirty="0"/>
            </a:br>
            <a:r>
              <a:rPr lang="en-US" sz="2200" dirty="0"/>
              <a:t>HASIL ANALISIS JURANG SEKTOR</a:t>
            </a:r>
          </a:p>
        </p:txBody>
      </p:sp>
      <p:sp>
        <p:nvSpPr>
          <p:cNvPr id="5" name="Slide Number Placeholder 4"/>
          <p:cNvSpPr>
            <a:spLocks noGrp="1"/>
          </p:cNvSpPr>
          <p:nvPr>
            <p:ph type="sldNum" sz="quarter" idx="12"/>
          </p:nvPr>
        </p:nvSpPr>
        <p:spPr/>
        <p:txBody>
          <a:bodyPr lIns="91429" tIns="45714" rIns="91429" bIns="45714"/>
          <a:lstStyle/>
          <a:p>
            <a:fld id="{E7C78529-531B-47FC-BD5C-78B449B56DDD}" type="slidenum">
              <a:rPr lang="en-US" smtClean="0"/>
              <a:pPr/>
              <a:t>48</a:t>
            </a:fld>
            <a:endParaRPr lang="en-US"/>
          </a:p>
        </p:txBody>
      </p:sp>
      <p:graphicFrame>
        <p:nvGraphicFramePr>
          <p:cNvPr id="8" name="Table 7"/>
          <p:cNvGraphicFramePr>
            <a:graphicFrameLocks noGrp="1"/>
          </p:cNvGraphicFramePr>
          <p:nvPr>
            <p:extLst>
              <p:ext uri="{D42A27DB-BD31-4B8C-83A1-F6EECF244321}">
                <p14:modId xmlns:p14="http://schemas.microsoft.com/office/powerpoint/2010/main" xmlns="" val="2081368203"/>
              </p:ext>
            </p:extLst>
          </p:nvPr>
        </p:nvGraphicFramePr>
        <p:xfrm>
          <a:off x="381001" y="990600"/>
          <a:ext cx="8381996" cy="5105408"/>
        </p:xfrm>
        <a:graphic>
          <a:graphicData uri="http://schemas.openxmlformats.org/drawingml/2006/table">
            <a:tbl>
              <a:tblPr/>
              <a:tblGrid>
                <a:gridCol w="1197428"/>
                <a:gridCol w="1197428"/>
                <a:gridCol w="1197428"/>
                <a:gridCol w="1197428"/>
                <a:gridCol w="1197428"/>
                <a:gridCol w="1197428"/>
                <a:gridCol w="1197428"/>
              </a:tblGrid>
              <a:tr h="319088">
                <a:tc rowSpan="2">
                  <a:txBody>
                    <a:bodyPr/>
                    <a:lstStyle/>
                    <a:p>
                      <a:pPr marL="0" marR="0" algn="ctr">
                        <a:spcBef>
                          <a:spcPts val="0"/>
                        </a:spcBef>
                        <a:spcAft>
                          <a:spcPts val="0"/>
                        </a:spcAft>
                      </a:pPr>
                      <a:r>
                        <a:rPr lang="ms-MY" sz="1600" b="1" dirty="0">
                          <a:latin typeface="Times New Roman"/>
                          <a:ea typeface="Calibri"/>
                          <a:cs typeface="Times New Roman"/>
                        </a:rPr>
                        <a:t>Sektor</a:t>
                      </a:r>
                      <a:endParaRPr lang="en-US" sz="1600" dirty="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C00000"/>
                      </a:solidFill>
                      <a:prstDash val="solid"/>
                      <a:round/>
                      <a:headEnd type="none" w="med" len="med"/>
                      <a:tailEnd type="none" w="med" len="med"/>
                    </a:lnB>
                    <a:solidFill>
                      <a:srgbClr val="C6D9F1"/>
                    </a:solidFill>
                  </a:tcPr>
                </a:tc>
                <a:tc gridSpan="6">
                  <a:txBody>
                    <a:bodyPr/>
                    <a:lstStyle/>
                    <a:p>
                      <a:pPr marL="0" marR="0" algn="ctr">
                        <a:spcBef>
                          <a:spcPts val="0"/>
                        </a:spcBef>
                        <a:spcAft>
                          <a:spcPts val="0"/>
                        </a:spcAft>
                      </a:pPr>
                      <a:r>
                        <a:rPr lang="ms-MY" sz="1600" b="1">
                          <a:latin typeface="Times New Roman"/>
                          <a:ea typeface="Calibri"/>
                          <a:cs typeface="Times New Roman"/>
                        </a:rPr>
                        <a:t>Jurang = [Penawaran – Permintaan]</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19088">
                <a:tc vMerge="1">
                  <a:txBody>
                    <a:bodyPr/>
                    <a:lstStyle/>
                    <a:p>
                      <a:endParaRPr lang="en-US"/>
                    </a:p>
                  </a:txBody>
                  <a:tcPr/>
                </a:tc>
                <a:tc>
                  <a:txBody>
                    <a:bodyPr/>
                    <a:lstStyle/>
                    <a:p>
                      <a:pPr marL="0" marR="0" algn="ctr">
                        <a:spcBef>
                          <a:spcPts val="0"/>
                        </a:spcBef>
                        <a:spcAft>
                          <a:spcPts val="0"/>
                        </a:spcAft>
                      </a:pPr>
                      <a:r>
                        <a:rPr lang="ms-MY" sz="1600" b="1">
                          <a:latin typeface="Times New Roman"/>
                          <a:ea typeface="Calibri"/>
                          <a:cs typeface="Times New Roman"/>
                        </a:rPr>
                        <a:t>2010</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marL="0" marR="0" algn="ctr">
                        <a:spcBef>
                          <a:spcPts val="0"/>
                        </a:spcBef>
                        <a:spcAft>
                          <a:spcPts val="0"/>
                        </a:spcAft>
                      </a:pPr>
                      <a:r>
                        <a:rPr lang="ms-MY" sz="1600" b="1">
                          <a:latin typeface="Times New Roman"/>
                          <a:ea typeface="Calibri"/>
                          <a:cs typeface="Times New Roman"/>
                        </a:rPr>
                        <a:t>2011</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marL="0" marR="0" algn="ctr">
                        <a:spcBef>
                          <a:spcPts val="0"/>
                        </a:spcBef>
                        <a:spcAft>
                          <a:spcPts val="0"/>
                        </a:spcAft>
                      </a:pPr>
                      <a:r>
                        <a:rPr lang="ms-MY" sz="1600" b="1">
                          <a:latin typeface="Times New Roman"/>
                          <a:ea typeface="Calibri"/>
                          <a:cs typeface="Times New Roman"/>
                        </a:rPr>
                        <a:t>2012</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marL="0" marR="0" algn="ctr">
                        <a:spcBef>
                          <a:spcPts val="0"/>
                        </a:spcBef>
                        <a:spcAft>
                          <a:spcPts val="0"/>
                        </a:spcAft>
                      </a:pPr>
                      <a:r>
                        <a:rPr lang="ms-MY" sz="1600" b="1">
                          <a:latin typeface="Times New Roman"/>
                          <a:ea typeface="Calibri"/>
                          <a:cs typeface="Times New Roman"/>
                        </a:rPr>
                        <a:t>2013</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marL="0" marR="0" algn="ctr">
                        <a:spcBef>
                          <a:spcPts val="0"/>
                        </a:spcBef>
                        <a:spcAft>
                          <a:spcPts val="0"/>
                        </a:spcAft>
                      </a:pPr>
                      <a:r>
                        <a:rPr lang="ms-MY" sz="1600" b="1">
                          <a:latin typeface="Times New Roman"/>
                          <a:ea typeface="Calibri"/>
                          <a:cs typeface="Times New Roman"/>
                        </a:rPr>
                        <a:t>2014</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marL="0" marR="0" algn="ctr">
                        <a:spcBef>
                          <a:spcPts val="0"/>
                        </a:spcBef>
                        <a:spcAft>
                          <a:spcPts val="0"/>
                        </a:spcAft>
                      </a:pPr>
                      <a:r>
                        <a:rPr lang="ms-MY" sz="1600" b="1">
                          <a:latin typeface="Times New Roman"/>
                          <a:ea typeface="Calibri"/>
                          <a:cs typeface="Times New Roman"/>
                        </a:rPr>
                        <a:t>2015</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319088">
                <a:tc>
                  <a:txBody>
                    <a:bodyPr/>
                    <a:lstStyle/>
                    <a:p>
                      <a:pPr marL="0" marR="0" algn="ctr">
                        <a:spcBef>
                          <a:spcPts val="0"/>
                        </a:spcBef>
                        <a:spcAft>
                          <a:spcPts val="0"/>
                        </a:spcAft>
                      </a:pPr>
                      <a:r>
                        <a:rPr lang="ms-MY" sz="1600" dirty="0">
                          <a:latin typeface="Times New Roman"/>
                          <a:ea typeface="Calibri"/>
                          <a:cs typeface="Times New Roman"/>
                        </a:rPr>
                        <a:t>WR</a:t>
                      </a:r>
                      <a:endParaRPr lang="en-US" sz="1600" dirty="0">
                        <a:latin typeface="Times New Roman"/>
                        <a:ea typeface="Calibri"/>
                        <a:cs typeface="Times New Roman"/>
                      </a:endParaRPr>
                    </a:p>
                  </a:txBody>
                  <a:tcPr marL="63500" marR="63500" marT="0" marB="0" anchor="ctr">
                    <a:lnL w="38100" cap="flat" cmpd="sng" algn="ctr">
                      <a:solidFill>
                        <a:srgbClr val="C00000"/>
                      </a:solidFill>
                      <a:prstDash val="solid"/>
                      <a:round/>
                      <a:headEnd type="none" w="med" len="med"/>
                      <a:tailEnd type="none" w="med" len="med"/>
                    </a:lnL>
                    <a:lnR w="38100" cap="flat" cmpd="sng" algn="ctr">
                      <a:solidFill>
                        <a:srgbClr val="C00000"/>
                      </a:solidFill>
                      <a:prstDash val="solid"/>
                      <a:round/>
                      <a:headEnd type="none" w="med" len="med"/>
                      <a:tailEnd type="none" w="med" len="med"/>
                    </a:lnR>
                    <a:lnT w="38100" cap="flat" cmpd="sng" algn="ctr">
                      <a:solidFill>
                        <a:srgbClr val="C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ms-MY" sz="1600">
                          <a:latin typeface="Times New Roman"/>
                          <a:ea typeface="Calibri"/>
                          <a:cs typeface="Times New Roman"/>
                        </a:rPr>
                        <a:t>-2375</a:t>
                      </a:r>
                      <a:endParaRPr lang="en-US" sz="1600">
                        <a:latin typeface="Times New Roman"/>
                        <a:ea typeface="Calibri"/>
                        <a:cs typeface="Times New Roman"/>
                      </a:endParaRPr>
                    </a:p>
                  </a:txBody>
                  <a:tcPr marL="63500" marR="63500" marT="0" marB="0" anchor="ctr">
                    <a:lnL w="38100" cap="flat" cmpd="sng" algn="ctr">
                      <a:solidFill>
                        <a:srgbClr val="C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-1788</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-8142</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a:latin typeface="Times New Roman"/>
                          <a:ea typeface="Calibri"/>
                          <a:cs typeface="Times New Roman"/>
                        </a:rPr>
                        <a:t>-9871</a:t>
                      </a: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a:latin typeface="Times New Roman"/>
                          <a:ea typeface="Calibri"/>
                          <a:cs typeface="Times New Roman"/>
                        </a:rPr>
                        <a:t>-12748</a:t>
                      </a: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600" b="1" dirty="0">
                          <a:latin typeface="Times New Roman"/>
                          <a:ea typeface="Calibri"/>
                          <a:cs typeface="Times New Roman"/>
                        </a:rPr>
                        <a:t>-15625</a:t>
                      </a:r>
                      <a:endParaRPr lang="en-US" sz="1600" dirty="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r>
              <a:tr h="319088">
                <a:tc>
                  <a:txBody>
                    <a:bodyPr/>
                    <a:lstStyle/>
                    <a:p>
                      <a:pPr marL="0" marR="0" algn="ctr">
                        <a:spcBef>
                          <a:spcPts val="0"/>
                        </a:spcBef>
                        <a:spcAft>
                          <a:spcPts val="0"/>
                        </a:spcAft>
                      </a:pPr>
                      <a:r>
                        <a:rPr lang="ms-MY" sz="1600" dirty="0">
                          <a:latin typeface="Times New Roman"/>
                          <a:ea typeface="Calibri"/>
                          <a:cs typeface="Times New Roman"/>
                        </a:rPr>
                        <a:t>OGE</a:t>
                      </a:r>
                      <a:endParaRPr lang="en-US" sz="1600" dirty="0">
                        <a:latin typeface="Times New Roman"/>
                        <a:ea typeface="Calibri"/>
                        <a:cs typeface="Times New Roman"/>
                      </a:endParaRPr>
                    </a:p>
                  </a:txBody>
                  <a:tcPr marL="63500" marR="63500" marT="0" marB="0" anchor="ctr">
                    <a:lnL w="38100" cap="flat" cmpd="sng" algn="ctr">
                      <a:solidFill>
                        <a:srgbClr val="C00000"/>
                      </a:solidFill>
                      <a:prstDash val="solid"/>
                      <a:round/>
                      <a:headEnd type="none" w="med" len="med"/>
                      <a:tailEnd type="none" w="med" len="med"/>
                    </a:lnL>
                    <a:lnR w="38100" cap="flat" cmpd="sng" algn="ctr">
                      <a:solidFill>
                        <a:srgbClr val="C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C00000"/>
                      </a:solidFill>
                      <a:prstDash val="solid"/>
                      <a:round/>
                      <a:headEnd type="none" w="med" len="med"/>
                      <a:tailEnd type="none" w="med" len="med"/>
                    </a:lnB>
                    <a:noFill/>
                  </a:tcPr>
                </a:tc>
                <a:tc>
                  <a:txBody>
                    <a:bodyPr/>
                    <a:lstStyle/>
                    <a:p>
                      <a:pPr marL="0" marR="0" algn="ctr">
                        <a:spcBef>
                          <a:spcPts val="0"/>
                        </a:spcBef>
                        <a:spcAft>
                          <a:spcPts val="0"/>
                        </a:spcAft>
                      </a:pPr>
                      <a:r>
                        <a:rPr lang="ms-MY" sz="1600" dirty="0">
                          <a:latin typeface="Times New Roman"/>
                          <a:ea typeface="Calibri"/>
                          <a:cs typeface="Times New Roman"/>
                        </a:rPr>
                        <a:t>737</a:t>
                      </a:r>
                      <a:endParaRPr lang="en-US" sz="1600" dirty="0">
                        <a:latin typeface="Times New Roman"/>
                        <a:ea typeface="Calibri"/>
                        <a:cs typeface="Times New Roman"/>
                      </a:endParaRPr>
                    </a:p>
                  </a:txBody>
                  <a:tcPr marL="63500" marR="63500" marT="0" marB="0" anchor="ctr">
                    <a:lnL w="38100" cap="flat" cmpd="sng" algn="ctr">
                      <a:solidFill>
                        <a:srgbClr val="C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dirty="0">
                          <a:latin typeface="Times New Roman"/>
                          <a:ea typeface="Calibri"/>
                          <a:cs typeface="Times New Roman"/>
                        </a:rPr>
                        <a:t>2109</a:t>
                      </a:r>
                      <a:endParaRPr lang="en-US" sz="1600" dirty="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-6986</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-5483</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-8100</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b="1" dirty="0">
                          <a:latin typeface="Times New Roman"/>
                          <a:ea typeface="Calibri"/>
                          <a:cs typeface="Times New Roman"/>
                        </a:rPr>
                        <a:t>-10648</a:t>
                      </a:r>
                      <a:endParaRPr lang="en-US" sz="1600" dirty="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r>
              <a:tr h="319088">
                <a:tc>
                  <a:txBody>
                    <a:bodyPr/>
                    <a:lstStyle/>
                    <a:p>
                      <a:pPr marL="0" marR="0" algn="ctr">
                        <a:spcBef>
                          <a:spcPts val="0"/>
                        </a:spcBef>
                        <a:spcAft>
                          <a:spcPts val="0"/>
                        </a:spcAft>
                      </a:pPr>
                      <a:r>
                        <a:rPr lang="ms-MY" sz="1600" dirty="0">
                          <a:latin typeface="Times New Roman"/>
                          <a:ea typeface="Calibri"/>
                          <a:cs typeface="Times New Roman"/>
                        </a:rPr>
                        <a:t>POR</a:t>
                      </a:r>
                      <a:endParaRPr lang="en-US" sz="1600" dirty="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38100" cap="flat" cmpd="sng" algn="ctr">
                      <a:solidFill>
                        <a:srgbClr val="C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615</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338</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-614</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-1784</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-2716</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b="1" dirty="0">
                          <a:latin typeface="Times New Roman"/>
                          <a:ea typeface="Calibri"/>
                          <a:cs typeface="Times New Roman"/>
                        </a:rPr>
                        <a:t>-3570</a:t>
                      </a:r>
                      <a:endParaRPr lang="en-US" sz="1600" dirty="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9088">
                <a:tc>
                  <a:txBody>
                    <a:bodyPr/>
                    <a:lstStyle/>
                    <a:p>
                      <a:pPr marL="0" marR="0" algn="ctr">
                        <a:spcBef>
                          <a:spcPts val="0"/>
                        </a:spcBef>
                        <a:spcAft>
                          <a:spcPts val="0"/>
                        </a:spcAft>
                      </a:pPr>
                      <a:r>
                        <a:rPr lang="ms-MY" sz="1600">
                          <a:latin typeface="Times New Roman"/>
                          <a:ea typeface="Calibri"/>
                          <a:cs typeface="Times New Roman"/>
                        </a:rPr>
                        <a:t>FS</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-65</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-790</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-1829</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dirty="0">
                          <a:latin typeface="Times New Roman"/>
                          <a:ea typeface="Calibri"/>
                          <a:cs typeface="Times New Roman"/>
                        </a:rPr>
                        <a:t>-2541</a:t>
                      </a:r>
                      <a:endParaRPr lang="en-US" sz="1600" dirty="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dirty="0">
                          <a:latin typeface="Times New Roman"/>
                          <a:ea typeface="Calibri"/>
                          <a:cs typeface="Times New Roman"/>
                        </a:rPr>
                        <a:t>-3161</a:t>
                      </a:r>
                      <a:endParaRPr lang="en-US" sz="1600" dirty="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b="1" dirty="0">
                          <a:latin typeface="Times New Roman"/>
                          <a:ea typeface="Calibri"/>
                          <a:cs typeface="Times New Roman"/>
                        </a:rPr>
                        <a:t>-3567</a:t>
                      </a:r>
                      <a:endParaRPr lang="en-US" sz="1600" dirty="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9088">
                <a:tc>
                  <a:txBody>
                    <a:bodyPr/>
                    <a:lstStyle/>
                    <a:p>
                      <a:pPr marL="0" marR="0" algn="ctr">
                        <a:spcBef>
                          <a:spcPts val="0"/>
                        </a:spcBef>
                        <a:spcAft>
                          <a:spcPts val="0"/>
                        </a:spcAft>
                      </a:pPr>
                      <a:r>
                        <a:rPr lang="ms-MY" sz="1600">
                          <a:latin typeface="Times New Roman"/>
                          <a:ea typeface="Calibri"/>
                          <a:cs typeface="Times New Roman"/>
                        </a:rPr>
                        <a:t>CCI</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28947</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13542</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13744</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9155</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4294</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b="1">
                          <a:latin typeface="Times New Roman"/>
                          <a:ea typeface="Calibri"/>
                          <a:cs typeface="Times New Roman"/>
                        </a:rPr>
                        <a:t>-2035</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9088">
                <a:tc>
                  <a:txBody>
                    <a:bodyPr/>
                    <a:lstStyle/>
                    <a:p>
                      <a:pPr marL="0" marR="0" algn="ctr">
                        <a:spcBef>
                          <a:spcPts val="0"/>
                        </a:spcBef>
                        <a:spcAft>
                          <a:spcPts val="0"/>
                        </a:spcAft>
                      </a:pPr>
                      <a:r>
                        <a:rPr lang="ms-MY" sz="1600">
                          <a:latin typeface="Times New Roman"/>
                          <a:ea typeface="Calibri"/>
                          <a:cs typeface="Times New Roman"/>
                        </a:rPr>
                        <a:t>HC</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16546</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-7209</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3440</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-2274</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-1900</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b="1">
                          <a:latin typeface="Times New Roman"/>
                          <a:ea typeface="Calibri"/>
                          <a:cs typeface="Times New Roman"/>
                        </a:rPr>
                        <a:t>-1226</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9088">
                <a:tc>
                  <a:txBody>
                    <a:bodyPr/>
                    <a:lstStyle/>
                    <a:p>
                      <a:pPr marL="0" marR="0" algn="ctr">
                        <a:spcBef>
                          <a:spcPts val="0"/>
                        </a:spcBef>
                        <a:spcAft>
                          <a:spcPts val="0"/>
                        </a:spcAft>
                      </a:pPr>
                      <a:r>
                        <a:rPr lang="ms-MY" sz="1600">
                          <a:latin typeface="Times New Roman"/>
                          <a:ea typeface="Calibri"/>
                          <a:cs typeface="Times New Roman"/>
                        </a:rPr>
                        <a:t>AGR</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4212</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1351</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3078</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566</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-143</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b="1" dirty="0">
                          <a:latin typeface="Times New Roman"/>
                          <a:ea typeface="Calibri"/>
                          <a:cs typeface="Times New Roman"/>
                        </a:rPr>
                        <a:t>-849</a:t>
                      </a:r>
                      <a:endParaRPr lang="en-US" sz="1600" dirty="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9088">
                <a:tc>
                  <a:txBody>
                    <a:bodyPr/>
                    <a:lstStyle/>
                    <a:p>
                      <a:pPr marL="0" marR="0" algn="ctr">
                        <a:spcBef>
                          <a:spcPts val="0"/>
                        </a:spcBef>
                        <a:spcAft>
                          <a:spcPts val="0"/>
                        </a:spcAft>
                      </a:pPr>
                      <a:r>
                        <a:rPr lang="ms-MY" sz="1600">
                          <a:latin typeface="Times New Roman"/>
                          <a:ea typeface="Calibri"/>
                          <a:cs typeface="Times New Roman"/>
                        </a:rPr>
                        <a:t>TR</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13411</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2951</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11131</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7553</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7114</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b="1">
                          <a:latin typeface="Times New Roman"/>
                          <a:ea typeface="Calibri"/>
                          <a:cs typeface="Times New Roman"/>
                        </a:rPr>
                        <a:t>6762</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9088">
                <a:tc>
                  <a:txBody>
                    <a:bodyPr/>
                    <a:lstStyle/>
                    <a:p>
                      <a:pPr marL="0" marR="0" algn="ctr">
                        <a:spcBef>
                          <a:spcPts val="0"/>
                        </a:spcBef>
                        <a:spcAft>
                          <a:spcPts val="0"/>
                        </a:spcAft>
                      </a:pPr>
                      <a:r>
                        <a:rPr lang="ms-MY" sz="1600">
                          <a:latin typeface="Times New Roman"/>
                          <a:ea typeface="Calibri"/>
                          <a:cs typeface="Times New Roman"/>
                        </a:rPr>
                        <a:t>EDU</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-3505</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1368</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-1725</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3017</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6090</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b="1">
                          <a:latin typeface="Times New Roman"/>
                          <a:ea typeface="Calibri"/>
                          <a:cs typeface="Times New Roman"/>
                        </a:rPr>
                        <a:t>9100</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9088">
                <a:tc>
                  <a:txBody>
                    <a:bodyPr/>
                    <a:lstStyle/>
                    <a:p>
                      <a:pPr marL="0" marR="0" algn="ctr">
                        <a:spcBef>
                          <a:spcPts val="0"/>
                        </a:spcBef>
                        <a:spcAft>
                          <a:spcPts val="0"/>
                        </a:spcAft>
                      </a:pPr>
                      <a:r>
                        <a:rPr lang="ms-MY" sz="1600">
                          <a:latin typeface="Times New Roman"/>
                          <a:ea typeface="Calibri"/>
                          <a:cs typeface="Times New Roman"/>
                        </a:rPr>
                        <a:t>TX</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FFC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8354</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4262</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3210</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2926</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4410</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b="1">
                          <a:latin typeface="Times New Roman"/>
                          <a:ea typeface="Calibri"/>
                          <a:cs typeface="Times New Roman"/>
                        </a:rPr>
                        <a:t>9273</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9088">
                <a:tc>
                  <a:txBody>
                    <a:bodyPr/>
                    <a:lstStyle/>
                    <a:p>
                      <a:pPr marL="0" marR="0" algn="ctr">
                        <a:spcBef>
                          <a:spcPts val="0"/>
                        </a:spcBef>
                        <a:spcAft>
                          <a:spcPts val="0"/>
                        </a:spcAft>
                      </a:pPr>
                      <a:r>
                        <a:rPr lang="ms-MY" sz="1600" dirty="0">
                          <a:latin typeface="Times New Roman"/>
                          <a:ea typeface="Calibri"/>
                          <a:cs typeface="Times New Roman"/>
                        </a:rPr>
                        <a:t>MME</a:t>
                      </a:r>
                      <a:endParaRPr lang="en-US" sz="1600" dirty="0">
                        <a:latin typeface="Times New Roman"/>
                        <a:ea typeface="Calibri"/>
                        <a:cs typeface="Times New Roman"/>
                      </a:endParaRPr>
                    </a:p>
                  </a:txBody>
                  <a:tcPr marL="63500" marR="63500" marT="0" marB="0" anchor="ct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38100" cap="flat" cmpd="sng" algn="ctr">
                      <a:solidFill>
                        <a:srgbClr val="FFC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ms-MY" sz="1600">
                          <a:latin typeface="Times New Roman"/>
                          <a:ea typeface="Calibri"/>
                          <a:cs typeface="Times New Roman"/>
                        </a:rPr>
                        <a:t>41468</a:t>
                      </a:r>
                      <a:endParaRPr lang="en-US" sz="1600">
                        <a:latin typeface="Times New Roman"/>
                        <a:ea typeface="Calibri"/>
                        <a:cs typeface="Times New Roman"/>
                      </a:endParaRPr>
                    </a:p>
                  </a:txBody>
                  <a:tcPr marL="63500" marR="63500" marT="0" marB="0" anchor="ctr">
                    <a:lnL w="38100" cap="flat" cmpd="sng" algn="ctr">
                      <a:solidFill>
                        <a:srgbClr val="FFC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39773</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22053</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19765</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dirty="0">
                          <a:latin typeface="Times New Roman"/>
                          <a:ea typeface="Calibri"/>
                          <a:cs typeface="Times New Roman"/>
                        </a:rPr>
                        <a:t>17428</a:t>
                      </a:r>
                      <a:endParaRPr lang="en-US" sz="1600" dirty="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b="1" dirty="0">
                          <a:latin typeface="Times New Roman"/>
                          <a:ea typeface="Calibri"/>
                          <a:cs typeface="Times New Roman"/>
                        </a:rPr>
                        <a:t>14378</a:t>
                      </a:r>
                      <a:endParaRPr lang="en-US" sz="1600" dirty="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319088">
                <a:tc>
                  <a:txBody>
                    <a:bodyPr/>
                    <a:lstStyle/>
                    <a:p>
                      <a:pPr marL="0" marR="0" algn="ctr">
                        <a:spcBef>
                          <a:spcPts val="0"/>
                        </a:spcBef>
                        <a:spcAft>
                          <a:spcPts val="0"/>
                        </a:spcAft>
                      </a:pPr>
                      <a:r>
                        <a:rPr lang="ms-MY" sz="1600" dirty="0">
                          <a:latin typeface="Times New Roman"/>
                          <a:ea typeface="Calibri"/>
                          <a:cs typeface="Times New Roman"/>
                        </a:rPr>
                        <a:t>BS</a:t>
                      </a:r>
                      <a:endParaRPr lang="en-US" sz="1600" dirty="0">
                        <a:latin typeface="Times New Roman"/>
                        <a:ea typeface="Calibri"/>
                        <a:cs typeface="Times New Roman"/>
                      </a:endParaRPr>
                    </a:p>
                  </a:txBody>
                  <a:tcPr marL="63500" marR="63500" marT="0" marB="0" anchor="ct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ms-MY" sz="1600">
                          <a:latin typeface="Times New Roman"/>
                          <a:ea typeface="Calibri"/>
                          <a:cs typeface="Times New Roman"/>
                        </a:rPr>
                        <a:t>15627</a:t>
                      </a:r>
                      <a:endParaRPr lang="en-US" sz="1600">
                        <a:latin typeface="Times New Roman"/>
                        <a:ea typeface="Calibri"/>
                        <a:cs typeface="Times New Roman"/>
                      </a:endParaRPr>
                    </a:p>
                  </a:txBody>
                  <a:tcPr marL="63500" marR="63500" marT="0" marB="0" anchor="ctr">
                    <a:lnL w="38100" cap="flat" cmpd="sng" algn="ctr">
                      <a:solidFill>
                        <a:srgbClr val="FFC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-9316</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15064</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9514</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13926</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b="1" dirty="0">
                          <a:latin typeface="Times New Roman"/>
                          <a:ea typeface="Calibri"/>
                          <a:cs typeface="Times New Roman"/>
                        </a:rPr>
                        <a:t>19016</a:t>
                      </a:r>
                      <a:endParaRPr lang="en-US" sz="1600" dirty="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319088">
                <a:tc>
                  <a:txBody>
                    <a:bodyPr/>
                    <a:lstStyle/>
                    <a:p>
                      <a:pPr marL="0" marR="0" algn="ctr">
                        <a:spcBef>
                          <a:spcPts val="0"/>
                        </a:spcBef>
                        <a:spcAft>
                          <a:spcPts val="0"/>
                        </a:spcAft>
                      </a:pPr>
                      <a:r>
                        <a:rPr lang="ms-MY" sz="1600" dirty="0">
                          <a:latin typeface="Times New Roman"/>
                          <a:ea typeface="Calibri"/>
                          <a:cs typeface="Times New Roman"/>
                        </a:rPr>
                        <a:t>BC</a:t>
                      </a:r>
                      <a:endParaRPr lang="en-US" sz="1600" dirty="0">
                        <a:latin typeface="Times New Roman"/>
                        <a:ea typeface="Calibri"/>
                        <a:cs typeface="Times New Roman"/>
                      </a:endParaRPr>
                    </a:p>
                  </a:txBody>
                  <a:tcPr marL="63500" marR="63500" marT="0" marB="0" anchor="ct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ms-MY" sz="1600">
                          <a:latin typeface="Times New Roman"/>
                          <a:ea typeface="Calibri"/>
                          <a:cs typeface="Times New Roman"/>
                        </a:rPr>
                        <a:t>19814</a:t>
                      </a:r>
                      <a:endParaRPr lang="en-US" sz="1600">
                        <a:latin typeface="Times New Roman"/>
                        <a:ea typeface="Calibri"/>
                        <a:cs typeface="Times New Roman"/>
                      </a:endParaRPr>
                    </a:p>
                  </a:txBody>
                  <a:tcPr marL="63500" marR="63500" marT="0" marB="0" anchor="ctr">
                    <a:lnL w="38100" cap="flat" cmpd="sng" algn="ctr">
                      <a:solidFill>
                        <a:srgbClr val="FFC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16427</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33052</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32800</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33845</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b="1" dirty="0">
                          <a:latin typeface="Times New Roman"/>
                          <a:ea typeface="Calibri"/>
                          <a:cs typeface="Times New Roman"/>
                        </a:rPr>
                        <a:t>34957</a:t>
                      </a:r>
                      <a:endParaRPr lang="en-US" sz="1600" dirty="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319088">
                <a:tc>
                  <a:txBody>
                    <a:bodyPr/>
                    <a:lstStyle/>
                    <a:p>
                      <a:pPr marL="0" marR="0" algn="ctr">
                        <a:spcBef>
                          <a:spcPts val="0"/>
                        </a:spcBef>
                        <a:spcAft>
                          <a:spcPts val="0"/>
                        </a:spcAft>
                      </a:pPr>
                      <a:r>
                        <a:rPr lang="ms-MY" sz="1600" dirty="0">
                          <a:latin typeface="Times New Roman"/>
                          <a:ea typeface="Calibri"/>
                          <a:cs typeface="Times New Roman"/>
                        </a:rPr>
                        <a:t>EE</a:t>
                      </a:r>
                      <a:endParaRPr lang="en-US" sz="1600" dirty="0">
                        <a:latin typeface="Times New Roman"/>
                        <a:ea typeface="Calibri"/>
                        <a:cs typeface="Times New Roman"/>
                      </a:endParaRPr>
                    </a:p>
                  </a:txBody>
                  <a:tcPr marL="63500" marR="63500" marT="0" marB="0" anchor="ctr">
                    <a:lnL w="38100" cap="flat" cmpd="sng" algn="ctr">
                      <a:solidFill>
                        <a:srgbClr val="FFC000"/>
                      </a:solidFill>
                      <a:prstDash val="solid"/>
                      <a:round/>
                      <a:headEnd type="none" w="med" len="med"/>
                      <a:tailEnd type="none" w="med" len="med"/>
                    </a:lnL>
                    <a:lnR w="38100" cap="flat" cmpd="sng" algn="ctr">
                      <a:solidFill>
                        <a:srgbClr val="FFC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38100" cap="flat" cmpd="sng" algn="ctr">
                      <a:solidFill>
                        <a:srgbClr val="FFC000"/>
                      </a:solidFill>
                      <a:prstDash val="solid"/>
                      <a:round/>
                      <a:headEnd type="none" w="med" len="med"/>
                      <a:tailEnd type="none" w="med" len="med"/>
                    </a:lnB>
                    <a:noFill/>
                  </a:tcPr>
                </a:tc>
                <a:tc>
                  <a:txBody>
                    <a:bodyPr/>
                    <a:lstStyle/>
                    <a:p>
                      <a:pPr marL="0" marR="0" algn="ctr">
                        <a:spcBef>
                          <a:spcPts val="0"/>
                        </a:spcBef>
                        <a:spcAft>
                          <a:spcPts val="0"/>
                        </a:spcAft>
                      </a:pPr>
                      <a:r>
                        <a:rPr lang="ms-MY" sz="1600" dirty="0">
                          <a:latin typeface="Times New Roman"/>
                          <a:ea typeface="Calibri"/>
                          <a:cs typeface="Times New Roman"/>
                        </a:rPr>
                        <a:t>32489</a:t>
                      </a:r>
                      <a:endParaRPr lang="en-US" sz="1600" dirty="0">
                        <a:latin typeface="Times New Roman"/>
                        <a:ea typeface="Calibri"/>
                        <a:cs typeface="Times New Roman"/>
                      </a:endParaRPr>
                    </a:p>
                  </a:txBody>
                  <a:tcPr marL="63500" marR="63500" marT="0" marB="0" anchor="ctr">
                    <a:lnL w="38100" cap="flat" cmpd="sng" algn="ctr">
                      <a:solidFill>
                        <a:srgbClr val="FFC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24684</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38961</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dirty="0">
                          <a:latin typeface="Times New Roman"/>
                          <a:ea typeface="Calibri"/>
                          <a:cs typeface="Times New Roman"/>
                        </a:rPr>
                        <a:t>39492</a:t>
                      </a:r>
                      <a:endParaRPr lang="en-US" sz="1600" dirty="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a:latin typeface="Times New Roman"/>
                          <a:ea typeface="Calibri"/>
                          <a:cs typeface="Times New Roman"/>
                        </a:rPr>
                        <a:t>43626</a:t>
                      </a:r>
                      <a:endParaRPr lang="en-US" sz="160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ms-MY" sz="1600" b="1" dirty="0">
                          <a:latin typeface="Times New Roman"/>
                          <a:ea typeface="Calibri"/>
                          <a:cs typeface="Times New Roman"/>
                        </a:rPr>
                        <a:t>47790</a:t>
                      </a:r>
                      <a:endParaRPr lang="en-US" sz="1600" dirty="0">
                        <a:latin typeface="Times New Roman"/>
                        <a:ea typeface="Calibri"/>
                        <a:cs typeface="Times New Roman"/>
                      </a:endParaRPr>
                    </a:p>
                  </a:txBody>
                  <a:tcPr marL="63500" marR="635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bl>
          </a:graphicData>
        </a:graphic>
      </p:graphicFrame>
      <p:sp>
        <p:nvSpPr>
          <p:cNvPr id="6" name="Rectangle 3"/>
          <p:cNvSpPr>
            <a:spLocks noChangeArrowheads="1"/>
          </p:cNvSpPr>
          <p:nvPr/>
        </p:nvSpPr>
        <p:spPr bwMode="auto">
          <a:xfrm>
            <a:off x="381000" y="6172200"/>
            <a:ext cx="2590800" cy="1643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360">
                <a:solidFill>
                  <a:srgbClr val="000000"/>
                </a:solidFill>
                <a:miter lim="800000"/>
                <a:headEnd/>
                <a:tailEnd/>
              </a14:hiddenLine>
            </a:ext>
          </a:extLst>
        </p:spPr>
        <p:txBody>
          <a:bodyPr lIns="0" tIns="0" rIns="0" bIns="0" anchor="b"/>
          <a:lstStyle>
            <a:lvl1pPr eaLnBrk="0" hangingPunc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Lst>
              <a:defRPr>
                <a:solidFill>
                  <a:schemeClr val="tx1"/>
                </a:solidFill>
                <a:latin typeface="Arial" pitchFamily="34" charset="0"/>
              </a:defRPr>
            </a:lvl9pPr>
          </a:lstStyle>
          <a:p>
            <a:pPr eaLnBrk="1" hangingPunct="1">
              <a:lnSpc>
                <a:spcPct val="90000"/>
              </a:lnSpc>
            </a:pPr>
            <a:r>
              <a:rPr lang="en-MY" altLang="en-US" sz="1000" dirty="0" smtClean="0">
                <a:solidFill>
                  <a:srgbClr val="006600"/>
                </a:solidFill>
                <a:latin typeface="Arial Black" pitchFamily="34" charset="0"/>
              </a:rPr>
              <a:t>Source: QAZ Management </a:t>
            </a:r>
            <a:r>
              <a:rPr lang="en-MY" altLang="en-US" sz="1000" dirty="0" err="1" smtClean="0">
                <a:solidFill>
                  <a:srgbClr val="006600"/>
                </a:solidFill>
                <a:latin typeface="Arial Black" pitchFamily="34" charset="0"/>
              </a:rPr>
              <a:t>Resouces</a:t>
            </a:r>
            <a:endParaRPr lang="en-MY" altLang="en-US" sz="1000" dirty="0">
              <a:solidFill>
                <a:srgbClr val="006600"/>
              </a:solidFill>
              <a:latin typeface="Arial Black" pitchFamily="34" charset="0"/>
            </a:endParaRPr>
          </a:p>
        </p:txBody>
      </p:sp>
    </p:spTree>
    <p:extLst>
      <p:ext uri="{BB962C8B-B14F-4D97-AF65-F5344CB8AC3E}">
        <p14:creationId xmlns:p14="http://schemas.microsoft.com/office/powerpoint/2010/main" xmlns="" val="2447093776"/>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b="1" dirty="0" smtClean="0"/>
              <a:t>Conclusion: Input from National Agenda</a:t>
            </a:r>
            <a:endParaRPr lang="en-US" sz="3600" b="1" dirty="0"/>
          </a:p>
        </p:txBody>
      </p:sp>
      <p:sp>
        <p:nvSpPr>
          <p:cNvPr id="3" name="Content Placeholder 2"/>
          <p:cNvSpPr>
            <a:spLocks noGrp="1"/>
          </p:cNvSpPr>
          <p:nvPr>
            <p:ph idx="1"/>
          </p:nvPr>
        </p:nvSpPr>
        <p:spPr>
          <a:xfrm>
            <a:off x="457200" y="1219200"/>
            <a:ext cx="8229600" cy="4906963"/>
          </a:xfrm>
        </p:spPr>
        <p:txBody>
          <a:bodyPr>
            <a:normAutofit/>
          </a:bodyPr>
          <a:lstStyle/>
          <a:p>
            <a:r>
              <a:rPr lang="en-US" sz="2400" dirty="0" smtClean="0"/>
              <a:t>Vision 2020</a:t>
            </a:r>
          </a:p>
          <a:p>
            <a:r>
              <a:rPr lang="en-US" sz="2400" dirty="0" smtClean="0"/>
              <a:t>Higher Education Strategic Plan</a:t>
            </a:r>
          </a:p>
          <a:p>
            <a:r>
              <a:rPr lang="en-US" sz="2400" dirty="0" smtClean="0"/>
              <a:t>ETP &amp; GTP</a:t>
            </a:r>
            <a:endParaRPr lang="en-US" sz="2400" dirty="0" smtClean="0"/>
          </a:p>
          <a:p>
            <a:r>
              <a:rPr lang="en-US" sz="2400" dirty="0" err="1" smtClean="0"/>
              <a:t>Pelan</a:t>
            </a:r>
            <a:r>
              <a:rPr lang="en-US" sz="2400" dirty="0" smtClean="0"/>
              <a:t> </a:t>
            </a:r>
            <a:r>
              <a:rPr lang="en-US" sz="2400" dirty="0" err="1" smtClean="0"/>
              <a:t>Induk</a:t>
            </a:r>
            <a:r>
              <a:rPr lang="en-US" sz="2400" dirty="0" smtClean="0"/>
              <a:t> </a:t>
            </a:r>
            <a:r>
              <a:rPr lang="en-US" sz="2400" dirty="0" err="1" smtClean="0"/>
              <a:t>Pembudayaan</a:t>
            </a:r>
            <a:r>
              <a:rPr lang="en-US" sz="2400" dirty="0" smtClean="0"/>
              <a:t> </a:t>
            </a:r>
            <a:r>
              <a:rPr lang="en-US" sz="2400" dirty="0" err="1" smtClean="0"/>
              <a:t>Pembelajaran</a:t>
            </a:r>
            <a:r>
              <a:rPr lang="en-US" sz="2400" dirty="0" smtClean="0"/>
              <a:t> </a:t>
            </a:r>
            <a:r>
              <a:rPr lang="en-US" sz="2400" dirty="0" err="1" smtClean="0"/>
              <a:t>Sepanjang</a:t>
            </a:r>
            <a:r>
              <a:rPr lang="en-US" sz="2400" dirty="0" smtClean="0"/>
              <a:t> </a:t>
            </a:r>
            <a:r>
              <a:rPr lang="en-US" sz="2400" dirty="0" err="1" smtClean="0"/>
              <a:t>Hayat</a:t>
            </a:r>
            <a:endParaRPr lang="en-US" sz="2400" dirty="0" smtClean="0"/>
          </a:p>
          <a:p>
            <a:r>
              <a:rPr lang="en-US" sz="2400" dirty="0" err="1" smtClean="0"/>
              <a:t>Dasar</a:t>
            </a:r>
            <a:r>
              <a:rPr lang="en-US" sz="2400" dirty="0" smtClean="0"/>
              <a:t> Pembangunan </a:t>
            </a:r>
            <a:r>
              <a:rPr lang="en-US" sz="2400" dirty="0" err="1" smtClean="0"/>
              <a:t>Keushawanan</a:t>
            </a:r>
            <a:r>
              <a:rPr lang="en-US" sz="2400" dirty="0" smtClean="0"/>
              <a:t> </a:t>
            </a:r>
            <a:r>
              <a:rPr lang="en-US" sz="2400" dirty="0" err="1" smtClean="0"/>
              <a:t>Institusi</a:t>
            </a:r>
            <a:r>
              <a:rPr lang="en-US" sz="2400" dirty="0" smtClean="0"/>
              <a:t> </a:t>
            </a:r>
            <a:r>
              <a:rPr lang="en-US" sz="2400" dirty="0" err="1" smtClean="0"/>
              <a:t>pengajian</a:t>
            </a:r>
            <a:r>
              <a:rPr lang="en-US" sz="2400" dirty="0" smtClean="0"/>
              <a:t> </a:t>
            </a:r>
            <a:r>
              <a:rPr lang="en-US" sz="2400" dirty="0" err="1" smtClean="0"/>
              <a:t>Tinggi</a:t>
            </a:r>
            <a:endParaRPr lang="en-US" sz="2400" dirty="0" smtClean="0"/>
          </a:p>
          <a:p>
            <a:r>
              <a:rPr lang="en-US" sz="2400" dirty="0" err="1" smtClean="0"/>
              <a:t>Dasar</a:t>
            </a:r>
            <a:r>
              <a:rPr lang="en-US" sz="2400" dirty="0" smtClean="0"/>
              <a:t> </a:t>
            </a:r>
            <a:r>
              <a:rPr lang="en-US" sz="2400" dirty="0" err="1" smtClean="0"/>
              <a:t>Latihan</a:t>
            </a:r>
            <a:r>
              <a:rPr lang="en-US" sz="2400" dirty="0" smtClean="0"/>
              <a:t> </a:t>
            </a:r>
            <a:r>
              <a:rPr lang="en-US" sz="2400" dirty="0" err="1" smtClean="0"/>
              <a:t>Industri</a:t>
            </a:r>
            <a:r>
              <a:rPr lang="en-US" sz="2400" dirty="0" smtClean="0"/>
              <a:t> </a:t>
            </a:r>
            <a:r>
              <a:rPr lang="en-US" sz="2400" dirty="0" err="1" smtClean="0"/>
              <a:t>Institusi</a:t>
            </a:r>
            <a:r>
              <a:rPr lang="en-US" sz="2400" dirty="0" smtClean="0"/>
              <a:t> </a:t>
            </a:r>
            <a:r>
              <a:rPr lang="en-US" sz="2400" dirty="0" err="1" smtClean="0"/>
              <a:t>Pengajian</a:t>
            </a:r>
            <a:r>
              <a:rPr lang="en-US" sz="2400" dirty="0" smtClean="0"/>
              <a:t> </a:t>
            </a:r>
            <a:r>
              <a:rPr lang="en-US" sz="2400" dirty="0" err="1" smtClean="0"/>
              <a:t>Tinggi</a:t>
            </a:r>
            <a:endParaRPr lang="en-US" sz="2400" dirty="0" smtClean="0"/>
          </a:p>
          <a:p>
            <a:r>
              <a:rPr lang="en-US" sz="2400" dirty="0" smtClean="0"/>
              <a:t>10</a:t>
            </a:r>
            <a:r>
              <a:rPr lang="en-US" sz="2400" baseline="30000" dirty="0" smtClean="0"/>
              <a:t>th</a:t>
            </a:r>
            <a:r>
              <a:rPr lang="en-US" sz="2400" dirty="0" smtClean="0"/>
              <a:t> Malaysian Plan</a:t>
            </a:r>
          </a:p>
          <a:p>
            <a:r>
              <a:rPr lang="en-US" sz="2400" dirty="0" err="1" smtClean="0"/>
              <a:t>Modul</a:t>
            </a:r>
            <a:r>
              <a:rPr lang="en-US" sz="2400" dirty="0" smtClean="0"/>
              <a:t> Pembangunan </a:t>
            </a:r>
            <a:r>
              <a:rPr lang="en-US" sz="2400" dirty="0" err="1" smtClean="0"/>
              <a:t>Kemahiran</a:t>
            </a:r>
            <a:r>
              <a:rPr lang="en-US" sz="2400" dirty="0" smtClean="0"/>
              <a:t> </a:t>
            </a:r>
            <a:r>
              <a:rPr lang="en-US" sz="2400" dirty="0" err="1" smtClean="0"/>
              <a:t>Insaniah</a:t>
            </a:r>
            <a:r>
              <a:rPr lang="en-US" sz="2400" dirty="0" smtClean="0"/>
              <a:t> </a:t>
            </a:r>
            <a:r>
              <a:rPr lang="en-US" sz="2400" dirty="0" err="1" smtClean="0"/>
              <a:t>untuk</a:t>
            </a:r>
            <a:r>
              <a:rPr lang="en-US" sz="2400" dirty="0" smtClean="0"/>
              <a:t> </a:t>
            </a:r>
            <a:r>
              <a:rPr lang="en-US" sz="2400" dirty="0" err="1" smtClean="0"/>
              <a:t>Institusi</a:t>
            </a:r>
            <a:r>
              <a:rPr lang="en-US" sz="2400" dirty="0" smtClean="0"/>
              <a:t> </a:t>
            </a:r>
            <a:r>
              <a:rPr lang="en-US" sz="2400" dirty="0" err="1" smtClean="0"/>
              <a:t>Pengajian</a:t>
            </a:r>
            <a:r>
              <a:rPr lang="en-US" sz="2400" dirty="0" smtClean="0"/>
              <a:t> </a:t>
            </a:r>
            <a:r>
              <a:rPr lang="en-US" sz="2400" dirty="0" err="1" smtClean="0"/>
              <a:t>Tinggi</a:t>
            </a:r>
            <a:r>
              <a:rPr lang="en-US" sz="2400" dirty="0" smtClean="0"/>
              <a:t> Malaysia</a:t>
            </a:r>
          </a:p>
          <a:p>
            <a:r>
              <a:rPr lang="en-US" sz="2400" dirty="0" smtClean="0"/>
              <a:t>New Economic </a:t>
            </a:r>
            <a:r>
              <a:rPr lang="en-US" sz="2400" dirty="0" smtClean="0"/>
              <a:t>Model</a:t>
            </a:r>
          </a:p>
          <a:p>
            <a:r>
              <a:rPr lang="en-US" sz="2400" dirty="0" err="1" smtClean="0"/>
              <a:t>UTeM</a:t>
            </a:r>
            <a:r>
              <a:rPr lang="en-US" sz="2400" dirty="0" smtClean="0"/>
              <a:t> Strategic Direction 2012-2020</a:t>
            </a:r>
            <a:endParaRPr lang="en-US" sz="2400" dirty="0" smtClean="0"/>
          </a:p>
          <a:p>
            <a:endParaRPr lang="en-US" sz="2400" dirty="0" smtClean="0"/>
          </a:p>
          <a:p>
            <a:endParaRPr lang="en-US" sz="2400" dirty="0"/>
          </a:p>
        </p:txBody>
      </p:sp>
      <p:sp>
        <p:nvSpPr>
          <p:cNvPr id="4" name="Footer Placeholder 3"/>
          <p:cNvSpPr>
            <a:spLocks noGrp="1"/>
          </p:cNvSpPr>
          <p:nvPr>
            <p:ph type="ftr" sz="quarter" idx="11"/>
          </p:nvPr>
        </p:nvSpPr>
        <p:spPr/>
        <p:txBody>
          <a:bodyPr/>
          <a:lstStyle/>
          <a:p>
            <a:r>
              <a:rPr lang="en-US" smtClean="0"/>
              <a:t>Kursus Academic Policy and Standard in Curriculum Design</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49</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200" b="1" dirty="0" smtClean="0"/>
              <a:t>Top Soft Skills Requirement Scenario</a:t>
            </a:r>
            <a:endParaRPr lang="en-US" sz="3200"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3773602889"/>
              </p:ext>
            </p:extLst>
          </p:nvPr>
        </p:nvGraphicFramePr>
        <p:xfrm>
          <a:off x="457200" y="1371602"/>
          <a:ext cx="8229600" cy="3809999"/>
        </p:xfrm>
        <a:graphic>
          <a:graphicData uri="http://schemas.openxmlformats.org/drawingml/2006/table">
            <a:tbl>
              <a:tblPr firstRow="1" bandRow="1">
                <a:tableStyleId>{5940675A-B579-460E-94D1-54222C63F5DA}</a:tableStyleId>
              </a:tblPr>
              <a:tblGrid>
                <a:gridCol w="4114800"/>
                <a:gridCol w="4114800"/>
              </a:tblGrid>
              <a:tr h="977719">
                <a:tc>
                  <a:txBody>
                    <a:bodyPr/>
                    <a:lstStyle/>
                    <a:p>
                      <a:pPr algn="ctr"/>
                      <a:r>
                        <a:rPr lang="en-US" sz="2400" b="1" dirty="0" smtClean="0"/>
                        <a:t>Top 5 Most Sought After Attributes by Malaysian Firms</a:t>
                      </a:r>
                      <a:endParaRPr lang="en-US" sz="2400" b="1" dirty="0"/>
                    </a:p>
                  </a:txBody>
                  <a:tcPr>
                    <a:solidFill>
                      <a:schemeClr val="accent1">
                        <a:lumMod val="20000"/>
                        <a:lumOff val="80000"/>
                      </a:schemeClr>
                    </a:solidFill>
                  </a:tcPr>
                </a:tc>
                <a:tc>
                  <a:txBody>
                    <a:bodyPr/>
                    <a:lstStyle/>
                    <a:p>
                      <a:pPr algn="ctr"/>
                      <a:r>
                        <a:rPr lang="en-US" sz="2400" b="1" dirty="0" smtClean="0"/>
                        <a:t>Top 5 Most Difficult</a:t>
                      </a:r>
                      <a:r>
                        <a:rPr lang="en-US" sz="2400" b="1" baseline="0" dirty="0" smtClean="0"/>
                        <a:t> Attributes to Find in the Talent Pool</a:t>
                      </a:r>
                      <a:endParaRPr lang="en-US" sz="2400" b="1" dirty="0"/>
                    </a:p>
                  </a:txBody>
                  <a:tcPr>
                    <a:solidFill>
                      <a:schemeClr val="accent1">
                        <a:lumMod val="20000"/>
                        <a:lumOff val="80000"/>
                      </a:schemeClr>
                    </a:solidFill>
                  </a:tcPr>
                </a:tc>
              </a:tr>
              <a:tr h="566456">
                <a:tc>
                  <a:txBody>
                    <a:bodyPr/>
                    <a:lstStyle/>
                    <a:p>
                      <a:pPr algn="ctr"/>
                      <a:r>
                        <a:rPr lang="en-US" sz="2400" dirty="0" smtClean="0"/>
                        <a:t>Communication</a:t>
                      </a:r>
                      <a:r>
                        <a:rPr lang="en-US" sz="2400" baseline="0" dirty="0" smtClean="0"/>
                        <a:t> Skills</a:t>
                      </a:r>
                      <a:endParaRPr lang="en-US" sz="2400" dirty="0"/>
                    </a:p>
                  </a:txBody>
                  <a:tcPr/>
                </a:tc>
                <a:tc>
                  <a:txBody>
                    <a:bodyPr/>
                    <a:lstStyle/>
                    <a:p>
                      <a:pPr algn="ctr"/>
                      <a:r>
                        <a:rPr lang="en-US" sz="2400" dirty="0" smtClean="0"/>
                        <a:t>Loyal</a:t>
                      </a:r>
                      <a:endParaRPr lang="en-US" sz="2400" dirty="0"/>
                    </a:p>
                  </a:txBody>
                  <a:tcPr/>
                </a:tc>
              </a:tr>
              <a:tr h="566456">
                <a:tc>
                  <a:txBody>
                    <a:bodyPr/>
                    <a:lstStyle/>
                    <a:p>
                      <a:pPr algn="ctr"/>
                      <a:r>
                        <a:rPr lang="en-US" sz="2400" dirty="0" smtClean="0"/>
                        <a:t>Customer First</a:t>
                      </a:r>
                      <a:endParaRPr lang="en-US" sz="2400" dirty="0"/>
                    </a:p>
                  </a:txBody>
                  <a:tcPr/>
                </a:tc>
                <a:tc>
                  <a:txBody>
                    <a:bodyPr/>
                    <a:lstStyle/>
                    <a:p>
                      <a:pPr algn="ctr"/>
                      <a:r>
                        <a:rPr lang="en-US" sz="2400" dirty="0" smtClean="0"/>
                        <a:t>CTPS</a:t>
                      </a:r>
                      <a:endParaRPr lang="en-US" sz="2400" dirty="0"/>
                    </a:p>
                  </a:txBody>
                  <a:tcPr/>
                </a:tc>
              </a:tr>
              <a:tr h="566456">
                <a:tc>
                  <a:txBody>
                    <a:bodyPr/>
                    <a:lstStyle/>
                    <a:p>
                      <a:pPr algn="ctr"/>
                      <a:r>
                        <a:rPr lang="en-US" sz="2400" dirty="0" smtClean="0"/>
                        <a:t>High Standards &amp; Quality</a:t>
                      </a:r>
                      <a:endParaRPr lang="en-US" sz="2400" dirty="0"/>
                    </a:p>
                  </a:txBody>
                  <a:tcPr/>
                </a:tc>
                <a:tc>
                  <a:txBody>
                    <a:bodyPr/>
                    <a:lstStyle/>
                    <a:p>
                      <a:pPr algn="ctr"/>
                      <a:r>
                        <a:rPr lang="en-US" sz="2400" dirty="0" smtClean="0"/>
                        <a:t>Self-Motivated</a:t>
                      </a:r>
                      <a:r>
                        <a:rPr lang="en-US" sz="2400" baseline="0" dirty="0" smtClean="0"/>
                        <a:t> &amp; Independent</a:t>
                      </a:r>
                      <a:endParaRPr lang="en-US" sz="2400" dirty="0"/>
                    </a:p>
                  </a:txBody>
                  <a:tcPr/>
                </a:tc>
              </a:tr>
              <a:tr h="566456">
                <a:tc>
                  <a:txBody>
                    <a:bodyPr/>
                    <a:lstStyle/>
                    <a:p>
                      <a:pPr algn="ctr"/>
                      <a:r>
                        <a:rPr lang="en-US" sz="2400" dirty="0" smtClean="0"/>
                        <a:t>Integrity</a:t>
                      </a:r>
                      <a:r>
                        <a:rPr lang="en-US" sz="2400" baseline="0" dirty="0" smtClean="0"/>
                        <a:t> &amp; Ethical</a:t>
                      </a:r>
                      <a:endParaRPr lang="en-US" sz="2400" dirty="0"/>
                    </a:p>
                  </a:txBody>
                  <a:tcPr/>
                </a:tc>
                <a:tc>
                  <a:txBody>
                    <a:bodyPr/>
                    <a:lstStyle/>
                    <a:p>
                      <a:pPr algn="ctr"/>
                      <a:r>
                        <a:rPr lang="en-US" sz="2400" dirty="0" smtClean="0"/>
                        <a:t>Communication Skills</a:t>
                      </a:r>
                      <a:endParaRPr lang="en-US" sz="2400" dirty="0"/>
                    </a:p>
                  </a:txBody>
                  <a:tcPr/>
                </a:tc>
              </a:tr>
              <a:tr h="566456">
                <a:tc>
                  <a:txBody>
                    <a:bodyPr/>
                    <a:lstStyle/>
                    <a:p>
                      <a:pPr algn="ctr"/>
                      <a:r>
                        <a:rPr lang="en-US" sz="2400" dirty="0" smtClean="0"/>
                        <a:t>Motivated &amp; Independent</a:t>
                      </a:r>
                      <a:endParaRPr lang="en-US" sz="2400" dirty="0"/>
                    </a:p>
                  </a:txBody>
                  <a:tcPr/>
                </a:tc>
                <a:tc>
                  <a:txBody>
                    <a:bodyPr/>
                    <a:lstStyle/>
                    <a:p>
                      <a:pPr algn="ctr"/>
                      <a:r>
                        <a:rPr lang="en-US" sz="2400" dirty="0" smtClean="0"/>
                        <a:t>High Standards &amp; Quality </a:t>
                      </a:r>
                      <a:endParaRPr lang="en-US" sz="2400" dirty="0"/>
                    </a:p>
                  </a:txBody>
                  <a:tcPr/>
                </a:tc>
              </a:tr>
            </a:tbl>
          </a:graphicData>
        </a:graphic>
      </p:graphicFrame>
      <p:sp>
        <p:nvSpPr>
          <p:cNvPr id="5" name="TextBox 4"/>
          <p:cNvSpPr txBox="1"/>
          <p:nvPr/>
        </p:nvSpPr>
        <p:spPr>
          <a:xfrm>
            <a:off x="2667000" y="5334000"/>
            <a:ext cx="3962400" cy="646331"/>
          </a:xfrm>
          <a:prstGeom prst="rect">
            <a:avLst/>
          </a:prstGeom>
          <a:solidFill>
            <a:srgbClr val="FFFF00"/>
          </a:solidFill>
        </p:spPr>
        <p:txBody>
          <a:bodyPr wrap="square" rtlCol="0">
            <a:spAutoFit/>
          </a:bodyPr>
          <a:lstStyle/>
          <a:p>
            <a:pPr algn="ctr"/>
            <a:r>
              <a:rPr lang="en-US" sz="3600" dirty="0" smtClean="0">
                <a:solidFill>
                  <a:srgbClr val="FF0000"/>
                </a:solidFill>
              </a:rPr>
              <a:t>GSA Centered!</a:t>
            </a:r>
            <a:endParaRPr lang="en-US" sz="3600" dirty="0">
              <a:solidFill>
                <a:srgbClr val="FF0000"/>
              </a:solidFill>
            </a:endParaRPr>
          </a:p>
        </p:txBody>
      </p:sp>
    </p:spTree>
    <p:extLst>
      <p:ext uri="{BB962C8B-B14F-4D97-AF65-F5344CB8AC3E}">
        <p14:creationId xmlns:p14="http://schemas.microsoft.com/office/powerpoint/2010/main" xmlns="" val="38073139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r>
              <a:rPr lang="en-US" sz="3600" b="1" dirty="0" smtClean="0"/>
              <a:t>Employers Predicament (Source MEF)</a:t>
            </a:r>
            <a:endParaRPr lang="en-US" sz="3600" b="1" dirty="0"/>
          </a:p>
        </p:txBody>
      </p:sp>
      <p:sp>
        <p:nvSpPr>
          <p:cNvPr id="3" name="Content Placeholder 2"/>
          <p:cNvSpPr>
            <a:spLocks noGrp="1"/>
          </p:cNvSpPr>
          <p:nvPr>
            <p:ph idx="1"/>
          </p:nvPr>
        </p:nvSpPr>
        <p:spPr>
          <a:xfrm>
            <a:off x="457200" y="1295400"/>
            <a:ext cx="8229600" cy="4830763"/>
          </a:xfrm>
        </p:spPr>
        <p:txBody>
          <a:bodyPr>
            <a:normAutofit fontScale="85000" lnSpcReduction="10000"/>
          </a:bodyPr>
          <a:lstStyle/>
          <a:p>
            <a:r>
              <a:rPr lang="en-US" dirty="0" smtClean="0"/>
              <a:t>Job mismatch</a:t>
            </a:r>
          </a:p>
          <a:p>
            <a:pPr lvl="1"/>
            <a:r>
              <a:rPr lang="en-US" dirty="0" smtClean="0"/>
              <a:t>Market oversupplied with young and inexperienced graduates especially in arts and social science degree – less demand by private companies</a:t>
            </a:r>
          </a:p>
          <a:p>
            <a:r>
              <a:rPr lang="en-US" dirty="0" smtClean="0"/>
              <a:t>Lack of science &amp; technical graduates</a:t>
            </a:r>
          </a:p>
          <a:p>
            <a:pPr lvl="1"/>
            <a:r>
              <a:rPr lang="en-US" dirty="0" smtClean="0"/>
              <a:t>Companies need more science and technical graduates</a:t>
            </a:r>
          </a:p>
          <a:p>
            <a:pPr lvl="1"/>
            <a:r>
              <a:rPr lang="en-US" dirty="0" smtClean="0"/>
              <a:t>New graduates not meeting industry needs</a:t>
            </a:r>
          </a:p>
          <a:p>
            <a:pPr lvl="1"/>
            <a:r>
              <a:rPr lang="en-US" dirty="0" smtClean="0"/>
              <a:t>Training of new recruits too long up to 2years</a:t>
            </a:r>
          </a:p>
          <a:p>
            <a:pPr lvl="1"/>
            <a:r>
              <a:rPr lang="en-US" dirty="0" smtClean="0"/>
              <a:t>Employers not willing to spend money and time to train new graduates</a:t>
            </a:r>
          </a:p>
          <a:p>
            <a:pPr lvl="1"/>
            <a:r>
              <a:rPr lang="en-US" dirty="0" smtClean="0"/>
              <a:t>Local graduates are highly qualified but poor in English</a:t>
            </a:r>
            <a:endParaRPr lang="en-US" dirty="0"/>
          </a:p>
        </p:txBody>
      </p:sp>
      <p:sp>
        <p:nvSpPr>
          <p:cNvPr id="4" name="Footer Placeholder 3"/>
          <p:cNvSpPr>
            <a:spLocks noGrp="1"/>
          </p:cNvSpPr>
          <p:nvPr>
            <p:ph type="ftr" sz="quarter" idx="11"/>
          </p:nvPr>
        </p:nvSpPr>
        <p:spPr/>
        <p:txBody>
          <a:bodyPr/>
          <a:lstStyle/>
          <a:p>
            <a:r>
              <a:rPr lang="en-US" smtClean="0"/>
              <a:t>Kursus Academic Policy and Standard in Curriculum Design</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200" b="1" dirty="0" smtClean="0"/>
              <a:t>The GE Blueprint Charter</a:t>
            </a:r>
            <a:endParaRPr lang="en-US" sz="3200" b="1" dirty="0"/>
          </a:p>
        </p:txBody>
      </p:sp>
      <p:sp>
        <p:nvSpPr>
          <p:cNvPr id="3" name="Content Placeholder 2"/>
          <p:cNvSpPr>
            <a:spLocks noGrp="1"/>
          </p:cNvSpPr>
          <p:nvPr>
            <p:ph idx="1"/>
          </p:nvPr>
        </p:nvSpPr>
        <p:spPr>
          <a:xfrm>
            <a:off x="457200" y="1219201"/>
            <a:ext cx="8229600" cy="2286000"/>
          </a:xfrm>
        </p:spPr>
        <p:txBody>
          <a:bodyPr>
            <a:normAutofit fontScale="85000" lnSpcReduction="10000"/>
          </a:bodyPr>
          <a:lstStyle/>
          <a:p>
            <a:pPr marL="0" indent="0">
              <a:buNone/>
            </a:pPr>
            <a:r>
              <a:rPr lang="en-US" b="1" dirty="0" smtClean="0"/>
              <a:t>Higher Education assumes the role of building Malaysia’s Human Capital</a:t>
            </a:r>
          </a:p>
          <a:p>
            <a:r>
              <a:rPr lang="en-US" dirty="0" smtClean="0"/>
              <a:t>A HE system that enrich Malaysian human capital stock</a:t>
            </a:r>
          </a:p>
          <a:p>
            <a:r>
              <a:rPr lang="en-US" dirty="0" smtClean="0"/>
              <a:t>A HE system that produces globally competent Malaysian talents</a:t>
            </a:r>
            <a:endParaRPr lang="en-US" dirty="0"/>
          </a:p>
        </p:txBody>
      </p:sp>
      <p:sp>
        <p:nvSpPr>
          <p:cNvPr id="4" name="Content Placeholder 2"/>
          <p:cNvSpPr txBox="1">
            <a:spLocks/>
          </p:cNvSpPr>
          <p:nvPr/>
        </p:nvSpPr>
        <p:spPr>
          <a:xfrm>
            <a:off x="457200" y="3657600"/>
            <a:ext cx="8229600" cy="2286000"/>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b="1" dirty="0" smtClean="0"/>
              <a:t>Higher Education system that provides career dream opportunities</a:t>
            </a:r>
          </a:p>
          <a:p>
            <a:r>
              <a:rPr lang="en-US" dirty="0" smtClean="0"/>
              <a:t>A HE system that provides opportunities for graduates to realize their career dreams and realizing their rightful place in the market and avoiding underemployment</a:t>
            </a:r>
            <a:endParaRPr lang="en-US" dirty="0"/>
          </a:p>
        </p:txBody>
      </p:sp>
    </p:spTree>
    <p:extLst>
      <p:ext uri="{BB962C8B-B14F-4D97-AF65-F5344CB8AC3E}">
        <p14:creationId xmlns:p14="http://schemas.microsoft.com/office/powerpoint/2010/main" xmlns="" val="28737070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t>Higher Education Qualifications and Employability</a:t>
            </a:r>
            <a:endParaRPr lang="en-US" sz="3200" b="1" dirty="0"/>
          </a:p>
        </p:txBody>
      </p:sp>
      <p:sp>
        <p:nvSpPr>
          <p:cNvPr id="3" name="Content Placeholder 2"/>
          <p:cNvSpPr>
            <a:spLocks noGrp="1"/>
          </p:cNvSpPr>
          <p:nvPr>
            <p:ph idx="1"/>
          </p:nvPr>
        </p:nvSpPr>
        <p:spPr>
          <a:xfrm>
            <a:off x="457200" y="1600200"/>
            <a:ext cx="8229600" cy="4724400"/>
          </a:xfrm>
        </p:spPr>
        <p:txBody>
          <a:bodyPr>
            <a:noAutofit/>
          </a:bodyPr>
          <a:lstStyle/>
          <a:p>
            <a:pPr marL="0" indent="0">
              <a:buNone/>
            </a:pPr>
            <a:r>
              <a:rPr lang="en-US" sz="2800" b="1" dirty="0" smtClean="0"/>
              <a:t>Objective</a:t>
            </a:r>
          </a:p>
          <a:p>
            <a:pPr marL="0" indent="0">
              <a:buNone/>
            </a:pPr>
            <a:r>
              <a:rPr lang="en-US" sz="2800" dirty="0" smtClean="0"/>
              <a:t>	To foster a higher education system that is able to produce quality human capital for the country.</a:t>
            </a:r>
          </a:p>
          <a:p>
            <a:pPr marL="0" indent="0">
              <a:buNone/>
            </a:pPr>
            <a:endParaRPr lang="en-US" sz="2800" dirty="0"/>
          </a:p>
          <a:p>
            <a:pPr marL="0" indent="0">
              <a:buNone/>
            </a:pPr>
            <a:r>
              <a:rPr lang="en-US" sz="2800" b="1" dirty="0" smtClean="0"/>
              <a:t>Task</a:t>
            </a:r>
          </a:p>
          <a:p>
            <a:pPr marL="0" indent="0">
              <a:buNone/>
            </a:pPr>
            <a:r>
              <a:rPr lang="en-US" sz="2800" dirty="0"/>
              <a:t>	</a:t>
            </a:r>
            <a:r>
              <a:rPr lang="en-US" sz="2800" dirty="0" smtClean="0"/>
              <a:t>How can the higher education system provide learning opportunities for every aspiring students (based on their natural interest and talents) so they can fulfill their career dreams and fulfill the job market requirement.</a:t>
            </a:r>
            <a:endParaRPr lang="en-US" sz="2800" dirty="0"/>
          </a:p>
        </p:txBody>
      </p:sp>
    </p:spTree>
    <p:extLst>
      <p:ext uri="{BB962C8B-B14F-4D97-AF65-F5344CB8AC3E}">
        <p14:creationId xmlns:p14="http://schemas.microsoft.com/office/powerpoint/2010/main" xmlns="" val="30810179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smtClean="0"/>
              <a:t>The employability attribute framework (EAF): </a:t>
            </a:r>
            <a:br>
              <a:rPr lang="en-US" sz="3200" b="1" dirty="0" smtClean="0"/>
            </a:br>
            <a:r>
              <a:rPr lang="en-US" sz="3200" b="1" dirty="0" smtClean="0"/>
              <a:t>2 Parts</a:t>
            </a:r>
            <a:endParaRPr lang="en-US" sz="3200" b="1" dirty="0"/>
          </a:p>
        </p:txBody>
      </p:sp>
      <p:sp>
        <p:nvSpPr>
          <p:cNvPr id="4" name="TextBox 3"/>
          <p:cNvSpPr txBox="1"/>
          <p:nvPr/>
        </p:nvSpPr>
        <p:spPr>
          <a:xfrm>
            <a:off x="3810000" y="1905000"/>
            <a:ext cx="1524000" cy="954107"/>
          </a:xfrm>
          <a:prstGeom prst="rect">
            <a:avLst/>
          </a:prstGeom>
          <a:noFill/>
          <a:ln>
            <a:noFill/>
          </a:ln>
        </p:spPr>
        <p:txBody>
          <a:bodyPr wrap="square" rtlCol="0">
            <a:spAutoFit/>
          </a:bodyPr>
          <a:lstStyle/>
          <a:p>
            <a:pPr lvl="0" algn="ctr"/>
            <a:r>
              <a:rPr lang="en-US" sz="2800" dirty="0">
                <a:solidFill>
                  <a:prstClr val="black"/>
                </a:solidFill>
              </a:rPr>
              <a:t>EAF</a:t>
            </a:r>
          </a:p>
          <a:p>
            <a:pPr algn="ctr"/>
            <a:endParaRPr lang="en-US" sz="2800" dirty="0"/>
          </a:p>
        </p:txBody>
      </p:sp>
      <p:sp>
        <p:nvSpPr>
          <p:cNvPr id="5" name="Rectangle 4"/>
          <p:cNvSpPr/>
          <p:nvPr/>
        </p:nvSpPr>
        <p:spPr>
          <a:xfrm>
            <a:off x="3733800" y="1828800"/>
            <a:ext cx="1676400" cy="762000"/>
          </a:xfrm>
          <a:prstGeom prst="rect">
            <a:avLst/>
          </a:prstGeom>
          <a:noFill/>
          <a:ln>
            <a:solidFill>
              <a:srgbClr val="00206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524000" y="3505200"/>
            <a:ext cx="2895600" cy="1219200"/>
          </a:xfrm>
          <a:prstGeom prst="rect">
            <a:avLst/>
          </a:prstGeom>
          <a:noFill/>
          <a:ln>
            <a:solidFill>
              <a:srgbClr val="00206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953000" y="3505200"/>
            <a:ext cx="3048000" cy="1143000"/>
          </a:xfrm>
          <a:prstGeom prst="rect">
            <a:avLst/>
          </a:prstGeom>
          <a:noFill/>
          <a:ln>
            <a:solidFill>
              <a:srgbClr val="00206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447800" y="3657600"/>
            <a:ext cx="3048000" cy="923330"/>
          </a:xfrm>
          <a:prstGeom prst="rect">
            <a:avLst/>
          </a:prstGeom>
        </p:spPr>
        <p:txBody>
          <a:bodyPr wrap="square">
            <a:spAutoFit/>
          </a:bodyPr>
          <a:lstStyle/>
          <a:p>
            <a:pPr lvl="0" algn="ctr"/>
            <a:r>
              <a:rPr lang="en-US" dirty="0" smtClean="0">
                <a:solidFill>
                  <a:prstClr val="black"/>
                </a:solidFill>
              </a:rPr>
              <a:t>GEC </a:t>
            </a:r>
          </a:p>
          <a:p>
            <a:pPr lvl="0" algn="ctr"/>
            <a:r>
              <a:rPr lang="en-US" dirty="0" smtClean="0">
                <a:solidFill>
                  <a:prstClr val="black"/>
                </a:solidFill>
              </a:rPr>
              <a:t>(Graduate Employability  Competency)</a:t>
            </a:r>
            <a:endParaRPr lang="en-US" dirty="0">
              <a:solidFill>
                <a:prstClr val="black"/>
              </a:solidFill>
            </a:endParaRPr>
          </a:p>
        </p:txBody>
      </p:sp>
      <p:sp>
        <p:nvSpPr>
          <p:cNvPr id="9" name="Rectangle 8"/>
          <p:cNvSpPr/>
          <p:nvPr/>
        </p:nvSpPr>
        <p:spPr>
          <a:xfrm>
            <a:off x="4800600" y="3733800"/>
            <a:ext cx="3352800" cy="646331"/>
          </a:xfrm>
          <a:prstGeom prst="rect">
            <a:avLst/>
          </a:prstGeom>
        </p:spPr>
        <p:txBody>
          <a:bodyPr wrap="square">
            <a:spAutoFit/>
          </a:bodyPr>
          <a:lstStyle/>
          <a:p>
            <a:pPr lvl="0" algn="ctr"/>
            <a:r>
              <a:rPr lang="en-US" dirty="0" smtClean="0">
                <a:solidFill>
                  <a:prstClr val="black"/>
                </a:solidFill>
              </a:rPr>
              <a:t>GSA</a:t>
            </a:r>
          </a:p>
          <a:p>
            <a:pPr lvl="0" algn="ctr"/>
            <a:r>
              <a:rPr lang="en-US" dirty="0" smtClean="0">
                <a:solidFill>
                  <a:prstClr val="black"/>
                </a:solidFill>
              </a:rPr>
              <a:t>(Graduate Student Attributes)</a:t>
            </a:r>
            <a:endParaRPr lang="en-US" dirty="0">
              <a:solidFill>
                <a:prstClr val="black"/>
              </a:solidFill>
            </a:endParaRPr>
          </a:p>
        </p:txBody>
      </p:sp>
      <p:cxnSp>
        <p:nvCxnSpPr>
          <p:cNvPr id="11" name="Straight Connector 10"/>
          <p:cNvCxnSpPr/>
          <p:nvPr/>
        </p:nvCxnSpPr>
        <p:spPr>
          <a:xfrm>
            <a:off x="4572000" y="2590800"/>
            <a:ext cx="0" cy="457200"/>
          </a:xfrm>
          <a:prstGeom prst="line">
            <a:avLst/>
          </a:prstGeom>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flipH="1">
            <a:off x="3013488" y="3048000"/>
            <a:ext cx="3311112" cy="0"/>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3024250" y="3048000"/>
            <a:ext cx="0" cy="457200"/>
          </a:xfrm>
          <a:prstGeom prst="line">
            <a:avLst/>
          </a:prstGeom>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6324600" y="3048000"/>
            <a:ext cx="0" cy="45720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42176568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3358</TotalTime>
  <Words>4161</Words>
  <Application>Microsoft Office PowerPoint</Application>
  <PresentationFormat>On-screen Show (4:3)</PresentationFormat>
  <Paragraphs>891</Paragraphs>
  <Slides>49</Slides>
  <Notes>10</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Office Theme</vt:lpstr>
      <vt:lpstr>Content</vt:lpstr>
      <vt:lpstr>Higher Education: The Changing Landscape</vt:lpstr>
      <vt:lpstr>GE issues and challenges</vt:lpstr>
      <vt:lpstr>Employability Definition</vt:lpstr>
      <vt:lpstr>Top Soft Skills Requirement Scenario</vt:lpstr>
      <vt:lpstr>Employers Predicament (Source MEF)</vt:lpstr>
      <vt:lpstr>The GE Blueprint Charter</vt:lpstr>
      <vt:lpstr>Higher Education Qualifications and Employability</vt:lpstr>
      <vt:lpstr>The employability attribute framework (EAF):  2 Parts</vt:lpstr>
      <vt:lpstr>Part 1: Core Functional Competencies (GEC)</vt:lpstr>
      <vt:lpstr>Core Functional Competencies: The Graduate Employability Competencies (GEC)</vt:lpstr>
      <vt:lpstr>Nurturing Graduates with Employability Attributes</vt:lpstr>
      <vt:lpstr>Sustaining Graduates’ Employability</vt:lpstr>
      <vt:lpstr>Nurturing Graduates with Employability Attributes</vt:lpstr>
      <vt:lpstr>Connection between ETP &amp; GTP</vt:lpstr>
      <vt:lpstr>Slide 16</vt:lpstr>
      <vt:lpstr>Slide 17</vt:lpstr>
      <vt:lpstr>Slide 18</vt:lpstr>
      <vt:lpstr>Attributes of Human Capital with First-Class Mentality</vt:lpstr>
      <vt:lpstr>Attributes of Human Capital with First-Class Mentality</vt:lpstr>
      <vt:lpstr>Attributes of Human Capital with First-Class Mentality</vt:lpstr>
      <vt:lpstr>Slide 22</vt:lpstr>
      <vt:lpstr>Slide 23</vt:lpstr>
      <vt:lpstr>Slide 24</vt:lpstr>
      <vt:lpstr>Slide 25</vt:lpstr>
      <vt:lpstr>PELAN STRATEGIK PENGAJIAN TINGGI NEGARA 2007-2020</vt:lpstr>
      <vt:lpstr>Slide 27</vt:lpstr>
      <vt:lpstr>ASPIRASI &amp; TRANSFORMASI TERAS 1 MELUASKAN AKSES &amp; MENINGKATKAN EKUITI</vt:lpstr>
      <vt:lpstr>ASPIRASI &amp; TRANSFORMASI TERAS 2  MENAMBAHBAIK KUALITI PENGAJARAN &amp; PEMBELAJARAN</vt:lpstr>
      <vt:lpstr>Critical Agenda Project</vt:lpstr>
      <vt:lpstr>PM introduced 4 strategic thrusts to lead us to Vision 2020</vt:lpstr>
      <vt:lpstr>Vision 2020: To become a high income nation by 2020, Malaysia needs to nurture the skills and competitiveness of the critical mass of the workforce</vt:lpstr>
      <vt:lpstr>Slide 33</vt:lpstr>
      <vt:lpstr>Slide 34</vt:lpstr>
      <vt:lpstr>INTEGRATED TALENT DEVELOPMENT FRAMEWORK 10th MP Comprehensive human capital framework planned in 10MP, addressing entire education and professional cycle, seamless co-ordination and implementation</vt:lpstr>
      <vt:lpstr>Based on the ETP, estimated 61% of jobs are diploma and above, 20% certificate level and 19% basic education</vt:lpstr>
      <vt:lpstr>DEMANDS OF GRADUATES BY 2020</vt:lpstr>
      <vt:lpstr>BENCHMARK AND STANDARDISE</vt:lpstr>
      <vt:lpstr>RANGKA KERJA  DASAR SAINS, TEKNOLOGI DAN INOVASI NEGARA (DSTIN)</vt:lpstr>
      <vt:lpstr>TERAS STRATEGIK 2: Membangun, Memupuk dan Menggilap Bakat</vt:lpstr>
      <vt:lpstr>MALAYSIA'S S&amp;T POLICY FOR  THE 21st CENTURY </vt:lpstr>
      <vt:lpstr>Thrust 3: Developing human resource capacity and capability</vt:lpstr>
      <vt:lpstr>QUOTE</vt:lpstr>
      <vt:lpstr>Institusi Latihan Kemahiran Awam</vt:lpstr>
      <vt:lpstr>Issues From BCG Report 2010</vt:lpstr>
      <vt:lpstr>KAJIAN JURANG PENAWARAN DAN PERMINTAAN PROGRAM TVET</vt:lpstr>
      <vt:lpstr>Slide 47</vt:lpstr>
      <vt:lpstr>DAPATAN KAJIAN : TREN SEMASA &amp; UNJURAN HASIL ANALISIS JURANG SEKTOR</vt:lpstr>
      <vt:lpstr>Conclusion: Input from National Agenda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Global Landscape:  Trends and Issues of HE</dc:title>
  <dc:creator>SARINAH BINTI ABD. JALIL</dc:creator>
  <cp:lastModifiedBy>pjka</cp:lastModifiedBy>
  <cp:revision>99</cp:revision>
  <dcterms:created xsi:type="dcterms:W3CDTF">2006-08-16T00:00:00Z</dcterms:created>
  <dcterms:modified xsi:type="dcterms:W3CDTF">2014-05-25T18:48:30Z</dcterms:modified>
</cp:coreProperties>
</file>