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layout2.xml" ContentType="application/vnd.openxmlformats-officedocument.drawingml.diagram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diagrams/data1.xml" ContentType="application/vnd.openxmlformats-officedocument.drawingml.diagramData+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106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1E664F-5256-457F-A95C-8F316200EE7B}" type="doc">
      <dgm:prSet loTypeId="urn:microsoft.com/office/officeart/2005/8/layout/default" loCatId="list" qsTypeId="urn:microsoft.com/office/officeart/2005/8/quickstyle/simple3" qsCatId="simple" csTypeId="urn:microsoft.com/office/officeart/2005/8/colors/accent1_2" csCatId="accent1" phldr="1"/>
      <dgm:spPr/>
      <dgm:t>
        <a:bodyPr/>
        <a:lstStyle/>
        <a:p>
          <a:endParaRPr lang="en-US"/>
        </a:p>
      </dgm:t>
    </dgm:pt>
    <dgm:pt modelId="{CFFE2CF8-BD34-43D2-A651-11EE4D54C4BD}">
      <dgm:prSet phldrT="[Text]"/>
      <dgm:spPr/>
      <dgm:t>
        <a:bodyPr/>
        <a:lstStyle/>
        <a:p>
          <a:r>
            <a:rPr lang="en-US" dirty="0" smtClean="0"/>
            <a:t>Experimental</a:t>
          </a:r>
          <a:endParaRPr lang="en-US" dirty="0"/>
        </a:p>
      </dgm:t>
    </dgm:pt>
    <dgm:pt modelId="{4D194E43-F17C-4779-AE7F-CEAB6A2B343B}" type="parTrans" cxnId="{914BA4C8-9477-44C7-89E5-C462108A1AD3}">
      <dgm:prSet/>
      <dgm:spPr/>
      <dgm:t>
        <a:bodyPr/>
        <a:lstStyle/>
        <a:p>
          <a:endParaRPr lang="en-US"/>
        </a:p>
      </dgm:t>
    </dgm:pt>
    <dgm:pt modelId="{5491BE7B-ECF5-4D36-9F59-C3E1C0BDC772}" type="sibTrans" cxnId="{914BA4C8-9477-44C7-89E5-C462108A1AD3}">
      <dgm:prSet/>
      <dgm:spPr/>
      <dgm:t>
        <a:bodyPr/>
        <a:lstStyle/>
        <a:p>
          <a:endParaRPr lang="en-US"/>
        </a:p>
      </dgm:t>
    </dgm:pt>
    <dgm:pt modelId="{19AA9533-7D5A-4AEC-A259-1E31F493C12D}">
      <dgm:prSet phldrT="[Text]"/>
      <dgm:spPr/>
      <dgm:t>
        <a:bodyPr/>
        <a:lstStyle/>
        <a:p>
          <a:r>
            <a:rPr lang="en-US" dirty="0" smtClean="0"/>
            <a:t>Learner-centered</a:t>
          </a:r>
          <a:endParaRPr lang="en-US" dirty="0"/>
        </a:p>
      </dgm:t>
    </dgm:pt>
    <dgm:pt modelId="{AEBDDD51-57A4-4673-B0A6-83D501E47A5E}" type="parTrans" cxnId="{1697CC08-AD23-44C2-94B4-FC6906AA694C}">
      <dgm:prSet/>
      <dgm:spPr/>
      <dgm:t>
        <a:bodyPr/>
        <a:lstStyle/>
        <a:p>
          <a:endParaRPr lang="en-US"/>
        </a:p>
      </dgm:t>
    </dgm:pt>
    <dgm:pt modelId="{58DF50FA-76D5-4A01-A871-779E60D8B032}" type="sibTrans" cxnId="{1697CC08-AD23-44C2-94B4-FC6906AA694C}">
      <dgm:prSet/>
      <dgm:spPr/>
      <dgm:t>
        <a:bodyPr/>
        <a:lstStyle/>
        <a:p>
          <a:endParaRPr lang="en-US"/>
        </a:p>
      </dgm:t>
    </dgm:pt>
    <dgm:pt modelId="{DC448758-FAE9-4998-8D6E-674013BE8303}">
      <dgm:prSet phldrT="[Text]"/>
      <dgm:spPr/>
      <dgm:t>
        <a:bodyPr/>
        <a:lstStyle/>
        <a:p>
          <a:r>
            <a:rPr lang="en-US" dirty="0" smtClean="0"/>
            <a:t>Teacher-centered</a:t>
          </a:r>
          <a:endParaRPr lang="en-US" dirty="0"/>
        </a:p>
      </dgm:t>
    </dgm:pt>
    <dgm:pt modelId="{275F0174-A832-4641-8EBC-FB6CC1765E2C}" type="parTrans" cxnId="{A9B1DFB5-2811-46AA-B4FC-8AAF040F646F}">
      <dgm:prSet/>
      <dgm:spPr/>
      <dgm:t>
        <a:bodyPr/>
        <a:lstStyle/>
        <a:p>
          <a:endParaRPr lang="en-US"/>
        </a:p>
      </dgm:t>
    </dgm:pt>
    <dgm:pt modelId="{A7C5C64A-3EEA-4323-A32F-D2BC068FE6F0}" type="sibTrans" cxnId="{A9B1DFB5-2811-46AA-B4FC-8AAF040F646F}">
      <dgm:prSet/>
      <dgm:spPr/>
      <dgm:t>
        <a:bodyPr/>
        <a:lstStyle/>
        <a:p>
          <a:endParaRPr lang="en-US"/>
        </a:p>
      </dgm:t>
    </dgm:pt>
    <dgm:pt modelId="{00B5D8E7-16B3-41B0-B208-08D68F619407}">
      <dgm:prSet phldrT="[Text]"/>
      <dgm:spPr/>
      <dgm:t>
        <a:bodyPr/>
        <a:lstStyle/>
        <a:p>
          <a:r>
            <a:rPr lang="en-US" dirty="0" smtClean="0"/>
            <a:t>Didactic</a:t>
          </a:r>
          <a:endParaRPr lang="en-US" dirty="0"/>
        </a:p>
      </dgm:t>
    </dgm:pt>
    <dgm:pt modelId="{F0439EDB-AC5C-469F-A3FA-75F13C7902D8}" type="parTrans" cxnId="{993EC520-7D08-4A9B-A63F-D6C5BBD73A86}">
      <dgm:prSet/>
      <dgm:spPr/>
      <dgm:t>
        <a:bodyPr/>
        <a:lstStyle/>
        <a:p>
          <a:endParaRPr lang="en-US"/>
        </a:p>
      </dgm:t>
    </dgm:pt>
    <dgm:pt modelId="{67967E5E-2147-4BB0-9003-4AA20BDD2489}" type="sibTrans" cxnId="{993EC520-7D08-4A9B-A63F-D6C5BBD73A86}">
      <dgm:prSet/>
      <dgm:spPr/>
      <dgm:t>
        <a:bodyPr/>
        <a:lstStyle/>
        <a:p>
          <a:endParaRPr lang="en-US"/>
        </a:p>
      </dgm:t>
    </dgm:pt>
    <dgm:pt modelId="{622537F8-2B5F-4532-BB9F-BA86B10EEDE5}">
      <dgm:prSet phldrT="[Text]"/>
      <dgm:spPr/>
      <dgm:t>
        <a:bodyPr/>
        <a:lstStyle/>
        <a:p>
          <a:r>
            <a:rPr lang="en-US" dirty="0" smtClean="0"/>
            <a:t>Content-Based</a:t>
          </a:r>
          <a:endParaRPr lang="en-US" dirty="0"/>
        </a:p>
      </dgm:t>
    </dgm:pt>
    <dgm:pt modelId="{97575A4A-8F0F-401F-A99F-893C8D394454}" type="parTrans" cxnId="{4A55F213-E71F-40F6-9495-A8ABBDD150E3}">
      <dgm:prSet/>
      <dgm:spPr/>
      <dgm:t>
        <a:bodyPr/>
        <a:lstStyle/>
        <a:p>
          <a:endParaRPr lang="en-US"/>
        </a:p>
      </dgm:t>
    </dgm:pt>
    <dgm:pt modelId="{009062C6-F576-4356-A586-A755F7AA731C}" type="sibTrans" cxnId="{4A55F213-E71F-40F6-9495-A8ABBDD150E3}">
      <dgm:prSet/>
      <dgm:spPr/>
      <dgm:t>
        <a:bodyPr/>
        <a:lstStyle/>
        <a:p>
          <a:endParaRPr lang="en-US"/>
        </a:p>
      </dgm:t>
    </dgm:pt>
    <dgm:pt modelId="{E4E5ED71-7314-44F0-817C-7AB2A156E31C}">
      <dgm:prSet/>
      <dgm:spPr/>
      <dgm:t>
        <a:bodyPr/>
        <a:lstStyle/>
        <a:p>
          <a:r>
            <a:rPr lang="en-US" dirty="0" smtClean="0"/>
            <a:t>Process-based</a:t>
          </a:r>
          <a:endParaRPr lang="en-US" dirty="0"/>
        </a:p>
      </dgm:t>
    </dgm:pt>
    <dgm:pt modelId="{9D202770-9099-447B-892C-1CD4A772AC4B}" type="parTrans" cxnId="{3436AF0C-A70D-4838-93EF-B415D6007F7E}">
      <dgm:prSet/>
      <dgm:spPr/>
      <dgm:t>
        <a:bodyPr/>
        <a:lstStyle/>
        <a:p>
          <a:endParaRPr lang="en-US"/>
        </a:p>
      </dgm:t>
    </dgm:pt>
    <dgm:pt modelId="{0C485406-3D44-4028-AE12-290880B75916}" type="sibTrans" cxnId="{3436AF0C-A70D-4838-93EF-B415D6007F7E}">
      <dgm:prSet/>
      <dgm:spPr/>
      <dgm:t>
        <a:bodyPr/>
        <a:lstStyle/>
        <a:p>
          <a:endParaRPr lang="en-US"/>
        </a:p>
      </dgm:t>
    </dgm:pt>
    <dgm:pt modelId="{28F99EA9-38DB-4C93-B86C-0B61C404BEB0}">
      <dgm:prSet/>
      <dgm:spPr/>
      <dgm:t>
        <a:bodyPr/>
        <a:lstStyle/>
        <a:p>
          <a:r>
            <a:rPr lang="en-US" dirty="0" smtClean="0"/>
            <a:t>Project based</a:t>
          </a:r>
          <a:endParaRPr lang="en-US" dirty="0"/>
        </a:p>
      </dgm:t>
    </dgm:pt>
    <dgm:pt modelId="{7018E74C-DC82-40B1-AA7B-BD1285FFDB84}" type="parTrans" cxnId="{B95E3D9B-B53C-4C2C-8C25-B2B69EE08839}">
      <dgm:prSet/>
      <dgm:spPr/>
      <dgm:t>
        <a:bodyPr/>
        <a:lstStyle/>
        <a:p>
          <a:endParaRPr lang="en-US"/>
        </a:p>
      </dgm:t>
    </dgm:pt>
    <dgm:pt modelId="{ACE8EE43-69AA-4B27-9676-3B1A662E75D6}" type="sibTrans" cxnId="{B95E3D9B-B53C-4C2C-8C25-B2B69EE08839}">
      <dgm:prSet/>
      <dgm:spPr/>
      <dgm:t>
        <a:bodyPr/>
        <a:lstStyle/>
        <a:p>
          <a:endParaRPr lang="en-US"/>
        </a:p>
      </dgm:t>
    </dgm:pt>
    <dgm:pt modelId="{872E0CE7-F30B-4F87-AC0C-EA3373860812}">
      <dgm:prSet/>
      <dgm:spPr/>
      <dgm:t>
        <a:bodyPr/>
        <a:lstStyle/>
        <a:p>
          <a:r>
            <a:rPr lang="en-US" dirty="0" smtClean="0"/>
            <a:t>Blended learning</a:t>
          </a:r>
          <a:endParaRPr lang="en-US" dirty="0"/>
        </a:p>
      </dgm:t>
    </dgm:pt>
    <dgm:pt modelId="{BAB85F14-6763-43A2-A1C5-6E848E3AA54F}" type="parTrans" cxnId="{0011E4C3-410D-4EE6-A503-0FEBCC381A56}">
      <dgm:prSet/>
      <dgm:spPr/>
      <dgm:t>
        <a:bodyPr/>
        <a:lstStyle/>
        <a:p>
          <a:endParaRPr lang="en-US"/>
        </a:p>
      </dgm:t>
    </dgm:pt>
    <dgm:pt modelId="{1EBCED2D-BD16-424F-94EF-67C37A9C8017}" type="sibTrans" cxnId="{0011E4C3-410D-4EE6-A503-0FEBCC381A56}">
      <dgm:prSet/>
      <dgm:spPr/>
      <dgm:t>
        <a:bodyPr/>
        <a:lstStyle/>
        <a:p>
          <a:endParaRPr lang="en-US"/>
        </a:p>
      </dgm:t>
    </dgm:pt>
    <dgm:pt modelId="{8BBE8F90-3CFE-435F-A816-5C0FA1A24B99}" type="pres">
      <dgm:prSet presAssocID="{791E664F-5256-457F-A95C-8F316200EE7B}" presName="diagram" presStyleCnt="0">
        <dgm:presLayoutVars>
          <dgm:dir/>
          <dgm:resizeHandles val="exact"/>
        </dgm:presLayoutVars>
      </dgm:prSet>
      <dgm:spPr/>
      <dgm:t>
        <a:bodyPr/>
        <a:lstStyle/>
        <a:p>
          <a:endParaRPr lang="en-US"/>
        </a:p>
      </dgm:t>
    </dgm:pt>
    <dgm:pt modelId="{0C1B00B2-3915-44E1-AF5F-637B91D482EC}" type="pres">
      <dgm:prSet presAssocID="{CFFE2CF8-BD34-43D2-A651-11EE4D54C4BD}" presName="node" presStyleLbl="node1" presStyleIdx="0" presStyleCnt="8">
        <dgm:presLayoutVars>
          <dgm:bulletEnabled val="1"/>
        </dgm:presLayoutVars>
      </dgm:prSet>
      <dgm:spPr/>
      <dgm:t>
        <a:bodyPr/>
        <a:lstStyle/>
        <a:p>
          <a:endParaRPr lang="en-US"/>
        </a:p>
      </dgm:t>
    </dgm:pt>
    <dgm:pt modelId="{0E863E69-5A09-449B-AC43-2FA48E456C2C}" type="pres">
      <dgm:prSet presAssocID="{5491BE7B-ECF5-4D36-9F59-C3E1C0BDC772}" presName="sibTrans" presStyleCnt="0"/>
      <dgm:spPr/>
    </dgm:pt>
    <dgm:pt modelId="{E1B33F25-954C-4B2B-9B14-35EC647E7685}" type="pres">
      <dgm:prSet presAssocID="{19AA9533-7D5A-4AEC-A259-1E31F493C12D}" presName="node" presStyleLbl="node1" presStyleIdx="1" presStyleCnt="8">
        <dgm:presLayoutVars>
          <dgm:bulletEnabled val="1"/>
        </dgm:presLayoutVars>
      </dgm:prSet>
      <dgm:spPr/>
      <dgm:t>
        <a:bodyPr/>
        <a:lstStyle/>
        <a:p>
          <a:endParaRPr lang="en-US"/>
        </a:p>
      </dgm:t>
    </dgm:pt>
    <dgm:pt modelId="{DF104A74-6588-493A-8704-E08DAECA03BD}" type="pres">
      <dgm:prSet presAssocID="{58DF50FA-76D5-4A01-A871-779E60D8B032}" presName="sibTrans" presStyleCnt="0"/>
      <dgm:spPr/>
    </dgm:pt>
    <dgm:pt modelId="{5ADBF32E-C3C2-4CE2-8E98-B4118AAC946C}" type="pres">
      <dgm:prSet presAssocID="{DC448758-FAE9-4998-8D6E-674013BE8303}" presName="node" presStyleLbl="node1" presStyleIdx="2" presStyleCnt="8">
        <dgm:presLayoutVars>
          <dgm:bulletEnabled val="1"/>
        </dgm:presLayoutVars>
      </dgm:prSet>
      <dgm:spPr/>
      <dgm:t>
        <a:bodyPr/>
        <a:lstStyle/>
        <a:p>
          <a:endParaRPr lang="en-US"/>
        </a:p>
      </dgm:t>
    </dgm:pt>
    <dgm:pt modelId="{BFDAE88B-5588-43D9-BA56-8F490FEE4237}" type="pres">
      <dgm:prSet presAssocID="{A7C5C64A-3EEA-4323-A32F-D2BC068FE6F0}" presName="sibTrans" presStyleCnt="0"/>
      <dgm:spPr/>
    </dgm:pt>
    <dgm:pt modelId="{1D0D7BFB-7370-452D-8094-E291D9509197}" type="pres">
      <dgm:prSet presAssocID="{00B5D8E7-16B3-41B0-B208-08D68F619407}" presName="node" presStyleLbl="node1" presStyleIdx="3" presStyleCnt="8">
        <dgm:presLayoutVars>
          <dgm:bulletEnabled val="1"/>
        </dgm:presLayoutVars>
      </dgm:prSet>
      <dgm:spPr/>
      <dgm:t>
        <a:bodyPr/>
        <a:lstStyle/>
        <a:p>
          <a:endParaRPr lang="en-US"/>
        </a:p>
      </dgm:t>
    </dgm:pt>
    <dgm:pt modelId="{4CFDB315-29A2-42DF-9E57-8B13CE3AF5FF}" type="pres">
      <dgm:prSet presAssocID="{67967E5E-2147-4BB0-9003-4AA20BDD2489}" presName="sibTrans" presStyleCnt="0"/>
      <dgm:spPr/>
    </dgm:pt>
    <dgm:pt modelId="{0E0D25B2-9BBA-4C11-9F77-C231EB28A697}" type="pres">
      <dgm:prSet presAssocID="{622537F8-2B5F-4532-BB9F-BA86B10EEDE5}" presName="node" presStyleLbl="node1" presStyleIdx="4" presStyleCnt="8">
        <dgm:presLayoutVars>
          <dgm:bulletEnabled val="1"/>
        </dgm:presLayoutVars>
      </dgm:prSet>
      <dgm:spPr/>
      <dgm:t>
        <a:bodyPr/>
        <a:lstStyle/>
        <a:p>
          <a:endParaRPr lang="en-US"/>
        </a:p>
      </dgm:t>
    </dgm:pt>
    <dgm:pt modelId="{EB9A0D9A-B721-4F5F-84E1-E98B87183ECF}" type="pres">
      <dgm:prSet presAssocID="{009062C6-F576-4356-A586-A755F7AA731C}" presName="sibTrans" presStyleCnt="0"/>
      <dgm:spPr/>
    </dgm:pt>
    <dgm:pt modelId="{F00C4100-4127-4090-8C27-892891F395A7}" type="pres">
      <dgm:prSet presAssocID="{E4E5ED71-7314-44F0-817C-7AB2A156E31C}" presName="node" presStyleLbl="node1" presStyleIdx="5" presStyleCnt="8">
        <dgm:presLayoutVars>
          <dgm:bulletEnabled val="1"/>
        </dgm:presLayoutVars>
      </dgm:prSet>
      <dgm:spPr/>
      <dgm:t>
        <a:bodyPr/>
        <a:lstStyle/>
        <a:p>
          <a:endParaRPr lang="en-US"/>
        </a:p>
      </dgm:t>
    </dgm:pt>
    <dgm:pt modelId="{0548C635-BFD1-4659-800F-7EBABFAC4A57}" type="pres">
      <dgm:prSet presAssocID="{0C485406-3D44-4028-AE12-290880B75916}" presName="sibTrans" presStyleCnt="0"/>
      <dgm:spPr/>
    </dgm:pt>
    <dgm:pt modelId="{09204933-B211-4246-B690-06A3029228B4}" type="pres">
      <dgm:prSet presAssocID="{28F99EA9-38DB-4C93-B86C-0B61C404BEB0}" presName="node" presStyleLbl="node1" presStyleIdx="6" presStyleCnt="8">
        <dgm:presLayoutVars>
          <dgm:bulletEnabled val="1"/>
        </dgm:presLayoutVars>
      </dgm:prSet>
      <dgm:spPr/>
      <dgm:t>
        <a:bodyPr/>
        <a:lstStyle/>
        <a:p>
          <a:endParaRPr lang="en-US"/>
        </a:p>
      </dgm:t>
    </dgm:pt>
    <dgm:pt modelId="{C238FB83-F078-4CF4-ADC0-7D6BCB8D8A65}" type="pres">
      <dgm:prSet presAssocID="{ACE8EE43-69AA-4B27-9676-3B1A662E75D6}" presName="sibTrans" presStyleCnt="0"/>
      <dgm:spPr/>
    </dgm:pt>
    <dgm:pt modelId="{63A3E68A-0C55-48CA-8B57-EF36FF36250B}" type="pres">
      <dgm:prSet presAssocID="{872E0CE7-F30B-4F87-AC0C-EA3373860812}" presName="node" presStyleLbl="node1" presStyleIdx="7" presStyleCnt="8">
        <dgm:presLayoutVars>
          <dgm:bulletEnabled val="1"/>
        </dgm:presLayoutVars>
      </dgm:prSet>
      <dgm:spPr/>
      <dgm:t>
        <a:bodyPr/>
        <a:lstStyle/>
        <a:p>
          <a:endParaRPr lang="en-US"/>
        </a:p>
      </dgm:t>
    </dgm:pt>
  </dgm:ptLst>
  <dgm:cxnLst>
    <dgm:cxn modelId="{3C568207-ACFC-46FD-9A3D-198B74D746FA}" type="presOf" srcId="{622537F8-2B5F-4532-BB9F-BA86B10EEDE5}" destId="{0E0D25B2-9BBA-4C11-9F77-C231EB28A697}" srcOrd="0" destOrd="0" presId="urn:microsoft.com/office/officeart/2005/8/layout/default"/>
    <dgm:cxn modelId="{B95E3D9B-B53C-4C2C-8C25-B2B69EE08839}" srcId="{791E664F-5256-457F-A95C-8F316200EE7B}" destId="{28F99EA9-38DB-4C93-B86C-0B61C404BEB0}" srcOrd="6" destOrd="0" parTransId="{7018E74C-DC82-40B1-AA7B-BD1285FFDB84}" sibTransId="{ACE8EE43-69AA-4B27-9676-3B1A662E75D6}"/>
    <dgm:cxn modelId="{221E9092-12BC-4143-85A4-E11962F528D4}" type="presOf" srcId="{28F99EA9-38DB-4C93-B86C-0B61C404BEB0}" destId="{09204933-B211-4246-B690-06A3029228B4}" srcOrd="0" destOrd="0" presId="urn:microsoft.com/office/officeart/2005/8/layout/default"/>
    <dgm:cxn modelId="{293EB5EE-9A26-408C-AE86-49907B51CC33}" type="presOf" srcId="{00B5D8E7-16B3-41B0-B208-08D68F619407}" destId="{1D0D7BFB-7370-452D-8094-E291D9509197}" srcOrd="0" destOrd="0" presId="urn:microsoft.com/office/officeart/2005/8/layout/default"/>
    <dgm:cxn modelId="{CF4CC29D-D4B0-4941-9BA2-4121D9211A0E}" type="presOf" srcId="{19AA9533-7D5A-4AEC-A259-1E31F493C12D}" destId="{E1B33F25-954C-4B2B-9B14-35EC647E7685}" srcOrd="0" destOrd="0" presId="urn:microsoft.com/office/officeart/2005/8/layout/default"/>
    <dgm:cxn modelId="{914BA4C8-9477-44C7-89E5-C462108A1AD3}" srcId="{791E664F-5256-457F-A95C-8F316200EE7B}" destId="{CFFE2CF8-BD34-43D2-A651-11EE4D54C4BD}" srcOrd="0" destOrd="0" parTransId="{4D194E43-F17C-4779-AE7F-CEAB6A2B343B}" sibTransId="{5491BE7B-ECF5-4D36-9F59-C3E1C0BDC772}"/>
    <dgm:cxn modelId="{A9B1DFB5-2811-46AA-B4FC-8AAF040F646F}" srcId="{791E664F-5256-457F-A95C-8F316200EE7B}" destId="{DC448758-FAE9-4998-8D6E-674013BE8303}" srcOrd="2" destOrd="0" parTransId="{275F0174-A832-4641-8EBC-FB6CC1765E2C}" sibTransId="{A7C5C64A-3EEA-4323-A32F-D2BC068FE6F0}"/>
    <dgm:cxn modelId="{1D93ACC1-4071-409A-813C-580B49CF67C0}" type="presOf" srcId="{DC448758-FAE9-4998-8D6E-674013BE8303}" destId="{5ADBF32E-C3C2-4CE2-8E98-B4118AAC946C}" srcOrd="0" destOrd="0" presId="urn:microsoft.com/office/officeart/2005/8/layout/default"/>
    <dgm:cxn modelId="{77EBFA2C-002A-4043-BC15-ACD6CCEA9083}" type="presOf" srcId="{791E664F-5256-457F-A95C-8F316200EE7B}" destId="{8BBE8F90-3CFE-435F-A816-5C0FA1A24B99}" srcOrd="0" destOrd="0" presId="urn:microsoft.com/office/officeart/2005/8/layout/default"/>
    <dgm:cxn modelId="{4A55F213-E71F-40F6-9495-A8ABBDD150E3}" srcId="{791E664F-5256-457F-A95C-8F316200EE7B}" destId="{622537F8-2B5F-4532-BB9F-BA86B10EEDE5}" srcOrd="4" destOrd="0" parTransId="{97575A4A-8F0F-401F-A99F-893C8D394454}" sibTransId="{009062C6-F576-4356-A586-A755F7AA731C}"/>
    <dgm:cxn modelId="{E33A0AAC-4D5B-4A37-BA03-8A56A9D51FA6}" type="presOf" srcId="{E4E5ED71-7314-44F0-817C-7AB2A156E31C}" destId="{F00C4100-4127-4090-8C27-892891F395A7}" srcOrd="0" destOrd="0" presId="urn:microsoft.com/office/officeart/2005/8/layout/default"/>
    <dgm:cxn modelId="{9E7C1499-1617-4761-AD13-9A8CD43DF662}" type="presOf" srcId="{872E0CE7-F30B-4F87-AC0C-EA3373860812}" destId="{63A3E68A-0C55-48CA-8B57-EF36FF36250B}" srcOrd="0" destOrd="0" presId="urn:microsoft.com/office/officeart/2005/8/layout/default"/>
    <dgm:cxn modelId="{993EC520-7D08-4A9B-A63F-D6C5BBD73A86}" srcId="{791E664F-5256-457F-A95C-8F316200EE7B}" destId="{00B5D8E7-16B3-41B0-B208-08D68F619407}" srcOrd="3" destOrd="0" parTransId="{F0439EDB-AC5C-469F-A3FA-75F13C7902D8}" sibTransId="{67967E5E-2147-4BB0-9003-4AA20BDD2489}"/>
    <dgm:cxn modelId="{0011E4C3-410D-4EE6-A503-0FEBCC381A56}" srcId="{791E664F-5256-457F-A95C-8F316200EE7B}" destId="{872E0CE7-F30B-4F87-AC0C-EA3373860812}" srcOrd="7" destOrd="0" parTransId="{BAB85F14-6763-43A2-A1C5-6E848E3AA54F}" sibTransId="{1EBCED2D-BD16-424F-94EF-67C37A9C8017}"/>
    <dgm:cxn modelId="{1697CC08-AD23-44C2-94B4-FC6906AA694C}" srcId="{791E664F-5256-457F-A95C-8F316200EE7B}" destId="{19AA9533-7D5A-4AEC-A259-1E31F493C12D}" srcOrd="1" destOrd="0" parTransId="{AEBDDD51-57A4-4673-B0A6-83D501E47A5E}" sibTransId="{58DF50FA-76D5-4A01-A871-779E60D8B032}"/>
    <dgm:cxn modelId="{B1B6D645-3F09-4927-8A86-70E187088B3C}" type="presOf" srcId="{CFFE2CF8-BD34-43D2-A651-11EE4D54C4BD}" destId="{0C1B00B2-3915-44E1-AF5F-637B91D482EC}" srcOrd="0" destOrd="0" presId="urn:microsoft.com/office/officeart/2005/8/layout/default"/>
    <dgm:cxn modelId="{3436AF0C-A70D-4838-93EF-B415D6007F7E}" srcId="{791E664F-5256-457F-A95C-8F316200EE7B}" destId="{E4E5ED71-7314-44F0-817C-7AB2A156E31C}" srcOrd="5" destOrd="0" parTransId="{9D202770-9099-447B-892C-1CD4A772AC4B}" sibTransId="{0C485406-3D44-4028-AE12-290880B75916}"/>
    <dgm:cxn modelId="{69D66BE4-6C91-48EE-92D7-CA614EEF2CE8}" type="presParOf" srcId="{8BBE8F90-3CFE-435F-A816-5C0FA1A24B99}" destId="{0C1B00B2-3915-44E1-AF5F-637B91D482EC}" srcOrd="0" destOrd="0" presId="urn:microsoft.com/office/officeart/2005/8/layout/default"/>
    <dgm:cxn modelId="{9D20994F-4689-4F50-96DF-E7D9F3087AA8}" type="presParOf" srcId="{8BBE8F90-3CFE-435F-A816-5C0FA1A24B99}" destId="{0E863E69-5A09-449B-AC43-2FA48E456C2C}" srcOrd="1" destOrd="0" presId="urn:microsoft.com/office/officeart/2005/8/layout/default"/>
    <dgm:cxn modelId="{974FA1AE-4032-4667-A276-ABC9AB75B8F9}" type="presParOf" srcId="{8BBE8F90-3CFE-435F-A816-5C0FA1A24B99}" destId="{E1B33F25-954C-4B2B-9B14-35EC647E7685}" srcOrd="2" destOrd="0" presId="urn:microsoft.com/office/officeart/2005/8/layout/default"/>
    <dgm:cxn modelId="{A4786DE3-17AA-4C69-8038-6C68838D38BF}" type="presParOf" srcId="{8BBE8F90-3CFE-435F-A816-5C0FA1A24B99}" destId="{DF104A74-6588-493A-8704-E08DAECA03BD}" srcOrd="3" destOrd="0" presId="urn:microsoft.com/office/officeart/2005/8/layout/default"/>
    <dgm:cxn modelId="{F2E17ABC-879E-4FEC-A947-85560AB217E5}" type="presParOf" srcId="{8BBE8F90-3CFE-435F-A816-5C0FA1A24B99}" destId="{5ADBF32E-C3C2-4CE2-8E98-B4118AAC946C}" srcOrd="4" destOrd="0" presId="urn:microsoft.com/office/officeart/2005/8/layout/default"/>
    <dgm:cxn modelId="{AA5A65B2-D0E2-4C63-8B33-57A3280E1711}" type="presParOf" srcId="{8BBE8F90-3CFE-435F-A816-5C0FA1A24B99}" destId="{BFDAE88B-5588-43D9-BA56-8F490FEE4237}" srcOrd="5" destOrd="0" presId="urn:microsoft.com/office/officeart/2005/8/layout/default"/>
    <dgm:cxn modelId="{111AC80E-D8B2-41C4-9532-413BEC26114E}" type="presParOf" srcId="{8BBE8F90-3CFE-435F-A816-5C0FA1A24B99}" destId="{1D0D7BFB-7370-452D-8094-E291D9509197}" srcOrd="6" destOrd="0" presId="urn:microsoft.com/office/officeart/2005/8/layout/default"/>
    <dgm:cxn modelId="{32FD11A3-202B-4828-AB5A-6AFBCCE44BD6}" type="presParOf" srcId="{8BBE8F90-3CFE-435F-A816-5C0FA1A24B99}" destId="{4CFDB315-29A2-42DF-9E57-8B13CE3AF5FF}" srcOrd="7" destOrd="0" presId="urn:microsoft.com/office/officeart/2005/8/layout/default"/>
    <dgm:cxn modelId="{D40F7FC0-FAC0-4289-8371-50A9BBE2EF7B}" type="presParOf" srcId="{8BBE8F90-3CFE-435F-A816-5C0FA1A24B99}" destId="{0E0D25B2-9BBA-4C11-9F77-C231EB28A697}" srcOrd="8" destOrd="0" presId="urn:microsoft.com/office/officeart/2005/8/layout/default"/>
    <dgm:cxn modelId="{14E5EA5E-7947-430E-A7F5-D7CD0D074F8B}" type="presParOf" srcId="{8BBE8F90-3CFE-435F-A816-5C0FA1A24B99}" destId="{EB9A0D9A-B721-4F5F-84E1-E98B87183ECF}" srcOrd="9" destOrd="0" presId="urn:microsoft.com/office/officeart/2005/8/layout/default"/>
    <dgm:cxn modelId="{CFA7B369-4771-446B-BD1D-6382D8E6E076}" type="presParOf" srcId="{8BBE8F90-3CFE-435F-A816-5C0FA1A24B99}" destId="{F00C4100-4127-4090-8C27-892891F395A7}" srcOrd="10" destOrd="0" presId="urn:microsoft.com/office/officeart/2005/8/layout/default"/>
    <dgm:cxn modelId="{89DD5884-EB03-4724-8B07-B86808796CD6}" type="presParOf" srcId="{8BBE8F90-3CFE-435F-A816-5C0FA1A24B99}" destId="{0548C635-BFD1-4659-800F-7EBABFAC4A57}" srcOrd="11" destOrd="0" presId="urn:microsoft.com/office/officeart/2005/8/layout/default"/>
    <dgm:cxn modelId="{C017C63B-2369-40AC-A89A-C3F89C386536}" type="presParOf" srcId="{8BBE8F90-3CFE-435F-A816-5C0FA1A24B99}" destId="{09204933-B211-4246-B690-06A3029228B4}" srcOrd="12" destOrd="0" presId="urn:microsoft.com/office/officeart/2005/8/layout/default"/>
    <dgm:cxn modelId="{FF9542D2-5238-4CCE-92B7-8B4A9E28D1E3}" type="presParOf" srcId="{8BBE8F90-3CFE-435F-A816-5C0FA1A24B99}" destId="{C238FB83-F078-4CF4-ADC0-7D6BCB8D8A65}" srcOrd="13" destOrd="0" presId="urn:microsoft.com/office/officeart/2005/8/layout/default"/>
    <dgm:cxn modelId="{F55787F4-82C3-42F0-A30C-4E5A1EC122F0}" type="presParOf" srcId="{8BBE8F90-3CFE-435F-A816-5C0FA1A24B99}" destId="{63A3E68A-0C55-48CA-8B57-EF36FF36250B}" srcOrd="14"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975FE07-BFEF-4EE7-BCF3-A56189B6B616}" type="doc">
      <dgm:prSet loTypeId="urn:microsoft.com/office/officeart/2005/8/layout/vList5" loCatId="list" qsTypeId="urn:microsoft.com/office/officeart/2005/8/quickstyle/simple2" qsCatId="simple" csTypeId="urn:microsoft.com/office/officeart/2005/8/colors/accent6_1" csCatId="accent6" phldr="1"/>
      <dgm:spPr/>
      <dgm:t>
        <a:bodyPr/>
        <a:lstStyle/>
        <a:p>
          <a:endParaRPr lang="en-US"/>
        </a:p>
      </dgm:t>
    </dgm:pt>
    <dgm:pt modelId="{3708C866-2F59-4E87-A323-7B4B7BFFC8F7}">
      <dgm:prSet phldrT="[Text]"/>
      <dgm:spPr/>
      <dgm:t>
        <a:bodyPr/>
        <a:lstStyle/>
        <a:p>
          <a:r>
            <a:rPr lang="en-US" dirty="0" smtClean="0"/>
            <a:t>Activist</a:t>
          </a:r>
          <a:endParaRPr lang="en-US" dirty="0"/>
        </a:p>
      </dgm:t>
    </dgm:pt>
    <dgm:pt modelId="{2E9B22F7-168A-4F67-9F4E-244E47FD6373}" type="parTrans" cxnId="{5C95EA7B-F79F-48B0-B587-A3612F3B69BA}">
      <dgm:prSet/>
      <dgm:spPr/>
      <dgm:t>
        <a:bodyPr/>
        <a:lstStyle/>
        <a:p>
          <a:endParaRPr lang="en-US"/>
        </a:p>
      </dgm:t>
    </dgm:pt>
    <dgm:pt modelId="{74329AF8-3FBD-429C-9D7D-29011FB2CB44}" type="sibTrans" cxnId="{5C95EA7B-F79F-48B0-B587-A3612F3B69BA}">
      <dgm:prSet/>
      <dgm:spPr/>
      <dgm:t>
        <a:bodyPr/>
        <a:lstStyle/>
        <a:p>
          <a:endParaRPr lang="en-US"/>
        </a:p>
      </dgm:t>
    </dgm:pt>
    <dgm:pt modelId="{995FF638-D9A6-4A96-A9B3-3B6FB930D8C6}">
      <dgm:prSet phldrT="[Text]"/>
      <dgm:spPr/>
      <dgm:t>
        <a:bodyPr/>
        <a:lstStyle/>
        <a:p>
          <a:r>
            <a:rPr lang="en-US" dirty="0" smtClean="0"/>
            <a:t>Respond most positively to learning situations offering challenge , include new experiences and problems, excitement and freedom in learning</a:t>
          </a:r>
          <a:endParaRPr lang="en-US" dirty="0"/>
        </a:p>
      </dgm:t>
    </dgm:pt>
    <dgm:pt modelId="{0B300432-6913-4B69-A2D3-C6B0F7A8698D}" type="parTrans" cxnId="{8A4C1F0D-7C30-4504-BCFA-FDF6151D722D}">
      <dgm:prSet/>
      <dgm:spPr/>
      <dgm:t>
        <a:bodyPr/>
        <a:lstStyle/>
        <a:p>
          <a:endParaRPr lang="en-US"/>
        </a:p>
      </dgm:t>
    </dgm:pt>
    <dgm:pt modelId="{099A3212-51D2-495D-B0CB-D8C107F916D3}" type="sibTrans" cxnId="{8A4C1F0D-7C30-4504-BCFA-FDF6151D722D}">
      <dgm:prSet/>
      <dgm:spPr/>
      <dgm:t>
        <a:bodyPr/>
        <a:lstStyle/>
        <a:p>
          <a:endParaRPr lang="en-US"/>
        </a:p>
      </dgm:t>
    </dgm:pt>
    <dgm:pt modelId="{A652A153-6C2D-40C3-A083-849B86D413C7}">
      <dgm:prSet phldrT="[Text]"/>
      <dgm:spPr/>
      <dgm:t>
        <a:bodyPr/>
        <a:lstStyle/>
        <a:p>
          <a:r>
            <a:rPr lang="en-US" dirty="0" smtClean="0"/>
            <a:t>Reflectors</a:t>
          </a:r>
          <a:endParaRPr lang="en-US" dirty="0"/>
        </a:p>
      </dgm:t>
    </dgm:pt>
    <dgm:pt modelId="{F5813A66-22D4-4C1E-9E24-A9F08ADAADA4}" type="parTrans" cxnId="{EE6DBF0C-85A2-4556-9AE0-814493C2BA4E}">
      <dgm:prSet/>
      <dgm:spPr/>
      <dgm:t>
        <a:bodyPr/>
        <a:lstStyle/>
        <a:p>
          <a:endParaRPr lang="en-US"/>
        </a:p>
      </dgm:t>
    </dgm:pt>
    <dgm:pt modelId="{57A9CF0A-B429-44DF-98D1-71E6306CB05A}" type="sibTrans" cxnId="{EE6DBF0C-85A2-4556-9AE0-814493C2BA4E}">
      <dgm:prSet/>
      <dgm:spPr/>
      <dgm:t>
        <a:bodyPr/>
        <a:lstStyle/>
        <a:p>
          <a:endParaRPr lang="en-US"/>
        </a:p>
      </dgm:t>
    </dgm:pt>
    <dgm:pt modelId="{46390713-4CC3-4D0A-9378-F6D451A8C82A}">
      <dgm:prSet phldrT="[Text]"/>
      <dgm:spPr/>
      <dgm:t>
        <a:bodyPr/>
        <a:lstStyle/>
        <a:p>
          <a:r>
            <a:rPr lang="en-US" dirty="0" smtClean="0"/>
            <a:t>Theorists</a:t>
          </a:r>
          <a:endParaRPr lang="en-US" dirty="0"/>
        </a:p>
      </dgm:t>
    </dgm:pt>
    <dgm:pt modelId="{CA667101-0700-4473-9438-4FA28324FE77}" type="parTrans" cxnId="{3B2B9BE6-B30D-4A2C-A3CD-064CC39DCB83}">
      <dgm:prSet/>
      <dgm:spPr/>
      <dgm:t>
        <a:bodyPr/>
        <a:lstStyle/>
        <a:p>
          <a:endParaRPr lang="en-US"/>
        </a:p>
      </dgm:t>
    </dgm:pt>
    <dgm:pt modelId="{D92C2A67-B449-44FF-8CA5-E7AEDA94546B}" type="sibTrans" cxnId="{3B2B9BE6-B30D-4A2C-A3CD-064CC39DCB83}">
      <dgm:prSet/>
      <dgm:spPr/>
      <dgm:t>
        <a:bodyPr/>
        <a:lstStyle/>
        <a:p>
          <a:endParaRPr lang="en-US"/>
        </a:p>
      </dgm:t>
    </dgm:pt>
    <dgm:pt modelId="{7A093A15-FE42-4CF2-A4D0-1E8B81D8B7A9}">
      <dgm:prSet phldrT="[Text]"/>
      <dgm:spPr/>
      <dgm:t>
        <a:bodyPr/>
        <a:lstStyle/>
        <a:p>
          <a:r>
            <a:rPr lang="en-US" dirty="0" smtClean="0"/>
            <a:t>Respond well to logical, rational structure and clear aims, where they are given time for methodical exploration and opportunities to question and stretch their intellect</a:t>
          </a:r>
          <a:endParaRPr lang="en-US" dirty="0"/>
        </a:p>
      </dgm:t>
    </dgm:pt>
    <dgm:pt modelId="{FE5B921C-1E63-4476-BB99-24F83ED3621D}" type="parTrans" cxnId="{C87DF7AB-3EC9-4094-897C-6A099F1E2EAF}">
      <dgm:prSet/>
      <dgm:spPr/>
      <dgm:t>
        <a:bodyPr/>
        <a:lstStyle/>
        <a:p>
          <a:endParaRPr lang="en-US"/>
        </a:p>
      </dgm:t>
    </dgm:pt>
    <dgm:pt modelId="{1F53D3A1-35C0-4189-B81E-E06B4E44A19D}" type="sibTrans" cxnId="{C87DF7AB-3EC9-4094-897C-6A099F1E2EAF}">
      <dgm:prSet/>
      <dgm:spPr/>
      <dgm:t>
        <a:bodyPr/>
        <a:lstStyle/>
        <a:p>
          <a:endParaRPr lang="en-US"/>
        </a:p>
      </dgm:t>
    </dgm:pt>
    <dgm:pt modelId="{79503713-4730-4F03-9259-FA05944A917B}">
      <dgm:prSet/>
      <dgm:spPr/>
      <dgm:t>
        <a:bodyPr/>
        <a:lstStyle/>
        <a:p>
          <a:r>
            <a:rPr lang="en-US" dirty="0" smtClean="0"/>
            <a:t>Pragmatist</a:t>
          </a:r>
          <a:endParaRPr lang="en-US" dirty="0"/>
        </a:p>
      </dgm:t>
    </dgm:pt>
    <dgm:pt modelId="{05FECE9C-509A-4749-9620-7BB29DA2C6FB}" type="parTrans" cxnId="{7108DA3A-AC92-4016-9E1A-14DCDDB4C704}">
      <dgm:prSet/>
      <dgm:spPr/>
      <dgm:t>
        <a:bodyPr/>
        <a:lstStyle/>
        <a:p>
          <a:endParaRPr lang="en-US"/>
        </a:p>
      </dgm:t>
    </dgm:pt>
    <dgm:pt modelId="{81891BCA-9DDB-4926-B31B-69902D9AF3B8}" type="sibTrans" cxnId="{7108DA3A-AC92-4016-9E1A-14DCDDB4C704}">
      <dgm:prSet/>
      <dgm:spPr/>
      <dgm:t>
        <a:bodyPr/>
        <a:lstStyle/>
        <a:p>
          <a:endParaRPr lang="en-US"/>
        </a:p>
      </dgm:t>
    </dgm:pt>
    <dgm:pt modelId="{87F704CB-B29C-49BE-B459-53624E42141F}">
      <dgm:prSet/>
      <dgm:spPr/>
      <dgm:t>
        <a:bodyPr/>
        <a:lstStyle/>
        <a:p>
          <a:r>
            <a:rPr lang="en-US" dirty="0" smtClean="0"/>
            <a:t>Respond most positively to structured learning activities where they are provided with time to observe reflect and think and allowed work in a detailed manner</a:t>
          </a:r>
          <a:endParaRPr lang="en-US" dirty="0"/>
        </a:p>
      </dgm:t>
    </dgm:pt>
    <dgm:pt modelId="{FBD521BC-912C-46F7-BFDB-7B6702480B3F}" type="parTrans" cxnId="{ED430DD7-E962-40AB-8363-FDA09E887828}">
      <dgm:prSet/>
      <dgm:spPr/>
    </dgm:pt>
    <dgm:pt modelId="{6F8CB653-28D7-415F-8F0D-9693655BB51B}" type="sibTrans" cxnId="{ED430DD7-E962-40AB-8363-FDA09E887828}">
      <dgm:prSet/>
      <dgm:spPr/>
    </dgm:pt>
    <dgm:pt modelId="{CFC882D9-D94C-424B-8EEA-7EF6EBA3D75A}">
      <dgm:prSet/>
      <dgm:spPr/>
      <dgm:t>
        <a:bodyPr/>
        <a:lstStyle/>
        <a:p>
          <a:r>
            <a:rPr lang="en-US" dirty="0" smtClean="0"/>
            <a:t>Respond most positively to practically based, immediately relevant learning activities, which allow scope for </a:t>
          </a:r>
          <a:r>
            <a:rPr lang="en-US" dirty="0" err="1" smtClean="0"/>
            <a:t>practise</a:t>
          </a:r>
          <a:r>
            <a:rPr lang="en-US" dirty="0" smtClean="0"/>
            <a:t> and using theory  </a:t>
          </a:r>
          <a:endParaRPr lang="en-US" dirty="0"/>
        </a:p>
      </dgm:t>
    </dgm:pt>
    <dgm:pt modelId="{28ECF11B-B40F-40B3-AFF5-EA96A04B69FC}" type="parTrans" cxnId="{3221EADA-38CC-4F41-A123-93DC1D46B212}">
      <dgm:prSet/>
      <dgm:spPr/>
    </dgm:pt>
    <dgm:pt modelId="{84735C88-6BC6-4FAD-B77F-DC5E9E70EFA9}" type="sibTrans" cxnId="{3221EADA-38CC-4F41-A123-93DC1D46B212}">
      <dgm:prSet/>
      <dgm:spPr/>
    </dgm:pt>
    <dgm:pt modelId="{4512E05F-8C4E-4F5C-AF4C-F4D3D09FA876}" type="pres">
      <dgm:prSet presAssocID="{3975FE07-BFEF-4EE7-BCF3-A56189B6B616}" presName="Name0" presStyleCnt="0">
        <dgm:presLayoutVars>
          <dgm:dir/>
          <dgm:animLvl val="lvl"/>
          <dgm:resizeHandles val="exact"/>
        </dgm:presLayoutVars>
      </dgm:prSet>
      <dgm:spPr/>
      <dgm:t>
        <a:bodyPr/>
        <a:lstStyle/>
        <a:p>
          <a:endParaRPr lang="en-US"/>
        </a:p>
      </dgm:t>
    </dgm:pt>
    <dgm:pt modelId="{3F515C89-4F15-4BB9-AAEA-CB271D34720A}" type="pres">
      <dgm:prSet presAssocID="{3708C866-2F59-4E87-A323-7B4B7BFFC8F7}" presName="linNode" presStyleCnt="0"/>
      <dgm:spPr/>
    </dgm:pt>
    <dgm:pt modelId="{7EAC8300-F5DC-44C2-BE2A-928CBD098DD5}" type="pres">
      <dgm:prSet presAssocID="{3708C866-2F59-4E87-A323-7B4B7BFFC8F7}" presName="parentText" presStyleLbl="node1" presStyleIdx="0" presStyleCnt="4">
        <dgm:presLayoutVars>
          <dgm:chMax val="1"/>
          <dgm:bulletEnabled val="1"/>
        </dgm:presLayoutVars>
      </dgm:prSet>
      <dgm:spPr/>
      <dgm:t>
        <a:bodyPr/>
        <a:lstStyle/>
        <a:p>
          <a:endParaRPr lang="en-US"/>
        </a:p>
      </dgm:t>
    </dgm:pt>
    <dgm:pt modelId="{6C8A43B8-FCF7-42E6-9404-EC912B4A54B1}" type="pres">
      <dgm:prSet presAssocID="{3708C866-2F59-4E87-A323-7B4B7BFFC8F7}" presName="descendantText" presStyleLbl="alignAccFollowNode1" presStyleIdx="0" presStyleCnt="4">
        <dgm:presLayoutVars>
          <dgm:bulletEnabled val="1"/>
        </dgm:presLayoutVars>
      </dgm:prSet>
      <dgm:spPr/>
      <dgm:t>
        <a:bodyPr/>
        <a:lstStyle/>
        <a:p>
          <a:endParaRPr lang="en-US"/>
        </a:p>
      </dgm:t>
    </dgm:pt>
    <dgm:pt modelId="{ECE05B30-4D02-4AE4-A75B-A1286383BF46}" type="pres">
      <dgm:prSet presAssocID="{74329AF8-3FBD-429C-9D7D-29011FB2CB44}" presName="sp" presStyleCnt="0"/>
      <dgm:spPr/>
    </dgm:pt>
    <dgm:pt modelId="{D846D3F3-D46A-4018-80A4-6A34CBFB6E60}" type="pres">
      <dgm:prSet presAssocID="{A652A153-6C2D-40C3-A083-849B86D413C7}" presName="linNode" presStyleCnt="0"/>
      <dgm:spPr/>
    </dgm:pt>
    <dgm:pt modelId="{71D8A5D7-338C-4163-9973-AD55D6CB0AF6}" type="pres">
      <dgm:prSet presAssocID="{A652A153-6C2D-40C3-A083-849B86D413C7}" presName="parentText" presStyleLbl="node1" presStyleIdx="1" presStyleCnt="4">
        <dgm:presLayoutVars>
          <dgm:chMax val="1"/>
          <dgm:bulletEnabled val="1"/>
        </dgm:presLayoutVars>
      </dgm:prSet>
      <dgm:spPr/>
      <dgm:t>
        <a:bodyPr/>
        <a:lstStyle/>
        <a:p>
          <a:endParaRPr lang="en-US"/>
        </a:p>
      </dgm:t>
    </dgm:pt>
    <dgm:pt modelId="{DE852C65-E2ED-4136-860A-7A39037F949B}" type="pres">
      <dgm:prSet presAssocID="{A652A153-6C2D-40C3-A083-849B86D413C7}" presName="descendantText" presStyleLbl="alignAccFollowNode1" presStyleIdx="1" presStyleCnt="4">
        <dgm:presLayoutVars>
          <dgm:bulletEnabled val="1"/>
        </dgm:presLayoutVars>
      </dgm:prSet>
      <dgm:spPr/>
      <dgm:t>
        <a:bodyPr/>
        <a:lstStyle/>
        <a:p>
          <a:endParaRPr lang="en-US"/>
        </a:p>
      </dgm:t>
    </dgm:pt>
    <dgm:pt modelId="{393BF01A-166E-4C0B-AFD5-E20B59DB5AB3}" type="pres">
      <dgm:prSet presAssocID="{57A9CF0A-B429-44DF-98D1-71E6306CB05A}" presName="sp" presStyleCnt="0"/>
      <dgm:spPr/>
    </dgm:pt>
    <dgm:pt modelId="{858393EA-2E42-4FA5-8EF7-490C4846010B}" type="pres">
      <dgm:prSet presAssocID="{46390713-4CC3-4D0A-9378-F6D451A8C82A}" presName="linNode" presStyleCnt="0"/>
      <dgm:spPr/>
    </dgm:pt>
    <dgm:pt modelId="{F8467527-0E66-476E-A586-C6232C00AB14}" type="pres">
      <dgm:prSet presAssocID="{46390713-4CC3-4D0A-9378-F6D451A8C82A}" presName="parentText" presStyleLbl="node1" presStyleIdx="2" presStyleCnt="4">
        <dgm:presLayoutVars>
          <dgm:chMax val="1"/>
          <dgm:bulletEnabled val="1"/>
        </dgm:presLayoutVars>
      </dgm:prSet>
      <dgm:spPr/>
      <dgm:t>
        <a:bodyPr/>
        <a:lstStyle/>
        <a:p>
          <a:endParaRPr lang="en-US"/>
        </a:p>
      </dgm:t>
    </dgm:pt>
    <dgm:pt modelId="{58D33DB0-5576-45E6-9EA9-461863AD4FCE}" type="pres">
      <dgm:prSet presAssocID="{46390713-4CC3-4D0A-9378-F6D451A8C82A}" presName="descendantText" presStyleLbl="alignAccFollowNode1" presStyleIdx="2" presStyleCnt="4">
        <dgm:presLayoutVars>
          <dgm:bulletEnabled val="1"/>
        </dgm:presLayoutVars>
      </dgm:prSet>
      <dgm:spPr/>
      <dgm:t>
        <a:bodyPr/>
        <a:lstStyle/>
        <a:p>
          <a:endParaRPr lang="en-US"/>
        </a:p>
      </dgm:t>
    </dgm:pt>
    <dgm:pt modelId="{930ED5B3-DD62-4FA1-AB3D-F88564D173D7}" type="pres">
      <dgm:prSet presAssocID="{D92C2A67-B449-44FF-8CA5-E7AEDA94546B}" presName="sp" presStyleCnt="0"/>
      <dgm:spPr/>
    </dgm:pt>
    <dgm:pt modelId="{61C00A2C-B20F-4553-AA34-F3D775413A88}" type="pres">
      <dgm:prSet presAssocID="{79503713-4730-4F03-9259-FA05944A917B}" presName="linNode" presStyleCnt="0"/>
      <dgm:spPr/>
    </dgm:pt>
    <dgm:pt modelId="{EFE5CA38-675E-41B5-9691-4371C2AFDA48}" type="pres">
      <dgm:prSet presAssocID="{79503713-4730-4F03-9259-FA05944A917B}" presName="parentText" presStyleLbl="node1" presStyleIdx="3" presStyleCnt="4">
        <dgm:presLayoutVars>
          <dgm:chMax val="1"/>
          <dgm:bulletEnabled val="1"/>
        </dgm:presLayoutVars>
      </dgm:prSet>
      <dgm:spPr/>
      <dgm:t>
        <a:bodyPr/>
        <a:lstStyle/>
        <a:p>
          <a:endParaRPr lang="en-US"/>
        </a:p>
      </dgm:t>
    </dgm:pt>
    <dgm:pt modelId="{470F0421-9CF7-40CF-BAD7-BD501AED8740}" type="pres">
      <dgm:prSet presAssocID="{79503713-4730-4F03-9259-FA05944A917B}" presName="descendantText" presStyleLbl="alignAccFollowNode1" presStyleIdx="3" presStyleCnt="4" custLinFactNeighborX="-2907">
        <dgm:presLayoutVars>
          <dgm:bulletEnabled val="1"/>
        </dgm:presLayoutVars>
      </dgm:prSet>
      <dgm:spPr/>
      <dgm:t>
        <a:bodyPr/>
        <a:lstStyle/>
        <a:p>
          <a:endParaRPr lang="en-US"/>
        </a:p>
      </dgm:t>
    </dgm:pt>
  </dgm:ptLst>
  <dgm:cxnLst>
    <dgm:cxn modelId="{F5CE57ED-0CCF-4DF9-BC21-D2EFFB421D03}" type="presOf" srcId="{CFC882D9-D94C-424B-8EEA-7EF6EBA3D75A}" destId="{470F0421-9CF7-40CF-BAD7-BD501AED8740}" srcOrd="0" destOrd="0" presId="urn:microsoft.com/office/officeart/2005/8/layout/vList5"/>
    <dgm:cxn modelId="{2116D236-04A2-4606-90F5-BC1AFFA198CF}" type="presOf" srcId="{995FF638-D9A6-4A96-A9B3-3B6FB930D8C6}" destId="{6C8A43B8-FCF7-42E6-9404-EC912B4A54B1}" srcOrd="0" destOrd="0" presId="urn:microsoft.com/office/officeart/2005/8/layout/vList5"/>
    <dgm:cxn modelId="{8A4C1F0D-7C30-4504-BCFA-FDF6151D722D}" srcId="{3708C866-2F59-4E87-A323-7B4B7BFFC8F7}" destId="{995FF638-D9A6-4A96-A9B3-3B6FB930D8C6}" srcOrd="0" destOrd="0" parTransId="{0B300432-6913-4B69-A2D3-C6B0F7A8698D}" sibTransId="{099A3212-51D2-495D-B0CB-D8C107F916D3}"/>
    <dgm:cxn modelId="{50A1EC45-8FA6-40DB-AB6A-13B007E5638D}" type="presOf" srcId="{3708C866-2F59-4E87-A323-7B4B7BFFC8F7}" destId="{7EAC8300-F5DC-44C2-BE2A-928CBD098DD5}" srcOrd="0" destOrd="0" presId="urn:microsoft.com/office/officeart/2005/8/layout/vList5"/>
    <dgm:cxn modelId="{747D0DC6-8B6E-422D-A4DF-BA13D080B226}" type="presOf" srcId="{87F704CB-B29C-49BE-B459-53624E42141F}" destId="{DE852C65-E2ED-4136-860A-7A39037F949B}" srcOrd="0" destOrd="0" presId="urn:microsoft.com/office/officeart/2005/8/layout/vList5"/>
    <dgm:cxn modelId="{7108DA3A-AC92-4016-9E1A-14DCDDB4C704}" srcId="{3975FE07-BFEF-4EE7-BCF3-A56189B6B616}" destId="{79503713-4730-4F03-9259-FA05944A917B}" srcOrd="3" destOrd="0" parTransId="{05FECE9C-509A-4749-9620-7BB29DA2C6FB}" sibTransId="{81891BCA-9DDB-4926-B31B-69902D9AF3B8}"/>
    <dgm:cxn modelId="{48212D1B-029E-4FFC-A067-0142B0191AC7}" type="presOf" srcId="{A652A153-6C2D-40C3-A083-849B86D413C7}" destId="{71D8A5D7-338C-4163-9973-AD55D6CB0AF6}" srcOrd="0" destOrd="0" presId="urn:microsoft.com/office/officeart/2005/8/layout/vList5"/>
    <dgm:cxn modelId="{360FF82E-A179-460A-8DB8-F6F74BAEB918}" type="presOf" srcId="{3975FE07-BFEF-4EE7-BCF3-A56189B6B616}" destId="{4512E05F-8C4E-4F5C-AF4C-F4D3D09FA876}" srcOrd="0" destOrd="0" presId="urn:microsoft.com/office/officeart/2005/8/layout/vList5"/>
    <dgm:cxn modelId="{3B2B9BE6-B30D-4A2C-A3CD-064CC39DCB83}" srcId="{3975FE07-BFEF-4EE7-BCF3-A56189B6B616}" destId="{46390713-4CC3-4D0A-9378-F6D451A8C82A}" srcOrd="2" destOrd="0" parTransId="{CA667101-0700-4473-9438-4FA28324FE77}" sibTransId="{D92C2A67-B449-44FF-8CA5-E7AEDA94546B}"/>
    <dgm:cxn modelId="{ED430DD7-E962-40AB-8363-FDA09E887828}" srcId="{A652A153-6C2D-40C3-A083-849B86D413C7}" destId="{87F704CB-B29C-49BE-B459-53624E42141F}" srcOrd="0" destOrd="0" parTransId="{FBD521BC-912C-46F7-BFDB-7B6702480B3F}" sibTransId="{6F8CB653-28D7-415F-8F0D-9693655BB51B}"/>
    <dgm:cxn modelId="{C87DF7AB-3EC9-4094-897C-6A099F1E2EAF}" srcId="{46390713-4CC3-4D0A-9378-F6D451A8C82A}" destId="{7A093A15-FE42-4CF2-A4D0-1E8B81D8B7A9}" srcOrd="0" destOrd="0" parTransId="{FE5B921C-1E63-4476-BB99-24F83ED3621D}" sibTransId="{1F53D3A1-35C0-4189-B81E-E06B4E44A19D}"/>
    <dgm:cxn modelId="{02DC6041-F24E-4925-A6F3-622E91559EEF}" type="presOf" srcId="{79503713-4730-4F03-9259-FA05944A917B}" destId="{EFE5CA38-675E-41B5-9691-4371C2AFDA48}" srcOrd="0" destOrd="0" presId="urn:microsoft.com/office/officeart/2005/8/layout/vList5"/>
    <dgm:cxn modelId="{91FD9041-20BC-4854-82C9-AE18B1E8906A}" type="presOf" srcId="{46390713-4CC3-4D0A-9378-F6D451A8C82A}" destId="{F8467527-0E66-476E-A586-C6232C00AB14}" srcOrd="0" destOrd="0" presId="urn:microsoft.com/office/officeart/2005/8/layout/vList5"/>
    <dgm:cxn modelId="{5C95EA7B-F79F-48B0-B587-A3612F3B69BA}" srcId="{3975FE07-BFEF-4EE7-BCF3-A56189B6B616}" destId="{3708C866-2F59-4E87-A323-7B4B7BFFC8F7}" srcOrd="0" destOrd="0" parTransId="{2E9B22F7-168A-4F67-9F4E-244E47FD6373}" sibTransId="{74329AF8-3FBD-429C-9D7D-29011FB2CB44}"/>
    <dgm:cxn modelId="{3221EADA-38CC-4F41-A123-93DC1D46B212}" srcId="{79503713-4730-4F03-9259-FA05944A917B}" destId="{CFC882D9-D94C-424B-8EEA-7EF6EBA3D75A}" srcOrd="0" destOrd="0" parTransId="{28ECF11B-B40F-40B3-AFF5-EA96A04B69FC}" sibTransId="{84735C88-6BC6-4FAD-B77F-DC5E9E70EFA9}"/>
    <dgm:cxn modelId="{B3A1E3C1-6ABB-4A1F-B084-331789B0E02A}" type="presOf" srcId="{7A093A15-FE42-4CF2-A4D0-1E8B81D8B7A9}" destId="{58D33DB0-5576-45E6-9EA9-461863AD4FCE}" srcOrd="0" destOrd="0" presId="urn:microsoft.com/office/officeart/2005/8/layout/vList5"/>
    <dgm:cxn modelId="{EE6DBF0C-85A2-4556-9AE0-814493C2BA4E}" srcId="{3975FE07-BFEF-4EE7-BCF3-A56189B6B616}" destId="{A652A153-6C2D-40C3-A083-849B86D413C7}" srcOrd="1" destOrd="0" parTransId="{F5813A66-22D4-4C1E-9E24-A9F08ADAADA4}" sibTransId="{57A9CF0A-B429-44DF-98D1-71E6306CB05A}"/>
    <dgm:cxn modelId="{17E08F3C-1E48-4F24-8FC9-A6366A2D9882}" type="presParOf" srcId="{4512E05F-8C4E-4F5C-AF4C-F4D3D09FA876}" destId="{3F515C89-4F15-4BB9-AAEA-CB271D34720A}" srcOrd="0" destOrd="0" presId="urn:microsoft.com/office/officeart/2005/8/layout/vList5"/>
    <dgm:cxn modelId="{657525ED-F53A-42AB-AE25-337177A1851E}" type="presParOf" srcId="{3F515C89-4F15-4BB9-AAEA-CB271D34720A}" destId="{7EAC8300-F5DC-44C2-BE2A-928CBD098DD5}" srcOrd="0" destOrd="0" presId="urn:microsoft.com/office/officeart/2005/8/layout/vList5"/>
    <dgm:cxn modelId="{0C1A7F7B-EDCA-4FBC-9B2D-97067EFCD971}" type="presParOf" srcId="{3F515C89-4F15-4BB9-AAEA-CB271D34720A}" destId="{6C8A43B8-FCF7-42E6-9404-EC912B4A54B1}" srcOrd="1" destOrd="0" presId="urn:microsoft.com/office/officeart/2005/8/layout/vList5"/>
    <dgm:cxn modelId="{9A7DD12D-9558-459B-89E5-780E4E37BDB8}" type="presParOf" srcId="{4512E05F-8C4E-4F5C-AF4C-F4D3D09FA876}" destId="{ECE05B30-4D02-4AE4-A75B-A1286383BF46}" srcOrd="1" destOrd="0" presId="urn:microsoft.com/office/officeart/2005/8/layout/vList5"/>
    <dgm:cxn modelId="{E26B685D-6562-4123-8CDE-5D16DF734845}" type="presParOf" srcId="{4512E05F-8C4E-4F5C-AF4C-F4D3D09FA876}" destId="{D846D3F3-D46A-4018-80A4-6A34CBFB6E60}" srcOrd="2" destOrd="0" presId="urn:microsoft.com/office/officeart/2005/8/layout/vList5"/>
    <dgm:cxn modelId="{FE180BEE-65AE-4788-9F2D-829F0A248B18}" type="presParOf" srcId="{D846D3F3-D46A-4018-80A4-6A34CBFB6E60}" destId="{71D8A5D7-338C-4163-9973-AD55D6CB0AF6}" srcOrd="0" destOrd="0" presId="urn:microsoft.com/office/officeart/2005/8/layout/vList5"/>
    <dgm:cxn modelId="{8114EF24-02CF-4DBA-935F-A0105E5D810F}" type="presParOf" srcId="{D846D3F3-D46A-4018-80A4-6A34CBFB6E60}" destId="{DE852C65-E2ED-4136-860A-7A39037F949B}" srcOrd="1" destOrd="0" presId="urn:microsoft.com/office/officeart/2005/8/layout/vList5"/>
    <dgm:cxn modelId="{CADFBA5C-5312-4A9F-97E4-7BDB8ACBE73E}" type="presParOf" srcId="{4512E05F-8C4E-4F5C-AF4C-F4D3D09FA876}" destId="{393BF01A-166E-4C0B-AFD5-E20B59DB5AB3}" srcOrd="3" destOrd="0" presId="urn:microsoft.com/office/officeart/2005/8/layout/vList5"/>
    <dgm:cxn modelId="{B9EA421C-ED81-41ED-AB3D-716A92CBCADA}" type="presParOf" srcId="{4512E05F-8C4E-4F5C-AF4C-F4D3D09FA876}" destId="{858393EA-2E42-4FA5-8EF7-490C4846010B}" srcOrd="4" destOrd="0" presId="urn:microsoft.com/office/officeart/2005/8/layout/vList5"/>
    <dgm:cxn modelId="{FE191199-95A3-478D-ACEF-DA8E36D48213}" type="presParOf" srcId="{858393EA-2E42-4FA5-8EF7-490C4846010B}" destId="{F8467527-0E66-476E-A586-C6232C00AB14}" srcOrd="0" destOrd="0" presId="urn:microsoft.com/office/officeart/2005/8/layout/vList5"/>
    <dgm:cxn modelId="{4CF4B765-AF72-4B67-9310-DD71F21CEE99}" type="presParOf" srcId="{858393EA-2E42-4FA5-8EF7-490C4846010B}" destId="{58D33DB0-5576-45E6-9EA9-461863AD4FCE}" srcOrd="1" destOrd="0" presId="urn:microsoft.com/office/officeart/2005/8/layout/vList5"/>
    <dgm:cxn modelId="{B4C15B63-512C-4C9B-A731-48FABD99997F}" type="presParOf" srcId="{4512E05F-8C4E-4F5C-AF4C-F4D3D09FA876}" destId="{930ED5B3-DD62-4FA1-AB3D-F88564D173D7}" srcOrd="5" destOrd="0" presId="urn:microsoft.com/office/officeart/2005/8/layout/vList5"/>
    <dgm:cxn modelId="{2A1ACEC3-657B-4E4C-80B2-3F5917EBBD05}" type="presParOf" srcId="{4512E05F-8C4E-4F5C-AF4C-F4D3D09FA876}" destId="{61C00A2C-B20F-4553-AA34-F3D775413A88}" srcOrd="6" destOrd="0" presId="urn:microsoft.com/office/officeart/2005/8/layout/vList5"/>
    <dgm:cxn modelId="{07E60F5A-CC52-4F9F-8BFD-816E181949D5}" type="presParOf" srcId="{61C00A2C-B20F-4553-AA34-F3D775413A88}" destId="{EFE5CA38-675E-41B5-9691-4371C2AFDA48}" srcOrd="0" destOrd="0" presId="urn:microsoft.com/office/officeart/2005/8/layout/vList5"/>
    <dgm:cxn modelId="{51CDA244-D2B1-4428-BBFF-962A2C6EE47C}" type="presParOf" srcId="{61C00A2C-B20F-4553-AA34-F3D775413A88}" destId="{470F0421-9CF7-40CF-BAD7-BD501AED8740}" srcOrd="1" destOrd="0" presId="urn:microsoft.com/office/officeart/2005/8/layout/vList5"/>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C1B00B2-3915-44E1-AF5F-637B91D482EC}">
      <dsp:nvSpPr>
        <dsp:cNvPr id="0" name=""/>
        <dsp:cNvSpPr/>
      </dsp:nvSpPr>
      <dsp:spPr>
        <a:xfrm>
          <a:off x="0" y="286048"/>
          <a:ext cx="1976933" cy="1186160"/>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Experimental</a:t>
          </a:r>
          <a:endParaRPr lang="en-US" sz="2400" kern="1200" dirty="0"/>
        </a:p>
      </dsp:txBody>
      <dsp:txXfrm>
        <a:off x="0" y="286048"/>
        <a:ext cx="1976933" cy="1186160"/>
      </dsp:txXfrm>
    </dsp:sp>
    <dsp:sp modelId="{E1B33F25-954C-4B2B-9B14-35EC647E7685}">
      <dsp:nvSpPr>
        <dsp:cNvPr id="0" name=""/>
        <dsp:cNvSpPr/>
      </dsp:nvSpPr>
      <dsp:spPr>
        <a:xfrm>
          <a:off x="2174626" y="286048"/>
          <a:ext cx="1976933" cy="1186160"/>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Learner-centered</a:t>
          </a:r>
          <a:endParaRPr lang="en-US" sz="2400" kern="1200" dirty="0"/>
        </a:p>
      </dsp:txBody>
      <dsp:txXfrm>
        <a:off x="2174626" y="286048"/>
        <a:ext cx="1976933" cy="1186160"/>
      </dsp:txXfrm>
    </dsp:sp>
    <dsp:sp modelId="{5ADBF32E-C3C2-4CE2-8E98-B4118AAC946C}">
      <dsp:nvSpPr>
        <dsp:cNvPr id="0" name=""/>
        <dsp:cNvSpPr/>
      </dsp:nvSpPr>
      <dsp:spPr>
        <a:xfrm>
          <a:off x="4349253" y="286048"/>
          <a:ext cx="1976933" cy="1186160"/>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Teacher-centered</a:t>
          </a:r>
          <a:endParaRPr lang="en-US" sz="2400" kern="1200" dirty="0"/>
        </a:p>
      </dsp:txBody>
      <dsp:txXfrm>
        <a:off x="4349253" y="286048"/>
        <a:ext cx="1976933" cy="1186160"/>
      </dsp:txXfrm>
    </dsp:sp>
    <dsp:sp modelId="{1D0D7BFB-7370-452D-8094-E291D9509197}">
      <dsp:nvSpPr>
        <dsp:cNvPr id="0" name=""/>
        <dsp:cNvSpPr/>
      </dsp:nvSpPr>
      <dsp:spPr>
        <a:xfrm>
          <a:off x="0" y="1669901"/>
          <a:ext cx="1976933" cy="1186160"/>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Didactic</a:t>
          </a:r>
          <a:endParaRPr lang="en-US" sz="2400" kern="1200" dirty="0"/>
        </a:p>
      </dsp:txBody>
      <dsp:txXfrm>
        <a:off x="0" y="1669901"/>
        <a:ext cx="1976933" cy="1186160"/>
      </dsp:txXfrm>
    </dsp:sp>
    <dsp:sp modelId="{0E0D25B2-9BBA-4C11-9F77-C231EB28A697}">
      <dsp:nvSpPr>
        <dsp:cNvPr id="0" name=""/>
        <dsp:cNvSpPr/>
      </dsp:nvSpPr>
      <dsp:spPr>
        <a:xfrm>
          <a:off x="2174626" y="1669901"/>
          <a:ext cx="1976933" cy="1186160"/>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Content-Based</a:t>
          </a:r>
          <a:endParaRPr lang="en-US" sz="2400" kern="1200" dirty="0"/>
        </a:p>
      </dsp:txBody>
      <dsp:txXfrm>
        <a:off x="2174626" y="1669901"/>
        <a:ext cx="1976933" cy="1186160"/>
      </dsp:txXfrm>
    </dsp:sp>
    <dsp:sp modelId="{F00C4100-4127-4090-8C27-892891F395A7}">
      <dsp:nvSpPr>
        <dsp:cNvPr id="0" name=""/>
        <dsp:cNvSpPr/>
      </dsp:nvSpPr>
      <dsp:spPr>
        <a:xfrm>
          <a:off x="4349253" y="1669901"/>
          <a:ext cx="1976933" cy="1186160"/>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Process-based</a:t>
          </a:r>
          <a:endParaRPr lang="en-US" sz="2400" kern="1200" dirty="0"/>
        </a:p>
      </dsp:txBody>
      <dsp:txXfrm>
        <a:off x="4349253" y="1669901"/>
        <a:ext cx="1976933" cy="1186160"/>
      </dsp:txXfrm>
    </dsp:sp>
    <dsp:sp modelId="{09204933-B211-4246-B690-06A3029228B4}">
      <dsp:nvSpPr>
        <dsp:cNvPr id="0" name=""/>
        <dsp:cNvSpPr/>
      </dsp:nvSpPr>
      <dsp:spPr>
        <a:xfrm>
          <a:off x="1087313" y="3053754"/>
          <a:ext cx="1976933" cy="1186160"/>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Project based</a:t>
          </a:r>
          <a:endParaRPr lang="en-US" sz="2400" kern="1200" dirty="0"/>
        </a:p>
      </dsp:txBody>
      <dsp:txXfrm>
        <a:off x="1087313" y="3053754"/>
        <a:ext cx="1976933" cy="1186160"/>
      </dsp:txXfrm>
    </dsp:sp>
    <dsp:sp modelId="{63A3E68A-0C55-48CA-8B57-EF36FF36250B}">
      <dsp:nvSpPr>
        <dsp:cNvPr id="0" name=""/>
        <dsp:cNvSpPr/>
      </dsp:nvSpPr>
      <dsp:spPr>
        <a:xfrm>
          <a:off x="3261940" y="3053754"/>
          <a:ext cx="1976933" cy="1186160"/>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Blended learning</a:t>
          </a:r>
          <a:endParaRPr lang="en-US" sz="2400" kern="1200" dirty="0"/>
        </a:p>
      </dsp:txBody>
      <dsp:txXfrm>
        <a:off x="3261940" y="3053754"/>
        <a:ext cx="1976933" cy="118616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D08FB8C-6FFB-476D-BD38-0BFAAB428F89}"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17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08FB8C-6FFB-476D-BD38-0BFAAB428F89}"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ctrTitle"/>
            <p:custDataLst>
              <p:tags r:id="rId1"/>
            </p:custDataLst>
          </p:nvPr>
        </p:nvSpPr>
        <p:spPr>
          <a:xfrm>
            <a:off x="2701925" y="2130425"/>
            <a:ext cx="4800600" cy="1470025"/>
          </a:xfrm>
        </p:spPr>
        <p:txBody>
          <a:bodyPr anchor="ctr"/>
          <a:lstStyle>
            <a:lvl1pPr>
              <a:defRPr/>
            </a:lvl1pPr>
          </a:lstStyle>
          <a:p>
            <a:r>
              <a:rPr lang="en-US" smtClean="0"/>
              <a:t>Click to edit Master title style</a:t>
            </a:r>
            <a:endParaRPr lang="en-US"/>
          </a:p>
        </p:txBody>
      </p:sp>
      <p:sp>
        <p:nvSpPr>
          <p:cNvPr id="57347" name="Rectangle 3"/>
          <p:cNvSpPr>
            <a:spLocks noGrp="1" noChangeArrowheads="1"/>
          </p:cNvSpPr>
          <p:nvPr>
            <p:ph type="subTitle" idx="1"/>
            <p:custDataLst>
              <p:tags r:id="rId2"/>
            </p:custDataLst>
          </p:nvPr>
        </p:nvSpPr>
        <p:spPr>
          <a:xfrm>
            <a:off x="2701925" y="3886200"/>
            <a:ext cx="4114800" cy="1752600"/>
          </a:xfrm>
        </p:spPr>
        <p:txBody>
          <a:bodyPr/>
          <a:lstStyle>
            <a:lvl1pPr marL="0" indent="0">
              <a:buClr>
                <a:srgbClr val="FFFFFF"/>
              </a:buClr>
              <a:buFontTx/>
              <a:buNone/>
              <a:defRPr/>
            </a:lvl1pPr>
          </a:lstStyle>
          <a:p>
            <a:r>
              <a:rPr lang="en-US" smtClean="0"/>
              <a:t>Click to edit Master subtitle style</a:t>
            </a:r>
            <a:endParaRPr lang="en-US"/>
          </a:p>
        </p:txBody>
      </p:sp>
      <p:sp>
        <p:nvSpPr>
          <p:cNvPr id="57348" name="Rectangle 4"/>
          <p:cNvSpPr>
            <a:spLocks noGrp="1" noChangeArrowheads="1"/>
          </p:cNvSpPr>
          <p:nvPr>
            <p:ph type="dt" sz="half" idx="2"/>
          </p:nvPr>
        </p:nvSpPr>
        <p:spPr/>
        <p:txBody>
          <a:bodyPr/>
          <a:lstStyle>
            <a:lvl1pPr>
              <a:defRPr/>
            </a:lvl1pPr>
          </a:lstStyle>
          <a:p>
            <a:endParaRPr lang="en-US"/>
          </a:p>
        </p:txBody>
      </p:sp>
      <p:sp>
        <p:nvSpPr>
          <p:cNvPr id="57349" name="Rectangle 5"/>
          <p:cNvSpPr>
            <a:spLocks noGrp="1" noChangeArrowheads="1"/>
          </p:cNvSpPr>
          <p:nvPr>
            <p:ph type="ftr" sz="quarter" idx="3"/>
          </p:nvPr>
        </p:nvSpPr>
        <p:spPr/>
        <p:txBody>
          <a:bodyPr/>
          <a:lstStyle>
            <a:lvl1pPr>
              <a:defRPr/>
            </a:lvl1pPr>
          </a:lstStyle>
          <a:p>
            <a:endParaRPr lang="en-US"/>
          </a:p>
        </p:txBody>
      </p:sp>
      <p:sp>
        <p:nvSpPr>
          <p:cNvPr id="57350" name="Rectangle 6"/>
          <p:cNvSpPr>
            <a:spLocks noGrp="1" noChangeArrowheads="1"/>
          </p:cNvSpPr>
          <p:nvPr>
            <p:ph type="sldNum" sz="quarter" idx="4"/>
          </p:nvPr>
        </p:nvSpPr>
        <p:spPr/>
        <p:txBody>
          <a:bodyPr/>
          <a:lstStyle>
            <a:lvl1pPr>
              <a:defRPr/>
            </a:lvl1pPr>
          </a:lstStyle>
          <a:p>
            <a:fld id="{B578B604-82DF-4CAA-82E0-44BA3454E4DA}"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BCC4C40-0B5F-4265-984F-F1815031B0B0}"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39025" y="274638"/>
            <a:ext cx="15811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693988" y="274638"/>
            <a:ext cx="4592637"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2834E29-43ED-4BAE-AE39-555C68FDD67C}"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4DFDF4E-AA33-40B8-A2A8-7621CE9EEAE5}"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DD0E013-690A-4B0D-9462-122850A89368}"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07505EB-AC10-4352-AD93-F8EFBECACAD6}"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8D73CFB-4145-4AC0-AEA3-2CADC1C55073}"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A239AA59-C9A2-4EC7-B2E1-CC0EA6E609B3}"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FFC99A32-8A59-41A3-A3A3-C6BC59BFE58F}"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AF66210-0E1E-4A6E-862B-E8CFDCC166E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E8741F6-1F12-4726-A26B-F5DEA6C1E809}"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2703513" y="274638"/>
            <a:ext cx="6316662"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custDataLst>
              <p:tags r:id="rId14"/>
            </p:custDataLst>
          </p:nvPr>
        </p:nvSpPr>
        <p:spPr bwMode="auto">
          <a:xfrm>
            <a:off x="2693988" y="1600200"/>
            <a:ext cx="6326187"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1EAFD65E-388F-480B-93B3-3CD0FBAC0D4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spcBef>
          <a:spcPct val="0"/>
        </a:spcBef>
        <a:spcAft>
          <a:spcPct val="0"/>
        </a:spcAft>
        <a:buClr>
          <a:srgbClr val="000000"/>
        </a:buClr>
        <a:buSzPct val="100000"/>
        <a:defRPr sz="3200">
          <a:solidFill>
            <a:srgbClr val="000000"/>
          </a:solidFill>
          <a:latin typeface="+mj-lt"/>
          <a:ea typeface="+mj-ea"/>
          <a:cs typeface="+mj-cs"/>
        </a:defRPr>
      </a:lvl1pPr>
      <a:lvl2pPr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2pPr>
      <a:lvl3pPr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3pPr>
      <a:lvl4pPr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4pPr>
      <a:lvl5pPr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5pPr>
      <a:lvl6pPr marL="457200"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6pPr>
      <a:lvl7pPr marL="914400"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7pPr>
      <a:lvl8pPr marL="1371600"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8pPr>
      <a:lvl9pPr marL="1828800"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9pPr>
    </p:titleStyle>
    <p:bodyStyle>
      <a:lvl1pPr marL="342900" indent="-342900" algn="l" rtl="0" eaLnBrk="1" fontAlgn="base" hangingPunct="1">
        <a:spcBef>
          <a:spcPct val="20000"/>
        </a:spcBef>
        <a:spcAft>
          <a:spcPct val="0"/>
        </a:spcAft>
        <a:buClr>
          <a:schemeClr val="tx1"/>
        </a:buClr>
        <a:buSzPct val="100000"/>
        <a:buChar char="•"/>
        <a:defRPr sz="2400">
          <a:solidFill>
            <a:srgbClr val="000000"/>
          </a:solidFill>
          <a:latin typeface="+mn-lt"/>
          <a:ea typeface="+mn-ea"/>
          <a:cs typeface="+mn-cs"/>
        </a:defRPr>
      </a:lvl1pPr>
      <a:lvl2pPr marL="742950" indent="-285750" algn="l" rtl="0" eaLnBrk="1" fontAlgn="base" hangingPunct="1">
        <a:spcBef>
          <a:spcPct val="20000"/>
        </a:spcBef>
        <a:spcAft>
          <a:spcPct val="0"/>
        </a:spcAft>
        <a:buClr>
          <a:schemeClr val="tx1"/>
        </a:buClr>
        <a:buSzPct val="100000"/>
        <a:buChar char="–"/>
        <a:defRPr sz="2000">
          <a:solidFill>
            <a:srgbClr val="000000"/>
          </a:solidFill>
          <a:latin typeface="+mn-lt"/>
          <a:cs typeface="+mn-cs"/>
        </a:defRPr>
      </a:lvl2pPr>
      <a:lvl3pPr marL="1143000" indent="-228600" algn="l" rtl="0" eaLnBrk="1" fontAlgn="base" hangingPunct="1">
        <a:spcBef>
          <a:spcPct val="20000"/>
        </a:spcBef>
        <a:spcAft>
          <a:spcPct val="0"/>
        </a:spcAft>
        <a:buClr>
          <a:schemeClr val="tx1"/>
        </a:buClr>
        <a:buSzPct val="100000"/>
        <a:buChar char="•"/>
        <a:defRPr sz="2000">
          <a:solidFill>
            <a:srgbClr val="000000"/>
          </a:solidFill>
          <a:latin typeface="+mn-lt"/>
          <a:cs typeface="+mn-cs"/>
        </a:defRPr>
      </a:lvl3pPr>
      <a:lvl4pPr marL="1600200" indent="-228600" algn="l" rtl="0" eaLnBrk="1" fontAlgn="base" hangingPunct="1">
        <a:spcBef>
          <a:spcPct val="20000"/>
        </a:spcBef>
        <a:spcAft>
          <a:spcPct val="0"/>
        </a:spcAft>
        <a:buClr>
          <a:schemeClr val="tx1"/>
        </a:buClr>
        <a:buSzPct val="100000"/>
        <a:buChar char="–"/>
        <a:defRPr sz="2000">
          <a:solidFill>
            <a:srgbClr val="000000"/>
          </a:solidFill>
          <a:latin typeface="+mn-lt"/>
          <a:cs typeface="+mn-cs"/>
        </a:defRPr>
      </a:lvl4pPr>
      <a:lvl5pPr marL="2057400" indent="-228600" algn="l" rtl="0" eaLnBrk="1" fontAlgn="base" hangingPunct="1">
        <a:spcBef>
          <a:spcPct val="20000"/>
        </a:spcBef>
        <a:spcAft>
          <a:spcPct val="0"/>
        </a:spcAft>
        <a:buClr>
          <a:schemeClr val="tx1"/>
        </a:buClr>
        <a:buSzPct val="100000"/>
        <a:buChar char="»"/>
        <a:defRPr sz="2000">
          <a:solidFill>
            <a:srgbClr val="000000"/>
          </a:solidFill>
          <a:latin typeface="+mn-lt"/>
          <a:cs typeface="+mn-cs"/>
        </a:defRPr>
      </a:lvl5pPr>
      <a:lvl6pPr marL="2514600" indent="-228600" algn="l" rtl="0" eaLnBrk="1" fontAlgn="base" hangingPunct="1">
        <a:spcBef>
          <a:spcPct val="20000"/>
        </a:spcBef>
        <a:spcAft>
          <a:spcPct val="0"/>
        </a:spcAft>
        <a:buClr>
          <a:schemeClr val="tx1"/>
        </a:buClr>
        <a:buSzPct val="100000"/>
        <a:buChar char="»"/>
        <a:defRPr sz="2000">
          <a:solidFill>
            <a:srgbClr val="000000"/>
          </a:solidFill>
          <a:latin typeface="+mn-lt"/>
          <a:cs typeface="+mn-cs"/>
        </a:defRPr>
      </a:lvl6pPr>
      <a:lvl7pPr marL="2971800" indent="-228600" algn="l" rtl="0" eaLnBrk="1" fontAlgn="base" hangingPunct="1">
        <a:spcBef>
          <a:spcPct val="20000"/>
        </a:spcBef>
        <a:spcAft>
          <a:spcPct val="0"/>
        </a:spcAft>
        <a:buClr>
          <a:schemeClr val="tx1"/>
        </a:buClr>
        <a:buSzPct val="100000"/>
        <a:buChar char="»"/>
        <a:defRPr sz="2000">
          <a:solidFill>
            <a:srgbClr val="000000"/>
          </a:solidFill>
          <a:latin typeface="+mn-lt"/>
          <a:cs typeface="+mn-cs"/>
        </a:defRPr>
      </a:lvl7pPr>
      <a:lvl8pPr marL="3429000" indent="-228600" algn="l" rtl="0" eaLnBrk="1" fontAlgn="base" hangingPunct="1">
        <a:spcBef>
          <a:spcPct val="20000"/>
        </a:spcBef>
        <a:spcAft>
          <a:spcPct val="0"/>
        </a:spcAft>
        <a:buClr>
          <a:schemeClr val="tx1"/>
        </a:buClr>
        <a:buSzPct val="100000"/>
        <a:buChar char="»"/>
        <a:defRPr sz="2000">
          <a:solidFill>
            <a:srgbClr val="000000"/>
          </a:solidFill>
          <a:latin typeface="+mn-lt"/>
          <a:cs typeface="+mn-cs"/>
        </a:defRPr>
      </a:lvl8pPr>
      <a:lvl9pPr marL="3886200" indent="-228600" algn="l" rtl="0" eaLnBrk="1" fontAlgn="base" hangingPunct="1">
        <a:spcBef>
          <a:spcPct val="20000"/>
        </a:spcBef>
        <a:spcAft>
          <a:spcPct val="0"/>
        </a:spcAft>
        <a:buClr>
          <a:schemeClr val="tx1"/>
        </a:buClr>
        <a:buSzPct val="100000"/>
        <a:buChar char="»"/>
        <a:defRPr sz="2000">
          <a:solidFill>
            <a:srgbClr val="000000"/>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Teaching%20skills%20for%20lecturers%202010-2011%20webversie.pdf"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ctrTitle"/>
          </p:nvPr>
        </p:nvSpPr>
        <p:spPr/>
        <p:txBody>
          <a:bodyPr/>
          <a:lstStyle/>
          <a:p>
            <a:pPr algn="ctr"/>
            <a:r>
              <a:rPr lang="en-US" dirty="0" smtClean="0"/>
              <a:t>Macro-teaching</a:t>
            </a:r>
            <a:endParaRPr lang="en-US" dirty="0"/>
          </a:p>
        </p:txBody>
      </p:sp>
      <p:sp>
        <p:nvSpPr>
          <p:cNvPr id="58371" name="Rectangle 3"/>
          <p:cNvSpPr>
            <a:spLocks noGrp="1" noChangeArrowheads="1"/>
          </p:cNvSpPr>
          <p:nvPr>
            <p:ph type="subTitle" idx="1"/>
          </p:nvPr>
        </p:nvSpPr>
        <p:spPr>
          <a:xfrm>
            <a:off x="2701925" y="3886200"/>
            <a:ext cx="5499966" cy="1752600"/>
          </a:xfrm>
        </p:spPr>
        <p:txBody>
          <a:bodyPr/>
          <a:lstStyle/>
          <a:p>
            <a:pPr algn="ctr"/>
            <a:r>
              <a:rPr lang="en-US" dirty="0" smtClean="0"/>
              <a:t>Session 1: Understanding Teaching &amp; Learning in Higher Education</a:t>
            </a:r>
          </a:p>
          <a:p>
            <a:pPr algn="ctr"/>
            <a:r>
              <a:rPr lang="en-US" dirty="0"/>
              <a:t>b</a:t>
            </a:r>
            <a:r>
              <a:rPr lang="en-US" dirty="0" smtClean="0"/>
              <a:t>y</a:t>
            </a:r>
          </a:p>
          <a:p>
            <a:pPr algn="ctr"/>
            <a:r>
              <a:rPr lang="en-US" dirty="0" smtClean="0"/>
              <a:t>Raja Nor </a:t>
            </a:r>
            <a:r>
              <a:rPr lang="en-US" dirty="0" err="1" smtClean="0"/>
              <a:t>Safinas</a:t>
            </a:r>
            <a:r>
              <a:rPr lang="en-US" dirty="0" smtClean="0"/>
              <a:t> Raja </a:t>
            </a:r>
            <a:r>
              <a:rPr lang="en-US" dirty="0" err="1" smtClean="0"/>
              <a:t>Harun</a:t>
            </a:r>
            <a:endParaRPr lang="en-US" dirty="0"/>
          </a:p>
        </p:txBody>
      </p:sp>
      <p:pic>
        <p:nvPicPr>
          <p:cNvPr id="58372" name="Picture 4"/>
          <p:cNvPicPr>
            <a:picLocks noChangeAspect="1" noChangeArrowheads="1"/>
          </p:cNvPicPr>
          <p:nvPr/>
        </p:nvPicPr>
        <p:blipFill>
          <a:blip r:embed="rId3" cstate="print"/>
          <a:srcRect/>
          <a:stretch>
            <a:fillRect/>
          </a:stretch>
        </p:blipFill>
        <p:spPr bwMode="auto">
          <a:xfrm>
            <a:off x="0" y="0"/>
            <a:ext cx="2505075" cy="1428750"/>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Categorisation</a:t>
            </a:r>
            <a:r>
              <a:rPr lang="en-US" dirty="0" smtClean="0"/>
              <a:t> of learning styles </a:t>
            </a:r>
            <a:endParaRPr lang="en-US" dirty="0"/>
          </a:p>
        </p:txBody>
      </p:sp>
      <p:sp>
        <p:nvSpPr>
          <p:cNvPr id="3" name="Content Placeholder 2"/>
          <p:cNvSpPr>
            <a:spLocks noGrp="1"/>
          </p:cNvSpPr>
          <p:nvPr>
            <p:ph idx="1"/>
          </p:nvPr>
        </p:nvSpPr>
        <p:spPr/>
        <p:txBody>
          <a:bodyPr/>
          <a:lstStyle/>
          <a:p>
            <a:r>
              <a:rPr lang="en-US" dirty="0" smtClean="0"/>
              <a:t>Honey &amp; Mumford (1982)</a:t>
            </a:r>
          </a:p>
          <a:p>
            <a:pPr>
              <a:buNone/>
            </a:pPr>
            <a:endParaRPr lang="en-US" dirty="0"/>
          </a:p>
        </p:txBody>
      </p:sp>
      <p:pic>
        <p:nvPicPr>
          <p:cNvPr id="4" name="Picture 4"/>
          <p:cNvPicPr>
            <a:picLocks noChangeAspect="1" noChangeArrowheads="1"/>
          </p:cNvPicPr>
          <p:nvPr/>
        </p:nvPicPr>
        <p:blipFill>
          <a:blip r:embed="rId3" cstate="print"/>
          <a:srcRect/>
          <a:stretch>
            <a:fillRect/>
          </a:stretch>
        </p:blipFill>
        <p:spPr bwMode="auto">
          <a:xfrm>
            <a:off x="0" y="183861"/>
            <a:ext cx="2505075" cy="1428750"/>
          </a:xfrm>
          <a:prstGeom prst="rect">
            <a:avLst/>
          </a:prstGeom>
          <a:noFill/>
          <a:ln w="9525">
            <a:noFill/>
            <a:miter lim="800000"/>
            <a:headEnd/>
            <a:tailEnd/>
          </a:ln>
          <a:effectLst/>
        </p:spPr>
      </p:pic>
      <p:graphicFrame>
        <p:nvGraphicFramePr>
          <p:cNvPr id="5" name="Diagram 4"/>
          <p:cNvGraphicFramePr/>
          <p:nvPr/>
        </p:nvGraphicFramePr>
        <p:xfrm>
          <a:off x="1524000" y="2381692"/>
          <a:ext cx="6096000" cy="421049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Choice of Methods</a:t>
            </a:r>
            <a:endParaRPr lang="en-US" dirty="0"/>
          </a:p>
        </p:txBody>
      </p:sp>
      <p:pic>
        <p:nvPicPr>
          <p:cNvPr id="4" name="Picture 4"/>
          <p:cNvPicPr>
            <a:picLocks noChangeAspect="1" noChangeArrowheads="1"/>
          </p:cNvPicPr>
          <p:nvPr/>
        </p:nvPicPr>
        <p:blipFill>
          <a:blip r:embed="rId3" cstate="print"/>
          <a:srcRect/>
          <a:stretch>
            <a:fillRect/>
          </a:stretch>
        </p:blipFill>
        <p:spPr bwMode="auto">
          <a:xfrm>
            <a:off x="0" y="183861"/>
            <a:ext cx="2505075" cy="1428750"/>
          </a:xfrm>
          <a:prstGeom prst="rect">
            <a:avLst/>
          </a:prstGeom>
          <a:noFill/>
          <a:ln w="9525">
            <a:noFill/>
            <a:miter lim="800000"/>
            <a:headEnd/>
            <a:tailEnd/>
          </a:ln>
          <a:effectLst/>
        </p:spPr>
      </p:pic>
      <p:pic>
        <p:nvPicPr>
          <p:cNvPr id="5" name="Content Placeholder 4"/>
          <p:cNvPicPr>
            <a:picLocks noGrp="1"/>
          </p:cNvPicPr>
          <p:nvPr>
            <p:ph idx="1"/>
          </p:nvPr>
        </p:nvPicPr>
        <p:blipFill>
          <a:blip r:embed="rId4" cstate="print"/>
          <a:srcRect/>
          <a:stretch>
            <a:fillRect/>
          </a:stretch>
        </p:blipFill>
        <p:spPr bwMode="auto">
          <a:xfrm>
            <a:off x="2785730" y="2129630"/>
            <a:ext cx="4895389" cy="4079783"/>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Constructive Alignment  (Biggs, 1999)</a:t>
            </a:r>
            <a:endParaRPr lang="en-US" dirty="0"/>
          </a:p>
        </p:txBody>
      </p:sp>
      <p:sp>
        <p:nvSpPr>
          <p:cNvPr id="3" name="Content Placeholder 2"/>
          <p:cNvSpPr>
            <a:spLocks noGrp="1"/>
          </p:cNvSpPr>
          <p:nvPr>
            <p:ph idx="1"/>
          </p:nvPr>
        </p:nvSpPr>
        <p:spPr/>
        <p:txBody>
          <a:bodyPr/>
          <a:lstStyle/>
          <a:p>
            <a:r>
              <a:rPr lang="en-US" dirty="0" smtClean="0"/>
              <a:t>Approaches to learning can be modified by the teaching and learning context and are themselves learnt</a:t>
            </a:r>
          </a:p>
          <a:p>
            <a:r>
              <a:rPr lang="en-US" dirty="0" smtClean="0"/>
              <a:t>Constructive alignment – congruence between what the teacher intends learners to be able to do, know or understand, how they teach and what and how they assess </a:t>
            </a:r>
            <a:endParaRPr lang="en-US" dirty="0"/>
          </a:p>
        </p:txBody>
      </p:sp>
      <p:pic>
        <p:nvPicPr>
          <p:cNvPr id="5" name="Picture 4"/>
          <p:cNvPicPr>
            <a:picLocks noChangeAspect="1" noChangeArrowheads="1"/>
          </p:cNvPicPr>
          <p:nvPr/>
        </p:nvPicPr>
        <p:blipFill>
          <a:blip r:embed="rId3" cstate="print"/>
          <a:srcRect/>
          <a:stretch>
            <a:fillRect/>
          </a:stretch>
        </p:blipFill>
        <p:spPr bwMode="auto">
          <a:xfrm>
            <a:off x="0" y="183861"/>
            <a:ext cx="2505075" cy="1428750"/>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Turning theory into </a:t>
            </a:r>
            <a:r>
              <a:rPr lang="en-US" dirty="0" err="1" smtClean="0"/>
              <a:t>practise</a:t>
            </a:r>
            <a:endParaRPr lang="en-US" dirty="0"/>
          </a:p>
        </p:txBody>
      </p:sp>
      <p:sp>
        <p:nvSpPr>
          <p:cNvPr id="3" name="Content Placeholder 2"/>
          <p:cNvSpPr>
            <a:spLocks noGrp="1"/>
          </p:cNvSpPr>
          <p:nvPr>
            <p:ph idx="1"/>
          </p:nvPr>
        </p:nvSpPr>
        <p:spPr/>
        <p:txBody>
          <a:bodyPr/>
          <a:lstStyle/>
          <a:p>
            <a:pPr>
              <a:buNone/>
            </a:pPr>
            <a:r>
              <a:rPr lang="en-US" dirty="0" smtClean="0"/>
              <a:t>Selection of teaching, learning and assessment methods should reflect an understanding of theories about learning:</a:t>
            </a:r>
          </a:p>
          <a:p>
            <a:r>
              <a:rPr lang="en-US" dirty="0" smtClean="0"/>
              <a:t>Learners experience the same teaching in different ways</a:t>
            </a:r>
          </a:p>
          <a:p>
            <a:r>
              <a:rPr lang="en-US" dirty="0" smtClean="0"/>
              <a:t>Learners approach learning in a variety of ways and how we teach them may modify their approaches</a:t>
            </a:r>
          </a:p>
          <a:p>
            <a:r>
              <a:rPr lang="en-US" dirty="0" smtClean="0"/>
              <a:t>Prior knowledge needs to be activated</a:t>
            </a:r>
          </a:p>
          <a:p>
            <a:r>
              <a:rPr lang="en-US" dirty="0" smtClean="0"/>
              <a:t>Engage them in what they are learning – transformation &amp; internalization may occur</a:t>
            </a:r>
            <a:endParaRPr lang="en-US" dirty="0"/>
          </a:p>
        </p:txBody>
      </p:sp>
      <p:pic>
        <p:nvPicPr>
          <p:cNvPr id="4" name="Picture 4"/>
          <p:cNvPicPr>
            <a:picLocks noChangeAspect="1" noChangeArrowheads="1"/>
          </p:cNvPicPr>
          <p:nvPr/>
        </p:nvPicPr>
        <p:blipFill>
          <a:blip r:embed="rId3" cstate="print"/>
          <a:srcRect/>
          <a:stretch>
            <a:fillRect/>
          </a:stretch>
        </p:blipFill>
        <p:spPr bwMode="auto">
          <a:xfrm>
            <a:off x="0" y="183861"/>
            <a:ext cx="2505075" cy="1428750"/>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93988" y="255182"/>
            <a:ext cx="6326187" cy="6602818"/>
          </a:xfrm>
        </p:spPr>
        <p:txBody>
          <a:bodyPr/>
          <a:lstStyle/>
          <a:p>
            <a:r>
              <a:rPr lang="en-US" dirty="0" smtClean="0"/>
              <a:t>Learners bring valuable experience to learning</a:t>
            </a:r>
          </a:p>
          <a:p>
            <a:r>
              <a:rPr lang="en-US" dirty="0" smtClean="0"/>
              <a:t>They may be more activated when given choices</a:t>
            </a:r>
          </a:p>
          <a:p>
            <a:r>
              <a:rPr lang="en-US" dirty="0" smtClean="0"/>
              <a:t>Need to be able to explain their answers &amp; ask ‘why’ questions</a:t>
            </a:r>
          </a:p>
          <a:p>
            <a:r>
              <a:rPr lang="en-US" dirty="0" smtClean="0"/>
              <a:t>Learners may struggle in a discipline new to them</a:t>
            </a:r>
          </a:p>
          <a:p>
            <a:r>
              <a:rPr lang="en-US" dirty="0" smtClean="0"/>
              <a:t>Teachers need to know where learners are starting from so that they can correct some misconceptions or gaps</a:t>
            </a:r>
          </a:p>
          <a:p>
            <a:r>
              <a:rPr lang="en-US" dirty="0" smtClean="0"/>
              <a:t>Teachers and learners are both responsible for learning to happen</a:t>
            </a:r>
          </a:p>
          <a:p>
            <a:r>
              <a:rPr lang="en-US" dirty="0" smtClean="0"/>
              <a:t>Need to be aware of the impact of cultural backgrounds and beliefs on learner </a:t>
            </a:r>
            <a:r>
              <a:rPr lang="en-US" dirty="0" err="1" smtClean="0"/>
              <a:t>behaviour</a:t>
            </a:r>
            <a:r>
              <a:rPr lang="en-US" dirty="0" smtClean="0"/>
              <a:t>, interpretation and understanding</a:t>
            </a:r>
            <a:endParaRPr lang="en-US" dirty="0"/>
          </a:p>
        </p:txBody>
      </p:sp>
      <p:pic>
        <p:nvPicPr>
          <p:cNvPr id="4" name="Picture 4"/>
          <p:cNvPicPr>
            <a:picLocks noChangeAspect="1" noChangeArrowheads="1"/>
          </p:cNvPicPr>
          <p:nvPr/>
        </p:nvPicPr>
        <p:blipFill>
          <a:blip r:embed="rId3" cstate="print"/>
          <a:srcRect/>
          <a:stretch>
            <a:fillRect/>
          </a:stretch>
        </p:blipFill>
        <p:spPr bwMode="auto">
          <a:xfrm>
            <a:off x="0" y="183861"/>
            <a:ext cx="2505075" cy="1428750"/>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93988" y="276448"/>
            <a:ext cx="6326187" cy="6230678"/>
          </a:xfrm>
        </p:spPr>
        <p:txBody>
          <a:bodyPr/>
          <a:lstStyle/>
          <a:p>
            <a:r>
              <a:rPr lang="en-US" dirty="0" smtClean="0"/>
              <a:t>Feedback and discussion are important in enabling the teacher and learner to check that accommodations of new understanding are correct</a:t>
            </a:r>
          </a:p>
          <a:p>
            <a:r>
              <a:rPr lang="en-US" dirty="0" smtClean="0"/>
              <a:t>Formal and informal discussion of what is being learnt in a peer group can be a powerful learning tool</a:t>
            </a:r>
          </a:p>
          <a:p>
            <a:r>
              <a:rPr lang="en-US" dirty="0" smtClean="0"/>
              <a:t>Learning takes place in or related to a relevant context</a:t>
            </a:r>
          </a:p>
          <a:p>
            <a:r>
              <a:rPr lang="en-US" dirty="0" smtClean="0"/>
              <a:t>The learning climate/environment in which learners learn affects the outcomes</a:t>
            </a:r>
          </a:p>
          <a:p>
            <a:r>
              <a:rPr lang="en-US" dirty="0" smtClean="0"/>
              <a:t>Teacher should reduce the amount of didactic teaching</a:t>
            </a:r>
          </a:p>
          <a:p>
            <a:r>
              <a:rPr lang="en-US" dirty="0" smtClean="0"/>
              <a:t>Avoid content overload – surface approach</a:t>
            </a:r>
          </a:p>
          <a:p>
            <a:r>
              <a:rPr lang="en-US" dirty="0" smtClean="0"/>
              <a:t>Think of possible threshold concepts in your discipline – optimal learning</a:t>
            </a:r>
            <a:endParaRPr lang="en-US" dirty="0"/>
          </a:p>
        </p:txBody>
      </p:sp>
      <p:pic>
        <p:nvPicPr>
          <p:cNvPr id="5" name="Picture 4"/>
          <p:cNvPicPr>
            <a:picLocks noChangeAspect="1" noChangeArrowheads="1"/>
          </p:cNvPicPr>
          <p:nvPr/>
        </p:nvPicPr>
        <p:blipFill>
          <a:blip r:embed="rId3" cstate="print"/>
          <a:srcRect/>
          <a:stretch>
            <a:fillRect/>
          </a:stretch>
        </p:blipFill>
        <p:spPr bwMode="auto">
          <a:xfrm>
            <a:off x="0" y="183861"/>
            <a:ext cx="2505075" cy="1428750"/>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93988" y="489098"/>
            <a:ext cx="6326187" cy="5637065"/>
          </a:xfrm>
        </p:spPr>
        <p:txBody>
          <a:bodyPr/>
          <a:lstStyle/>
          <a:p>
            <a:r>
              <a:rPr lang="en-US" dirty="0" smtClean="0"/>
              <a:t>Assessment has a powerful impact on students’ </a:t>
            </a:r>
            <a:r>
              <a:rPr lang="en-US" dirty="0" err="1" smtClean="0"/>
              <a:t>behaviour</a:t>
            </a:r>
            <a:endParaRPr lang="en-US" dirty="0" smtClean="0"/>
          </a:p>
          <a:p>
            <a:r>
              <a:rPr lang="en-US" dirty="0" smtClean="0"/>
              <a:t>Basic principles and concepts provide basis for learning</a:t>
            </a:r>
            <a:endParaRPr lang="en-US" dirty="0"/>
          </a:p>
        </p:txBody>
      </p:sp>
      <p:pic>
        <p:nvPicPr>
          <p:cNvPr id="4" name="Picture 4"/>
          <p:cNvPicPr>
            <a:picLocks noChangeAspect="1" noChangeArrowheads="1"/>
          </p:cNvPicPr>
          <p:nvPr/>
        </p:nvPicPr>
        <p:blipFill>
          <a:blip r:embed="rId3" cstate="print"/>
          <a:srcRect/>
          <a:stretch>
            <a:fillRect/>
          </a:stretch>
        </p:blipFill>
        <p:spPr bwMode="auto">
          <a:xfrm>
            <a:off x="0" y="183861"/>
            <a:ext cx="2505075" cy="1428750"/>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Teaching Standards in Higher Education</a:t>
            </a:r>
            <a:endParaRPr lang="en-US" dirty="0"/>
          </a:p>
        </p:txBody>
      </p:sp>
      <p:sp>
        <p:nvSpPr>
          <p:cNvPr id="3" name="Content Placeholder 2"/>
          <p:cNvSpPr>
            <a:spLocks noGrp="1"/>
          </p:cNvSpPr>
          <p:nvPr>
            <p:ph idx="1"/>
          </p:nvPr>
        </p:nvSpPr>
        <p:spPr/>
        <p:txBody>
          <a:bodyPr/>
          <a:lstStyle/>
          <a:p>
            <a:r>
              <a:rPr lang="en-US" smtClean="0">
                <a:hlinkClick r:id="rId3" action="ppaction://hlinkfile"/>
              </a:rPr>
              <a:t>Teaching skills for lecturers 2010-2011 webversie.pdf</a:t>
            </a:r>
            <a:endParaRPr lang="en-US"/>
          </a:p>
        </p:txBody>
      </p:sp>
      <p:pic>
        <p:nvPicPr>
          <p:cNvPr id="4" name="Picture 4"/>
          <p:cNvPicPr>
            <a:picLocks noChangeAspect="1" noChangeArrowheads="1"/>
          </p:cNvPicPr>
          <p:nvPr/>
        </p:nvPicPr>
        <p:blipFill>
          <a:blip r:embed="rId4" cstate="print"/>
          <a:srcRect/>
          <a:stretch>
            <a:fillRect/>
          </a:stretch>
        </p:blipFill>
        <p:spPr bwMode="auto">
          <a:xfrm>
            <a:off x="0" y="183861"/>
            <a:ext cx="2505075" cy="142875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dirty="0" smtClean="0"/>
              <a:t>Let’s discuss:</a:t>
            </a:r>
            <a:br>
              <a:rPr lang="en-US" dirty="0" smtClean="0"/>
            </a:br>
            <a:endParaRPr lang="en-US" dirty="0"/>
          </a:p>
        </p:txBody>
      </p:sp>
      <p:sp>
        <p:nvSpPr>
          <p:cNvPr id="59395" name="Rectangle 3"/>
          <p:cNvSpPr>
            <a:spLocks noGrp="1" noChangeArrowheads="1"/>
          </p:cNvSpPr>
          <p:nvPr>
            <p:ph type="body" idx="1"/>
          </p:nvPr>
        </p:nvSpPr>
        <p:spPr>
          <a:xfrm>
            <a:off x="2179782" y="1600200"/>
            <a:ext cx="6840393" cy="4525963"/>
          </a:xfrm>
        </p:spPr>
        <p:txBody>
          <a:bodyPr/>
          <a:lstStyle/>
          <a:p>
            <a:r>
              <a:rPr lang="en-US" dirty="0" smtClean="0"/>
              <a:t>What can you see from the image displayed?</a:t>
            </a:r>
          </a:p>
          <a:p>
            <a:pPr>
              <a:buNone/>
            </a:pPr>
            <a:endParaRPr lang="en-US" dirty="0"/>
          </a:p>
        </p:txBody>
      </p:sp>
      <p:pic>
        <p:nvPicPr>
          <p:cNvPr id="59396" name="Picture 4"/>
          <p:cNvPicPr>
            <a:picLocks noChangeAspect="1" noChangeArrowheads="1"/>
          </p:cNvPicPr>
          <p:nvPr/>
        </p:nvPicPr>
        <p:blipFill>
          <a:blip r:embed="rId3" cstate="print"/>
          <a:srcRect/>
          <a:stretch>
            <a:fillRect/>
          </a:stretch>
        </p:blipFill>
        <p:spPr bwMode="auto">
          <a:xfrm>
            <a:off x="0" y="183861"/>
            <a:ext cx="2505075" cy="1428750"/>
          </a:xfrm>
          <a:prstGeom prst="rect">
            <a:avLst/>
          </a:prstGeom>
          <a:noFill/>
          <a:ln w="9525">
            <a:noFill/>
            <a:miter lim="800000"/>
            <a:headEnd/>
            <a:tailEnd/>
          </a:ln>
          <a:effectLst/>
        </p:spPr>
      </p:pic>
      <p:pic>
        <p:nvPicPr>
          <p:cNvPr id="59399" name="Picture 7"/>
          <p:cNvPicPr>
            <a:picLocks noChangeAspect="1" noChangeArrowheads="1"/>
          </p:cNvPicPr>
          <p:nvPr/>
        </p:nvPicPr>
        <p:blipFill>
          <a:blip r:embed="rId4" cstate="print"/>
          <a:srcRect/>
          <a:stretch>
            <a:fillRect/>
          </a:stretch>
        </p:blipFill>
        <p:spPr bwMode="auto">
          <a:xfrm>
            <a:off x="4257963" y="2373746"/>
            <a:ext cx="2386879" cy="1653309"/>
          </a:xfrm>
          <a:prstGeom prst="rect">
            <a:avLst/>
          </a:prstGeom>
          <a:noFill/>
          <a:ln w="9525">
            <a:noFill/>
            <a:miter lim="800000"/>
            <a:headEnd/>
            <a:tailEnd/>
          </a:ln>
          <a:effectLst/>
        </p:spPr>
      </p:pic>
      <p:pic>
        <p:nvPicPr>
          <p:cNvPr id="59400" name="Picture 8"/>
          <p:cNvPicPr>
            <a:picLocks noChangeAspect="1" noChangeArrowheads="1"/>
          </p:cNvPicPr>
          <p:nvPr/>
        </p:nvPicPr>
        <p:blipFill>
          <a:blip r:embed="rId5" cstate="print"/>
          <a:srcRect/>
          <a:stretch>
            <a:fillRect/>
          </a:stretch>
        </p:blipFill>
        <p:spPr bwMode="auto">
          <a:xfrm>
            <a:off x="3934691" y="4387273"/>
            <a:ext cx="3408217" cy="1145309"/>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Approaches to Teaching</a:t>
            </a:r>
            <a:endParaRPr lang="en-US" dirty="0"/>
          </a:p>
        </p:txBody>
      </p:sp>
      <p:sp>
        <p:nvSpPr>
          <p:cNvPr id="3" name="Content Placeholder 2"/>
          <p:cNvSpPr>
            <a:spLocks noGrp="1"/>
          </p:cNvSpPr>
          <p:nvPr>
            <p:ph idx="1"/>
          </p:nvPr>
        </p:nvSpPr>
        <p:spPr/>
        <p:txBody>
          <a:bodyPr/>
          <a:lstStyle/>
          <a:p>
            <a:pPr>
              <a:buNone/>
            </a:pPr>
            <a:r>
              <a:rPr lang="en-GB" dirty="0" smtClean="0"/>
              <a:t>Teaching style</a:t>
            </a:r>
          </a:p>
          <a:p>
            <a:r>
              <a:rPr lang="en-GB" dirty="0" smtClean="0"/>
              <a:t>Term used to describe the way a learning experience is conducted</a:t>
            </a:r>
          </a:p>
          <a:p>
            <a:r>
              <a:rPr lang="en-GB" dirty="0" smtClean="0"/>
              <a:t>Built from behaviour of teacher and the strategy chosen to ensure that the planned learning takes place, lesson objectives achieved</a:t>
            </a:r>
          </a:p>
          <a:p>
            <a:pPr>
              <a:buNone/>
            </a:pPr>
            <a:r>
              <a:rPr lang="en-US" dirty="0" smtClean="0"/>
              <a:t>Teaching Strategy</a:t>
            </a:r>
          </a:p>
          <a:p>
            <a:r>
              <a:rPr lang="en-GB" dirty="0" smtClean="0"/>
              <a:t>Choice and range of teaching method – the method chosen influences decisions about assessment, evaluating grouping etc</a:t>
            </a:r>
          </a:p>
          <a:p>
            <a:pPr>
              <a:buNone/>
            </a:pPr>
            <a:endParaRPr lang="en-US" dirty="0"/>
          </a:p>
        </p:txBody>
      </p:sp>
      <p:pic>
        <p:nvPicPr>
          <p:cNvPr id="4" name="Picture 4"/>
          <p:cNvPicPr>
            <a:picLocks noChangeAspect="1" noChangeArrowheads="1"/>
          </p:cNvPicPr>
          <p:nvPr/>
        </p:nvPicPr>
        <p:blipFill>
          <a:blip r:embed="rId3" cstate="print"/>
          <a:srcRect/>
          <a:stretch>
            <a:fillRect/>
          </a:stretch>
        </p:blipFill>
        <p:spPr bwMode="auto">
          <a:xfrm>
            <a:off x="0" y="183861"/>
            <a:ext cx="2505075" cy="142875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Various Teaching Styles </a:t>
            </a:r>
            <a:endParaRPr lang="en-US" dirty="0"/>
          </a:p>
        </p:txBody>
      </p:sp>
      <p:graphicFrame>
        <p:nvGraphicFramePr>
          <p:cNvPr id="5" name="Content Placeholder 4"/>
          <p:cNvGraphicFramePr>
            <a:graphicFrameLocks noGrp="1"/>
          </p:cNvGraphicFramePr>
          <p:nvPr>
            <p:ph idx="1"/>
          </p:nvPr>
        </p:nvGraphicFramePr>
        <p:xfrm>
          <a:off x="2693988" y="1600200"/>
          <a:ext cx="6326187"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4"/>
          <p:cNvPicPr>
            <a:picLocks noChangeAspect="1" noChangeArrowheads="1"/>
          </p:cNvPicPr>
          <p:nvPr/>
        </p:nvPicPr>
        <p:blipFill>
          <a:blip r:embed="rId8" cstate="print"/>
          <a:srcRect/>
          <a:stretch>
            <a:fillRect/>
          </a:stretch>
        </p:blipFill>
        <p:spPr bwMode="auto">
          <a:xfrm>
            <a:off x="0" y="183861"/>
            <a:ext cx="2505075" cy="142875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buNone/>
            </a:pPr>
            <a:endParaRPr lang="en-US" dirty="0" smtClean="0"/>
          </a:p>
          <a:p>
            <a:pPr algn="ctr">
              <a:buNone/>
            </a:pPr>
            <a:r>
              <a:rPr lang="en-US" sz="4000" dirty="0" smtClean="0"/>
              <a:t>List down factors that you think affect your teaching style or strategies</a:t>
            </a:r>
            <a:r>
              <a:rPr lang="en-US" dirty="0" smtClean="0"/>
              <a:t>.</a:t>
            </a:r>
            <a:endParaRPr lang="en-US" dirty="0"/>
          </a:p>
        </p:txBody>
      </p:sp>
      <p:pic>
        <p:nvPicPr>
          <p:cNvPr id="4" name="Picture 4"/>
          <p:cNvPicPr>
            <a:picLocks noChangeAspect="1" noChangeArrowheads="1"/>
          </p:cNvPicPr>
          <p:nvPr/>
        </p:nvPicPr>
        <p:blipFill>
          <a:blip r:embed="rId3" cstate="print"/>
          <a:srcRect/>
          <a:stretch>
            <a:fillRect/>
          </a:stretch>
        </p:blipFill>
        <p:spPr bwMode="auto">
          <a:xfrm>
            <a:off x="0" y="183861"/>
            <a:ext cx="2505075" cy="142875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Factors affecting choice of style</a:t>
            </a:r>
            <a:br>
              <a:rPr lang="en-GB" dirty="0" smtClean="0"/>
            </a:br>
            <a:endParaRPr lang="en-US" dirty="0"/>
          </a:p>
        </p:txBody>
      </p:sp>
      <p:sp>
        <p:nvSpPr>
          <p:cNvPr id="3" name="Content Placeholder 2"/>
          <p:cNvSpPr>
            <a:spLocks noGrp="1"/>
          </p:cNvSpPr>
          <p:nvPr>
            <p:ph idx="1"/>
          </p:nvPr>
        </p:nvSpPr>
        <p:spPr/>
        <p:txBody>
          <a:bodyPr/>
          <a:lstStyle/>
          <a:p>
            <a:pPr>
              <a:lnSpc>
                <a:spcPct val="90000"/>
              </a:lnSpc>
            </a:pPr>
            <a:r>
              <a:rPr lang="en-GB" dirty="0" smtClean="0"/>
              <a:t>Learning needs of students – need variety to ensure learning is not restrictive</a:t>
            </a:r>
          </a:p>
          <a:p>
            <a:pPr>
              <a:lnSpc>
                <a:spcPct val="90000"/>
              </a:lnSpc>
              <a:buNone/>
            </a:pPr>
            <a:r>
              <a:rPr lang="en-GB" dirty="0" smtClean="0"/>
              <a:t>But also affected by…….</a:t>
            </a:r>
          </a:p>
          <a:p>
            <a:pPr>
              <a:lnSpc>
                <a:spcPct val="90000"/>
              </a:lnSpc>
            </a:pPr>
            <a:r>
              <a:rPr lang="en-GB" dirty="0" smtClean="0"/>
              <a:t>professional knowledge</a:t>
            </a:r>
          </a:p>
          <a:p>
            <a:pPr>
              <a:lnSpc>
                <a:spcPct val="90000"/>
              </a:lnSpc>
            </a:pPr>
            <a:r>
              <a:rPr lang="en-GB" dirty="0" smtClean="0"/>
              <a:t>beliefs, views and assumptions as well as professional knowledge e.g. theories of how teachers should teach and how student should learn, approach to classroom management, personal confidence and competence.</a:t>
            </a:r>
          </a:p>
          <a:p>
            <a:pPr>
              <a:lnSpc>
                <a:spcPct val="90000"/>
              </a:lnSpc>
            </a:pPr>
            <a:r>
              <a:rPr lang="en-GB" dirty="0" smtClean="0"/>
              <a:t>environment in which you work</a:t>
            </a:r>
          </a:p>
          <a:p>
            <a:pPr>
              <a:lnSpc>
                <a:spcPct val="90000"/>
              </a:lnSpc>
            </a:pPr>
            <a:r>
              <a:rPr lang="en-GB" dirty="0" smtClean="0"/>
              <a:t>personal qualities</a:t>
            </a:r>
          </a:p>
        </p:txBody>
      </p:sp>
      <p:pic>
        <p:nvPicPr>
          <p:cNvPr id="4" name="Picture 4"/>
          <p:cNvPicPr>
            <a:picLocks noChangeAspect="1" noChangeArrowheads="1"/>
          </p:cNvPicPr>
          <p:nvPr/>
        </p:nvPicPr>
        <p:blipFill>
          <a:blip r:embed="rId3" cstate="print"/>
          <a:srcRect/>
          <a:stretch>
            <a:fillRect/>
          </a:stretch>
        </p:blipFill>
        <p:spPr bwMode="auto">
          <a:xfrm>
            <a:off x="0" y="183861"/>
            <a:ext cx="2505075" cy="142875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Surface Approach</a:t>
            </a:r>
            <a:endParaRPr lang="en-US" dirty="0"/>
          </a:p>
        </p:txBody>
      </p:sp>
      <p:sp>
        <p:nvSpPr>
          <p:cNvPr id="3" name="Content Placeholder 2"/>
          <p:cNvSpPr>
            <a:spLocks noGrp="1"/>
          </p:cNvSpPr>
          <p:nvPr>
            <p:ph idx="1"/>
          </p:nvPr>
        </p:nvSpPr>
        <p:spPr/>
        <p:txBody>
          <a:bodyPr/>
          <a:lstStyle/>
          <a:p>
            <a:r>
              <a:rPr lang="en-US" dirty="0" smtClean="0"/>
              <a:t>Intention to complete the task, </a:t>
            </a:r>
            <a:r>
              <a:rPr lang="en-US" dirty="0" err="1" smtClean="0"/>
              <a:t>memorise</a:t>
            </a:r>
            <a:r>
              <a:rPr lang="en-US" dirty="0" smtClean="0"/>
              <a:t> information, make no distinction between ideas and existing knowledge and to treat the task as externally imposed (Fry et. al, 2009)</a:t>
            </a:r>
          </a:p>
          <a:p>
            <a:r>
              <a:rPr lang="en-US" dirty="0" smtClean="0"/>
              <a:t>Rote learning is typical surface approach</a:t>
            </a:r>
          </a:p>
          <a:p>
            <a:r>
              <a:rPr lang="en-US" dirty="0" smtClean="0"/>
              <a:t>Superficial levels of cognitive processing</a:t>
            </a:r>
          </a:p>
          <a:p>
            <a:r>
              <a:rPr lang="en-US" dirty="0" smtClean="0"/>
              <a:t>Facts are learnt without meaningful framework </a:t>
            </a:r>
            <a:endParaRPr lang="en-US" dirty="0"/>
          </a:p>
        </p:txBody>
      </p:sp>
      <p:pic>
        <p:nvPicPr>
          <p:cNvPr id="4" name="Picture 4"/>
          <p:cNvPicPr>
            <a:picLocks noChangeAspect="1" noChangeArrowheads="1"/>
          </p:cNvPicPr>
          <p:nvPr/>
        </p:nvPicPr>
        <p:blipFill>
          <a:blip r:embed="rId3" cstate="print"/>
          <a:srcRect/>
          <a:stretch>
            <a:fillRect/>
          </a:stretch>
        </p:blipFill>
        <p:spPr bwMode="auto">
          <a:xfrm>
            <a:off x="0" y="183861"/>
            <a:ext cx="2505075" cy="142875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Deep Approach</a:t>
            </a:r>
            <a:endParaRPr lang="en-US" dirty="0"/>
          </a:p>
        </p:txBody>
      </p:sp>
      <p:sp>
        <p:nvSpPr>
          <p:cNvPr id="3" name="Content Placeholder 2"/>
          <p:cNvSpPr>
            <a:spLocks noGrp="1"/>
          </p:cNvSpPr>
          <p:nvPr>
            <p:ph idx="1"/>
          </p:nvPr>
        </p:nvSpPr>
        <p:spPr/>
        <p:txBody>
          <a:bodyPr/>
          <a:lstStyle/>
          <a:p>
            <a:r>
              <a:rPr lang="en-US" dirty="0" smtClean="0"/>
              <a:t>Intention to understand and seek meaning, leading students attempt to relate concepts to existing understanding and to each other, to distinguish between new ideas and existing knowledge, and to critically evaluate and determine key themes and concepts</a:t>
            </a:r>
          </a:p>
          <a:p>
            <a:r>
              <a:rPr lang="en-US" dirty="0" smtClean="0"/>
              <a:t>Gain maximum meaning from learners’ studying and involve high levels of cognitive processing</a:t>
            </a:r>
          </a:p>
          <a:p>
            <a:r>
              <a:rPr lang="en-US" dirty="0" smtClean="0"/>
              <a:t>Possible to achieve through student-focused approach</a:t>
            </a:r>
            <a:endParaRPr lang="en-US" dirty="0"/>
          </a:p>
        </p:txBody>
      </p:sp>
      <p:pic>
        <p:nvPicPr>
          <p:cNvPr id="4" name="Picture 4"/>
          <p:cNvPicPr>
            <a:picLocks noChangeAspect="1" noChangeArrowheads="1"/>
          </p:cNvPicPr>
          <p:nvPr/>
        </p:nvPicPr>
        <p:blipFill>
          <a:blip r:embed="rId3" cstate="print"/>
          <a:srcRect/>
          <a:stretch>
            <a:fillRect/>
          </a:stretch>
        </p:blipFill>
        <p:spPr bwMode="auto">
          <a:xfrm>
            <a:off x="0" y="183861"/>
            <a:ext cx="2505075" cy="142875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Adult Learning Theory (Knowles, 1984)</a:t>
            </a:r>
            <a:endParaRPr lang="en-US" dirty="0"/>
          </a:p>
        </p:txBody>
      </p:sp>
      <p:sp>
        <p:nvSpPr>
          <p:cNvPr id="3" name="Content Placeholder 2"/>
          <p:cNvSpPr>
            <a:spLocks noGrp="1"/>
          </p:cNvSpPr>
          <p:nvPr>
            <p:ph idx="1"/>
          </p:nvPr>
        </p:nvSpPr>
        <p:spPr>
          <a:xfrm>
            <a:off x="2693988" y="1600200"/>
            <a:ext cx="6326187" cy="5257800"/>
          </a:xfrm>
        </p:spPr>
        <p:txBody>
          <a:bodyPr/>
          <a:lstStyle/>
          <a:p>
            <a:r>
              <a:rPr lang="en-US" dirty="0" smtClean="0"/>
              <a:t>There are five principles:</a:t>
            </a:r>
          </a:p>
          <a:p>
            <a:pPr marL="457200" indent="-457200">
              <a:buAutoNum type="alphaLcParenR"/>
            </a:pPr>
            <a:r>
              <a:rPr lang="en-US" dirty="0" smtClean="0"/>
              <a:t>As a person matures, he or she becomes more self-directed.</a:t>
            </a:r>
          </a:p>
          <a:p>
            <a:pPr marL="457200" indent="-457200">
              <a:buAutoNum type="alphaLcParenR"/>
            </a:pPr>
            <a:r>
              <a:rPr lang="en-US" dirty="0" smtClean="0"/>
              <a:t>Adults have accumulated experiences that can be a rich resource of learning</a:t>
            </a:r>
          </a:p>
          <a:p>
            <a:pPr marL="457200" indent="-457200">
              <a:buAutoNum type="alphaLcParenR"/>
            </a:pPr>
            <a:r>
              <a:rPr lang="en-US" dirty="0" smtClean="0"/>
              <a:t>Adults become ready to learn when they have a need to know something</a:t>
            </a:r>
          </a:p>
          <a:p>
            <a:pPr marL="457200" indent="-457200">
              <a:buAutoNum type="alphaLcParenR"/>
            </a:pPr>
            <a:r>
              <a:rPr lang="en-US" dirty="0" smtClean="0"/>
              <a:t>Adults tend to be less subject centered than children, they are increasingly problem centered</a:t>
            </a:r>
          </a:p>
          <a:p>
            <a:pPr marL="457200" indent="-457200">
              <a:buAutoNum type="alphaLcParenR"/>
            </a:pPr>
            <a:r>
              <a:rPr lang="en-US" dirty="0" smtClean="0"/>
              <a:t>For adults more potent motivators are internal</a:t>
            </a:r>
            <a:endParaRPr lang="en-US" dirty="0"/>
          </a:p>
        </p:txBody>
      </p:sp>
      <p:pic>
        <p:nvPicPr>
          <p:cNvPr id="4" name="Picture 4"/>
          <p:cNvPicPr>
            <a:picLocks noChangeAspect="1" noChangeArrowheads="1"/>
          </p:cNvPicPr>
          <p:nvPr/>
        </p:nvPicPr>
        <p:blipFill>
          <a:blip r:embed="rId3" cstate="print"/>
          <a:srcRect/>
          <a:stretch>
            <a:fillRect/>
          </a:stretch>
        </p:blipFill>
        <p:spPr bwMode="auto">
          <a:xfrm>
            <a:off x="0" y="183861"/>
            <a:ext cx="2505075" cy="1428750"/>
          </a:xfrm>
          <a:prstGeom prst="rect">
            <a:avLst/>
          </a:prstGeom>
          <a:noFill/>
          <a:ln w="9525">
            <a:noFill/>
            <a:miter lim="800000"/>
            <a:headEnd/>
            <a:tailEnd/>
          </a:ln>
          <a:effectLst/>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TM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TM_Text"/>
</p:tagLst>
</file>

<file path=ppt/theme/theme1.xml><?xml version="1.0" encoding="utf-8"?>
<a:theme xmlns:a="http://schemas.openxmlformats.org/drawingml/2006/main" name="0803_slide">
  <a:themeElements>
    <a:clrScheme name="Office Theme 2">
      <a:dk1>
        <a:srgbClr val="000000"/>
      </a:dk1>
      <a:lt1>
        <a:srgbClr val="CEC8F1"/>
      </a:lt1>
      <a:dk2>
        <a:srgbClr val="000000"/>
      </a:dk2>
      <a:lt2>
        <a:srgbClr val="B2B2B2"/>
      </a:lt2>
      <a:accent1>
        <a:srgbClr val="CA9FE0"/>
      </a:accent1>
      <a:accent2>
        <a:srgbClr val="8C7ED5"/>
      </a:accent2>
      <a:accent3>
        <a:srgbClr val="E3E0F7"/>
      </a:accent3>
      <a:accent4>
        <a:srgbClr val="000000"/>
      </a:accent4>
      <a:accent5>
        <a:srgbClr val="E1CDED"/>
      </a:accent5>
      <a:accent6>
        <a:srgbClr val="7E72C1"/>
      </a:accent6>
      <a:hlink>
        <a:srgbClr val="4A0075"/>
      </a:hlink>
      <a:folHlink>
        <a:srgbClr val="003075"/>
      </a:folHlink>
    </a:clrScheme>
    <a:fontScheme name="Office T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CEC8F1"/>
        </a:lt1>
        <a:dk2>
          <a:srgbClr val="000000"/>
        </a:dk2>
        <a:lt2>
          <a:srgbClr val="B2B2B2"/>
        </a:lt2>
        <a:accent1>
          <a:srgbClr val="E0DCF6"/>
        </a:accent1>
        <a:accent2>
          <a:srgbClr val="8677DC"/>
        </a:accent2>
        <a:accent3>
          <a:srgbClr val="E3E0F7"/>
        </a:accent3>
        <a:accent4>
          <a:srgbClr val="000000"/>
        </a:accent4>
        <a:accent5>
          <a:srgbClr val="EDEBFA"/>
        </a:accent5>
        <a:accent6>
          <a:srgbClr val="796BC7"/>
        </a:accent6>
        <a:hlink>
          <a:srgbClr val="09006B"/>
        </a:hlink>
        <a:folHlink>
          <a:srgbClr val="180B6A"/>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CEC8F1"/>
        </a:lt1>
        <a:dk2>
          <a:srgbClr val="000000"/>
        </a:dk2>
        <a:lt2>
          <a:srgbClr val="B2B2B2"/>
        </a:lt2>
        <a:accent1>
          <a:srgbClr val="CA9FE0"/>
        </a:accent1>
        <a:accent2>
          <a:srgbClr val="8C7ED5"/>
        </a:accent2>
        <a:accent3>
          <a:srgbClr val="E3E0F7"/>
        </a:accent3>
        <a:accent4>
          <a:srgbClr val="000000"/>
        </a:accent4>
        <a:accent5>
          <a:srgbClr val="E1CDED"/>
        </a:accent5>
        <a:accent6>
          <a:srgbClr val="7E72C1"/>
        </a:accent6>
        <a:hlink>
          <a:srgbClr val="4A0075"/>
        </a:hlink>
        <a:folHlink>
          <a:srgbClr val="003075"/>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CEC8F1"/>
        </a:lt1>
        <a:dk2>
          <a:srgbClr val="000000"/>
        </a:dk2>
        <a:lt2>
          <a:srgbClr val="B2B2B2"/>
        </a:lt2>
        <a:accent1>
          <a:srgbClr val="FDFF05"/>
        </a:accent1>
        <a:accent2>
          <a:srgbClr val="FFA305"/>
        </a:accent2>
        <a:accent3>
          <a:srgbClr val="E3E0F7"/>
        </a:accent3>
        <a:accent4>
          <a:srgbClr val="000000"/>
        </a:accent4>
        <a:accent5>
          <a:srgbClr val="FEFFAA"/>
        </a:accent5>
        <a:accent6>
          <a:srgbClr val="E79304"/>
        </a:accent6>
        <a:hlink>
          <a:srgbClr val="0F0075"/>
        </a:hlink>
        <a:folHlink>
          <a:srgbClr val="754900"/>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CEC8F1"/>
        </a:lt1>
        <a:dk2>
          <a:srgbClr val="000000"/>
        </a:dk2>
        <a:lt2>
          <a:srgbClr val="B2B2B2"/>
        </a:lt2>
        <a:accent1>
          <a:srgbClr val="05FF07"/>
        </a:accent1>
        <a:accent2>
          <a:srgbClr val="2305FF"/>
        </a:accent2>
        <a:accent3>
          <a:srgbClr val="E3E0F7"/>
        </a:accent3>
        <a:accent4>
          <a:srgbClr val="000000"/>
        </a:accent4>
        <a:accent5>
          <a:srgbClr val="AAFFAA"/>
        </a:accent5>
        <a:accent6>
          <a:srgbClr val="1F04E7"/>
        </a:accent6>
        <a:hlink>
          <a:srgbClr val="6B0900"/>
        </a:hlink>
        <a:folHlink>
          <a:srgbClr val="755F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B2B2B2"/>
        </a:lt2>
        <a:accent1>
          <a:srgbClr val="E0DCF6"/>
        </a:accent1>
        <a:accent2>
          <a:srgbClr val="8677DC"/>
        </a:accent2>
        <a:accent3>
          <a:srgbClr val="FFFFFF"/>
        </a:accent3>
        <a:accent4>
          <a:srgbClr val="000000"/>
        </a:accent4>
        <a:accent5>
          <a:srgbClr val="EDEBFA"/>
        </a:accent5>
        <a:accent6>
          <a:srgbClr val="796BC7"/>
        </a:accent6>
        <a:hlink>
          <a:srgbClr val="09006B"/>
        </a:hlink>
        <a:folHlink>
          <a:srgbClr val="180B6A"/>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B2B2B2"/>
        </a:lt2>
        <a:accent1>
          <a:srgbClr val="CA9FE0"/>
        </a:accent1>
        <a:accent2>
          <a:srgbClr val="8C7ED5"/>
        </a:accent2>
        <a:accent3>
          <a:srgbClr val="FFFFFF"/>
        </a:accent3>
        <a:accent4>
          <a:srgbClr val="000000"/>
        </a:accent4>
        <a:accent5>
          <a:srgbClr val="E1CDED"/>
        </a:accent5>
        <a:accent6>
          <a:srgbClr val="7E72C1"/>
        </a:accent6>
        <a:hlink>
          <a:srgbClr val="4A0075"/>
        </a:hlink>
        <a:folHlink>
          <a:srgbClr val="003075"/>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B2B2B2"/>
        </a:lt2>
        <a:accent1>
          <a:srgbClr val="FDFF05"/>
        </a:accent1>
        <a:accent2>
          <a:srgbClr val="FFA305"/>
        </a:accent2>
        <a:accent3>
          <a:srgbClr val="FFFFFF"/>
        </a:accent3>
        <a:accent4>
          <a:srgbClr val="000000"/>
        </a:accent4>
        <a:accent5>
          <a:srgbClr val="FEFFAA"/>
        </a:accent5>
        <a:accent6>
          <a:srgbClr val="E79304"/>
        </a:accent6>
        <a:hlink>
          <a:srgbClr val="0F0075"/>
        </a:hlink>
        <a:folHlink>
          <a:srgbClr val="754900"/>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B2B2B2"/>
        </a:lt2>
        <a:accent1>
          <a:srgbClr val="05FF07"/>
        </a:accent1>
        <a:accent2>
          <a:srgbClr val="2305FF"/>
        </a:accent2>
        <a:accent3>
          <a:srgbClr val="FFFFFF"/>
        </a:accent3>
        <a:accent4>
          <a:srgbClr val="000000"/>
        </a:accent4>
        <a:accent5>
          <a:srgbClr val="AAFFAA"/>
        </a:accent5>
        <a:accent6>
          <a:srgbClr val="1F04E7"/>
        </a:accent6>
        <a:hlink>
          <a:srgbClr val="6B0900"/>
        </a:hlink>
        <a:folHlink>
          <a:srgbClr val="755F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0803_slide</Template>
  <TotalTime>127</TotalTime>
  <Words>803</Words>
  <Application>Microsoft Office PowerPoint</Application>
  <PresentationFormat>On-screen Show (4:3)</PresentationFormat>
  <Paragraphs>101</Paragraphs>
  <Slides>17</Slides>
  <Notes>17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0803_slide</vt:lpstr>
      <vt:lpstr>Macro-teaching</vt:lpstr>
      <vt:lpstr>Let’s discuss: </vt:lpstr>
      <vt:lpstr>Approaches to Teaching</vt:lpstr>
      <vt:lpstr>Various Teaching Styles </vt:lpstr>
      <vt:lpstr>Slide 5</vt:lpstr>
      <vt:lpstr>Factors affecting choice of style </vt:lpstr>
      <vt:lpstr>Surface Approach</vt:lpstr>
      <vt:lpstr>Deep Approach</vt:lpstr>
      <vt:lpstr>Adult Learning Theory (Knowles, 1984)</vt:lpstr>
      <vt:lpstr>Categorisation of learning styles </vt:lpstr>
      <vt:lpstr>Choice of Methods</vt:lpstr>
      <vt:lpstr>Constructive Alignment  (Biggs, 1999)</vt:lpstr>
      <vt:lpstr>Turning theory into practise</vt:lpstr>
      <vt:lpstr>Slide 14</vt:lpstr>
      <vt:lpstr>Slide 15</vt:lpstr>
      <vt:lpstr>Slide 16</vt:lpstr>
      <vt:lpstr>Teaching Standards in Higher Education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Macro-teaching</dc:title>
  <dc:creator>UPSI</dc:creator>
  <cp:lastModifiedBy>user</cp:lastModifiedBy>
  <cp:revision>12</cp:revision>
  <dcterms:created xsi:type="dcterms:W3CDTF">2010-06-22T06:28:56Z</dcterms:created>
  <dcterms:modified xsi:type="dcterms:W3CDTF">2010-06-29T07:26:43Z</dcterms:modified>
</cp:coreProperties>
</file>