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1"/>
  </p:notesMasterIdLst>
  <p:sldIdLst>
    <p:sldId id="259" r:id="rId2"/>
    <p:sldId id="256" r:id="rId3"/>
    <p:sldId id="257" r:id="rId4"/>
    <p:sldId id="260" r:id="rId5"/>
    <p:sldId id="261" r:id="rId6"/>
    <p:sldId id="266" r:id="rId7"/>
    <p:sldId id="265" r:id="rId8"/>
    <p:sldId id="263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8" r:id="rId22"/>
    <p:sldId id="300" r:id="rId23"/>
    <p:sldId id="301" r:id="rId24"/>
    <p:sldId id="302" r:id="rId25"/>
    <p:sldId id="303" r:id="rId26"/>
    <p:sldId id="304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49" r:id="rId43"/>
    <p:sldId id="35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52" r:id="rId56"/>
    <p:sldId id="333" r:id="rId57"/>
    <p:sldId id="334" r:id="rId58"/>
    <p:sldId id="335" r:id="rId59"/>
    <p:sldId id="336" r:id="rId60"/>
    <p:sldId id="337" r:id="rId61"/>
    <p:sldId id="338" r:id="rId62"/>
    <p:sldId id="339" r:id="rId63"/>
    <p:sldId id="342" r:id="rId64"/>
    <p:sldId id="343" r:id="rId65"/>
    <p:sldId id="344" r:id="rId66"/>
    <p:sldId id="345" r:id="rId67"/>
    <p:sldId id="346" r:id="rId68"/>
    <p:sldId id="348" r:id="rId69"/>
    <p:sldId id="351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3F80F-6622-4B00-AF62-5BD6F71EAE5D}" type="datetimeFigureOut">
              <a:rPr lang="en-US" smtClean="0"/>
              <a:pPr/>
              <a:t>05/05/2010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4C0F8-6991-44AD-BB7C-55DED48B9012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71019-F6A6-4BC9-B9DE-B7F8D2327D47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2A8A6-243B-4FF2-AA34-AD860C47419D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D9246-3537-46E3-AB0E-00B81362D922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D5E9EF2-872E-4628-B18A-699DFAF487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92E16-5B64-447B-943E-C32100EFA0C1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ED98-BF42-440A-9E1F-820C3863CC12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D58F26-622D-49DB-86CB-ABA0D81CC83A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4B4A-7CCE-41FB-9395-5A82CE953978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0133E-AF08-4831-A87A-4E0FF2275693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DF777-2B87-47CE-A502-5CEA661F7795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6B93E-808C-44B3-842F-A58A6E31FC44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F4AB489-5FDF-48F1-94EB-79A934C2D65C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6390D48-CC2C-478A-9AAB-1B7E32F556F5}" type="datetime1">
              <a:rPr lang="en-US" smtClean="0"/>
              <a:pPr/>
              <a:t>05/05/2010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5F1F476-B963-4315-B26A-7717891CF193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http://nhd.heinle.com/_images/pronguide/ei.gif" TargetMode="External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openxmlformats.org/officeDocument/2006/relationships/image" Target="http://nhd.heinle.com/_images/pronguide/a.gif" TargetMode="External"/><Relationship Id="rId21" Type="http://schemas.openxmlformats.org/officeDocument/2006/relationships/image" Target="http://nhd.heinle.com/_images/pronguide/u.gif" TargetMode="External"/><Relationship Id="rId7" Type="http://schemas.openxmlformats.org/officeDocument/2006/relationships/image" Target="http://nhd.heinle.com/_images/pronguide/ai.gif" TargetMode="External"/><Relationship Id="rId12" Type="http://schemas.openxmlformats.org/officeDocument/2006/relationships/image" Target="../media/image8.png"/><Relationship Id="rId17" Type="http://schemas.openxmlformats.org/officeDocument/2006/relationships/image" Target="http://nhd.heinle.com/_images/pronguide/i.gif" TargetMode="External"/><Relationship Id="rId25" Type="http://schemas.openxmlformats.org/officeDocument/2006/relationships/image" Target="http://nhd.heinle.com/_images/pronguide/oi.gif" TargetMode="External"/><Relationship Id="rId2" Type="http://schemas.openxmlformats.org/officeDocument/2006/relationships/image" Target="../media/image3.png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29" Type="http://schemas.openxmlformats.org/officeDocument/2006/relationships/image" Target="http://nhd.heinle.com/_images/pronguide/er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http://nhd.heinle.com/_images/pronguide/e.gif" TargetMode="External"/><Relationship Id="rId24" Type="http://schemas.openxmlformats.org/officeDocument/2006/relationships/image" Target="../media/image14.png"/><Relationship Id="rId5" Type="http://schemas.openxmlformats.org/officeDocument/2006/relationships/image" Target="http://nhd.heinle.com/_images/pronguide/ae.gif" TargetMode="External"/><Relationship Id="rId15" Type="http://schemas.openxmlformats.org/officeDocument/2006/relationships/image" Target="http://nhd.heinle.com/_images/pronguide/idot.gif" TargetMode="External"/><Relationship Id="rId23" Type="http://schemas.openxmlformats.org/officeDocument/2006/relationships/image" Target="http://nhd.heinle.com/_images/pronguide/o.gif" TargetMode="External"/><Relationship Id="rId28" Type="http://schemas.openxmlformats.org/officeDocument/2006/relationships/image" Target="../media/image16.png"/><Relationship Id="rId10" Type="http://schemas.openxmlformats.org/officeDocument/2006/relationships/image" Target="../media/image7.png"/><Relationship Id="rId19" Type="http://schemas.openxmlformats.org/officeDocument/2006/relationships/image" Target="http://nhd.heinle.com/_images/pronguide/ou.gif" TargetMode="External"/><Relationship Id="rId31" Type="http://schemas.openxmlformats.org/officeDocument/2006/relationships/image" Target="http://nhd.heinle.com/_images/pronguide/schwa.gif" TargetMode="External"/><Relationship Id="rId4" Type="http://schemas.openxmlformats.org/officeDocument/2006/relationships/image" Target="../media/image4.png"/><Relationship Id="rId9" Type="http://schemas.openxmlformats.org/officeDocument/2006/relationships/image" Target="http://nhd.heinle.com/_images/pronguide/au.gif" TargetMode="External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image" Target="http://nhd.heinle.com/_images/pronguide/anobar.gif" TargetMode="External"/><Relationship Id="rId30" Type="http://schemas.openxmlformats.org/officeDocument/2006/relationships/image" Target="../media/image17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http://nhd.heinle.com/_images/pronguide/h.gif" TargetMode="External"/><Relationship Id="rId18" Type="http://schemas.openxmlformats.org/officeDocument/2006/relationships/image" Target="../media/image26.png"/><Relationship Id="rId26" Type="http://schemas.openxmlformats.org/officeDocument/2006/relationships/image" Target="../media/image30.png"/><Relationship Id="rId39" Type="http://schemas.openxmlformats.org/officeDocument/2006/relationships/image" Target="http://nhd.heinle.com/_images/pronguide/y.gif" TargetMode="External"/><Relationship Id="rId3" Type="http://schemas.openxmlformats.org/officeDocument/2006/relationships/image" Target="http://nhd.heinle.com/_images/pronguide/b.gif" TargetMode="External"/><Relationship Id="rId21" Type="http://schemas.openxmlformats.org/officeDocument/2006/relationships/image" Target="http://nhd.heinle.com/_images/pronguide/n.gif" TargetMode="External"/><Relationship Id="rId34" Type="http://schemas.openxmlformats.org/officeDocument/2006/relationships/image" Target="../media/image34.png"/><Relationship Id="rId42" Type="http://schemas.openxmlformats.org/officeDocument/2006/relationships/image" Target="../media/image38.png"/><Relationship Id="rId47" Type="http://schemas.openxmlformats.org/officeDocument/2006/relationships/image" Target="http://nhd.heinle.com/_images/pronguide/sh.gif" TargetMode="External"/><Relationship Id="rId7" Type="http://schemas.openxmlformats.org/officeDocument/2006/relationships/image" Target="http://nhd.heinle.com/_images/pronguide/dz.gif" TargetMode="External"/><Relationship Id="rId12" Type="http://schemas.openxmlformats.org/officeDocument/2006/relationships/image" Target="../media/image23.png"/><Relationship Id="rId17" Type="http://schemas.openxmlformats.org/officeDocument/2006/relationships/image" Target="http://nhd.heinle.com/_images/pronguide/l.gif" TargetMode="External"/><Relationship Id="rId25" Type="http://schemas.openxmlformats.org/officeDocument/2006/relationships/image" Target="http://nhd.heinle.com/_images/pronguide/p.gif" TargetMode="External"/><Relationship Id="rId33" Type="http://schemas.openxmlformats.org/officeDocument/2006/relationships/image" Target="http://nhd.heinle.com/_images/pronguide/ts.gif" TargetMode="External"/><Relationship Id="rId38" Type="http://schemas.openxmlformats.org/officeDocument/2006/relationships/image" Target="../media/image36.png"/><Relationship Id="rId46" Type="http://schemas.openxmlformats.org/officeDocument/2006/relationships/image" Target="../media/image40.png"/><Relationship Id="rId2" Type="http://schemas.openxmlformats.org/officeDocument/2006/relationships/image" Target="../media/image18.png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29" Type="http://schemas.openxmlformats.org/officeDocument/2006/relationships/image" Target="http://nhd.heinle.com/_images/pronguide/s.gif" TargetMode="External"/><Relationship Id="rId41" Type="http://schemas.openxmlformats.org/officeDocument/2006/relationships/image" Target="http://nhd.heinle.com/_images/pronguide/z.gif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image" Target="http://nhd.heinle.com/_images/pronguide/g.gif" TargetMode="External"/><Relationship Id="rId24" Type="http://schemas.openxmlformats.org/officeDocument/2006/relationships/image" Target="../media/image29.png"/><Relationship Id="rId32" Type="http://schemas.openxmlformats.org/officeDocument/2006/relationships/image" Target="../media/image33.png"/><Relationship Id="rId37" Type="http://schemas.openxmlformats.org/officeDocument/2006/relationships/image" Target="http://nhd.heinle.com/_images/pronguide/w.gif" TargetMode="External"/><Relationship Id="rId40" Type="http://schemas.openxmlformats.org/officeDocument/2006/relationships/image" Target="../media/image37.png"/><Relationship Id="rId45" Type="http://schemas.openxmlformats.org/officeDocument/2006/relationships/image" Target="http://nhd.heinle.com/_images/pronguide/theta.gif" TargetMode="External"/><Relationship Id="rId5" Type="http://schemas.openxmlformats.org/officeDocument/2006/relationships/image" Target="http://nhd.heinle.com/_images/pronguide/d.gif" TargetMode="External"/><Relationship Id="rId15" Type="http://schemas.openxmlformats.org/officeDocument/2006/relationships/image" Target="http://nhd.heinle.com/_images/pronguide/k.gif" TargetMode="External"/><Relationship Id="rId23" Type="http://schemas.openxmlformats.org/officeDocument/2006/relationships/image" Target="http://nhd.heinle.com/_images/pronguide/ng.gif" TargetMode="External"/><Relationship Id="rId28" Type="http://schemas.openxmlformats.org/officeDocument/2006/relationships/image" Target="../media/image31.png"/><Relationship Id="rId36" Type="http://schemas.openxmlformats.org/officeDocument/2006/relationships/image" Target="../media/image35.png"/><Relationship Id="rId49" Type="http://schemas.openxmlformats.org/officeDocument/2006/relationships/image" Target="http://nhd.heinle.com/_images/pronguide/zh.gif" TargetMode="External"/><Relationship Id="rId10" Type="http://schemas.openxmlformats.org/officeDocument/2006/relationships/image" Target="../media/image22.png"/><Relationship Id="rId19" Type="http://schemas.openxmlformats.org/officeDocument/2006/relationships/image" Target="http://nhd.heinle.com/_images/pronguide/m.gif" TargetMode="External"/><Relationship Id="rId31" Type="http://schemas.openxmlformats.org/officeDocument/2006/relationships/image" Target="http://nhd.heinle.com/_images/pronguide/t.gif" TargetMode="External"/><Relationship Id="rId44" Type="http://schemas.openxmlformats.org/officeDocument/2006/relationships/image" Target="../media/image39.png"/><Relationship Id="rId4" Type="http://schemas.openxmlformats.org/officeDocument/2006/relationships/image" Target="../media/image19.png"/><Relationship Id="rId9" Type="http://schemas.openxmlformats.org/officeDocument/2006/relationships/image" Target="http://nhd.heinle.com/_images/pronguide/f.gif" TargetMode="External"/><Relationship Id="rId14" Type="http://schemas.openxmlformats.org/officeDocument/2006/relationships/image" Target="../media/image24.png"/><Relationship Id="rId22" Type="http://schemas.openxmlformats.org/officeDocument/2006/relationships/image" Target="../media/image28.png"/><Relationship Id="rId27" Type="http://schemas.openxmlformats.org/officeDocument/2006/relationships/image" Target="http://nhd.heinle.com/_images/pronguide/r.gif" TargetMode="External"/><Relationship Id="rId30" Type="http://schemas.openxmlformats.org/officeDocument/2006/relationships/image" Target="../media/image32.png"/><Relationship Id="rId35" Type="http://schemas.openxmlformats.org/officeDocument/2006/relationships/image" Target="http://nhd.heinle.com/_images/pronguide/v.gif" TargetMode="External"/><Relationship Id="rId43" Type="http://schemas.openxmlformats.org/officeDocument/2006/relationships/image" Target="http://nhd.heinle.com/_images/pronguide/eth.gif" TargetMode="External"/><Relationship Id="rId48" Type="http://schemas.openxmlformats.org/officeDocument/2006/relationships/image" Target="../media/image41.png"/><Relationship Id="rId8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1</a:t>
            </a:fld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00034" y="428604"/>
            <a:ext cx="8229600" cy="5983297"/>
          </a:xfrm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</a:rPr>
              <a:t>COMMUNICATION SKILLS FOR EFFECTIVE TEACHING: ENHANCING TEACHING EFFECTIVENESS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by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DR. SHARIMLLAH DEVI RAMACHANDRAN</a:t>
            </a:r>
          </a:p>
          <a:p>
            <a:pPr algn="ctr">
              <a:buNone/>
            </a:pPr>
            <a:r>
              <a:rPr lang="en-US" dirty="0" smtClean="0"/>
              <a:t>CENTRE OF LANGUAGES AND HUMAN DEVELOPMENT</a:t>
            </a:r>
          </a:p>
          <a:p>
            <a:pPr algn="ctr">
              <a:buNone/>
            </a:pPr>
            <a:r>
              <a:rPr lang="en-US" dirty="0" smtClean="0"/>
              <a:t> </a:t>
            </a:r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/>
              <a:t>SILENT LETTERS IN ENGLISH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905000"/>
            <a:ext cx="7199313" cy="4227513"/>
          </a:xfrm>
        </p:spPr>
        <p:txBody>
          <a:bodyPr/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endParaRPr lang="en-US" dirty="0">
              <a:solidFill>
                <a:srgbClr val="000000"/>
              </a:solidFill>
              <a:latin typeface="Arial Narrow" pitchFamily="34" charset="0"/>
              <a:cs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n-US" dirty="0" smtClean="0">
                <a:solidFill>
                  <a:srgbClr val="000000"/>
                </a:solidFill>
                <a:cs typeface="Arial" charset="0"/>
              </a:rPr>
              <a:t>Unfortunately </a:t>
            </a:r>
            <a:r>
              <a:rPr lang="en-US" dirty="0">
                <a:solidFill>
                  <a:srgbClr val="000000"/>
                </a:solidFill>
                <a:cs typeface="Arial" charset="0"/>
              </a:rPr>
              <a:t>there is no clear way to know about all the </a:t>
            </a:r>
            <a:r>
              <a:rPr lang="en-US" b="1" dirty="0">
                <a:solidFill>
                  <a:srgbClr val="000000"/>
                </a:solidFill>
                <a:cs typeface="Arial" charset="0"/>
              </a:rPr>
              <a:t>silent letters</a:t>
            </a:r>
            <a:r>
              <a:rPr lang="en-US" dirty="0">
                <a:solidFill>
                  <a:srgbClr val="000000"/>
                </a:solidFill>
                <a:cs typeface="Arial" charset="0"/>
              </a:rPr>
              <a:t> in English. </a:t>
            </a:r>
            <a:endParaRPr lang="en-US" dirty="0" smtClean="0">
              <a:solidFill>
                <a:srgbClr val="000000"/>
              </a:solidFill>
              <a:cs typeface="Arial" charset="0"/>
            </a:endParaRPr>
          </a:p>
          <a:p>
            <a:pPr algn="just">
              <a:lnSpc>
                <a:spcPct val="90000"/>
              </a:lnSpc>
              <a:buNone/>
            </a:pPr>
            <a:endParaRPr lang="en-US" dirty="0">
              <a:solidFill>
                <a:srgbClr val="000000"/>
              </a:solidFill>
              <a:cs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n-US" dirty="0">
                <a:solidFill>
                  <a:srgbClr val="000000"/>
                </a:solidFill>
                <a:cs typeface="Arial" charset="0"/>
              </a:rPr>
              <a:t>But is it a hopeless case? </a:t>
            </a:r>
            <a:r>
              <a:rPr lang="en-US" sz="4400" b="1" dirty="0" smtClean="0">
                <a:solidFill>
                  <a:srgbClr val="000000"/>
                </a:solidFill>
                <a:cs typeface="Arial" charset="0"/>
                <a:sym typeface="Wingdings" pitchFamily="2" charset="2"/>
              </a:rPr>
              <a:t></a:t>
            </a:r>
            <a:endParaRPr lang="en-US" dirty="0">
              <a:solidFill>
                <a:srgbClr val="2F0DD7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utoUpdateAnimBg="0"/>
      <p:bldP spid="109571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 b="1" dirty="0"/>
              <a:t>a</a:t>
            </a:r>
            <a:r>
              <a:rPr lang="en-US" sz="5400" dirty="0"/>
              <a:t> </a:t>
            </a:r>
          </a:p>
          <a:p>
            <a:pPr>
              <a:buNone/>
            </a:pPr>
            <a:r>
              <a:rPr lang="en-US" b="1" dirty="0"/>
              <a:t>head, bread, deaf, </a:t>
            </a:r>
            <a:r>
              <a:rPr lang="en-US" b="1" dirty="0" smtClean="0"/>
              <a:t>meant</a:t>
            </a:r>
          </a:p>
          <a:p>
            <a:pPr>
              <a:buNone/>
            </a:pPr>
            <a:endParaRPr lang="en-US" b="1" dirty="0"/>
          </a:p>
          <a:p>
            <a:r>
              <a:rPr lang="en-US" sz="5400" b="1" dirty="0"/>
              <a:t>b</a:t>
            </a:r>
            <a:r>
              <a:rPr lang="en-US" sz="5400" dirty="0"/>
              <a:t> </a:t>
            </a:r>
          </a:p>
          <a:p>
            <a:pPr>
              <a:buNone/>
            </a:pPr>
            <a:r>
              <a:rPr lang="en-US" b="1" dirty="0" err="1"/>
              <a:t>clim</a:t>
            </a:r>
            <a:r>
              <a:rPr lang="en-US" b="1" dirty="0"/>
              <a:t>(b), com(b), plum(b)</a:t>
            </a:r>
            <a:r>
              <a:rPr lang="en-US" b="1" dirty="0" err="1"/>
              <a:t>er</a:t>
            </a:r>
            <a:r>
              <a:rPr lang="en-US" b="1" dirty="0"/>
              <a:t>, </a:t>
            </a:r>
            <a:r>
              <a:rPr lang="en-US" b="1" dirty="0" err="1"/>
              <a:t>thum</a:t>
            </a:r>
            <a:r>
              <a:rPr lang="en-US" b="1" dirty="0"/>
              <a:t>(b)</a:t>
            </a:r>
            <a:r>
              <a:rPr lang="en-US" sz="5400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 b="1" dirty="0"/>
              <a:t>c</a:t>
            </a:r>
            <a:r>
              <a:rPr lang="en-US" sz="5400" dirty="0"/>
              <a:t> </a:t>
            </a:r>
          </a:p>
          <a:p>
            <a:pPr>
              <a:buNone/>
            </a:pPr>
            <a:r>
              <a:rPr lang="en-US" b="1" dirty="0"/>
              <a:t>muscle, blackguard, </a:t>
            </a:r>
            <a:r>
              <a:rPr lang="en-US" b="1" dirty="0" smtClean="0"/>
              <a:t>yacht</a:t>
            </a:r>
          </a:p>
          <a:p>
            <a:pPr>
              <a:buNone/>
            </a:pPr>
            <a:endParaRPr lang="en-US" b="1" dirty="0"/>
          </a:p>
          <a:p>
            <a:r>
              <a:rPr lang="en-US" sz="5400" b="1" dirty="0"/>
              <a:t>d</a:t>
            </a:r>
            <a:r>
              <a:rPr lang="en-US" sz="5400" dirty="0"/>
              <a:t> </a:t>
            </a:r>
          </a:p>
          <a:p>
            <a:pPr>
              <a:buNone/>
            </a:pPr>
            <a:r>
              <a:rPr lang="en-US" b="1" dirty="0" err="1"/>
              <a:t>han</a:t>
            </a:r>
            <a:r>
              <a:rPr lang="en-US" b="1" dirty="0"/>
              <a:t>(d)kerchief, san(d)</a:t>
            </a:r>
            <a:r>
              <a:rPr lang="en-US" b="1" dirty="0" err="1"/>
              <a:t>wich</a:t>
            </a:r>
            <a:r>
              <a:rPr lang="en-US" b="1" dirty="0"/>
              <a:t>, We(d)</a:t>
            </a:r>
            <a:r>
              <a:rPr lang="en-US" b="1" dirty="0" err="1"/>
              <a:t>nesday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 b="1" dirty="0"/>
              <a:t>e </a:t>
            </a:r>
          </a:p>
          <a:p>
            <a:pPr>
              <a:buNone/>
            </a:pPr>
            <a:r>
              <a:rPr lang="en-US" b="1" dirty="0" err="1"/>
              <a:t>ev</a:t>
            </a:r>
            <a:r>
              <a:rPr lang="en-US" b="1" dirty="0"/>
              <a:t>(e)</a:t>
            </a:r>
            <a:r>
              <a:rPr lang="en-US" b="1" dirty="0" err="1"/>
              <a:t>ry</a:t>
            </a:r>
            <a:r>
              <a:rPr lang="en-US" b="1" dirty="0"/>
              <a:t>, </a:t>
            </a:r>
            <a:r>
              <a:rPr lang="en-US" b="1" dirty="0" err="1"/>
              <a:t>ev</a:t>
            </a:r>
            <a:r>
              <a:rPr lang="en-US" b="1" dirty="0"/>
              <a:t>(e)</a:t>
            </a:r>
            <a:r>
              <a:rPr lang="en-US" b="1" dirty="0" err="1"/>
              <a:t>ning</a:t>
            </a:r>
            <a:r>
              <a:rPr lang="en-US" b="1" dirty="0"/>
              <a:t>, diff(e)rent, </a:t>
            </a:r>
            <a:r>
              <a:rPr lang="en-US" b="1" dirty="0" err="1"/>
              <a:t>sev</a:t>
            </a:r>
            <a:r>
              <a:rPr lang="en-US" b="1" dirty="0"/>
              <a:t>(e)</a:t>
            </a:r>
            <a:r>
              <a:rPr lang="en-US" b="1" dirty="0" err="1"/>
              <a:t>ral</a:t>
            </a:r>
            <a:r>
              <a:rPr lang="en-US" b="1" dirty="0"/>
              <a:t>, </a:t>
            </a:r>
            <a:r>
              <a:rPr lang="en-US" b="1" dirty="0" err="1"/>
              <a:t>int</a:t>
            </a:r>
            <a:r>
              <a:rPr lang="en-US" b="1" dirty="0"/>
              <a:t>(e)resting, </a:t>
            </a:r>
            <a:r>
              <a:rPr lang="en-US" b="1" dirty="0" err="1" smtClean="0"/>
              <a:t>veg</a:t>
            </a:r>
            <a:r>
              <a:rPr lang="en-US" b="1" dirty="0" smtClean="0"/>
              <a:t>(e)table</a:t>
            </a:r>
          </a:p>
          <a:p>
            <a:pPr>
              <a:buNone/>
            </a:pPr>
            <a:endParaRPr lang="en-US" b="1" dirty="0"/>
          </a:p>
          <a:p>
            <a:r>
              <a:rPr lang="en-US" sz="5400" b="1" dirty="0"/>
              <a:t>f</a:t>
            </a:r>
            <a:r>
              <a:rPr lang="en-US" sz="5400" dirty="0"/>
              <a:t> </a:t>
            </a:r>
          </a:p>
          <a:p>
            <a:pPr>
              <a:buNone/>
            </a:pPr>
            <a:r>
              <a:rPr lang="en-US" b="1" dirty="0"/>
              <a:t>stiff, cuff,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 dirty="0"/>
              <a:t>g </a:t>
            </a:r>
          </a:p>
          <a:p>
            <a:pPr>
              <a:buNone/>
            </a:pPr>
            <a:r>
              <a:rPr lang="en-US" b="1" dirty="0" err="1"/>
              <a:t>si</a:t>
            </a:r>
            <a:r>
              <a:rPr lang="en-US" b="1" dirty="0"/>
              <a:t>(g)n, </a:t>
            </a:r>
            <a:r>
              <a:rPr lang="en-US" b="1" dirty="0" err="1"/>
              <a:t>forei</a:t>
            </a:r>
            <a:r>
              <a:rPr lang="en-US" b="1" dirty="0"/>
              <a:t>(g)n, </a:t>
            </a:r>
            <a:r>
              <a:rPr lang="en-US" b="1" dirty="0" err="1"/>
              <a:t>champa</a:t>
            </a:r>
            <a:r>
              <a:rPr lang="en-US" b="1" dirty="0"/>
              <a:t>(g)ne</a:t>
            </a:r>
            <a:r>
              <a:rPr lang="en-US" dirty="0"/>
              <a:t>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sz="5400" dirty="0"/>
              <a:t>h </a:t>
            </a:r>
          </a:p>
          <a:p>
            <a:pPr>
              <a:buNone/>
            </a:pPr>
            <a:r>
              <a:rPr lang="en-US" b="1" dirty="0"/>
              <a:t>(h)</a:t>
            </a:r>
            <a:r>
              <a:rPr lang="en-US" b="1" dirty="0" err="1"/>
              <a:t>onest</a:t>
            </a:r>
            <a:r>
              <a:rPr lang="en-US" b="1" dirty="0"/>
              <a:t>, (h)our, (h)</a:t>
            </a:r>
            <a:r>
              <a:rPr lang="en-US" b="1" dirty="0" err="1"/>
              <a:t>onour</a:t>
            </a:r>
            <a:r>
              <a:rPr lang="en-US" b="1" dirty="0"/>
              <a:t>, (h)</a:t>
            </a:r>
            <a:r>
              <a:rPr lang="en-US" b="1" dirty="0" err="1"/>
              <a:t>eir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solidFill>
                  <a:schemeClr val="folHlink"/>
                </a:solidFill>
              </a:rPr>
              <a:t>At the end of word preceded by a vowel</a:t>
            </a:r>
            <a:r>
              <a:rPr lang="en-US" sz="4000"/>
              <a:t> 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/>
              <a:t>cheetah, </a:t>
            </a:r>
            <a:r>
              <a:rPr lang="en-US" b="1" dirty="0" smtClean="0"/>
              <a:t>Sarah</a:t>
            </a:r>
          </a:p>
          <a:p>
            <a:pPr>
              <a:buNone/>
            </a:pPr>
            <a:endParaRPr lang="en-US" b="1" dirty="0"/>
          </a:p>
          <a:p>
            <a:r>
              <a:rPr lang="en-US" sz="4000" b="1" dirty="0">
                <a:solidFill>
                  <a:schemeClr val="accent2">
                    <a:lumMod val="50000"/>
                  </a:schemeClr>
                </a:solidFill>
              </a:rPr>
              <a:t>Between two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>vowels</a:t>
            </a:r>
          </a:p>
          <a:p>
            <a:pPr>
              <a:buNone/>
            </a:pPr>
            <a:endParaRPr lang="en-US" sz="4000" b="1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/>
              <a:t>annihilate, </a:t>
            </a:r>
            <a:r>
              <a:rPr lang="en-US" b="1" dirty="0" smtClean="0"/>
              <a:t>vehicle</a:t>
            </a:r>
          </a:p>
          <a:p>
            <a:endParaRPr lang="en-US" b="1" dirty="0"/>
          </a:p>
          <a:p>
            <a:r>
              <a:rPr lang="en-US" sz="4400" b="1" dirty="0">
                <a:solidFill>
                  <a:schemeClr val="accent2">
                    <a:lumMod val="50000"/>
                  </a:schemeClr>
                </a:solidFill>
              </a:rPr>
              <a:t>After the letter 'r‘</a:t>
            </a:r>
          </a:p>
          <a:p>
            <a:pPr>
              <a:buNone/>
            </a:pPr>
            <a:r>
              <a:rPr lang="en-US" b="1" dirty="0"/>
              <a:t>rhyme, rhythm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After the letters 'ex' 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b="1" dirty="0"/>
              <a:t>exhausting, </a:t>
            </a:r>
            <a:r>
              <a:rPr lang="en-US" b="1" dirty="0" smtClean="0"/>
              <a:t>exhibition</a:t>
            </a:r>
          </a:p>
          <a:p>
            <a:pPr>
              <a:lnSpc>
                <a:spcPct val="90000"/>
              </a:lnSpc>
              <a:buNone/>
            </a:pPr>
            <a:endParaRPr lang="en-US" b="1" dirty="0"/>
          </a:p>
          <a:p>
            <a:pPr>
              <a:lnSpc>
                <a:spcPct val="90000"/>
              </a:lnSpc>
            </a:pPr>
            <a:r>
              <a:rPr lang="en-US" sz="5400" b="1" dirty="0" err="1"/>
              <a:t>i</a:t>
            </a:r>
            <a:r>
              <a:rPr lang="en-US" sz="5400" dirty="0"/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en-US" b="1" dirty="0"/>
              <a:t>business, fashion, </a:t>
            </a:r>
            <a:r>
              <a:rPr lang="en-US" b="1" dirty="0" smtClean="0"/>
              <a:t>cushion</a:t>
            </a:r>
          </a:p>
          <a:p>
            <a:pPr>
              <a:lnSpc>
                <a:spcPct val="90000"/>
              </a:lnSpc>
              <a:buNone/>
            </a:pPr>
            <a:endParaRPr lang="en-US" b="1" dirty="0"/>
          </a:p>
          <a:p>
            <a:pPr>
              <a:lnSpc>
                <a:spcPct val="90000"/>
              </a:lnSpc>
            </a:pPr>
            <a:r>
              <a:rPr lang="en-US" sz="5400" b="1" dirty="0"/>
              <a:t>k</a:t>
            </a:r>
            <a:r>
              <a:rPr lang="en-US" sz="5400" dirty="0"/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en-US" b="1" dirty="0"/>
              <a:t>(k)</a:t>
            </a:r>
            <a:r>
              <a:rPr lang="en-US" b="1" dirty="0" err="1"/>
              <a:t>nife</a:t>
            </a:r>
            <a:r>
              <a:rPr lang="en-US" b="1" dirty="0"/>
              <a:t>, (k)now, (k)nock, (k)not, (k)nee, (k)</a:t>
            </a:r>
            <a:r>
              <a:rPr lang="en-US" b="1" dirty="0" err="1"/>
              <a:t>nuckle</a:t>
            </a:r>
            <a:r>
              <a:rPr lang="en-US" b="1" dirty="0"/>
              <a:t>, (k)</a:t>
            </a:r>
            <a:r>
              <a:rPr lang="en-US" b="1" dirty="0" err="1"/>
              <a:t>nickers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 dirty="0"/>
              <a:t>l </a:t>
            </a:r>
          </a:p>
          <a:p>
            <a:pPr>
              <a:buNone/>
            </a:pPr>
            <a:r>
              <a:rPr lang="en-US" b="1" dirty="0" err="1"/>
              <a:t>sa</a:t>
            </a:r>
            <a:r>
              <a:rPr lang="en-US" b="1" dirty="0"/>
              <a:t>(l)</a:t>
            </a:r>
            <a:r>
              <a:rPr lang="en-US" b="1" dirty="0" err="1"/>
              <a:t>mon</a:t>
            </a:r>
            <a:r>
              <a:rPr lang="en-US" b="1" dirty="0"/>
              <a:t>, ca(l)m, </a:t>
            </a:r>
            <a:r>
              <a:rPr lang="en-US" b="1" dirty="0" err="1"/>
              <a:t>wou</a:t>
            </a:r>
            <a:r>
              <a:rPr lang="en-US" b="1" dirty="0"/>
              <a:t>(l)d, </a:t>
            </a:r>
            <a:r>
              <a:rPr lang="en-US" b="1" dirty="0" err="1"/>
              <a:t>cou</a:t>
            </a:r>
            <a:r>
              <a:rPr lang="en-US" b="1" dirty="0"/>
              <a:t>(l)d, </a:t>
            </a:r>
            <a:r>
              <a:rPr lang="en-US" b="1" dirty="0" err="1"/>
              <a:t>shou</a:t>
            </a:r>
            <a:r>
              <a:rPr lang="en-US" b="1" dirty="0"/>
              <a:t>(l)d, </a:t>
            </a:r>
            <a:r>
              <a:rPr lang="en-US" b="1" dirty="0" err="1"/>
              <a:t>wa</a:t>
            </a:r>
            <a:r>
              <a:rPr lang="en-US" b="1" dirty="0"/>
              <a:t>(l)k, </a:t>
            </a:r>
            <a:r>
              <a:rPr lang="en-US" b="1" dirty="0" err="1"/>
              <a:t>ta</a:t>
            </a:r>
            <a:r>
              <a:rPr lang="en-US" b="1" dirty="0"/>
              <a:t>(l)k, ha(l)f</a:t>
            </a:r>
            <a:r>
              <a:rPr lang="en-US" dirty="0"/>
              <a:t>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sz="5400" b="1" dirty="0"/>
              <a:t>m </a:t>
            </a:r>
          </a:p>
          <a:p>
            <a:pPr>
              <a:buNone/>
            </a:pPr>
            <a:r>
              <a:rPr lang="en-US" b="1" dirty="0"/>
              <a:t>Mnemonic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800" dirty="0"/>
              <a:t>n </a:t>
            </a:r>
          </a:p>
          <a:p>
            <a:pPr>
              <a:buNone/>
            </a:pPr>
            <a:r>
              <a:rPr lang="en-US" sz="2800" b="1" dirty="0" err="1"/>
              <a:t>autum</a:t>
            </a:r>
            <a:r>
              <a:rPr lang="en-US" sz="2800" b="1" dirty="0"/>
              <a:t>(n), dam(n), </a:t>
            </a:r>
            <a:r>
              <a:rPr lang="en-US" sz="2800" b="1" dirty="0" err="1"/>
              <a:t>hym</a:t>
            </a:r>
            <a:r>
              <a:rPr lang="en-US" sz="2800" b="1" dirty="0"/>
              <a:t>(n), </a:t>
            </a:r>
            <a:r>
              <a:rPr lang="en-US" sz="2800" b="1" dirty="0" err="1" smtClean="0"/>
              <a:t>gover</a:t>
            </a:r>
            <a:r>
              <a:rPr lang="en-US" sz="2800" b="1" dirty="0" smtClean="0"/>
              <a:t>(n)</a:t>
            </a:r>
            <a:r>
              <a:rPr lang="en-US" sz="2800" b="1" dirty="0" err="1" smtClean="0"/>
              <a:t>ment</a:t>
            </a:r>
            <a:endParaRPr lang="en-US" sz="2800" b="1" dirty="0" smtClean="0"/>
          </a:p>
          <a:p>
            <a:pPr>
              <a:buNone/>
            </a:pPr>
            <a:endParaRPr lang="en-US" sz="2800" b="1" dirty="0"/>
          </a:p>
          <a:p>
            <a:r>
              <a:rPr lang="en-US" sz="4800" b="1" dirty="0"/>
              <a:t>o</a:t>
            </a:r>
            <a:r>
              <a:rPr lang="en-US" sz="4800" dirty="0"/>
              <a:t> </a:t>
            </a:r>
          </a:p>
          <a:p>
            <a:pPr>
              <a:buNone/>
            </a:pPr>
            <a:r>
              <a:rPr lang="en-US" sz="2800" b="1" dirty="0" smtClean="0"/>
              <a:t>leopard</a:t>
            </a:r>
            <a:r>
              <a:rPr lang="en-US" sz="2800" b="1" dirty="0"/>
              <a:t>, jeopardy</a:t>
            </a:r>
            <a:br>
              <a:rPr lang="en-US" sz="2800" b="1" dirty="0"/>
            </a:b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800" dirty="0"/>
              <a:t>p </a:t>
            </a:r>
          </a:p>
          <a:p>
            <a:pPr>
              <a:buNone/>
            </a:pPr>
            <a:r>
              <a:rPr lang="en-US" sz="2800" b="1" dirty="0"/>
              <a:t>cu(p)board, (p)</a:t>
            </a:r>
            <a:r>
              <a:rPr lang="en-US" sz="2800" b="1" dirty="0" err="1"/>
              <a:t>sychiatry</a:t>
            </a:r>
            <a:r>
              <a:rPr lang="en-US" sz="2800" b="1" dirty="0"/>
              <a:t>/(</a:t>
            </a:r>
            <a:r>
              <a:rPr lang="en-US" sz="2800" b="1" dirty="0" smtClean="0"/>
              <a:t>p)</a:t>
            </a:r>
            <a:r>
              <a:rPr lang="en-US" sz="2800" b="1" dirty="0" err="1" smtClean="0"/>
              <a:t>sychology</a:t>
            </a:r>
            <a:endParaRPr lang="en-US" sz="2800" b="1" dirty="0" smtClean="0"/>
          </a:p>
          <a:p>
            <a:pPr>
              <a:buNone/>
            </a:pPr>
            <a:endParaRPr lang="en-US" sz="2800" b="1" dirty="0"/>
          </a:p>
          <a:p>
            <a:r>
              <a:rPr lang="en-US" sz="4800" b="1" dirty="0"/>
              <a:t>q(u)</a:t>
            </a:r>
          </a:p>
          <a:p>
            <a:pPr>
              <a:buNone/>
            </a:pPr>
            <a:r>
              <a:rPr lang="en-US" sz="2800" b="1" dirty="0"/>
              <a:t>Lacquer</a:t>
            </a:r>
          </a:p>
          <a:p>
            <a:pPr>
              <a:buFont typeface="Wingdings" pitchFamily="2" charset="2"/>
              <a:buNone/>
            </a:pPr>
            <a:r>
              <a:rPr lang="en-US" sz="4800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SAY  IT  RIGHT !</a:t>
            </a:r>
            <a:endParaRPr lang="en-MY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LEARNING OUTCOME:</a:t>
            </a:r>
          </a:p>
          <a:p>
            <a:pPr>
              <a:buNone/>
            </a:pPr>
            <a:r>
              <a:rPr lang="en-US" dirty="0" smtClean="0"/>
              <a:t>By the end of this lesson, you should be able to: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Pronounce vowels  and consonants</a:t>
            </a:r>
          </a:p>
          <a:p>
            <a:r>
              <a:rPr lang="en-US" dirty="0" smtClean="0"/>
              <a:t>Pronounce words with silent letters</a:t>
            </a:r>
          </a:p>
          <a:p>
            <a:r>
              <a:rPr lang="en-US" dirty="0" smtClean="0"/>
              <a:t>Identify words based on phonetic transcription</a:t>
            </a:r>
          </a:p>
          <a:p>
            <a:r>
              <a:rPr lang="en-US" dirty="0" smtClean="0"/>
              <a:t>Distinguish stress, rhythm and intonation</a:t>
            </a:r>
          </a:p>
          <a:p>
            <a:pPr>
              <a:buNone/>
            </a:pPr>
            <a:endParaRPr lang="en-M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2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5400" b="1" dirty="0" smtClean="0"/>
              <a:t>s</a:t>
            </a:r>
            <a:r>
              <a:rPr lang="en-US" sz="5400" dirty="0" smtClean="0"/>
              <a:t> </a:t>
            </a:r>
            <a:endParaRPr lang="en-US" sz="5400" dirty="0"/>
          </a:p>
          <a:p>
            <a:pPr>
              <a:buNone/>
            </a:pPr>
            <a:r>
              <a:rPr lang="en-US" b="1" dirty="0" err="1"/>
              <a:t>i</a:t>
            </a:r>
            <a:r>
              <a:rPr lang="en-US" b="1" dirty="0"/>
              <a:t>(s)land, </a:t>
            </a:r>
            <a:r>
              <a:rPr lang="en-US" b="1" dirty="0" err="1" smtClean="0"/>
              <a:t>i</a:t>
            </a:r>
            <a:r>
              <a:rPr lang="en-US" b="1" dirty="0" smtClean="0"/>
              <a:t>(s)les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sz="5400" b="1" dirty="0" smtClean="0"/>
              <a:t>t 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err="1" smtClean="0"/>
              <a:t>lis</a:t>
            </a:r>
            <a:r>
              <a:rPr lang="en-US" b="1" dirty="0" smtClean="0"/>
              <a:t>(t)en, </a:t>
            </a:r>
            <a:r>
              <a:rPr lang="en-US" b="1" dirty="0" err="1" smtClean="0"/>
              <a:t>fas</a:t>
            </a:r>
            <a:r>
              <a:rPr lang="en-US" b="1" dirty="0" smtClean="0"/>
              <a:t>(t)en, of(t)en, </a:t>
            </a:r>
            <a:r>
              <a:rPr lang="en-US" b="1" dirty="0" err="1" smtClean="0"/>
              <a:t>whis</a:t>
            </a:r>
            <a:r>
              <a:rPr lang="en-US" b="1" dirty="0" smtClean="0"/>
              <a:t>(t)le, </a:t>
            </a:r>
            <a:r>
              <a:rPr lang="en-US" b="1" dirty="0" err="1" smtClean="0"/>
              <a:t>cas</a:t>
            </a:r>
            <a:r>
              <a:rPr lang="en-US" b="1" dirty="0" smtClean="0"/>
              <a:t>(t)le, Chris(t)</a:t>
            </a:r>
            <a:r>
              <a:rPr lang="en-US" b="1" dirty="0" err="1" smtClean="0"/>
              <a:t>mas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r>
              <a:rPr lang="en-US" sz="5400" b="1" dirty="0" smtClean="0"/>
              <a:t>u </a:t>
            </a:r>
          </a:p>
          <a:p>
            <a:pPr>
              <a:buNone/>
            </a:pPr>
            <a:r>
              <a:rPr lang="en-US" b="1" dirty="0" smtClean="0"/>
              <a:t>build, plague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5400" b="1" dirty="0"/>
              <a:t>w</a:t>
            </a:r>
            <a:r>
              <a:rPr lang="en-US" sz="5400" dirty="0"/>
              <a:t> </a:t>
            </a:r>
          </a:p>
          <a:p>
            <a:pPr>
              <a:buNone/>
            </a:pPr>
            <a:r>
              <a:rPr lang="en-US" b="1" dirty="0" err="1"/>
              <a:t>ans</a:t>
            </a:r>
            <a:r>
              <a:rPr lang="en-US" b="1" dirty="0"/>
              <a:t>(w)</a:t>
            </a:r>
            <a:r>
              <a:rPr lang="en-US" b="1" dirty="0" err="1"/>
              <a:t>er</a:t>
            </a:r>
            <a:r>
              <a:rPr lang="en-US" b="1" dirty="0"/>
              <a:t>, (w)rite, (w)</a:t>
            </a:r>
            <a:r>
              <a:rPr lang="en-US" b="1" dirty="0" err="1"/>
              <a:t>rong</a:t>
            </a:r>
            <a:r>
              <a:rPr lang="en-US" b="1" dirty="0"/>
              <a:t>, (w)ring, (w)</a:t>
            </a:r>
            <a:r>
              <a:rPr lang="en-US" b="1" dirty="0" err="1"/>
              <a:t>rinkle</a:t>
            </a:r>
            <a:r>
              <a:rPr lang="en-US" b="1" dirty="0"/>
              <a:t>, (w)</a:t>
            </a:r>
            <a:r>
              <a:rPr lang="en-US" b="1" dirty="0" err="1"/>
              <a:t>rist</a:t>
            </a:r>
            <a:r>
              <a:rPr lang="en-US" b="1" dirty="0"/>
              <a:t>, (w)retched, (</a:t>
            </a:r>
            <a:r>
              <a:rPr lang="en-US" b="1" dirty="0" smtClean="0"/>
              <a:t>w)</a:t>
            </a:r>
            <a:r>
              <a:rPr lang="en-US" b="1" dirty="0" err="1" smtClean="0"/>
              <a:t>restler</a:t>
            </a:r>
            <a:endParaRPr lang="en-US" b="1" dirty="0" smtClean="0"/>
          </a:p>
          <a:p>
            <a:pPr>
              <a:buNone/>
            </a:pPr>
            <a:endParaRPr lang="en-US" b="1" dirty="0"/>
          </a:p>
          <a:p>
            <a:r>
              <a:rPr lang="en-US" sz="5400" b="1" dirty="0"/>
              <a:t>y</a:t>
            </a:r>
            <a:r>
              <a:rPr lang="en-US" sz="5400" dirty="0"/>
              <a:t> </a:t>
            </a:r>
          </a:p>
          <a:p>
            <a:pPr>
              <a:buNone/>
            </a:pPr>
            <a:r>
              <a:rPr lang="en-US" b="1" dirty="0"/>
              <a:t>prayer, mayor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sz="5400" dirty="0" smtClean="0"/>
              <a:t>z </a:t>
            </a:r>
          </a:p>
          <a:p>
            <a:pPr>
              <a:buNone/>
            </a:pPr>
            <a:r>
              <a:rPr lang="en-US" b="1" dirty="0" smtClean="0"/>
              <a:t>Rendezvous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 b="1" dirty="0"/>
              <a:t>Mb at the end of a word (silent b)</a:t>
            </a:r>
            <a:r>
              <a:rPr lang="en-US" sz="4000" dirty="0"/>
              <a:t> </a:t>
            </a:r>
          </a:p>
          <a:p>
            <a:pPr>
              <a:buNone/>
            </a:pPr>
            <a:r>
              <a:rPr lang="en-US" b="1" i="1" dirty="0"/>
              <a:t>comb, lamb, climb, plumber</a:t>
            </a:r>
            <a:r>
              <a:rPr lang="en-US" i="1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800" dirty="0"/>
              <a:t>Sc at the beginning of a word followed by '</a:t>
            </a:r>
            <a:r>
              <a:rPr lang="en-US" sz="4800" i="1" dirty="0"/>
              <a:t>e</a:t>
            </a:r>
            <a:r>
              <a:rPr lang="en-US" sz="4800" dirty="0"/>
              <a:t>' or '</a:t>
            </a:r>
            <a:r>
              <a:rPr lang="en-US" sz="4800" i="1" dirty="0" err="1"/>
              <a:t>i</a:t>
            </a:r>
            <a:r>
              <a:rPr lang="en-US" sz="4800" dirty="0"/>
              <a:t>', (silent c)</a:t>
            </a:r>
          </a:p>
          <a:p>
            <a:pPr>
              <a:buNone/>
            </a:pPr>
            <a:r>
              <a:rPr lang="en-US" sz="3600" b="1" dirty="0"/>
              <a:t>scene, scent, science, scissors</a:t>
            </a:r>
            <a:r>
              <a:rPr lang="en-US" sz="3600" dirty="0"/>
              <a:t>(except for the word '</a:t>
            </a:r>
            <a:r>
              <a:rPr lang="en-US" sz="3600" i="1" dirty="0" err="1"/>
              <a:t>sceptic</a:t>
            </a:r>
            <a:r>
              <a:rPr lang="en-US" sz="3600" dirty="0"/>
              <a:t>' and its derivations!).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800" dirty="0" err="1"/>
              <a:t>Kn</a:t>
            </a:r>
            <a:r>
              <a:rPr lang="en-US" sz="4800" dirty="0"/>
              <a:t> (silent k) </a:t>
            </a:r>
          </a:p>
          <a:p>
            <a:pPr>
              <a:buNone/>
            </a:pPr>
            <a:r>
              <a:rPr lang="en-US" b="1" dirty="0"/>
              <a:t>knife, knock, know</a:t>
            </a:r>
            <a:r>
              <a:rPr lang="en-US" dirty="0"/>
              <a:t>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r>
              <a:rPr lang="en-US" sz="4400" dirty="0" err="1"/>
              <a:t>Mn</a:t>
            </a:r>
            <a:r>
              <a:rPr lang="en-US" sz="4400" dirty="0"/>
              <a:t> at the end of a word (silent n) </a:t>
            </a:r>
          </a:p>
          <a:p>
            <a:pPr>
              <a:buNone/>
            </a:pPr>
            <a:r>
              <a:rPr lang="en-US" b="1" dirty="0"/>
              <a:t>damn, autumn, column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/>
              <a:t>Ps at the beginning of a word (silent p)</a:t>
            </a:r>
          </a:p>
          <a:p>
            <a:r>
              <a:rPr lang="en-US" b="1"/>
              <a:t>(p)sychotherapy, (p)neumonia/(p)neumatic</a:t>
            </a:r>
            <a:r>
              <a:rPr 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en-US" dirty="0"/>
          </a:p>
          <a:p>
            <a:r>
              <a:rPr lang="en-US" sz="4400" dirty="0" err="1"/>
              <a:t>Gn</a:t>
            </a:r>
            <a:r>
              <a:rPr lang="en-US" sz="4400" dirty="0"/>
              <a:t> at the beginning of a word (silent g)</a:t>
            </a:r>
          </a:p>
          <a:p>
            <a:pPr>
              <a:buNone/>
            </a:pPr>
            <a:r>
              <a:rPr lang="en-US" b="1" dirty="0"/>
              <a:t>gnome, </a:t>
            </a:r>
            <a:r>
              <a:rPr lang="en-US" b="1" dirty="0" smtClean="0"/>
              <a:t>gnaw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sz="4800" dirty="0" smtClean="0"/>
              <a:t>Bt (silent b) </a:t>
            </a:r>
          </a:p>
          <a:p>
            <a:pPr>
              <a:buNone/>
            </a:pPr>
            <a:r>
              <a:rPr lang="en-US" b="1" dirty="0" smtClean="0"/>
              <a:t>debt, doubtful, subtle</a:t>
            </a:r>
            <a:endParaRPr lang="en-US" dirty="0" smtClean="0"/>
          </a:p>
          <a:p>
            <a:pPr>
              <a:buFont typeface="Wingdings" pitchFamily="2" charset="2"/>
              <a:buNone/>
            </a:pPr>
            <a:r>
              <a:rPr lang="en-US" dirty="0" smtClean="0"/>
              <a:t>(but not in some words, e.g. '</a:t>
            </a:r>
            <a:r>
              <a:rPr lang="en-US" i="1" dirty="0" smtClean="0"/>
              <a:t>obtain</a:t>
            </a:r>
            <a:r>
              <a:rPr lang="en-US" dirty="0" smtClean="0"/>
              <a:t>', '</a:t>
            </a:r>
            <a:r>
              <a:rPr lang="en-US" i="1" dirty="0" smtClean="0"/>
              <a:t>unobtrusive</a:t>
            </a:r>
            <a:r>
              <a:rPr lang="en-US" dirty="0" smtClean="0"/>
              <a:t>'!) 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ACTIVITY!!!</a:t>
            </a:r>
          </a:p>
        </p:txBody>
      </p:sp>
      <p:pic>
        <p:nvPicPr>
          <p:cNvPr id="174084" name="Picture 4" descr="j030148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514600"/>
            <a:ext cx="2941638" cy="2252663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STRESS</a:t>
            </a:r>
          </a:p>
        </p:txBody>
      </p:sp>
      <p:pic>
        <p:nvPicPr>
          <p:cNvPr id="155656" name="Picture 8" descr="j030295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63963" y="2246313"/>
            <a:ext cx="2609850" cy="36576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3094038" y="2468563"/>
            <a:ext cx="48053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4000" b="1"/>
              <a:t>Broken Telephone</a:t>
            </a:r>
            <a:r>
              <a:rPr lang="en-US" sz="4000"/>
              <a:t/>
            </a:r>
            <a:br>
              <a:rPr lang="en-US" sz="4000"/>
            </a:br>
            <a:r>
              <a:rPr lang="en-US" sz="4000"/>
              <a:t/>
            </a:r>
            <a:br>
              <a:rPr lang="en-US" sz="4000"/>
            </a:br>
            <a:endParaRPr lang="en-US" sz="4000"/>
          </a:p>
        </p:txBody>
      </p:sp>
      <p:pic>
        <p:nvPicPr>
          <p:cNvPr id="156678" name="Picture 6" descr="j033226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5200" y="3200400"/>
            <a:ext cx="2360613" cy="2316163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SAY IT RIGHT!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TONGUE TWISTERS- Say it as fast as you can!</a:t>
            </a:r>
          </a:p>
          <a:p>
            <a:endParaRPr lang="en-US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The fish-and chip shop’s chips are soft chips.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A cupcake cook in a cupcake cook’s cap cooks cupcakes</a:t>
            </a:r>
          </a:p>
          <a:p>
            <a:pPr>
              <a:lnSpc>
                <a:spcPct val="90000"/>
              </a:lnSpc>
            </a:pPr>
            <a:endParaRPr lang="en-MY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3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7708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Most words and sentences in English have parts that are stressed more than others. </a:t>
            </a:r>
          </a:p>
          <a:p>
            <a:endParaRPr lang="en-US" sz="2800" dirty="0"/>
          </a:p>
          <a:p>
            <a:r>
              <a:rPr lang="en-US" sz="2800" dirty="0"/>
              <a:t>The stressed parts sound </a:t>
            </a:r>
            <a:r>
              <a:rPr lang="en-US" sz="2800" b="1" dirty="0"/>
              <a:t>louder, longer, and higher in pitch</a:t>
            </a:r>
            <a:r>
              <a:rPr lang="en-US" sz="2800" dirty="0"/>
              <a:t> than the unstressed parts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r>
              <a:rPr lang="en-US" sz="2800" dirty="0" smtClean="0"/>
              <a:t> </a:t>
            </a:r>
            <a:r>
              <a:rPr lang="en-US" sz="2800" dirty="0"/>
              <a:t>When the emphasis is put on the wrong syllable in a word or on the wrong word in a sentence, it may be misunderstood by the listener.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There are 2 types of stress to consider: word stress and sentence stress.</a:t>
            </a:r>
          </a:p>
          <a:p>
            <a:r>
              <a:rPr lang="en-US" b="1" u="sng"/>
              <a:t>Word Stress</a:t>
            </a:r>
            <a:r>
              <a:rPr lang="en-US" b="1"/>
              <a:t>: </a:t>
            </a:r>
          </a:p>
          <a:p>
            <a:pPr lvl="1"/>
            <a:r>
              <a:rPr lang="en-US"/>
              <a:t>To understand word stress, it helps to understand </a:t>
            </a:r>
            <a:r>
              <a:rPr lang="en-US" b="1"/>
              <a:t>syllables</a:t>
            </a:r>
            <a:r>
              <a:rPr lang="en-US"/>
              <a:t>. Every word is made from syllables. Each word has one, two, three or more syllables.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58" name="Rectangle 1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59857" name="Group 113"/>
          <p:cNvGraphicFramePr>
            <a:graphicFrameLocks noGrp="1"/>
          </p:cNvGraphicFramePr>
          <p:nvPr>
            <p:ph idx="1"/>
          </p:nvPr>
        </p:nvGraphicFramePr>
        <p:xfrm>
          <a:off x="1182688" y="2017713"/>
          <a:ext cx="6818312" cy="4114800"/>
        </p:xfrm>
        <a:graphic>
          <a:graphicData uri="http://schemas.openxmlformats.org/drawingml/2006/table">
            <a:tbl>
              <a:tblPr/>
              <a:tblGrid>
                <a:gridCol w="1712912"/>
                <a:gridCol w="1912938"/>
                <a:gridCol w="3192462"/>
              </a:tblGrid>
              <a:tr h="685800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Word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number of syllables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dog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dog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green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green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quiet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qui-et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orange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or-ange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expensive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ex-pen-sive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1. Stress on first syllable</a:t>
            </a:r>
          </a:p>
        </p:txBody>
      </p:sp>
      <p:graphicFrame>
        <p:nvGraphicFramePr>
          <p:cNvPr id="160811" name="Group 43"/>
          <p:cNvGraphicFramePr>
            <a:graphicFrameLocks noGrp="1"/>
          </p:cNvGraphicFramePr>
          <p:nvPr>
            <p:ph idx="1"/>
          </p:nvPr>
        </p:nvGraphicFramePr>
        <p:xfrm>
          <a:off x="1182688" y="2017713"/>
          <a:ext cx="6284912" cy="3773488"/>
        </p:xfrm>
        <a:graphic>
          <a:graphicData uri="http://schemas.openxmlformats.org/drawingml/2006/table">
            <a:tbl>
              <a:tblPr/>
              <a:tblGrid>
                <a:gridCol w="2917825"/>
                <a:gridCol w="3367087"/>
              </a:tblGrid>
              <a:tr h="1030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Rule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Example</a:t>
                      </a:r>
                      <a:endParaRPr kumimoji="0" lang="en-US" sz="2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Most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2-syllable nouns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sent,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port,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CHI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na,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TA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Most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2-syllable adjectives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SLEN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der,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CLEV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er,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HAP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2 Stress on last syllable</a:t>
            </a:r>
          </a:p>
        </p:txBody>
      </p:sp>
      <p:graphicFrame>
        <p:nvGraphicFramePr>
          <p:cNvPr id="161824" name="Group 32"/>
          <p:cNvGraphicFramePr>
            <a:graphicFrameLocks noGrp="1"/>
          </p:cNvGraphicFramePr>
          <p:nvPr>
            <p:ph idx="1"/>
          </p:nvPr>
        </p:nvGraphicFramePr>
        <p:xfrm>
          <a:off x="1182688" y="2017713"/>
          <a:ext cx="6818312" cy="2782888"/>
        </p:xfrm>
        <a:graphic>
          <a:graphicData uri="http://schemas.openxmlformats.org/drawingml/2006/table">
            <a:tbl>
              <a:tblPr/>
              <a:tblGrid>
                <a:gridCol w="2316162"/>
                <a:gridCol w="4502150"/>
              </a:tblGrid>
              <a:tr h="7254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Rule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Example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74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Most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2-syllable verbs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to pre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SENT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, to ex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PORT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, to de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CIDE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, to be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GIN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77" name="Rectangle 16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62990" name="Group 174"/>
          <p:cNvGraphicFramePr>
            <a:graphicFrameLocks noGrp="1"/>
          </p:cNvGraphicFramePr>
          <p:nvPr>
            <p:ph idx="1"/>
          </p:nvPr>
        </p:nvGraphicFramePr>
        <p:xfrm>
          <a:off x="1182688" y="2017713"/>
          <a:ext cx="7046912" cy="2680335"/>
        </p:xfrm>
        <a:graphic>
          <a:graphicData uri="http://schemas.openxmlformats.org/drawingml/2006/table">
            <a:tbl>
              <a:tblPr/>
              <a:tblGrid>
                <a:gridCol w="2636837"/>
                <a:gridCol w="2124075"/>
                <a:gridCol w="2286000"/>
              </a:tblGrid>
              <a:tr h="6191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Column A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Column B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Column C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PHO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tograph      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pho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TO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graphy    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photo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GRA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phic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PEN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cil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com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MIT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tee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volun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TEER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MAR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yland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So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CIE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infor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tion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3. Compound Nouns:</a:t>
            </a:r>
            <a:r>
              <a:rPr lang="en-US"/>
              <a:t> </a:t>
            </a:r>
          </a:p>
        </p:txBody>
      </p:sp>
      <p:graphicFrame>
        <p:nvGraphicFramePr>
          <p:cNvPr id="166950" name="Group 38"/>
          <p:cNvGraphicFramePr>
            <a:graphicFrameLocks noGrp="1"/>
          </p:cNvGraphicFramePr>
          <p:nvPr>
            <p:ph idx="1"/>
          </p:nvPr>
        </p:nvGraphicFramePr>
        <p:xfrm>
          <a:off x="2438400" y="2133600"/>
          <a:ext cx="3313113" cy="4114800"/>
        </p:xfrm>
        <a:graphic>
          <a:graphicData uri="http://schemas.openxmlformats.org/drawingml/2006/table">
            <a:tbl>
              <a:tblPr/>
              <a:tblGrid>
                <a:gridCol w="3313113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‘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blue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bird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‘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black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board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‘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note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book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‘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book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store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‘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tooth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brush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‘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key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board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4. Homographs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Homographs are words which are written the same way but which have different pronunciation.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050" name="Rectangle 6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70049" name="Group 65"/>
          <p:cNvGraphicFramePr>
            <a:graphicFrameLocks noGrp="1"/>
          </p:cNvGraphicFramePr>
          <p:nvPr>
            <p:ph idx="1"/>
          </p:nvPr>
        </p:nvGraphicFramePr>
        <p:xfrm>
          <a:off x="1182688" y="2017713"/>
          <a:ext cx="5903912" cy="4114801"/>
        </p:xfrm>
        <a:graphic>
          <a:graphicData uri="http://schemas.openxmlformats.org/drawingml/2006/table">
            <a:tbl>
              <a:tblPr/>
              <a:tblGrid>
                <a:gridCol w="2952750"/>
                <a:gridCol w="2951162"/>
              </a:tblGrid>
              <a:tr h="822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VERB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NOUN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CORD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REC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ord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pro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GRESS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PRO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gress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pre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SENT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PRES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per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MIT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PER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mit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/>
              <a:t>Sentence Stress</a:t>
            </a:r>
            <a:r>
              <a:rPr lang="en-US" b="1"/>
              <a:t>: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Sentence stress is EMPHASIS on </a:t>
            </a:r>
            <a:r>
              <a:rPr lang="en-US" b="1"/>
              <a:t>certain words</a:t>
            </a:r>
            <a:r>
              <a:rPr lang="en-US"/>
              <a:t> within a </a:t>
            </a:r>
            <a:r>
              <a:rPr lang="en-US" b="1"/>
              <a:t>sentence</a:t>
            </a:r>
            <a:r>
              <a:rPr lang="en-US"/>
              <a:t>.</a:t>
            </a: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SAY IT RIGHT!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Do not confuse pronunciation of words with their spelling.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Imagine a sound in your mind before you say it.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Pay attention to pauses, intonation and stress.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Pronounce words clearly.</a:t>
            </a:r>
          </a:p>
          <a:p>
            <a:pPr>
              <a:lnSpc>
                <a:spcPct val="90000"/>
              </a:lnSpc>
            </a:pPr>
            <a:r>
              <a:rPr lang="en-US" dirty="0" err="1" smtClean="0"/>
              <a:t>Practise</a:t>
            </a:r>
            <a:r>
              <a:rPr lang="en-US" dirty="0" smtClean="0"/>
              <a:t> what you are learning.</a:t>
            </a:r>
          </a:p>
          <a:p>
            <a:endParaRPr lang="en-MY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4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17538"/>
            <a:ext cx="7793037" cy="449262"/>
          </a:xfrm>
        </p:spPr>
        <p:txBody>
          <a:bodyPr>
            <a:normAutofit fontScale="90000"/>
          </a:bodyPr>
          <a:lstStyle/>
          <a:p>
            <a:endParaRPr lang="en-US" sz="400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371600"/>
            <a:ext cx="7772400" cy="5257800"/>
          </a:xfrm>
        </p:spPr>
        <p:txBody>
          <a:bodyPr>
            <a:normAutofit fontScale="92500" lnSpcReduction="20000"/>
          </a:bodyPr>
          <a:lstStyle/>
          <a:p>
            <a:pPr marL="533400" indent="-533400">
              <a:lnSpc>
                <a:spcPct val="90000"/>
              </a:lnSpc>
            </a:pPr>
            <a:r>
              <a:rPr lang="en-US" sz="2800" dirty="0"/>
              <a:t>  </a:t>
            </a:r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dirty="0"/>
              <a:t>John is leaving to Paris </a:t>
            </a:r>
            <a:r>
              <a:rPr lang="en-US" b="1" dirty="0"/>
              <a:t>next week</a:t>
            </a:r>
            <a:r>
              <a:rPr lang="en-US" dirty="0"/>
              <a:t>.               </a:t>
            </a:r>
            <a:endParaRPr lang="en-US" dirty="0" smtClean="0"/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dirty="0"/>
              <a:t> (Emphasize the </a:t>
            </a:r>
            <a:r>
              <a:rPr lang="en-US" b="1" dirty="0"/>
              <a:t>time</a:t>
            </a:r>
            <a:r>
              <a:rPr lang="en-US" dirty="0"/>
              <a:t>) </a:t>
            </a:r>
            <a:endParaRPr lang="en-US" dirty="0" smtClean="0"/>
          </a:p>
          <a:p>
            <a:pPr marL="914400" lvl="1" indent="-457200">
              <a:lnSpc>
                <a:spcPct val="90000"/>
              </a:lnSpc>
              <a:buNone/>
            </a:pPr>
            <a:endParaRPr lang="en-US" dirty="0"/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dirty="0"/>
              <a:t>John is leaving to </a:t>
            </a:r>
            <a:r>
              <a:rPr lang="en-US" b="1" dirty="0"/>
              <a:t>Paris</a:t>
            </a:r>
            <a:r>
              <a:rPr lang="en-US" dirty="0"/>
              <a:t> next week.               </a:t>
            </a:r>
            <a:endParaRPr lang="en-US" dirty="0" smtClean="0"/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dirty="0"/>
              <a:t> (Emphasize the </a:t>
            </a:r>
            <a:r>
              <a:rPr lang="en-US" b="1" dirty="0"/>
              <a:t>place</a:t>
            </a:r>
            <a:r>
              <a:rPr lang="en-US" dirty="0" smtClean="0"/>
              <a:t>)</a:t>
            </a:r>
          </a:p>
          <a:p>
            <a:pPr marL="914400" lvl="1" indent="-457200">
              <a:lnSpc>
                <a:spcPct val="90000"/>
              </a:lnSpc>
              <a:buNone/>
            </a:pPr>
            <a:endParaRPr lang="en-US" dirty="0"/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dirty="0"/>
              <a:t>John is </a:t>
            </a:r>
            <a:r>
              <a:rPr lang="en-US" b="1" dirty="0"/>
              <a:t>leaving</a:t>
            </a:r>
            <a:r>
              <a:rPr lang="en-US" dirty="0"/>
              <a:t> Paris next week.                 </a:t>
            </a:r>
            <a:endParaRPr lang="en-US" dirty="0" smtClean="0"/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dirty="0" smtClean="0"/>
              <a:t> </a:t>
            </a:r>
            <a:r>
              <a:rPr lang="en-US" dirty="0"/>
              <a:t>(Emphasize the </a:t>
            </a:r>
            <a:r>
              <a:rPr lang="en-US" b="1" dirty="0"/>
              <a:t>action</a:t>
            </a:r>
            <a:r>
              <a:rPr lang="en-US" dirty="0"/>
              <a:t>) </a:t>
            </a:r>
            <a:endParaRPr lang="en-US" dirty="0" smtClean="0"/>
          </a:p>
          <a:p>
            <a:pPr marL="914400" lvl="1" indent="-457200">
              <a:lnSpc>
                <a:spcPct val="90000"/>
              </a:lnSpc>
              <a:buNone/>
            </a:pPr>
            <a:endParaRPr lang="en-US" dirty="0"/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b="1" dirty="0" smtClean="0"/>
              <a:t>John</a:t>
            </a:r>
            <a:r>
              <a:rPr lang="en-US" dirty="0" smtClean="0"/>
              <a:t> </a:t>
            </a:r>
            <a:r>
              <a:rPr lang="en-US" dirty="0"/>
              <a:t>is leaving to Paris next week.          </a:t>
            </a:r>
            <a:endParaRPr lang="en-US" dirty="0" smtClean="0"/>
          </a:p>
          <a:p>
            <a:pPr marL="914400" lvl="1" indent="-457200">
              <a:lnSpc>
                <a:spcPct val="90000"/>
              </a:lnSpc>
              <a:buNone/>
            </a:pPr>
            <a:r>
              <a:rPr lang="en-US" dirty="0"/>
              <a:t>   (Emphasize the </a:t>
            </a:r>
            <a:r>
              <a:rPr lang="en-US" b="1" dirty="0"/>
              <a:t>person</a:t>
            </a:r>
            <a:r>
              <a:rPr lang="en-US" dirty="0"/>
              <a:t>)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ACTIVITY!!!</a:t>
            </a:r>
          </a:p>
        </p:txBody>
      </p:sp>
      <p:pic>
        <p:nvPicPr>
          <p:cNvPr id="196612" name="Picture 4" descr="j030125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43200" y="2667000"/>
            <a:ext cx="3240088" cy="219075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3186106" cy="3951288"/>
          </a:xfrm>
        </p:spPr>
        <p:txBody>
          <a:bodyPr>
            <a:normAutofit/>
          </a:bodyPr>
          <a:lstStyle/>
          <a:p>
            <a:r>
              <a:rPr lang="en-MY" sz="3600" dirty="0" smtClean="0"/>
              <a:t>Common</a:t>
            </a:r>
          </a:p>
          <a:p>
            <a:r>
              <a:rPr lang="en-MY" sz="3600" dirty="0" smtClean="0"/>
              <a:t>Beautiful </a:t>
            </a:r>
          </a:p>
          <a:p>
            <a:r>
              <a:rPr lang="en-MY" sz="3600" dirty="0" smtClean="0"/>
              <a:t>Interesting</a:t>
            </a:r>
          </a:p>
          <a:p>
            <a:r>
              <a:rPr lang="en-MY" sz="3600" dirty="0" smtClean="0"/>
              <a:t>Before </a:t>
            </a:r>
          </a:p>
          <a:p>
            <a:r>
              <a:rPr lang="en-MY" sz="3600" dirty="0" smtClean="0"/>
              <a:t>Remember</a:t>
            </a:r>
          </a:p>
          <a:p>
            <a:r>
              <a:rPr lang="en-MY" sz="3600" dirty="0" smtClean="0"/>
              <a:t>American </a:t>
            </a:r>
          </a:p>
          <a:p>
            <a:endParaRPr lang="en-MY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3571868" y="2449512"/>
            <a:ext cx="5114933" cy="3951288"/>
          </a:xfrm>
        </p:spPr>
        <p:txBody>
          <a:bodyPr>
            <a:normAutofit fontScale="92500"/>
          </a:bodyPr>
          <a:lstStyle/>
          <a:p>
            <a:r>
              <a:rPr lang="en-MY" sz="3600" dirty="0" smtClean="0"/>
              <a:t>Examination</a:t>
            </a:r>
          </a:p>
          <a:p>
            <a:r>
              <a:rPr lang="en-MY" sz="3600" dirty="0" smtClean="0"/>
              <a:t>Atom  - atomic</a:t>
            </a:r>
          </a:p>
          <a:p>
            <a:r>
              <a:rPr lang="en-MY" sz="3600" dirty="0" smtClean="0"/>
              <a:t>Essence- essential</a:t>
            </a:r>
          </a:p>
          <a:p>
            <a:r>
              <a:rPr lang="en-MY" sz="3600" dirty="0" smtClean="0"/>
              <a:t>Equal-equality</a:t>
            </a:r>
          </a:p>
          <a:p>
            <a:r>
              <a:rPr lang="en-MY" sz="3600" dirty="0" smtClean="0"/>
              <a:t>Contrast (n)- contrast (v)</a:t>
            </a:r>
          </a:p>
          <a:p>
            <a:r>
              <a:rPr lang="en-MY" sz="3600" dirty="0" smtClean="0"/>
              <a:t>Survey (n)- survey (v)</a:t>
            </a:r>
          </a:p>
          <a:p>
            <a:r>
              <a:rPr lang="en-MY" sz="3600" dirty="0" smtClean="0"/>
              <a:t>Rebel (n)- rebel (v)</a:t>
            </a:r>
          </a:p>
          <a:p>
            <a:endParaRPr lang="en-MY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42</a:t>
            </a:fld>
            <a:endParaRPr lang="en-MY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dirty="0" smtClean="0"/>
              <a:t>EXAMPLE SENTENCE : "I'm not going".</a:t>
            </a:r>
          </a:p>
          <a:p>
            <a:pPr>
              <a:buNone/>
            </a:pPr>
            <a:endParaRPr lang="en-MY" dirty="0" smtClean="0"/>
          </a:p>
          <a:p>
            <a:pPr lvl="0"/>
            <a:r>
              <a:rPr lang="en-MY" b="1" dirty="0" smtClean="0"/>
              <a:t>"I'm</a:t>
            </a:r>
            <a:r>
              <a:rPr lang="en-MY" dirty="0" smtClean="0"/>
              <a:t> not going": meaning [1]</a:t>
            </a:r>
          </a:p>
          <a:p>
            <a:pPr lvl="0"/>
            <a:r>
              <a:rPr lang="en-MY" dirty="0" smtClean="0"/>
              <a:t>"I'm </a:t>
            </a:r>
            <a:r>
              <a:rPr lang="en-MY" b="1" dirty="0" smtClean="0"/>
              <a:t>not</a:t>
            </a:r>
            <a:r>
              <a:rPr lang="en-MY" dirty="0" smtClean="0"/>
              <a:t> going": meaning [2]</a:t>
            </a:r>
          </a:p>
          <a:p>
            <a:pPr lvl="0"/>
            <a:r>
              <a:rPr lang="en-MY" dirty="0" smtClean="0"/>
              <a:t>"I'm not </a:t>
            </a:r>
            <a:r>
              <a:rPr lang="en-MY" b="1" dirty="0" smtClean="0"/>
              <a:t>going</a:t>
            </a:r>
            <a:r>
              <a:rPr lang="en-MY" dirty="0" smtClean="0"/>
              <a:t>": meaning [3]</a:t>
            </a:r>
          </a:p>
          <a:p>
            <a:endParaRPr lang="en-MY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43</a:t>
            </a:fld>
            <a:endParaRPr lang="en-MY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/>
              <a:t>RHYTHM</a:t>
            </a:r>
            <a:br>
              <a:rPr lang="en-US" sz="4000" b="1"/>
            </a:br>
            <a:endParaRPr lang="en-US" sz="4000" b="1"/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190875" y="2195513"/>
            <a:ext cx="2762250" cy="2466975"/>
            <a:chOff x="2304" y="1584"/>
            <a:chExt cx="1740" cy="1554"/>
          </a:xfrm>
        </p:grpSpPr>
        <p:sp>
          <p:nvSpPr>
            <p:cNvPr id="199685" name="Film"/>
            <p:cNvSpPr>
              <a:spLocks noEditPoints="1" noChangeArrowheads="1"/>
            </p:cNvSpPr>
            <p:nvPr/>
          </p:nvSpPr>
          <p:spPr bwMode="auto">
            <a:xfrm>
              <a:off x="2304" y="1980"/>
              <a:ext cx="726" cy="115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4960 w 21600"/>
                <a:gd name="T17" fmla="*/ 8129 h 21600"/>
                <a:gd name="T18" fmla="*/ 17079 w 21600"/>
                <a:gd name="T19" fmla="*/ 1342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lose/>
                </a:path>
                <a:path w="21600" h="21600" extrusionOk="0">
                  <a:moveTo>
                    <a:pt x="3014" y="21600"/>
                  </a:moveTo>
                  <a:lnTo>
                    <a:pt x="3014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3014" y="21600"/>
                  </a:lnTo>
                  <a:close/>
                </a:path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8586" y="0"/>
                  </a:lnTo>
                  <a:lnTo>
                    <a:pt x="18586" y="21600"/>
                  </a:lnTo>
                  <a:lnTo>
                    <a:pt x="21600" y="21600"/>
                  </a:lnTo>
                  <a:close/>
                </a:path>
                <a:path w="21600" h="21600" extrusionOk="0">
                  <a:moveTo>
                    <a:pt x="6028" y="6574"/>
                  </a:moveTo>
                  <a:lnTo>
                    <a:pt x="15572" y="6574"/>
                  </a:lnTo>
                  <a:lnTo>
                    <a:pt x="16074" y="6574"/>
                  </a:lnTo>
                  <a:lnTo>
                    <a:pt x="16326" y="6457"/>
                  </a:lnTo>
                  <a:lnTo>
                    <a:pt x="16577" y="6339"/>
                  </a:lnTo>
                  <a:lnTo>
                    <a:pt x="16828" y="6222"/>
                  </a:lnTo>
                  <a:lnTo>
                    <a:pt x="17079" y="6222"/>
                  </a:lnTo>
                  <a:lnTo>
                    <a:pt x="17330" y="5987"/>
                  </a:lnTo>
                  <a:lnTo>
                    <a:pt x="17330" y="5870"/>
                  </a:lnTo>
                  <a:lnTo>
                    <a:pt x="17581" y="5635"/>
                  </a:lnTo>
                  <a:lnTo>
                    <a:pt x="17581" y="1526"/>
                  </a:lnTo>
                  <a:lnTo>
                    <a:pt x="17330" y="1291"/>
                  </a:lnTo>
                  <a:lnTo>
                    <a:pt x="17330" y="1174"/>
                  </a:lnTo>
                  <a:lnTo>
                    <a:pt x="17079" y="1057"/>
                  </a:lnTo>
                  <a:lnTo>
                    <a:pt x="16828" y="939"/>
                  </a:lnTo>
                  <a:lnTo>
                    <a:pt x="16577" y="822"/>
                  </a:lnTo>
                  <a:lnTo>
                    <a:pt x="16326" y="704"/>
                  </a:lnTo>
                  <a:lnTo>
                    <a:pt x="16074" y="704"/>
                  </a:lnTo>
                  <a:lnTo>
                    <a:pt x="15572" y="587"/>
                  </a:lnTo>
                  <a:lnTo>
                    <a:pt x="6028" y="587"/>
                  </a:lnTo>
                  <a:lnTo>
                    <a:pt x="5526" y="704"/>
                  </a:lnTo>
                  <a:lnTo>
                    <a:pt x="5274" y="704"/>
                  </a:lnTo>
                  <a:lnTo>
                    <a:pt x="5023" y="822"/>
                  </a:lnTo>
                  <a:lnTo>
                    <a:pt x="4772" y="939"/>
                  </a:lnTo>
                  <a:lnTo>
                    <a:pt x="4521" y="1057"/>
                  </a:lnTo>
                  <a:lnTo>
                    <a:pt x="4270" y="1174"/>
                  </a:lnTo>
                  <a:lnTo>
                    <a:pt x="4270" y="1291"/>
                  </a:lnTo>
                  <a:lnTo>
                    <a:pt x="4019" y="1526"/>
                  </a:lnTo>
                  <a:lnTo>
                    <a:pt x="4019" y="5635"/>
                  </a:lnTo>
                  <a:lnTo>
                    <a:pt x="4270" y="5870"/>
                  </a:lnTo>
                  <a:lnTo>
                    <a:pt x="4270" y="5987"/>
                  </a:lnTo>
                  <a:lnTo>
                    <a:pt x="4521" y="6222"/>
                  </a:lnTo>
                  <a:lnTo>
                    <a:pt x="4772" y="6222"/>
                  </a:lnTo>
                  <a:lnTo>
                    <a:pt x="5023" y="6339"/>
                  </a:lnTo>
                  <a:lnTo>
                    <a:pt x="5274" y="6457"/>
                  </a:lnTo>
                  <a:lnTo>
                    <a:pt x="5526" y="6574"/>
                  </a:lnTo>
                  <a:lnTo>
                    <a:pt x="6028" y="6574"/>
                  </a:lnTo>
                  <a:close/>
                </a:path>
                <a:path w="21600" h="21600" extrusionOk="0">
                  <a:moveTo>
                    <a:pt x="6028" y="13617"/>
                  </a:moveTo>
                  <a:lnTo>
                    <a:pt x="15572" y="13617"/>
                  </a:lnTo>
                  <a:lnTo>
                    <a:pt x="16074" y="13617"/>
                  </a:lnTo>
                  <a:lnTo>
                    <a:pt x="16326" y="13617"/>
                  </a:lnTo>
                  <a:lnTo>
                    <a:pt x="16577" y="13500"/>
                  </a:lnTo>
                  <a:lnTo>
                    <a:pt x="16828" y="13383"/>
                  </a:lnTo>
                  <a:lnTo>
                    <a:pt x="17079" y="13265"/>
                  </a:lnTo>
                  <a:lnTo>
                    <a:pt x="17330" y="13148"/>
                  </a:lnTo>
                  <a:lnTo>
                    <a:pt x="17330" y="12913"/>
                  </a:lnTo>
                  <a:lnTo>
                    <a:pt x="17581" y="12796"/>
                  </a:lnTo>
                  <a:lnTo>
                    <a:pt x="17581" y="8687"/>
                  </a:lnTo>
                  <a:lnTo>
                    <a:pt x="17330" y="8452"/>
                  </a:lnTo>
                  <a:lnTo>
                    <a:pt x="17330" y="8335"/>
                  </a:lnTo>
                  <a:lnTo>
                    <a:pt x="17079" y="8217"/>
                  </a:lnTo>
                  <a:lnTo>
                    <a:pt x="16828" y="7983"/>
                  </a:lnTo>
                  <a:lnTo>
                    <a:pt x="16577" y="7983"/>
                  </a:lnTo>
                  <a:lnTo>
                    <a:pt x="16326" y="7865"/>
                  </a:lnTo>
                  <a:lnTo>
                    <a:pt x="16074" y="7865"/>
                  </a:lnTo>
                  <a:lnTo>
                    <a:pt x="15572" y="7748"/>
                  </a:lnTo>
                  <a:lnTo>
                    <a:pt x="6028" y="7748"/>
                  </a:lnTo>
                  <a:lnTo>
                    <a:pt x="5526" y="7865"/>
                  </a:lnTo>
                  <a:lnTo>
                    <a:pt x="5274" y="7865"/>
                  </a:lnTo>
                  <a:lnTo>
                    <a:pt x="5023" y="7983"/>
                  </a:lnTo>
                  <a:lnTo>
                    <a:pt x="4772" y="7983"/>
                  </a:lnTo>
                  <a:lnTo>
                    <a:pt x="4521" y="8217"/>
                  </a:lnTo>
                  <a:lnTo>
                    <a:pt x="4270" y="8335"/>
                  </a:lnTo>
                  <a:lnTo>
                    <a:pt x="4270" y="8452"/>
                  </a:lnTo>
                  <a:lnTo>
                    <a:pt x="4019" y="8687"/>
                  </a:lnTo>
                  <a:lnTo>
                    <a:pt x="4019" y="12796"/>
                  </a:lnTo>
                  <a:lnTo>
                    <a:pt x="4270" y="12913"/>
                  </a:lnTo>
                  <a:lnTo>
                    <a:pt x="4270" y="13148"/>
                  </a:lnTo>
                  <a:lnTo>
                    <a:pt x="4521" y="13265"/>
                  </a:lnTo>
                  <a:lnTo>
                    <a:pt x="4772" y="13383"/>
                  </a:lnTo>
                  <a:lnTo>
                    <a:pt x="5023" y="13500"/>
                  </a:lnTo>
                  <a:lnTo>
                    <a:pt x="5274" y="13617"/>
                  </a:lnTo>
                  <a:lnTo>
                    <a:pt x="5526" y="13617"/>
                  </a:lnTo>
                  <a:lnTo>
                    <a:pt x="6028" y="13617"/>
                  </a:lnTo>
                  <a:close/>
                </a:path>
                <a:path w="21600" h="21600" extrusionOk="0">
                  <a:moveTo>
                    <a:pt x="6028" y="20778"/>
                  </a:moveTo>
                  <a:lnTo>
                    <a:pt x="15572" y="20778"/>
                  </a:lnTo>
                  <a:lnTo>
                    <a:pt x="16074" y="20778"/>
                  </a:lnTo>
                  <a:lnTo>
                    <a:pt x="16326" y="20661"/>
                  </a:lnTo>
                  <a:lnTo>
                    <a:pt x="16577" y="20661"/>
                  </a:lnTo>
                  <a:lnTo>
                    <a:pt x="16828" y="20543"/>
                  </a:lnTo>
                  <a:lnTo>
                    <a:pt x="17079" y="20426"/>
                  </a:lnTo>
                  <a:lnTo>
                    <a:pt x="17330" y="20309"/>
                  </a:lnTo>
                  <a:lnTo>
                    <a:pt x="17330" y="20074"/>
                  </a:lnTo>
                  <a:lnTo>
                    <a:pt x="17581" y="19957"/>
                  </a:lnTo>
                  <a:lnTo>
                    <a:pt x="17581" y="15730"/>
                  </a:lnTo>
                  <a:lnTo>
                    <a:pt x="17330" y="15613"/>
                  </a:lnTo>
                  <a:lnTo>
                    <a:pt x="17330" y="15378"/>
                  </a:lnTo>
                  <a:lnTo>
                    <a:pt x="17079" y="15378"/>
                  </a:lnTo>
                  <a:lnTo>
                    <a:pt x="16828" y="15143"/>
                  </a:lnTo>
                  <a:lnTo>
                    <a:pt x="16577" y="15026"/>
                  </a:lnTo>
                  <a:lnTo>
                    <a:pt x="16326" y="15026"/>
                  </a:lnTo>
                  <a:lnTo>
                    <a:pt x="16074" y="15026"/>
                  </a:lnTo>
                  <a:lnTo>
                    <a:pt x="15572" y="14909"/>
                  </a:lnTo>
                  <a:lnTo>
                    <a:pt x="6028" y="14909"/>
                  </a:lnTo>
                  <a:lnTo>
                    <a:pt x="5526" y="15026"/>
                  </a:lnTo>
                  <a:lnTo>
                    <a:pt x="5274" y="15026"/>
                  </a:lnTo>
                  <a:lnTo>
                    <a:pt x="5023" y="15026"/>
                  </a:lnTo>
                  <a:lnTo>
                    <a:pt x="4772" y="15143"/>
                  </a:lnTo>
                  <a:lnTo>
                    <a:pt x="4521" y="15378"/>
                  </a:lnTo>
                  <a:lnTo>
                    <a:pt x="4270" y="15378"/>
                  </a:lnTo>
                  <a:lnTo>
                    <a:pt x="4270" y="15613"/>
                  </a:lnTo>
                  <a:lnTo>
                    <a:pt x="4019" y="15730"/>
                  </a:lnTo>
                  <a:lnTo>
                    <a:pt x="4019" y="19957"/>
                  </a:lnTo>
                  <a:lnTo>
                    <a:pt x="4270" y="20074"/>
                  </a:lnTo>
                  <a:lnTo>
                    <a:pt x="4270" y="20309"/>
                  </a:lnTo>
                  <a:lnTo>
                    <a:pt x="4521" y="20426"/>
                  </a:lnTo>
                  <a:lnTo>
                    <a:pt x="4772" y="20543"/>
                  </a:lnTo>
                  <a:lnTo>
                    <a:pt x="5023" y="20661"/>
                  </a:lnTo>
                  <a:lnTo>
                    <a:pt x="5274" y="20661"/>
                  </a:lnTo>
                  <a:lnTo>
                    <a:pt x="5526" y="20778"/>
                  </a:lnTo>
                  <a:lnTo>
                    <a:pt x="6028" y="20778"/>
                  </a:lnTo>
                  <a:close/>
                </a:path>
                <a:path w="21600" h="21600" extrusionOk="0">
                  <a:moveTo>
                    <a:pt x="753" y="1291"/>
                  </a:moveTo>
                  <a:lnTo>
                    <a:pt x="2260" y="1291"/>
                  </a:lnTo>
                  <a:lnTo>
                    <a:pt x="2260" y="235"/>
                  </a:lnTo>
                  <a:lnTo>
                    <a:pt x="753" y="235"/>
                  </a:lnTo>
                  <a:lnTo>
                    <a:pt x="753" y="1291"/>
                  </a:lnTo>
                  <a:close/>
                </a:path>
                <a:path w="21600" h="21600" extrusionOk="0">
                  <a:moveTo>
                    <a:pt x="753" y="2700"/>
                  </a:moveTo>
                  <a:lnTo>
                    <a:pt x="2260" y="2700"/>
                  </a:lnTo>
                  <a:lnTo>
                    <a:pt x="2260" y="1643"/>
                  </a:lnTo>
                  <a:lnTo>
                    <a:pt x="753" y="1643"/>
                  </a:lnTo>
                  <a:lnTo>
                    <a:pt x="753" y="2700"/>
                  </a:lnTo>
                  <a:close/>
                </a:path>
                <a:path w="21600" h="21600" extrusionOk="0">
                  <a:moveTo>
                    <a:pt x="753" y="4109"/>
                  </a:moveTo>
                  <a:lnTo>
                    <a:pt x="2260" y="4109"/>
                  </a:lnTo>
                  <a:lnTo>
                    <a:pt x="2260" y="3052"/>
                  </a:lnTo>
                  <a:lnTo>
                    <a:pt x="753" y="3052"/>
                  </a:lnTo>
                  <a:lnTo>
                    <a:pt x="753" y="4109"/>
                  </a:lnTo>
                  <a:close/>
                </a:path>
                <a:path w="21600" h="21600" extrusionOk="0">
                  <a:moveTo>
                    <a:pt x="753" y="5517"/>
                  </a:moveTo>
                  <a:lnTo>
                    <a:pt x="2260" y="5517"/>
                  </a:lnTo>
                  <a:lnTo>
                    <a:pt x="2260" y="4461"/>
                  </a:lnTo>
                  <a:lnTo>
                    <a:pt x="753" y="4461"/>
                  </a:lnTo>
                  <a:lnTo>
                    <a:pt x="753" y="5517"/>
                  </a:lnTo>
                  <a:close/>
                </a:path>
                <a:path w="21600" h="21600" extrusionOk="0">
                  <a:moveTo>
                    <a:pt x="753" y="6926"/>
                  </a:moveTo>
                  <a:lnTo>
                    <a:pt x="2260" y="6926"/>
                  </a:lnTo>
                  <a:lnTo>
                    <a:pt x="2260" y="5870"/>
                  </a:lnTo>
                  <a:lnTo>
                    <a:pt x="753" y="5870"/>
                  </a:lnTo>
                  <a:lnTo>
                    <a:pt x="753" y="6926"/>
                  </a:lnTo>
                  <a:close/>
                </a:path>
                <a:path w="21600" h="21600" extrusionOk="0">
                  <a:moveTo>
                    <a:pt x="753" y="8335"/>
                  </a:moveTo>
                  <a:lnTo>
                    <a:pt x="2260" y="8335"/>
                  </a:lnTo>
                  <a:lnTo>
                    <a:pt x="2260" y="7278"/>
                  </a:lnTo>
                  <a:lnTo>
                    <a:pt x="753" y="7278"/>
                  </a:lnTo>
                  <a:lnTo>
                    <a:pt x="753" y="8335"/>
                  </a:lnTo>
                  <a:close/>
                </a:path>
                <a:path w="21600" h="21600" extrusionOk="0">
                  <a:moveTo>
                    <a:pt x="753" y="9743"/>
                  </a:moveTo>
                  <a:lnTo>
                    <a:pt x="2260" y="9743"/>
                  </a:lnTo>
                  <a:lnTo>
                    <a:pt x="2260" y="8687"/>
                  </a:lnTo>
                  <a:lnTo>
                    <a:pt x="753" y="8687"/>
                  </a:lnTo>
                  <a:lnTo>
                    <a:pt x="753" y="9743"/>
                  </a:lnTo>
                  <a:close/>
                </a:path>
                <a:path w="21600" h="21600" extrusionOk="0">
                  <a:moveTo>
                    <a:pt x="753" y="11152"/>
                  </a:moveTo>
                  <a:lnTo>
                    <a:pt x="2260" y="11152"/>
                  </a:lnTo>
                  <a:lnTo>
                    <a:pt x="2260" y="10096"/>
                  </a:lnTo>
                  <a:lnTo>
                    <a:pt x="753" y="10096"/>
                  </a:lnTo>
                  <a:lnTo>
                    <a:pt x="753" y="11152"/>
                  </a:lnTo>
                  <a:close/>
                </a:path>
                <a:path w="21600" h="21600" extrusionOk="0">
                  <a:moveTo>
                    <a:pt x="753" y="12561"/>
                  </a:moveTo>
                  <a:lnTo>
                    <a:pt x="2260" y="12561"/>
                  </a:lnTo>
                  <a:lnTo>
                    <a:pt x="2260" y="11504"/>
                  </a:lnTo>
                  <a:lnTo>
                    <a:pt x="753" y="11504"/>
                  </a:lnTo>
                  <a:lnTo>
                    <a:pt x="753" y="12561"/>
                  </a:lnTo>
                  <a:close/>
                </a:path>
                <a:path w="21600" h="21600" extrusionOk="0">
                  <a:moveTo>
                    <a:pt x="753" y="13970"/>
                  </a:moveTo>
                  <a:lnTo>
                    <a:pt x="2260" y="13970"/>
                  </a:lnTo>
                  <a:lnTo>
                    <a:pt x="2260" y="12913"/>
                  </a:lnTo>
                  <a:lnTo>
                    <a:pt x="753" y="12913"/>
                  </a:lnTo>
                  <a:lnTo>
                    <a:pt x="753" y="13970"/>
                  </a:lnTo>
                  <a:close/>
                </a:path>
                <a:path w="21600" h="21600" extrusionOk="0">
                  <a:moveTo>
                    <a:pt x="753" y="15378"/>
                  </a:moveTo>
                  <a:lnTo>
                    <a:pt x="2260" y="15378"/>
                  </a:lnTo>
                  <a:lnTo>
                    <a:pt x="2260" y="14322"/>
                  </a:lnTo>
                  <a:lnTo>
                    <a:pt x="753" y="14322"/>
                  </a:lnTo>
                  <a:lnTo>
                    <a:pt x="753" y="15378"/>
                  </a:lnTo>
                  <a:close/>
                </a:path>
                <a:path w="21600" h="21600" extrusionOk="0">
                  <a:moveTo>
                    <a:pt x="753" y="16787"/>
                  </a:moveTo>
                  <a:lnTo>
                    <a:pt x="2260" y="16787"/>
                  </a:lnTo>
                  <a:lnTo>
                    <a:pt x="2260" y="15730"/>
                  </a:lnTo>
                  <a:lnTo>
                    <a:pt x="753" y="15730"/>
                  </a:lnTo>
                  <a:lnTo>
                    <a:pt x="753" y="16787"/>
                  </a:lnTo>
                  <a:close/>
                </a:path>
                <a:path w="21600" h="21600" extrusionOk="0">
                  <a:moveTo>
                    <a:pt x="753" y="18196"/>
                  </a:moveTo>
                  <a:lnTo>
                    <a:pt x="2260" y="18196"/>
                  </a:lnTo>
                  <a:lnTo>
                    <a:pt x="2260" y="17139"/>
                  </a:lnTo>
                  <a:lnTo>
                    <a:pt x="753" y="17139"/>
                  </a:lnTo>
                  <a:lnTo>
                    <a:pt x="753" y="18196"/>
                  </a:lnTo>
                  <a:close/>
                </a:path>
                <a:path w="21600" h="21600" extrusionOk="0">
                  <a:moveTo>
                    <a:pt x="753" y="19604"/>
                  </a:moveTo>
                  <a:lnTo>
                    <a:pt x="2260" y="19604"/>
                  </a:lnTo>
                  <a:lnTo>
                    <a:pt x="2260" y="18548"/>
                  </a:lnTo>
                  <a:lnTo>
                    <a:pt x="753" y="18548"/>
                  </a:lnTo>
                  <a:lnTo>
                    <a:pt x="753" y="19604"/>
                  </a:lnTo>
                  <a:close/>
                </a:path>
                <a:path w="21600" h="21600" extrusionOk="0">
                  <a:moveTo>
                    <a:pt x="753" y="21013"/>
                  </a:moveTo>
                  <a:lnTo>
                    <a:pt x="2260" y="21013"/>
                  </a:lnTo>
                  <a:lnTo>
                    <a:pt x="2260" y="19957"/>
                  </a:lnTo>
                  <a:lnTo>
                    <a:pt x="753" y="19957"/>
                  </a:lnTo>
                  <a:lnTo>
                    <a:pt x="753" y="21013"/>
                  </a:lnTo>
                  <a:close/>
                </a:path>
                <a:path w="21600" h="21600" extrusionOk="0">
                  <a:moveTo>
                    <a:pt x="19340" y="1409"/>
                  </a:moveTo>
                  <a:lnTo>
                    <a:pt x="20595" y="1409"/>
                  </a:lnTo>
                  <a:lnTo>
                    <a:pt x="20595" y="352"/>
                  </a:lnTo>
                  <a:lnTo>
                    <a:pt x="19340" y="352"/>
                  </a:lnTo>
                  <a:lnTo>
                    <a:pt x="19340" y="1409"/>
                  </a:lnTo>
                  <a:close/>
                </a:path>
                <a:path w="21600" h="21600" extrusionOk="0">
                  <a:moveTo>
                    <a:pt x="19340" y="2700"/>
                  </a:moveTo>
                  <a:lnTo>
                    <a:pt x="20595" y="2700"/>
                  </a:lnTo>
                  <a:lnTo>
                    <a:pt x="20595" y="1643"/>
                  </a:lnTo>
                  <a:lnTo>
                    <a:pt x="19340" y="1643"/>
                  </a:lnTo>
                  <a:lnTo>
                    <a:pt x="19340" y="2700"/>
                  </a:lnTo>
                  <a:close/>
                </a:path>
                <a:path w="21600" h="21600" extrusionOk="0">
                  <a:moveTo>
                    <a:pt x="19340" y="4109"/>
                  </a:moveTo>
                  <a:lnTo>
                    <a:pt x="20595" y="4109"/>
                  </a:lnTo>
                  <a:lnTo>
                    <a:pt x="20595" y="3052"/>
                  </a:lnTo>
                  <a:lnTo>
                    <a:pt x="19340" y="3052"/>
                  </a:lnTo>
                  <a:lnTo>
                    <a:pt x="19340" y="4109"/>
                  </a:lnTo>
                  <a:close/>
                </a:path>
                <a:path w="21600" h="21600" extrusionOk="0">
                  <a:moveTo>
                    <a:pt x="19340" y="5517"/>
                  </a:moveTo>
                  <a:lnTo>
                    <a:pt x="20595" y="5517"/>
                  </a:lnTo>
                  <a:lnTo>
                    <a:pt x="20595" y="4461"/>
                  </a:lnTo>
                  <a:lnTo>
                    <a:pt x="19340" y="4461"/>
                  </a:lnTo>
                  <a:lnTo>
                    <a:pt x="19340" y="5517"/>
                  </a:lnTo>
                  <a:close/>
                </a:path>
                <a:path w="21600" h="21600" extrusionOk="0">
                  <a:moveTo>
                    <a:pt x="19340" y="6926"/>
                  </a:moveTo>
                  <a:lnTo>
                    <a:pt x="20595" y="6926"/>
                  </a:lnTo>
                  <a:lnTo>
                    <a:pt x="20595" y="5870"/>
                  </a:lnTo>
                  <a:lnTo>
                    <a:pt x="19340" y="5870"/>
                  </a:lnTo>
                  <a:lnTo>
                    <a:pt x="19340" y="6926"/>
                  </a:lnTo>
                  <a:close/>
                </a:path>
                <a:path w="21600" h="21600" extrusionOk="0">
                  <a:moveTo>
                    <a:pt x="19340" y="8335"/>
                  </a:moveTo>
                  <a:lnTo>
                    <a:pt x="20595" y="8335"/>
                  </a:lnTo>
                  <a:lnTo>
                    <a:pt x="20595" y="7278"/>
                  </a:lnTo>
                  <a:lnTo>
                    <a:pt x="19340" y="7278"/>
                  </a:lnTo>
                  <a:lnTo>
                    <a:pt x="19340" y="8335"/>
                  </a:lnTo>
                  <a:close/>
                </a:path>
                <a:path w="21600" h="21600" extrusionOk="0">
                  <a:moveTo>
                    <a:pt x="19340" y="9743"/>
                  </a:moveTo>
                  <a:lnTo>
                    <a:pt x="20595" y="9743"/>
                  </a:lnTo>
                  <a:lnTo>
                    <a:pt x="20595" y="8687"/>
                  </a:lnTo>
                  <a:lnTo>
                    <a:pt x="19340" y="8687"/>
                  </a:lnTo>
                  <a:lnTo>
                    <a:pt x="19340" y="9743"/>
                  </a:lnTo>
                  <a:close/>
                </a:path>
                <a:path w="21600" h="21600" extrusionOk="0">
                  <a:moveTo>
                    <a:pt x="19340" y="11152"/>
                  </a:moveTo>
                  <a:lnTo>
                    <a:pt x="20595" y="11152"/>
                  </a:lnTo>
                  <a:lnTo>
                    <a:pt x="20595" y="10096"/>
                  </a:lnTo>
                  <a:lnTo>
                    <a:pt x="19340" y="10096"/>
                  </a:lnTo>
                  <a:lnTo>
                    <a:pt x="19340" y="11152"/>
                  </a:lnTo>
                  <a:close/>
                </a:path>
                <a:path w="21600" h="21600" extrusionOk="0">
                  <a:moveTo>
                    <a:pt x="19340" y="12561"/>
                  </a:moveTo>
                  <a:lnTo>
                    <a:pt x="20595" y="12561"/>
                  </a:lnTo>
                  <a:lnTo>
                    <a:pt x="20595" y="11504"/>
                  </a:lnTo>
                  <a:lnTo>
                    <a:pt x="19340" y="11504"/>
                  </a:lnTo>
                  <a:lnTo>
                    <a:pt x="19340" y="12561"/>
                  </a:lnTo>
                  <a:close/>
                </a:path>
                <a:path w="21600" h="21600" extrusionOk="0">
                  <a:moveTo>
                    <a:pt x="19340" y="13970"/>
                  </a:moveTo>
                  <a:lnTo>
                    <a:pt x="20595" y="13970"/>
                  </a:lnTo>
                  <a:lnTo>
                    <a:pt x="20595" y="12913"/>
                  </a:lnTo>
                  <a:lnTo>
                    <a:pt x="19340" y="12913"/>
                  </a:lnTo>
                  <a:lnTo>
                    <a:pt x="19340" y="13970"/>
                  </a:lnTo>
                  <a:close/>
                </a:path>
                <a:path w="21600" h="21600" extrusionOk="0">
                  <a:moveTo>
                    <a:pt x="19340" y="15378"/>
                  </a:moveTo>
                  <a:lnTo>
                    <a:pt x="20595" y="15378"/>
                  </a:lnTo>
                  <a:lnTo>
                    <a:pt x="20595" y="14322"/>
                  </a:lnTo>
                  <a:lnTo>
                    <a:pt x="19340" y="14322"/>
                  </a:lnTo>
                  <a:lnTo>
                    <a:pt x="19340" y="15378"/>
                  </a:lnTo>
                  <a:close/>
                </a:path>
                <a:path w="21600" h="21600" extrusionOk="0">
                  <a:moveTo>
                    <a:pt x="19340" y="16787"/>
                  </a:moveTo>
                  <a:lnTo>
                    <a:pt x="20595" y="16787"/>
                  </a:lnTo>
                  <a:lnTo>
                    <a:pt x="20595" y="15730"/>
                  </a:lnTo>
                  <a:lnTo>
                    <a:pt x="19340" y="15730"/>
                  </a:lnTo>
                  <a:lnTo>
                    <a:pt x="19340" y="16787"/>
                  </a:lnTo>
                  <a:close/>
                </a:path>
                <a:path w="21600" h="21600" extrusionOk="0">
                  <a:moveTo>
                    <a:pt x="19340" y="18196"/>
                  </a:moveTo>
                  <a:lnTo>
                    <a:pt x="20595" y="18196"/>
                  </a:lnTo>
                  <a:lnTo>
                    <a:pt x="20595" y="17139"/>
                  </a:lnTo>
                  <a:lnTo>
                    <a:pt x="19340" y="17139"/>
                  </a:lnTo>
                  <a:lnTo>
                    <a:pt x="19340" y="18196"/>
                  </a:lnTo>
                  <a:close/>
                </a:path>
                <a:path w="21600" h="21600" extrusionOk="0">
                  <a:moveTo>
                    <a:pt x="19340" y="19604"/>
                  </a:moveTo>
                  <a:lnTo>
                    <a:pt x="20595" y="19604"/>
                  </a:lnTo>
                  <a:lnTo>
                    <a:pt x="20595" y="18548"/>
                  </a:lnTo>
                  <a:lnTo>
                    <a:pt x="19340" y="18548"/>
                  </a:lnTo>
                  <a:lnTo>
                    <a:pt x="19340" y="19604"/>
                  </a:lnTo>
                  <a:close/>
                </a:path>
                <a:path w="21600" h="21600" extrusionOk="0">
                  <a:moveTo>
                    <a:pt x="19340" y="21013"/>
                  </a:moveTo>
                  <a:lnTo>
                    <a:pt x="20595" y="21013"/>
                  </a:lnTo>
                  <a:lnTo>
                    <a:pt x="20595" y="19957"/>
                  </a:lnTo>
                  <a:lnTo>
                    <a:pt x="19340" y="19957"/>
                  </a:lnTo>
                  <a:lnTo>
                    <a:pt x="19340" y="21013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199686" name="Sound"/>
            <p:cNvSpPr>
              <a:spLocks noEditPoints="1" noChangeArrowheads="1"/>
            </p:cNvSpPr>
            <p:nvPr/>
          </p:nvSpPr>
          <p:spPr bwMode="auto">
            <a:xfrm>
              <a:off x="2724" y="1584"/>
              <a:ext cx="1008" cy="768"/>
            </a:xfrm>
            <a:custGeom>
              <a:avLst/>
              <a:gdLst>
                <a:gd name="T0" fmla="*/ 11164 w 21600"/>
                <a:gd name="T1" fmla="*/ 21159 h 21600"/>
                <a:gd name="T2" fmla="*/ 11164 w 21600"/>
                <a:gd name="T3" fmla="*/ 0 h 21600"/>
                <a:gd name="T4" fmla="*/ 0 w 21600"/>
                <a:gd name="T5" fmla="*/ 10800 h 21600"/>
                <a:gd name="T6" fmla="*/ 21600 w 21600"/>
                <a:gd name="T7" fmla="*/ 10800 h 21600"/>
                <a:gd name="T8" fmla="*/ 242 w 21600"/>
                <a:gd name="T9" fmla="*/ 7604 h 21600"/>
                <a:gd name="T10" fmla="*/ 10760 w 21600"/>
                <a:gd name="T11" fmla="*/ 135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7273"/>
                  </a:moveTo>
                  <a:lnTo>
                    <a:pt x="5824" y="7273"/>
                  </a:lnTo>
                  <a:lnTo>
                    <a:pt x="11164" y="0"/>
                  </a:lnTo>
                  <a:lnTo>
                    <a:pt x="11164" y="21159"/>
                  </a:lnTo>
                  <a:lnTo>
                    <a:pt x="5824" y="13885"/>
                  </a:lnTo>
                  <a:lnTo>
                    <a:pt x="0" y="13885"/>
                  </a:lnTo>
                  <a:lnTo>
                    <a:pt x="0" y="7273"/>
                  </a:lnTo>
                  <a:close/>
                </a:path>
                <a:path w="21600" h="21600">
                  <a:moveTo>
                    <a:pt x="13024" y="7273"/>
                  </a:moveTo>
                  <a:lnTo>
                    <a:pt x="13591" y="6722"/>
                  </a:lnTo>
                  <a:lnTo>
                    <a:pt x="13833" y="7548"/>
                  </a:lnTo>
                  <a:lnTo>
                    <a:pt x="14076" y="8485"/>
                  </a:lnTo>
                  <a:lnTo>
                    <a:pt x="14157" y="9367"/>
                  </a:lnTo>
                  <a:lnTo>
                    <a:pt x="14197" y="10524"/>
                  </a:lnTo>
                  <a:lnTo>
                    <a:pt x="14197" y="11406"/>
                  </a:lnTo>
                  <a:lnTo>
                    <a:pt x="14116" y="12012"/>
                  </a:lnTo>
                  <a:lnTo>
                    <a:pt x="13995" y="12728"/>
                  </a:lnTo>
                  <a:lnTo>
                    <a:pt x="13833" y="13444"/>
                  </a:lnTo>
                  <a:lnTo>
                    <a:pt x="13712" y="14106"/>
                  </a:lnTo>
                  <a:lnTo>
                    <a:pt x="13591" y="14546"/>
                  </a:lnTo>
                  <a:lnTo>
                    <a:pt x="13065" y="13885"/>
                  </a:lnTo>
                  <a:lnTo>
                    <a:pt x="13307" y="12893"/>
                  </a:lnTo>
                  <a:lnTo>
                    <a:pt x="13469" y="11791"/>
                  </a:lnTo>
                  <a:lnTo>
                    <a:pt x="13550" y="10910"/>
                  </a:lnTo>
                  <a:lnTo>
                    <a:pt x="13591" y="10138"/>
                  </a:lnTo>
                  <a:lnTo>
                    <a:pt x="13469" y="9367"/>
                  </a:lnTo>
                  <a:lnTo>
                    <a:pt x="13388" y="8595"/>
                  </a:lnTo>
                  <a:lnTo>
                    <a:pt x="13267" y="7934"/>
                  </a:lnTo>
                  <a:lnTo>
                    <a:pt x="13024" y="7273"/>
                  </a:lnTo>
                  <a:close/>
                </a:path>
                <a:path w="21600" h="21600">
                  <a:moveTo>
                    <a:pt x="16382" y="3967"/>
                  </a:moveTo>
                  <a:lnTo>
                    <a:pt x="16786" y="5179"/>
                  </a:lnTo>
                  <a:lnTo>
                    <a:pt x="17150" y="6612"/>
                  </a:lnTo>
                  <a:lnTo>
                    <a:pt x="17474" y="8651"/>
                  </a:lnTo>
                  <a:lnTo>
                    <a:pt x="17595" y="9753"/>
                  </a:lnTo>
                  <a:lnTo>
                    <a:pt x="17635" y="12012"/>
                  </a:lnTo>
                  <a:lnTo>
                    <a:pt x="17393" y="13665"/>
                  </a:lnTo>
                  <a:lnTo>
                    <a:pt x="17150" y="15208"/>
                  </a:lnTo>
                  <a:lnTo>
                    <a:pt x="16786" y="16310"/>
                  </a:lnTo>
                  <a:lnTo>
                    <a:pt x="16341" y="17687"/>
                  </a:lnTo>
                  <a:lnTo>
                    <a:pt x="15815" y="17081"/>
                  </a:lnTo>
                  <a:lnTo>
                    <a:pt x="16503" y="14602"/>
                  </a:lnTo>
                  <a:lnTo>
                    <a:pt x="16786" y="13169"/>
                  </a:lnTo>
                  <a:lnTo>
                    <a:pt x="16867" y="12012"/>
                  </a:lnTo>
                  <a:lnTo>
                    <a:pt x="16867" y="9642"/>
                  </a:lnTo>
                  <a:lnTo>
                    <a:pt x="16705" y="7989"/>
                  </a:lnTo>
                  <a:lnTo>
                    <a:pt x="16422" y="6612"/>
                  </a:lnTo>
                  <a:lnTo>
                    <a:pt x="16220" y="5675"/>
                  </a:lnTo>
                  <a:lnTo>
                    <a:pt x="15856" y="4518"/>
                  </a:lnTo>
                  <a:lnTo>
                    <a:pt x="16382" y="3967"/>
                  </a:lnTo>
                  <a:close/>
                </a:path>
                <a:path w="21600" h="21600">
                  <a:moveTo>
                    <a:pt x="18889" y="1377"/>
                  </a:moveTo>
                  <a:lnTo>
                    <a:pt x="19415" y="826"/>
                  </a:lnTo>
                  <a:lnTo>
                    <a:pt x="20194" y="2576"/>
                  </a:lnTo>
                  <a:lnTo>
                    <a:pt x="20831" y="4683"/>
                  </a:lnTo>
                  <a:lnTo>
                    <a:pt x="21357" y="7204"/>
                  </a:lnTo>
                  <a:lnTo>
                    <a:pt x="21650" y="9450"/>
                  </a:lnTo>
                  <a:lnTo>
                    <a:pt x="21600" y="12301"/>
                  </a:lnTo>
                  <a:lnTo>
                    <a:pt x="21215" y="15938"/>
                  </a:lnTo>
                  <a:lnTo>
                    <a:pt x="20629" y="18348"/>
                  </a:lnTo>
                  <a:lnTo>
                    <a:pt x="19415" y="21655"/>
                  </a:lnTo>
                  <a:lnTo>
                    <a:pt x="18889" y="21159"/>
                  </a:lnTo>
                  <a:lnTo>
                    <a:pt x="19901" y="18404"/>
                  </a:lnTo>
                  <a:lnTo>
                    <a:pt x="20467" y="15593"/>
                  </a:lnTo>
                  <a:lnTo>
                    <a:pt x="20791" y="12342"/>
                  </a:lnTo>
                  <a:lnTo>
                    <a:pt x="20871" y="9532"/>
                  </a:lnTo>
                  <a:lnTo>
                    <a:pt x="20629" y="7411"/>
                  </a:lnTo>
                  <a:lnTo>
                    <a:pt x="20062" y="4628"/>
                  </a:lnTo>
                  <a:lnTo>
                    <a:pt x="19415" y="2810"/>
                  </a:lnTo>
                  <a:lnTo>
                    <a:pt x="18889" y="1377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en-MY"/>
            </a:p>
          </p:txBody>
        </p:sp>
        <p:sp>
          <p:nvSpPr>
            <p:cNvPr id="199687" name="Photo"/>
            <p:cNvSpPr>
              <a:spLocks noEditPoints="1" noChangeArrowheads="1"/>
            </p:cNvSpPr>
            <p:nvPr/>
          </p:nvSpPr>
          <p:spPr bwMode="auto">
            <a:xfrm>
              <a:off x="3108" y="2040"/>
              <a:ext cx="936" cy="696"/>
            </a:xfrm>
            <a:custGeom>
              <a:avLst/>
              <a:gdLst>
                <a:gd name="T0" fmla="*/ 0 w 21600"/>
                <a:gd name="T1" fmla="*/ 3085 h 21600"/>
                <a:gd name="T2" fmla="*/ 10800 w 21600"/>
                <a:gd name="T3" fmla="*/ 0 h 21600"/>
                <a:gd name="T4" fmla="*/ 21600 w 21600"/>
                <a:gd name="T5" fmla="*/ 3085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8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778 w 21600"/>
                <a:gd name="T17" fmla="*/ 8228 h 21600"/>
                <a:gd name="T18" fmla="*/ 13757 w 21600"/>
                <a:gd name="T19" fmla="*/ 168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21600"/>
                  </a:moveTo>
                  <a:lnTo>
                    <a:pt x="0" y="3085"/>
                  </a:lnTo>
                  <a:lnTo>
                    <a:pt x="1542" y="3085"/>
                  </a:lnTo>
                  <a:lnTo>
                    <a:pt x="1542" y="1028"/>
                  </a:lnTo>
                  <a:lnTo>
                    <a:pt x="3857" y="1028"/>
                  </a:lnTo>
                  <a:lnTo>
                    <a:pt x="3857" y="3085"/>
                  </a:lnTo>
                  <a:lnTo>
                    <a:pt x="5400" y="3085"/>
                  </a:lnTo>
                  <a:lnTo>
                    <a:pt x="6942" y="0"/>
                  </a:lnTo>
                  <a:lnTo>
                    <a:pt x="14657" y="0"/>
                  </a:lnTo>
                  <a:lnTo>
                    <a:pt x="16200" y="3085"/>
                  </a:ln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  <a:path w="21600" h="21600" extrusionOk="0">
                  <a:moveTo>
                    <a:pt x="0" y="3085"/>
                  </a:move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3085"/>
                  </a:lnTo>
                  <a:close/>
                </a:path>
                <a:path w="21600" h="21600" extrusionOk="0">
                  <a:moveTo>
                    <a:pt x="10800" y="4800"/>
                  </a:moveTo>
                  <a:lnTo>
                    <a:pt x="11925" y="4971"/>
                  </a:lnTo>
                  <a:lnTo>
                    <a:pt x="13017" y="5442"/>
                  </a:lnTo>
                  <a:lnTo>
                    <a:pt x="14046" y="6128"/>
                  </a:lnTo>
                  <a:lnTo>
                    <a:pt x="14914" y="7071"/>
                  </a:lnTo>
                  <a:lnTo>
                    <a:pt x="15621" y="8271"/>
                  </a:lnTo>
                  <a:lnTo>
                    <a:pt x="16167" y="9514"/>
                  </a:lnTo>
                  <a:lnTo>
                    <a:pt x="16425" y="11014"/>
                  </a:lnTo>
                  <a:lnTo>
                    <a:pt x="16585" y="12471"/>
                  </a:lnTo>
                  <a:lnTo>
                    <a:pt x="16489" y="14014"/>
                  </a:lnTo>
                  <a:lnTo>
                    <a:pt x="16135" y="15471"/>
                  </a:lnTo>
                  <a:lnTo>
                    <a:pt x="15621" y="16800"/>
                  </a:lnTo>
                  <a:lnTo>
                    <a:pt x="14914" y="18000"/>
                  </a:lnTo>
                  <a:lnTo>
                    <a:pt x="14046" y="18942"/>
                  </a:lnTo>
                  <a:lnTo>
                    <a:pt x="13050" y="19671"/>
                  </a:lnTo>
                  <a:lnTo>
                    <a:pt x="11925" y="20057"/>
                  </a:lnTo>
                  <a:lnTo>
                    <a:pt x="10832" y="20185"/>
                  </a:lnTo>
                  <a:lnTo>
                    <a:pt x="9675" y="20142"/>
                  </a:lnTo>
                  <a:lnTo>
                    <a:pt x="8582" y="19628"/>
                  </a:lnTo>
                  <a:lnTo>
                    <a:pt x="7553" y="18942"/>
                  </a:lnTo>
                  <a:lnTo>
                    <a:pt x="6717" y="17957"/>
                  </a:lnTo>
                  <a:lnTo>
                    <a:pt x="5946" y="16842"/>
                  </a:lnTo>
                  <a:lnTo>
                    <a:pt x="5464" y="15514"/>
                  </a:lnTo>
                  <a:lnTo>
                    <a:pt x="5078" y="14014"/>
                  </a:lnTo>
                  <a:lnTo>
                    <a:pt x="5014" y="12514"/>
                  </a:lnTo>
                  <a:lnTo>
                    <a:pt x="5110" y="11014"/>
                  </a:lnTo>
                  <a:lnTo>
                    <a:pt x="5528" y="9557"/>
                  </a:lnTo>
                  <a:lnTo>
                    <a:pt x="6010" y="8228"/>
                  </a:lnTo>
                  <a:lnTo>
                    <a:pt x="6750" y="7114"/>
                  </a:lnTo>
                  <a:lnTo>
                    <a:pt x="7650" y="6085"/>
                  </a:lnTo>
                  <a:lnTo>
                    <a:pt x="8614" y="5400"/>
                  </a:lnTo>
                  <a:lnTo>
                    <a:pt x="9707" y="4971"/>
                  </a:lnTo>
                  <a:lnTo>
                    <a:pt x="10800" y="4800"/>
                  </a:lnTo>
                  <a:close/>
                </a:path>
                <a:path w="21600" h="21600" extrusionOk="0">
                  <a:moveTo>
                    <a:pt x="8003" y="8057"/>
                  </a:moveTo>
                  <a:lnTo>
                    <a:pt x="8807" y="7371"/>
                  </a:lnTo>
                  <a:lnTo>
                    <a:pt x="9546" y="6985"/>
                  </a:lnTo>
                  <a:lnTo>
                    <a:pt x="10446" y="6771"/>
                  </a:lnTo>
                  <a:lnTo>
                    <a:pt x="11217" y="6771"/>
                  </a:lnTo>
                  <a:lnTo>
                    <a:pt x="12053" y="7028"/>
                  </a:lnTo>
                  <a:lnTo>
                    <a:pt x="12889" y="7457"/>
                  </a:lnTo>
                  <a:lnTo>
                    <a:pt x="13628" y="8100"/>
                  </a:lnTo>
                  <a:lnTo>
                    <a:pt x="14175" y="8871"/>
                  </a:lnTo>
                  <a:lnTo>
                    <a:pt x="14625" y="9814"/>
                  </a:lnTo>
                  <a:lnTo>
                    <a:pt x="14978" y="10885"/>
                  </a:lnTo>
                  <a:lnTo>
                    <a:pt x="15171" y="12042"/>
                  </a:lnTo>
                  <a:lnTo>
                    <a:pt x="15107" y="13114"/>
                  </a:lnTo>
                  <a:lnTo>
                    <a:pt x="15042" y="14228"/>
                  </a:lnTo>
                  <a:lnTo>
                    <a:pt x="14689" y="15257"/>
                  </a:lnTo>
                  <a:lnTo>
                    <a:pt x="14207" y="16285"/>
                  </a:lnTo>
                  <a:lnTo>
                    <a:pt x="13596" y="17057"/>
                  </a:lnTo>
                  <a:lnTo>
                    <a:pt x="12889" y="17657"/>
                  </a:lnTo>
                  <a:lnTo>
                    <a:pt x="12053" y="18085"/>
                  </a:lnTo>
                  <a:lnTo>
                    <a:pt x="11185" y="18257"/>
                  </a:lnTo>
                  <a:lnTo>
                    <a:pt x="10414" y="18214"/>
                  </a:lnTo>
                  <a:lnTo>
                    <a:pt x="9546" y="18042"/>
                  </a:lnTo>
                  <a:lnTo>
                    <a:pt x="8742" y="17614"/>
                  </a:lnTo>
                  <a:lnTo>
                    <a:pt x="8003" y="17014"/>
                  </a:lnTo>
                  <a:lnTo>
                    <a:pt x="7457" y="16242"/>
                  </a:lnTo>
                  <a:lnTo>
                    <a:pt x="6975" y="15257"/>
                  </a:lnTo>
                  <a:lnTo>
                    <a:pt x="6653" y="14142"/>
                  </a:lnTo>
                  <a:lnTo>
                    <a:pt x="6492" y="13114"/>
                  </a:lnTo>
                  <a:lnTo>
                    <a:pt x="6525" y="11914"/>
                  </a:lnTo>
                  <a:lnTo>
                    <a:pt x="6621" y="10842"/>
                  </a:lnTo>
                  <a:lnTo>
                    <a:pt x="6942" y="9771"/>
                  </a:lnTo>
                  <a:lnTo>
                    <a:pt x="7457" y="8785"/>
                  </a:lnTo>
                  <a:lnTo>
                    <a:pt x="8003" y="8057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en-MY"/>
            </a:p>
          </p:txBody>
        </p:sp>
        <p:sp>
          <p:nvSpPr>
            <p:cNvPr id="199688" name="Music"/>
            <p:cNvSpPr>
              <a:spLocks noEditPoints="1" noChangeArrowheads="1"/>
            </p:cNvSpPr>
            <p:nvPr/>
          </p:nvSpPr>
          <p:spPr bwMode="auto">
            <a:xfrm>
              <a:off x="3216" y="2448"/>
              <a:ext cx="768" cy="672"/>
            </a:xfrm>
            <a:custGeom>
              <a:avLst/>
              <a:gdLst>
                <a:gd name="T0" fmla="*/ 7352 w 21600"/>
                <a:gd name="T1" fmla="*/ 46 h 21600"/>
                <a:gd name="T2" fmla="*/ 7373 w 21600"/>
                <a:gd name="T3" fmla="*/ 9900 h 21600"/>
                <a:gd name="T4" fmla="*/ 21683 w 21600"/>
                <a:gd name="T5" fmla="*/ 10061 h 21600"/>
                <a:gd name="T6" fmla="*/ 7352 w 21600"/>
                <a:gd name="T7" fmla="*/ 46 h 21600"/>
                <a:gd name="T8" fmla="*/ 21600 w 21600"/>
                <a:gd name="T9" fmla="*/ 0 h 21600"/>
                <a:gd name="T10" fmla="*/ 7975 w 21600"/>
                <a:gd name="T11" fmla="*/ 923 h 21600"/>
                <a:gd name="T12" fmla="*/ 20935 w 21600"/>
                <a:gd name="T13" fmla="*/ 535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7352" y="46"/>
                  </a:moveTo>
                  <a:lnTo>
                    <a:pt x="7373" y="9900"/>
                  </a:lnTo>
                  <a:lnTo>
                    <a:pt x="7352" y="16107"/>
                  </a:lnTo>
                  <a:lnTo>
                    <a:pt x="7103" y="15969"/>
                  </a:lnTo>
                  <a:lnTo>
                    <a:pt x="6729" y="15692"/>
                  </a:lnTo>
                  <a:lnTo>
                    <a:pt x="6355" y="15553"/>
                  </a:lnTo>
                  <a:lnTo>
                    <a:pt x="5981" y="15415"/>
                  </a:lnTo>
                  <a:lnTo>
                    <a:pt x="5607" y="15276"/>
                  </a:lnTo>
                  <a:lnTo>
                    <a:pt x="5109" y="15138"/>
                  </a:lnTo>
                  <a:lnTo>
                    <a:pt x="4735" y="15138"/>
                  </a:lnTo>
                  <a:lnTo>
                    <a:pt x="4236" y="15138"/>
                  </a:lnTo>
                  <a:lnTo>
                    <a:pt x="3364" y="15138"/>
                  </a:lnTo>
                  <a:lnTo>
                    <a:pt x="2616" y="15276"/>
                  </a:lnTo>
                  <a:lnTo>
                    <a:pt x="1869" y="15692"/>
                  </a:lnTo>
                  <a:lnTo>
                    <a:pt x="1246" y="15969"/>
                  </a:lnTo>
                  <a:lnTo>
                    <a:pt x="747" y="16523"/>
                  </a:lnTo>
                  <a:lnTo>
                    <a:pt x="373" y="17076"/>
                  </a:lnTo>
                  <a:lnTo>
                    <a:pt x="124" y="17630"/>
                  </a:lnTo>
                  <a:lnTo>
                    <a:pt x="0" y="18323"/>
                  </a:lnTo>
                  <a:lnTo>
                    <a:pt x="124" y="19015"/>
                  </a:lnTo>
                  <a:lnTo>
                    <a:pt x="373" y="19569"/>
                  </a:lnTo>
                  <a:lnTo>
                    <a:pt x="747" y="20123"/>
                  </a:lnTo>
                  <a:lnTo>
                    <a:pt x="1246" y="20676"/>
                  </a:lnTo>
                  <a:lnTo>
                    <a:pt x="1869" y="21092"/>
                  </a:lnTo>
                  <a:lnTo>
                    <a:pt x="2616" y="21369"/>
                  </a:lnTo>
                  <a:lnTo>
                    <a:pt x="3364" y="21507"/>
                  </a:lnTo>
                  <a:lnTo>
                    <a:pt x="4236" y="21646"/>
                  </a:lnTo>
                  <a:lnTo>
                    <a:pt x="5109" y="21507"/>
                  </a:lnTo>
                  <a:lnTo>
                    <a:pt x="5856" y="21369"/>
                  </a:lnTo>
                  <a:lnTo>
                    <a:pt x="6604" y="21092"/>
                  </a:lnTo>
                  <a:lnTo>
                    <a:pt x="7227" y="20676"/>
                  </a:lnTo>
                  <a:lnTo>
                    <a:pt x="7726" y="20123"/>
                  </a:lnTo>
                  <a:lnTo>
                    <a:pt x="8100" y="19569"/>
                  </a:lnTo>
                  <a:lnTo>
                    <a:pt x="8349" y="19015"/>
                  </a:lnTo>
                  <a:lnTo>
                    <a:pt x="8473" y="18323"/>
                  </a:lnTo>
                  <a:lnTo>
                    <a:pt x="8473" y="6276"/>
                  </a:lnTo>
                  <a:lnTo>
                    <a:pt x="20561" y="6276"/>
                  </a:lnTo>
                  <a:lnTo>
                    <a:pt x="20561" y="16107"/>
                  </a:lnTo>
                  <a:lnTo>
                    <a:pt x="20187" y="15830"/>
                  </a:lnTo>
                  <a:lnTo>
                    <a:pt x="19938" y="15692"/>
                  </a:lnTo>
                  <a:lnTo>
                    <a:pt x="19564" y="15553"/>
                  </a:lnTo>
                  <a:lnTo>
                    <a:pt x="19190" y="15415"/>
                  </a:lnTo>
                  <a:lnTo>
                    <a:pt x="18692" y="15276"/>
                  </a:lnTo>
                  <a:lnTo>
                    <a:pt x="18318" y="15138"/>
                  </a:lnTo>
                  <a:lnTo>
                    <a:pt x="17944" y="15138"/>
                  </a:lnTo>
                  <a:lnTo>
                    <a:pt x="17446" y="15138"/>
                  </a:lnTo>
                  <a:lnTo>
                    <a:pt x="16573" y="15138"/>
                  </a:lnTo>
                  <a:lnTo>
                    <a:pt x="15826" y="15276"/>
                  </a:lnTo>
                  <a:lnTo>
                    <a:pt x="15078" y="15692"/>
                  </a:lnTo>
                  <a:lnTo>
                    <a:pt x="14455" y="15969"/>
                  </a:lnTo>
                  <a:lnTo>
                    <a:pt x="13956" y="16523"/>
                  </a:lnTo>
                  <a:lnTo>
                    <a:pt x="13583" y="17076"/>
                  </a:lnTo>
                  <a:lnTo>
                    <a:pt x="13333" y="17630"/>
                  </a:lnTo>
                  <a:lnTo>
                    <a:pt x="13209" y="18323"/>
                  </a:lnTo>
                  <a:lnTo>
                    <a:pt x="13333" y="19015"/>
                  </a:lnTo>
                  <a:lnTo>
                    <a:pt x="13583" y="19569"/>
                  </a:lnTo>
                  <a:lnTo>
                    <a:pt x="13956" y="20123"/>
                  </a:lnTo>
                  <a:lnTo>
                    <a:pt x="14455" y="20676"/>
                  </a:lnTo>
                  <a:lnTo>
                    <a:pt x="15078" y="21092"/>
                  </a:lnTo>
                  <a:lnTo>
                    <a:pt x="15826" y="21369"/>
                  </a:lnTo>
                  <a:lnTo>
                    <a:pt x="16573" y="21507"/>
                  </a:lnTo>
                  <a:lnTo>
                    <a:pt x="17446" y="21646"/>
                  </a:lnTo>
                  <a:lnTo>
                    <a:pt x="18318" y="21507"/>
                  </a:lnTo>
                  <a:lnTo>
                    <a:pt x="19066" y="21369"/>
                  </a:lnTo>
                  <a:lnTo>
                    <a:pt x="19813" y="21092"/>
                  </a:lnTo>
                  <a:lnTo>
                    <a:pt x="20436" y="20676"/>
                  </a:lnTo>
                  <a:lnTo>
                    <a:pt x="20935" y="20123"/>
                  </a:lnTo>
                  <a:lnTo>
                    <a:pt x="21309" y="19569"/>
                  </a:lnTo>
                  <a:lnTo>
                    <a:pt x="21558" y="19015"/>
                  </a:lnTo>
                  <a:lnTo>
                    <a:pt x="21683" y="18323"/>
                  </a:lnTo>
                  <a:lnTo>
                    <a:pt x="21683" y="10061"/>
                  </a:lnTo>
                  <a:lnTo>
                    <a:pt x="21683" y="46"/>
                  </a:lnTo>
                  <a:lnTo>
                    <a:pt x="7352" y="46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en-MY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Rhythm is timing patterns among syllables. There are basically two types of sentence rhythm in languages:</a:t>
            </a:r>
            <a:endParaRPr lang="en-US" b="1"/>
          </a:p>
          <a:p>
            <a:r>
              <a:rPr lang="en-US" b="1"/>
              <a:t> "stress-timed rhythm" and "syllables-timed rhythm."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(A) </a:t>
            </a:r>
            <a:r>
              <a:rPr lang="en-US" b="1"/>
              <a:t>represents the stress-timed rhythm, with an alternation of stressed and unstressed syllables</a:t>
            </a:r>
            <a:r>
              <a:rPr lang="en-US"/>
              <a:t> </a:t>
            </a:r>
          </a:p>
          <a:p>
            <a:pPr lvl="1"/>
            <a:r>
              <a:rPr lang="en-US"/>
              <a:t>(adults represent stressed syllables and kids represent unstressed ones), and  </a:t>
            </a:r>
            <a:endParaRPr lang="en-US" b="1"/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2756" name="Picture 4" descr="kid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7550" y="3022600"/>
            <a:ext cx="6162675" cy="210502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(B) </a:t>
            </a:r>
            <a:r>
              <a:rPr lang="en-US" b="1"/>
              <a:t>represents the syllable-timed rhythm, with nearly equal weight and time in all syllables</a:t>
            </a:r>
            <a:r>
              <a:rPr lang="en-US"/>
              <a:t> </a:t>
            </a:r>
          </a:p>
          <a:p>
            <a:pPr lvl="1"/>
            <a:r>
              <a:rPr lang="en-US"/>
              <a:t>(identical soldiers represent the same length and weight that each syllable has).</a:t>
            </a:r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828" name="Picture 4" descr="solider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2743200"/>
            <a:ext cx="5486400" cy="23622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SAY IT RIGHT!</a:t>
            </a:r>
            <a:endParaRPr lang="en-MY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5</a:t>
            </a:fld>
            <a:endParaRPr lang="en-MY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685800" y="2827337"/>
          <a:ext cx="7772400" cy="2520950"/>
        </p:xfrm>
        <a:graphic>
          <a:graphicData uri="http://schemas.openxmlformats.org/presentationml/2006/ole">
            <p:oleObj spid="_x0000_s1026" name="MS Org Chart" r:id="rId3" imgW="7772400" imgH="2520720" progId="OrgPlusWOPX.4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/>
              <a:t>Question:   </a:t>
            </a:r>
            <a:br>
              <a:rPr lang="en-US" sz="4000" b="1"/>
            </a:br>
            <a:endParaRPr lang="en-US" sz="4000" b="1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Which picture represents English speech rhythm?</a:t>
            </a:r>
            <a:r>
              <a:rPr lang="en-US"/>
              <a:t> </a:t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SAY THIS SENTENCE ALOUD!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rgbClr val="FF0066"/>
                </a:solidFill>
              </a:rPr>
              <a:t>PRONUNCIATION IS IMPORTANT</a:t>
            </a:r>
            <a:r>
              <a:rPr lang="en-US" b="1"/>
              <a:t> </a:t>
            </a:r>
          </a:p>
        </p:txBody>
      </p:sp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3873500" y="3200400"/>
            <a:ext cx="1858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Answer ??</a:t>
            </a:r>
            <a:r>
              <a:rPr 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Answer:  </a:t>
            </a:r>
            <a:r>
              <a:rPr lang="en-US" sz="4000" b="1">
                <a:solidFill>
                  <a:srgbClr val="FF0066"/>
                </a:solidFill>
              </a:rPr>
              <a:t>Picture (A)</a:t>
            </a:r>
            <a:r>
              <a:rPr lang="en-US"/>
              <a:t> </a:t>
            </a:r>
          </a:p>
          <a:p>
            <a:endParaRPr lang="en-US"/>
          </a:p>
          <a:p>
            <a:r>
              <a:rPr lang="en-US"/>
              <a:t>"</a:t>
            </a:r>
            <a:r>
              <a:rPr lang="en-US" sz="4000"/>
              <a:t>pronun</a:t>
            </a:r>
            <a:r>
              <a:rPr lang="en-US" sz="4000" b="1"/>
              <a:t>CIA</a:t>
            </a:r>
            <a:r>
              <a:rPr lang="en-US" sz="4000"/>
              <a:t>tion is im</a:t>
            </a:r>
            <a:r>
              <a:rPr lang="en-US" sz="4000" b="1"/>
              <a:t>POR</a:t>
            </a:r>
            <a:r>
              <a:rPr lang="en-US" sz="4000"/>
              <a:t>tant."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ACTIVITY!!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SAY THIS RHYME:</a:t>
            </a:r>
          </a:p>
          <a:p>
            <a:pPr>
              <a:buFont typeface="Wingdings" pitchFamily="2" charset="2"/>
              <a:buNone/>
            </a:pPr>
            <a:endParaRPr lang="en-US" b="1" dirty="0"/>
          </a:p>
          <a:p>
            <a:r>
              <a:rPr lang="en-US" sz="4000" b="1" dirty="0"/>
              <a:t>Hick</a:t>
            </a:r>
            <a:r>
              <a:rPr lang="en-US" sz="4000" dirty="0"/>
              <a:t>ory</a:t>
            </a:r>
            <a:r>
              <a:rPr lang="en-US" sz="4000" b="1" dirty="0"/>
              <a:t> </a:t>
            </a:r>
            <a:r>
              <a:rPr lang="en-US" sz="4000" b="1" dirty="0" err="1"/>
              <a:t>Dick</a:t>
            </a:r>
            <a:r>
              <a:rPr lang="en-US" sz="4000" dirty="0" err="1"/>
              <a:t>ory</a:t>
            </a:r>
            <a:r>
              <a:rPr lang="en-US" sz="4000" b="1" dirty="0"/>
              <a:t> Dock </a:t>
            </a:r>
            <a:r>
              <a:rPr lang="en-US" sz="4000" dirty="0"/>
              <a:t> </a:t>
            </a:r>
          </a:p>
          <a:p>
            <a:r>
              <a:rPr lang="en-US" sz="4000" dirty="0"/>
              <a:t>The</a:t>
            </a:r>
            <a:r>
              <a:rPr lang="en-US" sz="4000" b="1" dirty="0"/>
              <a:t> mouse </a:t>
            </a:r>
            <a:r>
              <a:rPr lang="en-US" sz="4000" dirty="0"/>
              <a:t>ran </a:t>
            </a:r>
            <a:r>
              <a:rPr lang="en-US" sz="4000" b="1" dirty="0"/>
              <a:t>up </a:t>
            </a:r>
            <a:r>
              <a:rPr lang="en-US" sz="4000" dirty="0"/>
              <a:t>the</a:t>
            </a:r>
            <a:r>
              <a:rPr lang="en-US" sz="4000" b="1" dirty="0"/>
              <a:t> </a:t>
            </a:r>
            <a:r>
              <a:rPr lang="en-US" sz="4000" b="1" dirty="0" smtClean="0"/>
              <a:t>clock</a:t>
            </a:r>
          </a:p>
          <a:p>
            <a:r>
              <a:rPr lang="en-US" sz="4000" dirty="0" smtClean="0"/>
              <a:t>The</a:t>
            </a:r>
            <a:r>
              <a:rPr lang="en-US" sz="4000" b="1" dirty="0" smtClean="0"/>
              <a:t> clock </a:t>
            </a:r>
            <a:r>
              <a:rPr lang="en-US" sz="4000" dirty="0" smtClean="0"/>
              <a:t>struck</a:t>
            </a:r>
            <a:r>
              <a:rPr lang="en-US" sz="4000" b="1" dirty="0" smtClean="0"/>
              <a:t> one</a:t>
            </a:r>
          </a:p>
          <a:p>
            <a:r>
              <a:rPr lang="en-US" sz="4000" dirty="0" smtClean="0"/>
              <a:t>The</a:t>
            </a:r>
            <a:r>
              <a:rPr lang="en-US" sz="4000" b="1" dirty="0" smtClean="0"/>
              <a:t> mouse </a:t>
            </a:r>
            <a:r>
              <a:rPr lang="en-US" sz="4000" dirty="0" smtClean="0"/>
              <a:t>ran</a:t>
            </a:r>
            <a:r>
              <a:rPr lang="en-US" sz="4000" b="1" dirty="0" smtClean="0"/>
              <a:t> down</a:t>
            </a:r>
          </a:p>
          <a:p>
            <a:r>
              <a:rPr lang="en-US" sz="4000" b="1" dirty="0" smtClean="0"/>
              <a:t>Hick</a:t>
            </a:r>
            <a:r>
              <a:rPr lang="en-US" sz="4000" dirty="0" smtClean="0"/>
              <a:t>ory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Dick</a:t>
            </a:r>
            <a:r>
              <a:rPr lang="en-US" sz="4000" dirty="0" err="1" smtClean="0"/>
              <a:t>ory</a:t>
            </a:r>
            <a:r>
              <a:rPr lang="en-US" sz="4000" b="1" dirty="0" smtClean="0"/>
              <a:t> Dock</a:t>
            </a:r>
            <a:endParaRPr lang="en-US" sz="4000" b="1" dirty="0"/>
          </a:p>
        </p:txBody>
      </p:sp>
      <p:sp>
        <p:nvSpPr>
          <p:cNvPr id="210948" name="Music"/>
          <p:cNvSpPr>
            <a:spLocks noEditPoints="1" noChangeArrowheads="1"/>
          </p:cNvSpPr>
          <p:nvPr/>
        </p:nvSpPr>
        <p:spPr bwMode="auto">
          <a:xfrm>
            <a:off x="6786578" y="3286124"/>
            <a:ext cx="1809750" cy="180975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folHlink"/>
                </a:solidFill>
                <a:cs typeface="Times New Roman" pitchFamily="18" charset="0"/>
              </a:rPr>
              <a:t>INTONATION</a:t>
            </a:r>
          </a:p>
        </p:txBody>
      </p:sp>
      <p:sp>
        <p:nvSpPr>
          <p:cNvPr id="171013" name="Sound"/>
          <p:cNvSpPr>
            <a:spLocks noEditPoints="1" noChangeArrowheads="1"/>
          </p:cNvSpPr>
          <p:nvPr/>
        </p:nvSpPr>
        <p:spPr bwMode="auto">
          <a:xfrm>
            <a:off x="3667125" y="2524125"/>
            <a:ext cx="1809750" cy="180975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INTONATION</a:t>
            </a:r>
            <a:endParaRPr lang="en-MY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55</a:t>
            </a:fld>
            <a:endParaRPr lang="en-MY"/>
          </a:p>
        </p:txBody>
      </p:sp>
      <p:sp>
        <p:nvSpPr>
          <p:cNvPr id="5" name="Rectangle 4"/>
          <p:cNvSpPr/>
          <p:nvPr/>
        </p:nvSpPr>
        <p:spPr>
          <a:xfrm>
            <a:off x="1071538" y="2000241"/>
            <a:ext cx="7715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cs typeface="Times New Roman" pitchFamily="18" charset="0"/>
              </a:rPr>
              <a:t>Intonation is very important because it tells the listener something about the speaker’s intentions. </a:t>
            </a:r>
            <a:endParaRPr lang="en-MY" sz="3600" b="1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folHlink"/>
                </a:solidFill>
                <a:cs typeface="Times New Roman" pitchFamily="18" charset="0"/>
              </a:rPr>
              <a:t>INTONATION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There are two kinds of intonation in English – rising and falling intonation. </a:t>
            </a:r>
          </a:p>
          <a:p>
            <a:r>
              <a:rPr lang="en-US" b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Rising intonation</a:t>
            </a:r>
            <a:r>
              <a:rPr lang="en-US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is commonly used in some forms of questions (e.g. yes/no) and when making a list.</a:t>
            </a:r>
          </a:p>
          <a:p>
            <a:r>
              <a:rPr lang="en-US" b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Falling intonation </a:t>
            </a:r>
            <a:r>
              <a:rPr lang="en-US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is most commonly used to end an utterance.</a:t>
            </a:r>
          </a:p>
          <a:p>
            <a:endParaRPr lang="en-US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solidFill>
                  <a:schemeClr val="accent1"/>
                </a:solidFill>
                <a:cs typeface="Times New Roman" pitchFamily="18" charset="0"/>
              </a:rPr>
              <a:t/>
            </a:r>
            <a:br>
              <a:rPr lang="en-US" b="1">
                <a:solidFill>
                  <a:schemeClr val="accent1"/>
                </a:solidFill>
                <a:cs typeface="Times New Roman" pitchFamily="18" charset="0"/>
              </a:rPr>
            </a:br>
            <a:r>
              <a:rPr lang="en-US" b="1">
                <a:solidFill>
                  <a:schemeClr val="accent1"/>
                </a:solidFill>
                <a:cs typeface="Times New Roman" pitchFamily="18" charset="0"/>
              </a:rPr>
              <a:t>INTONATION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16740" name="Group 4"/>
          <p:cNvGraphicFramePr>
            <a:graphicFrameLocks noGrp="1"/>
          </p:cNvGraphicFramePr>
          <p:nvPr/>
        </p:nvGraphicFramePr>
        <p:xfrm>
          <a:off x="1524000" y="2286000"/>
          <a:ext cx="6781800" cy="3346704"/>
        </p:xfrm>
        <a:graphic>
          <a:graphicData uri="http://schemas.openxmlformats.org/drawingml/2006/table">
            <a:tbl>
              <a:tblPr/>
              <a:tblGrid>
                <a:gridCol w="2590800"/>
                <a:gridCol w="1930400"/>
                <a:gridCol w="2260600"/>
              </a:tblGrid>
              <a:tr h="144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Intonation	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Symbol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Situation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Rising intonation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Yes/ No statement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Falling intonation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Wh-question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6760" name="Line 24"/>
          <p:cNvSpPr>
            <a:spLocks noChangeShapeType="1"/>
          </p:cNvSpPr>
          <p:nvPr/>
        </p:nvSpPr>
        <p:spPr bwMode="auto">
          <a:xfrm flipV="1">
            <a:off x="4953000" y="3962400"/>
            <a:ext cx="381000" cy="304800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MY"/>
          </a:p>
        </p:txBody>
      </p:sp>
      <p:sp>
        <p:nvSpPr>
          <p:cNvPr id="116761" name="Line 25"/>
          <p:cNvSpPr>
            <a:spLocks noChangeShapeType="1"/>
          </p:cNvSpPr>
          <p:nvPr/>
        </p:nvSpPr>
        <p:spPr bwMode="auto">
          <a:xfrm>
            <a:off x="4800600" y="5029200"/>
            <a:ext cx="304800" cy="381000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MY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hlink"/>
                </a:solidFill>
                <a:cs typeface="Times New Roman" pitchFamily="18" charset="0"/>
              </a:rPr>
              <a:t>RISING INTONATION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133600"/>
            <a:ext cx="7772400" cy="39989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For example: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				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Do you have a car?       	Are you married?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Is that woman </a:t>
            </a:r>
            <a:r>
              <a:rPr lang="en-US" sz="28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Linda?</a:t>
            </a: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		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Do you have some change?</a:t>
            </a: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 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118788" name="Line 4"/>
          <p:cNvSpPr>
            <a:spLocks noChangeShapeType="1"/>
          </p:cNvSpPr>
          <p:nvPr/>
        </p:nvSpPr>
        <p:spPr bwMode="auto">
          <a:xfrm flipV="1">
            <a:off x="4038600" y="2895600"/>
            <a:ext cx="228600" cy="76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18789" name="Line 5"/>
          <p:cNvSpPr>
            <a:spLocks noChangeShapeType="1"/>
          </p:cNvSpPr>
          <p:nvPr/>
        </p:nvSpPr>
        <p:spPr bwMode="auto">
          <a:xfrm flipV="1">
            <a:off x="7924800" y="2895600"/>
            <a:ext cx="228600" cy="76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18790" name="Line 6"/>
          <p:cNvSpPr>
            <a:spLocks noChangeShapeType="1"/>
          </p:cNvSpPr>
          <p:nvPr/>
        </p:nvSpPr>
        <p:spPr bwMode="auto">
          <a:xfrm flipV="1">
            <a:off x="4000496" y="3571876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18791" name="Line 7"/>
          <p:cNvSpPr>
            <a:spLocks noChangeShapeType="1"/>
          </p:cNvSpPr>
          <p:nvPr/>
        </p:nvSpPr>
        <p:spPr bwMode="auto">
          <a:xfrm flipV="1">
            <a:off x="4786314" y="4357694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solidFill>
                  <a:schemeClr val="folHlink"/>
                </a:solidFill>
                <a:cs typeface="Times New Roman" pitchFamily="18" charset="0"/>
              </a:rPr>
              <a:t/>
            </a:r>
            <a:br>
              <a:rPr lang="en-US" b="1">
                <a:solidFill>
                  <a:schemeClr val="folHlink"/>
                </a:solidFill>
                <a:cs typeface="Times New Roman" pitchFamily="18" charset="0"/>
              </a:rPr>
            </a:br>
            <a:r>
              <a:rPr lang="en-US" b="1">
                <a:solidFill>
                  <a:schemeClr val="folHlink"/>
                </a:solidFill>
                <a:cs typeface="Times New Roman" pitchFamily="18" charset="0"/>
              </a:rPr>
              <a:t>FALLING INTONATION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a)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en-US" sz="2800" dirty="0" err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Wh</a:t>
            </a: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-questions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These are sentences that begin with question words such as ‘</a:t>
            </a:r>
            <a:r>
              <a:rPr lang="en-US" sz="2800" i="1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who’, ‘what’, ‘when’, ‘why’, ‘how’, ‘which’, ‘where’</a:t>
            </a: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etc. For example: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What is your name?	    How do you do? 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Where are you working?		</a:t>
            </a:r>
          </a:p>
          <a:p>
            <a:pPr>
              <a:lnSpc>
                <a:spcPct val="90000"/>
              </a:lnSpc>
            </a:pP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How do you come to work?</a:t>
            </a:r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sp>
        <p:nvSpPr>
          <p:cNvPr id="120836" name="Line 4"/>
          <p:cNvSpPr>
            <a:spLocks noChangeShapeType="1"/>
          </p:cNvSpPr>
          <p:nvPr/>
        </p:nvSpPr>
        <p:spPr bwMode="auto">
          <a:xfrm>
            <a:off x="3143240" y="3643314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20837" name="Line 5"/>
          <p:cNvSpPr>
            <a:spLocks noChangeShapeType="1"/>
          </p:cNvSpPr>
          <p:nvPr/>
        </p:nvSpPr>
        <p:spPr bwMode="auto">
          <a:xfrm>
            <a:off x="6000760" y="3500438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20838" name="Line 6"/>
          <p:cNvSpPr>
            <a:spLocks noChangeShapeType="1"/>
          </p:cNvSpPr>
          <p:nvPr/>
        </p:nvSpPr>
        <p:spPr bwMode="auto">
          <a:xfrm>
            <a:off x="3643306" y="4286256"/>
            <a:ext cx="533400" cy="304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20839" name="Line 7"/>
          <p:cNvSpPr>
            <a:spLocks noChangeShapeType="1"/>
          </p:cNvSpPr>
          <p:nvPr/>
        </p:nvSpPr>
        <p:spPr bwMode="auto">
          <a:xfrm>
            <a:off x="3786182" y="5072074"/>
            <a:ext cx="5334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Vowel Phonemes</a:t>
            </a:r>
          </a:p>
        </p:txBody>
      </p:sp>
      <p:sp>
        <p:nvSpPr>
          <p:cNvPr id="100399" name="Rectangle 47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398" name="Picture 46" descr="http://nhd.heinle.com/_images/pronguide/a.g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524000" y="2438400"/>
            <a:ext cx="914400" cy="619125"/>
          </a:xfrm>
          <a:prstGeom prst="rect">
            <a:avLst/>
          </a:prstGeom>
          <a:noFill/>
        </p:spPr>
      </p:pic>
      <p:sp>
        <p:nvSpPr>
          <p:cNvPr id="100401" name="Rectangle 49"/>
          <p:cNvSpPr>
            <a:spLocks noChangeArrowheads="1"/>
          </p:cNvSpPr>
          <p:nvPr/>
        </p:nvSpPr>
        <p:spPr bwMode="auto">
          <a:xfrm>
            <a:off x="4438650" y="3343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00" name="Picture 48" descr="http://nhd.heinle.com/_images/pronguide/ae.gif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524000" y="3124200"/>
            <a:ext cx="914400" cy="538163"/>
          </a:xfrm>
          <a:prstGeom prst="rect">
            <a:avLst/>
          </a:prstGeom>
          <a:noFill/>
        </p:spPr>
      </p:pic>
      <p:sp>
        <p:nvSpPr>
          <p:cNvPr id="100403" name="Rectangle 51"/>
          <p:cNvSpPr>
            <a:spLocks noChangeArrowheads="1"/>
          </p:cNvSpPr>
          <p:nvPr/>
        </p:nvSpPr>
        <p:spPr bwMode="auto">
          <a:xfrm>
            <a:off x="4429125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02" name="Picture 50" descr="http://nhd.heinle.com/_images/pronguide/ai.gif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1524000" y="3810000"/>
            <a:ext cx="914400" cy="542925"/>
          </a:xfrm>
          <a:prstGeom prst="rect">
            <a:avLst/>
          </a:prstGeom>
          <a:noFill/>
        </p:spPr>
      </p:pic>
      <p:sp>
        <p:nvSpPr>
          <p:cNvPr id="100405" name="Rectangle 53"/>
          <p:cNvSpPr>
            <a:spLocks noChangeArrowheads="1"/>
          </p:cNvSpPr>
          <p:nvPr/>
        </p:nvSpPr>
        <p:spPr bwMode="auto">
          <a:xfrm>
            <a:off x="441483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04" name="Picture 52" descr="http://nhd.heinle.com/_images/pronguide/au.gif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1524000" y="4495800"/>
            <a:ext cx="914400" cy="588963"/>
          </a:xfrm>
          <a:prstGeom prst="rect">
            <a:avLst/>
          </a:prstGeom>
          <a:noFill/>
        </p:spPr>
      </p:pic>
      <p:pic>
        <p:nvPicPr>
          <p:cNvPr id="100406" name="Picture 54" descr="http://nhd.heinle.com/_images/pronguide/e.gif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2971800" y="2438400"/>
            <a:ext cx="914400" cy="573088"/>
          </a:xfrm>
          <a:prstGeom prst="rect">
            <a:avLst/>
          </a:prstGeom>
          <a:noFill/>
        </p:spPr>
      </p:pic>
      <p:sp>
        <p:nvSpPr>
          <p:cNvPr id="100409" name="Rectangle 57"/>
          <p:cNvSpPr>
            <a:spLocks noChangeArrowheads="1"/>
          </p:cNvSpPr>
          <p:nvPr/>
        </p:nvSpPr>
        <p:spPr bwMode="auto">
          <a:xfrm>
            <a:off x="4429125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08" name="Picture 56" descr="http://nhd.heinle.com/_images/pronguide/ei.gif"/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2971800" y="3048000"/>
            <a:ext cx="914400" cy="595313"/>
          </a:xfrm>
          <a:prstGeom prst="rect">
            <a:avLst/>
          </a:prstGeom>
          <a:noFill/>
        </p:spPr>
      </p:pic>
      <p:sp>
        <p:nvSpPr>
          <p:cNvPr id="100411" name="Rectangle 59"/>
          <p:cNvSpPr>
            <a:spLocks noChangeArrowheads="1"/>
          </p:cNvSpPr>
          <p:nvPr/>
        </p:nvSpPr>
        <p:spPr bwMode="auto">
          <a:xfrm>
            <a:off x="448151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10" name="Picture 58" descr="http://nhd.heinle.com/_images/pronguide/idot.gif"/>
          <p:cNvPicPr>
            <a:picLocks noChangeAspect="1" noChangeArrowheads="1"/>
          </p:cNvPicPr>
          <p:nvPr/>
        </p:nvPicPr>
        <p:blipFill>
          <a:blip r:embed="rId14" r:link="rId15" cstate="print"/>
          <a:srcRect/>
          <a:stretch>
            <a:fillRect/>
          </a:stretch>
        </p:blipFill>
        <p:spPr bwMode="auto">
          <a:xfrm>
            <a:off x="2895600" y="3733800"/>
            <a:ext cx="914400" cy="614363"/>
          </a:xfrm>
          <a:prstGeom prst="rect">
            <a:avLst/>
          </a:prstGeom>
          <a:noFill/>
        </p:spPr>
      </p:pic>
      <p:sp>
        <p:nvSpPr>
          <p:cNvPr id="100413" name="Rectangle 61"/>
          <p:cNvSpPr>
            <a:spLocks noChangeArrowheads="1"/>
          </p:cNvSpPr>
          <p:nvPr/>
        </p:nvSpPr>
        <p:spPr bwMode="auto">
          <a:xfrm>
            <a:off x="44719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12" name="Picture 60" descr="http://nhd.heinle.com/_images/pronguide/i.gif"/>
          <p:cNvPicPr>
            <a:picLocks noChangeAspect="1" noChangeArrowheads="1"/>
          </p:cNvPicPr>
          <p:nvPr/>
        </p:nvPicPr>
        <p:blipFill>
          <a:blip r:embed="rId16" r:link="rId17" cstate="print"/>
          <a:srcRect/>
          <a:stretch>
            <a:fillRect/>
          </a:stretch>
        </p:blipFill>
        <p:spPr bwMode="auto">
          <a:xfrm>
            <a:off x="2819400" y="4495800"/>
            <a:ext cx="990600" cy="650875"/>
          </a:xfrm>
          <a:prstGeom prst="rect">
            <a:avLst/>
          </a:prstGeom>
          <a:noFill/>
        </p:spPr>
      </p:pic>
      <p:sp>
        <p:nvSpPr>
          <p:cNvPr id="100415" name="Rectangle 63"/>
          <p:cNvSpPr>
            <a:spLocks noChangeArrowheads="1"/>
          </p:cNvSpPr>
          <p:nvPr/>
        </p:nvSpPr>
        <p:spPr bwMode="auto">
          <a:xfrm>
            <a:off x="441483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14" name="Picture 62" descr="http://nhd.heinle.com/_images/pronguide/ou.gif"/>
          <p:cNvPicPr>
            <a:picLocks noChangeAspect="1" noChangeArrowheads="1"/>
          </p:cNvPicPr>
          <p:nvPr/>
        </p:nvPicPr>
        <p:blipFill>
          <a:blip r:embed="rId18" r:link="rId19" cstate="print"/>
          <a:srcRect/>
          <a:stretch>
            <a:fillRect/>
          </a:stretch>
        </p:blipFill>
        <p:spPr bwMode="auto">
          <a:xfrm>
            <a:off x="4572000" y="2362200"/>
            <a:ext cx="990600" cy="614363"/>
          </a:xfrm>
          <a:prstGeom prst="rect">
            <a:avLst/>
          </a:prstGeom>
          <a:noFill/>
        </p:spPr>
      </p:pic>
      <p:sp>
        <p:nvSpPr>
          <p:cNvPr id="100417" name="Rectangle 65"/>
          <p:cNvSpPr>
            <a:spLocks noChangeArrowheads="1"/>
          </p:cNvSpPr>
          <p:nvPr/>
        </p:nvSpPr>
        <p:spPr bwMode="auto">
          <a:xfrm>
            <a:off x="445770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16" name="Picture 64" descr="http://nhd.heinle.com/_images/pronguide/u.gif"/>
          <p:cNvPicPr>
            <a:picLocks noChangeAspect="1" noChangeArrowheads="1"/>
          </p:cNvPicPr>
          <p:nvPr/>
        </p:nvPicPr>
        <p:blipFill>
          <a:blip r:embed="rId20" r:link="rId21" cstate="print"/>
          <a:srcRect/>
          <a:stretch>
            <a:fillRect/>
          </a:stretch>
        </p:blipFill>
        <p:spPr bwMode="auto">
          <a:xfrm flipH="1">
            <a:off x="4572000" y="3124200"/>
            <a:ext cx="838200" cy="593725"/>
          </a:xfrm>
          <a:prstGeom prst="rect">
            <a:avLst/>
          </a:prstGeom>
          <a:noFill/>
        </p:spPr>
      </p:pic>
      <p:sp>
        <p:nvSpPr>
          <p:cNvPr id="100419" name="Rectangle 67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18" name="Picture 66" descr="http://nhd.heinle.com/_images/pronguide/o.gif"/>
          <p:cNvPicPr>
            <a:picLocks noChangeAspect="1" noChangeArrowheads="1"/>
          </p:cNvPicPr>
          <p:nvPr/>
        </p:nvPicPr>
        <p:blipFill>
          <a:blip r:embed="rId22" r:link="rId23" cstate="print"/>
          <a:srcRect/>
          <a:stretch>
            <a:fillRect/>
          </a:stretch>
        </p:blipFill>
        <p:spPr bwMode="auto">
          <a:xfrm flipV="1">
            <a:off x="4495800" y="3810000"/>
            <a:ext cx="914400" cy="561975"/>
          </a:xfrm>
          <a:prstGeom prst="rect">
            <a:avLst/>
          </a:prstGeom>
          <a:noFill/>
        </p:spPr>
      </p:pic>
      <p:sp>
        <p:nvSpPr>
          <p:cNvPr id="100421" name="Rectangle 69"/>
          <p:cNvSpPr>
            <a:spLocks noChangeArrowheads="1"/>
          </p:cNvSpPr>
          <p:nvPr/>
        </p:nvSpPr>
        <p:spPr bwMode="auto">
          <a:xfrm>
            <a:off x="4429125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20" name="Picture 68" descr="http://nhd.heinle.com/_images/pronguide/oi.gif"/>
          <p:cNvPicPr>
            <a:picLocks noChangeAspect="1" noChangeArrowheads="1"/>
          </p:cNvPicPr>
          <p:nvPr/>
        </p:nvPicPr>
        <p:blipFill>
          <a:blip r:embed="rId24" r:link="rId25" cstate="print"/>
          <a:srcRect/>
          <a:stretch>
            <a:fillRect/>
          </a:stretch>
        </p:blipFill>
        <p:spPr bwMode="auto">
          <a:xfrm>
            <a:off x="4419600" y="4530725"/>
            <a:ext cx="914400" cy="604838"/>
          </a:xfrm>
          <a:prstGeom prst="rect">
            <a:avLst/>
          </a:prstGeom>
          <a:noFill/>
        </p:spPr>
      </p:pic>
      <p:sp>
        <p:nvSpPr>
          <p:cNvPr id="100423" name="Rectangle 71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22" name="Picture 70" descr="http://nhd.heinle.com/_images/pronguide/anobar.gif"/>
          <p:cNvPicPr>
            <a:picLocks noChangeAspect="1" noChangeArrowheads="1"/>
          </p:cNvPicPr>
          <p:nvPr/>
        </p:nvPicPr>
        <p:blipFill>
          <a:blip r:embed="rId26" r:link="rId27" cstate="print"/>
          <a:srcRect/>
          <a:stretch>
            <a:fillRect/>
          </a:stretch>
        </p:blipFill>
        <p:spPr bwMode="auto">
          <a:xfrm>
            <a:off x="6172200" y="2435225"/>
            <a:ext cx="762000" cy="561975"/>
          </a:xfrm>
          <a:prstGeom prst="rect">
            <a:avLst/>
          </a:prstGeom>
          <a:noFill/>
        </p:spPr>
      </p:pic>
      <p:sp>
        <p:nvSpPr>
          <p:cNvPr id="100425" name="Rectangle 73"/>
          <p:cNvSpPr>
            <a:spLocks noChangeArrowheads="1"/>
          </p:cNvSpPr>
          <p:nvPr/>
        </p:nvSpPr>
        <p:spPr bwMode="auto">
          <a:xfrm>
            <a:off x="44338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24" name="Picture 72" descr="http://nhd.heinle.com/_images/pronguide/er.gif"/>
          <p:cNvPicPr>
            <a:picLocks noChangeAspect="1" noChangeArrowheads="1"/>
          </p:cNvPicPr>
          <p:nvPr/>
        </p:nvPicPr>
        <p:blipFill>
          <a:blip r:embed="rId28" r:link="rId29" cstate="print"/>
          <a:srcRect/>
          <a:stretch>
            <a:fillRect/>
          </a:stretch>
        </p:blipFill>
        <p:spPr bwMode="auto">
          <a:xfrm>
            <a:off x="6019800" y="3157538"/>
            <a:ext cx="838200" cy="490537"/>
          </a:xfrm>
          <a:prstGeom prst="rect">
            <a:avLst/>
          </a:prstGeom>
          <a:noFill/>
        </p:spPr>
      </p:pic>
      <p:sp>
        <p:nvSpPr>
          <p:cNvPr id="100427" name="Rectangle 75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00426" name="Picture 74" descr="http://nhd.heinle.com/_images/pronguide/schwa.gif"/>
          <p:cNvPicPr>
            <a:picLocks noChangeAspect="1" noChangeArrowheads="1"/>
          </p:cNvPicPr>
          <p:nvPr/>
        </p:nvPicPr>
        <p:blipFill>
          <a:blip r:embed="rId30" r:link="rId31" cstate="print"/>
          <a:srcRect/>
          <a:stretch>
            <a:fillRect/>
          </a:stretch>
        </p:blipFill>
        <p:spPr bwMode="auto">
          <a:xfrm>
            <a:off x="6019800" y="3810000"/>
            <a:ext cx="762000" cy="53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b="1">
              <a:solidFill>
                <a:schemeClr val="hlink"/>
              </a:solidFill>
              <a:cs typeface="Times New Roman" pitchFamily="18" charset="0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a)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 </a:t>
            </a:r>
            <a:r>
              <a:rPr lang="en-US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Sentences</a:t>
            </a:r>
          </a:p>
          <a:p>
            <a:endParaRPr lang="en-US" dirty="0" smtClean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For </a:t>
            </a:r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example:</a:t>
            </a:r>
          </a:p>
          <a:p>
            <a:pPr>
              <a:buFont typeface="Wingdings" pitchFamily="2" charset="2"/>
              <a:buNone/>
            </a:pPr>
            <a:endParaRPr lang="en-US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My name is </a:t>
            </a:r>
            <a:r>
              <a:rPr lang="en-US" sz="2800" dirty="0" err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Razlan</a:t>
            </a:r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. I </a:t>
            </a:r>
            <a:r>
              <a:rPr lang="en-US" sz="28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work at Jusco.</a:t>
            </a:r>
            <a:endParaRPr lang="en-US" sz="28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sz="24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8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I drive to work.	This is my </a:t>
            </a:r>
            <a:r>
              <a:rPr lang="en-US" sz="2800" dirty="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wife, </a:t>
            </a:r>
            <a:r>
              <a:rPr lang="en-US" sz="2800" dirty="0" err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Razmah</a:t>
            </a:r>
            <a:r>
              <a:rPr lang="en-US" sz="2400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endParaRPr lang="en-US" sz="24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endParaRPr lang="en-US" dirty="0"/>
          </a:p>
        </p:txBody>
      </p:sp>
      <p:sp>
        <p:nvSpPr>
          <p:cNvPr id="121860" name="Line 4"/>
          <p:cNvSpPr>
            <a:spLocks noChangeShapeType="1"/>
          </p:cNvSpPr>
          <p:nvPr/>
        </p:nvSpPr>
        <p:spPr bwMode="auto">
          <a:xfrm>
            <a:off x="4929190" y="4357694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21861" name="Line 5"/>
          <p:cNvSpPr>
            <a:spLocks noChangeShapeType="1"/>
          </p:cNvSpPr>
          <p:nvPr/>
        </p:nvSpPr>
        <p:spPr bwMode="auto">
          <a:xfrm>
            <a:off x="5572132" y="34290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21862" name="Line 6"/>
          <p:cNvSpPr>
            <a:spLocks noChangeShapeType="1"/>
          </p:cNvSpPr>
          <p:nvPr/>
        </p:nvSpPr>
        <p:spPr bwMode="auto">
          <a:xfrm>
            <a:off x="1714480" y="4286256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  <p:sp>
        <p:nvSpPr>
          <p:cNvPr id="121863" name="Line 7"/>
          <p:cNvSpPr>
            <a:spLocks noChangeShapeType="1"/>
          </p:cNvSpPr>
          <p:nvPr/>
        </p:nvSpPr>
        <p:spPr bwMode="auto">
          <a:xfrm>
            <a:off x="2357422" y="3500438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solidFill>
                  <a:schemeClr val="accent1"/>
                </a:solidFill>
                <a:cs typeface="Times New Roman" pitchFamily="18" charset="0"/>
              </a:rPr>
              <a:t/>
            </a:r>
            <a:br>
              <a:rPr lang="en-US" b="1">
                <a:solidFill>
                  <a:schemeClr val="accent1"/>
                </a:solidFill>
                <a:cs typeface="Times New Roman" pitchFamily="18" charset="0"/>
              </a:rPr>
            </a:br>
            <a:r>
              <a:rPr lang="en-US" b="1">
                <a:solidFill>
                  <a:schemeClr val="accent1"/>
                </a:solidFill>
                <a:cs typeface="Times New Roman" pitchFamily="18" charset="0"/>
              </a:rPr>
              <a:t>INTONATION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981200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en-US" b="1" u="sng" dirty="0">
                <a:solidFill>
                  <a:srgbClr val="000000"/>
                </a:solidFill>
                <a:cs typeface="Times New Roman" pitchFamily="18" charset="0"/>
              </a:rPr>
              <a:t>More Examples</a:t>
            </a:r>
            <a:endParaRPr lang="en-US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>
              <a:buFont typeface="Wingdings" pitchFamily="2" charset="2"/>
              <a:buChar char="o"/>
            </a:pPr>
            <a:r>
              <a:rPr lang="en-US" dirty="0"/>
              <a:t>Q: When would </a:t>
            </a:r>
            <a:r>
              <a:rPr lang="en-US" dirty="0" smtClean="0"/>
              <a:t>you like </a:t>
            </a:r>
            <a:r>
              <a:rPr lang="en-US" dirty="0"/>
              <a:t>to come?</a:t>
            </a:r>
          </a:p>
          <a:p>
            <a:pPr>
              <a:buNone/>
            </a:pPr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 A: </a:t>
            </a:r>
            <a:r>
              <a:rPr lang="en-US" dirty="0" err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Nów</a:t>
            </a:r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? (The intonation expresses a question: would it be OK if I came now?) </a:t>
            </a:r>
          </a:p>
          <a:p>
            <a:endParaRPr lang="en-US" dirty="0"/>
          </a:p>
        </p:txBody>
      </p:sp>
      <p:sp>
        <p:nvSpPr>
          <p:cNvPr id="122884" name="Line 4"/>
          <p:cNvSpPr>
            <a:spLocks noChangeShapeType="1"/>
          </p:cNvSpPr>
          <p:nvPr/>
        </p:nvSpPr>
        <p:spPr bwMode="auto">
          <a:xfrm flipV="1">
            <a:off x="2667000" y="34290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solidFill>
                  <a:schemeClr val="folHlink"/>
                </a:solidFill>
                <a:cs typeface="Times New Roman" pitchFamily="18" charset="0"/>
              </a:rPr>
              <a:t/>
            </a:r>
            <a:br>
              <a:rPr lang="en-US" b="1">
                <a:solidFill>
                  <a:schemeClr val="folHlink"/>
                </a:solidFill>
                <a:cs typeface="Times New Roman" pitchFamily="18" charset="0"/>
              </a:rPr>
            </a:br>
            <a:r>
              <a:rPr lang="en-US" b="1">
                <a:solidFill>
                  <a:schemeClr val="folHlink"/>
                </a:solidFill>
                <a:cs typeface="Times New Roman" pitchFamily="18" charset="0"/>
              </a:rPr>
              <a:t>INTONATION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o"/>
            </a:pPr>
            <a:r>
              <a:rPr lang="en-US" dirty="0"/>
              <a:t>Q: When would it suit you to come?</a:t>
            </a:r>
          </a:p>
          <a:p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</a:br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A: </a:t>
            </a:r>
            <a:r>
              <a:rPr lang="en-US" dirty="0" err="1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Nòw</a:t>
            </a:r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. (The intonation expresses a statement: I'll come now.) </a:t>
            </a:r>
          </a:p>
          <a:p>
            <a:pPr>
              <a:buFont typeface="Wingdings" pitchFamily="2" charset="2"/>
              <a:buNone/>
            </a:pPr>
            <a:r>
              <a:rPr lang="en-US" dirty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rPr>
              <a:t> </a:t>
            </a:r>
          </a:p>
          <a:p>
            <a:endParaRPr lang="en-US" dirty="0"/>
          </a:p>
        </p:txBody>
      </p:sp>
      <p:sp>
        <p:nvSpPr>
          <p:cNvPr id="123908" name="Line 4"/>
          <p:cNvSpPr>
            <a:spLocks noChangeShapeType="1"/>
          </p:cNvSpPr>
          <p:nvPr/>
        </p:nvSpPr>
        <p:spPr bwMode="auto">
          <a:xfrm>
            <a:off x="1571604" y="2643182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en-MY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CONNECTED SPEECH	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“English </a:t>
            </a:r>
            <a:r>
              <a:rPr lang="en-US" dirty="0"/>
              <a:t>people speak so fast"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-is </a:t>
            </a:r>
            <a:r>
              <a:rPr lang="en-US" dirty="0"/>
              <a:t>a complaint we often hear.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we see a spoken sentence in its written form, we have no trouble understanding them. Why is this?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reason - speech </a:t>
            </a:r>
            <a:r>
              <a:rPr lang="en-US" dirty="0"/>
              <a:t>is a continuous stream of sounds, without clear-cut borderlines between each word.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617538"/>
            <a:ext cx="7793037" cy="449262"/>
          </a:xfrm>
        </p:spPr>
        <p:txBody>
          <a:bodyPr>
            <a:normAutofit fontScale="90000"/>
          </a:bodyPr>
          <a:lstStyle/>
          <a:p>
            <a:endParaRPr lang="en-US" sz="4000"/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219200"/>
            <a:ext cx="7772400" cy="4913313"/>
          </a:xfrm>
        </p:spPr>
        <p:txBody>
          <a:bodyPr/>
          <a:lstStyle/>
          <a:p>
            <a:r>
              <a:rPr lang="en-US"/>
              <a:t>Example:</a:t>
            </a:r>
          </a:p>
          <a:p>
            <a:endParaRPr lang="en-US"/>
          </a:p>
          <a:p>
            <a:pPr lvl="1"/>
            <a:r>
              <a:rPr lang="en-US" b="1"/>
              <a:t>And</a:t>
            </a:r>
            <a:r>
              <a:rPr lang="en-US"/>
              <a:t/>
            </a:r>
            <a:br>
              <a:rPr lang="en-US"/>
            </a:br>
            <a:r>
              <a:rPr lang="en-US"/>
              <a:t>fish and chips (fish´n chips)</a:t>
            </a:r>
            <a:br>
              <a:rPr lang="en-US"/>
            </a:br>
            <a:r>
              <a:rPr lang="en-US"/>
              <a:t>a chair and a table (a chair ´n a table) </a:t>
            </a:r>
          </a:p>
          <a:p>
            <a:pPr lvl="1"/>
            <a:r>
              <a:rPr lang="en-US" b="1"/>
              <a:t>Can</a:t>
            </a:r>
            <a:r>
              <a:rPr lang="en-US"/>
              <a:t/>
            </a:r>
            <a:br>
              <a:rPr lang="en-US"/>
            </a:br>
            <a:r>
              <a:rPr lang="en-US"/>
              <a:t>She can speak Spanish better than I can (The first "can" is the weak form, the second the full form.)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/>
              <a:t>Of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 pint of beer</a:t>
            </a:r>
            <a:br>
              <a:rPr lang="en-US" dirty="0"/>
            </a:br>
            <a:endParaRPr lang="en-US" dirty="0"/>
          </a:p>
          <a:p>
            <a:pPr lvl="1"/>
            <a:r>
              <a:rPr lang="en-US" b="1" dirty="0"/>
              <a:t>Should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Well, you should have told me. (</a:t>
            </a:r>
            <a:r>
              <a:rPr lang="en-US" dirty="0" smtClean="0"/>
              <a:t>Both "</a:t>
            </a:r>
            <a:r>
              <a:rPr lang="en-US" dirty="0"/>
              <a:t>should" and "have" are weak here)</a:t>
            </a:r>
            <a:r>
              <a:rPr lang="en-US" sz="3200" dirty="0"/>
              <a:t> 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Here are more examples:</a:t>
            </a:r>
          </a:p>
          <a:p>
            <a:pPr lvl="1"/>
            <a:r>
              <a:rPr lang="en-US"/>
              <a:t>Get on. </a:t>
            </a:r>
            <a:r>
              <a:rPr lang="en-US" b="1"/>
              <a:t>( geton )</a:t>
            </a:r>
            <a:endParaRPr lang="en-US"/>
          </a:p>
          <a:p>
            <a:pPr lvl="1"/>
            <a:r>
              <a:rPr lang="en-US"/>
              <a:t>Not at all. </a:t>
            </a:r>
            <a:r>
              <a:rPr lang="en-US" b="1"/>
              <a:t>( notatall )</a:t>
            </a:r>
            <a:endParaRPr lang="en-US"/>
          </a:p>
          <a:p>
            <a:pPr lvl="1"/>
            <a:r>
              <a:rPr lang="en-US"/>
              <a:t>It´s no joke. </a:t>
            </a:r>
            <a:r>
              <a:rPr lang="en-US" b="1"/>
              <a:t>( snow joke)</a:t>
            </a:r>
            <a:endParaRPr lang="en-US"/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		</a:t>
            </a:r>
            <a:r>
              <a:rPr lang="en-US" b="1"/>
              <a:t>THANK YOU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886200"/>
            <a:ext cx="7543800" cy="990600"/>
          </a:xfrm>
        </p:spPr>
        <p:txBody>
          <a:bodyPr/>
          <a:lstStyle/>
          <a:p>
            <a:pPr algn="ctr"/>
            <a:r>
              <a:rPr lang="en-US" sz="4000" b="1" dirty="0" err="1" smtClean="0">
                <a:solidFill>
                  <a:srgbClr val="D42CC8"/>
                </a:solidFill>
              </a:rPr>
              <a:t>sei</a:t>
            </a:r>
            <a:r>
              <a:rPr lang="en-US" sz="4000" b="1" dirty="0" smtClean="0">
                <a:solidFill>
                  <a:srgbClr val="D42CC8"/>
                </a:solidFill>
              </a:rPr>
              <a:t>  it </a:t>
            </a:r>
            <a:r>
              <a:rPr lang="en-US" sz="4000" b="1" dirty="0" err="1" smtClean="0">
                <a:solidFill>
                  <a:srgbClr val="D42CC8"/>
                </a:solidFill>
              </a:rPr>
              <a:t>rait</a:t>
            </a:r>
            <a:endParaRPr lang="en-US" sz="4000" b="1" dirty="0">
              <a:solidFill>
                <a:srgbClr val="D42CC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build="p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ACTIVITY!!</a:t>
            </a:r>
          </a:p>
        </p:txBody>
      </p:sp>
      <p:pic>
        <p:nvPicPr>
          <p:cNvPr id="220164" name="Picture 4" descr="j028603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5200" y="2895600"/>
            <a:ext cx="2438400" cy="162242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Consonant Phonemes</a:t>
            </a:r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24" name="Picture 4" descr="http://nhd.heinle.com/_images/pronguide/b.g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524000" y="2286000"/>
            <a:ext cx="762000" cy="563563"/>
          </a:xfrm>
          <a:prstGeom prst="rect">
            <a:avLst/>
          </a:prstGeom>
          <a:noFill/>
        </p:spPr>
      </p:pic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4467225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26" name="Picture 6" descr="http://nhd.heinle.com/_images/pronguide/d.gif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524000" y="2971800"/>
            <a:ext cx="685800" cy="530225"/>
          </a:xfrm>
          <a:prstGeom prst="rect">
            <a:avLst/>
          </a:prstGeom>
          <a:noFill/>
        </p:spPr>
      </p:pic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44338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28" name="Picture 8" descr="http://nhd.heinle.com/_images/pronguide/dz.gif"/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1447800" y="3657600"/>
            <a:ext cx="838200" cy="534988"/>
          </a:xfrm>
          <a:prstGeom prst="rect">
            <a:avLst/>
          </a:prstGeom>
          <a:noFill/>
        </p:spPr>
      </p:pic>
      <p:sp>
        <p:nvSpPr>
          <p:cNvPr id="133129" name="Rectangle 9"/>
          <p:cNvSpPr>
            <a:spLocks noChangeArrowheads="1"/>
          </p:cNvSpPr>
          <p:nvPr/>
        </p:nvSpPr>
        <p:spPr bwMode="auto">
          <a:xfrm>
            <a:off x="44719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30" name="Picture 10" descr="http://nhd.heinle.com/_images/pronguide/f.gif"/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1524000" y="4419600"/>
            <a:ext cx="685800" cy="528638"/>
          </a:xfrm>
          <a:prstGeom prst="rect">
            <a:avLst/>
          </a:prstGeom>
          <a:noFill/>
        </p:spPr>
      </p:pic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32" name="Picture 12" descr="http://nhd.heinle.com/_images/pronguide/g.gif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2819400" y="2209800"/>
            <a:ext cx="685800" cy="549275"/>
          </a:xfrm>
          <a:prstGeom prst="rect">
            <a:avLst/>
          </a:prstGeom>
          <a:noFill/>
        </p:spPr>
      </p:pic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445770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34" name="Picture 14" descr="http://nhd.heinle.com/_images/pronguide/h.gif"/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2743200" y="2971800"/>
            <a:ext cx="762000" cy="539750"/>
          </a:xfrm>
          <a:prstGeom prst="rect">
            <a:avLst/>
          </a:prstGeom>
          <a:noFill/>
        </p:spPr>
      </p:pic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445770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36" name="Picture 16" descr="http://nhd.heinle.com/_images/pronguide/k.gif"/>
          <p:cNvPicPr>
            <a:picLocks noChangeAspect="1" noChangeArrowheads="1"/>
          </p:cNvPicPr>
          <p:nvPr/>
        </p:nvPicPr>
        <p:blipFill>
          <a:blip r:embed="rId14" r:link="rId15" cstate="print"/>
          <a:srcRect/>
          <a:stretch>
            <a:fillRect/>
          </a:stretch>
        </p:blipFill>
        <p:spPr bwMode="auto">
          <a:xfrm>
            <a:off x="2743200" y="3657600"/>
            <a:ext cx="647700" cy="512763"/>
          </a:xfrm>
          <a:prstGeom prst="rect">
            <a:avLst/>
          </a:prstGeom>
          <a:noFill/>
        </p:spPr>
      </p:pic>
      <p:sp>
        <p:nvSpPr>
          <p:cNvPr id="133137" name="Rectangle 17"/>
          <p:cNvSpPr>
            <a:spLocks noChangeArrowheads="1"/>
          </p:cNvSpPr>
          <p:nvPr/>
        </p:nvSpPr>
        <p:spPr bwMode="auto">
          <a:xfrm>
            <a:off x="448151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38" name="Picture 18" descr="http://nhd.heinle.com/_images/pronguide/l.gif"/>
          <p:cNvPicPr>
            <a:picLocks noChangeAspect="1" noChangeArrowheads="1"/>
          </p:cNvPicPr>
          <p:nvPr/>
        </p:nvPicPr>
        <p:blipFill>
          <a:blip r:embed="rId16" r:link="rId17" cstate="print"/>
          <a:srcRect/>
          <a:stretch>
            <a:fillRect/>
          </a:stretch>
        </p:blipFill>
        <p:spPr bwMode="auto">
          <a:xfrm>
            <a:off x="2743200" y="4419600"/>
            <a:ext cx="609600" cy="503238"/>
          </a:xfrm>
          <a:prstGeom prst="rect">
            <a:avLst/>
          </a:prstGeom>
          <a:noFill/>
        </p:spPr>
      </p:pic>
      <p:sp>
        <p:nvSpPr>
          <p:cNvPr id="133139" name="Rectangle 19"/>
          <p:cNvSpPr>
            <a:spLocks noChangeArrowheads="1"/>
          </p:cNvSpPr>
          <p:nvPr/>
        </p:nvSpPr>
        <p:spPr bwMode="auto">
          <a:xfrm>
            <a:off x="44338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40" name="Picture 20" descr="http://nhd.heinle.com/_images/pronguide/m.gif"/>
          <p:cNvPicPr>
            <a:picLocks noChangeAspect="1" noChangeArrowheads="1"/>
          </p:cNvPicPr>
          <p:nvPr/>
        </p:nvPicPr>
        <p:blipFill>
          <a:blip r:embed="rId18" r:link="rId19" cstate="print"/>
          <a:srcRect/>
          <a:stretch>
            <a:fillRect/>
          </a:stretch>
        </p:blipFill>
        <p:spPr bwMode="auto">
          <a:xfrm>
            <a:off x="3886200" y="2286000"/>
            <a:ext cx="762000" cy="538163"/>
          </a:xfrm>
          <a:prstGeom prst="rect">
            <a:avLst/>
          </a:prstGeom>
          <a:noFill/>
        </p:spPr>
      </p:pic>
      <p:sp>
        <p:nvSpPr>
          <p:cNvPr id="133141" name="Rectangle 21"/>
          <p:cNvSpPr>
            <a:spLocks noChangeArrowheads="1"/>
          </p:cNvSpPr>
          <p:nvPr/>
        </p:nvSpPr>
        <p:spPr bwMode="auto">
          <a:xfrm>
            <a:off x="445770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42" name="Picture 22" descr="http://nhd.heinle.com/_images/pronguide/n.gif"/>
          <p:cNvPicPr>
            <a:picLocks noChangeAspect="1" noChangeArrowheads="1"/>
          </p:cNvPicPr>
          <p:nvPr/>
        </p:nvPicPr>
        <p:blipFill>
          <a:blip r:embed="rId20" r:link="rId21" cstate="print"/>
          <a:srcRect/>
          <a:stretch>
            <a:fillRect/>
          </a:stretch>
        </p:blipFill>
        <p:spPr bwMode="auto">
          <a:xfrm>
            <a:off x="3886200" y="2971800"/>
            <a:ext cx="762000" cy="609600"/>
          </a:xfrm>
          <a:prstGeom prst="rect">
            <a:avLst/>
          </a:prstGeom>
          <a:noFill/>
        </p:spPr>
      </p:pic>
      <p:sp>
        <p:nvSpPr>
          <p:cNvPr id="133143" name="Rectangle 23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44" name="Picture 24" descr="http://nhd.heinle.com/_images/pronguide/ng.gif"/>
          <p:cNvPicPr>
            <a:picLocks noChangeAspect="1" noChangeArrowheads="1"/>
          </p:cNvPicPr>
          <p:nvPr/>
        </p:nvPicPr>
        <p:blipFill>
          <a:blip r:embed="rId22" r:link="rId23" cstate="print"/>
          <a:srcRect/>
          <a:stretch>
            <a:fillRect/>
          </a:stretch>
        </p:blipFill>
        <p:spPr bwMode="auto">
          <a:xfrm>
            <a:off x="3810000" y="4343400"/>
            <a:ext cx="762000" cy="563563"/>
          </a:xfrm>
          <a:prstGeom prst="rect">
            <a:avLst/>
          </a:prstGeom>
          <a:noFill/>
        </p:spPr>
      </p:pic>
      <p:sp>
        <p:nvSpPr>
          <p:cNvPr id="133145" name="Rectangle 25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46" name="Picture 26" descr="http://nhd.heinle.com/_images/pronguide/p.gif"/>
          <p:cNvPicPr>
            <a:picLocks noChangeAspect="1" noChangeArrowheads="1"/>
          </p:cNvPicPr>
          <p:nvPr/>
        </p:nvPicPr>
        <p:blipFill>
          <a:blip r:embed="rId24" r:link="rId25" cstate="print"/>
          <a:srcRect/>
          <a:stretch>
            <a:fillRect/>
          </a:stretch>
        </p:blipFill>
        <p:spPr bwMode="auto">
          <a:xfrm>
            <a:off x="3886200" y="3657600"/>
            <a:ext cx="685800" cy="506413"/>
          </a:xfrm>
          <a:prstGeom prst="rect">
            <a:avLst/>
          </a:prstGeom>
          <a:noFill/>
        </p:spPr>
      </p:pic>
      <p:sp>
        <p:nvSpPr>
          <p:cNvPr id="133147" name="Rectangle 27"/>
          <p:cNvSpPr>
            <a:spLocks noChangeArrowheads="1"/>
          </p:cNvSpPr>
          <p:nvPr/>
        </p:nvSpPr>
        <p:spPr bwMode="auto">
          <a:xfrm>
            <a:off x="44719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48" name="Picture 28" descr="http://nhd.heinle.com/_images/pronguide/r.gif"/>
          <p:cNvPicPr>
            <a:picLocks noChangeAspect="1" noChangeArrowheads="1"/>
          </p:cNvPicPr>
          <p:nvPr/>
        </p:nvPicPr>
        <p:blipFill>
          <a:blip r:embed="rId26" r:link="rId27" cstate="print"/>
          <a:srcRect/>
          <a:stretch>
            <a:fillRect/>
          </a:stretch>
        </p:blipFill>
        <p:spPr bwMode="auto">
          <a:xfrm>
            <a:off x="5105400" y="2286000"/>
            <a:ext cx="762000" cy="615950"/>
          </a:xfrm>
          <a:prstGeom prst="rect">
            <a:avLst/>
          </a:prstGeom>
          <a:noFill/>
        </p:spPr>
      </p:pic>
      <p:sp>
        <p:nvSpPr>
          <p:cNvPr id="133149" name="Rectangle 29"/>
          <p:cNvSpPr>
            <a:spLocks noChangeArrowheads="1"/>
          </p:cNvSpPr>
          <p:nvPr/>
        </p:nvSpPr>
        <p:spPr bwMode="auto">
          <a:xfrm>
            <a:off x="447675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50" name="Picture 30" descr="http://nhd.heinle.com/_images/pronguide/s.gif"/>
          <p:cNvPicPr>
            <a:picLocks noChangeAspect="1" noChangeArrowheads="1"/>
          </p:cNvPicPr>
          <p:nvPr/>
        </p:nvPicPr>
        <p:blipFill>
          <a:blip r:embed="rId28" r:link="rId29" cstate="print"/>
          <a:srcRect/>
          <a:stretch>
            <a:fillRect/>
          </a:stretch>
        </p:blipFill>
        <p:spPr bwMode="auto">
          <a:xfrm>
            <a:off x="5105400" y="3048000"/>
            <a:ext cx="685800" cy="533400"/>
          </a:xfrm>
          <a:prstGeom prst="rect">
            <a:avLst/>
          </a:prstGeom>
          <a:noFill/>
        </p:spPr>
      </p:pic>
      <p:sp>
        <p:nvSpPr>
          <p:cNvPr id="133151" name="Rectangle 31"/>
          <p:cNvSpPr>
            <a:spLocks noChangeArrowheads="1"/>
          </p:cNvSpPr>
          <p:nvPr/>
        </p:nvSpPr>
        <p:spPr bwMode="auto">
          <a:xfrm>
            <a:off x="4476750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52" name="Picture 32" descr="http://nhd.heinle.com/_images/pronguide/t.gif"/>
          <p:cNvPicPr>
            <a:picLocks noChangeAspect="1" noChangeArrowheads="1"/>
          </p:cNvPicPr>
          <p:nvPr/>
        </p:nvPicPr>
        <p:blipFill>
          <a:blip r:embed="rId30" r:link="rId31" cstate="print"/>
          <a:srcRect/>
          <a:stretch>
            <a:fillRect/>
          </a:stretch>
        </p:blipFill>
        <p:spPr bwMode="auto">
          <a:xfrm>
            <a:off x="5029200" y="3657600"/>
            <a:ext cx="647700" cy="550863"/>
          </a:xfrm>
          <a:prstGeom prst="rect">
            <a:avLst/>
          </a:prstGeom>
          <a:noFill/>
        </p:spPr>
      </p:pic>
      <p:sp>
        <p:nvSpPr>
          <p:cNvPr id="133153" name="Rectangle 33"/>
          <p:cNvSpPr>
            <a:spLocks noChangeArrowheads="1"/>
          </p:cNvSpPr>
          <p:nvPr/>
        </p:nvSpPr>
        <p:spPr bwMode="auto">
          <a:xfrm>
            <a:off x="4572000" y="3581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3154" name="Picture 34" descr="http://nhd.heinle.com/_images/pronguide/ts.gif"/>
          <p:cNvPicPr>
            <a:picLocks noChangeAspect="1" noChangeArrowheads="1"/>
          </p:cNvPicPr>
          <p:nvPr/>
        </p:nvPicPr>
        <p:blipFill>
          <a:blip r:embed="rId32" r:link="rId33" cstate="print"/>
          <a:srcRect/>
          <a:stretch>
            <a:fillRect/>
          </a:stretch>
        </p:blipFill>
        <p:spPr bwMode="auto">
          <a:xfrm>
            <a:off x="4953000" y="4419600"/>
            <a:ext cx="685800" cy="457200"/>
          </a:xfrm>
          <a:prstGeom prst="rect">
            <a:avLst/>
          </a:prstGeom>
          <a:noFill/>
        </p:spPr>
      </p:pic>
      <p:sp>
        <p:nvSpPr>
          <p:cNvPr id="133155" name="Rectangle 35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56" name="Picture 36" descr="http://nhd.heinle.com/_images/pronguide/v.gif"/>
          <p:cNvPicPr>
            <a:picLocks noChangeAspect="1" noChangeArrowheads="1"/>
          </p:cNvPicPr>
          <p:nvPr/>
        </p:nvPicPr>
        <p:blipFill>
          <a:blip r:embed="rId34" r:link="rId35" cstate="print"/>
          <a:srcRect/>
          <a:stretch>
            <a:fillRect/>
          </a:stretch>
        </p:blipFill>
        <p:spPr bwMode="auto">
          <a:xfrm>
            <a:off x="6324600" y="2362200"/>
            <a:ext cx="676275" cy="500063"/>
          </a:xfrm>
          <a:prstGeom prst="rect">
            <a:avLst/>
          </a:prstGeom>
          <a:noFill/>
        </p:spPr>
      </p:pic>
      <p:sp>
        <p:nvSpPr>
          <p:cNvPr id="133157" name="Rectangle 37"/>
          <p:cNvSpPr>
            <a:spLocks noChangeArrowheads="1"/>
          </p:cNvSpPr>
          <p:nvPr/>
        </p:nvSpPr>
        <p:spPr bwMode="auto">
          <a:xfrm>
            <a:off x="444341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58" name="Picture 38" descr="http://nhd.heinle.com/_images/pronguide/w.gif"/>
          <p:cNvPicPr>
            <a:picLocks noChangeAspect="1" noChangeArrowheads="1"/>
          </p:cNvPicPr>
          <p:nvPr/>
        </p:nvPicPr>
        <p:blipFill>
          <a:blip r:embed="rId36" r:link="rId37" cstate="print"/>
          <a:srcRect/>
          <a:stretch>
            <a:fillRect/>
          </a:stretch>
        </p:blipFill>
        <p:spPr bwMode="auto">
          <a:xfrm>
            <a:off x="6172200" y="2971800"/>
            <a:ext cx="714375" cy="525463"/>
          </a:xfrm>
          <a:prstGeom prst="rect">
            <a:avLst/>
          </a:prstGeom>
          <a:noFill/>
        </p:spPr>
      </p:pic>
      <p:sp>
        <p:nvSpPr>
          <p:cNvPr id="133159" name="Rectangle 39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60" name="Picture 40" descr="http://nhd.heinle.com/_images/pronguide/y.gif"/>
          <p:cNvPicPr>
            <a:picLocks noChangeAspect="1" noChangeArrowheads="1"/>
          </p:cNvPicPr>
          <p:nvPr/>
        </p:nvPicPr>
        <p:blipFill>
          <a:blip r:embed="rId38" r:link="rId39" cstate="print"/>
          <a:srcRect/>
          <a:stretch>
            <a:fillRect/>
          </a:stretch>
        </p:blipFill>
        <p:spPr bwMode="auto">
          <a:xfrm>
            <a:off x="6096000" y="3657600"/>
            <a:ext cx="676275" cy="500063"/>
          </a:xfrm>
          <a:prstGeom prst="rect">
            <a:avLst/>
          </a:prstGeom>
          <a:noFill/>
        </p:spPr>
      </p:pic>
      <p:sp>
        <p:nvSpPr>
          <p:cNvPr id="133161" name="Rectangle 41"/>
          <p:cNvSpPr>
            <a:spLocks noChangeArrowheads="1"/>
          </p:cNvSpPr>
          <p:nvPr/>
        </p:nvSpPr>
        <p:spPr bwMode="auto">
          <a:xfrm>
            <a:off x="4467225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62" name="Picture 42" descr="http://nhd.heinle.com/_images/pronguide/z.gif"/>
          <p:cNvPicPr>
            <a:picLocks noChangeAspect="1" noChangeArrowheads="1"/>
          </p:cNvPicPr>
          <p:nvPr/>
        </p:nvPicPr>
        <p:blipFill>
          <a:blip r:embed="rId40" r:link="rId41" cstate="print"/>
          <a:srcRect/>
          <a:stretch>
            <a:fillRect/>
          </a:stretch>
        </p:blipFill>
        <p:spPr bwMode="auto">
          <a:xfrm>
            <a:off x="6019800" y="4419600"/>
            <a:ext cx="685800" cy="528638"/>
          </a:xfrm>
          <a:prstGeom prst="rect">
            <a:avLst/>
          </a:prstGeom>
          <a:noFill/>
        </p:spPr>
      </p:pic>
      <p:sp>
        <p:nvSpPr>
          <p:cNvPr id="133163" name="Rectangle 43"/>
          <p:cNvSpPr>
            <a:spLocks noChangeArrowheads="1"/>
          </p:cNvSpPr>
          <p:nvPr/>
        </p:nvSpPr>
        <p:spPr bwMode="auto">
          <a:xfrm>
            <a:off x="4462463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64" name="Picture 44" descr="http://nhd.heinle.com/_images/pronguide/eth.gif"/>
          <p:cNvPicPr>
            <a:picLocks noChangeAspect="1" noChangeArrowheads="1"/>
          </p:cNvPicPr>
          <p:nvPr/>
        </p:nvPicPr>
        <p:blipFill>
          <a:blip r:embed="rId42" r:link="rId43" cstate="print"/>
          <a:srcRect/>
          <a:stretch>
            <a:fillRect/>
          </a:stretch>
        </p:blipFill>
        <p:spPr bwMode="auto">
          <a:xfrm>
            <a:off x="7315200" y="2362200"/>
            <a:ext cx="685800" cy="508000"/>
          </a:xfrm>
          <a:prstGeom prst="rect">
            <a:avLst/>
          </a:prstGeom>
          <a:noFill/>
        </p:spPr>
      </p:pic>
      <p:sp>
        <p:nvSpPr>
          <p:cNvPr id="133165" name="Rectangle 45"/>
          <p:cNvSpPr>
            <a:spLocks noChangeArrowheads="1"/>
          </p:cNvSpPr>
          <p:nvPr/>
        </p:nvSpPr>
        <p:spPr bwMode="auto">
          <a:xfrm>
            <a:off x="44719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66" name="Picture 46" descr="http://nhd.heinle.com/_images/pronguide/theta.gif"/>
          <p:cNvPicPr>
            <a:picLocks noChangeAspect="1" noChangeArrowheads="1"/>
          </p:cNvPicPr>
          <p:nvPr/>
        </p:nvPicPr>
        <p:blipFill>
          <a:blip r:embed="rId44" r:link="rId45" cstate="print"/>
          <a:srcRect/>
          <a:stretch>
            <a:fillRect/>
          </a:stretch>
        </p:blipFill>
        <p:spPr bwMode="auto">
          <a:xfrm>
            <a:off x="7239000" y="3048000"/>
            <a:ext cx="685800" cy="533400"/>
          </a:xfrm>
          <a:prstGeom prst="rect">
            <a:avLst/>
          </a:prstGeom>
          <a:noFill/>
        </p:spPr>
      </p:pic>
      <p:sp>
        <p:nvSpPr>
          <p:cNvPr id="133167" name="Rectangle 47"/>
          <p:cNvSpPr>
            <a:spLocks noChangeArrowheads="1"/>
          </p:cNvSpPr>
          <p:nvPr/>
        </p:nvSpPr>
        <p:spPr bwMode="auto">
          <a:xfrm>
            <a:off x="4471988" y="33480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68" name="Picture 48" descr="http://nhd.heinle.com/_images/pronguide/sh.gif"/>
          <p:cNvPicPr>
            <a:picLocks noChangeAspect="1" noChangeArrowheads="1"/>
          </p:cNvPicPr>
          <p:nvPr/>
        </p:nvPicPr>
        <p:blipFill>
          <a:blip r:embed="rId46" r:link="rId47" cstate="print"/>
          <a:srcRect/>
          <a:stretch>
            <a:fillRect/>
          </a:stretch>
        </p:blipFill>
        <p:spPr bwMode="auto">
          <a:xfrm>
            <a:off x="7162800" y="3733800"/>
            <a:ext cx="762000" cy="492125"/>
          </a:xfrm>
          <a:prstGeom prst="rect">
            <a:avLst/>
          </a:prstGeom>
          <a:noFill/>
        </p:spPr>
      </p:pic>
      <p:sp>
        <p:nvSpPr>
          <p:cNvPr id="133169" name="Rectangle 49"/>
          <p:cNvSpPr>
            <a:spLocks noChangeArrowheads="1"/>
          </p:cNvSpPr>
          <p:nvPr/>
        </p:nvSpPr>
        <p:spPr bwMode="auto">
          <a:xfrm>
            <a:off x="4572000" y="3352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MY"/>
          </a:p>
        </p:txBody>
      </p:sp>
      <p:pic>
        <p:nvPicPr>
          <p:cNvPr id="133170" name="Picture 50" descr="http://nhd.heinle.com/_images/pronguide/zh.gif"/>
          <p:cNvPicPr>
            <a:picLocks noChangeAspect="1" noChangeArrowheads="1"/>
          </p:cNvPicPr>
          <p:nvPr/>
        </p:nvPicPr>
        <p:blipFill>
          <a:blip r:embed="rId48" r:link="rId49" cstate="print"/>
          <a:srcRect/>
          <a:stretch>
            <a:fillRect/>
          </a:stretch>
        </p:blipFill>
        <p:spPr bwMode="auto">
          <a:xfrm>
            <a:off x="7086600" y="4495800"/>
            <a:ext cx="762000" cy="450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SAY IT RIGHT!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SILENT LETTERS IN ENGLISH</a:t>
            </a:r>
            <a:endParaRPr lang="en-MY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1F476-B963-4315-B26A-7717891CF193}" type="slidenum">
              <a:rPr lang="en-MY" smtClean="0"/>
              <a:pPr/>
              <a:t>8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SILENT LETTERS IN ENGLISH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046912" cy="3392487"/>
          </a:xfrm>
        </p:spPr>
        <p:txBody>
          <a:bodyPr/>
          <a:lstStyle/>
          <a:p>
            <a:pPr algn="just"/>
            <a:r>
              <a:rPr lang="en-US" dirty="0"/>
              <a:t> An astonishing fact </a:t>
            </a:r>
            <a:r>
              <a:rPr lang="en-US" dirty="0" smtClean="0"/>
              <a:t>- </a:t>
            </a:r>
            <a:r>
              <a:rPr lang="en-US" dirty="0"/>
              <a:t>nearly </a:t>
            </a:r>
            <a:r>
              <a:rPr lang="en-US" dirty="0" smtClean="0"/>
              <a:t>EVERY letter </a:t>
            </a:r>
            <a:r>
              <a:rPr lang="en-US" dirty="0"/>
              <a:t>of the English alphabet is silent in some word. </a:t>
            </a:r>
          </a:p>
          <a:p>
            <a:pPr algn="just">
              <a:buFont typeface="Wingdings" pitchFamily="2" charset="2"/>
              <a:buNone/>
            </a:pPr>
            <a:r>
              <a:rPr lang="en-US" dirty="0" smtClean="0"/>
              <a:t> </a:t>
            </a:r>
            <a:r>
              <a:rPr lang="en-US" i="1" dirty="0" smtClean="0">
                <a:cs typeface="Arial" charset="0"/>
              </a:rPr>
              <a:t> </a:t>
            </a:r>
            <a:endParaRPr lang="en-US" i="1" dirty="0">
              <a:cs typeface="Arial" charset="0"/>
            </a:endParaRPr>
          </a:p>
          <a:p>
            <a:pPr algn="just">
              <a:buFont typeface="Wingdings" pitchFamily="2" charset="2"/>
              <a:buNone/>
            </a:pP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utoUpdateAnimBg="0"/>
      <p:bldP spid="105475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199</TotalTime>
  <Words>1207</Words>
  <Application>Microsoft Office PowerPoint</Application>
  <PresentationFormat>On-screen Show (4:3)</PresentationFormat>
  <Paragraphs>339</Paragraphs>
  <Slides>69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1" baseType="lpstr">
      <vt:lpstr>Module</vt:lpstr>
      <vt:lpstr>MS Org Chart</vt:lpstr>
      <vt:lpstr>Slide 1</vt:lpstr>
      <vt:lpstr>SAY  IT  RIGHT !</vt:lpstr>
      <vt:lpstr>SAY IT RIGHT!</vt:lpstr>
      <vt:lpstr>SAY IT RIGHT!</vt:lpstr>
      <vt:lpstr>SAY IT RIGHT!</vt:lpstr>
      <vt:lpstr>Vowel Phonemes</vt:lpstr>
      <vt:lpstr>Consonant Phonemes</vt:lpstr>
      <vt:lpstr>SAY IT RIGHT!</vt:lpstr>
      <vt:lpstr>SILENT LETTERS IN ENGLISH</vt:lpstr>
      <vt:lpstr>SILENT LETTERS IN ENGLISH</vt:lpstr>
      <vt:lpstr>Slide 11</vt:lpstr>
      <vt:lpstr>Slide 12</vt:lpstr>
      <vt:lpstr>Slide 13</vt:lpstr>
      <vt:lpstr>Slide 14</vt:lpstr>
      <vt:lpstr>At the end of word preceded by a vowel </vt:lpstr>
      <vt:lpstr>After the letters 'ex' 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ACTIVITY!!!</vt:lpstr>
      <vt:lpstr>STRESS</vt:lpstr>
      <vt:lpstr>Slide 29</vt:lpstr>
      <vt:lpstr>Slide 30</vt:lpstr>
      <vt:lpstr>Slide 31</vt:lpstr>
      <vt:lpstr>Slide 32</vt:lpstr>
      <vt:lpstr>1. Stress on first syllable</vt:lpstr>
      <vt:lpstr>2 Stress on last syllable</vt:lpstr>
      <vt:lpstr>Slide 35</vt:lpstr>
      <vt:lpstr>3. Compound Nouns: </vt:lpstr>
      <vt:lpstr>4. Homographs</vt:lpstr>
      <vt:lpstr>Slide 38</vt:lpstr>
      <vt:lpstr>Sentence Stress:</vt:lpstr>
      <vt:lpstr>Slide 40</vt:lpstr>
      <vt:lpstr>ACTIVITY!!!</vt:lpstr>
      <vt:lpstr>Slide 42</vt:lpstr>
      <vt:lpstr>Slide 43</vt:lpstr>
      <vt:lpstr>RHYTHM </vt:lpstr>
      <vt:lpstr>Slide 45</vt:lpstr>
      <vt:lpstr>Slide 46</vt:lpstr>
      <vt:lpstr>Slide 47</vt:lpstr>
      <vt:lpstr>Slide 48</vt:lpstr>
      <vt:lpstr>Slide 49</vt:lpstr>
      <vt:lpstr>Question:    </vt:lpstr>
      <vt:lpstr>SAY THIS SENTENCE ALOUD!</vt:lpstr>
      <vt:lpstr>Slide 52</vt:lpstr>
      <vt:lpstr>ACTIVITY!!</vt:lpstr>
      <vt:lpstr>INTONATION</vt:lpstr>
      <vt:lpstr>INTONATION</vt:lpstr>
      <vt:lpstr>INTONATION</vt:lpstr>
      <vt:lpstr> INTONATION</vt:lpstr>
      <vt:lpstr>RISING INTONATION</vt:lpstr>
      <vt:lpstr> FALLING INTONATION</vt:lpstr>
      <vt:lpstr>Slide 60</vt:lpstr>
      <vt:lpstr> INTONATION</vt:lpstr>
      <vt:lpstr> INTONATION</vt:lpstr>
      <vt:lpstr>CONNECTED SPEECH </vt:lpstr>
      <vt:lpstr>Slide 64</vt:lpstr>
      <vt:lpstr>Slide 65</vt:lpstr>
      <vt:lpstr>Slide 66</vt:lpstr>
      <vt:lpstr>Slide 67</vt:lpstr>
      <vt:lpstr>  THANK YOU</vt:lpstr>
      <vt:lpstr>ACTIVITY!!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Sharmy</dc:creator>
  <cp:lastModifiedBy>user</cp:lastModifiedBy>
  <cp:revision>23</cp:revision>
  <dcterms:created xsi:type="dcterms:W3CDTF">2010-04-22T03:54:46Z</dcterms:created>
  <dcterms:modified xsi:type="dcterms:W3CDTF">2010-05-05T00:13:36Z</dcterms:modified>
</cp:coreProperties>
</file>