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59" r:id="rId13"/>
    <p:sldId id="271" r:id="rId14"/>
    <p:sldId id="272" r:id="rId15"/>
    <p:sldId id="274" r:id="rId16"/>
    <p:sldId id="285" r:id="rId17"/>
    <p:sldId id="275" r:id="rId18"/>
    <p:sldId id="276" r:id="rId19"/>
    <p:sldId id="277" r:id="rId20"/>
    <p:sldId id="278" r:id="rId21"/>
    <p:sldId id="279" r:id="rId22"/>
    <p:sldId id="281" r:id="rId23"/>
    <p:sldId id="282" r:id="rId24"/>
    <p:sldId id="283" r:id="rId25"/>
    <p:sldId id="284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3CE48-C49D-48E2-AB91-5C5246E20307}" type="datetimeFigureOut">
              <a:rPr lang="en-US" smtClean="0"/>
              <a:pPr/>
              <a:t>8/5/2010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0C4DCF-3568-4129-BF25-24147459AFC6}" type="slidenum">
              <a:rPr lang="en-MY" smtClean="0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BDA6D-2657-4E71-943B-B6D5258F22F1}" type="datetime1">
              <a:rPr lang="en-US" smtClean="0"/>
              <a:pPr/>
              <a:t>8/5/2010</a:t>
            </a:fld>
            <a:endParaRPr lang="en-MY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31EEA-53B3-4FAB-AA5B-C8BA726AA030}" type="datetime1">
              <a:rPr lang="en-US" smtClean="0"/>
              <a:pPr/>
              <a:t>8/5/2010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5BB1-98CF-4CDE-8419-2FE38B2B3D8E}" type="datetime1">
              <a:rPr lang="en-US" smtClean="0"/>
              <a:pPr/>
              <a:t>8/5/2010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6D6BC-6A33-4D80-A755-3715AB913B44}" type="datetime1">
              <a:rPr lang="en-US" smtClean="0"/>
              <a:pPr/>
              <a:t>8/5/2010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88B52-DF41-4AFF-B121-ACB24E164F8B}" type="datetime1">
              <a:rPr lang="en-US" smtClean="0"/>
              <a:pPr/>
              <a:t>8/5/2010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C3E8C-A5A9-4C3E-97B9-D89726E96ECB}" type="datetime1">
              <a:rPr lang="en-US" smtClean="0"/>
              <a:pPr/>
              <a:t>8/5/2010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D2D81-99EC-4C57-A846-754E5BE2FD1B}" type="datetime1">
              <a:rPr lang="en-US" smtClean="0"/>
              <a:pPr/>
              <a:t>8/5/2010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0E45D-2835-479F-9B37-B524450F1669}" type="datetime1">
              <a:rPr lang="en-US" smtClean="0"/>
              <a:pPr/>
              <a:t>8/5/2010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737E3-389C-4FB1-85FC-2924E9B87E99}" type="datetime1">
              <a:rPr lang="en-US" smtClean="0"/>
              <a:pPr/>
              <a:t>8/5/2010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98D7C-E8F6-45F8-97BD-F36599C78347}" type="datetime1">
              <a:rPr lang="en-US" smtClean="0"/>
              <a:pPr/>
              <a:t>8/5/2010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48031-9BCF-4D6A-9F3A-64450938568B}" type="datetime1">
              <a:rPr lang="en-US" smtClean="0"/>
              <a:pPr/>
              <a:t>8/5/2010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2C9CE2E-A278-4C16-BD0A-C762BCF5E8B9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C252C50-97D9-4C3B-80FE-FEC83169A6C6}" type="datetime1">
              <a:rPr lang="en-US" smtClean="0"/>
              <a:pPr/>
              <a:t>8/5/2010</a:t>
            </a:fld>
            <a:endParaRPr lang="en-MY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2C9CE2E-A278-4C16-BD0A-C762BCF5E8B9}" type="slidenum">
              <a:rPr lang="en-MY" smtClean="0"/>
              <a:pPr/>
              <a:t>‹#›</a:t>
            </a:fld>
            <a:endParaRPr lang="en-MY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68155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en-US" sz="3500" b="1" dirty="0" smtClean="0">
                <a:solidFill>
                  <a:schemeClr val="accent1">
                    <a:lumMod val="50000"/>
                  </a:schemeClr>
                </a:solidFill>
              </a:rPr>
              <a:t>COMMUNICATION SKILLS FOR EFFECTIVE TEACHING: ENHANCING TEACHING EFFECTIVENESS</a:t>
            </a:r>
            <a:r>
              <a:rPr lang="en-US" sz="35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/>
            </a:r>
            <a:br>
              <a:rPr lang="en-US" sz="35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en-US" sz="3500" dirty="0" smtClean="0"/>
              <a:t>(COMSET)</a:t>
            </a:r>
          </a:p>
          <a:p>
            <a:pPr algn="ctr"/>
            <a:endParaRPr lang="en-US" sz="4000" dirty="0" smtClean="0"/>
          </a:p>
          <a:p>
            <a:pPr algn="ctr">
              <a:buNone/>
            </a:pPr>
            <a:r>
              <a:rPr lang="en-US" sz="3200" dirty="0" smtClean="0"/>
              <a:t>by</a:t>
            </a:r>
          </a:p>
          <a:p>
            <a:pPr algn="ctr"/>
            <a:endParaRPr lang="en-US" sz="4000" b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rgbClr val="7030A0"/>
                </a:solidFill>
              </a:rPr>
              <a:t>DR. SHARIMLLAH DEVI RAMACHANDRAN</a:t>
            </a:r>
          </a:p>
          <a:p>
            <a:pPr algn="ctr">
              <a:buNone/>
            </a:pPr>
            <a:r>
              <a:rPr lang="en-US" sz="2800" b="1" dirty="0" smtClean="0">
                <a:solidFill>
                  <a:srgbClr val="7030A0"/>
                </a:solidFill>
              </a:rPr>
              <a:t>CENTRE OF LANGUAGES AND HUMAN DEVELOPMENT</a:t>
            </a:r>
          </a:p>
          <a:p>
            <a:pPr algn="ctr">
              <a:buNone/>
            </a:pPr>
            <a:endParaRPr lang="en-M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1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/>
              <a:t>GERUNDS</a:t>
            </a:r>
          </a:p>
          <a:p>
            <a:endParaRPr lang="en-US" sz="3600" dirty="0" smtClean="0"/>
          </a:p>
          <a:p>
            <a:pPr>
              <a:buNone/>
            </a:pPr>
            <a:r>
              <a:rPr lang="en-US" sz="3600" i="1" dirty="0" smtClean="0"/>
              <a:t>Standing</a:t>
            </a:r>
            <a:r>
              <a:rPr lang="en-US" sz="3600" dirty="0" smtClean="0"/>
              <a:t> in the water </a:t>
            </a:r>
            <a:r>
              <a:rPr lang="en-US" sz="3600" b="1" i="1" dirty="0" smtClean="0"/>
              <a:t>was</a:t>
            </a:r>
            <a:r>
              <a:rPr lang="en-US" sz="3600" dirty="0" smtClean="0"/>
              <a:t> a bad idea.</a:t>
            </a:r>
          </a:p>
          <a:p>
            <a:pPr>
              <a:buNone/>
            </a:pPr>
            <a:r>
              <a:rPr lang="en-US" sz="3600" i="1" dirty="0" smtClean="0"/>
              <a:t>Swimming</a:t>
            </a:r>
            <a:r>
              <a:rPr lang="en-US" sz="3600" dirty="0" smtClean="0"/>
              <a:t> in the ocean and </a:t>
            </a:r>
            <a:r>
              <a:rPr lang="en-US" sz="3600" i="1" dirty="0" smtClean="0"/>
              <a:t>playing drums </a:t>
            </a:r>
            <a:r>
              <a:rPr lang="en-US" sz="3600" b="1" i="1" dirty="0" smtClean="0"/>
              <a:t>are</a:t>
            </a:r>
            <a:r>
              <a:rPr lang="en-US" sz="3600" dirty="0" smtClean="0"/>
              <a:t> my hobbies.</a:t>
            </a:r>
            <a:endParaRPr lang="en-MY" sz="3600" dirty="0" smtClean="0"/>
          </a:p>
          <a:p>
            <a:endParaRPr lang="en-M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10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COLLECTIVE NOUNS-HERD, SENATE, CLASS, CROWD</a:t>
            </a:r>
          </a:p>
          <a:p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The senate </a:t>
            </a:r>
            <a:r>
              <a:rPr lang="en-US" sz="2800" b="1" dirty="0" smtClean="0"/>
              <a:t>is </a:t>
            </a:r>
            <a:r>
              <a:rPr lang="en-US" sz="2800" dirty="0" smtClean="0"/>
              <a:t>meeting now.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EXCEPTION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The members of the senate </a:t>
            </a:r>
            <a:r>
              <a:rPr lang="en-US" sz="2800" b="1" dirty="0" smtClean="0"/>
              <a:t>are</a:t>
            </a:r>
            <a:r>
              <a:rPr lang="en-US" sz="2800" dirty="0" smtClean="0"/>
              <a:t> not in agreement to the motion of reducing lecturers’ workload.</a:t>
            </a:r>
            <a:endParaRPr lang="en-MY" sz="2800" dirty="0" smtClean="0"/>
          </a:p>
          <a:p>
            <a:endParaRPr lang="en-M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11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b="1" dirty="0" smtClean="0"/>
              <a:t>REMEMBER:</a:t>
            </a:r>
          </a:p>
          <a:p>
            <a:pPr algn="ctr">
              <a:buNone/>
            </a:pPr>
            <a:r>
              <a:rPr lang="en-US" sz="4400" b="1" i="1" dirty="0" smtClean="0"/>
              <a:t> ONLY SUBJECT AFFECTS THE VERB!</a:t>
            </a:r>
            <a:endParaRPr lang="en-MY" sz="4400" b="1" i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12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800" b="1" dirty="0" smtClean="0"/>
              <a:t>TENSES</a:t>
            </a:r>
          </a:p>
          <a:p>
            <a:pPr algn="ctr"/>
            <a:r>
              <a:rPr lang="en-US" sz="3600" b="1" dirty="0" smtClean="0"/>
              <a:t>PAST</a:t>
            </a:r>
          </a:p>
          <a:p>
            <a:pPr algn="ctr"/>
            <a:r>
              <a:rPr lang="en-US" sz="3600" b="1" dirty="0" smtClean="0"/>
              <a:t>PERFECT</a:t>
            </a:r>
            <a:endParaRPr lang="en-MY" sz="3600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13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PAST TENSE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Description of an action that was </a:t>
            </a:r>
            <a:r>
              <a:rPr lang="en-US" b="1" u="sng" dirty="0" smtClean="0"/>
              <a:t>completed at a specific time in the past</a:t>
            </a:r>
            <a:r>
              <a:rPr lang="en-US" dirty="0" smtClean="0"/>
              <a:t>. (It began and ended in the past-yesterday, last year).</a:t>
            </a:r>
          </a:p>
          <a:p>
            <a:r>
              <a:rPr lang="en-US" dirty="0" smtClean="0"/>
              <a:t>Past       Now      Future</a:t>
            </a:r>
            <a:endParaRPr lang="en-MY" dirty="0" smtClean="0"/>
          </a:p>
          <a:p>
            <a:pPr>
              <a:buNone/>
            </a:pPr>
            <a:r>
              <a:rPr lang="en-US" dirty="0" smtClean="0"/>
              <a:t> </a:t>
            </a:r>
            <a:endParaRPr lang="en-MY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Malaysia </a:t>
            </a:r>
            <a:r>
              <a:rPr lang="en-US" sz="2400" b="1" dirty="0" smtClean="0"/>
              <a:t>gained</a:t>
            </a:r>
            <a:r>
              <a:rPr lang="en-US" sz="2400" dirty="0" smtClean="0"/>
              <a:t> independence in 1957.</a:t>
            </a:r>
            <a:endParaRPr lang="en-MY" sz="2400" dirty="0" smtClean="0"/>
          </a:p>
          <a:p>
            <a:pPr>
              <a:buNone/>
            </a:pPr>
            <a:endParaRPr lang="en-MY" sz="2400" dirty="0" smtClean="0"/>
          </a:p>
          <a:p>
            <a:r>
              <a:rPr lang="en-US" sz="2400" dirty="0" smtClean="0"/>
              <a:t>UM </a:t>
            </a:r>
            <a:r>
              <a:rPr lang="en-US" sz="2400" b="1" dirty="0" smtClean="0"/>
              <a:t>had </a:t>
            </a:r>
            <a:r>
              <a:rPr lang="en-US" sz="2400" dirty="0" smtClean="0"/>
              <a:t>its fiftieth convocation ceremony in August 2009.</a:t>
            </a:r>
            <a:endParaRPr lang="en-MY" sz="2400" dirty="0" smtClean="0"/>
          </a:p>
          <a:p>
            <a:pPr>
              <a:buNone/>
            </a:pPr>
            <a:r>
              <a:rPr lang="en-US" sz="2400" dirty="0" smtClean="0"/>
              <a:t> </a:t>
            </a:r>
            <a:endParaRPr lang="en-MY" sz="2400" dirty="0" smtClean="0"/>
          </a:p>
          <a:p>
            <a:r>
              <a:rPr lang="en-US" sz="2400" dirty="0" smtClean="0"/>
              <a:t>The Prime Minister of Malaysia </a:t>
            </a:r>
            <a:r>
              <a:rPr lang="en-US" sz="2400" b="1" dirty="0" smtClean="0"/>
              <a:t>officiated</a:t>
            </a:r>
            <a:r>
              <a:rPr lang="en-US" sz="2400" dirty="0" smtClean="0"/>
              <a:t> the ceremony last year.</a:t>
            </a:r>
            <a:endParaRPr lang="en-MY" sz="2400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14</a:t>
            </a:fld>
            <a:endParaRPr lang="en-MY"/>
          </a:p>
        </p:txBody>
      </p:sp>
      <p:cxnSp>
        <p:nvCxnSpPr>
          <p:cNvPr id="13" name="Straight Connector 12"/>
          <p:cNvCxnSpPr/>
          <p:nvPr/>
        </p:nvCxnSpPr>
        <p:spPr>
          <a:xfrm rot="5400000">
            <a:off x="1535885" y="5607859"/>
            <a:ext cx="13573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571604" y="5572140"/>
            <a:ext cx="13573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24"/>
          <p:cNvSpPr/>
          <p:nvPr/>
        </p:nvSpPr>
        <p:spPr>
          <a:xfrm>
            <a:off x="1702191" y="5500089"/>
            <a:ext cx="98474" cy="155123"/>
          </a:xfrm>
          <a:custGeom>
            <a:avLst/>
            <a:gdLst>
              <a:gd name="connsiteX0" fmla="*/ 0 w 98474"/>
              <a:gd name="connsiteY0" fmla="*/ 379 h 155123"/>
              <a:gd name="connsiteX1" fmla="*/ 56271 w 98474"/>
              <a:gd name="connsiteY1" fmla="*/ 84785 h 155123"/>
              <a:gd name="connsiteX2" fmla="*/ 84406 w 98474"/>
              <a:gd name="connsiteY2" fmla="*/ 126988 h 155123"/>
              <a:gd name="connsiteX3" fmla="*/ 98474 w 98474"/>
              <a:gd name="connsiteY3" fmla="*/ 155123 h 155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474" h="155123">
                <a:moveTo>
                  <a:pt x="0" y="379"/>
                </a:moveTo>
                <a:cubicBezTo>
                  <a:pt x="74177" y="49830"/>
                  <a:pt x="19935" y="0"/>
                  <a:pt x="56271" y="84785"/>
                </a:cubicBezTo>
                <a:cubicBezTo>
                  <a:pt x="62931" y="100325"/>
                  <a:pt x="75707" y="112490"/>
                  <a:pt x="84406" y="126988"/>
                </a:cubicBezTo>
                <a:cubicBezTo>
                  <a:pt x="89801" y="135979"/>
                  <a:pt x="93785" y="145745"/>
                  <a:pt x="98474" y="155123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6" name="Freeform 25"/>
          <p:cNvSpPr/>
          <p:nvPr/>
        </p:nvSpPr>
        <p:spPr>
          <a:xfrm>
            <a:off x="1699918" y="5486400"/>
            <a:ext cx="128882" cy="168812"/>
          </a:xfrm>
          <a:custGeom>
            <a:avLst/>
            <a:gdLst>
              <a:gd name="connsiteX0" fmla="*/ 2273 w 128882"/>
              <a:gd name="connsiteY0" fmla="*/ 168812 h 168812"/>
              <a:gd name="connsiteX1" fmla="*/ 58544 w 128882"/>
              <a:gd name="connsiteY1" fmla="*/ 84406 h 168812"/>
              <a:gd name="connsiteX2" fmla="*/ 86679 w 128882"/>
              <a:gd name="connsiteY2" fmla="*/ 42203 h 168812"/>
              <a:gd name="connsiteX3" fmla="*/ 128882 w 128882"/>
              <a:gd name="connsiteY3" fmla="*/ 14068 h 168812"/>
              <a:gd name="connsiteX4" fmla="*/ 86679 w 128882"/>
              <a:gd name="connsiteY4" fmla="*/ 14068 h 16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882" h="168812">
                <a:moveTo>
                  <a:pt x="2273" y="168812"/>
                </a:moveTo>
                <a:cubicBezTo>
                  <a:pt x="26994" y="94644"/>
                  <a:pt x="0" y="154658"/>
                  <a:pt x="58544" y="84406"/>
                </a:cubicBezTo>
                <a:cubicBezTo>
                  <a:pt x="69368" y="71418"/>
                  <a:pt x="74724" y="54158"/>
                  <a:pt x="86679" y="42203"/>
                </a:cubicBezTo>
                <a:cubicBezTo>
                  <a:pt x="98634" y="30248"/>
                  <a:pt x="128882" y="30975"/>
                  <a:pt x="128882" y="14068"/>
                </a:cubicBezTo>
                <a:cubicBezTo>
                  <a:pt x="128882" y="0"/>
                  <a:pt x="100747" y="14068"/>
                  <a:pt x="86679" y="1406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PRESENT PERFECT TENSE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Expresses an activity that happened before now at </a:t>
            </a:r>
            <a:r>
              <a:rPr lang="en-US" u="sng" dirty="0" smtClean="0"/>
              <a:t>an </a:t>
            </a:r>
            <a:r>
              <a:rPr lang="en-US" b="1" u="sng" dirty="0" smtClean="0"/>
              <a:t>unspecified time.</a:t>
            </a:r>
          </a:p>
          <a:p>
            <a:r>
              <a:rPr lang="en-US" dirty="0" smtClean="0"/>
              <a:t>Past     Now     Future</a:t>
            </a:r>
          </a:p>
          <a:p>
            <a:endParaRPr lang="en-MY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3200" dirty="0" smtClean="0"/>
              <a:t>Jim has already eaten his lunch</a:t>
            </a:r>
          </a:p>
          <a:p>
            <a:r>
              <a:rPr lang="en-US" sz="3200" dirty="0" smtClean="0"/>
              <a:t>Bob has been involved in politics for the last twenty years.</a:t>
            </a:r>
          </a:p>
          <a:p>
            <a:endParaRPr lang="en-MY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15</a:t>
            </a:fld>
            <a:endParaRPr lang="en-MY"/>
          </a:p>
        </p:txBody>
      </p:sp>
      <p:cxnSp>
        <p:nvCxnSpPr>
          <p:cNvPr id="11" name="Straight Connector 10"/>
          <p:cNvCxnSpPr/>
          <p:nvPr/>
        </p:nvCxnSpPr>
        <p:spPr>
          <a:xfrm rot="16200000" flipH="1">
            <a:off x="1000100" y="5000636"/>
            <a:ext cx="250033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000100" y="5000636"/>
            <a:ext cx="23574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8"/>
          <p:cNvSpPr/>
          <p:nvPr/>
        </p:nvSpPr>
        <p:spPr>
          <a:xfrm>
            <a:off x="1000100" y="5000636"/>
            <a:ext cx="1209821" cy="407963"/>
          </a:xfrm>
          <a:custGeom>
            <a:avLst/>
            <a:gdLst>
              <a:gd name="connsiteX0" fmla="*/ 0 w 1209821"/>
              <a:gd name="connsiteY0" fmla="*/ 0 h 407963"/>
              <a:gd name="connsiteX1" fmla="*/ 28135 w 1209821"/>
              <a:gd name="connsiteY1" fmla="*/ 112541 h 407963"/>
              <a:gd name="connsiteX2" fmla="*/ 126609 w 1209821"/>
              <a:gd name="connsiteY2" fmla="*/ 196947 h 407963"/>
              <a:gd name="connsiteX3" fmla="*/ 154744 w 1209821"/>
              <a:gd name="connsiteY3" fmla="*/ 225083 h 407963"/>
              <a:gd name="connsiteX4" fmla="*/ 182880 w 1209821"/>
              <a:gd name="connsiteY4" fmla="*/ 267286 h 407963"/>
              <a:gd name="connsiteX5" fmla="*/ 309489 w 1209821"/>
              <a:gd name="connsiteY5" fmla="*/ 337624 h 407963"/>
              <a:gd name="connsiteX6" fmla="*/ 337624 w 1209821"/>
              <a:gd name="connsiteY6" fmla="*/ 365760 h 407963"/>
              <a:gd name="connsiteX7" fmla="*/ 534572 w 1209821"/>
              <a:gd name="connsiteY7" fmla="*/ 407963 h 407963"/>
              <a:gd name="connsiteX8" fmla="*/ 801858 w 1209821"/>
              <a:gd name="connsiteY8" fmla="*/ 393895 h 407963"/>
              <a:gd name="connsiteX9" fmla="*/ 844061 w 1209821"/>
              <a:gd name="connsiteY9" fmla="*/ 379827 h 407963"/>
              <a:gd name="connsiteX10" fmla="*/ 900332 w 1209821"/>
              <a:gd name="connsiteY10" fmla="*/ 365760 h 407963"/>
              <a:gd name="connsiteX11" fmla="*/ 942535 w 1209821"/>
              <a:gd name="connsiteY11" fmla="*/ 337624 h 407963"/>
              <a:gd name="connsiteX12" fmla="*/ 998806 w 1209821"/>
              <a:gd name="connsiteY12" fmla="*/ 323557 h 407963"/>
              <a:gd name="connsiteX13" fmla="*/ 1069144 w 1209821"/>
              <a:gd name="connsiteY13" fmla="*/ 267286 h 407963"/>
              <a:gd name="connsiteX14" fmla="*/ 1097280 w 1209821"/>
              <a:gd name="connsiteY14" fmla="*/ 239150 h 407963"/>
              <a:gd name="connsiteX15" fmla="*/ 1139483 w 1209821"/>
              <a:gd name="connsiteY15" fmla="*/ 211015 h 407963"/>
              <a:gd name="connsiteX16" fmla="*/ 1167618 w 1209821"/>
              <a:gd name="connsiteY16" fmla="*/ 154744 h 407963"/>
              <a:gd name="connsiteX17" fmla="*/ 1195753 w 1209821"/>
              <a:gd name="connsiteY17" fmla="*/ 112541 h 407963"/>
              <a:gd name="connsiteX18" fmla="*/ 1209821 w 1209821"/>
              <a:gd name="connsiteY18" fmla="*/ 56270 h 40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09821" h="407963">
                <a:moveTo>
                  <a:pt x="0" y="0"/>
                </a:moveTo>
                <a:cubicBezTo>
                  <a:pt x="1476" y="7381"/>
                  <a:pt x="16118" y="95717"/>
                  <a:pt x="28135" y="112541"/>
                </a:cubicBezTo>
                <a:cubicBezTo>
                  <a:pt x="73290" y="175757"/>
                  <a:pt x="77040" y="157291"/>
                  <a:pt x="126609" y="196947"/>
                </a:cubicBezTo>
                <a:cubicBezTo>
                  <a:pt x="136966" y="205233"/>
                  <a:pt x="146459" y="214726"/>
                  <a:pt x="154744" y="225083"/>
                </a:cubicBezTo>
                <a:cubicBezTo>
                  <a:pt x="165306" y="238285"/>
                  <a:pt x="170156" y="256152"/>
                  <a:pt x="182880" y="267286"/>
                </a:cubicBezTo>
                <a:cubicBezTo>
                  <a:pt x="242417" y="319381"/>
                  <a:pt x="251523" y="318303"/>
                  <a:pt x="309489" y="337624"/>
                </a:cubicBezTo>
                <a:cubicBezTo>
                  <a:pt x="318867" y="347003"/>
                  <a:pt x="325309" y="360834"/>
                  <a:pt x="337624" y="365760"/>
                </a:cubicBezTo>
                <a:cubicBezTo>
                  <a:pt x="387696" y="385789"/>
                  <a:pt x="478516" y="398620"/>
                  <a:pt x="534572" y="407963"/>
                </a:cubicBezTo>
                <a:cubicBezTo>
                  <a:pt x="623667" y="403274"/>
                  <a:pt x="713006" y="401973"/>
                  <a:pt x="801858" y="393895"/>
                </a:cubicBezTo>
                <a:cubicBezTo>
                  <a:pt x="816626" y="392552"/>
                  <a:pt x="829803" y="383901"/>
                  <a:pt x="844061" y="379827"/>
                </a:cubicBezTo>
                <a:cubicBezTo>
                  <a:pt x="862651" y="374516"/>
                  <a:pt x="881575" y="370449"/>
                  <a:pt x="900332" y="365760"/>
                </a:cubicBezTo>
                <a:cubicBezTo>
                  <a:pt x="914400" y="356381"/>
                  <a:pt x="926995" y="344284"/>
                  <a:pt x="942535" y="337624"/>
                </a:cubicBezTo>
                <a:cubicBezTo>
                  <a:pt x="960306" y="330008"/>
                  <a:pt x="982719" y="334282"/>
                  <a:pt x="998806" y="323557"/>
                </a:cubicBezTo>
                <a:cubicBezTo>
                  <a:pt x="1126074" y="238712"/>
                  <a:pt x="931169" y="313279"/>
                  <a:pt x="1069144" y="267286"/>
                </a:cubicBezTo>
                <a:cubicBezTo>
                  <a:pt x="1078523" y="257907"/>
                  <a:pt x="1086923" y="247436"/>
                  <a:pt x="1097280" y="239150"/>
                </a:cubicBezTo>
                <a:cubicBezTo>
                  <a:pt x="1110482" y="228588"/>
                  <a:pt x="1128659" y="224003"/>
                  <a:pt x="1139483" y="211015"/>
                </a:cubicBezTo>
                <a:cubicBezTo>
                  <a:pt x="1152908" y="194905"/>
                  <a:pt x="1157214" y="172952"/>
                  <a:pt x="1167618" y="154744"/>
                </a:cubicBezTo>
                <a:cubicBezTo>
                  <a:pt x="1176006" y="140064"/>
                  <a:pt x="1186375" y="126609"/>
                  <a:pt x="1195753" y="112541"/>
                </a:cubicBezTo>
                <a:lnTo>
                  <a:pt x="1209821" y="5627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PRESENT PERFECT TENSE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When present perfect is used with </a:t>
            </a:r>
            <a:r>
              <a:rPr lang="en-US" i="1" dirty="0" smtClean="0"/>
              <a:t>since</a:t>
            </a:r>
            <a:r>
              <a:rPr lang="en-US" dirty="0" smtClean="0"/>
              <a:t> and </a:t>
            </a:r>
            <a:r>
              <a:rPr lang="en-US" i="1" dirty="0" smtClean="0"/>
              <a:t>for</a:t>
            </a:r>
            <a:r>
              <a:rPr lang="en-US" dirty="0" smtClean="0"/>
              <a:t>, it expresses a situation that </a:t>
            </a:r>
            <a:r>
              <a:rPr lang="en-US" u="sng" dirty="0" smtClean="0"/>
              <a:t>began in the past and continues to present</a:t>
            </a:r>
            <a:r>
              <a:rPr lang="en-US" dirty="0" smtClean="0"/>
              <a:t>.</a:t>
            </a:r>
            <a:endParaRPr lang="en-MY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We have been in class since ten o’clock this morning.</a:t>
            </a:r>
          </a:p>
          <a:p>
            <a:pPr>
              <a:buNone/>
            </a:pPr>
            <a:r>
              <a:rPr lang="en-US" sz="3200" dirty="0" smtClean="0"/>
              <a:t>- </a:t>
            </a:r>
            <a:r>
              <a:rPr lang="en-US" sz="3200" i="1" dirty="0" smtClean="0"/>
              <a:t>Class started at ten. We still in class at the moment of speaking.</a:t>
            </a:r>
            <a:endParaRPr lang="en-MY" sz="3200" i="1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16</a:t>
            </a:fld>
            <a:endParaRPr lang="en-MY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1393009" y="5250669"/>
            <a:ext cx="1785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142976" y="5214950"/>
            <a:ext cx="2286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6"/>
          <p:cNvSpPr/>
          <p:nvPr/>
        </p:nvSpPr>
        <p:spPr>
          <a:xfrm>
            <a:off x="1575582" y="5261317"/>
            <a:ext cx="689316" cy="341135"/>
          </a:xfrm>
          <a:custGeom>
            <a:avLst/>
            <a:gdLst>
              <a:gd name="connsiteX0" fmla="*/ 0 w 689316"/>
              <a:gd name="connsiteY0" fmla="*/ 0 h 341135"/>
              <a:gd name="connsiteX1" fmla="*/ 14067 w 689316"/>
              <a:gd name="connsiteY1" fmla="*/ 42203 h 341135"/>
              <a:gd name="connsiteX2" fmla="*/ 56270 w 689316"/>
              <a:gd name="connsiteY2" fmla="*/ 70338 h 341135"/>
              <a:gd name="connsiteX3" fmla="*/ 84406 w 689316"/>
              <a:gd name="connsiteY3" fmla="*/ 98474 h 341135"/>
              <a:gd name="connsiteX4" fmla="*/ 112541 w 689316"/>
              <a:gd name="connsiteY4" fmla="*/ 140677 h 341135"/>
              <a:gd name="connsiteX5" fmla="*/ 182880 w 689316"/>
              <a:gd name="connsiteY5" fmla="*/ 196948 h 341135"/>
              <a:gd name="connsiteX6" fmla="*/ 225083 w 689316"/>
              <a:gd name="connsiteY6" fmla="*/ 253218 h 341135"/>
              <a:gd name="connsiteX7" fmla="*/ 309489 w 689316"/>
              <a:gd name="connsiteY7" fmla="*/ 281354 h 341135"/>
              <a:gd name="connsiteX8" fmla="*/ 422030 w 689316"/>
              <a:gd name="connsiteY8" fmla="*/ 309489 h 341135"/>
              <a:gd name="connsiteX9" fmla="*/ 520504 w 689316"/>
              <a:gd name="connsiteY9" fmla="*/ 337625 h 341135"/>
              <a:gd name="connsiteX10" fmla="*/ 689316 w 689316"/>
              <a:gd name="connsiteY10" fmla="*/ 337625 h 341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9316" h="341135">
                <a:moveTo>
                  <a:pt x="0" y="0"/>
                </a:moveTo>
                <a:cubicBezTo>
                  <a:pt x="4689" y="14068"/>
                  <a:pt x="4804" y="30624"/>
                  <a:pt x="14067" y="42203"/>
                </a:cubicBezTo>
                <a:cubicBezTo>
                  <a:pt x="24629" y="55405"/>
                  <a:pt x="43068" y="59776"/>
                  <a:pt x="56270" y="70338"/>
                </a:cubicBezTo>
                <a:cubicBezTo>
                  <a:pt x="66627" y="78624"/>
                  <a:pt x="76120" y="88117"/>
                  <a:pt x="84406" y="98474"/>
                </a:cubicBezTo>
                <a:cubicBezTo>
                  <a:pt x="94968" y="111676"/>
                  <a:pt x="100586" y="128722"/>
                  <a:pt x="112541" y="140677"/>
                </a:cubicBezTo>
                <a:cubicBezTo>
                  <a:pt x="203413" y="231549"/>
                  <a:pt x="113266" y="113412"/>
                  <a:pt x="182880" y="196948"/>
                </a:cubicBezTo>
                <a:cubicBezTo>
                  <a:pt x="197890" y="214960"/>
                  <a:pt x="205575" y="240213"/>
                  <a:pt x="225083" y="253218"/>
                </a:cubicBezTo>
                <a:cubicBezTo>
                  <a:pt x="249759" y="269669"/>
                  <a:pt x="280717" y="274161"/>
                  <a:pt x="309489" y="281354"/>
                </a:cubicBezTo>
                <a:cubicBezTo>
                  <a:pt x="347003" y="290732"/>
                  <a:pt x="385346" y="297261"/>
                  <a:pt x="422030" y="309489"/>
                </a:cubicBezTo>
                <a:cubicBezTo>
                  <a:pt x="445058" y="317165"/>
                  <a:pt x="498763" y="336266"/>
                  <a:pt x="520504" y="337625"/>
                </a:cubicBezTo>
                <a:cubicBezTo>
                  <a:pt x="576665" y="341135"/>
                  <a:pt x="633045" y="337625"/>
                  <a:pt x="689316" y="337625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8" name="Freeform 17"/>
          <p:cNvSpPr/>
          <p:nvPr/>
        </p:nvSpPr>
        <p:spPr>
          <a:xfrm>
            <a:off x="2363372" y="5613009"/>
            <a:ext cx="182880" cy="33086"/>
          </a:xfrm>
          <a:custGeom>
            <a:avLst/>
            <a:gdLst>
              <a:gd name="connsiteX0" fmla="*/ 0 w 182880"/>
              <a:gd name="connsiteY0" fmla="*/ 14068 h 33086"/>
              <a:gd name="connsiteX1" fmla="*/ 126610 w 182880"/>
              <a:gd name="connsiteY1" fmla="*/ 14068 h 33086"/>
              <a:gd name="connsiteX2" fmla="*/ 182880 w 182880"/>
              <a:gd name="connsiteY2" fmla="*/ 0 h 33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" h="33086">
                <a:moveTo>
                  <a:pt x="0" y="14068"/>
                </a:moveTo>
                <a:cubicBezTo>
                  <a:pt x="76069" y="33086"/>
                  <a:pt x="41515" y="32978"/>
                  <a:pt x="126610" y="14068"/>
                </a:cubicBezTo>
                <a:cubicBezTo>
                  <a:pt x="145484" y="9874"/>
                  <a:pt x="182880" y="0"/>
                  <a:pt x="182880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9" name="Freeform 18"/>
          <p:cNvSpPr/>
          <p:nvPr/>
        </p:nvSpPr>
        <p:spPr>
          <a:xfrm>
            <a:off x="2686929" y="5500468"/>
            <a:ext cx="225083" cy="70338"/>
          </a:xfrm>
          <a:custGeom>
            <a:avLst/>
            <a:gdLst>
              <a:gd name="connsiteX0" fmla="*/ 0 w 225083"/>
              <a:gd name="connsiteY0" fmla="*/ 70338 h 70338"/>
              <a:gd name="connsiteX1" fmla="*/ 168813 w 225083"/>
              <a:gd name="connsiteY1" fmla="*/ 42203 h 70338"/>
              <a:gd name="connsiteX2" fmla="*/ 196948 w 225083"/>
              <a:gd name="connsiteY2" fmla="*/ 14067 h 70338"/>
              <a:gd name="connsiteX3" fmla="*/ 225083 w 225083"/>
              <a:gd name="connsiteY3" fmla="*/ 0 h 7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083" h="70338">
                <a:moveTo>
                  <a:pt x="0" y="70338"/>
                </a:moveTo>
                <a:cubicBezTo>
                  <a:pt x="10553" y="69019"/>
                  <a:pt x="137834" y="57693"/>
                  <a:pt x="168813" y="42203"/>
                </a:cubicBezTo>
                <a:cubicBezTo>
                  <a:pt x="180676" y="36272"/>
                  <a:pt x="186337" y="22025"/>
                  <a:pt x="196948" y="14067"/>
                </a:cubicBezTo>
                <a:cubicBezTo>
                  <a:pt x="205336" y="7776"/>
                  <a:pt x="215705" y="4689"/>
                  <a:pt x="225083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0" name="Freeform 19"/>
          <p:cNvSpPr/>
          <p:nvPr/>
        </p:nvSpPr>
        <p:spPr>
          <a:xfrm>
            <a:off x="3024554" y="5317588"/>
            <a:ext cx="126609" cy="84406"/>
          </a:xfrm>
          <a:custGeom>
            <a:avLst/>
            <a:gdLst>
              <a:gd name="connsiteX0" fmla="*/ 0 w 126609"/>
              <a:gd name="connsiteY0" fmla="*/ 84406 h 84406"/>
              <a:gd name="connsiteX1" fmla="*/ 112541 w 126609"/>
              <a:gd name="connsiteY1" fmla="*/ 42203 h 84406"/>
              <a:gd name="connsiteX2" fmla="*/ 126609 w 126609"/>
              <a:gd name="connsiteY2" fmla="*/ 0 h 84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609" h="84406">
                <a:moveTo>
                  <a:pt x="0" y="84406"/>
                </a:moveTo>
                <a:cubicBezTo>
                  <a:pt x="31400" y="76556"/>
                  <a:pt x="88020" y="66724"/>
                  <a:pt x="112541" y="42203"/>
                </a:cubicBezTo>
                <a:cubicBezTo>
                  <a:pt x="123026" y="31718"/>
                  <a:pt x="126609" y="0"/>
                  <a:pt x="126609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PRESENT PERFECT </a:t>
            </a:r>
            <a:r>
              <a:rPr lang="en-US" dirty="0" err="1" smtClean="0">
                <a:solidFill>
                  <a:srgbClr val="002060"/>
                </a:solidFill>
              </a:rPr>
              <a:t>vs</a:t>
            </a:r>
            <a:r>
              <a:rPr lang="en-US" dirty="0" smtClean="0">
                <a:solidFill>
                  <a:srgbClr val="002060"/>
                </a:solidFill>
              </a:rPr>
              <a:t>  PAST TENSE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 finished my work two hours ago</a:t>
            </a:r>
          </a:p>
          <a:p>
            <a:endParaRPr lang="en-US" sz="3200" dirty="0" smtClean="0"/>
          </a:p>
          <a:p>
            <a:r>
              <a:rPr lang="en-US" sz="3200" dirty="0" smtClean="0"/>
              <a:t>Ann was in Miami for two weeks.</a:t>
            </a:r>
            <a:endParaRPr lang="en-MY" sz="3200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3200" dirty="0" smtClean="0"/>
              <a:t>I have already finished my work.</a:t>
            </a:r>
          </a:p>
          <a:p>
            <a:endParaRPr lang="en-US" sz="3200" dirty="0" smtClean="0"/>
          </a:p>
          <a:p>
            <a:r>
              <a:rPr lang="en-US" sz="3200" dirty="0" smtClean="0"/>
              <a:t>Bob has been in Miami for two weeks/since March.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MY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17</a:t>
            </a:fld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b="1" dirty="0" smtClean="0"/>
              <a:t>COMMON ERRORS MADE BY NON-NATIVE SPEAKERS OF ENGLISH</a:t>
            </a:r>
            <a:endParaRPr lang="en-MY" sz="4400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18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600" b="1" dirty="0" smtClean="0"/>
              <a:t>If I would have known</a:t>
            </a:r>
            <a:r>
              <a:rPr lang="en-GB" sz="3600" dirty="0" smtClean="0"/>
              <a:t> about the party, I would have gone to it.</a:t>
            </a:r>
          </a:p>
          <a:p>
            <a:endParaRPr lang="en-GB" sz="3600" dirty="0" smtClean="0"/>
          </a:p>
          <a:p>
            <a:r>
              <a:rPr lang="en-GB" sz="3600" b="1" dirty="0" smtClean="0"/>
              <a:t>He don’t </a:t>
            </a:r>
            <a:r>
              <a:rPr lang="en-GB" sz="3600" dirty="0" smtClean="0"/>
              <a:t>care about me anymore.</a:t>
            </a:r>
          </a:p>
          <a:p>
            <a:endParaRPr lang="en-GB" sz="3600" dirty="0" smtClean="0"/>
          </a:p>
          <a:p>
            <a:r>
              <a:rPr lang="en-GB" sz="3600" dirty="0" smtClean="0"/>
              <a:t>When we </a:t>
            </a:r>
            <a:r>
              <a:rPr lang="en-GB" sz="3600" b="1" dirty="0" smtClean="0"/>
              <a:t>go to the party </a:t>
            </a:r>
            <a:r>
              <a:rPr lang="en-GB" sz="3600" dirty="0" smtClean="0"/>
              <a:t>on Saturday, let’s </a:t>
            </a:r>
            <a:r>
              <a:rPr lang="en-GB" sz="3600" b="1" dirty="0" smtClean="0"/>
              <a:t>bring </a:t>
            </a:r>
            <a:r>
              <a:rPr lang="en-GB" sz="3600" dirty="0" smtClean="0"/>
              <a:t>a bottle of syrup.</a:t>
            </a:r>
          </a:p>
          <a:p>
            <a:endParaRPr lang="en-GB" sz="3600" dirty="0" smtClean="0"/>
          </a:p>
          <a:p>
            <a:endParaRPr lang="en-GB" sz="3600" dirty="0" smtClean="0"/>
          </a:p>
          <a:p>
            <a:pPr>
              <a:buNone/>
            </a:pPr>
            <a:endParaRPr lang="en-GB" sz="3600" dirty="0" smtClean="0"/>
          </a:p>
          <a:p>
            <a:pPr>
              <a:buNone/>
            </a:pPr>
            <a:endParaRPr lang="en-GB" sz="3600" dirty="0" smtClean="0"/>
          </a:p>
          <a:p>
            <a:pPr>
              <a:buNone/>
            </a:pPr>
            <a:endParaRPr lang="en-GB" sz="360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19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LEARNING OUTCOME:</a:t>
            </a:r>
          </a:p>
          <a:p>
            <a:pPr>
              <a:buNone/>
            </a:pPr>
            <a:r>
              <a:rPr lang="en-US" sz="2800" dirty="0" smtClean="0"/>
              <a:t>By the end of this lesson, you should be able to:</a:t>
            </a:r>
          </a:p>
          <a:p>
            <a:pPr>
              <a:buNone/>
            </a:pPr>
            <a:endParaRPr lang="en-US" sz="2800" dirty="0" smtClean="0"/>
          </a:p>
          <a:p>
            <a:r>
              <a:rPr lang="en-US" sz="2800" dirty="0" smtClean="0"/>
              <a:t>Identify subject and verb in a sentence</a:t>
            </a:r>
          </a:p>
          <a:p>
            <a:r>
              <a:rPr lang="en-US" sz="2800" dirty="0" smtClean="0"/>
              <a:t>Apply rules of Subject Verb Agreement (SVA)</a:t>
            </a:r>
          </a:p>
          <a:p>
            <a:r>
              <a:rPr lang="en-US" sz="2800" dirty="0" smtClean="0"/>
              <a:t>Distinguish past and present perfect tenses</a:t>
            </a:r>
          </a:p>
          <a:p>
            <a:r>
              <a:rPr lang="en-US" sz="2800" dirty="0" smtClean="0"/>
              <a:t>Identify common errors in English</a:t>
            </a:r>
            <a:endParaRPr lang="en-MY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2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200" dirty="0" smtClean="0"/>
              <a:t>Sign at the checkout of a supermarket: “</a:t>
            </a:r>
            <a:r>
              <a:rPr lang="en-GB" sz="3200" b="1" dirty="0" smtClean="0"/>
              <a:t>Ten items or less</a:t>
            </a:r>
            <a:r>
              <a:rPr lang="en-GB" sz="3200" dirty="0" smtClean="0"/>
              <a:t>”.</a:t>
            </a:r>
          </a:p>
          <a:p>
            <a:endParaRPr lang="en-GB" sz="3200" dirty="0" smtClean="0"/>
          </a:p>
          <a:p>
            <a:r>
              <a:rPr lang="en-GB" sz="3200" dirty="0" smtClean="0"/>
              <a:t>I'm </a:t>
            </a:r>
            <a:r>
              <a:rPr lang="en-GB" sz="3200" b="1" dirty="0" smtClean="0"/>
              <a:t>not</a:t>
            </a:r>
            <a:r>
              <a:rPr lang="en-GB" sz="3200" dirty="0" smtClean="0"/>
              <a:t> speaking to </a:t>
            </a:r>
            <a:r>
              <a:rPr lang="en-GB" sz="3200" b="1" dirty="0" smtClean="0"/>
              <a:t>nobody</a:t>
            </a:r>
            <a:r>
              <a:rPr lang="en-GB" sz="3200" dirty="0" smtClean="0"/>
              <a:t> in this class.</a:t>
            </a:r>
          </a:p>
          <a:p>
            <a:endParaRPr lang="en-GB" sz="3200" dirty="0" smtClean="0"/>
          </a:p>
          <a:p>
            <a:r>
              <a:rPr lang="en-GB" sz="3200" dirty="0" smtClean="0"/>
              <a:t>I </a:t>
            </a:r>
            <a:r>
              <a:rPr lang="en-GB" sz="3200" b="1" dirty="0" smtClean="0"/>
              <a:t>should have went</a:t>
            </a:r>
            <a:r>
              <a:rPr lang="en-GB" sz="3200" dirty="0" smtClean="0"/>
              <a:t> to school yesterday.</a:t>
            </a:r>
          </a:p>
          <a:p>
            <a:endParaRPr lang="en-GB" sz="3200" dirty="0" smtClean="0"/>
          </a:p>
          <a:p>
            <a:endParaRPr lang="en-MY" sz="3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20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600" b="1" dirty="0" smtClean="0"/>
              <a:t>Its</a:t>
            </a:r>
            <a:r>
              <a:rPr lang="en-GB" sz="3600" dirty="0" smtClean="0"/>
              <a:t> going to be sunny tomorrow.</a:t>
            </a:r>
          </a:p>
          <a:p>
            <a:endParaRPr lang="en-GB" sz="3600" dirty="0" smtClean="0"/>
          </a:p>
          <a:p>
            <a:r>
              <a:rPr lang="en-GB" sz="3600" dirty="0" smtClean="0"/>
              <a:t>What’s that?  I can’t remember </a:t>
            </a:r>
            <a:r>
              <a:rPr lang="en-GB" sz="3600" b="1" dirty="0" smtClean="0"/>
              <a:t>it’s</a:t>
            </a:r>
            <a:r>
              <a:rPr lang="en-GB" sz="3600" dirty="0" smtClean="0"/>
              <a:t> name.“</a:t>
            </a:r>
          </a:p>
          <a:p>
            <a:pPr>
              <a:buNone/>
            </a:pPr>
            <a:endParaRPr lang="en-GB" sz="360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21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800" dirty="0" smtClean="0"/>
              <a:t>Who called of the game yesterday?</a:t>
            </a:r>
            <a:endParaRPr lang="en-MY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Elliot use brush strokes on his paintings.</a:t>
            </a:r>
          </a:p>
          <a:p>
            <a:endParaRPr lang="en-US" sz="2800" dirty="0" smtClean="0"/>
          </a:p>
          <a:p>
            <a:r>
              <a:rPr lang="en-US" sz="2800" dirty="0" smtClean="0"/>
              <a:t>When one first sees a painting of Van Gogh, you are impressed by his use of vivid </a:t>
            </a:r>
            <a:r>
              <a:rPr lang="en-US" sz="2800" dirty="0" err="1" smtClean="0"/>
              <a:t>colours</a:t>
            </a:r>
            <a:r>
              <a:rPr lang="en-US" sz="2800" dirty="0" smtClean="0"/>
              <a:t>.</a:t>
            </a:r>
          </a:p>
          <a:p>
            <a:endParaRPr lang="en-US" sz="2800" dirty="0" smtClean="0"/>
          </a:p>
          <a:p>
            <a:r>
              <a:rPr lang="en-US" sz="2800" dirty="0" smtClean="0"/>
              <a:t>The senator and her husband commutes everyday.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22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/>
              <a:t>They could see the eagles swooping and diving with binoculars.</a:t>
            </a:r>
          </a:p>
          <a:p>
            <a:endParaRPr lang="en-US" sz="3600" dirty="0" smtClean="0"/>
          </a:p>
          <a:p>
            <a:r>
              <a:rPr lang="en-US" sz="3600" dirty="0" smtClean="0"/>
              <a:t>A doctor should check your eyes for glaucoma every year if over fifty.</a:t>
            </a:r>
          </a:p>
          <a:p>
            <a:endParaRPr lang="en-US" dirty="0" smtClean="0"/>
          </a:p>
          <a:p>
            <a:endParaRPr lang="en-M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23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400" dirty="0" smtClean="0"/>
              <a:t>ACTIVITY</a:t>
            </a:r>
          </a:p>
          <a:p>
            <a:pPr algn="ctr">
              <a:buNone/>
            </a:pPr>
            <a:endParaRPr lang="en-US" sz="5400" dirty="0" smtClean="0"/>
          </a:p>
          <a:p>
            <a:endParaRPr lang="en-MY" sz="5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24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END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r>
              <a:rPr lang="en-US" sz="6600" b="1" dirty="0" smtClean="0"/>
              <a:t>THANK YOU</a:t>
            </a:r>
            <a:endParaRPr lang="en-MY" sz="6600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25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IDENTIFY THE SUBJECT AND VERB IN THESE SENTENCES:</a:t>
            </a:r>
          </a:p>
          <a:p>
            <a:endParaRPr lang="en-US" sz="3200" dirty="0" smtClean="0"/>
          </a:p>
          <a:p>
            <a:r>
              <a:rPr lang="en-US" sz="3200" dirty="0" smtClean="0"/>
              <a:t>Linda and I are going home next week.</a:t>
            </a:r>
          </a:p>
          <a:p>
            <a:r>
              <a:rPr lang="en-US" sz="3200" dirty="0" smtClean="0"/>
              <a:t>She is always late.</a:t>
            </a:r>
          </a:p>
          <a:p>
            <a:r>
              <a:rPr lang="en-US" sz="3200" dirty="0" smtClean="0"/>
              <a:t>We have to be back home soon.</a:t>
            </a:r>
          </a:p>
          <a:p>
            <a:r>
              <a:rPr lang="en-US" sz="3200" dirty="0" smtClean="0"/>
              <a:t>The Vice Chancellor is here.</a:t>
            </a:r>
            <a:endParaRPr lang="en-MY" sz="3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3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	 </a:t>
            </a:r>
            <a:r>
              <a:rPr lang="en-US" sz="3200" dirty="0" smtClean="0"/>
              <a:t>SUBJECT VERB AGREEMENT (SVA)</a:t>
            </a:r>
          </a:p>
          <a:p>
            <a:pPr>
              <a:buNone/>
            </a:pPr>
            <a:endParaRPr lang="en-US" sz="3200" dirty="0" smtClean="0"/>
          </a:p>
          <a:p>
            <a:pPr>
              <a:buNone/>
            </a:pPr>
            <a:r>
              <a:rPr lang="en-US" sz="3200" dirty="0" smtClean="0"/>
              <a:t>NUMBER:</a:t>
            </a:r>
          </a:p>
          <a:p>
            <a:pPr>
              <a:buNone/>
            </a:pPr>
            <a:endParaRPr lang="en-US" sz="3200" dirty="0" smtClean="0"/>
          </a:p>
          <a:p>
            <a:pPr>
              <a:buNone/>
            </a:pPr>
            <a:r>
              <a:rPr lang="en-US" sz="3200" dirty="0" smtClean="0"/>
              <a:t>The </a:t>
            </a:r>
            <a:r>
              <a:rPr lang="en-US" sz="3200" i="1" dirty="0" smtClean="0"/>
              <a:t>dog </a:t>
            </a:r>
            <a:r>
              <a:rPr lang="en-US" sz="3200" b="1" i="1" dirty="0" smtClean="0"/>
              <a:t>growls</a:t>
            </a:r>
            <a:r>
              <a:rPr lang="en-US" sz="3200" dirty="0" smtClean="0"/>
              <a:t> when he is angry. The </a:t>
            </a:r>
            <a:r>
              <a:rPr lang="en-US" sz="3200" i="1" dirty="0" smtClean="0"/>
              <a:t>dogs </a:t>
            </a:r>
            <a:r>
              <a:rPr lang="en-US" sz="3200" b="1" i="1" dirty="0" smtClean="0"/>
              <a:t>growl</a:t>
            </a:r>
            <a:r>
              <a:rPr lang="en-US" sz="3200" dirty="0" smtClean="0"/>
              <a:t> when they are angry.</a:t>
            </a:r>
            <a:endParaRPr lang="en-MY" sz="3200" dirty="0" smtClean="0"/>
          </a:p>
          <a:p>
            <a:pPr>
              <a:buNone/>
            </a:pPr>
            <a:endParaRPr lang="en-M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4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WORDS IN BETWEEN</a:t>
            </a:r>
          </a:p>
          <a:p>
            <a:endParaRPr lang="en-US" sz="3600" dirty="0" smtClean="0"/>
          </a:p>
          <a:p>
            <a:r>
              <a:rPr lang="en-US" sz="3600" dirty="0" smtClean="0"/>
              <a:t>The </a:t>
            </a:r>
            <a:r>
              <a:rPr lang="en-US" sz="3600" i="1" dirty="0" smtClean="0"/>
              <a:t>dog</a:t>
            </a:r>
            <a:r>
              <a:rPr lang="en-US" sz="3600" dirty="0" smtClean="0"/>
              <a:t>, who is chewing on my jeans, </a:t>
            </a:r>
            <a:r>
              <a:rPr lang="en-US" sz="3600" b="1" i="1" dirty="0" smtClean="0"/>
              <a:t>is</a:t>
            </a:r>
            <a:r>
              <a:rPr lang="en-US" sz="3600" dirty="0" smtClean="0"/>
              <a:t> usually very good.</a:t>
            </a:r>
            <a:endParaRPr lang="en-MY" sz="3600" dirty="0" smtClean="0"/>
          </a:p>
          <a:p>
            <a:endParaRPr lang="en-MY" sz="36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5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PREPOSITIONAL PHRASES</a:t>
            </a:r>
          </a:p>
          <a:p>
            <a:endParaRPr lang="en-US" sz="3200" dirty="0" smtClean="0"/>
          </a:p>
          <a:p>
            <a:r>
              <a:rPr lang="en-US" sz="3200" dirty="0" smtClean="0"/>
              <a:t>The </a:t>
            </a:r>
            <a:r>
              <a:rPr lang="en-US" sz="3200" dirty="0" err="1" smtClean="0"/>
              <a:t>colour</a:t>
            </a:r>
            <a:r>
              <a:rPr lang="en-US" sz="3200" dirty="0" smtClean="0"/>
              <a:t> of the dress </a:t>
            </a:r>
            <a:r>
              <a:rPr lang="en-US" sz="3200" b="1" dirty="0" smtClean="0"/>
              <a:t>is</a:t>
            </a:r>
            <a:r>
              <a:rPr lang="en-US" sz="3200" dirty="0" smtClean="0"/>
              <a:t> beautiful.</a:t>
            </a:r>
            <a:endParaRPr lang="en-MY" sz="3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6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“Here” and “There”</a:t>
            </a:r>
          </a:p>
          <a:p>
            <a:endParaRPr lang="en-US" sz="4000" dirty="0" smtClean="0"/>
          </a:p>
          <a:p>
            <a:r>
              <a:rPr lang="en-US" sz="4000" dirty="0" smtClean="0"/>
              <a:t>There </a:t>
            </a:r>
            <a:r>
              <a:rPr lang="en-US" sz="4000" b="1" i="1" dirty="0" smtClean="0"/>
              <a:t>is</a:t>
            </a:r>
            <a:r>
              <a:rPr lang="en-US" sz="4000" dirty="0" smtClean="0"/>
              <a:t> a problem with the balance sheet. Here </a:t>
            </a:r>
            <a:r>
              <a:rPr lang="en-US" sz="4000" b="1" i="1" dirty="0" smtClean="0"/>
              <a:t>are</a:t>
            </a:r>
            <a:r>
              <a:rPr lang="en-US" sz="4000" dirty="0" smtClean="0"/>
              <a:t> the papers you requested.</a:t>
            </a:r>
            <a:endParaRPr lang="en-MY" sz="4000" dirty="0" smtClean="0"/>
          </a:p>
          <a:p>
            <a:endParaRPr lang="en-M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7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b="1" dirty="0" smtClean="0"/>
              <a:t>EACH, ONE, ANYTHING, EVERYTHING, EVERYONE, EVERY, MUCH, NONE, NOBODY, SOMEONE, SOMETHING,NO</a:t>
            </a:r>
          </a:p>
          <a:p>
            <a:endParaRPr lang="en-GB" sz="2800" b="1" dirty="0" smtClean="0"/>
          </a:p>
          <a:p>
            <a:r>
              <a:rPr lang="en-US" sz="2800" dirty="0" smtClean="0"/>
              <a:t>No </a:t>
            </a:r>
            <a:r>
              <a:rPr lang="en-US" sz="2800" i="1" dirty="0" smtClean="0"/>
              <a:t>smoking and drinking </a:t>
            </a:r>
            <a:r>
              <a:rPr lang="en-US" sz="2800" b="1" i="1" dirty="0" smtClean="0"/>
              <a:t>is</a:t>
            </a:r>
            <a:r>
              <a:rPr lang="en-US" sz="2800" dirty="0" smtClean="0"/>
              <a:t> allowed. Every </a:t>
            </a:r>
            <a:r>
              <a:rPr lang="en-US" sz="2800" i="1" dirty="0" smtClean="0"/>
              <a:t>man and woman </a:t>
            </a:r>
            <a:r>
              <a:rPr lang="en-US" sz="2800" b="1" i="1" dirty="0" smtClean="0"/>
              <a:t>is</a:t>
            </a:r>
            <a:r>
              <a:rPr lang="en-US" sz="2800" dirty="0" smtClean="0"/>
              <a:t> required to check in.</a:t>
            </a:r>
            <a:endParaRPr lang="en-MY" sz="2800" dirty="0" smtClean="0"/>
          </a:p>
          <a:p>
            <a:endParaRPr lang="en-M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8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SAY IT WELL!</a:t>
            </a:r>
            <a:endParaRPr lang="en-MY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600" b="1" dirty="0" smtClean="0"/>
              <a:t>Either…or; Neither…nor</a:t>
            </a:r>
          </a:p>
          <a:p>
            <a:endParaRPr lang="en-GB" sz="3600" b="1" dirty="0" smtClean="0"/>
          </a:p>
          <a:p>
            <a:pPr marL="274320" lvl="2" indent="-274320">
              <a:buClr>
                <a:schemeClr val="accent3"/>
              </a:buClr>
              <a:buSzPct val="95000"/>
            </a:pPr>
            <a:r>
              <a:rPr lang="en-GB" sz="3600" b="1" dirty="0" smtClean="0"/>
              <a:t>Either </a:t>
            </a:r>
            <a:r>
              <a:rPr lang="en-GB" sz="3600" u="sng" dirty="0" smtClean="0"/>
              <a:t>your brother</a:t>
            </a:r>
            <a:r>
              <a:rPr lang="en-GB" sz="3600" dirty="0" smtClean="0"/>
              <a:t> </a:t>
            </a:r>
            <a:r>
              <a:rPr lang="en-GB" sz="3600" b="1" dirty="0" smtClean="0"/>
              <a:t>or</a:t>
            </a:r>
            <a:r>
              <a:rPr lang="en-GB" sz="3600" dirty="0" smtClean="0"/>
              <a:t> </a:t>
            </a:r>
            <a:r>
              <a:rPr lang="en-GB" sz="3600" u="sng" dirty="0" smtClean="0"/>
              <a:t>your sister</a:t>
            </a:r>
            <a:r>
              <a:rPr lang="en-GB" sz="3600" dirty="0" smtClean="0"/>
              <a:t> </a:t>
            </a:r>
            <a:r>
              <a:rPr lang="en-GB" sz="3600" b="1" i="1" dirty="0" smtClean="0"/>
              <a:t>is</a:t>
            </a:r>
            <a:r>
              <a:rPr lang="en-GB" sz="3600" dirty="0" smtClean="0"/>
              <a:t> to come.</a:t>
            </a:r>
          </a:p>
          <a:p>
            <a:pPr marL="274320" lvl="2" indent="-274320">
              <a:buClr>
                <a:schemeClr val="accent3"/>
              </a:buClr>
              <a:buSzPct val="95000"/>
            </a:pPr>
            <a:r>
              <a:rPr lang="en-GB" sz="3600" b="1" dirty="0" smtClean="0"/>
              <a:t>Either </a:t>
            </a:r>
            <a:r>
              <a:rPr lang="en-GB" sz="3600" u="sng" dirty="0" smtClean="0"/>
              <a:t>your brother</a:t>
            </a:r>
            <a:r>
              <a:rPr lang="en-GB" sz="3600" dirty="0" smtClean="0"/>
              <a:t> </a:t>
            </a:r>
            <a:r>
              <a:rPr lang="en-GB" sz="3600" b="1" dirty="0" smtClean="0"/>
              <a:t>or</a:t>
            </a:r>
            <a:r>
              <a:rPr lang="en-GB" sz="3600" dirty="0" smtClean="0"/>
              <a:t> </a:t>
            </a:r>
            <a:r>
              <a:rPr lang="en-GB" sz="3600" u="sng" dirty="0" smtClean="0"/>
              <a:t>your sisters</a:t>
            </a:r>
            <a:r>
              <a:rPr lang="en-GB" sz="3600" dirty="0" smtClean="0"/>
              <a:t> </a:t>
            </a:r>
            <a:r>
              <a:rPr lang="en-GB" sz="3600" b="1" i="1" dirty="0" smtClean="0"/>
              <a:t>are</a:t>
            </a:r>
            <a:r>
              <a:rPr lang="en-GB" sz="3600" dirty="0" smtClean="0"/>
              <a:t> to come.</a:t>
            </a:r>
            <a:endParaRPr lang="en-MY" sz="3600" dirty="0" smtClean="0"/>
          </a:p>
          <a:p>
            <a:pPr marL="274320" lvl="2" indent="-274320">
              <a:buClr>
                <a:schemeClr val="accent3"/>
              </a:buClr>
              <a:buSzPct val="95000"/>
            </a:pPr>
            <a:endParaRPr lang="en-MY" sz="2400" dirty="0" smtClean="0"/>
          </a:p>
          <a:p>
            <a:endParaRPr lang="en-M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9CE2E-A278-4C16-BD0A-C762BCF5E8B9}" type="slidenum">
              <a:rPr lang="en-MY" smtClean="0"/>
              <a:pPr/>
              <a:t>9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sdr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240</TotalTime>
  <Words>734</Words>
  <Application>Microsoft Office PowerPoint</Application>
  <PresentationFormat>On-screen Show (4:3)</PresentationFormat>
  <Paragraphs>185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Flow</vt:lpstr>
      <vt:lpstr>Slide 1</vt:lpstr>
      <vt:lpstr>SAY IT WELL!</vt:lpstr>
      <vt:lpstr>SAY IT WELL!</vt:lpstr>
      <vt:lpstr>SAY IT WELL!</vt:lpstr>
      <vt:lpstr>SAY IT WELL!</vt:lpstr>
      <vt:lpstr>SAY IT WELL!</vt:lpstr>
      <vt:lpstr>SAY IT WELL!</vt:lpstr>
      <vt:lpstr>SAY IT WELL!</vt:lpstr>
      <vt:lpstr>SAY IT WELL!</vt:lpstr>
      <vt:lpstr>SAY IT WELL!</vt:lpstr>
      <vt:lpstr>SAY IT WELL!</vt:lpstr>
      <vt:lpstr>SAY IT WELL!</vt:lpstr>
      <vt:lpstr>SAY IT WELL!</vt:lpstr>
      <vt:lpstr>PAST TENSE</vt:lpstr>
      <vt:lpstr>PRESENT PERFECT TENSE</vt:lpstr>
      <vt:lpstr>PRESENT PERFECT TENSE</vt:lpstr>
      <vt:lpstr>PRESENT PERFECT vs  PAST TENSE</vt:lpstr>
      <vt:lpstr>SAY IT WELL!</vt:lpstr>
      <vt:lpstr>SAY IT WELL!</vt:lpstr>
      <vt:lpstr>SAY IT WELL!</vt:lpstr>
      <vt:lpstr>SAY IT WELL!</vt:lpstr>
      <vt:lpstr>SAY IT WELL!</vt:lpstr>
      <vt:lpstr>SAY IT WELL!</vt:lpstr>
      <vt:lpstr>SAY IT WELL!</vt:lpstr>
      <vt:lpstr>END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Sharmy</dc:creator>
  <cp:lastModifiedBy>user</cp:lastModifiedBy>
  <cp:revision>18</cp:revision>
  <dcterms:created xsi:type="dcterms:W3CDTF">2010-04-22T07:46:14Z</dcterms:created>
  <dcterms:modified xsi:type="dcterms:W3CDTF">2010-08-05T07:01:53Z</dcterms:modified>
</cp:coreProperties>
</file>