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1"/>
  </p:notesMasterIdLst>
  <p:sldIdLst>
    <p:sldId id="300" r:id="rId2"/>
    <p:sldId id="362" r:id="rId3"/>
    <p:sldId id="361" r:id="rId4"/>
    <p:sldId id="301" r:id="rId5"/>
    <p:sldId id="302" r:id="rId6"/>
    <p:sldId id="303" r:id="rId7"/>
    <p:sldId id="304" r:id="rId8"/>
    <p:sldId id="339" r:id="rId9"/>
    <p:sldId id="305" r:id="rId10"/>
    <p:sldId id="359" r:id="rId11"/>
    <p:sldId id="306" r:id="rId12"/>
    <p:sldId id="307" r:id="rId13"/>
    <p:sldId id="308" r:id="rId14"/>
    <p:sldId id="309" r:id="rId15"/>
    <p:sldId id="310" r:id="rId16"/>
    <p:sldId id="360" r:id="rId17"/>
    <p:sldId id="356" r:id="rId18"/>
    <p:sldId id="357" r:id="rId19"/>
    <p:sldId id="358"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37E1F7C9-725C-4B39-BCD8-59E58B99E2C9}" type="datetimeFigureOut">
              <a:rPr lang="en-US"/>
              <a:pPr>
                <a:defRPr/>
              </a:pPr>
              <a:t>5/31/2011</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MY"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MY"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46A6962-5B21-4E48-B6FF-48DA9652B738}" type="slidenum">
              <a:rPr lang="en-MY"/>
              <a:pPr>
                <a:defRPr/>
              </a:pPr>
              <a:t>‹#›</a:t>
            </a:fld>
            <a:endParaRPr lang="en-MY"/>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a:t>
            </a:fld>
            <a:endParaRPr lang="en-MY"/>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10</a:t>
            </a:fld>
            <a:endParaRPr lang="en-MY"/>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11</a:t>
            </a:fld>
            <a:endParaRPr lang="en-MY"/>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12</a:t>
            </a:fld>
            <a:endParaRPr lang="en-MY"/>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13</a:t>
            </a:fld>
            <a:endParaRPr lang="en-MY"/>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14</a:t>
            </a:fld>
            <a:endParaRPr lang="en-MY"/>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15</a:t>
            </a:fld>
            <a:endParaRPr lang="en-MY"/>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16</a:t>
            </a:fld>
            <a:endParaRPr lang="en-MY"/>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17</a:t>
            </a:fld>
            <a:endParaRPr lang="en-MY"/>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18</a:t>
            </a:fld>
            <a:endParaRPr lang="en-MY"/>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19</a:t>
            </a:fld>
            <a:endParaRPr lang="en-MY"/>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2</a:t>
            </a:fld>
            <a:endParaRPr lang="en-MY"/>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3</a:t>
            </a:fld>
            <a:endParaRPr lang="en-MY"/>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4</a:t>
            </a:fld>
            <a:endParaRPr lang="en-MY"/>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5</a:t>
            </a:fld>
            <a:endParaRPr lang="en-MY"/>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6</a:t>
            </a:fld>
            <a:endParaRPr lang="en-MY"/>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7</a:t>
            </a:fld>
            <a:endParaRPr lang="en-MY"/>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5752B5-D8A1-477D-B3FB-4C26EA59DFE8}" type="slidenum">
              <a:rPr lang="en-US" sz="1200">
                <a:latin typeface="Calibri" pitchFamily="34" charset="0"/>
              </a:rPr>
              <a:pPr algn="r"/>
              <a:t>8</a:t>
            </a:fld>
            <a:endParaRPr lang="en-US" sz="1200">
              <a:latin typeface="Calibri" pitchFamily="34" charset="0"/>
            </a:endParaRPr>
          </a:p>
        </p:txBody>
      </p:sp>
      <p:sp>
        <p:nvSpPr>
          <p:cNvPr id="20482"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2048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pPr>
              <a:defRPr/>
            </a:pPr>
            <a:fld id="{646A6962-5B21-4E48-B6FF-48DA9652B738}" type="slidenum">
              <a:rPr lang="en-MY" smtClean="0"/>
              <a:pPr>
                <a:defRPr/>
              </a:pPr>
              <a:t>9</a:t>
            </a:fld>
            <a:endParaRPr lang="en-MY"/>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B0F5EE99-1A2A-433E-8417-2160355FF1AA}" type="datetime1">
              <a:rPr lang="en-US"/>
              <a:pPr>
                <a:defRPr/>
              </a:pPr>
              <a:t>5/31/2011</a:t>
            </a:fld>
            <a:endParaRPr lang="en-MY"/>
          </a:p>
        </p:txBody>
      </p:sp>
      <p:sp>
        <p:nvSpPr>
          <p:cNvPr id="5" name="Footer Placeholder 18"/>
          <p:cNvSpPr>
            <a:spLocks noGrp="1"/>
          </p:cNvSpPr>
          <p:nvPr>
            <p:ph type="ftr" sz="quarter" idx="11"/>
          </p:nvPr>
        </p:nvSpPr>
        <p:spPr/>
        <p:txBody>
          <a:bodyPr/>
          <a:lstStyle>
            <a:lvl1pPr>
              <a:defRPr/>
            </a:lvl1pPr>
          </a:lstStyle>
          <a:p>
            <a:pPr>
              <a:defRPr/>
            </a:pPr>
            <a:endParaRPr lang="en-MY"/>
          </a:p>
        </p:txBody>
      </p:sp>
      <p:sp>
        <p:nvSpPr>
          <p:cNvPr id="6" name="Slide Number Placeholder 26"/>
          <p:cNvSpPr>
            <a:spLocks noGrp="1"/>
          </p:cNvSpPr>
          <p:nvPr>
            <p:ph type="sldNum" sz="quarter" idx="12"/>
          </p:nvPr>
        </p:nvSpPr>
        <p:spPr/>
        <p:txBody>
          <a:bodyPr/>
          <a:lstStyle>
            <a:lvl1pPr>
              <a:defRPr/>
            </a:lvl1pPr>
          </a:lstStyle>
          <a:p>
            <a:pPr>
              <a:defRPr/>
            </a:pPr>
            <a:fld id="{0607860E-931C-4304-8AF7-015BD10FFC02}" type="slidenum">
              <a:rPr lang="en-MY"/>
              <a:pPr>
                <a:defRPr/>
              </a:pPr>
              <a:t>‹#›</a:t>
            </a:fld>
            <a:endParaRPr lang="en-MY"/>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38AC219-92D4-47BA-B9EE-534D24A79A21}" type="datetime1">
              <a:rPr lang="en-US"/>
              <a:pPr>
                <a:defRPr/>
              </a:pPr>
              <a:t>5/31/2011</a:t>
            </a:fld>
            <a:endParaRPr lang="en-MY"/>
          </a:p>
        </p:txBody>
      </p:sp>
      <p:sp>
        <p:nvSpPr>
          <p:cNvPr id="5" name="Footer Placeholder 21"/>
          <p:cNvSpPr>
            <a:spLocks noGrp="1"/>
          </p:cNvSpPr>
          <p:nvPr>
            <p:ph type="ftr" sz="quarter" idx="11"/>
          </p:nvPr>
        </p:nvSpPr>
        <p:spPr/>
        <p:txBody>
          <a:bodyPr/>
          <a:lstStyle>
            <a:lvl1pPr>
              <a:defRPr/>
            </a:lvl1pPr>
          </a:lstStyle>
          <a:p>
            <a:pPr>
              <a:defRPr/>
            </a:pPr>
            <a:endParaRPr lang="en-MY"/>
          </a:p>
        </p:txBody>
      </p:sp>
      <p:sp>
        <p:nvSpPr>
          <p:cNvPr id="6" name="Slide Number Placeholder 17"/>
          <p:cNvSpPr>
            <a:spLocks noGrp="1"/>
          </p:cNvSpPr>
          <p:nvPr>
            <p:ph type="sldNum" sz="quarter" idx="12"/>
          </p:nvPr>
        </p:nvSpPr>
        <p:spPr/>
        <p:txBody>
          <a:bodyPr/>
          <a:lstStyle>
            <a:lvl1pPr>
              <a:defRPr/>
            </a:lvl1pPr>
          </a:lstStyle>
          <a:p>
            <a:pPr>
              <a:defRPr/>
            </a:pPr>
            <a:fld id="{124C8F79-92E7-4080-B7C1-31A5D3CDEBA1}" type="slidenum">
              <a:rPr lang="en-MY"/>
              <a:pPr>
                <a:defRPr/>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4809A70-4A05-4349-BAAD-669BDB62C724}" type="datetime1">
              <a:rPr lang="en-US"/>
              <a:pPr>
                <a:defRPr/>
              </a:pPr>
              <a:t>5/31/2011</a:t>
            </a:fld>
            <a:endParaRPr lang="en-MY"/>
          </a:p>
        </p:txBody>
      </p:sp>
      <p:sp>
        <p:nvSpPr>
          <p:cNvPr id="5" name="Footer Placeholder 21"/>
          <p:cNvSpPr>
            <a:spLocks noGrp="1"/>
          </p:cNvSpPr>
          <p:nvPr>
            <p:ph type="ftr" sz="quarter" idx="11"/>
          </p:nvPr>
        </p:nvSpPr>
        <p:spPr/>
        <p:txBody>
          <a:bodyPr/>
          <a:lstStyle>
            <a:lvl1pPr>
              <a:defRPr/>
            </a:lvl1pPr>
          </a:lstStyle>
          <a:p>
            <a:pPr>
              <a:defRPr/>
            </a:pPr>
            <a:endParaRPr lang="en-MY"/>
          </a:p>
        </p:txBody>
      </p:sp>
      <p:sp>
        <p:nvSpPr>
          <p:cNvPr id="6" name="Slide Number Placeholder 17"/>
          <p:cNvSpPr>
            <a:spLocks noGrp="1"/>
          </p:cNvSpPr>
          <p:nvPr>
            <p:ph type="sldNum" sz="quarter" idx="12"/>
          </p:nvPr>
        </p:nvSpPr>
        <p:spPr/>
        <p:txBody>
          <a:bodyPr/>
          <a:lstStyle>
            <a:lvl1pPr>
              <a:defRPr/>
            </a:lvl1pPr>
          </a:lstStyle>
          <a:p>
            <a:pPr>
              <a:defRPr/>
            </a:pPr>
            <a:fld id="{6A8FE384-4C83-4CE2-A752-19CA543B63C8}" type="slidenum">
              <a:rPr lang="en-MY"/>
              <a:pPr>
                <a:defRPr/>
              </a:pPr>
              <a:t>‹#›</a:t>
            </a:fld>
            <a:endParaRPr lang="en-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A5ED912-EB9A-4413-A028-82C0F4062DDE}" type="datetime1">
              <a:rPr lang="en-US"/>
              <a:pPr>
                <a:defRPr/>
              </a:pPr>
              <a:t>5/31/2011</a:t>
            </a:fld>
            <a:endParaRPr lang="en-MY"/>
          </a:p>
        </p:txBody>
      </p:sp>
      <p:sp>
        <p:nvSpPr>
          <p:cNvPr id="5" name="Footer Placeholder 21"/>
          <p:cNvSpPr>
            <a:spLocks noGrp="1"/>
          </p:cNvSpPr>
          <p:nvPr>
            <p:ph type="ftr" sz="quarter" idx="11"/>
          </p:nvPr>
        </p:nvSpPr>
        <p:spPr/>
        <p:txBody>
          <a:bodyPr/>
          <a:lstStyle>
            <a:lvl1pPr>
              <a:defRPr/>
            </a:lvl1pPr>
          </a:lstStyle>
          <a:p>
            <a:pPr>
              <a:defRPr/>
            </a:pPr>
            <a:endParaRPr lang="en-MY"/>
          </a:p>
        </p:txBody>
      </p:sp>
      <p:sp>
        <p:nvSpPr>
          <p:cNvPr id="6" name="Slide Number Placeholder 17"/>
          <p:cNvSpPr>
            <a:spLocks noGrp="1"/>
          </p:cNvSpPr>
          <p:nvPr>
            <p:ph type="sldNum" sz="quarter" idx="12"/>
          </p:nvPr>
        </p:nvSpPr>
        <p:spPr/>
        <p:txBody>
          <a:bodyPr/>
          <a:lstStyle>
            <a:lvl1pPr>
              <a:defRPr/>
            </a:lvl1pPr>
          </a:lstStyle>
          <a:p>
            <a:pPr>
              <a:defRPr/>
            </a:pPr>
            <a:fld id="{6245B391-2683-44B7-887F-D94554DE75B3}" type="slidenum">
              <a:rPr lang="en-MY"/>
              <a:pPr>
                <a:defRPr/>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57E1DF3-8D7B-41B9-9A09-DDBA23E9CCB5}" type="datetime1">
              <a:rPr lang="en-US"/>
              <a:pPr>
                <a:defRPr/>
              </a:pPr>
              <a:t>5/31/2011</a:t>
            </a:fld>
            <a:endParaRPr lang="en-MY"/>
          </a:p>
        </p:txBody>
      </p:sp>
      <p:sp>
        <p:nvSpPr>
          <p:cNvPr id="5" name="Footer Placeholder 4"/>
          <p:cNvSpPr>
            <a:spLocks noGrp="1"/>
          </p:cNvSpPr>
          <p:nvPr>
            <p:ph type="ftr" sz="quarter" idx="11"/>
          </p:nvPr>
        </p:nvSpPr>
        <p:spPr/>
        <p:txBody>
          <a:bodyPr/>
          <a:lstStyle>
            <a:lvl1pPr>
              <a:defRPr/>
            </a:lvl1pPr>
          </a:lstStyle>
          <a:p>
            <a:pPr>
              <a:defRPr/>
            </a:pPr>
            <a:endParaRPr lang="en-MY"/>
          </a:p>
        </p:txBody>
      </p:sp>
      <p:sp>
        <p:nvSpPr>
          <p:cNvPr id="6" name="Slide Number Placeholder 5"/>
          <p:cNvSpPr>
            <a:spLocks noGrp="1"/>
          </p:cNvSpPr>
          <p:nvPr>
            <p:ph type="sldNum" sz="quarter" idx="12"/>
          </p:nvPr>
        </p:nvSpPr>
        <p:spPr/>
        <p:txBody>
          <a:bodyPr/>
          <a:lstStyle>
            <a:lvl1pPr>
              <a:defRPr/>
            </a:lvl1pPr>
          </a:lstStyle>
          <a:p>
            <a:pPr>
              <a:defRPr/>
            </a:pPr>
            <a:fld id="{2614F89F-D94B-4BF2-AF47-D5851385AE88}" type="slidenum">
              <a:rPr lang="en-MY"/>
              <a:pPr>
                <a:defRPr/>
              </a:pPr>
              <a:t>‹#›</a:t>
            </a:fld>
            <a:endParaRPr lang="en-MY"/>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D0937DE7-8449-484D-B456-806E6672F15A}" type="datetime1">
              <a:rPr lang="en-US"/>
              <a:pPr>
                <a:defRPr/>
              </a:pPr>
              <a:t>5/31/2011</a:t>
            </a:fld>
            <a:endParaRPr lang="en-MY"/>
          </a:p>
        </p:txBody>
      </p:sp>
      <p:sp>
        <p:nvSpPr>
          <p:cNvPr id="6" name="Footer Placeholder 21"/>
          <p:cNvSpPr>
            <a:spLocks noGrp="1"/>
          </p:cNvSpPr>
          <p:nvPr>
            <p:ph type="ftr" sz="quarter" idx="11"/>
          </p:nvPr>
        </p:nvSpPr>
        <p:spPr/>
        <p:txBody>
          <a:bodyPr/>
          <a:lstStyle>
            <a:lvl1pPr>
              <a:defRPr/>
            </a:lvl1pPr>
          </a:lstStyle>
          <a:p>
            <a:pPr>
              <a:defRPr/>
            </a:pPr>
            <a:endParaRPr lang="en-MY"/>
          </a:p>
        </p:txBody>
      </p:sp>
      <p:sp>
        <p:nvSpPr>
          <p:cNvPr id="7" name="Slide Number Placeholder 17"/>
          <p:cNvSpPr>
            <a:spLocks noGrp="1"/>
          </p:cNvSpPr>
          <p:nvPr>
            <p:ph type="sldNum" sz="quarter" idx="12"/>
          </p:nvPr>
        </p:nvSpPr>
        <p:spPr/>
        <p:txBody>
          <a:bodyPr/>
          <a:lstStyle>
            <a:lvl1pPr>
              <a:defRPr/>
            </a:lvl1pPr>
          </a:lstStyle>
          <a:p>
            <a:pPr>
              <a:defRPr/>
            </a:pPr>
            <a:fld id="{25522EAC-F357-4877-82B4-5589DAC7C532}" type="slidenum">
              <a:rPr lang="en-MY"/>
              <a:pPr>
                <a:defRPr/>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DFB152CF-5AF9-490A-8CE5-7C314AC87AD7}" type="datetime1">
              <a:rPr lang="en-US"/>
              <a:pPr>
                <a:defRPr/>
              </a:pPr>
              <a:t>5/31/2011</a:t>
            </a:fld>
            <a:endParaRPr lang="en-MY"/>
          </a:p>
        </p:txBody>
      </p:sp>
      <p:sp>
        <p:nvSpPr>
          <p:cNvPr id="8" name="Footer Placeholder 21"/>
          <p:cNvSpPr>
            <a:spLocks noGrp="1"/>
          </p:cNvSpPr>
          <p:nvPr>
            <p:ph type="ftr" sz="quarter" idx="11"/>
          </p:nvPr>
        </p:nvSpPr>
        <p:spPr/>
        <p:txBody>
          <a:bodyPr/>
          <a:lstStyle>
            <a:lvl1pPr>
              <a:defRPr/>
            </a:lvl1pPr>
          </a:lstStyle>
          <a:p>
            <a:pPr>
              <a:defRPr/>
            </a:pPr>
            <a:endParaRPr lang="en-MY"/>
          </a:p>
        </p:txBody>
      </p:sp>
      <p:sp>
        <p:nvSpPr>
          <p:cNvPr id="9" name="Slide Number Placeholder 17"/>
          <p:cNvSpPr>
            <a:spLocks noGrp="1"/>
          </p:cNvSpPr>
          <p:nvPr>
            <p:ph type="sldNum" sz="quarter" idx="12"/>
          </p:nvPr>
        </p:nvSpPr>
        <p:spPr/>
        <p:txBody>
          <a:bodyPr/>
          <a:lstStyle>
            <a:lvl1pPr>
              <a:defRPr/>
            </a:lvl1pPr>
          </a:lstStyle>
          <a:p>
            <a:pPr>
              <a:defRPr/>
            </a:pPr>
            <a:fld id="{18C2742D-CD9D-4941-AAB2-29D70AD7D709}" type="slidenum">
              <a:rPr lang="en-MY"/>
              <a:pPr>
                <a:defRPr/>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E72E5269-D9C9-4BDF-AE22-8A44E2A7410F}" type="datetime1">
              <a:rPr lang="en-US"/>
              <a:pPr>
                <a:defRPr/>
              </a:pPr>
              <a:t>5/31/2011</a:t>
            </a:fld>
            <a:endParaRPr lang="en-MY"/>
          </a:p>
        </p:txBody>
      </p:sp>
      <p:sp>
        <p:nvSpPr>
          <p:cNvPr id="4" name="Footer Placeholder 21"/>
          <p:cNvSpPr>
            <a:spLocks noGrp="1"/>
          </p:cNvSpPr>
          <p:nvPr>
            <p:ph type="ftr" sz="quarter" idx="11"/>
          </p:nvPr>
        </p:nvSpPr>
        <p:spPr/>
        <p:txBody>
          <a:bodyPr/>
          <a:lstStyle>
            <a:lvl1pPr>
              <a:defRPr/>
            </a:lvl1pPr>
          </a:lstStyle>
          <a:p>
            <a:pPr>
              <a:defRPr/>
            </a:pPr>
            <a:endParaRPr lang="en-MY"/>
          </a:p>
        </p:txBody>
      </p:sp>
      <p:sp>
        <p:nvSpPr>
          <p:cNvPr id="5" name="Slide Number Placeholder 17"/>
          <p:cNvSpPr>
            <a:spLocks noGrp="1"/>
          </p:cNvSpPr>
          <p:nvPr>
            <p:ph type="sldNum" sz="quarter" idx="12"/>
          </p:nvPr>
        </p:nvSpPr>
        <p:spPr/>
        <p:txBody>
          <a:bodyPr/>
          <a:lstStyle>
            <a:lvl1pPr>
              <a:defRPr/>
            </a:lvl1pPr>
          </a:lstStyle>
          <a:p>
            <a:pPr>
              <a:defRPr/>
            </a:pPr>
            <a:fld id="{1FA59F1F-4CE6-4B03-9210-C3660C684C61}" type="slidenum">
              <a:rPr lang="en-MY"/>
              <a:pPr>
                <a:defRPr/>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DC7172D9-2358-4412-8E66-57D8FE697256}" type="datetime1">
              <a:rPr lang="en-US"/>
              <a:pPr>
                <a:defRPr/>
              </a:pPr>
              <a:t>5/31/2011</a:t>
            </a:fld>
            <a:endParaRPr lang="en-MY"/>
          </a:p>
        </p:txBody>
      </p:sp>
      <p:sp>
        <p:nvSpPr>
          <p:cNvPr id="3" name="Footer Placeholder 21"/>
          <p:cNvSpPr>
            <a:spLocks noGrp="1"/>
          </p:cNvSpPr>
          <p:nvPr>
            <p:ph type="ftr" sz="quarter" idx="11"/>
          </p:nvPr>
        </p:nvSpPr>
        <p:spPr/>
        <p:txBody>
          <a:bodyPr/>
          <a:lstStyle>
            <a:lvl1pPr>
              <a:defRPr/>
            </a:lvl1pPr>
          </a:lstStyle>
          <a:p>
            <a:pPr>
              <a:defRPr/>
            </a:pPr>
            <a:endParaRPr lang="en-MY"/>
          </a:p>
        </p:txBody>
      </p:sp>
      <p:sp>
        <p:nvSpPr>
          <p:cNvPr id="4" name="Slide Number Placeholder 17"/>
          <p:cNvSpPr>
            <a:spLocks noGrp="1"/>
          </p:cNvSpPr>
          <p:nvPr>
            <p:ph type="sldNum" sz="quarter" idx="12"/>
          </p:nvPr>
        </p:nvSpPr>
        <p:spPr/>
        <p:txBody>
          <a:bodyPr/>
          <a:lstStyle>
            <a:lvl1pPr>
              <a:defRPr/>
            </a:lvl1pPr>
          </a:lstStyle>
          <a:p>
            <a:pPr>
              <a:defRPr/>
            </a:pPr>
            <a:fld id="{F30562B6-2B82-4F49-8F42-FF24F81991D2}" type="slidenum">
              <a:rPr lang="en-MY"/>
              <a:pPr>
                <a:defRPr/>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B4C6C4D6-735B-4412-BD16-26642B33A2B6}" type="datetime1">
              <a:rPr lang="en-US"/>
              <a:pPr>
                <a:defRPr/>
              </a:pPr>
              <a:t>5/31/2011</a:t>
            </a:fld>
            <a:endParaRPr lang="en-MY"/>
          </a:p>
        </p:txBody>
      </p:sp>
      <p:sp>
        <p:nvSpPr>
          <p:cNvPr id="6" name="Footer Placeholder 21"/>
          <p:cNvSpPr>
            <a:spLocks noGrp="1"/>
          </p:cNvSpPr>
          <p:nvPr>
            <p:ph type="ftr" sz="quarter" idx="11"/>
          </p:nvPr>
        </p:nvSpPr>
        <p:spPr/>
        <p:txBody>
          <a:bodyPr/>
          <a:lstStyle>
            <a:lvl1pPr>
              <a:defRPr/>
            </a:lvl1pPr>
          </a:lstStyle>
          <a:p>
            <a:pPr>
              <a:defRPr/>
            </a:pPr>
            <a:endParaRPr lang="en-MY"/>
          </a:p>
        </p:txBody>
      </p:sp>
      <p:sp>
        <p:nvSpPr>
          <p:cNvPr id="7" name="Slide Number Placeholder 17"/>
          <p:cNvSpPr>
            <a:spLocks noGrp="1"/>
          </p:cNvSpPr>
          <p:nvPr>
            <p:ph type="sldNum" sz="quarter" idx="12"/>
          </p:nvPr>
        </p:nvSpPr>
        <p:spPr/>
        <p:txBody>
          <a:bodyPr/>
          <a:lstStyle>
            <a:lvl1pPr>
              <a:defRPr/>
            </a:lvl1pPr>
          </a:lstStyle>
          <a:p>
            <a:pPr>
              <a:defRPr/>
            </a:pPr>
            <a:fld id="{FC36C5C8-3C75-4C6A-A469-7CD04EB4CC62}" type="slidenum">
              <a:rPr lang="en-MY"/>
              <a:pPr>
                <a:defRPr/>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55AE119-8269-4C57-8F07-DE84D0B2C6D3}" type="datetime1">
              <a:rPr lang="en-US"/>
              <a:pPr>
                <a:defRPr/>
              </a:pPr>
              <a:t>5/31/2011</a:t>
            </a:fld>
            <a:endParaRPr lang="en-MY"/>
          </a:p>
        </p:txBody>
      </p:sp>
      <p:sp>
        <p:nvSpPr>
          <p:cNvPr id="10" name="Footer Placeholder 5"/>
          <p:cNvSpPr>
            <a:spLocks noGrp="1"/>
          </p:cNvSpPr>
          <p:nvPr>
            <p:ph type="ftr" sz="quarter" idx="11"/>
          </p:nvPr>
        </p:nvSpPr>
        <p:spPr/>
        <p:txBody>
          <a:bodyPr/>
          <a:lstStyle>
            <a:lvl1pPr>
              <a:defRPr/>
            </a:lvl1pPr>
          </a:lstStyle>
          <a:p>
            <a:pPr>
              <a:defRPr/>
            </a:pPr>
            <a:endParaRPr lang="en-MY"/>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4907509-8F20-407C-BE50-3F6DF54D4263}" type="slidenum">
              <a:rPr lang="en-MY"/>
              <a:pPr>
                <a:defRPr/>
              </a:pPr>
              <a:t>‹#›</a:t>
            </a:fld>
            <a:endParaRPr lang="en-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B329B1C5-D82C-4DCA-8562-CEAC4B3BE761}" type="datetime1">
              <a:rPr lang="en-US"/>
              <a:pPr>
                <a:defRPr/>
              </a:pPr>
              <a:t>5/31/2011</a:t>
            </a:fld>
            <a:endParaRPr lang="en-MY"/>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MY"/>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589441F5-EAD5-4ABC-938E-CF49FFE5A16D}" type="slidenum">
              <a:rPr lang="en-MY"/>
              <a:pPr>
                <a:defRPr/>
              </a:pPr>
              <a:t>‹#›</a:t>
            </a:fld>
            <a:endParaRPr lang="en-MY"/>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72" r:id="rId1"/>
    <p:sldLayoutId id="2147483664" r:id="rId2"/>
    <p:sldLayoutId id="2147483673" r:id="rId3"/>
    <p:sldLayoutId id="2147483665" r:id="rId4"/>
    <p:sldLayoutId id="2147483666" r:id="rId5"/>
    <p:sldLayoutId id="2147483667" r:id="rId6"/>
    <p:sldLayoutId id="2147483668" r:id="rId7"/>
    <p:sldLayoutId id="2147483669" r:id="rId8"/>
    <p:sldLayoutId id="2147483674" r:id="rId9"/>
    <p:sldLayoutId id="2147483670" r:id="rId10"/>
    <p:sldLayoutId id="2147483671" r:id="rId11"/>
  </p:sldLayoutIdLst>
  <p:hf hdr="0" ftr="0" dt="0"/>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Jigsaw%20Method%20for%20Busy%20Teachers%20(Part%201)%20%5bwww.keepvid.com%5d.mp4"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Jigsaw%20Method%20for%20Busy%20Teachers%20(Part%202)%20%5bwww.keepvid.com%5d.mp4"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US" dirty="0" smtClean="0"/>
              <a:t>ACTIVE LEARNING</a:t>
            </a:r>
            <a:endParaRPr lang="en-US" dirty="0"/>
          </a:p>
        </p:txBody>
      </p:sp>
      <p:sp>
        <p:nvSpPr>
          <p:cNvPr id="14338" name="Subtitle 2"/>
          <p:cNvSpPr>
            <a:spLocks noGrp="1"/>
          </p:cNvSpPr>
          <p:nvPr>
            <p:ph type="subTitle" idx="1"/>
          </p:nvPr>
        </p:nvSpPr>
        <p:spPr>
          <a:xfrm>
            <a:off x="533400" y="3228975"/>
            <a:ext cx="7854950" cy="1752600"/>
          </a:xfrm>
        </p:spPr>
        <p:txBody>
          <a:bodyPr/>
          <a:lstStyle/>
          <a:p>
            <a:pPr marR="0"/>
            <a:r>
              <a:rPr lang="en-US" smtClean="0"/>
              <a:t>INFORMAL COOPERATIVE LEARNING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pPr algn="ctr"/>
            <a:r>
              <a:rPr lang="en-US" smtClean="0"/>
              <a:t>What is active learning?</a:t>
            </a:r>
            <a:endParaRPr lang="en-MY" smtClean="0"/>
          </a:p>
        </p:txBody>
      </p:sp>
      <p:sp>
        <p:nvSpPr>
          <p:cNvPr id="22530" name="Content Placeholder 2"/>
          <p:cNvSpPr>
            <a:spLocks noGrp="1"/>
          </p:cNvSpPr>
          <p:nvPr>
            <p:ph idx="1"/>
          </p:nvPr>
        </p:nvSpPr>
        <p:spPr/>
        <p:txBody>
          <a:bodyPr/>
          <a:lstStyle/>
          <a:p>
            <a:r>
              <a:rPr lang="en-US" dirty="0" smtClean="0">
                <a:hlinkClick r:id="rId3" action="ppaction://hlinkfile"/>
              </a:rPr>
              <a:t>Video 1</a:t>
            </a:r>
            <a:endParaRPr lang="en-US" dirty="0" smtClean="0"/>
          </a:p>
          <a:p>
            <a:r>
              <a:rPr lang="en-US" dirty="0" smtClean="0">
                <a:hlinkClick r:id="rId4" action="ppaction://hlinkfile"/>
              </a:rPr>
              <a:t>Video 2</a:t>
            </a:r>
            <a:endParaRPr lang="en-MY" dirty="0" smtClean="0"/>
          </a:p>
        </p:txBody>
      </p:sp>
      <p:sp>
        <p:nvSpPr>
          <p:cNvPr id="4" name="Slide Number Placeholder 3"/>
          <p:cNvSpPr>
            <a:spLocks noGrp="1"/>
          </p:cNvSpPr>
          <p:nvPr>
            <p:ph type="sldNum" sz="quarter" idx="12"/>
          </p:nvPr>
        </p:nvSpPr>
        <p:spPr/>
        <p:txBody>
          <a:bodyPr/>
          <a:lstStyle/>
          <a:p>
            <a:pPr>
              <a:defRPr/>
            </a:pPr>
            <a:fld id="{532C5F70-30CD-4215-BCBC-D72BF9B15384}" type="slidenum">
              <a:rPr lang="en-MY"/>
              <a:pPr>
                <a:defRPr/>
              </a:pPr>
              <a:t>10</a:t>
            </a:fld>
            <a:endParaRPr lang="en-MY"/>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pPr algn="ctr"/>
            <a:r>
              <a:rPr lang="en-US" smtClean="0"/>
              <a:t>Why Active Learning?</a:t>
            </a:r>
          </a:p>
        </p:txBody>
      </p:sp>
      <p:sp>
        <p:nvSpPr>
          <p:cNvPr id="23554" name="Content Placeholder 2"/>
          <p:cNvSpPr>
            <a:spLocks noGrp="1"/>
          </p:cNvSpPr>
          <p:nvPr>
            <p:ph idx="1"/>
          </p:nvPr>
        </p:nvSpPr>
        <p:spPr/>
        <p:txBody>
          <a:bodyPr/>
          <a:lstStyle/>
          <a:p>
            <a:endParaRPr lang="en-US" sz="3200" smtClean="0"/>
          </a:p>
          <a:p>
            <a:r>
              <a:rPr lang="en-US" sz="3200" smtClean="0"/>
              <a:t>Think of why do we need Active Learning.</a:t>
            </a:r>
          </a:p>
          <a:p>
            <a:endParaRPr lang="en-US" sz="3200" smtClean="0"/>
          </a:p>
          <a:p>
            <a:r>
              <a:rPr lang="en-US" sz="3200" smtClean="0"/>
              <a:t>Turn to a partner and share your knowledge</a:t>
            </a:r>
          </a:p>
          <a:p>
            <a:endParaRPr lang="en-US" sz="3200" smtClean="0"/>
          </a:p>
          <a:p>
            <a:r>
              <a:rPr lang="en-US" sz="3200" smtClean="0"/>
              <a:t>Do have anything to share with other participants?</a:t>
            </a:r>
          </a:p>
        </p:txBody>
      </p:sp>
      <p:sp>
        <p:nvSpPr>
          <p:cNvPr id="4" name="Slide Number Placeholder 3"/>
          <p:cNvSpPr>
            <a:spLocks noGrp="1"/>
          </p:cNvSpPr>
          <p:nvPr>
            <p:ph type="sldNum" sz="quarter" idx="12"/>
          </p:nvPr>
        </p:nvSpPr>
        <p:spPr/>
        <p:txBody>
          <a:bodyPr/>
          <a:lstStyle/>
          <a:p>
            <a:pPr>
              <a:defRPr/>
            </a:pPr>
            <a:fld id="{87F7E838-37E1-4A99-BD8F-82B217D8C4D3}" type="slidenum">
              <a:rPr lang="en-MY"/>
              <a:pPr>
                <a:defRPr/>
              </a:pPr>
              <a:t>11</a:t>
            </a:fld>
            <a:endParaRPr lang="en-MY"/>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42938"/>
            <a:ext cx="8229600" cy="639762"/>
          </a:xfrm>
        </p:spPr>
        <p:txBody>
          <a:bodyPr>
            <a:normAutofit fontScale="90000"/>
          </a:bodyPr>
          <a:lstStyle/>
          <a:p>
            <a:pPr algn="ctr" fontAlgn="auto">
              <a:spcAft>
                <a:spcPts val="0"/>
              </a:spcAft>
              <a:defRPr/>
            </a:pPr>
            <a:r>
              <a:rPr lang="en-US" dirty="0" smtClean="0"/>
              <a:t>Passive </a:t>
            </a:r>
            <a:r>
              <a:rPr lang="en-US" dirty="0" err="1" smtClean="0"/>
              <a:t>vs</a:t>
            </a:r>
            <a:r>
              <a:rPr lang="en-US" dirty="0" smtClean="0"/>
              <a:t> Active Learning</a:t>
            </a:r>
            <a:endParaRPr lang="en-US" dirty="0"/>
          </a:p>
        </p:txBody>
      </p:sp>
      <p:pic>
        <p:nvPicPr>
          <p:cNvPr id="24578" name="Picture 3"/>
          <p:cNvPicPr>
            <a:picLocks noGrp="1" noChangeAspect="1" noChangeArrowheads="1"/>
          </p:cNvPicPr>
          <p:nvPr>
            <p:ph idx="1"/>
          </p:nvPr>
        </p:nvPicPr>
        <p:blipFill>
          <a:blip r:embed="rId3" cstate="print"/>
          <a:srcRect/>
          <a:stretch>
            <a:fillRect/>
          </a:stretch>
        </p:blipFill>
        <p:spPr>
          <a:xfrm>
            <a:off x="1143000" y="1219200"/>
            <a:ext cx="7053263" cy="5040313"/>
          </a:xfrm>
        </p:spPr>
      </p:pic>
      <p:sp>
        <p:nvSpPr>
          <p:cNvPr id="4" name="Slide Number Placeholder 3"/>
          <p:cNvSpPr>
            <a:spLocks noGrp="1"/>
          </p:cNvSpPr>
          <p:nvPr>
            <p:ph type="sldNum" sz="quarter" idx="12"/>
          </p:nvPr>
        </p:nvSpPr>
        <p:spPr/>
        <p:txBody>
          <a:bodyPr/>
          <a:lstStyle/>
          <a:p>
            <a:pPr>
              <a:defRPr/>
            </a:pPr>
            <a:fld id="{02552D0C-B0BE-4733-9B45-FA5DE14163C8}" type="slidenum">
              <a:rPr lang="en-MY"/>
              <a:pPr>
                <a:defRPr/>
              </a:pPr>
              <a:t>12</a:t>
            </a:fld>
            <a:endParaRPr lang="en-MY"/>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pPr algn="ctr" fontAlgn="auto">
              <a:spcAft>
                <a:spcPts val="0"/>
              </a:spcAft>
              <a:defRPr/>
            </a:pPr>
            <a:r>
              <a:rPr lang="en-US" dirty="0" smtClean="0"/>
              <a:t>The Cone Of Learning</a:t>
            </a:r>
            <a:endParaRPr lang="en-US" dirty="0"/>
          </a:p>
        </p:txBody>
      </p:sp>
      <p:sp>
        <p:nvSpPr>
          <p:cNvPr id="4" name="Slide Number Placeholder 3"/>
          <p:cNvSpPr>
            <a:spLocks noGrp="1"/>
          </p:cNvSpPr>
          <p:nvPr>
            <p:ph type="sldNum" sz="quarter" idx="12"/>
          </p:nvPr>
        </p:nvSpPr>
        <p:spPr/>
        <p:txBody>
          <a:bodyPr/>
          <a:lstStyle/>
          <a:p>
            <a:pPr>
              <a:defRPr/>
            </a:pPr>
            <a:fld id="{E3DDFC19-C30B-4CF3-8D97-44B030ACD13A}" type="slidenum">
              <a:rPr lang="en-MY"/>
              <a:pPr>
                <a:defRPr/>
              </a:pPr>
              <a:t>13</a:t>
            </a:fld>
            <a:endParaRPr lang="en-MY"/>
          </a:p>
        </p:txBody>
      </p:sp>
      <p:pic>
        <p:nvPicPr>
          <p:cNvPr id="25603" name="Picture 2"/>
          <p:cNvPicPr>
            <a:picLocks noChangeAspect="1" noChangeArrowheads="1"/>
          </p:cNvPicPr>
          <p:nvPr/>
        </p:nvPicPr>
        <p:blipFill>
          <a:blip r:embed="rId3" cstate="print"/>
          <a:srcRect/>
          <a:stretch>
            <a:fillRect/>
          </a:stretch>
        </p:blipFill>
        <p:spPr bwMode="auto">
          <a:xfrm>
            <a:off x="838200" y="1066800"/>
            <a:ext cx="7610475" cy="541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500063" y="571500"/>
            <a:ext cx="8229600" cy="919163"/>
          </a:xfrm>
        </p:spPr>
        <p:txBody>
          <a:bodyPr/>
          <a:lstStyle/>
          <a:p>
            <a:r>
              <a:rPr lang="en-US" smtClean="0"/>
              <a:t>What is Cooperative Learning?</a:t>
            </a:r>
          </a:p>
        </p:txBody>
      </p:sp>
      <p:sp>
        <p:nvSpPr>
          <p:cNvPr id="3" name="Content Placeholder 2"/>
          <p:cNvSpPr>
            <a:spLocks noGrp="1"/>
          </p:cNvSpPr>
          <p:nvPr>
            <p:ph idx="1"/>
          </p:nvPr>
        </p:nvSpPr>
        <p:spPr>
          <a:xfrm>
            <a:off x="457200" y="1600200"/>
            <a:ext cx="8229600" cy="4648200"/>
          </a:xfrm>
        </p:spPr>
        <p:txBody>
          <a:bodyPr>
            <a:noAutofit/>
          </a:bodyPr>
          <a:lstStyle/>
          <a:p>
            <a:pPr marL="0" indent="0" fontAlgn="auto">
              <a:spcAft>
                <a:spcPts val="0"/>
              </a:spcAft>
              <a:buClr>
                <a:schemeClr val="accent3"/>
              </a:buClr>
              <a:buFont typeface="Wingdings 2"/>
              <a:buNone/>
              <a:defRPr/>
            </a:pPr>
            <a:r>
              <a:rPr lang="en-US" sz="1600" dirty="0" smtClean="0"/>
              <a:t>The Johnson and Johnson Model (1999) includes five criteria that define true cooperative learning groups: </a:t>
            </a:r>
          </a:p>
          <a:p>
            <a:pPr marL="0" indent="0" fontAlgn="auto">
              <a:spcAft>
                <a:spcPts val="0"/>
              </a:spcAft>
              <a:buClr>
                <a:schemeClr val="accent3"/>
              </a:buClr>
              <a:buFont typeface="Wingdings 2"/>
              <a:buNone/>
              <a:defRPr/>
            </a:pPr>
            <a:endParaRPr lang="en-US" sz="1600" dirty="0" smtClean="0"/>
          </a:p>
          <a:p>
            <a:pPr marL="274320" indent="-274320" fontAlgn="auto">
              <a:spcAft>
                <a:spcPts val="0"/>
              </a:spcAft>
              <a:buClr>
                <a:schemeClr val="accent3"/>
              </a:buClr>
              <a:buFont typeface="Wingdings 2"/>
              <a:buChar char=""/>
              <a:defRPr/>
            </a:pPr>
            <a:r>
              <a:rPr lang="en-US" sz="1600" b="1" dirty="0" smtClean="0"/>
              <a:t>Positive interdependence:</a:t>
            </a:r>
            <a:r>
              <a:rPr lang="en-US" sz="1600" dirty="0" smtClean="0"/>
              <a:t> members understand that they must learn together to accomplish the goal; they need each other for support, explanations, and guidance. </a:t>
            </a:r>
          </a:p>
          <a:p>
            <a:pPr marL="274320" indent="-274320" fontAlgn="auto">
              <a:spcAft>
                <a:spcPts val="0"/>
              </a:spcAft>
              <a:buClr>
                <a:schemeClr val="accent3"/>
              </a:buClr>
              <a:buFont typeface="Wingdings 2"/>
              <a:buNone/>
              <a:defRPr/>
            </a:pPr>
            <a:endParaRPr lang="en-US" sz="1600" dirty="0" smtClean="0"/>
          </a:p>
          <a:p>
            <a:pPr marL="274320" indent="-274320" fontAlgn="auto">
              <a:spcAft>
                <a:spcPts val="0"/>
              </a:spcAft>
              <a:buClr>
                <a:schemeClr val="accent3"/>
              </a:buClr>
              <a:buFont typeface="Wingdings 2"/>
              <a:buChar char=""/>
              <a:defRPr/>
            </a:pPr>
            <a:r>
              <a:rPr lang="en-US" sz="1600" b="1" dirty="0" smtClean="0"/>
              <a:t>Individual accountability:</a:t>
            </a:r>
            <a:r>
              <a:rPr lang="en-US" sz="1600" dirty="0" smtClean="0"/>
              <a:t> the performance of each group member is assessed against a standard, and members are held responsible for their contribution to achieving goals. </a:t>
            </a:r>
          </a:p>
          <a:p>
            <a:pPr marL="274320" indent="-274320" fontAlgn="auto">
              <a:spcAft>
                <a:spcPts val="0"/>
              </a:spcAft>
              <a:buClr>
                <a:schemeClr val="accent3"/>
              </a:buClr>
              <a:buFont typeface="Wingdings 2"/>
              <a:buNone/>
              <a:defRPr/>
            </a:pPr>
            <a:endParaRPr lang="en-US" sz="1600" dirty="0" smtClean="0"/>
          </a:p>
          <a:p>
            <a:pPr marL="274320" indent="-274320" fontAlgn="auto">
              <a:spcAft>
                <a:spcPts val="0"/>
              </a:spcAft>
              <a:buClr>
                <a:schemeClr val="accent3"/>
              </a:buClr>
              <a:buFont typeface="Wingdings 2"/>
              <a:buChar char=""/>
              <a:defRPr/>
            </a:pPr>
            <a:r>
              <a:rPr lang="en-US" sz="1600" b="1" dirty="0" err="1" smtClean="0"/>
              <a:t>Promotive</a:t>
            </a:r>
            <a:r>
              <a:rPr lang="en-US" sz="1600" b="1" dirty="0" smtClean="0"/>
              <a:t> interaction: </a:t>
            </a:r>
            <a:r>
              <a:rPr lang="en-US" sz="1600" dirty="0" smtClean="0"/>
              <a:t>students interact face-to-face and close together, not across the room. </a:t>
            </a:r>
          </a:p>
          <a:p>
            <a:pPr marL="274320" indent="-274320" fontAlgn="auto">
              <a:spcAft>
                <a:spcPts val="0"/>
              </a:spcAft>
              <a:buClr>
                <a:schemeClr val="accent3"/>
              </a:buClr>
              <a:buFont typeface="Wingdings 2"/>
              <a:buChar char=""/>
              <a:defRPr/>
            </a:pPr>
            <a:endParaRPr lang="en-US" sz="1600" dirty="0" smtClean="0"/>
          </a:p>
          <a:p>
            <a:pPr marL="274320" indent="-274320" fontAlgn="auto">
              <a:spcAft>
                <a:spcPts val="0"/>
              </a:spcAft>
              <a:buClr>
                <a:schemeClr val="accent3"/>
              </a:buClr>
              <a:buFont typeface="Wingdings 2"/>
              <a:buChar char=""/>
              <a:defRPr/>
            </a:pPr>
            <a:r>
              <a:rPr lang="en-US" sz="1600" b="1" dirty="0" smtClean="0"/>
              <a:t>Group processing:</a:t>
            </a:r>
            <a:r>
              <a:rPr lang="en-US" sz="1600" dirty="0" smtClean="0"/>
              <a:t> groups reflect on their collaborative efforts and decide on ways to improve effectiveness. </a:t>
            </a:r>
          </a:p>
          <a:p>
            <a:pPr marL="274320" indent="-274320" fontAlgn="auto">
              <a:spcAft>
                <a:spcPts val="0"/>
              </a:spcAft>
              <a:buClr>
                <a:schemeClr val="accent3"/>
              </a:buClr>
              <a:buFont typeface="Wingdings 2"/>
              <a:buNone/>
              <a:defRPr/>
            </a:pPr>
            <a:endParaRPr lang="en-US" sz="1600" dirty="0" smtClean="0"/>
          </a:p>
          <a:p>
            <a:pPr marL="274320" indent="-274320" fontAlgn="auto">
              <a:spcAft>
                <a:spcPts val="0"/>
              </a:spcAft>
              <a:buClr>
                <a:schemeClr val="accent3"/>
              </a:buClr>
              <a:buFont typeface="Wingdings 2"/>
              <a:buChar char=""/>
              <a:defRPr/>
            </a:pPr>
            <a:r>
              <a:rPr lang="en-US" sz="1600" b="1" dirty="0" smtClean="0"/>
              <a:t>Development of small- group interpersonal skills: </a:t>
            </a:r>
            <a:r>
              <a:rPr lang="en-US" sz="1600" dirty="0" smtClean="0"/>
              <a:t>these skills, such as giving constructive feedback, reaching consensus, and involving every member, are necessary for effective group functioning. They must be taught and practiced before the groups tackle a learning task.  </a:t>
            </a:r>
          </a:p>
          <a:p>
            <a:pPr marL="274320" indent="-274320" fontAlgn="auto">
              <a:spcAft>
                <a:spcPts val="0"/>
              </a:spcAft>
              <a:buClr>
                <a:schemeClr val="accent3"/>
              </a:buClr>
              <a:buFont typeface="Wingdings 2"/>
              <a:buChar char=""/>
              <a:defRPr/>
            </a:pPr>
            <a:endParaRPr lang="en-US" sz="1600" dirty="0"/>
          </a:p>
        </p:txBody>
      </p:sp>
      <p:sp>
        <p:nvSpPr>
          <p:cNvPr id="4" name="Slide Number Placeholder 3"/>
          <p:cNvSpPr>
            <a:spLocks noGrp="1"/>
          </p:cNvSpPr>
          <p:nvPr>
            <p:ph type="sldNum" sz="quarter" idx="12"/>
          </p:nvPr>
        </p:nvSpPr>
        <p:spPr/>
        <p:txBody>
          <a:bodyPr/>
          <a:lstStyle/>
          <a:p>
            <a:pPr>
              <a:defRPr/>
            </a:pPr>
            <a:fld id="{64BB3464-ECFD-45AF-BA6C-504F61CB4D7E}" type="slidenum">
              <a:rPr lang="en-MY"/>
              <a:pPr>
                <a:defRPr/>
              </a:pPr>
              <a:t>14</a:t>
            </a:fld>
            <a:endParaRPr lang="en-MY"/>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785813"/>
            <a:ext cx="8229600" cy="704850"/>
          </a:xfrm>
        </p:spPr>
        <p:txBody>
          <a:bodyPr>
            <a:normAutofit fontScale="90000"/>
          </a:bodyPr>
          <a:lstStyle/>
          <a:p>
            <a:pPr algn="ctr" fontAlgn="auto">
              <a:spcAft>
                <a:spcPts val="0"/>
              </a:spcAft>
              <a:defRPr/>
            </a:pPr>
            <a:r>
              <a:rPr lang="en-US" dirty="0" smtClean="0"/>
              <a:t>Cooperative Learning Structures</a:t>
            </a:r>
            <a:endParaRPr lang="en-US" dirty="0"/>
          </a:p>
        </p:txBody>
      </p:sp>
      <p:sp>
        <p:nvSpPr>
          <p:cNvPr id="3" name="Content Placeholder 2"/>
          <p:cNvSpPr>
            <a:spLocks noGrp="1"/>
          </p:cNvSpPr>
          <p:nvPr>
            <p:ph idx="1"/>
          </p:nvPr>
        </p:nvSpPr>
        <p:spPr>
          <a:xfrm>
            <a:off x="285750" y="1500188"/>
            <a:ext cx="8572500" cy="5143500"/>
          </a:xfrm>
        </p:spPr>
        <p:txBody>
          <a:bodyPr>
            <a:normAutofit fontScale="62500" lnSpcReduction="20000"/>
          </a:bodyPr>
          <a:lstStyle/>
          <a:p>
            <a:pPr marL="0" indent="0" fontAlgn="auto">
              <a:spcAft>
                <a:spcPts val="0"/>
              </a:spcAft>
              <a:buClr>
                <a:schemeClr val="accent3"/>
              </a:buClr>
              <a:buFont typeface="Wingdings 2"/>
              <a:buNone/>
              <a:defRPr/>
            </a:pPr>
            <a:r>
              <a:rPr lang="en-US" dirty="0" smtClean="0"/>
              <a:t>Johnson, Johnson, and </a:t>
            </a:r>
            <a:r>
              <a:rPr lang="en-US" dirty="0" err="1" smtClean="0"/>
              <a:t>Holubec’s</a:t>
            </a:r>
            <a:r>
              <a:rPr lang="en-US" dirty="0" smtClean="0"/>
              <a:t> (1998) theory has identified three types of cooperative learning groups: formal, informal, and base groups. </a:t>
            </a:r>
          </a:p>
          <a:p>
            <a:pPr marL="274320" indent="-274320" fontAlgn="auto">
              <a:spcAft>
                <a:spcPts val="0"/>
              </a:spcAft>
              <a:buClr>
                <a:schemeClr val="accent3"/>
              </a:buClr>
              <a:buFont typeface="Wingdings 2"/>
              <a:buNone/>
              <a:defRPr/>
            </a:pPr>
            <a:r>
              <a:rPr lang="en-US" dirty="0" smtClean="0"/>
              <a:t>  </a:t>
            </a:r>
          </a:p>
          <a:p>
            <a:pPr marL="274320" indent="-274320" fontAlgn="auto">
              <a:spcAft>
                <a:spcPts val="0"/>
              </a:spcAft>
              <a:buClr>
                <a:schemeClr val="accent3"/>
              </a:buClr>
              <a:buFont typeface="Wingdings 2"/>
              <a:buChar char=""/>
              <a:defRPr/>
            </a:pPr>
            <a:r>
              <a:rPr lang="en-US" b="1" i="1" dirty="0" smtClean="0"/>
              <a:t>Formal cooperative learning groups</a:t>
            </a:r>
            <a:r>
              <a:rPr lang="en-US" dirty="0" smtClean="0"/>
              <a:t> range in length from one class period to several weeks. The teacher can structure any academic assignment or course requirement for formal cooperative learning. "Formal cooperative learning groups ensure that students are actively involved in the intellectual work of organizing material, explaining it, summarizing it, and integrating it into existing conceptual structures. They are the heart of using cooperative learning" (Johnson, Johnson and </a:t>
            </a:r>
            <a:r>
              <a:rPr lang="en-US" dirty="0" err="1" smtClean="0"/>
              <a:t>Holubec</a:t>
            </a:r>
            <a:r>
              <a:rPr lang="en-US" dirty="0" smtClean="0"/>
              <a:t>, 1998, p. 1:7). </a:t>
            </a:r>
          </a:p>
          <a:p>
            <a:pPr marL="274320" indent="-274320" fontAlgn="auto">
              <a:spcAft>
                <a:spcPts val="0"/>
              </a:spcAft>
              <a:buClr>
                <a:schemeClr val="accent3"/>
              </a:buClr>
              <a:buFont typeface="Wingdings 2"/>
              <a:buNone/>
              <a:defRPr/>
            </a:pPr>
            <a:r>
              <a:rPr lang="en-US" dirty="0" smtClean="0"/>
              <a:t> </a:t>
            </a:r>
          </a:p>
          <a:p>
            <a:pPr marL="274320" indent="-274320" fontAlgn="auto">
              <a:spcAft>
                <a:spcPts val="0"/>
              </a:spcAft>
              <a:buClr>
                <a:schemeClr val="accent3"/>
              </a:buClr>
              <a:buFont typeface="Wingdings 2"/>
              <a:buChar char=""/>
              <a:defRPr/>
            </a:pPr>
            <a:r>
              <a:rPr lang="en-US" b="1" i="1" dirty="0" smtClean="0"/>
              <a:t>Informal cooperative learning groups</a:t>
            </a:r>
            <a:r>
              <a:rPr lang="en-US" i="1" dirty="0" smtClean="0"/>
              <a:t> </a:t>
            </a:r>
            <a:r>
              <a:rPr lang="en-US" dirty="0" smtClean="0"/>
              <a:t>are ad-hoc groups that may last from a few minutes to a whole class period. The teacher uses them during direct teaching (lectures, demonstrations) to focus student attention on the material to be learned, set a mood conducive to learning, help set expectations about material, what the lesson will cover, ensure that students are cognitively processing the material being taught, and provide closure to an instructional session.  </a:t>
            </a:r>
          </a:p>
          <a:p>
            <a:pPr marL="274320" indent="-274320" fontAlgn="auto">
              <a:spcAft>
                <a:spcPts val="0"/>
              </a:spcAft>
              <a:buClr>
                <a:schemeClr val="accent3"/>
              </a:buClr>
              <a:buFont typeface="Wingdings 2"/>
              <a:buNone/>
              <a:defRPr/>
            </a:pPr>
            <a:endParaRPr lang="en-US" dirty="0" smtClean="0"/>
          </a:p>
          <a:p>
            <a:pPr marL="274320" indent="-274320" fontAlgn="auto">
              <a:spcAft>
                <a:spcPts val="0"/>
              </a:spcAft>
              <a:buClr>
                <a:schemeClr val="accent3"/>
              </a:buClr>
              <a:buFont typeface="Wingdings 2"/>
              <a:buChar char=""/>
              <a:defRPr/>
            </a:pPr>
            <a:r>
              <a:rPr lang="en-US" b="1" i="1" dirty="0" smtClean="0"/>
              <a:t>Cooperative base groups</a:t>
            </a:r>
            <a:r>
              <a:rPr lang="en-US" dirty="0" smtClean="0"/>
              <a:t> are "long-term (lasting for at least a year), heterogeneous groups with stable membership whose primary purpose is for members to give each other the support, help, encouragement, and assistance each needs to progress academically. Base groups provide students with long-term, committed relationships." (Johnson, Johnson, &amp; </a:t>
            </a:r>
            <a:r>
              <a:rPr lang="en-US" dirty="0" err="1" smtClean="0"/>
              <a:t>Holubec</a:t>
            </a:r>
            <a:r>
              <a:rPr lang="en-US" dirty="0" smtClean="0"/>
              <a:t>, 1998, p.1:8). </a:t>
            </a:r>
          </a:p>
          <a:p>
            <a:pPr marL="274320" indent="-274320" fontAlgn="auto">
              <a:spcAft>
                <a:spcPts val="0"/>
              </a:spcAft>
              <a:buClr>
                <a:schemeClr val="accent3"/>
              </a:buClr>
              <a:buFont typeface="Wingdings 2"/>
              <a:buChar char=""/>
              <a:defRPr/>
            </a:pPr>
            <a:endParaRPr lang="en-US" dirty="0"/>
          </a:p>
        </p:txBody>
      </p:sp>
      <p:sp>
        <p:nvSpPr>
          <p:cNvPr id="4" name="Slide Number Placeholder 3"/>
          <p:cNvSpPr>
            <a:spLocks noGrp="1"/>
          </p:cNvSpPr>
          <p:nvPr>
            <p:ph type="sldNum" sz="quarter" idx="12"/>
          </p:nvPr>
        </p:nvSpPr>
        <p:spPr/>
        <p:txBody>
          <a:bodyPr/>
          <a:lstStyle/>
          <a:p>
            <a:pPr>
              <a:defRPr/>
            </a:pPr>
            <a:fld id="{4FF77C49-E819-4012-9740-221DF6BD640D}" type="slidenum">
              <a:rPr lang="en-MY"/>
              <a:pPr>
                <a:defRPr/>
              </a:pPr>
              <a:t>15</a:t>
            </a:fld>
            <a:endParaRPr lang="en-MY"/>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857250"/>
            <a:ext cx="8229600" cy="990600"/>
          </a:xfrm>
        </p:spPr>
        <p:txBody>
          <a:bodyPr/>
          <a:lstStyle/>
          <a:p>
            <a:pPr algn="ctr"/>
            <a:r>
              <a:rPr lang="en-US" sz="5400" smtClean="0"/>
              <a:t>Informal Cooperative Learning</a:t>
            </a:r>
            <a:endParaRPr lang="en-MY" sz="5400" smtClean="0"/>
          </a:p>
        </p:txBody>
      </p:sp>
      <p:sp>
        <p:nvSpPr>
          <p:cNvPr id="28674" name="Content Placeholder 2"/>
          <p:cNvSpPr>
            <a:spLocks noGrp="1"/>
          </p:cNvSpPr>
          <p:nvPr>
            <p:ph idx="1"/>
          </p:nvPr>
        </p:nvSpPr>
        <p:spPr/>
        <p:txBody>
          <a:bodyPr/>
          <a:lstStyle/>
          <a:p>
            <a:endParaRPr lang="en-US" smtClean="0"/>
          </a:p>
          <a:p>
            <a:r>
              <a:rPr lang="en-US" smtClean="0"/>
              <a:t>Cooperative learning is the instructional use of small groups so that students work together to maximize their own and each other’s learning. This against competitive learning which student works against each other to compete for higher ranking in class.  While individualistic learning is the student work by themselves alone to accomplish learning goals unrelated to others’ goals.</a:t>
            </a:r>
          </a:p>
          <a:p>
            <a:endParaRPr lang="en-MY" smtClean="0"/>
          </a:p>
        </p:txBody>
      </p:sp>
      <p:sp>
        <p:nvSpPr>
          <p:cNvPr id="4" name="Slide Number Placeholder 3"/>
          <p:cNvSpPr>
            <a:spLocks noGrp="1"/>
          </p:cNvSpPr>
          <p:nvPr>
            <p:ph type="sldNum" sz="quarter" idx="12"/>
          </p:nvPr>
        </p:nvSpPr>
        <p:spPr/>
        <p:txBody>
          <a:bodyPr/>
          <a:lstStyle/>
          <a:p>
            <a:pPr>
              <a:defRPr/>
            </a:pPr>
            <a:fld id="{1FEDBDD4-A89C-456D-92D2-FEB334A853FF}" type="slidenum">
              <a:rPr lang="en-MY"/>
              <a:pPr>
                <a:defRPr/>
              </a:pPr>
              <a:t>16</a:t>
            </a:fld>
            <a:endParaRPr lang="en-MY"/>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457200" y="357188"/>
            <a:ext cx="8229600" cy="1490662"/>
          </a:xfrm>
        </p:spPr>
        <p:txBody>
          <a:bodyPr/>
          <a:lstStyle/>
          <a:p>
            <a:pPr algn="ctr"/>
            <a:r>
              <a:rPr lang="en-US" smtClean="0"/>
              <a:t>Informal Cooperative Learning – Con’t</a:t>
            </a:r>
          </a:p>
        </p:txBody>
      </p:sp>
      <p:sp>
        <p:nvSpPr>
          <p:cNvPr id="29698" name="Content Placeholder 2"/>
          <p:cNvSpPr>
            <a:spLocks noGrp="1"/>
          </p:cNvSpPr>
          <p:nvPr>
            <p:ph idx="1"/>
          </p:nvPr>
        </p:nvSpPr>
        <p:spPr/>
        <p:txBody>
          <a:bodyPr/>
          <a:lstStyle/>
          <a:p>
            <a:pPr>
              <a:buFont typeface="Wingdings 2" pitchFamily="18" charset="2"/>
              <a:buNone/>
            </a:pPr>
            <a:r>
              <a:rPr lang="en-US" smtClean="0"/>
              <a:t>	</a:t>
            </a:r>
          </a:p>
          <a:p>
            <a:pPr>
              <a:buFont typeface="Wingdings 2" pitchFamily="18" charset="2"/>
              <a:buNone/>
            </a:pPr>
            <a:r>
              <a:rPr lang="en-US" smtClean="0"/>
              <a:t>	Quite often teaching and learning focus on interaction between student and materials such as book, lecture slides, handout and lecturer himself/herself. We tends to ignore or forget interaction between the students themselves. This short course on cooperative learning  will highlight the importance of cooperative learning starting with informal cooperative learning.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Informal Cooperative Learning – </a:t>
            </a:r>
            <a:r>
              <a:rPr lang="en-US" dirty="0" err="1" smtClean="0"/>
              <a:t>Con’t</a:t>
            </a:r>
            <a:endParaRPr lang="en-US" dirty="0"/>
          </a:p>
        </p:txBody>
      </p:sp>
      <p:sp>
        <p:nvSpPr>
          <p:cNvPr id="3" name="Content Placeholder 2"/>
          <p:cNvSpPr>
            <a:spLocks noGrp="1"/>
          </p:cNvSpPr>
          <p:nvPr>
            <p:ph idx="1"/>
          </p:nvPr>
        </p:nvSpPr>
        <p:spPr/>
        <p:txBody>
          <a:bodyPr>
            <a:normAutofit lnSpcReduction="10000"/>
          </a:bodyPr>
          <a:lstStyle/>
          <a:p>
            <a:pPr marL="274320" indent="-274320" fontAlgn="auto">
              <a:spcAft>
                <a:spcPts val="0"/>
              </a:spcAft>
              <a:buClr>
                <a:schemeClr val="accent3"/>
              </a:buClr>
              <a:buFont typeface="Wingdings 2"/>
              <a:buNone/>
              <a:defRPr/>
            </a:pPr>
            <a:r>
              <a:rPr lang="en-US" dirty="0" smtClean="0"/>
              <a:t>Informal means temporary, ad-hoc group (one hour to one lecture session period), comfortable arrangement and fun </a:t>
            </a:r>
          </a:p>
          <a:p>
            <a:pPr marL="274320" indent="-274320" fontAlgn="auto">
              <a:spcAft>
                <a:spcPts val="0"/>
              </a:spcAft>
              <a:buClr>
                <a:schemeClr val="accent3"/>
              </a:buClr>
              <a:buFont typeface="Wingdings 2"/>
              <a:buNone/>
              <a:defRPr/>
            </a:pPr>
            <a:r>
              <a:rPr lang="en-US" dirty="0" smtClean="0"/>
              <a:t>Scope of activities</a:t>
            </a:r>
          </a:p>
          <a:p>
            <a:pPr marL="274320" indent="-274320" fontAlgn="auto">
              <a:spcAft>
                <a:spcPts val="0"/>
              </a:spcAft>
              <a:buClr>
                <a:schemeClr val="accent3"/>
              </a:buClr>
              <a:buFont typeface="Wingdings 2"/>
              <a:buChar char=""/>
              <a:defRPr/>
            </a:pPr>
            <a:r>
              <a:rPr lang="en-US" dirty="0" smtClean="0"/>
              <a:t>Setting a mood conducive to learning</a:t>
            </a:r>
          </a:p>
          <a:p>
            <a:pPr marL="274320" indent="-274320" fontAlgn="auto">
              <a:spcAft>
                <a:spcPts val="0"/>
              </a:spcAft>
              <a:buClr>
                <a:schemeClr val="accent3"/>
              </a:buClr>
              <a:buFont typeface="Wingdings 2"/>
              <a:buChar char=""/>
              <a:defRPr/>
            </a:pPr>
            <a:r>
              <a:rPr lang="en-US" dirty="0" smtClean="0"/>
              <a:t>Help students to set expectation of the learning</a:t>
            </a:r>
          </a:p>
          <a:p>
            <a:pPr marL="274320" indent="-274320" fontAlgn="auto">
              <a:spcAft>
                <a:spcPts val="0"/>
              </a:spcAft>
              <a:buClr>
                <a:schemeClr val="accent3"/>
              </a:buClr>
              <a:buFont typeface="Wingdings 2"/>
              <a:buChar char=""/>
              <a:defRPr/>
            </a:pPr>
            <a:r>
              <a:rPr lang="en-US" dirty="0" smtClean="0"/>
              <a:t>Ensure the student cognitive process and rehearse the learning materials</a:t>
            </a:r>
          </a:p>
          <a:p>
            <a:pPr marL="274320" indent="-274320" fontAlgn="auto">
              <a:spcAft>
                <a:spcPts val="0"/>
              </a:spcAft>
              <a:buClr>
                <a:schemeClr val="accent3"/>
              </a:buClr>
              <a:buFont typeface="Wingdings 2"/>
              <a:buChar char=""/>
              <a:defRPr/>
            </a:pPr>
            <a:r>
              <a:rPr lang="en-US" dirty="0" smtClean="0"/>
              <a:t>Provide proper closure before entering formal cooperative learning session the formal class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25"/>
            <a:ext cx="8229600" cy="1419225"/>
          </a:xfrm>
        </p:spPr>
        <p:txBody>
          <a:bodyPr>
            <a:normAutofit fontScale="90000"/>
          </a:bodyPr>
          <a:lstStyle/>
          <a:p>
            <a:pPr algn="ctr" fontAlgn="auto">
              <a:spcAft>
                <a:spcPts val="0"/>
              </a:spcAft>
              <a:defRPr/>
            </a:pPr>
            <a:r>
              <a:rPr lang="en-US" dirty="0" smtClean="0"/>
              <a:t>Informal Cooperative Learning – </a:t>
            </a:r>
            <a:r>
              <a:rPr lang="en-US" dirty="0" err="1" smtClean="0"/>
              <a:t>Con’t</a:t>
            </a:r>
            <a:endParaRPr lang="en-US" dirty="0"/>
          </a:p>
        </p:txBody>
      </p:sp>
      <p:sp>
        <p:nvSpPr>
          <p:cNvPr id="31746" name="Content Placeholder 2"/>
          <p:cNvSpPr>
            <a:spLocks noGrp="1"/>
          </p:cNvSpPr>
          <p:nvPr>
            <p:ph idx="1"/>
          </p:nvPr>
        </p:nvSpPr>
        <p:spPr>
          <a:xfrm>
            <a:off x="457200" y="1600200"/>
            <a:ext cx="8229600" cy="5029200"/>
          </a:xfrm>
        </p:spPr>
        <p:txBody>
          <a:bodyPr/>
          <a:lstStyle/>
          <a:p>
            <a:pPr>
              <a:buFont typeface="Wingdings 2" pitchFamily="18" charset="2"/>
              <a:buNone/>
            </a:pPr>
            <a:endParaRPr lang="en-US" smtClean="0"/>
          </a:p>
          <a:p>
            <a:pPr>
              <a:buFont typeface="Wingdings 2" pitchFamily="18" charset="2"/>
              <a:buNone/>
            </a:pPr>
            <a:endParaRPr lang="en-US" smtClean="0"/>
          </a:p>
          <a:p>
            <a:pPr>
              <a:buFont typeface="Wingdings 2" pitchFamily="18" charset="2"/>
              <a:buNone/>
            </a:pPr>
            <a:r>
              <a:rPr lang="en-US" smtClean="0"/>
              <a:t>4 Components of TL in informal cooperative learning:-</a:t>
            </a:r>
          </a:p>
          <a:p>
            <a:pPr>
              <a:buFont typeface="Wingdings 2" pitchFamily="18" charset="2"/>
              <a:buNone/>
            </a:pPr>
            <a:endParaRPr lang="en-US" smtClean="0"/>
          </a:p>
          <a:p>
            <a:r>
              <a:rPr lang="en-US" smtClean="0"/>
              <a:t>Formulating a response to question</a:t>
            </a:r>
          </a:p>
          <a:p>
            <a:r>
              <a:rPr lang="en-US" smtClean="0"/>
              <a:t>Sharing the response with partner</a:t>
            </a:r>
          </a:p>
          <a:p>
            <a:r>
              <a:rPr lang="en-US" smtClean="0"/>
              <a:t>Listening and understand partner’s ideas, solutions and opinions</a:t>
            </a:r>
          </a:p>
          <a:p>
            <a:r>
              <a:rPr lang="en-US" smtClean="0"/>
              <a:t>Cooperatively develop new answer / solution</a:t>
            </a:r>
          </a:p>
          <a:p>
            <a:pPr>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idx="4294967295"/>
          </p:nvPr>
        </p:nvSpPr>
        <p:spPr>
          <a:xfrm>
            <a:off x="395288" y="260350"/>
            <a:ext cx="8229600" cy="1143000"/>
          </a:xfrm>
        </p:spPr>
        <p:txBody>
          <a:bodyPr/>
          <a:lstStyle/>
          <a:p>
            <a:pPr algn="ctr"/>
            <a:r>
              <a:rPr lang="en-US" smtClean="0"/>
              <a:t>UTeM’s Active Learning Group</a:t>
            </a:r>
          </a:p>
        </p:txBody>
      </p:sp>
      <p:sp>
        <p:nvSpPr>
          <p:cNvPr id="36867" name="Rectangle 3"/>
          <p:cNvSpPr>
            <a:spLocks noGrp="1"/>
          </p:cNvSpPr>
          <p:nvPr>
            <p:ph type="body" idx="4294967295"/>
          </p:nvPr>
        </p:nvSpPr>
        <p:spPr/>
        <p:txBody>
          <a:bodyPr/>
          <a:lstStyle/>
          <a:p>
            <a:pPr>
              <a:lnSpc>
                <a:spcPct val="90000"/>
              </a:lnSpc>
            </a:pPr>
            <a:r>
              <a:rPr lang="en-US" sz="2200" dirty="0" smtClean="0"/>
              <a:t> Officially formed in early year 2011</a:t>
            </a:r>
          </a:p>
          <a:p>
            <a:pPr>
              <a:lnSpc>
                <a:spcPct val="90000"/>
              </a:lnSpc>
            </a:pPr>
            <a:r>
              <a:rPr lang="en-US" sz="2200" dirty="0" smtClean="0"/>
              <a:t> Functions  to promote OBE especially active / Cooperative learning in </a:t>
            </a:r>
            <a:r>
              <a:rPr lang="en-US" sz="2200" dirty="0" err="1" smtClean="0"/>
              <a:t>UTeM</a:t>
            </a:r>
            <a:r>
              <a:rPr lang="en-US" sz="2200" dirty="0" smtClean="0"/>
              <a:t> and other Learning Institutions</a:t>
            </a:r>
          </a:p>
          <a:p>
            <a:pPr>
              <a:lnSpc>
                <a:spcPct val="90000"/>
              </a:lnSpc>
            </a:pPr>
            <a:r>
              <a:rPr lang="en-US" sz="2200" dirty="0" smtClean="0"/>
              <a:t> Consists of chairman, Deputy Chairman and 12 committee members</a:t>
            </a:r>
          </a:p>
          <a:p>
            <a:pPr>
              <a:lnSpc>
                <a:spcPct val="90000"/>
              </a:lnSpc>
            </a:pPr>
            <a:r>
              <a:rPr lang="en-US" sz="2200" dirty="0" smtClean="0"/>
              <a:t> Informal Cooperative Learning Group: 1. PM Ir. Dr. Abdul </a:t>
            </a:r>
            <a:r>
              <a:rPr lang="en-US" sz="2200" dirty="0" err="1" smtClean="0"/>
              <a:t>Talib</a:t>
            </a:r>
            <a:r>
              <a:rPr lang="en-US" sz="2200" dirty="0" smtClean="0"/>
              <a:t> (FKM), </a:t>
            </a:r>
            <a:r>
              <a:rPr lang="en-US" sz="2200" dirty="0" err="1" smtClean="0"/>
              <a:t>Pn</a:t>
            </a:r>
            <a:r>
              <a:rPr lang="en-US" sz="2200" dirty="0" smtClean="0"/>
              <a:t>. </a:t>
            </a:r>
            <a:r>
              <a:rPr lang="en-US" sz="2200" dirty="0" err="1" smtClean="0"/>
              <a:t>Siti</a:t>
            </a:r>
            <a:r>
              <a:rPr lang="en-US" sz="2200" dirty="0" smtClean="0"/>
              <a:t> </a:t>
            </a:r>
            <a:r>
              <a:rPr lang="en-US" sz="2200" dirty="0" err="1" smtClean="0"/>
              <a:t>Huzaimah</a:t>
            </a:r>
            <a:r>
              <a:rPr lang="en-US" sz="2200" dirty="0" smtClean="0"/>
              <a:t> (FKEKK), </a:t>
            </a:r>
            <a:r>
              <a:rPr lang="en-US" sz="2200" dirty="0" err="1" smtClean="0"/>
              <a:t>Pn</a:t>
            </a:r>
            <a:r>
              <a:rPr lang="en-US" sz="2200" dirty="0" smtClean="0"/>
              <a:t>. </a:t>
            </a:r>
            <a:r>
              <a:rPr lang="en-US" sz="2200" dirty="0" err="1" smtClean="0"/>
              <a:t>Norlezah</a:t>
            </a:r>
            <a:r>
              <a:rPr lang="en-US" sz="2200" dirty="0" smtClean="0"/>
              <a:t> (FKEKK), En. Ahmad </a:t>
            </a:r>
            <a:r>
              <a:rPr lang="en-US" sz="2200" dirty="0" err="1" smtClean="0"/>
              <a:t>Sayuthi</a:t>
            </a:r>
            <a:r>
              <a:rPr lang="en-US" sz="2200" dirty="0" smtClean="0"/>
              <a:t> (FKEKK), En. Ahmad </a:t>
            </a:r>
            <a:r>
              <a:rPr lang="en-US" sz="2200" dirty="0" err="1" smtClean="0"/>
              <a:t>Sadiqhin</a:t>
            </a:r>
            <a:r>
              <a:rPr lang="en-US" sz="2200" dirty="0" smtClean="0"/>
              <a:t> (FKEKK), </a:t>
            </a:r>
            <a:r>
              <a:rPr lang="en-US" sz="2200" dirty="0" err="1" smtClean="0"/>
              <a:t>Pn</a:t>
            </a:r>
            <a:r>
              <a:rPr lang="en-US" sz="2200" dirty="0" smtClean="0"/>
              <a:t>. </a:t>
            </a:r>
            <a:r>
              <a:rPr lang="en-US" sz="2200" dirty="0" err="1" smtClean="0"/>
              <a:t>Yusmarnita</a:t>
            </a:r>
            <a:r>
              <a:rPr lang="en-US" sz="2200" dirty="0" smtClean="0"/>
              <a:t> (FKEKK), </a:t>
            </a:r>
            <a:r>
              <a:rPr lang="en-US" sz="2200" dirty="0" err="1" smtClean="0"/>
              <a:t>dan</a:t>
            </a:r>
            <a:r>
              <a:rPr lang="en-US" sz="2200" dirty="0" smtClean="0"/>
              <a:t> </a:t>
            </a:r>
            <a:r>
              <a:rPr lang="en-US" sz="2200" dirty="0" err="1" smtClean="0"/>
              <a:t>Pn</a:t>
            </a:r>
            <a:r>
              <a:rPr lang="en-US" sz="2200" dirty="0" smtClean="0"/>
              <a:t>. Nor </a:t>
            </a:r>
            <a:r>
              <a:rPr lang="en-US" sz="2200" dirty="0" err="1" smtClean="0"/>
              <a:t>Haslinda</a:t>
            </a:r>
            <a:r>
              <a:rPr lang="en-US" sz="2200" dirty="0" smtClean="0"/>
              <a:t> (FTMK).</a:t>
            </a:r>
          </a:p>
          <a:p>
            <a:pPr>
              <a:lnSpc>
                <a:spcPct val="90000"/>
              </a:lnSpc>
            </a:pPr>
            <a:r>
              <a:rPr lang="en-US" sz="2200" dirty="0" smtClean="0"/>
              <a:t>Formal Cooperative Learning Group: PM Dr. </a:t>
            </a:r>
            <a:r>
              <a:rPr lang="en-US" sz="2200" dirty="0" err="1" smtClean="0"/>
              <a:t>Faaizah</a:t>
            </a:r>
            <a:r>
              <a:rPr lang="en-US" sz="2200" dirty="0" smtClean="0"/>
              <a:t> (FTMK), Dr. </a:t>
            </a:r>
            <a:r>
              <a:rPr lang="en-US" sz="2200" dirty="0" err="1" smtClean="0"/>
              <a:t>Norasiken</a:t>
            </a:r>
            <a:r>
              <a:rPr lang="en-US" sz="2200" dirty="0" smtClean="0"/>
              <a:t> (FTMK), Dr. </a:t>
            </a:r>
            <a:r>
              <a:rPr lang="en-US" sz="2200" dirty="0" err="1" smtClean="0"/>
              <a:t>Musthafah</a:t>
            </a:r>
            <a:r>
              <a:rPr lang="en-US" sz="2200" dirty="0" smtClean="0"/>
              <a:t> (FKM), PM Dr. </a:t>
            </a:r>
            <a:r>
              <a:rPr lang="en-US" sz="2200" dirty="0" err="1" smtClean="0"/>
              <a:t>Sazilah</a:t>
            </a:r>
            <a:r>
              <a:rPr lang="en-US" sz="2200" dirty="0" smtClean="0"/>
              <a:t> (FTMK), </a:t>
            </a:r>
            <a:r>
              <a:rPr lang="en-US" sz="2200" dirty="0" err="1" smtClean="0"/>
              <a:t>Cik</a:t>
            </a:r>
            <a:r>
              <a:rPr lang="en-US" sz="2200" dirty="0" smtClean="0"/>
              <a:t> </a:t>
            </a:r>
            <a:r>
              <a:rPr lang="en-US" sz="2200" dirty="0" err="1" smtClean="0"/>
              <a:t>Suziana</a:t>
            </a:r>
            <a:r>
              <a:rPr lang="en-US" sz="2200" dirty="0" smtClean="0"/>
              <a:t> (FKE), Dr. Muhammad </a:t>
            </a:r>
            <a:r>
              <a:rPr lang="en-US" sz="2200" dirty="0" err="1" smtClean="0"/>
              <a:t>Fahmi</a:t>
            </a:r>
            <a:r>
              <a:rPr lang="en-US" sz="2200" dirty="0" smtClean="0"/>
              <a:t> </a:t>
            </a:r>
            <a:r>
              <a:rPr lang="en-US" sz="2200" dirty="0" err="1" smtClean="0"/>
              <a:t>dan</a:t>
            </a:r>
            <a:r>
              <a:rPr lang="en-US" sz="2200" dirty="0" smtClean="0"/>
              <a:t> Engr. </a:t>
            </a:r>
            <a:r>
              <a:rPr lang="en-US" sz="2200" dirty="0" err="1" smtClean="0"/>
              <a:t>Tajul</a:t>
            </a:r>
            <a:r>
              <a:rPr lang="en-US" sz="2200" dirty="0" smtClean="0"/>
              <a:t> </a:t>
            </a:r>
            <a:r>
              <a:rPr lang="en-US" sz="2200" dirty="0" err="1" smtClean="0"/>
              <a:t>Ariffin</a:t>
            </a:r>
            <a:r>
              <a:rPr lang="en-US" sz="2200" dirty="0" smtClean="0"/>
              <a:t> (FKP).</a:t>
            </a:r>
          </a:p>
          <a:p>
            <a:pPr>
              <a:lnSpc>
                <a:spcPct val="90000"/>
              </a:lnSpc>
              <a:buFont typeface="Wingdings 2" pitchFamily="18" charset="2"/>
              <a:buNone/>
            </a:pPr>
            <a:endParaRPr lang="en-US" sz="22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idx="4294967295"/>
          </p:nvPr>
        </p:nvSpPr>
        <p:spPr>
          <a:xfrm>
            <a:off x="539750" y="549275"/>
            <a:ext cx="8229600" cy="1143000"/>
          </a:xfrm>
        </p:spPr>
        <p:txBody>
          <a:bodyPr/>
          <a:lstStyle/>
          <a:p>
            <a:pPr algn="ctr"/>
            <a:r>
              <a:rPr lang="en-US" sz="4600" smtClean="0"/>
              <a:t>SESI SUAIKENAL </a:t>
            </a:r>
            <a:br>
              <a:rPr lang="en-US" sz="4600" smtClean="0"/>
            </a:br>
            <a:r>
              <a:rPr lang="en-US" sz="4600" smtClean="0"/>
              <a:t>( Self Introduction Session)</a:t>
            </a:r>
          </a:p>
        </p:txBody>
      </p:sp>
      <p:sp>
        <p:nvSpPr>
          <p:cNvPr id="35843" name="Rectangle 3"/>
          <p:cNvSpPr>
            <a:spLocks noGrp="1"/>
          </p:cNvSpPr>
          <p:nvPr>
            <p:ph type="body" idx="4294967295"/>
          </p:nvPr>
        </p:nvSpPr>
        <p:spPr/>
        <p:txBody>
          <a:bodyPr/>
          <a:lstStyle/>
          <a:p>
            <a:endParaRPr lang="en-US" smtClean="0"/>
          </a:p>
          <a:p>
            <a:r>
              <a:rPr lang="en-US" smtClean="0"/>
              <a:t>Name:</a:t>
            </a:r>
          </a:p>
          <a:p>
            <a:r>
              <a:rPr lang="en-US" smtClean="0"/>
              <a:t>Marital Status:</a:t>
            </a:r>
          </a:p>
          <a:p>
            <a:r>
              <a:rPr lang="en-US" smtClean="0"/>
              <a:t>Highest Academic Qualification:</a:t>
            </a:r>
          </a:p>
          <a:p>
            <a:r>
              <a:rPr lang="en-US" smtClean="0"/>
              <a:t>OBE Experience:</a:t>
            </a:r>
          </a:p>
          <a:p>
            <a:r>
              <a:rPr lang="en-US" smtClean="0"/>
              <a:t>Position / Responsibilities in UTeM:</a:t>
            </a:r>
          </a:p>
          <a:p>
            <a:r>
              <a:rPr lang="en-US" smtClean="0"/>
              <a:t>Expectation of attending this course: </a:t>
            </a:r>
          </a:p>
          <a:p>
            <a:pPr>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500063" y="428625"/>
            <a:ext cx="8229600" cy="1143000"/>
          </a:xfrm>
        </p:spPr>
        <p:txBody>
          <a:bodyPr/>
          <a:lstStyle/>
          <a:p>
            <a:pPr algn="ctr"/>
            <a:r>
              <a:rPr lang="en-US" smtClean="0"/>
              <a:t>Learning Outcomes</a:t>
            </a:r>
          </a:p>
        </p:txBody>
      </p:sp>
      <p:sp>
        <p:nvSpPr>
          <p:cNvPr id="15362" name="Content Placeholder 2"/>
          <p:cNvSpPr>
            <a:spLocks noGrp="1"/>
          </p:cNvSpPr>
          <p:nvPr>
            <p:ph idx="1"/>
          </p:nvPr>
        </p:nvSpPr>
        <p:spPr/>
        <p:txBody>
          <a:bodyPr/>
          <a:lstStyle/>
          <a:p>
            <a:pPr>
              <a:buFont typeface="Wingdings 2" pitchFamily="18" charset="2"/>
              <a:buNone/>
            </a:pPr>
            <a:r>
              <a:rPr lang="en-US" smtClean="0"/>
              <a:t>	At the end of this workshop, participants should be able to:</a:t>
            </a:r>
          </a:p>
          <a:p>
            <a:pPr lvl="1"/>
            <a:r>
              <a:rPr lang="en-US" smtClean="0"/>
              <a:t>describe the importance of active learning in classrooms.</a:t>
            </a:r>
          </a:p>
          <a:p>
            <a:pPr lvl="1"/>
            <a:r>
              <a:rPr lang="en-US" smtClean="0"/>
              <a:t>explain the concept of Informal Cooperative Learning.</a:t>
            </a:r>
          </a:p>
          <a:p>
            <a:pPr lvl="1"/>
            <a:r>
              <a:rPr lang="en-US" smtClean="0"/>
              <a:t>Plan and design the teaching and learning process using Informal Cooperative Learning techniques.</a:t>
            </a:r>
          </a:p>
          <a:p>
            <a:pPr lvl="1"/>
            <a:r>
              <a:rPr lang="en-US" smtClean="0"/>
              <a:t>Implement Informal Cooperative Learning techniques in class.</a:t>
            </a:r>
          </a:p>
        </p:txBody>
      </p:sp>
      <p:sp>
        <p:nvSpPr>
          <p:cNvPr id="4" name="Slide Number Placeholder 3"/>
          <p:cNvSpPr>
            <a:spLocks noGrp="1"/>
          </p:cNvSpPr>
          <p:nvPr>
            <p:ph type="sldNum" sz="quarter" idx="12"/>
          </p:nvPr>
        </p:nvSpPr>
        <p:spPr/>
        <p:txBody>
          <a:bodyPr/>
          <a:lstStyle/>
          <a:p>
            <a:pPr>
              <a:defRPr/>
            </a:pPr>
            <a:fld id="{AA0A6E35-1C5A-408F-84A8-CE31A40CD60A}" type="slidenum">
              <a:rPr lang="en-MY"/>
              <a:pPr>
                <a:defRPr/>
              </a:pPr>
              <a:t>4</a:t>
            </a:fld>
            <a:endParaRPr lang="en-MY"/>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algn="ctr"/>
            <a:r>
              <a:rPr lang="en-US" smtClean="0"/>
              <a:t>Outline</a:t>
            </a:r>
          </a:p>
        </p:txBody>
      </p:sp>
      <p:sp>
        <p:nvSpPr>
          <p:cNvPr id="16386" name="Content Placeholder 2"/>
          <p:cNvSpPr>
            <a:spLocks noGrp="1"/>
          </p:cNvSpPr>
          <p:nvPr>
            <p:ph idx="1"/>
          </p:nvPr>
        </p:nvSpPr>
        <p:spPr/>
        <p:txBody>
          <a:bodyPr/>
          <a:lstStyle/>
          <a:p>
            <a:endParaRPr lang="en-US" smtClean="0"/>
          </a:p>
          <a:p>
            <a:r>
              <a:rPr lang="en-US" sz="3200" smtClean="0"/>
              <a:t>Introduction &amp; Definition</a:t>
            </a:r>
          </a:p>
          <a:p>
            <a:endParaRPr lang="en-US" sz="3200" smtClean="0"/>
          </a:p>
          <a:p>
            <a:r>
              <a:rPr lang="en-US" sz="3200" smtClean="0"/>
              <a:t>Informal CL &amp; Its Structures</a:t>
            </a:r>
          </a:p>
          <a:p>
            <a:endParaRPr lang="en-US" sz="3200" smtClean="0"/>
          </a:p>
          <a:p>
            <a:r>
              <a:rPr lang="en-US" sz="3200" smtClean="0"/>
              <a:t>Types of Informal CL</a:t>
            </a:r>
          </a:p>
        </p:txBody>
      </p:sp>
      <p:sp>
        <p:nvSpPr>
          <p:cNvPr id="4" name="Slide Number Placeholder 3"/>
          <p:cNvSpPr>
            <a:spLocks noGrp="1"/>
          </p:cNvSpPr>
          <p:nvPr>
            <p:ph type="sldNum" sz="quarter" idx="12"/>
          </p:nvPr>
        </p:nvSpPr>
        <p:spPr/>
        <p:txBody>
          <a:bodyPr/>
          <a:lstStyle/>
          <a:p>
            <a:pPr>
              <a:defRPr/>
            </a:pPr>
            <a:fld id="{96571A74-274D-402E-9FCB-FCC22430DA6E}" type="slidenum">
              <a:rPr lang="en-MY"/>
              <a:pPr>
                <a:defRPr/>
              </a:pPr>
              <a:t>5</a:t>
            </a:fld>
            <a:endParaRPr lang="en-MY"/>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algn="ctr"/>
            <a:r>
              <a:rPr lang="en-US" smtClean="0"/>
              <a:t>Introduction</a:t>
            </a:r>
          </a:p>
        </p:txBody>
      </p:sp>
      <p:sp>
        <p:nvSpPr>
          <p:cNvPr id="17410" name="Content Placeholder 2"/>
          <p:cNvSpPr>
            <a:spLocks noGrp="1"/>
          </p:cNvSpPr>
          <p:nvPr>
            <p:ph idx="1"/>
          </p:nvPr>
        </p:nvSpPr>
        <p:spPr/>
        <p:txBody>
          <a:bodyPr/>
          <a:lstStyle/>
          <a:p>
            <a:endParaRPr lang="en-US" smtClean="0"/>
          </a:p>
          <a:p>
            <a:r>
              <a:rPr lang="en-US" sz="3200" smtClean="0"/>
              <a:t>What do you understand about OBE? </a:t>
            </a:r>
          </a:p>
          <a:p>
            <a:endParaRPr lang="en-US" sz="3200" smtClean="0"/>
          </a:p>
          <a:p>
            <a:r>
              <a:rPr lang="en-US" sz="3200" smtClean="0"/>
              <a:t>What is your opinion regarding OBE?</a:t>
            </a:r>
          </a:p>
        </p:txBody>
      </p:sp>
      <p:sp>
        <p:nvSpPr>
          <p:cNvPr id="4" name="Slide Number Placeholder 3"/>
          <p:cNvSpPr>
            <a:spLocks noGrp="1"/>
          </p:cNvSpPr>
          <p:nvPr>
            <p:ph type="sldNum" sz="quarter" idx="12"/>
          </p:nvPr>
        </p:nvSpPr>
        <p:spPr/>
        <p:txBody>
          <a:bodyPr/>
          <a:lstStyle/>
          <a:p>
            <a:pPr>
              <a:defRPr/>
            </a:pPr>
            <a:fld id="{5E512729-9B3B-4F91-8BE7-D7E19533F092}" type="slidenum">
              <a:rPr lang="en-MY"/>
              <a:pPr>
                <a:defRPr/>
              </a:pPr>
              <a:t>6</a:t>
            </a:fld>
            <a:endParaRPr lang="en-MY"/>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428625" y="357188"/>
            <a:ext cx="8229600" cy="1143000"/>
          </a:xfrm>
        </p:spPr>
        <p:txBody>
          <a:bodyPr/>
          <a:lstStyle/>
          <a:p>
            <a:pPr algn="ctr"/>
            <a:r>
              <a:rPr lang="en-US" smtClean="0"/>
              <a:t>OBE OVERALL SYSTEM</a:t>
            </a:r>
          </a:p>
        </p:txBody>
      </p:sp>
      <p:sp>
        <p:nvSpPr>
          <p:cNvPr id="45" name="Slide Number Placeholder 44"/>
          <p:cNvSpPr>
            <a:spLocks noGrp="1"/>
          </p:cNvSpPr>
          <p:nvPr>
            <p:ph type="sldNum" sz="quarter" idx="12"/>
          </p:nvPr>
        </p:nvSpPr>
        <p:spPr/>
        <p:txBody>
          <a:bodyPr/>
          <a:lstStyle/>
          <a:p>
            <a:pPr>
              <a:defRPr/>
            </a:pPr>
            <a:fld id="{DD89BDE8-F3DF-4EEE-9157-3389803AB2C0}" type="slidenum">
              <a:rPr lang="en-MY"/>
              <a:pPr>
                <a:defRPr/>
              </a:pPr>
              <a:t>7</a:t>
            </a:fld>
            <a:endParaRPr lang="en-MY"/>
          </a:p>
        </p:txBody>
      </p:sp>
      <p:grpSp>
        <p:nvGrpSpPr>
          <p:cNvPr id="18435" name="Group 9"/>
          <p:cNvGrpSpPr>
            <a:grpSpLocks/>
          </p:cNvGrpSpPr>
          <p:nvPr/>
        </p:nvGrpSpPr>
        <p:grpSpPr bwMode="auto">
          <a:xfrm>
            <a:off x="6286500" y="3071813"/>
            <a:ext cx="1438275" cy="1352550"/>
            <a:chOff x="1440" y="1531"/>
            <a:chExt cx="864" cy="864"/>
          </a:xfrm>
        </p:grpSpPr>
        <p:sp>
          <p:nvSpPr>
            <p:cNvPr id="18478" name="AutoShape 10"/>
            <p:cNvSpPr>
              <a:spLocks noChangeArrowheads="1"/>
            </p:cNvSpPr>
            <p:nvPr/>
          </p:nvSpPr>
          <p:spPr bwMode="auto">
            <a:xfrm>
              <a:off x="1440" y="1531"/>
              <a:ext cx="864" cy="864"/>
            </a:xfrm>
            <a:prstGeom prst="flowChartMultidocument">
              <a:avLst/>
            </a:prstGeom>
            <a:noFill/>
            <a:ln w="9525">
              <a:solidFill>
                <a:schemeClr val="tx1"/>
              </a:solidFill>
              <a:miter lim="800000"/>
              <a:headEnd/>
              <a:tailEnd/>
            </a:ln>
          </p:spPr>
          <p:txBody>
            <a:bodyPr wrap="none" anchor="ctr"/>
            <a:lstStyle/>
            <a:p>
              <a:endParaRPr lang="en-US">
                <a:latin typeface="Constantia" pitchFamily="18" charset="0"/>
              </a:endParaRPr>
            </a:p>
          </p:txBody>
        </p:sp>
        <p:sp>
          <p:nvSpPr>
            <p:cNvPr id="18479" name="Text Box 11"/>
            <p:cNvSpPr txBox="1">
              <a:spLocks noChangeArrowheads="1"/>
            </p:cNvSpPr>
            <p:nvPr/>
          </p:nvSpPr>
          <p:spPr bwMode="auto">
            <a:xfrm>
              <a:off x="1488" y="1680"/>
              <a:ext cx="682" cy="472"/>
            </a:xfrm>
            <a:prstGeom prst="rect">
              <a:avLst/>
            </a:prstGeom>
            <a:noFill/>
            <a:ln w="9525">
              <a:noFill/>
              <a:miter lim="800000"/>
              <a:headEnd/>
              <a:tailEnd/>
            </a:ln>
          </p:spPr>
          <p:txBody>
            <a:bodyPr>
              <a:spAutoFit/>
            </a:bodyPr>
            <a:lstStyle/>
            <a:p>
              <a:r>
                <a:rPr lang="en-US" sz="1400">
                  <a:latin typeface="Constantia" pitchFamily="18" charset="0"/>
                </a:rPr>
                <a:t>Learning Outcomes (LO)</a:t>
              </a:r>
            </a:p>
          </p:txBody>
        </p:sp>
      </p:grpSp>
      <p:grpSp>
        <p:nvGrpSpPr>
          <p:cNvPr id="18436" name="Group 24"/>
          <p:cNvGrpSpPr>
            <a:grpSpLocks/>
          </p:cNvGrpSpPr>
          <p:nvPr/>
        </p:nvGrpSpPr>
        <p:grpSpPr bwMode="auto">
          <a:xfrm>
            <a:off x="857250" y="3027363"/>
            <a:ext cx="1677988" cy="331787"/>
            <a:chOff x="240" y="1632"/>
            <a:chExt cx="1008" cy="212"/>
          </a:xfrm>
        </p:grpSpPr>
        <p:sp>
          <p:nvSpPr>
            <p:cNvPr id="18476" name="Text Box 6"/>
            <p:cNvSpPr txBox="1">
              <a:spLocks noChangeArrowheads="1"/>
            </p:cNvSpPr>
            <p:nvPr/>
          </p:nvSpPr>
          <p:spPr bwMode="auto">
            <a:xfrm>
              <a:off x="240" y="1632"/>
              <a:ext cx="613" cy="212"/>
            </a:xfrm>
            <a:prstGeom prst="rect">
              <a:avLst/>
            </a:prstGeom>
            <a:noFill/>
            <a:ln w="9525">
              <a:noFill/>
              <a:miter lim="800000"/>
              <a:headEnd/>
              <a:tailEnd/>
            </a:ln>
          </p:spPr>
          <p:txBody>
            <a:bodyPr wrap="none">
              <a:spAutoFit/>
            </a:bodyPr>
            <a:lstStyle/>
            <a:p>
              <a:r>
                <a:rPr lang="en-US" sz="1600">
                  <a:latin typeface="Constantia" pitchFamily="18" charset="0"/>
                </a:rPr>
                <a:t>Missions</a:t>
              </a:r>
            </a:p>
          </p:txBody>
        </p:sp>
        <p:sp>
          <p:nvSpPr>
            <p:cNvPr id="18477" name="AutoShape 12"/>
            <p:cNvSpPr>
              <a:spLocks noChangeArrowheads="1"/>
            </p:cNvSpPr>
            <p:nvPr/>
          </p:nvSpPr>
          <p:spPr bwMode="auto">
            <a:xfrm>
              <a:off x="1008" y="1728"/>
              <a:ext cx="240" cy="96"/>
            </a:xfrm>
            <a:prstGeom prst="rightArrow">
              <a:avLst>
                <a:gd name="adj1" fmla="val 50000"/>
                <a:gd name="adj2" fmla="val 625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grpSp>
      <p:grpSp>
        <p:nvGrpSpPr>
          <p:cNvPr id="18437" name="Group 25"/>
          <p:cNvGrpSpPr>
            <a:grpSpLocks/>
          </p:cNvGrpSpPr>
          <p:nvPr/>
        </p:nvGrpSpPr>
        <p:grpSpPr bwMode="auto">
          <a:xfrm>
            <a:off x="857250" y="3402013"/>
            <a:ext cx="1677988" cy="331787"/>
            <a:chOff x="240" y="1872"/>
            <a:chExt cx="1008" cy="212"/>
          </a:xfrm>
        </p:grpSpPr>
        <p:sp>
          <p:nvSpPr>
            <p:cNvPr id="18474" name="Text Box 7"/>
            <p:cNvSpPr txBox="1">
              <a:spLocks noChangeArrowheads="1"/>
            </p:cNvSpPr>
            <p:nvPr/>
          </p:nvSpPr>
          <p:spPr bwMode="auto">
            <a:xfrm>
              <a:off x="240" y="1872"/>
              <a:ext cx="527" cy="212"/>
            </a:xfrm>
            <a:prstGeom prst="rect">
              <a:avLst/>
            </a:prstGeom>
            <a:noFill/>
            <a:ln w="9525">
              <a:noFill/>
              <a:miter lim="800000"/>
              <a:headEnd/>
              <a:tailEnd/>
            </a:ln>
          </p:spPr>
          <p:txBody>
            <a:bodyPr wrap="none">
              <a:spAutoFit/>
            </a:bodyPr>
            <a:lstStyle/>
            <a:p>
              <a:r>
                <a:rPr lang="en-US" sz="1600">
                  <a:latin typeface="Constantia" pitchFamily="18" charset="0"/>
                </a:rPr>
                <a:t>Visions</a:t>
              </a:r>
            </a:p>
          </p:txBody>
        </p:sp>
        <p:sp>
          <p:nvSpPr>
            <p:cNvPr id="18475" name="AutoShape 13"/>
            <p:cNvSpPr>
              <a:spLocks noChangeArrowheads="1"/>
            </p:cNvSpPr>
            <p:nvPr/>
          </p:nvSpPr>
          <p:spPr bwMode="auto">
            <a:xfrm>
              <a:off x="1008" y="1968"/>
              <a:ext cx="240" cy="96"/>
            </a:xfrm>
            <a:prstGeom prst="rightArrow">
              <a:avLst>
                <a:gd name="adj1" fmla="val 50000"/>
                <a:gd name="adj2" fmla="val 625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grpSp>
      <p:grpSp>
        <p:nvGrpSpPr>
          <p:cNvPr id="18438" name="Group 26"/>
          <p:cNvGrpSpPr>
            <a:grpSpLocks/>
          </p:cNvGrpSpPr>
          <p:nvPr/>
        </p:nvGrpSpPr>
        <p:grpSpPr bwMode="auto">
          <a:xfrm>
            <a:off x="457200" y="3852863"/>
            <a:ext cx="2078038" cy="331787"/>
            <a:chOff x="0" y="2160"/>
            <a:chExt cx="1248" cy="212"/>
          </a:xfrm>
        </p:grpSpPr>
        <p:sp>
          <p:nvSpPr>
            <p:cNvPr id="18472" name="Text Box 8"/>
            <p:cNvSpPr txBox="1">
              <a:spLocks noChangeArrowheads="1"/>
            </p:cNvSpPr>
            <p:nvPr/>
          </p:nvSpPr>
          <p:spPr bwMode="auto">
            <a:xfrm>
              <a:off x="0" y="2160"/>
              <a:ext cx="862" cy="212"/>
            </a:xfrm>
            <a:prstGeom prst="rect">
              <a:avLst/>
            </a:prstGeom>
            <a:noFill/>
            <a:ln w="9525">
              <a:noFill/>
              <a:miter lim="800000"/>
              <a:headEnd/>
              <a:tailEnd/>
            </a:ln>
          </p:spPr>
          <p:txBody>
            <a:bodyPr wrap="none">
              <a:spAutoFit/>
            </a:bodyPr>
            <a:lstStyle/>
            <a:p>
              <a:r>
                <a:rPr lang="en-US" sz="1600">
                  <a:latin typeface="Constantia" pitchFamily="18" charset="0"/>
                </a:rPr>
                <a:t>Stakeholders</a:t>
              </a:r>
            </a:p>
          </p:txBody>
        </p:sp>
        <p:sp>
          <p:nvSpPr>
            <p:cNvPr id="18473" name="AutoShape 14"/>
            <p:cNvSpPr>
              <a:spLocks noChangeArrowheads="1"/>
            </p:cNvSpPr>
            <p:nvPr/>
          </p:nvSpPr>
          <p:spPr bwMode="auto">
            <a:xfrm>
              <a:off x="1008" y="2208"/>
              <a:ext cx="240" cy="96"/>
            </a:xfrm>
            <a:prstGeom prst="rightArrow">
              <a:avLst>
                <a:gd name="adj1" fmla="val 50000"/>
                <a:gd name="adj2" fmla="val 625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grpSp>
      <p:grpSp>
        <p:nvGrpSpPr>
          <p:cNvPr id="18439" name="Group 15"/>
          <p:cNvGrpSpPr>
            <a:grpSpLocks/>
          </p:cNvGrpSpPr>
          <p:nvPr/>
        </p:nvGrpSpPr>
        <p:grpSpPr bwMode="auto">
          <a:xfrm>
            <a:off x="4429125" y="3071813"/>
            <a:ext cx="1438275" cy="1352550"/>
            <a:chOff x="1397" y="1440"/>
            <a:chExt cx="864" cy="864"/>
          </a:xfrm>
        </p:grpSpPr>
        <p:sp>
          <p:nvSpPr>
            <p:cNvPr id="18470" name="AutoShape 16"/>
            <p:cNvSpPr>
              <a:spLocks noChangeArrowheads="1"/>
            </p:cNvSpPr>
            <p:nvPr/>
          </p:nvSpPr>
          <p:spPr bwMode="auto">
            <a:xfrm>
              <a:off x="1397" y="1440"/>
              <a:ext cx="864" cy="864"/>
            </a:xfrm>
            <a:prstGeom prst="flowChartMultidocument">
              <a:avLst/>
            </a:prstGeom>
            <a:noFill/>
            <a:ln w="9525">
              <a:solidFill>
                <a:schemeClr val="tx1"/>
              </a:solidFill>
              <a:miter lim="800000"/>
              <a:headEnd/>
              <a:tailEnd/>
            </a:ln>
          </p:spPr>
          <p:txBody>
            <a:bodyPr wrap="none" anchor="ctr"/>
            <a:lstStyle/>
            <a:p>
              <a:endParaRPr lang="en-US">
                <a:latin typeface="Constantia" pitchFamily="18" charset="0"/>
              </a:endParaRPr>
            </a:p>
          </p:txBody>
        </p:sp>
        <p:sp>
          <p:nvSpPr>
            <p:cNvPr id="18471" name="Text Box 17"/>
            <p:cNvSpPr txBox="1">
              <a:spLocks noChangeArrowheads="1"/>
            </p:cNvSpPr>
            <p:nvPr/>
          </p:nvSpPr>
          <p:spPr bwMode="auto">
            <a:xfrm>
              <a:off x="1471" y="1669"/>
              <a:ext cx="682" cy="472"/>
            </a:xfrm>
            <a:prstGeom prst="rect">
              <a:avLst/>
            </a:prstGeom>
            <a:noFill/>
            <a:ln w="9525">
              <a:noFill/>
              <a:miter lim="800000"/>
              <a:headEnd/>
              <a:tailEnd/>
            </a:ln>
          </p:spPr>
          <p:txBody>
            <a:bodyPr>
              <a:spAutoFit/>
            </a:bodyPr>
            <a:lstStyle/>
            <a:p>
              <a:r>
                <a:rPr lang="en-US" sz="1400">
                  <a:latin typeface="Constantia" pitchFamily="18" charset="0"/>
                </a:rPr>
                <a:t>Program</a:t>
              </a:r>
            </a:p>
            <a:p>
              <a:r>
                <a:rPr lang="en-US" sz="1400">
                  <a:latin typeface="Constantia" pitchFamily="18" charset="0"/>
                </a:rPr>
                <a:t>Outcomes (PO)</a:t>
              </a:r>
            </a:p>
          </p:txBody>
        </p:sp>
      </p:grpSp>
      <p:grpSp>
        <p:nvGrpSpPr>
          <p:cNvPr id="18440" name="Group 29"/>
          <p:cNvGrpSpPr>
            <a:grpSpLocks/>
          </p:cNvGrpSpPr>
          <p:nvPr/>
        </p:nvGrpSpPr>
        <p:grpSpPr bwMode="auto">
          <a:xfrm>
            <a:off x="3714750" y="3500438"/>
            <a:ext cx="760413" cy="450850"/>
            <a:chOff x="3030" y="1056"/>
            <a:chExt cx="666" cy="432"/>
          </a:xfrm>
        </p:grpSpPr>
        <p:sp>
          <p:nvSpPr>
            <p:cNvPr id="18468" name="Text Box 23"/>
            <p:cNvSpPr txBox="1">
              <a:spLocks noChangeArrowheads="1"/>
            </p:cNvSpPr>
            <p:nvPr/>
          </p:nvSpPr>
          <p:spPr bwMode="auto">
            <a:xfrm>
              <a:off x="3030" y="1056"/>
              <a:ext cx="169" cy="288"/>
            </a:xfrm>
            <a:prstGeom prst="rect">
              <a:avLst/>
            </a:prstGeom>
            <a:noFill/>
            <a:ln w="9525">
              <a:noFill/>
              <a:miter lim="800000"/>
              <a:headEnd/>
              <a:tailEnd/>
            </a:ln>
          </p:spPr>
          <p:txBody>
            <a:bodyPr wrap="none">
              <a:spAutoFit/>
            </a:bodyPr>
            <a:lstStyle/>
            <a:p>
              <a:endParaRPr lang="en-US" sz="1400" i="1">
                <a:latin typeface="Constantia" pitchFamily="18" charset="0"/>
              </a:endParaRPr>
            </a:p>
          </p:txBody>
        </p:sp>
        <p:sp>
          <p:nvSpPr>
            <p:cNvPr id="18469" name="AutoShape 28"/>
            <p:cNvSpPr>
              <a:spLocks noChangeArrowheads="1"/>
            </p:cNvSpPr>
            <p:nvPr/>
          </p:nvSpPr>
          <p:spPr bwMode="auto">
            <a:xfrm>
              <a:off x="3120" y="1296"/>
              <a:ext cx="576" cy="192"/>
            </a:xfrm>
            <a:prstGeom prst="leftRightArrow">
              <a:avLst>
                <a:gd name="adj1" fmla="val 50000"/>
                <a:gd name="adj2" fmla="val 600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grpSp>
      <p:grpSp>
        <p:nvGrpSpPr>
          <p:cNvPr id="18441" name="Group 31"/>
          <p:cNvGrpSpPr>
            <a:grpSpLocks/>
          </p:cNvGrpSpPr>
          <p:nvPr/>
        </p:nvGrpSpPr>
        <p:grpSpPr bwMode="auto">
          <a:xfrm>
            <a:off x="457200" y="4303713"/>
            <a:ext cx="2078038" cy="482600"/>
            <a:chOff x="0" y="2448"/>
            <a:chExt cx="1248" cy="308"/>
          </a:xfrm>
        </p:grpSpPr>
        <p:sp>
          <p:nvSpPr>
            <p:cNvPr id="18466" name="AutoShape 32"/>
            <p:cNvSpPr>
              <a:spLocks noChangeArrowheads="1"/>
            </p:cNvSpPr>
            <p:nvPr/>
          </p:nvSpPr>
          <p:spPr bwMode="auto">
            <a:xfrm rot="-2041161">
              <a:off x="960" y="2448"/>
              <a:ext cx="288" cy="96"/>
            </a:xfrm>
            <a:prstGeom prst="rightArrow">
              <a:avLst>
                <a:gd name="adj1" fmla="val 50000"/>
                <a:gd name="adj2" fmla="val 750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sp>
          <p:nvSpPr>
            <p:cNvPr id="18467" name="Text Box 33"/>
            <p:cNvSpPr txBox="1">
              <a:spLocks noChangeArrowheads="1"/>
            </p:cNvSpPr>
            <p:nvPr/>
          </p:nvSpPr>
          <p:spPr bwMode="auto">
            <a:xfrm>
              <a:off x="0" y="2544"/>
              <a:ext cx="1233" cy="212"/>
            </a:xfrm>
            <a:prstGeom prst="rect">
              <a:avLst/>
            </a:prstGeom>
            <a:noFill/>
            <a:ln w="9525">
              <a:noFill/>
              <a:miter lim="800000"/>
              <a:headEnd/>
              <a:tailEnd/>
            </a:ln>
          </p:spPr>
          <p:txBody>
            <a:bodyPr wrap="none">
              <a:spAutoFit/>
            </a:bodyPr>
            <a:lstStyle/>
            <a:p>
              <a:r>
                <a:rPr lang="en-US" sz="1600">
                  <a:latin typeface="Constantia" pitchFamily="18" charset="0"/>
                </a:rPr>
                <a:t>Advisory committee</a:t>
              </a:r>
            </a:p>
          </p:txBody>
        </p:sp>
      </p:grpSp>
      <p:grpSp>
        <p:nvGrpSpPr>
          <p:cNvPr id="18442" name="Group 39"/>
          <p:cNvGrpSpPr>
            <a:grpSpLocks/>
          </p:cNvGrpSpPr>
          <p:nvPr/>
        </p:nvGrpSpPr>
        <p:grpSpPr bwMode="auto">
          <a:xfrm>
            <a:off x="1495425" y="2500313"/>
            <a:ext cx="1039813" cy="676275"/>
            <a:chOff x="624" y="1296"/>
            <a:chExt cx="624" cy="432"/>
          </a:xfrm>
        </p:grpSpPr>
        <p:sp>
          <p:nvSpPr>
            <p:cNvPr id="18464" name="AutoShape 37"/>
            <p:cNvSpPr>
              <a:spLocks noChangeArrowheads="1"/>
            </p:cNvSpPr>
            <p:nvPr/>
          </p:nvSpPr>
          <p:spPr bwMode="auto">
            <a:xfrm rot="3212640">
              <a:off x="1056" y="1536"/>
              <a:ext cx="288" cy="96"/>
            </a:xfrm>
            <a:prstGeom prst="rightArrow">
              <a:avLst>
                <a:gd name="adj1" fmla="val 50000"/>
                <a:gd name="adj2" fmla="val 750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sp>
          <p:nvSpPr>
            <p:cNvPr id="18465" name="Text Box 38"/>
            <p:cNvSpPr txBox="1">
              <a:spLocks noChangeArrowheads="1"/>
            </p:cNvSpPr>
            <p:nvPr/>
          </p:nvSpPr>
          <p:spPr bwMode="auto">
            <a:xfrm>
              <a:off x="624" y="1296"/>
              <a:ext cx="506" cy="212"/>
            </a:xfrm>
            <a:prstGeom prst="rect">
              <a:avLst/>
            </a:prstGeom>
            <a:noFill/>
            <a:ln w="9525">
              <a:noFill/>
              <a:miter lim="800000"/>
              <a:headEnd/>
              <a:tailEnd/>
            </a:ln>
          </p:spPr>
          <p:txBody>
            <a:bodyPr wrap="none">
              <a:spAutoFit/>
            </a:bodyPr>
            <a:lstStyle/>
            <a:p>
              <a:r>
                <a:rPr lang="en-US" sz="1600">
                  <a:latin typeface="Constantia" pitchFamily="18" charset="0"/>
                </a:rPr>
                <a:t>Alumni</a:t>
              </a:r>
            </a:p>
          </p:txBody>
        </p:sp>
      </p:grpSp>
      <p:grpSp>
        <p:nvGrpSpPr>
          <p:cNvPr id="18443" name="Group 45"/>
          <p:cNvGrpSpPr>
            <a:grpSpLocks/>
          </p:cNvGrpSpPr>
          <p:nvPr/>
        </p:nvGrpSpPr>
        <p:grpSpPr bwMode="auto">
          <a:xfrm>
            <a:off x="2295525" y="4154488"/>
            <a:ext cx="2395538" cy="1644650"/>
            <a:chOff x="1752600" y="4420393"/>
            <a:chExt cx="2286000" cy="1668404"/>
          </a:xfrm>
        </p:grpSpPr>
        <p:cxnSp>
          <p:nvCxnSpPr>
            <p:cNvPr id="27" name="Straight Arrow Connector 26"/>
            <p:cNvCxnSpPr>
              <a:cxnSpLocks noChangeShapeType="1"/>
            </p:cNvCxnSpPr>
            <p:nvPr/>
          </p:nvCxnSpPr>
          <p:spPr bwMode="auto">
            <a:xfrm rot="5400000">
              <a:off x="2211807" y="4876192"/>
              <a:ext cx="913112" cy="1515"/>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18463" name="TextBox 41"/>
            <p:cNvSpPr txBox="1">
              <a:spLocks noChangeArrowheads="1"/>
            </p:cNvSpPr>
            <p:nvPr/>
          </p:nvSpPr>
          <p:spPr bwMode="auto">
            <a:xfrm>
              <a:off x="1752600" y="5257800"/>
              <a:ext cx="2286000" cy="830997"/>
            </a:xfrm>
            <a:prstGeom prst="rect">
              <a:avLst/>
            </a:prstGeom>
            <a:noFill/>
            <a:ln w="9525">
              <a:noFill/>
              <a:miter lim="800000"/>
              <a:headEnd/>
              <a:tailEnd/>
            </a:ln>
          </p:spPr>
          <p:txBody>
            <a:bodyPr>
              <a:spAutoFit/>
            </a:bodyPr>
            <a:lstStyle/>
            <a:p>
              <a:r>
                <a:rPr lang="en-US" sz="1600" b="1">
                  <a:latin typeface="Arial Narrow" pitchFamily="34" charset="0"/>
                </a:rPr>
                <a:t>What students should achieved in 5 YEARS AFTER graduated</a:t>
              </a:r>
            </a:p>
          </p:txBody>
        </p:sp>
      </p:grpSp>
      <p:grpSp>
        <p:nvGrpSpPr>
          <p:cNvPr id="18444" name="Group 46"/>
          <p:cNvGrpSpPr>
            <a:grpSpLocks/>
          </p:cNvGrpSpPr>
          <p:nvPr/>
        </p:nvGrpSpPr>
        <p:grpSpPr bwMode="auto">
          <a:xfrm>
            <a:off x="4132263" y="4152900"/>
            <a:ext cx="2397125" cy="2171700"/>
            <a:chOff x="3505200" y="4419600"/>
            <a:chExt cx="2286000" cy="2202597"/>
          </a:xfrm>
        </p:grpSpPr>
        <p:cxnSp>
          <p:nvCxnSpPr>
            <p:cNvPr id="25" name="Straight Arrow Connector 24"/>
            <p:cNvCxnSpPr>
              <a:cxnSpLocks noChangeShapeType="1"/>
            </p:cNvCxnSpPr>
            <p:nvPr/>
          </p:nvCxnSpPr>
          <p:spPr bwMode="auto">
            <a:xfrm rot="5400000">
              <a:off x="3505860" y="5104739"/>
              <a:ext cx="1371793" cy="1514"/>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18461" name="TextBox 42"/>
            <p:cNvSpPr txBox="1">
              <a:spLocks noChangeArrowheads="1"/>
            </p:cNvSpPr>
            <p:nvPr/>
          </p:nvSpPr>
          <p:spPr bwMode="auto">
            <a:xfrm>
              <a:off x="3505200" y="5791200"/>
              <a:ext cx="2286000" cy="830997"/>
            </a:xfrm>
            <a:prstGeom prst="rect">
              <a:avLst/>
            </a:prstGeom>
            <a:noFill/>
            <a:ln w="9525">
              <a:noFill/>
              <a:miter lim="800000"/>
              <a:headEnd/>
              <a:tailEnd/>
            </a:ln>
          </p:spPr>
          <p:txBody>
            <a:bodyPr>
              <a:spAutoFit/>
            </a:bodyPr>
            <a:lstStyle/>
            <a:p>
              <a:r>
                <a:rPr lang="en-US" sz="1600" b="1">
                  <a:latin typeface="Arial Narrow" pitchFamily="34" charset="0"/>
                </a:rPr>
                <a:t>What students should achieved IMMEDIATELY AFTER graduated</a:t>
              </a:r>
            </a:p>
          </p:txBody>
        </p:sp>
      </p:grpSp>
      <p:grpSp>
        <p:nvGrpSpPr>
          <p:cNvPr id="18445" name="Group 47"/>
          <p:cNvGrpSpPr>
            <a:grpSpLocks/>
          </p:cNvGrpSpPr>
          <p:nvPr/>
        </p:nvGrpSpPr>
        <p:grpSpPr bwMode="auto">
          <a:xfrm>
            <a:off x="6289675" y="4152900"/>
            <a:ext cx="2397125" cy="1979613"/>
            <a:chOff x="5562600" y="4419600"/>
            <a:chExt cx="2286000" cy="2007398"/>
          </a:xfrm>
        </p:grpSpPr>
        <p:cxnSp>
          <p:nvCxnSpPr>
            <p:cNvPr id="23" name="Straight Arrow Connector 22"/>
            <p:cNvCxnSpPr>
              <a:cxnSpLocks noChangeShapeType="1"/>
            </p:cNvCxnSpPr>
            <p:nvPr/>
          </p:nvCxnSpPr>
          <p:spPr bwMode="auto">
            <a:xfrm rot="5400000">
              <a:off x="5639879" y="4875217"/>
              <a:ext cx="912747" cy="1514"/>
            </a:xfrm>
            <a:prstGeom prst="straightConnector1">
              <a:avLst/>
            </a:prstGeom>
            <a:noFill/>
            <a:ln w="38100">
              <a:solidFill>
                <a:srgbClr val="FF0000"/>
              </a:solidFill>
              <a:round/>
              <a:headEnd type="oval" w="med" len="med"/>
              <a:tailEnd type="arrow" w="med" len="med"/>
            </a:ln>
            <a:effectLst>
              <a:outerShdw dist="20000" dir="5400000" rotWithShape="0">
                <a:srgbClr val="808080">
                  <a:alpha val="37999"/>
                </a:srgbClr>
              </a:outerShdw>
            </a:effectLst>
          </p:spPr>
        </p:cxnSp>
        <p:sp>
          <p:nvSpPr>
            <p:cNvPr id="18459" name="TextBox 44"/>
            <p:cNvSpPr txBox="1">
              <a:spLocks noChangeArrowheads="1"/>
            </p:cNvSpPr>
            <p:nvPr/>
          </p:nvSpPr>
          <p:spPr bwMode="auto">
            <a:xfrm>
              <a:off x="5562600" y="5334002"/>
              <a:ext cx="2286000" cy="1092996"/>
            </a:xfrm>
            <a:prstGeom prst="rect">
              <a:avLst/>
            </a:prstGeom>
            <a:noFill/>
            <a:ln w="9525">
              <a:noFill/>
              <a:miter lim="800000"/>
              <a:headEnd/>
              <a:tailEnd/>
            </a:ln>
          </p:spPr>
          <p:txBody>
            <a:bodyPr>
              <a:spAutoFit/>
            </a:bodyPr>
            <a:lstStyle/>
            <a:p>
              <a:r>
                <a:rPr lang="en-US" sz="1600" b="1">
                  <a:latin typeface="Arial Narrow" pitchFamily="34" charset="0"/>
                </a:rPr>
                <a:t>What students should achieved after COMPLETING A COURSE/SUBJECT</a:t>
              </a:r>
            </a:p>
          </p:txBody>
        </p:sp>
      </p:grpSp>
      <p:grpSp>
        <p:nvGrpSpPr>
          <p:cNvPr id="18446" name="Group 45"/>
          <p:cNvGrpSpPr>
            <a:grpSpLocks/>
          </p:cNvGrpSpPr>
          <p:nvPr/>
        </p:nvGrpSpPr>
        <p:grpSpPr bwMode="auto">
          <a:xfrm>
            <a:off x="5810250" y="1900238"/>
            <a:ext cx="2317750" cy="1501775"/>
            <a:chOff x="5105400" y="2133600"/>
            <a:chExt cx="2209800" cy="1524000"/>
          </a:xfrm>
        </p:grpSpPr>
        <p:cxnSp>
          <p:nvCxnSpPr>
            <p:cNvPr id="21" name="Curved Connector 20"/>
            <p:cNvCxnSpPr>
              <a:cxnSpLocks noChangeShapeType="1"/>
            </p:cNvCxnSpPr>
            <p:nvPr/>
          </p:nvCxnSpPr>
          <p:spPr bwMode="auto">
            <a:xfrm rot="5400000">
              <a:off x="5067203" y="2933758"/>
              <a:ext cx="837717" cy="609966"/>
            </a:xfrm>
            <a:prstGeom prst="curvedConnector3">
              <a:avLst>
                <a:gd name="adj1" fmla="val 50000"/>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8457" name="TextBox 47"/>
            <p:cNvSpPr txBox="1">
              <a:spLocks noChangeArrowheads="1"/>
            </p:cNvSpPr>
            <p:nvPr/>
          </p:nvSpPr>
          <p:spPr bwMode="auto">
            <a:xfrm>
              <a:off x="5105400" y="2133600"/>
              <a:ext cx="2209800" cy="655522"/>
            </a:xfrm>
            <a:prstGeom prst="rect">
              <a:avLst/>
            </a:prstGeom>
            <a:noFill/>
            <a:ln w="9525">
              <a:noFill/>
              <a:miter lim="800000"/>
              <a:headEnd/>
              <a:tailEnd/>
            </a:ln>
          </p:spPr>
          <p:txBody>
            <a:bodyPr>
              <a:spAutoFit/>
            </a:bodyPr>
            <a:lstStyle/>
            <a:p>
              <a:endParaRPr lang="en-US">
                <a:latin typeface="Arial Narrow" pitchFamily="34" charset="0"/>
              </a:endParaRPr>
            </a:p>
            <a:p>
              <a:r>
                <a:rPr lang="en-US">
                  <a:latin typeface="Arial Narrow" pitchFamily="34" charset="0"/>
                </a:rPr>
                <a:t>PO and LO mapping</a:t>
              </a:r>
            </a:p>
          </p:txBody>
        </p:sp>
      </p:grpSp>
      <p:grpSp>
        <p:nvGrpSpPr>
          <p:cNvPr id="18447" name="Group 48"/>
          <p:cNvGrpSpPr>
            <a:grpSpLocks/>
          </p:cNvGrpSpPr>
          <p:nvPr/>
        </p:nvGrpSpPr>
        <p:grpSpPr bwMode="auto">
          <a:xfrm>
            <a:off x="3173413" y="1524000"/>
            <a:ext cx="2476500" cy="1954213"/>
            <a:chOff x="2590800" y="1752600"/>
            <a:chExt cx="2362200" cy="1981201"/>
          </a:xfrm>
        </p:grpSpPr>
        <p:cxnSp>
          <p:nvCxnSpPr>
            <p:cNvPr id="19" name="Curved Connector 18"/>
            <p:cNvCxnSpPr>
              <a:cxnSpLocks noChangeShapeType="1"/>
            </p:cNvCxnSpPr>
            <p:nvPr/>
          </p:nvCxnSpPr>
          <p:spPr bwMode="auto">
            <a:xfrm rot="5400000">
              <a:off x="3086195" y="3085953"/>
              <a:ext cx="1067048" cy="228648"/>
            </a:xfrm>
            <a:prstGeom prst="curvedConnector3">
              <a:avLst>
                <a:gd name="adj1" fmla="val 50000"/>
              </a:avLst>
            </a:prstGeom>
            <a:noFill/>
            <a:ln w="25400">
              <a:solidFill>
                <a:srgbClr val="FF0000"/>
              </a:solidFill>
              <a:round/>
              <a:headEnd/>
              <a:tailEnd type="arrow" w="med" len="med"/>
            </a:ln>
            <a:effectLst>
              <a:outerShdw dist="20000" dir="5400000" rotWithShape="0">
                <a:srgbClr val="808080">
                  <a:alpha val="37999"/>
                </a:srgbClr>
              </a:outerShdw>
            </a:effectLst>
          </p:spPr>
        </p:cxnSp>
        <p:sp>
          <p:nvSpPr>
            <p:cNvPr id="18455" name="TextBox 50"/>
            <p:cNvSpPr txBox="1">
              <a:spLocks noChangeArrowheads="1"/>
            </p:cNvSpPr>
            <p:nvPr/>
          </p:nvSpPr>
          <p:spPr bwMode="auto">
            <a:xfrm>
              <a:off x="2590800" y="1752600"/>
              <a:ext cx="2362200" cy="923330"/>
            </a:xfrm>
            <a:prstGeom prst="rect">
              <a:avLst/>
            </a:prstGeom>
            <a:noFill/>
            <a:ln w="9525">
              <a:noFill/>
              <a:miter lim="800000"/>
              <a:headEnd/>
              <a:tailEnd/>
            </a:ln>
          </p:spPr>
          <p:txBody>
            <a:bodyPr>
              <a:spAutoFit/>
            </a:bodyPr>
            <a:lstStyle/>
            <a:p>
              <a:r>
                <a:rPr lang="en-US">
                  <a:latin typeface="Arial Narrow" pitchFamily="34" charset="0"/>
                </a:rPr>
                <a:t>Students graduating with PO should be able to achieve PEO</a:t>
              </a:r>
            </a:p>
          </p:txBody>
        </p:sp>
      </p:grpSp>
      <p:grpSp>
        <p:nvGrpSpPr>
          <p:cNvPr id="18448" name="Group 9"/>
          <p:cNvGrpSpPr>
            <a:grpSpLocks/>
          </p:cNvGrpSpPr>
          <p:nvPr/>
        </p:nvGrpSpPr>
        <p:grpSpPr bwMode="auto">
          <a:xfrm>
            <a:off x="2571750" y="3071813"/>
            <a:ext cx="1438275" cy="1352550"/>
            <a:chOff x="1440" y="1440"/>
            <a:chExt cx="864" cy="864"/>
          </a:xfrm>
        </p:grpSpPr>
        <p:sp>
          <p:nvSpPr>
            <p:cNvPr id="18452" name="AutoShape 10"/>
            <p:cNvSpPr>
              <a:spLocks noChangeArrowheads="1"/>
            </p:cNvSpPr>
            <p:nvPr/>
          </p:nvSpPr>
          <p:spPr bwMode="auto">
            <a:xfrm>
              <a:off x="1440" y="1440"/>
              <a:ext cx="864" cy="864"/>
            </a:xfrm>
            <a:prstGeom prst="flowChartMultidocument">
              <a:avLst/>
            </a:prstGeom>
            <a:noFill/>
            <a:ln w="9525">
              <a:solidFill>
                <a:schemeClr val="tx1"/>
              </a:solidFill>
              <a:miter lim="800000"/>
              <a:headEnd/>
              <a:tailEnd/>
            </a:ln>
          </p:spPr>
          <p:txBody>
            <a:bodyPr wrap="none" anchor="ctr"/>
            <a:lstStyle/>
            <a:p>
              <a:endParaRPr lang="en-US">
                <a:latin typeface="Constantia" pitchFamily="18" charset="0"/>
              </a:endParaRPr>
            </a:p>
          </p:txBody>
        </p:sp>
        <p:sp>
          <p:nvSpPr>
            <p:cNvPr id="18453" name="Text Box 11"/>
            <p:cNvSpPr txBox="1">
              <a:spLocks noChangeArrowheads="1"/>
            </p:cNvSpPr>
            <p:nvPr/>
          </p:nvSpPr>
          <p:spPr bwMode="auto">
            <a:xfrm>
              <a:off x="1488" y="1680"/>
              <a:ext cx="682" cy="472"/>
            </a:xfrm>
            <a:prstGeom prst="rect">
              <a:avLst/>
            </a:prstGeom>
            <a:noFill/>
            <a:ln w="9525">
              <a:noFill/>
              <a:miter lim="800000"/>
              <a:headEnd/>
              <a:tailEnd/>
            </a:ln>
          </p:spPr>
          <p:txBody>
            <a:bodyPr>
              <a:spAutoFit/>
            </a:bodyPr>
            <a:lstStyle/>
            <a:p>
              <a:r>
                <a:rPr lang="en-US" sz="1400">
                  <a:latin typeface="Constantia" pitchFamily="18" charset="0"/>
                </a:rPr>
                <a:t>Program Objectives (PEO)</a:t>
              </a:r>
            </a:p>
          </p:txBody>
        </p:sp>
      </p:grpSp>
      <p:grpSp>
        <p:nvGrpSpPr>
          <p:cNvPr id="18449" name="Group 29"/>
          <p:cNvGrpSpPr>
            <a:grpSpLocks/>
          </p:cNvGrpSpPr>
          <p:nvPr/>
        </p:nvGrpSpPr>
        <p:grpSpPr bwMode="auto">
          <a:xfrm>
            <a:off x="5602288" y="3373438"/>
            <a:ext cx="760412" cy="450850"/>
            <a:chOff x="3030" y="1056"/>
            <a:chExt cx="666" cy="432"/>
          </a:xfrm>
        </p:grpSpPr>
        <p:sp>
          <p:nvSpPr>
            <p:cNvPr id="18450" name="Text Box 23"/>
            <p:cNvSpPr txBox="1">
              <a:spLocks noChangeArrowheads="1"/>
            </p:cNvSpPr>
            <p:nvPr/>
          </p:nvSpPr>
          <p:spPr bwMode="auto">
            <a:xfrm>
              <a:off x="3030" y="1056"/>
              <a:ext cx="169" cy="288"/>
            </a:xfrm>
            <a:prstGeom prst="rect">
              <a:avLst/>
            </a:prstGeom>
            <a:noFill/>
            <a:ln w="9525">
              <a:noFill/>
              <a:miter lim="800000"/>
              <a:headEnd/>
              <a:tailEnd/>
            </a:ln>
          </p:spPr>
          <p:txBody>
            <a:bodyPr wrap="none">
              <a:spAutoFit/>
            </a:bodyPr>
            <a:lstStyle/>
            <a:p>
              <a:endParaRPr lang="en-US" sz="1400" i="1">
                <a:latin typeface="Constantia" pitchFamily="18" charset="0"/>
              </a:endParaRPr>
            </a:p>
          </p:txBody>
        </p:sp>
        <p:sp>
          <p:nvSpPr>
            <p:cNvPr id="18451" name="AutoShape 28"/>
            <p:cNvSpPr>
              <a:spLocks noChangeArrowheads="1"/>
            </p:cNvSpPr>
            <p:nvPr/>
          </p:nvSpPr>
          <p:spPr bwMode="auto">
            <a:xfrm>
              <a:off x="3120" y="1296"/>
              <a:ext cx="576" cy="192"/>
            </a:xfrm>
            <a:prstGeom prst="leftRightArrow">
              <a:avLst>
                <a:gd name="adj1" fmla="val 50000"/>
                <a:gd name="adj2" fmla="val 60000"/>
              </a:avLst>
            </a:prstGeom>
            <a:solidFill>
              <a:schemeClr val="accent1"/>
            </a:solidFill>
            <a:ln w="9525">
              <a:solidFill>
                <a:schemeClr val="tx1"/>
              </a:solidFill>
              <a:miter lim="800000"/>
              <a:headEnd/>
              <a:tailEnd/>
            </a:ln>
          </p:spPr>
          <p:txBody>
            <a:bodyPr wrap="none" anchor="ctr"/>
            <a:lstStyle/>
            <a:p>
              <a:endParaRPr lang="en-US">
                <a:latin typeface="Constantia" pitchFamily="18" charset="0"/>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link3"/>
          <p:cNvPicPr>
            <a:picLocks noChangeAspect="1" noChangeArrowheads="1"/>
          </p:cNvPicPr>
          <p:nvPr/>
        </p:nvPicPr>
        <p:blipFill>
          <a:blip r:embed="rId3" cstate="print"/>
          <a:srcRect/>
          <a:stretch>
            <a:fillRect/>
          </a:stretch>
        </p:blipFill>
        <p:spPr bwMode="auto">
          <a:xfrm>
            <a:off x="0" y="762000"/>
            <a:ext cx="9144000" cy="6096000"/>
          </a:xfrm>
          <a:prstGeom prst="rect">
            <a:avLst/>
          </a:prstGeom>
          <a:noFill/>
          <a:ln w="9525">
            <a:noFill/>
            <a:miter lim="800000"/>
            <a:headEnd/>
            <a:tailEnd/>
          </a:ln>
        </p:spPr>
      </p:pic>
      <p:sp>
        <p:nvSpPr>
          <p:cNvPr id="19458" name="Line 6"/>
          <p:cNvSpPr>
            <a:spLocks noChangeShapeType="1"/>
          </p:cNvSpPr>
          <p:nvPr/>
        </p:nvSpPr>
        <p:spPr bwMode="gray">
          <a:xfrm>
            <a:off x="2819400" y="1143000"/>
            <a:ext cx="4800600" cy="0"/>
          </a:xfrm>
          <a:prstGeom prst="line">
            <a:avLst/>
          </a:prstGeom>
          <a:noFill/>
          <a:ln w="57150">
            <a:noFill/>
            <a:round/>
            <a:headEnd/>
            <a:tailEnd/>
          </a:ln>
        </p:spPr>
        <p:txBody>
          <a:bodyPr/>
          <a:lstStyle/>
          <a:p>
            <a:endParaRPr lang="en-US"/>
          </a:p>
        </p:txBody>
      </p:sp>
      <p:grpSp>
        <p:nvGrpSpPr>
          <p:cNvPr id="19459" name="Group 37"/>
          <p:cNvGrpSpPr>
            <a:grpSpLocks/>
          </p:cNvGrpSpPr>
          <p:nvPr/>
        </p:nvGrpSpPr>
        <p:grpSpPr bwMode="auto">
          <a:xfrm>
            <a:off x="0" y="885825"/>
            <a:ext cx="7891463" cy="5514975"/>
            <a:chOff x="2" y="886361"/>
            <a:chExt cx="7891463" cy="5514439"/>
          </a:xfrm>
        </p:grpSpPr>
        <p:sp>
          <p:nvSpPr>
            <p:cNvPr id="19462" name="Text Box 5"/>
            <p:cNvSpPr txBox="1">
              <a:spLocks noChangeArrowheads="1"/>
            </p:cNvSpPr>
            <p:nvPr/>
          </p:nvSpPr>
          <p:spPr bwMode="gray">
            <a:xfrm>
              <a:off x="1752600" y="886361"/>
              <a:ext cx="1676400" cy="1323439"/>
            </a:xfrm>
            <a:prstGeom prst="rect">
              <a:avLst/>
            </a:prstGeom>
            <a:solidFill>
              <a:schemeClr val="bg1"/>
            </a:solidFill>
            <a:ln w="57150" algn="ctr">
              <a:noFill/>
              <a:miter lim="800000"/>
              <a:headEnd/>
              <a:tailEnd/>
            </a:ln>
          </p:spPr>
          <p:txBody>
            <a:bodyPr>
              <a:spAutoFit/>
            </a:bodyPr>
            <a:lstStyle/>
            <a:p>
              <a:pPr algn="ctr"/>
              <a:r>
                <a:rPr lang="en-US" sz="1600" b="1">
                  <a:latin typeface="Arial Narrow" pitchFamily="34" charset="0"/>
                  <a:cs typeface="Times New Roman" pitchFamily="18" charset="0"/>
                </a:rPr>
                <a:t>3 domains of educational goals (cognitive, psychomotor and affective)</a:t>
              </a:r>
            </a:p>
          </p:txBody>
        </p:sp>
        <p:sp>
          <p:nvSpPr>
            <p:cNvPr id="19463" name="Line 7"/>
            <p:cNvSpPr>
              <a:spLocks noChangeShapeType="1"/>
            </p:cNvSpPr>
            <p:nvPr/>
          </p:nvSpPr>
          <p:spPr bwMode="gray">
            <a:xfrm>
              <a:off x="3200400" y="1447800"/>
              <a:ext cx="381000" cy="228600"/>
            </a:xfrm>
            <a:prstGeom prst="line">
              <a:avLst/>
            </a:prstGeom>
            <a:noFill/>
            <a:ln w="57150">
              <a:solidFill>
                <a:srgbClr val="FF0000"/>
              </a:solidFill>
              <a:round/>
              <a:headEnd/>
              <a:tailEnd type="triangle" w="med" len="med"/>
            </a:ln>
          </p:spPr>
          <p:txBody>
            <a:bodyPr/>
            <a:lstStyle/>
            <a:p>
              <a:endParaRPr lang="en-US"/>
            </a:p>
          </p:txBody>
        </p:sp>
        <p:sp>
          <p:nvSpPr>
            <p:cNvPr id="19464" name="Text Box 8"/>
            <p:cNvSpPr txBox="1">
              <a:spLocks noChangeArrowheads="1"/>
            </p:cNvSpPr>
            <p:nvPr/>
          </p:nvSpPr>
          <p:spPr bwMode="auto">
            <a:xfrm>
              <a:off x="5622513" y="1981203"/>
              <a:ext cx="1037465" cy="480131"/>
            </a:xfrm>
            <a:prstGeom prst="rect">
              <a:avLst/>
            </a:prstGeom>
            <a:noFill/>
            <a:ln w="9525">
              <a:noFill/>
              <a:miter lim="800000"/>
              <a:headEnd/>
              <a:tailEnd/>
            </a:ln>
          </p:spPr>
          <p:txBody>
            <a:bodyPr wrap="none">
              <a:spAutoFit/>
            </a:bodyPr>
            <a:lstStyle/>
            <a:p>
              <a:pPr algn="ctr" eaLnBrk="0" hangingPunct="0">
                <a:lnSpc>
                  <a:spcPct val="70000"/>
                </a:lnSpc>
              </a:pPr>
              <a:r>
                <a:rPr lang="en-US" b="1">
                  <a:solidFill>
                    <a:srgbClr val="CC0000"/>
                  </a:solidFill>
                  <a:latin typeface="Arial Narrow" pitchFamily="34" charset="0"/>
                </a:rPr>
                <a:t>Planning </a:t>
              </a:r>
            </a:p>
            <a:p>
              <a:pPr algn="ctr" eaLnBrk="0" hangingPunct="0">
                <a:lnSpc>
                  <a:spcPct val="70000"/>
                </a:lnSpc>
              </a:pPr>
              <a:r>
                <a:rPr lang="en-US" b="1">
                  <a:solidFill>
                    <a:srgbClr val="CC0000"/>
                  </a:solidFill>
                  <a:latin typeface="Arial Narrow" pitchFamily="34" charset="0"/>
                </a:rPr>
                <a:t>stage</a:t>
              </a:r>
              <a:endParaRPr lang="en-GB" b="1">
                <a:solidFill>
                  <a:srgbClr val="CC0000"/>
                </a:solidFill>
                <a:latin typeface="Arial Narrow" pitchFamily="34" charset="0"/>
              </a:endParaRPr>
            </a:p>
          </p:txBody>
        </p:sp>
        <p:sp>
          <p:nvSpPr>
            <p:cNvPr id="19465" name="Text Box 9"/>
            <p:cNvSpPr txBox="1">
              <a:spLocks noChangeArrowheads="1"/>
            </p:cNvSpPr>
            <p:nvPr/>
          </p:nvSpPr>
          <p:spPr bwMode="auto">
            <a:xfrm>
              <a:off x="2" y="3733800"/>
              <a:ext cx="2054225" cy="288797"/>
            </a:xfrm>
            <a:prstGeom prst="rect">
              <a:avLst/>
            </a:prstGeom>
            <a:noFill/>
            <a:ln w="9525">
              <a:noFill/>
              <a:miter lim="800000"/>
              <a:headEnd/>
              <a:tailEnd/>
            </a:ln>
          </p:spPr>
          <p:txBody>
            <a:bodyPr>
              <a:spAutoFit/>
            </a:bodyPr>
            <a:lstStyle/>
            <a:p>
              <a:pPr algn="ctr" eaLnBrk="0" hangingPunct="0">
                <a:lnSpc>
                  <a:spcPct val="70000"/>
                </a:lnSpc>
              </a:pPr>
              <a:r>
                <a:rPr lang="en-US" b="1">
                  <a:solidFill>
                    <a:srgbClr val="CC0000"/>
                  </a:solidFill>
                  <a:latin typeface="Arial Narrow" pitchFamily="34" charset="0"/>
                </a:rPr>
                <a:t>Delivery stage</a:t>
              </a:r>
              <a:endParaRPr lang="en-GB" b="1">
                <a:solidFill>
                  <a:srgbClr val="CC0000"/>
                </a:solidFill>
                <a:latin typeface="Arial Narrow" pitchFamily="34" charset="0"/>
              </a:endParaRPr>
            </a:p>
          </p:txBody>
        </p:sp>
        <p:sp>
          <p:nvSpPr>
            <p:cNvPr id="19466" name="Text Box 10"/>
            <p:cNvSpPr txBox="1">
              <a:spLocks noChangeArrowheads="1"/>
            </p:cNvSpPr>
            <p:nvPr/>
          </p:nvSpPr>
          <p:spPr bwMode="auto">
            <a:xfrm>
              <a:off x="5334000" y="6059168"/>
              <a:ext cx="1850186" cy="341632"/>
            </a:xfrm>
            <a:prstGeom prst="rect">
              <a:avLst/>
            </a:prstGeom>
            <a:noFill/>
            <a:ln w="9525">
              <a:noFill/>
              <a:miter lim="800000"/>
              <a:headEnd/>
              <a:tailEnd/>
            </a:ln>
          </p:spPr>
          <p:txBody>
            <a:bodyPr wrap="none">
              <a:spAutoFit/>
            </a:bodyPr>
            <a:lstStyle/>
            <a:p>
              <a:pPr eaLnBrk="0" hangingPunct="0">
                <a:lnSpc>
                  <a:spcPct val="90000"/>
                </a:lnSpc>
                <a:spcBef>
                  <a:spcPct val="20000"/>
                </a:spcBef>
              </a:pPr>
              <a:r>
                <a:rPr lang="en-US" b="1">
                  <a:solidFill>
                    <a:srgbClr val="CC0000"/>
                  </a:solidFill>
                  <a:latin typeface="Arial Narrow" pitchFamily="34" charset="0"/>
                </a:rPr>
                <a:t>Assessment stage</a:t>
              </a:r>
              <a:endParaRPr lang="en-GB" b="1">
                <a:solidFill>
                  <a:srgbClr val="CC0000"/>
                </a:solidFill>
                <a:latin typeface="Arial Narrow" pitchFamily="34" charset="0"/>
              </a:endParaRPr>
            </a:p>
          </p:txBody>
        </p:sp>
        <p:grpSp>
          <p:nvGrpSpPr>
            <p:cNvPr id="19467" name="Group 11"/>
            <p:cNvGrpSpPr>
              <a:grpSpLocks/>
            </p:cNvGrpSpPr>
            <p:nvPr/>
          </p:nvGrpSpPr>
          <p:grpSpPr bwMode="auto">
            <a:xfrm>
              <a:off x="5867400" y="1416256"/>
              <a:ext cx="457200" cy="519427"/>
              <a:chOff x="3959" y="1162"/>
              <a:chExt cx="476" cy="461"/>
            </a:xfrm>
          </p:grpSpPr>
          <p:grpSp>
            <p:nvGrpSpPr>
              <p:cNvPr id="19487" name="Group 12"/>
              <p:cNvGrpSpPr>
                <a:grpSpLocks/>
              </p:cNvGrpSpPr>
              <p:nvPr/>
            </p:nvGrpSpPr>
            <p:grpSpPr bwMode="auto">
              <a:xfrm>
                <a:off x="3959" y="1162"/>
                <a:ext cx="476" cy="461"/>
                <a:chOff x="1289" y="536"/>
                <a:chExt cx="668" cy="760"/>
              </a:xfrm>
            </p:grpSpPr>
            <p:sp>
              <p:nvSpPr>
                <p:cNvPr id="19489" name="Oval 13"/>
                <p:cNvSpPr>
                  <a:spLocks noChangeArrowheads="1"/>
                </p:cNvSpPr>
                <p:nvPr/>
              </p:nvSpPr>
              <p:spPr bwMode="gray">
                <a:xfrm>
                  <a:off x="1289" y="536"/>
                  <a:ext cx="668" cy="760"/>
                </a:xfrm>
                <a:prstGeom prst="ellipse">
                  <a:avLst/>
                </a:prstGeom>
                <a:solidFill>
                  <a:srgbClr val="333333"/>
                </a:solidFill>
                <a:ln w="38100" algn="ctr">
                  <a:noFill/>
                  <a:round/>
                  <a:headEnd/>
                  <a:tailEnd/>
                </a:ln>
              </p:spPr>
              <p:txBody>
                <a:bodyPr anchor="ctr">
                  <a:spAutoFit/>
                </a:bodyPr>
                <a:lstStyle/>
                <a:p>
                  <a:endParaRPr lang="en-US">
                    <a:latin typeface="Verdana" pitchFamily="34" charset="0"/>
                  </a:endParaRPr>
                </a:p>
              </p:txBody>
            </p:sp>
            <p:sp>
              <p:nvSpPr>
                <p:cNvPr id="19490" name="Oval 14"/>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91" name="Oval 15"/>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92" name="Oval 16"/>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93" name="Oval 17"/>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n-US">
                    <a:latin typeface="Verdana" pitchFamily="34" charset="0"/>
                  </a:endParaRPr>
                </a:p>
              </p:txBody>
            </p:sp>
          </p:grpSp>
          <p:sp>
            <p:nvSpPr>
              <p:cNvPr id="19488" name="Text Box 18"/>
              <p:cNvSpPr txBox="1">
                <a:spLocks noChangeArrowheads="1"/>
              </p:cNvSpPr>
              <p:nvPr/>
            </p:nvSpPr>
            <p:spPr bwMode="gray">
              <a:xfrm>
                <a:off x="4023" y="1248"/>
                <a:ext cx="338" cy="352"/>
              </a:xfrm>
              <a:prstGeom prst="rect">
                <a:avLst/>
              </a:prstGeom>
              <a:noFill/>
              <a:ln w="9525" algn="ctr">
                <a:noFill/>
                <a:miter lim="800000"/>
                <a:headEnd/>
                <a:tailEnd/>
              </a:ln>
            </p:spPr>
            <p:txBody>
              <a:bodyPr>
                <a:spAutoFit/>
              </a:bodyPr>
              <a:lstStyle/>
              <a:p>
                <a:pPr algn="ctr"/>
                <a:r>
                  <a:rPr lang="en-US" sz="2000">
                    <a:solidFill>
                      <a:srgbClr val="000000"/>
                    </a:solidFill>
                    <a:latin typeface="Verdana" pitchFamily="34" charset="0"/>
                  </a:rPr>
                  <a:t>1</a:t>
                </a:r>
                <a:endParaRPr lang="en-US" sz="2000">
                  <a:latin typeface="Verdana" pitchFamily="34" charset="0"/>
                </a:endParaRPr>
              </a:p>
            </p:txBody>
          </p:sp>
        </p:grpSp>
        <p:grpSp>
          <p:nvGrpSpPr>
            <p:cNvPr id="19468" name="Group 19"/>
            <p:cNvGrpSpPr>
              <a:grpSpLocks/>
            </p:cNvGrpSpPr>
            <p:nvPr/>
          </p:nvGrpSpPr>
          <p:grpSpPr bwMode="auto">
            <a:xfrm>
              <a:off x="819140" y="3152981"/>
              <a:ext cx="457199" cy="519427"/>
              <a:chOff x="3959" y="1162"/>
              <a:chExt cx="476" cy="461"/>
            </a:xfrm>
          </p:grpSpPr>
          <p:grpSp>
            <p:nvGrpSpPr>
              <p:cNvPr id="19480" name="Group 20"/>
              <p:cNvGrpSpPr>
                <a:grpSpLocks/>
              </p:cNvGrpSpPr>
              <p:nvPr/>
            </p:nvGrpSpPr>
            <p:grpSpPr bwMode="auto">
              <a:xfrm>
                <a:off x="3959" y="1162"/>
                <a:ext cx="476" cy="461"/>
                <a:chOff x="1289" y="536"/>
                <a:chExt cx="668" cy="760"/>
              </a:xfrm>
            </p:grpSpPr>
            <p:sp>
              <p:nvSpPr>
                <p:cNvPr id="19482" name="Oval 21"/>
                <p:cNvSpPr>
                  <a:spLocks noChangeArrowheads="1"/>
                </p:cNvSpPr>
                <p:nvPr/>
              </p:nvSpPr>
              <p:spPr bwMode="gray">
                <a:xfrm>
                  <a:off x="1289" y="536"/>
                  <a:ext cx="668" cy="760"/>
                </a:xfrm>
                <a:prstGeom prst="ellipse">
                  <a:avLst/>
                </a:prstGeom>
                <a:solidFill>
                  <a:srgbClr val="333333"/>
                </a:solidFill>
                <a:ln w="38100" algn="ctr">
                  <a:noFill/>
                  <a:round/>
                  <a:headEnd/>
                  <a:tailEnd/>
                </a:ln>
              </p:spPr>
              <p:txBody>
                <a:bodyPr anchor="ctr">
                  <a:spAutoFit/>
                </a:bodyPr>
                <a:lstStyle/>
                <a:p>
                  <a:endParaRPr lang="en-US">
                    <a:latin typeface="Verdana" pitchFamily="34" charset="0"/>
                  </a:endParaRPr>
                </a:p>
              </p:txBody>
            </p:sp>
            <p:sp>
              <p:nvSpPr>
                <p:cNvPr id="19483" name="Oval 2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84" name="Oval 2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85" name="Oval 2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86" name="Oval 25"/>
                <p:cNvSpPr>
                  <a:spLocks noChangeArrowheads="1"/>
                </p:cNvSpPr>
                <p:nvPr/>
              </p:nvSpPr>
              <p:spPr bwMode="gray">
                <a:xfrm>
                  <a:off x="1341" y="684"/>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n-US">
                    <a:latin typeface="Verdana" pitchFamily="34" charset="0"/>
                  </a:endParaRPr>
                </a:p>
              </p:txBody>
            </p:sp>
          </p:grpSp>
          <p:sp>
            <p:nvSpPr>
              <p:cNvPr id="19481" name="Text Box 26"/>
              <p:cNvSpPr txBox="1">
                <a:spLocks noChangeArrowheads="1"/>
              </p:cNvSpPr>
              <p:nvPr/>
            </p:nvSpPr>
            <p:spPr bwMode="gray">
              <a:xfrm>
                <a:off x="4023" y="1248"/>
                <a:ext cx="338" cy="352"/>
              </a:xfrm>
              <a:prstGeom prst="rect">
                <a:avLst/>
              </a:prstGeom>
              <a:noFill/>
              <a:ln w="9525" algn="ctr">
                <a:noFill/>
                <a:miter lim="800000"/>
                <a:headEnd/>
                <a:tailEnd/>
              </a:ln>
            </p:spPr>
            <p:txBody>
              <a:bodyPr>
                <a:spAutoFit/>
              </a:bodyPr>
              <a:lstStyle/>
              <a:p>
                <a:pPr algn="ctr"/>
                <a:r>
                  <a:rPr lang="en-US" sz="2000">
                    <a:solidFill>
                      <a:srgbClr val="000000"/>
                    </a:solidFill>
                    <a:latin typeface="Verdana" pitchFamily="34" charset="0"/>
                  </a:rPr>
                  <a:t>2</a:t>
                </a:r>
                <a:endParaRPr lang="en-US" sz="2000">
                  <a:latin typeface="Verdana" pitchFamily="34" charset="0"/>
                </a:endParaRPr>
              </a:p>
            </p:txBody>
          </p:sp>
        </p:grpSp>
        <p:grpSp>
          <p:nvGrpSpPr>
            <p:cNvPr id="19469" name="Group 27"/>
            <p:cNvGrpSpPr>
              <a:grpSpLocks/>
            </p:cNvGrpSpPr>
            <p:nvPr/>
          </p:nvGrpSpPr>
          <p:grpSpPr bwMode="auto">
            <a:xfrm>
              <a:off x="5486400" y="5454856"/>
              <a:ext cx="457200" cy="519427"/>
              <a:chOff x="3959" y="1162"/>
              <a:chExt cx="476" cy="461"/>
            </a:xfrm>
          </p:grpSpPr>
          <p:grpSp>
            <p:nvGrpSpPr>
              <p:cNvPr id="19473" name="Group 28"/>
              <p:cNvGrpSpPr>
                <a:grpSpLocks/>
              </p:cNvGrpSpPr>
              <p:nvPr/>
            </p:nvGrpSpPr>
            <p:grpSpPr bwMode="auto">
              <a:xfrm>
                <a:off x="3959" y="1162"/>
                <a:ext cx="476" cy="461"/>
                <a:chOff x="1289" y="536"/>
                <a:chExt cx="668" cy="760"/>
              </a:xfrm>
            </p:grpSpPr>
            <p:sp>
              <p:nvSpPr>
                <p:cNvPr id="19475" name="Oval 29"/>
                <p:cNvSpPr>
                  <a:spLocks noChangeArrowheads="1"/>
                </p:cNvSpPr>
                <p:nvPr/>
              </p:nvSpPr>
              <p:spPr bwMode="gray">
                <a:xfrm>
                  <a:off x="1289" y="536"/>
                  <a:ext cx="668" cy="760"/>
                </a:xfrm>
                <a:prstGeom prst="ellipse">
                  <a:avLst/>
                </a:prstGeom>
                <a:solidFill>
                  <a:srgbClr val="333333"/>
                </a:solidFill>
                <a:ln w="38100" algn="ctr">
                  <a:noFill/>
                  <a:round/>
                  <a:headEnd/>
                  <a:tailEnd/>
                </a:ln>
              </p:spPr>
              <p:txBody>
                <a:bodyPr anchor="ctr">
                  <a:spAutoFit/>
                </a:bodyPr>
                <a:lstStyle/>
                <a:p>
                  <a:endParaRPr lang="en-US">
                    <a:latin typeface="Verdana" pitchFamily="34" charset="0"/>
                  </a:endParaRPr>
                </a:p>
              </p:txBody>
            </p:sp>
            <p:sp>
              <p:nvSpPr>
                <p:cNvPr id="19476" name="Oval 30"/>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77" name="Oval 31"/>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78" name="Oval 32"/>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en-US">
                    <a:latin typeface="Verdana" pitchFamily="34" charset="0"/>
                  </a:endParaRPr>
                </a:p>
              </p:txBody>
            </p:sp>
            <p:sp>
              <p:nvSpPr>
                <p:cNvPr id="19479" name="Oval 33"/>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en-US">
                    <a:latin typeface="Verdana" pitchFamily="34" charset="0"/>
                  </a:endParaRPr>
                </a:p>
              </p:txBody>
            </p:sp>
          </p:grpSp>
          <p:sp>
            <p:nvSpPr>
              <p:cNvPr id="19474" name="Text Box 34"/>
              <p:cNvSpPr txBox="1">
                <a:spLocks noChangeArrowheads="1"/>
              </p:cNvSpPr>
              <p:nvPr/>
            </p:nvSpPr>
            <p:spPr bwMode="gray">
              <a:xfrm>
                <a:off x="4023" y="1248"/>
                <a:ext cx="338" cy="352"/>
              </a:xfrm>
              <a:prstGeom prst="rect">
                <a:avLst/>
              </a:prstGeom>
              <a:noFill/>
              <a:ln w="9525" algn="ctr">
                <a:noFill/>
                <a:miter lim="800000"/>
                <a:headEnd/>
                <a:tailEnd/>
              </a:ln>
            </p:spPr>
            <p:txBody>
              <a:bodyPr>
                <a:spAutoFit/>
              </a:bodyPr>
              <a:lstStyle/>
              <a:p>
                <a:pPr algn="ctr"/>
                <a:r>
                  <a:rPr lang="en-US" sz="2000">
                    <a:solidFill>
                      <a:srgbClr val="000000"/>
                    </a:solidFill>
                    <a:latin typeface="Verdana" pitchFamily="34" charset="0"/>
                  </a:rPr>
                  <a:t>3</a:t>
                </a:r>
                <a:endParaRPr lang="en-US" sz="2000">
                  <a:latin typeface="Verdana" pitchFamily="34" charset="0"/>
                </a:endParaRPr>
              </a:p>
            </p:txBody>
          </p:sp>
        </p:grpSp>
        <p:sp>
          <p:nvSpPr>
            <p:cNvPr id="8227" name="Rectangle 35"/>
            <p:cNvSpPr>
              <a:spLocks noChangeArrowheads="1"/>
            </p:cNvSpPr>
            <p:nvPr/>
          </p:nvSpPr>
          <p:spPr bwMode="gray">
            <a:xfrm>
              <a:off x="6553202" y="1295896"/>
              <a:ext cx="1338263" cy="1168286"/>
            </a:xfrm>
            <a:prstGeom prst="rect">
              <a:avLst/>
            </a:prstGeom>
            <a:solidFill>
              <a:schemeClr val="tx2">
                <a:lumMod val="20000"/>
                <a:lumOff val="80000"/>
              </a:schemeClr>
            </a:solidFill>
            <a:ln w="57150" algn="ctr">
              <a:noFill/>
              <a:miter lim="800000"/>
              <a:headEnd/>
              <a:tailEnd/>
            </a:ln>
            <a:effectLst/>
          </p:spPr>
          <p:txBody>
            <a:bodyPr>
              <a:spAutoFit/>
            </a:bodyPr>
            <a:lstStyle/>
            <a:p>
              <a:pPr algn="ctr" fontAlgn="auto">
                <a:spcBef>
                  <a:spcPts val="0"/>
                </a:spcBef>
                <a:spcAft>
                  <a:spcPts val="0"/>
                </a:spcAft>
                <a:defRPr/>
              </a:pPr>
              <a:r>
                <a:rPr lang="en-US" sz="1400">
                  <a:latin typeface="Arial Narrow" pitchFamily="34" charset="0"/>
                </a:rPr>
                <a:t>What do I want my students to be able to do as a result of my teaching?</a:t>
              </a:r>
            </a:p>
          </p:txBody>
        </p:sp>
        <p:sp>
          <p:nvSpPr>
            <p:cNvPr id="8228" name="Rectangle 36"/>
            <p:cNvSpPr>
              <a:spLocks noChangeArrowheads="1"/>
            </p:cNvSpPr>
            <p:nvPr/>
          </p:nvSpPr>
          <p:spPr bwMode="gray">
            <a:xfrm>
              <a:off x="255590" y="2387990"/>
              <a:ext cx="1679575" cy="738116"/>
            </a:xfrm>
            <a:prstGeom prst="rect">
              <a:avLst/>
            </a:prstGeom>
            <a:solidFill>
              <a:schemeClr val="tx2">
                <a:lumMod val="20000"/>
                <a:lumOff val="80000"/>
              </a:schemeClr>
            </a:solidFill>
            <a:ln w="57150" algn="ctr">
              <a:noFill/>
              <a:miter lim="800000"/>
              <a:headEnd/>
              <a:tailEnd/>
            </a:ln>
            <a:effectLst/>
          </p:spPr>
          <p:txBody>
            <a:bodyPr>
              <a:spAutoFit/>
            </a:bodyPr>
            <a:lstStyle/>
            <a:p>
              <a:pPr algn="ctr" fontAlgn="auto">
                <a:spcBef>
                  <a:spcPts val="0"/>
                </a:spcBef>
                <a:spcAft>
                  <a:spcPts val="0"/>
                </a:spcAft>
                <a:defRPr/>
              </a:pPr>
              <a:r>
                <a:rPr lang="en-US" sz="1400" dirty="0">
                  <a:latin typeface="Arial Narrow" pitchFamily="34" charset="0"/>
                </a:rPr>
                <a:t>What TL activities do I adopt to achieve the intended LO?</a:t>
              </a:r>
            </a:p>
          </p:txBody>
        </p:sp>
        <p:sp>
          <p:nvSpPr>
            <p:cNvPr id="8229" name="Rectangle 37"/>
            <p:cNvSpPr>
              <a:spLocks noChangeArrowheads="1"/>
            </p:cNvSpPr>
            <p:nvPr/>
          </p:nvSpPr>
          <p:spPr bwMode="gray">
            <a:xfrm>
              <a:off x="4038602" y="5105526"/>
              <a:ext cx="1295400" cy="868279"/>
            </a:xfrm>
            <a:prstGeom prst="rect">
              <a:avLst/>
            </a:prstGeom>
            <a:solidFill>
              <a:schemeClr val="tx2">
                <a:lumMod val="20000"/>
                <a:lumOff val="80000"/>
              </a:schemeClr>
            </a:solidFill>
            <a:ln w="57150" algn="ctr">
              <a:noFill/>
              <a:miter lim="800000"/>
              <a:headEnd/>
              <a:tailEnd/>
            </a:ln>
            <a:effectLst/>
          </p:spPr>
          <p:txBody>
            <a:bodyPr>
              <a:spAutoFit/>
            </a:bodyPr>
            <a:lstStyle/>
            <a:p>
              <a:pPr algn="ctr" fontAlgn="auto">
                <a:lnSpc>
                  <a:spcPct val="90000"/>
                </a:lnSpc>
                <a:spcBef>
                  <a:spcPct val="20000"/>
                </a:spcBef>
                <a:spcAft>
                  <a:spcPts val="0"/>
                </a:spcAft>
                <a:buClr>
                  <a:schemeClr val="tx2"/>
                </a:buClr>
                <a:buFont typeface="Wingdings" pitchFamily="2" charset="2"/>
                <a:buNone/>
                <a:defRPr/>
              </a:pPr>
              <a:r>
                <a:rPr lang="en-US" sz="1400" dirty="0">
                  <a:latin typeface="Arial Narrow" pitchFamily="34" charset="0"/>
                </a:rPr>
                <a:t>Can my students do what I want them to be able to do?</a:t>
              </a:r>
            </a:p>
          </p:txBody>
        </p:sp>
      </p:grpSp>
      <p:sp>
        <p:nvSpPr>
          <p:cNvPr id="19460" name="TextBox 38"/>
          <p:cNvSpPr txBox="1">
            <a:spLocks noChangeArrowheads="1"/>
          </p:cNvSpPr>
          <p:nvPr/>
        </p:nvSpPr>
        <p:spPr bwMode="auto">
          <a:xfrm>
            <a:off x="1219200" y="152400"/>
            <a:ext cx="6651625" cy="646113"/>
          </a:xfrm>
          <a:prstGeom prst="rect">
            <a:avLst/>
          </a:prstGeom>
          <a:noFill/>
          <a:ln w="9525">
            <a:noFill/>
            <a:miter lim="800000"/>
            <a:headEnd/>
            <a:tailEnd/>
          </a:ln>
        </p:spPr>
        <p:txBody>
          <a:bodyPr wrap="none">
            <a:spAutoFit/>
          </a:bodyPr>
          <a:lstStyle/>
          <a:p>
            <a:pPr algn="ctr"/>
            <a:r>
              <a:rPr lang="en-US" sz="3600">
                <a:latin typeface="Constantia" pitchFamily="18" charset="0"/>
              </a:rPr>
              <a:t>Effective Course Design under OBE</a:t>
            </a:r>
          </a:p>
        </p:txBody>
      </p:sp>
      <p:sp>
        <p:nvSpPr>
          <p:cNvPr id="38" name="Slide Number Placeholder 37"/>
          <p:cNvSpPr>
            <a:spLocks noGrp="1"/>
          </p:cNvSpPr>
          <p:nvPr>
            <p:ph type="sldNum" sz="quarter" idx="12"/>
          </p:nvPr>
        </p:nvSpPr>
        <p:spPr/>
        <p:txBody>
          <a:bodyPr/>
          <a:lstStyle/>
          <a:p>
            <a:pPr>
              <a:defRPr/>
            </a:pPr>
            <a:fld id="{A0C86CC9-DF50-44FA-8317-6E60953E2989}" type="slidenum">
              <a:rPr lang="en-MY"/>
              <a:pPr>
                <a:defRPr/>
              </a:pPr>
              <a:t>8</a:t>
            </a:fld>
            <a:endParaRPr lang="en-MY"/>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algn="ctr"/>
            <a:r>
              <a:rPr lang="en-US" smtClean="0"/>
              <a:t>What is active learning?</a:t>
            </a:r>
          </a:p>
        </p:txBody>
      </p:sp>
      <p:sp>
        <p:nvSpPr>
          <p:cNvPr id="5" name="Slide Number Placeholder 4"/>
          <p:cNvSpPr>
            <a:spLocks noGrp="1"/>
          </p:cNvSpPr>
          <p:nvPr>
            <p:ph type="sldNum" sz="quarter" idx="12"/>
          </p:nvPr>
        </p:nvSpPr>
        <p:spPr/>
        <p:txBody>
          <a:bodyPr/>
          <a:lstStyle/>
          <a:p>
            <a:pPr>
              <a:defRPr/>
            </a:pPr>
            <a:fld id="{6FA37B3D-ADC9-41B0-A825-B7366E178FEB}" type="slidenum">
              <a:rPr lang="en-MY"/>
              <a:pPr>
                <a:defRPr/>
              </a:pPr>
              <a:t>9</a:t>
            </a:fld>
            <a:endParaRPr lang="en-MY"/>
          </a:p>
        </p:txBody>
      </p:sp>
      <p:pic>
        <p:nvPicPr>
          <p:cNvPr id="21507" name="Picture 3"/>
          <p:cNvPicPr>
            <a:picLocks noChangeAspect="1" noChangeArrowheads="1"/>
          </p:cNvPicPr>
          <p:nvPr/>
        </p:nvPicPr>
        <p:blipFill>
          <a:blip r:embed="rId3" cstate="print"/>
          <a:srcRect/>
          <a:stretch>
            <a:fillRect/>
          </a:stretch>
        </p:blipFill>
        <p:spPr bwMode="auto">
          <a:xfrm>
            <a:off x="1928813" y="2643188"/>
            <a:ext cx="1743075" cy="2619375"/>
          </a:xfrm>
          <a:prstGeom prst="rect">
            <a:avLst/>
          </a:prstGeom>
          <a:noFill/>
          <a:ln w="9525">
            <a:noFill/>
            <a:miter lim="800000"/>
            <a:headEnd/>
            <a:tailEnd/>
          </a:ln>
        </p:spPr>
      </p:pic>
      <p:pic>
        <p:nvPicPr>
          <p:cNvPr id="21508" name="Picture 4"/>
          <p:cNvPicPr>
            <a:picLocks noChangeAspect="1" noChangeArrowheads="1"/>
          </p:cNvPicPr>
          <p:nvPr/>
        </p:nvPicPr>
        <p:blipFill>
          <a:blip r:embed="rId4" cstate="print"/>
          <a:srcRect/>
          <a:stretch>
            <a:fillRect/>
          </a:stretch>
        </p:blipFill>
        <p:spPr bwMode="auto">
          <a:xfrm>
            <a:off x="5214938" y="3000375"/>
            <a:ext cx="1990725"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847</TotalTime>
  <Words>712</Words>
  <Application>Microsoft Office PowerPoint</Application>
  <PresentationFormat>On-screen Show (4:3)</PresentationFormat>
  <Paragraphs>149</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Flow</vt:lpstr>
      <vt:lpstr>ACTIVE LEARNING</vt:lpstr>
      <vt:lpstr>UTeM’s Active Learning Group</vt:lpstr>
      <vt:lpstr>SESI SUAIKENAL  ( Self Introduction Session)</vt:lpstr>
      <vt:lpstr>Learning Outcomes</vt:lpstr>
      <vt:lpstr>Outline</vt:lpstr>
      <vt:lpstr>Introduction</vt:lpstr>
      <vt:lpstr>OBE OVERALL SYSTEM</vt:lpstr>
      <vt:lpstr>Slide 8</vt:lpstr>
      <vt:lpstr>What is active learning?</vt:lpstr>
      <vt:lpstr>What is active learning?</vt:lpstr>
      <vt:lpstr>Why Active Learning?</vt:lpstr>
      <vt:lpstr>Passive vs Active Learning</vt:lpstr>
      <vt:lpstr>The Cone Of Learning</vt:lpstr>
      <vt:lpstr>What is Cooperative Learning?</vt:lpstr>
      <vt:lpstr>Cooperative Learning Structures</vt:lpstr>
      <vt:lpstr>Informal Cooperative Learning</vt:lpstr>
      <vt:lpstr>Informal Cooperative Learning – Con’t</vt:lpstr>
      <vt:lpstr>Informal Cooperative Learning – Con’t</vt:lpstr>
      <vt:lpstr>Informal Cooperative Learning – Con’t</vt:lpstr>
    </vt:vector>
  </TitlesOfParts>
  <Company>DELLNBX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user</cp:lastModifiedBy>
  <cp:revision>72</cp:revision>
  <dcterms:created xsi:type="dcterms:W3CDTF">2011-05-06T06:13:16Z</dcterms:created>
  <dcterms:modified xsi:type="dcterms:W3CDTF">2011-05-31T02:41:38Z</dcterms:modified>
</cp:coreProperties>
</file>