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85" r:id="rId2"/>
    <p:sldId id="286" r:id="rId3"/>
    <p:sldId id="287" r:id="rId4"/>
    <p:sldId id="288" r:id="rId5"/>
    <p:sldId id="289" r:id="rId6"/>
    <p:sldId id="290" r:id="rId7"/>
    <p:sldId id="292" r:id="rId8"/>
    <p:sldId id="294" r:id="rId9"/>
    <p:sldId id="293" r:id="rId10"/>
    <p:sldId id="300" r:id="rId11"/>
    <p:sldId id="291" r:id="rId12"/>
    <p:sldId id="299" r:id="rId13"/>
    <p:sldId id="302" r:id="rId14"/>
    <p:sldId id="301" r:id="rId15"/>
    <p:sldId id="306" r:id="rId16"/>
    <p:sldId id="307" r:id="rId17"/>
    <p:sldId id="308" r:id="rId18"/>
    <p:sldId id="303" r:id="rId19"/>
    <p:sldId id="309" r:id="rId20"/>
    <p:sldId id="310" r:id="rId21"/>
    <p:sldId id="311" r:id="rId22"/>
    <p:sldId id="304" r:id="rId23"/>
    <p:sldId id="31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0000FF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DFBFE52-F248-43BA-9725-F6EA76EAB333}" type="datetimeFigureOut">
              <a:rPr lang="en-US" smtClean="0"/>
              <a:t>3/23/2011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38F9524-4942-42E2-A785-E398533D9AF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1981200"/>
            <a:ext cx="7696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MEGA  -  	THE WHOLE CURRICULUM ARE 			</a:t>
            </a:r>
            <a:r>
              <a:rPr lang="en-US" sz="2400" dirty="0"/>
              <a:t>D</a:t>
            </a:r>
            <a:r>
              <a:rPr lang="en-US" sz="2400" dirty="0" smtClean="0"/>
              <a:t>EVELOPED AND CONDUCTED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	BASED ON PBL</a:t>
            </a:r>
          </a:p>
          <a:p>
            <a:endParaRPr lang="en-US" dirty="0" smtClean="0"/>
          </a:p>
          <a:p>
            <a:r>
              <a:rPr lang="en-US" sz="2400" dirty="0" smtClean="0"/>
              <a:t>MACRO  - 	A  </a:t>
            </a:r>
            <a:r>
              <a:rPr lang="en-US" sz="2400" dirty="0"/>
              <a:t>P</a:t>
            </a:r>
            <a:r>
              <a:rPr lang="en-US" sz="2400" dirty="0" smtClean="0"/>
              <a:t>ARTICULAR SUBJECTCONTENTS</a:t>
            </a:r>
          </a:p>
          <a:p>
            <a:r>
              <a:rPr lang="en-US" sz="2400" dirty="0" smtClean="0"/>
              <a:t> 		ARE DEVELOPED AND CONDUCTED</a:t>
            </a:r>
          </a:p>
          <a:p>
            <a:r>
              <a:rPr lang="en-US" sz="2400" dirty="0" smtClean="0"/>
              <a:t> 		BASED ON PBL</a:t>
            </a:r>
          </a:p>
          <a:p>
            <a:endParaRPr lang="en-US" sz="2400" dirty="0" smtClean="0"/>
          </a:p>
          <a:p>
            <a:r>
              <a:rPr lang="en-US" sz="2400" dirty="0" smtClean="0"/>
              <a:t>MICRO - 	ONLY A PARTICULAR TOPIC IS 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CONDUCTED BASED ON PBL 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514600"/>
            <a:ext cx="7696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ABOUT THE ACADEMIC STAFF?</a:t>
            </a:r>
          </a:p>
          <a:p>
            <a:endParaRPr lang="en-US" sz="2800" dirty="0"/>
          </a:p>
          <a:p>
            <a:pPr marL="457200" indent="-457200">
              <a:buAutoNum type="arabicPeriod"/>
            </a:pPr>
            <a:r>
              <a:rPr lang="en-US" sz="2400" dirty="0" smtClean="0"/>
              <a:t>HAVE THEY HEARD ABOUT PBL?</a:t>
            </a:r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ARE THEY PREPARED TO CHANGE THEIR MINDSET?</a:t>
            </a:r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ARE THEY PROACTIVE TOWARDS PBL?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133600"/>
            <a:ext cx="76962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ABOUT THE ACADEMIC STAFF?</a:t>
            </a:r>
          </a:p>
          <a:p>
            <a:endParaRPr lang="en-US" sz="2800" dirty="0" smtClean="0"/>
          </a:p>
          <a:p>
            <a:r>
              <a:rPr lang="en-US" sz="2400" dirty="0" smtClean="0"/>
              <a:t>ANSWER TO Q1</a:t>
            </a:r>
          </a:p>
          <a:p>
            <a:endParaRPr lang="en-US" sz="2400" dirty="0"/>
          </a:p>
          <a:p>
            <a:pPr marL="457200" indent="-457200"/>
            <a:r>
              <a:rPr lang="en-US" sz="2400" dirty="0" smtClean="0"/>
              <a:t>MANY MIGHT HAVE HEARD BUT NOT MANY</a:t>
            </a:r>
          </a:p>
          <a:p>
            <a:pPr marL="457200" indent="-457200"/>
            <a:r>
              <a:rPr lang="en-US" sz="2400" dirty="0" smtClean="0"/>
              <a:t>KNOW PRECISELY HOW TO GO ABOUT IT</a:t>
            </a:r>
          </a:p>
          <a:p>
            <a:pPr marL="457200" indent="-457200"/>
            <a:endParaRPr lang="en-US" sz="2400" dirty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400" dirty="0" smtClean="0"/>
              <a:t>NO EXPOSURE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400" dirty="0" smtClean="0"/>
              <a:t>NO OPPORTUNITY</a:t>
            </a:r>
          </a:p>
          <a:p>
            <a:pPr marL="457200" indent="-457200"/>
            <a:endParaRPr lang="en-US" sz="24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81200"/>
            <a:ext cx="76962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ABOUT THE ACADEMIC STAFF?</a:t>
            </a:r>
          </a:p>
          <a:p>
            <a:endParaRPr lang="en-US" sz="2800" dirty="0"/>
          </a:p>
          <a:p>
            <a:pPr marL="457200" indent="-457200"/>
            <a:r>
              <a:rPr lang="en-US" sz="2400" dirty="0" smtClean="0"/>
              <a:t>ANSWER TO Q2.</a:t>
            </a:r>
          </a:p>
          <a:p>
            <a:pPr marL="457200" indent="-457200"/>
            <a:endParaRPr lang="en-US" sz="2400" dirty="0"/>
          </a:p>
          <a:p>
            <a:pPr marL="457200" indent="-457200"/>
            <a:r>
              <a:rPr lang="en-US" sz="2400" dirty="0" smtClean="0"/>
              <a:t>YES AND NO!</a:t>
            </a:r>
          </a:p>
          <a:p>
            <a:pPr marL="457200" indent="-457200"/>
            <a:endParaRPr lang="en-US" sz="2400" dirty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400" dirty="0" smtClean="0"/>
              <a:t>YOUNG ARE NEW AND MORE WILLING, BUT LACK OF CONFIDENCE AND KNOWHOW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400" dirty="0" smtClean="0"/>
              <a:t>SENIOR ARE MOST LIKELY TO BE RELUCTANT BECAUSE ALREADY SET IN THE OLD WAYS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81200"/>
            <a:ext cx="76962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ABOUT THE ACADEMIC STAFF?</a:t>
            </a:r>
          </a:p>
          <a:p>
            <a:endParaRPr lang="en-US" sz="2800" dirty="0"/>
          </a:p>
          <a:p>
            <a:pPr marL="457200" indent="-457200"/>
            <a:r>
              <a:rPr lang="en-US" sz="2400" dirty="0" smtClean="0"/>
              <a:t>ANSWER TO Q3.</a:t>
            </a:r>
          </a:p>
          <a:p>
            <a:pPr marL="457200" indent="-457200"/>
            <a:endParaRPr lang="en-US" sz="2400" dirty="0"/>
          </a:p>
          <a:p>
            <a:pPr marL="457200" indent="-457200"/>
            <a:r>
              <a:rPr lang="en-US" sz="2400" dirty="0" smtClean="0"/>
              <a:t>DEBATABLE! SURVEY IN THE US SHOWS ONLY</a:t>
            </a:r>
          </a:p>
          <a:p>
            <a:pPr marL="457200" indent="-457200"/>
            <a:r>
              <a:rPr lang="en-US" sz="2400" dirty="0" smtClean="0"/>
              <a:t>16% OF THE WORKERS ARE HAPPY AT WORK,</a:t>
            </a:r>
          </a:p>
          <a:p>
            <a:pPr marL="457200" indent="-457200"/>
            <a:r>
              <a:rPr lang="en-US" sz="2400" dirty="0" smtClean="0"/>
              <a:t>50% ARE UNHAPPY AND 25% GO TO WORK </a:t>
            </a:r>
          </a:p>
          <a:p>
            <a:pPr marL="457200" indent="-457200"/>
            <a:r>
              <a:rPr lang="en-US" sz="2400" dirty="0" smtClean="0"/>
              <a:t>BECAUSE OF THEIR SALARY. </a:t>
            </a:r>
          </a:p>
          <a:p>
            <a:pPr marL="457200" indent="-457200"/>
            <a:endParaRPr lang="en-US" sz="2400" dirty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400" dirty="0" smtClean="0"/>
              <a:t>A VERY SMALL PERCENTAGE ARE PROACTIVE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667000"/>
            <a:ext cx="7696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ABOUT </a:t>
            </a:r>
            <a:r>
              <a:rPr lang="en-US" sz="2800" dirty="0" err="1" smtClean="0"/>
              <a:t>UTeM</a:t>
            </a:r>
            <a:r>
              <a:rPr lang="en-US" sz="2800" dirty="0" smtClean="0"/>
              <a:t> STUDENTS?</a:t>
            </a:r>
          </a:p>
          <a:p>
            <a:endParaRPr lang="en-US" sz="280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ARE THEY THE CREAM OF THE CROP?</a:t>
            </a:r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ARE THEY SELF-MOTIVATED?</a:t>
            </a:r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ARE THEY SELF-DIRECTED?</a:t>
            </a:r>
          </a:p>
          <a:p>
            <a:pPr marL="457200" indent="-457200"/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81200"/>
            <a:ext cx="769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ABOUT </a:t>
            </a:r>
            <a:r>
              <a:rPr lang="en-US" sz="2800" dirty="0" err="1" smtClean="0"/>
              <a:t>UTeM</a:t>
            </a:r>
            <a:r>
              <a:rPr lang="en-US" sz="2800" dirty="0" smtClean="0"/>
              <a:t> STUDENTS?</a:t>
            </a:r>
          </a:p>
          <a:p>
            <a:endParaRPr lang="en-US" sz="2800" dirty="0"/>
          </a:p>
          <a:p>
            <a:pPr marL="457200" indent="-457200"/>
            <a:r>
              <a:rPr lang="en-US" sz="2400" dirty="0" smtClean="0"/>
              <a:t>ANSWER TO Q1.</a:t>
            </a:r>
          </a:p>
          <a:p>
            <a:pPr marL="457200" indent="-457200"/>
            <a:endParaRPr lang="en-US" sz="2400" dirty="0"/>
          </a:p>
          <a:p>
            <a:pPr marL="457200" indent="-457200"/>
            <a:r>
              <a:rPr lang="en-US" sz="2400" dirty="0" smtClean="0"/>
              <a:t>DEFINITELY NOT</a:t>
            </a:r>
          </a:p>
          <a:p>
            <a:pPr marL="457200" indent="-457200"/>
            <a:endParaRPr lang="en-US" sz="2400" dirty="0"/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GAP DIFFERENCE IS TO WIDE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WEAK IN COMMUNICATION SKILL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ROTE LEARNING IS THE ORDER OF THE DAY</a:t>
            </a:r>
            <a:endParaRPr 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81200"/>
            <a:ext cx="81534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ABOUT </a:t>
            </a:r>
            <a:r>
              <a:rPr lang="en-US" sz="2800" dirty="0" err="1" smtClean="0"/>
              <a:t>UTeM</a:t>
            </a:r>
            <a:r>
              <a:rPr lang="en-US" sz="2800" dirty="0" smtClean="0"/>
              <a:t> STUDENTS?</a:t>
            </a:r>
          </a:p>
          <a:p>
            <a:endParaRPr lang="en-US" sz="2800" dirty="0"/>
          </a:p>
          <a:p>
            <a:pPr marL="457200" indent="-457200"/>
            <a:r>
              <a:rPr lang="en-US" sz="2400" dirty="0" smtClean="0"/>
              <a:t>ANSWER TO Q2.</a:t>
            </a:r>
          </a:p>
          <a:p>
            <a:pPr marL="457200" indent="-457200"/>
            <a:endParaRPr lang="en-US" sz="2400" dirty="0"/>
          </a:p>
          <a:p>
            <a:pPr marL="457200" indent="-457200"/>
            <a:r>
              <a:rPr lang="en-US" sz="2400" dirty="0" smtClean="0"/>
              <a:t>NOT VERY LIKELY</a:t>
            </a:r>
          </a:p>
          <a:p>
            <a:pPr marL="457200" indent="-457200"/>
            <a:endParaRPr lang="en-US" sz="2400" dirty="0"/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NOT GIVEN THE UNIVERSITY OF THEIR CHOICE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NOT GIVEN THE COURSE OF THEIR CHOICE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LACK OF PEER PRESSURE</a:t>
            </a:r>
          </a:p>
          <a:p>
            <a:pPr marL="457200" indent="-457200"/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81200"/>
            <a:ext cx="8153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ABOUT </a:t>
            </a:r>
            <a:r>
              <a:rPr lang="en-US" sz="2800" dirty="0" err="1" smtClean="0"/>
              <a:t>UTeM</a:t>
            </a:r>
            <a:r>
              <a:rPr lang="en-US" sz="2800" dirty="0" smtClean="0"/>
              <a:t> STUDENTS?</a:t>
            </a:r>
          </a:p>
          <a:p>
            <a:endParaRPr lang="en-US" sz="2800" dirty="0"/>
          </a:p>
          <a:p>
            <a:pPr marL="457200" indent="-457200"/>
            <a:r>
              <a:rPr lang="en-US" sz="2400" dirty="0" smtClean="0"/>
              <a:t>ANSWER TO Q3.</a:t>
            </a:r>
          </a:p>
          <a:p>
            <a:pPr marL="457200" indent="-457200"/>
            <a:endParaRPr lang="en-US" sz="2400" dirty="0"/>
          </a:p>
          <a:p>
            <a:pPr marL="457200" indent="-457200"/>
            <a:r>
              <a:rPr lang="en-US" sz="2400" dirty="0" smtClean="0"/>
              <a:t>MOSTLY NOT</a:t>
            </a:r>
          </a:p>
          <a:p>
            <a:pPr marL="457200" indent="-457200"/>
            <a:endParaRPr lang="en-US" sz="2400" dirty="0"/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TOO DEPENDENT OF LECTURERS’ HANDOUTS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LOW LIBRARY OCCUPANCY IS OBVIOUS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LACK OF COMMON OR ACTIVITY ROOMS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2209800"/>
            <a:ext cx="76962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SO WHERE DO WE GO FROM HERE?</a:t>
            </a:r>
          </a:p>
          <a:p>
            <a:endParaRPr lang="en-US" sz="2800" dirty="0"/>
          </a:p>
          <a:p>
            <a:r>
              <a:rPr lang="en-US" sz="2800" dirty="0" smtClean="0"/>
              <a:t>TAKE OUR OWN INITIATIVES - THAT IS WHY WE ARE HERE TODAY</a:t>
            </a:r>
          </a:p>
          <a:p>
            <a:endParaRPr lang="en-US" sz="2800" dirty="0"/>
          </a:p>
          <a:p>
            <a:r>
              <a:rPr lang="en-US" sz="2800" dirty="0" smtClean="0"/>
              <a:t>BE INNOVATIVE</a:t>
            </a:r>
          </a:p>
          <a:p>
            <a:endParaRPr lang="en-US" sz="2800" dirty="0"/>
          </a:p>
          <a:p>
            <a:r>
              <a:rPr lang="en-US" sz="2800" dirty="0" smtClean="0"/>
              <a:t>IMPROVISE AND COMPROMISE!</a:t>
            </a:r>
            <a:endParaRPr lang="en-US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2057400"/>
            <a:ext cx="8153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SO WHERE DO WE GO FROM HERE?</a:t>
            </a:r>
          </a:p>
          <a:p>
            <a:endParaRPr lang="en-US" sz="2800" dirty="0"/>
          </a:p>
          <a:p>
            <a:r>
              <a:rPr lang="en-US" sz="2800" dirty="0" smtClean="0"/>
              <a:t>YES, TAKE THE OPPORTUNITY TO ATTEND COURSES/WORKSHOPS</a:t>
            </a:r>
          </a:p>
          <a:p>
            <a:endParaRPr lang="en-US" sz="2800" dirty="0"/>
          </a:p>
          <a:p>
            <a:r>
              <a:rPr lang="en-US" sz="2800" dirty="0" smtClean="0"/>
              <a:t>VISIT TO OTHER INIVERSITIES-UMK, UTHM</a:t>
            </a:r>
          </a:p>
          <a:p>
            <a:endParaRPr lang="en-US" sz="2800" dirty="0"/>
          </a:p>
          <a:p>
            <a:r>
              <a:rPr lang="en-US" sz="2800" dirty="0" smtClean="0"/>
              <a:t>APPLY PBL BEGINNING FROM SMALL AND KEEP GOING..DON’T GIVE UP!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362200"/>
            <a:ext cx="769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TO BE EFFECTIVELY IMPLEMENTED MUST BE TOP DOWN</a:t>
            </a:r>
          </a:p>
          <a:p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UNIVERSITY POLICY MAKERS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(PRESSURE FROM MQA &amp; EAC – OBE)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ü"/>
            </a:pPr>
            <a:r>
              <a:rPr lang="en-US" sz="2400" dirty="0"/>
              <a:t> 	</a:t>
            </a:r>
            <a:r>
              <a:rPr lang="en-US" sz="2400" dirty="0" smtClean="0"/>
              <a:t>LECTURERS</a:t>
            </a:r>
          </a:p>
          <a:p>
            <a:pPr>
              <a:buFont typeface="Wingdings" pitchFamily="2" charset="2"/>
              <a:buChar char="ü"/>
            </a:pP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STUDENTS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2209800"/>
            <a:ext cx="76962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SO WHERE DO WE GO FROM HERE?</a:t>
            </a:r>
          </a:p>
          <a:p>
            <a:endParaRPr lang="en-US" sz="2800" dirty="0"/>
          </a:p>
          <a:p>
            <a:r>
              <a:rPr lang="en-US" sz="2800" dirty="0" smtClean="0"/>
              <a:t>YES, BE INNOVATIVE AND DARE TO BE DIFFERENT</a:t>
            </a:r>
          </a:p>
          <a:p>
            <a:endParaRPr lang="en-US" sz="2800" dirty="0"/>
          </a:p>
          <a:p>
            <a:r>
              <a:rPr lang="en-US" sz="2800" dirty="0" smtClean="0"/>
              <a:t>GET FEEDBACK AND STRIVE ON</a:t>
            </a:r>
          </a:p>
          <a:p>
            <a:endParaRPr lang="en-US" sz="2800" dirty="0"/>
          </a:p>
          <a:p>
            <a:r>
              <a:rPr lang="en-US" sz="2800" dirty="0" smtClean="0"/>
              <a:t>YOU WILL NEVER KNOW UNTIL YOU TRY!</a:t>
            </a: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025908"/>
            <a:ext cx="8001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SO WHERE DO WE GO FROM HERE?</a:t>
            </a:r>
          </a:p>
          <a:p>
            <a:endParaRPr lang="en-US" sz="2800" dirty="0"/>
          </a:p>
          <a:p>
            <a:r>
              <a:rPr lang="en-US" sz="2800" dirty="0" smtClean="0"/>
              <a:t>YES IMPROVISE AND COMPROMISE!</a:t>
            </a:r>
          </a:p>
          <a:p>
            <a:endParaRPr lang="en-US" sz="2800" dirty="0"/>
          </a:p>
          <a:p>
            <a:r>
              <a:rPr lang="en-US" sz="2800" dirty="0" smtClean="0"/>
              <a:t>ADAPT AT THE MICRO LEVEL AS OF NOW</a:t>
            </a:r>
          </a:p>
          <a:p>
            <a:endParaRPr lang="en-US" sz="2800" dirty="0"/>
          </a:p>
          <a:p>
            <a:r>
              <a:rPr lang="en-US" sz="2800" dirty="0" smtClean="0"/>
              <a:t>USE WHATEVER RESOURCES AVAILABLE</a:t>
            </a:r>
          </a:p>
          <a:p>
            <a:endParaRPr lang="en-US" sz="2800" dirty="0"/>
          </a:p>
          <a:p>
            <a:r>
              <a:rPr lang="en-US" sz="2800" dirty="0" smtClean="0"/>
              <a:t>KEEP REFRESHING WITH OTHER MEMBERS</a:t>
            </a:r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2743200"/>
            <a:ext cx="6858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</a:rPr>
              <a:t>NEXT</a:t>
            </a:r>
          </a:p>
          <a:p>
            <a:pPr algn="ctr"/>
            <a:endParaRPr lang="en-US" sz="3600" dirty="0">
              <a:solidFill>
                <a:srgbClr val="C00000"/>
              </a:solidFill>
            </a:endParaRPr>
          </a:p>
          <a:p>
            <a:pPr algn="ctr"/>
            <a:r>
              <a:rPr lang="en-US" sz="3600" dirty="0" smtClean="0">
                <a:solidFill>
                  <a:srgbClr val="C00000"/>
                </a:solidFill>
              </a:rPr>
              <a:t> PLANNING HOW TO CONDUCT A PBL SESSION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3200400"/>
            <a:ext cx="6858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3366CC"/>
                </a:solidFill>
              </a:rPr>
              <a:t>THANK YOU</a:t>
            </a:r>
          </a:p>
          <a:p>
            <a:pPr algn="ctr"/>
            <a:endParaRPr lang="en-US" sz="3600" dirty="0">
              <a:solidFill>
                <a:srgbClr val="C00000"/>
              </a:solidFill>
            </a:endParaRPr>
          </a:p>
          <a:p>
            <a:pPr algn="ctr"/>
            <a:r>
              <a:rPr lang="en-US" sz="3600" dirty="0" smtClean="0">
                <a:solidFill>
                  <a:srgbClr val="C00000"/>
                </a:solidFill>
              </a:rPr>
              <a:t> 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667000"/>
            <a:ext cx="76962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UNIVERSITY POLICY MAKERS</a:t>
            </a:r>
          </a:p>
          <a:p>
            <a:endParaRPr lang="en-US" sz="28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INFRASTRUCTURE AND FACILITIES</a:t>
            </a:r>
          </a:p>
          <a:p>
            <a:pPr>
              <a:buFont typeface="Wingdings" pitchFamily="2" charset="2"/>
              <a:buChar char="ü"/>
            </a:pP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PROVISION FOR STAFF TRAINING </a:t>
            </a:r>
          </a:p>
          <a:p>
            <a:pPr>
              <a:buFont typeface="Wingdings" pitchFamily="2" charset="2"/>
              <a:buChar char="ü"/>
            </a:pP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MOTIVATION AND REWARDS</a:t>
            </a:r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667000"/>
            <a:ext cx="76962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LECTURERS</a:t>
            </a:r>
          </a:p>
          <a:p>
            <a:endParaRPr lang="en-US" sz="28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CHANGE OF MINDSET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/>
              <a:t>	</a:t>
            </a:r>
            <a:r>
              <a:rPr lang="en-US" sz="2400" dirty="0" smtClean="0"/>
              <a:t>WILLING TO BE RETRAINED</a:t>
            </a:r>
          </a:p>
          <a:p>
            <a:pPr>
              <a:buFont typeface="Wingdings" pitchFamily="2" charset="2"/>
              <a:buChar char="ü"/>
            </a:pP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PREPARED TO WORK HARD</a:t>
            </a:r>
          </a:p>
          <a:p>
            <a:endParaRPr lang="en-US" sz="24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743200"/>
            <a:ext cx="7696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STUDENTS</a:t>
            </a:r>
          </a:p>
          <a:p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SELF-DIRECTED </a:t>
            </a:r>
          </a:p>
          <a:p>
            <a:pPr>
              <a:buFont typeface="Wingdings" pitchFamily="2" charset="2"/>
              <a:buChar char="ü"/>
            </a:pP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SELF-MOTIVATED</a:t>
            </a:r>
          </a:p>
          <a:p>
            <a:pPr>
              <a:buFont typeface="Wingdings" pitchFamily="2" charset="2"/>
              <a:buChar char="ü"/>
            </a:pP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 	EFFECTIVE TEAM PLAYER</a:t>
            </a:r>
          </a:p>
          <a:p>
            <a:pPr>
              <a:buFont typeface="Wingdings" pitchFamily="2" charset="2"/>
              <a:buChar char="ü"/>
            </a:pP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210574"/>
            <a:ext cx="7696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WHERE IS </a:t>
            </a:r>
            <a:r>
              <a:rPr lang="en-US" sz="2800" dirty="0" err="1" smtClean="0"/>
              <a:t>UTeM</a:t>
            </a:r>
            <a:r>
              <a:rPr lang="en-US" sz="2800" dirty="0" smtClean="0"/>
              <a:t> AT THE MOMENT? </a:t>
            </a:r>
          </a:p>
          <a:p>
            <a:endParaRPr lang="en-US" sz="28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DO WE WANT CHANGE FOR THE BETTERMENT OF THE DELIVERY SYSTEM OR JUST FOR THE SAKE OF CHANGE?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DO WE HAVE A CHOICE?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DO WE HAVE THE FACILITIES? 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210574"/>
            <a:ext cx="769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WHERE IS </a:t>
            </a:r>
            <a:r>
              <a:rPr lang="en-US" sz="2800" dirty="0" err="1" smtClean="0"/>
              <a:t>UTeM</a:t>
            </a:r>
            <a:r>
              <a:rPr lang="en-US" sz="2800" dirty="0" smtClean="0"/>
              <a:t> AT THE MOMENT? </a:t>
            </a:r>
          </a:p>
          <a:p>
            <a:endParaRPr lang="en-US" sz="2800" dirty="0"/>
          </a:p>
          <a:p>
            <a:pPr marL="457200" indent="-457200"/>
            <a:r>
              <a:rPr lang="en-US" sz="2400" dirty="0" smtClean="0"/>
              <a:t>ANSWER TO Q1</a:t>
            </a:r>
          </a:p>
          <a:p>
            <a:pPr marL="457200" indent="-457200"/>
            <a:endParaRPr lang="en-US" sz="2400" dirty="0"/>
          </a:p>
          <a:p>
            <a:pPr marL="457200" indent="-457200"/>
            <a:r>
              <a:rPr lang="en-US" sz="2400" dirty="0" smtClean="0"/>
              <a:t>YES, WE WANT TO CHANGE :</a:t>
            </a:r>
          </a:p>
          <a:p>
            <a:pPr marL="457200" indent="-457200"/>
            <a:endParaRPr lang="en-US" sz="2400" dirty="0"/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TO PRODUCE MARKETABLE ENGINEERS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TO BE COMPETITIVE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TO SERVE MANKIND</a:t>
            </a: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210574"/>
            <a:ext cx="76962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WHERE IS </a:t>
            </a:r>
            <a:r>
              <a:rPr lang="en-US" sz="2800" dirty="0" err="1" smtClean="0"/>
              <a:t>UTeM</a:t>
            </a:r>
            <a:r>
              <a:rPr lang="en-US" sz="2800" dirty="0" smtClean="0"/>
              <a:t> AT THE MOMENT? </a:t>
            </a:r>
          </a:p>
          <a:p>
            <a:endParaRPr lang="en-US" sz="2800" dirty="0"/>
          </a:p>
          <a:p>
            <a:pPr marL="457200" indent="-457200"/>
            <a:r>
              <a:rPr lang="en-US" sz="2400" dirty="0" smtClean="0"/>
              <a:t>ANSWER TO Q2</a:t>
            </a:r>
          </a:p>
          <a:p>
            <a:pPr marL="457200" indent="-457200"/>
            <a:endParaRPr lang="en-US" sz="2400" dirty="0"/>
          </a:p>
          <a:p>
            <a:pPr marL="457200" indent="-457200"/>
            <a:r>
              <a:rPr lang="en-US" sz="2400" dirty="0" smtClean="0"/>
              <a:t>NO, WE HAVE NO CHOICE!</a:t>
            </a:r>
          </a:p>
          <a:p>
            <a:pPr marL="457200" indent="-457200"/>
            <a:endParaRPr lang="en-US" sz="2400" dirty="0"/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REQUIREMENTS BY MQA AND EAC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GREATER DEMAND BY JOB MARKET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TO REMAIN COMPETITIVE AND RELEVANT</a:t>
            </a:r>
          </a:p>
          <a:p>
            <a:pPr marL="457200" indent="-457200">
              <a:buFont typeface="Wingdings" pitchFamily="2" charset="2"/>
              <a:buChar char="ü"/>
            </a:pPr>
            <a:endParaRPr lang="en-US" sz="2400" dirty="0"/>
          </a:p>
          <a:p>
            <a:pPr marL="457200" indent="-457200"/>
            <a:endParaRPr 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096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PBL - </a:t>
            </a:r>
            <a:r>
              <a:rPr lang="en-US" sz="2400" dirty="0" err="1" smtClean="0">
                <a:solidFill>
                  <a:srgbClr val="0000FF"/>
                </a:solidFill>
                <a:latin typeface="Baskerville Old Face" pitchFamily="18" charset="0"/>
              </a:rPr>
              <a:t>UTeM</a:t>
            </a:r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 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6096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askerville Old Face" pitchFamily="18" charset="0"/>
              </a:rPr>
              <a:t>PROBLEM BASED LEARNING – APRIL 2011</a:t>
            </a:r>
            <a:endParaRPr lang="en-US" sz="2400" dirty="0">
              <a:solidFill>
                <a:srgbClr val="0000FF"/>
              </a:solidFill>
              <a:latin typeface="Baskerville Old Fac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3400"/>
            <a:ext cx="8153400" cy="1200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PLANNING FOR PROBLEM-BASED LEARNING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210574"/>
            <a:ext cx="769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WHERE IS </a:t>
            </a:r>
            <a:r>
              <a:rPr lang="en-US" sz="2800" dirty="0" err="1" smtClean="0"/>
              <a:t>UTeM</a:t>
            </a:r>
            <a:r>
              <a:rPr lang="en-US" sz="2800" dirty="0" smtClean="0"/>
              <a:t> AT THE MOMENT? </a:t>
            </a:r>
          </a:p>
          <a:p>
            <a:endParaRPr lang="en-US" sz="2800" dirty="0"/>
          </a:p>
          <a:p>
            <a:pPr marL="457200" indent="-457200"/>
            <a:r>
              <a:rPr lang="en-US" sz="2400" dirty="0" smtClean="0"/>
              <a:t>ANSWER TO Q3</a:t>
            </a:r>
          </a:p>
          <a:p>
            <a:pPr marL="457200" indent="-457200"/>
            <a:endParaRPr lang="en-US" sz="2400" dirty="0"/>
          </a:p>
          <a:p>
            <a:pPr marL="457200" indent="-457200"/>
            <a:r>
              <a:rPr lang="en-US" sz="2400" dirty="0" smtClean="0"/>
              <a:t>NO, WE ARE TO THE BARE MINIMUM!</a:t>
            </a:r>
          </a:p>
          <a:p>
            <a:pPr marL="457200" indent="-457200"/>
            <a:endParaRPr lang="en-US" sz="2400" dirty="0"/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NO ROOM BIG ENOUGH TO CONDUCT PBL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NO BASIC FACILITIES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 dirty="0" smtClean="0"/>
              <a:t>NO EXPERTISE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192</TotalTime>
  <Words>831</Words>
  <Application>Microsoft Office PowerPoint</Application>
  <PresentationFormat>On-screen Show (4:3)</PresentationFormat>
  <Paragraphs>248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Aspect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First Session</dc:title>
  <dc:subject>PBL</dc:subject>
  <dc:creator>KS Tan</dc:creator>
  <cp:lastModifiedBy>User</cp:lastModifiedBy>
  <cp:revision>20</cp:revision>
  <dcterms:created xsi:type="dcterms:W3CDTF">2011-03-23T14:35:14Z</dcterms:created>
  <dcterms:modified xsi:type="dcterms:W3CDTF">2011-03-23T17:47:47Z</dcterms:modified>
</cp:coreProperties>
</file>