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45"/>
  </p:notesMasterIdLst>
  <p:handoutMasterIdLst>
    <p:handoutMasterId r:id="rId46"/>
  </p:handoutMasterIdLst>
  <p:sldIdLst>
    <p:sldId id="256" r:id="rId2"/>
    <p:sldId id="380" r:id="rId3"/>
    <p:sldId id="382" r:id="rId4"/>
    <p:sldId id="275" r:id="rId5"/>
    <p:sldId id="276" r:id="rId6"/>
    <p:sldId id="277" r:id="rId7"/>
    <p:sldId id="322" r:id="rId8"/>
    <p:sldId id="383" r:id="rId9"/>
    <p:sldId id="385" r:id="rId10"/>
    <p:sldId id="384" r:id="rId11"/>
    <p:sldId id="387" r:id="rId12"/>
    <p:sldId id="345" r:id="rId13"/>
    <p:sldId id="321" r:id="rId14"/>
    <p:sldId id="395" r:id="rId15"/>
    <p:sldId id="396" r:id="rId16"/>
    <p:sldId id="371" r:id="rId17"/>
    <p:sldId id="386" r:id="rId18"/>
    <p:sldId id="284" r:id="rId19"/>
    <p:sldId id="389" r:id="rId20"/>
    <p:sldId id="319" r:id="rId21"/>
    <p:sldId id="390" r:id="rId22"/>
    <p:sldId id="346" r:id="rId23"/>
    <p:sldId id="347" r:id="rId24"/>
    <p:sldId id="372" r:id="rId25"/>
    <p:sldId id="285" r:id="rId26"/>
    <p:sldId id="391" r:id="rId27"/>
    <p:sldId id="392" r:id="rId28"/>
    <p:sldId id="348" r:id="rId29"/>
    <p:sldId id="349" r:id="rId30"/>
    <p:sldId id="374" r:id="rId31"/>
    <p:sldId id="393" r:id="rId32"/>
    <p:sldId id="394" r:id="rId33"/>
    <p:sldId id="378" r:id="rId34"/>
    <p:sldId id="286" r:id="rId35"/>
    <p:sldId id="325" r:id="rId36"/>
    <p:sldId id="376" r:id="rId37"/>
    <p:sldId id="287" r:id="rId38"/>
    <p:sldId id="326" r:id="rId39"/>
    <p:sldId id="377" r:id="rId40"/>
    <p:sldId id="350" r:id="rId41"/>
    <p:sldId id="354" r:id="rId42"/>
    <p:sldId id="397" r:id="rId43"/>
    <p:sldId id="388" r:id="rId4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22" autoAdjust="0"/>
  </p:normalViewPr>
  <p:slideViewPr>
    <p:cSldViewPr>
      <p:cViewPr>
        <p:scale>
          <a:sx n="60" d="100"/>
          <a:sy n="60" d="100"/>
        </p:scale>
        <p:origin x="-786"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E0BBE6-694A-4E4B-9857-E61B399C89D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BC268021-2E5D-468D-80DF-9FFAFDED8320}">
      <dgm:prSet/>
      <dgm:spPr/>
      <dgm:t>
        <a:bodyPr/>
        <a:lstStyle/>
        <a:p>
          <a:pPr rtl="0"/>
          <a:r>
            <a:rPr lang="en-US" b="1" dirty="0" smtClean="0"/>
            <a:t>Key Questions</a:t>
          </a:r>
          <a:endParaRPr lang="en-US" b="1" dirty="0"/>
        </a:p>
      </dgm:t>
    </dgm:pt>
    <dgm:pt modelId="{18B3325F-B622-469F-8103-15DD02D61B94}" type="parTrans" cxnId="{285F3443-B08E-4CC1-B08F-9DCCF05EC441}">
      <dgm:prSet/>
      <dgm:spPr/>
      <dgm:t>
        <a:bodyPr/>
        <a:lstStyle/>
        <a:p>
          <a:endParaRPr lang="en-US"/>
        </a:p>
      </dgm:t>
    </dgm:pt>
    <dgm:pt modelId="{794E9E5E-097F-4235-9FAE-C605A0419E9E}" type="sibTrans" cxnId="{285F3443-B08E-4CC1-B08F-9DCCF05EC441}">
      <dgm:prSet/>
      <dgm:spPr/>
      <dgm:t>
        <a:bodyPr/>
        <a:lstStyle/>
        <a:p>
          <a:endParaRPr lang="en-US"/>
        </a:p>
      </dgm:t>
    </dgm:pt>
    <dgm:pt modelId="{C4090826-075A-4EA3-9CB3-B0C486CB40A7}">
      <dgm:prSet/>
      <dgm:spPr/>
      <dgm:t>
        <a:bodyPr/>
        <a:lstStyle/>
        <a:p>
          <a:pPr rtl="0"/>
          <a:r>
            <a:rPr lang="en-US" b="1" dirty="0" smtClean="0"/>
            <a:t>Outcomes (Vision, Mission, PEO, PO, LO)</a:t>
          </a:r>
          <a:endParaRPr lang="en-US" b="1" dirty="0"/>
        </a:p>
      </dgm:t>
    </dgm:pt>
    <dgm:pt modelId="{CC8FAA64-F459-4FC7-A7C8-28A44AC24D6D}" type="parTrans" cxnId="{79B22346-E69F-4571-93FB-500AD9338950}">
      <dgm:prSet/>
      <dgm:spPr/>
      <dgm:t>
        <a:bodyPr/>
        <a:lstStyle/>
        <a:p>
          <a:endParaRPr lang="en-US"/>
        </a:p>
      </dgm:t>
    </dgm:pt>
    <dgm:pt modelId="{56033127-3015-40BE-ADAE-A270EE27D3AF}" type="sibTrans" cxnId="{79B22346-E69F-4571-93FB-500AD9338950}">
      <dgm:prSet/>
      <dgm:spPr/>
      <dgm:t>
        <a:bodyPr/>
        <a:lstStyle/>
        <a:p>
          <a:endParaRPr lang="en-US"/>
        </a:p>
      </dgm:t>
    </dgm:pt>
    <dgm:pt modelId="{6489E335-F566-4DDD-A0A8-C4C7A6FD736B}">
      <dgm:prSet/>
      <dgm:spPr/>
      <dgm:t>
        <a:bodyPr/>
        <a:lstStyle/>
        <a:p>
          <a:pPr rtl="0"/>
          <a:r>
            <a:rPr lang="en-US" b="1" dirty="0" smtClean="0"/>
            <a:t>Delivery / T&amp;L Activities</a:t>
          </a:r>
          <a:endParaRPr lang="en-US" b="1" dirty="0"/>
        </a:p>
      </dgm:t>
    </dgm:pt>
    <dgm:pt modelId="{E9013102-7A68-4624-A208-B30D5CCF8F08}" type="parTrans" cxnId="{C9A676E7-2316-4BBF-88DC-9BA77F781CB2}">
      <dgm:prSet/>
      <dgm:spPr/>
      <dgm:t>
        <a:bodyPr/>
        <a:lstStyle/>
        <a:p>
          <a:endParaRPr lang="en-US"/>
        </a:p>
      </dgm:t>
    </dgm:pt>
    <dgm:pt modelId="{4BF43594-1D5D-4CDF-B8A5-D682D4862194}" type="sibTrans" cxnId="{C9A676E7-2316-4BBF-88DC-9BA77F781CB2}">
      <dgm:prSet/>
      <dgm:spPr/>
      <dgm:t>
        <a:bodyPr/>
        <a:lstStyle/>
        <a:p>
          <a:endParaRPr lang="en-US"/>
        </a:p>
      </dgm:t>
    </dgm:pt>
    <dgm:pt modelId="{6C4BD599-06D8-4AF2-B45C-F824DE652D86}">
      <dgm:prSet/>
      <dgm:spPr/>
      <dgm:t>
        <a:bodyPr/>
        <a:lstStyle/>
        <a:p>
          <a:pPr rtl="0"/>
          <a:r>
            <a:rPr lang="en-US" b="1" dirty="0" smtClean="0"/>
            <a:t>Course structure / syllabus</a:t>
          </a:r>
          <a:endParaRPr lang="en-US" b="1" dirty="0"/>
        </a:p>
      </dgm:t>
    </dgm:pt>
    <dgm:pt modelId="{1836CD7F-6928-4A88-9CBA-0656C35869EA}" type="parTrans" cxnId="{3BD6DBD2-DD50-484E-AE6B-217A4A9DFA5C}">
      <dgm:prSet/>
      <dgm:spPr/>
      <dgm:t>
        <a:bodyPr/>
        <a:lstStyle/>
        <a:p>
          <a:endParaRPr lang="en-US"/>
        </a:p>
      </dgm:t>
    </dgm:pt>
    <dgm:pt modelId="{7A6DCADF-91CA-4565-AAB5-E8B368FE0405}" type="sibTrans" cxnId="{3BD6DBD2-DD50-484E-AE6B-217A4A9DFA5C}">
      <dgm:prSet/>
      <dgm:spPr/>
      <dgm:t>
        <a:bodyPr/>
        <a:lstStyle/>
        <a:p>
          <a:endParaRPr lang="en-US"/>
        </a:p>
      </dgm:t>
    </dgm:pt>
    <dgm:pt modelId="{B81B5721-4B14-498D-96ED-A78954A12524}">
      <dgm:prSet/>
      <dgm:spPr/>
      <dgm:t>
        <a:bodyPr/>
        <a:lstStyle/>
        <a:p>
          <a:pPr rtl="0"/>
          <a:r>
            <a:rPr lang="en-US" b="1" dirty="0" smtClean="0"/>
            <a:t>Assessment</a:t>
          </a:r>
          <a:endParaRPr lang="en-US" dirty="0"/>
        </a:p>
      </dgm:t>
    </dgm:pt>
    <dgm:pt modelId="{FC45434D-862B-4BB1-B447-287A32FBF7F3}" type="parTrans" cxnId="{471BDE6F-24E4-4E4A-8E4B-4947380EEEF1}">
      <dgm:prSet/>
      <dgm:spPr/>
      <dgm:t>
        <a:bodyPr/>
        <a:lstStyle/>
        <a:p>
          <a:endParaRPr lang="en-US"/>
        </a:p>
      </dgm:t>
    </dgm:pt>
    <dgm:pt modelId="{AD038793-66C1-4415-A5BE-E5A32E407121}" type="sibTrans" cxnId="{471BDE6F-24E4-4E4A-8E4B-4947380EEEF1}">
      <dgm:prSet/>
      <dgm:spPr/>
      <dgm:t>
        <a:bodyPr/>
        <a:lstStyle/>
        <a:p>
          <a:endParaRPr lang="en-US"/>
        </a:p>
      </dgm:t>
    </dgm:pt>
    <dgm:pt modelId="{F5B9DBB4-49A2-43F0-AC5A-EB40472F91AF}">
      <dgm:prSet/>
      <dgm:spPr/>
      <dgm:t>
        <a:bodyPr/>
        <a:lstStyle/>
        <a:p>
          <a:pPr rtl="0"/>
          <a:r>
            <a:rPr lang="en-US" dirty="0" smtClean="0"/>
            <a:t>Why do you want the students to have / able to do?</a:t>
          </a:r>
          <a:endParaRPr lang="en-US" dirty="0"/>
        </a:p>
      </dgm:t>
    </dgm:pt>
    <dgm:pt modelId="{AAA1B0F1-1265-4D52-BF0F-4E11E3A9EC71}" type="parTrans" cxnId="{928F82E6-A8AB-4691-9C7D-0325236D7A58}">
      <dgm:prSet/>
      <dgm:spPr/>
      <dgm:t>
        <a:bodyPr/>
        <a:lstStyle/>
        <a:p>
          <a:endParaRPr lang="en-US"/>
        </a:p>
      </dgm:t>
    </dgm:pt>
    <dgm:pt modelId="{74C8AFB0-4308-409A-9F7E-46FE6DBFEA58}" type="sibTrans" cxnId="{928F82E6-A8AB-4691-9C7D-0325236D7A58}">
      <dgm:prSet/>
      <dgm:spPr/>
      <dgm:t>
        <a:bodyPr/>
        <a:lstStyle/>
        <a:p>
          <a:endParaRPr lang="en-US"/>
        </a:p>
      </dgm:t>
    </dgm:pt>
    <dgm:pt modelId="{028884F0-798E-4014-BA73-47A0FEAE125B}">
      <dgm:prSet/>
      <dgm:spPr/>
      <dgm:t>
        <a:bodyPr/>
        <a:lstStyle/>
        <a:p>
          <a:pPr rtl="0"/>
          <a:r>
            <a:rPr lang="en-US" dirty="0" smtClean="0"/>
            <a:t>How can you best help students achieve it? – </a:t>
          </a:r>
          <a:r>
            <a:rPr lang="en-US" b="1" dirty="0" smtClean="0"/>
            <a:t>delivery </a:t>
          </a:r>
        </a:p>
        <a:p>
          <a:pPr rtl="0"/>
          <a:r>
            <a:rPr lang="en-US" dirty="0" smtClean="0"/>
            <a:t>How can you best help students learn it? – </a:t>
          </a:r>
          <a:r>
            <a:rPr lang="en-US" b="1" dirty="0" smtClean="0"/>
            <a:t>Learning Activities</a:t>
          </a:r>
          <a:endParaRPr lang="en-US" dirty="0"/>
        </a:p>
      </dgm:t>
    </dgm:pt>
    <dgm:pt modelId="{D751FD35-035C-4126-B918-D6FB68BB4D56}" type="parTrans" cxnId="{4B3A9E92-5928-4A1A-A2F4-B72ABC5B5771}">
      <dgm:prSet/>
      <dgm:spPr/>
      <dgm:t>
        <a:bodyPr/>
        <a:lstStyle/>
        <a:p>
          <a:endParaRPr lang="en-US"/>
        </a:p>
      </dgm:t>
    </dgm:pt>
    <dgm:pt modelId="{298F6802-8742-41A2-8DF6-549AA8C13CA0}" type="sibTrans" cxnId="{4B3A9E92-5928-4A1A-A2F4-B72ABC5B5771}">
      <dgm:prSet/>
      <dgm:spPr/>
      <dgm:t>
        <a:bodyPr/>
        <a:lstStyle/>
        <a:p>
          <a:endParaRPr lang="en-US"/>
        </a:p>
      </dgm:t>
    </dgm:pt>
    <dgm:pt modelId="{156BDE69-5B1A-4FDD-97FC-2FEAAF8B7E2C}">
      <dgm:prSet/>
      <dgm:spPr/>
      <dgm:t>
        <a:bodyPr/>
        <a:lstStyle/>
        <a:p>
          <a:pPr rtl="0"/>
          <a:r>
            <a:rPr lang="en-US" dirty="0" smtClean="0"/>
            <a:t>What do you want the students to learn?  </a:t>
          </a:r>
          <a:endParaRPr lang="en-US" dirty="0"/>
        </a:p>
      </dgm:t>
    </dgm:pt>
    <dgm:pt modelId="{81511FA4-F8D9-4D66-A862-5D975A2B2DB2}" type="parTrans" cxnId="{AE73959D-0FFD-4F03-B619-8F18979F37A2}">
      <dgm:prSet/>
      <dgm:spPr/>
      <dgm:t>
        <a:bodyPr/>
        <a:lstStyle/>
        <a:p>
          <a:endParaRPr lang="en-US"/>
        </a:p>
      </dgm:t>
    </dgm:pt>
    <dgm:pt modelId="{3D8D58DC-B2F1-47AA-8E55-D600A44777EE}" type="sibTrans" cxnId="{AE73959D-0FFD-4F03-B619-8F18979F37A2}">
      <dgm:prSet/>
      <dgm:spPr/>
      <dgm:t>
        <a:bodyPr/>
        <a:lstStyle/>
        <a:p>
          <a:endParaRPr lang="en-US"/>
        </a:p>
      </dgm:t>
    </dgm:pt>
    <dgm:pt modelId="{4A5D7824-3F71-4E75-A7D8-EDCAFDC1B282}">
      <dgm:prSet/>
      <dgm:spPr/>
      <dgm:t>
        <a:bodyPr/>
        <a:lstStyle/>
        <a:p>
          <a:pPr rtl="0"/>
          <a:r>
            <a:rPr lang="en-US" dirty="0" smtClean="0"/>
            <a:t>How will you know what they have learnt? </a:t>
          </a:r>
          <a:endParaRPr lang="en-US" dirty="0"/>
        </a:p>
      </dgm:t>
    </dgm:pt>
    <dgm:pt modelId="{76F10DC8-E3E5-456B-AFB9-514EF87D0C7E}" type="parTrans" cxnId="{8422A202-D454-4329-B4F9-43CE2C440940}">
      <dgm:prSet/>
      <dgm:spPr/>
      <dgm:t>
        <a:bodyPr/>
        <a:lstStyle/>
        <a:p>
          <a:endParaRPr lang="en-US"/>
        </a:p>
      </dgm:t>
    </dgm:pt>
    <dgm:pt modelId="{67C9D2AE-1154-4895-81E3-04D652E6C0B8}" type="sibTrans" cxnId="{8422A202-D454-4329-B4F9-43CE2C440940}">
      <dgm:prSet/>
      <dgm:spPr/>
      <dgm:t>
        <a:bodyPr/>
        <a:lstStyle/>
        <a:p>
          <a:endParaRPr lang="en-US"/>
        </a:p>
      </dgm:t>
    </dgm:pt>
    <dgm:pt modelId="{6E77AACF-F403-4D55-9827-6A094B5F5CA9}" type="pres">
      <dgm:prSet presAssocID="{D9E0BBE6-694A-4E4B-9857-E61B399C89D6}" presName="hierChild1" presStyleCnt="0">
        <dgm:presLayoutVars>
          <dgm:orgChart val="1"/>
          <dgm:chPref val="1"/>
          <dgm:dir/>
          <dgm:animOne val="branch"/>
          <dgm:animLvl val="lvl"/>
          <dgm:resizeHandles/>
        </dgm:presLayoutVars>
      </dgm:prSet>
      <dgm:spPr/>
      <dgm:t>
        <a:bodyPr/>
        <a:lstStyle/>
        <a:p>
          <a:endParaRPr lang="en-US"/>
        </a:p>
      </dgm:t>
    </dgm:pt>
    <dgm:pt modelId="{C745FF52-7319-4215-B060-70EC63701EA0}" type="pres">
      <dgm:prSet presAssocID="{BC268021-2E5D-468D-80DF-9FFAFDED8320}" presName="hierRoot1" presStyleCnt="0">
        <dgm:presLayoutVars>
          <dgm:hierBranch val="init"/>
        </dgm:presLayoutVars>
      </dgm:prSet>
      <dgm:spPr/>
    </dgm:pt>
    <dgm:pt modelId="{FA1F7341-D7C2-490C-80F8-2E69A797196C}" type="pres">
      <dgm:prSet presAssocID="{BC268021-2E5D-468D-80DF-9FFAFDED8320}" presName="rootComposite1" presStyleCnt="0"/>
      <dgm:spPr/>
    </dgm:pt>
    <dgm:pt modelId="{133D3E56-D2A9-4F4F-98BF-02BC65924B2D}" type="pres">
      <dgm:prSet presAssocID="{BC268021-2E5D-468D-80DF-9FFAFDED8320}" presName="rootText1" presStyleLbl="node0" presStyleIdx="0" presStyleCnt="1" custScaleX="158206" custScaleY="149981">
        <dgm:presLayoutVars>
          <dgm:chPref val="3"/>
        </dgm:presLayoutVars>
      </dgm:prSet>
      <dgm:spPr/>
      <dgm:t>
        <a:bodyPr/>
        <a:lstStyle/>
        <a:p>
          <a:endParaRPr lang="en-US"/>
        </a:p>
      </dgm:t>
    </dgm:pt>
    <dgm:pt modelId="{A4CA5E99-C1C7-4E0B-BC5B-A4B7848B0BAE}" type="pres">
      <dgm:prSet presAssocID="{BC268021-2E5D-468D-80DF-9FFAFDED8320}" presName="rootConnector1" presStyleLbl="node1" presStyleIdx="0" presStyleCnt="0"/>
      <dgm:spPr/>
      <dgm:t>
        <a:bodyPr/>
        <a:lstStyle/>
        <a:p>
          <a:endParaRPr lang="en-US"/>
        </a:p>
      </dgm:t>
    </dgm:pt>
    <dgm:pt modelId="{265D04FC-3030-4184-B0DE-C0AFF3C492A4}" type="pres">
      <dgm:prSet presAssocID="{BC268021-2E5D-468D-80DF-9FFAFDED8320}" presName="hierChild2" presStyleCnt="0"/>
      <dgm:spPr/>
    </dgm:pt>
    <dgm:pt modelId="{B0187A83-E45E-4C5C-80AE-9E5E674836BC}" type="pres">
      <dgm:prSet presAssocID="{CC8FAA64-F459-4FC7-A7C8-28A44AC24D6D}" presName="Name37" presStyleLbl="parChTrans1D2" presStyleIdx="0" presStyleCnt="4"/>
      <dgm:spPr/>
      <dgm:t>
        <a:bodyPr/>
        <a:lstStyle/>
        <a:p>
          <a:endParaRPr lang="en-US"/>
        </a:p>
      </dgm:t>
    </dgm:pt>
    <dgm:pt modelId="{74BEDB52-2956-4CAF-AA53-775B28E65251}" type="pres">
      <dgm:prSet presAssocID="{C4090826-075A-4EA3-9CB3-B0C486CB40A7}" presName="hierRoot2" presStyleCnt="0">
        <dgm:presLayoutVars>
          <dgm:hierBranch val="init"/>
        </dgm:presLayoutVars>
      </dgm:prSet>
      <dgm:spPr/>
    </dgm:pt>
    <dgm:pt modelId="{62675F0E-FC49-4729-A4B4-2D15AEAE3F7D}" type="pres">
      <dgm:prSet presAssocID="{C4090826-075A-4EA3-9CB3-B0C486CB40A7}" presName="rootComposite" presStyleCnt="0"/>
      <dgm:spPr/>
    </dgm:pt>
    <dgm:pt modelId="{D1CF8D14-4F2C-4BD4-8CE9-4E55AE24D614}" type="pres">
      <dgm:prSet presAssocID="{C4090826-075A-4EA3-9CB3-B0C486CB40A7}" presName="rootText" presStyleLbl="node2" presStyleIdx="0" presStyleCnt="4" custScaleX="118540" custScaleY="179900">
        <dgm:presLayoutVars>
          <dgm:chPref val="3"/>
        </dgm:presLayoutVars>
      </dgm:prSet>
      <dgm:spPr/>
      <dgm:t>
        <a:bodyPr/>
        <a:lstStyle/>
        <a:p>
          <a:endParaRPr lang="en-US"/>
        </a:p>
      </dgm:t>
    </dgm:pt>
    <dgm:pt modelId="{B1444684-F921-4827-8AE8-5CDD1A6E4283}" type="pres">
      <dgm:prSet presAssocID="{C4090826-075A-4EA3-9CB3-B0C486CB40A7}" presName="rootConnector" presStyleLbl="node2" presStyleIdx="0" presStyleCnt="4"/>
      <dgm:spPr/>
      <dgm:t>
        <a:bodyPr/>
        <a:lstStyle/>
        <a:p>
          <a:endParaRPr lang="en-US"/>
        </a:p>
      </dgm:t>
    </dgm:pt>
    <dgm:pt modelId="{AFD3468A-B5B2-41B7-ABD4-7D735B008E6F}" type="pres">
      <dgm:prSet presAssocID="{C4090826-075A-4EA3-9CB3-B0C486CB40A7}" presName="hierChild4" presStyleCnt="0"/>
      <dgm:spPr/>
    </dgm:pt>
    <dgm:pt modelId="{FE08419C-B5DC-4DA9-BD00-94E797F0C09F}" type="pres">
      <dgm:prSet presAssocID="{AAA1B0F1-1265-4D52-BF0F-4E11E3A9EC71}" presName="Name37" presStyleLbl="parChTrans1D3" presStyleIdx="0" presStyleCnt="4"/>
      <dgm:spPr/>
      <dgm:t>
        <a:bodyPr/>
        <a:lstStyle/>
        <a:p>
          <a:endParaRPr lang="en-US"/>
        </a:p>
      </dgm:t>
    </dgm:pt>
    <dgm:pt modelId="{8E43D8AE-8249-4C57-8CD7-E1898B1E2018}" type="pres">
      <dgm:prSet presAssocID="{F5B9DBB4-49A2-43F0-AC5A-EB40472F91AF}" presName="hierRoot2" presStyleCnt="0">
        <dgm:presLayoutVars>
          <dgm:hierBranch val="init"/>
        </dgm:presLayoutVars>
      </dgm:prSet>
      <dgm:spPr/>
    </dgm:pt>
    <dgm:pt modelId="{6F10DB51-BF21-47EC-9349-C874D7620ADA}" type="pres">
      <dgm:prSet presAssocID="{F5B9DBB4-49A2-43F0-AC5A-EB40472F91AF}" presName="rootComposite" presStyleCnt="0"/>
      <dgm:spPr/>
    </dgm:pt>
    <dgm:pt modelId="{A44FBC06-A492-4DC3-BB3C-EFA183C34DB2}" type="pres">
      <dgm:prSet presAssocID="{F5B9DBB4-49A2-43F0-AC5A-EB40472F91AF}" presName="rootText" presStyleLbl="node3" presStyleIdx="0" presStyleCnt="4" custScaleY="202535">
        <dgm:presLayoutVars>
          <dgm:chPref val="3"/>
        </dgm:presLayoutVars>
      </dgm:prSet>
      <dgm:spPr/>
      <dgm:t>
        <a:bodyPr/>
        <a:lstStyle/>
        <a:p>
          <a:endParaRPr lang="en-US"/>
        </a:p>
      </dgm:t>
    </dgm:pt>
    <dgm:pt modelId="{4AFE8C3D-C198-4427-93A7-5C3BCE4BE6D7}" type="pres">
      <dgm:prSet presAssocID="{F5B9DBB4-49A2-43F0-AC5A-EB40472F91AF}" presName="rootConnector" presStyleLbl="node3" presStyleIdx="0" presStyleCnt="4"/>
      <dgm:spPr/>
      <dgm:t>
        <a:bodyPr/>
        <a:lstStyle/>
        <a:p>
          <a:endParaRPr lang="en-US"/>
        </a:p>
      </dgm:t>
    </dgm:pt>
    <dgm:pt modelId="{49A28069-E1C7-4697-AC1A-187812D8E424}" type="pres">
      <dgm:prSet presAssocID="{F5B9DBB4-49A2-43F0-AC5A-EB40472F91AF}" presName="hierChild4" presStyleCnt="0"/>
      <dgm:spPr/>
    </dgm:pt>
    <dgm:pt modelId="{4E6E606B-4DAA-4CA2-9969-6A9C4A2BE277}" type="pres">
      <dgm:prSet presAssocID="{F5B9DBB4-49A2-43F0-AC5A-EB40472F91AF}" presName="hierChild5" presStyleCnt="0"/>
      <dgm:spPr/>
    </dgm:pt>
    <dgm:pt modelId="{CFA0D9E3-A1D3-4A33-BDB3-C65F377D97E4}" type="pres">
      <dgm:prSet presAssocID="{C4090826-075A-4EA3-9CB3-B0C486CB40A7}" presName="hierChild5" presStyleCnt="0"/>
      <dgm:spPr/>
    </dgm:pt>
    <dgm:pt modelId="{341CA735-B4D0-4B8C-BD87-02A3535ABB5B}" type="pres">
      <dgm:prSet presAssocID="{E9013102-7A68-4624-A208-B30D5CCF8F08}" presName="Name37" presStyleLbl="parChTrans1D2" presStyleIdx="1" presStyleCnt="4"/>
      <dgm:spPr/>
      <dgm:t>
        <a:bodyPr/>
        <a:lstStyle/>
        <a:p>
          <a:endParaRPr lang="en-US"/>
        </a:p>
      </dgm:t>
    </dgm:pt>
    <dgm:pt modelId="{7DA75A6C-AE34-4621-AAD4-6E317FE3F908}" type="pres">
      <dgm:prSet presAssocID="{6489E335-F566-4DDD-A0A8-C4C7A6FD736B}" presName="hierRoot2" presStyleCnt="0">
        <dgm:presLayoutVars>
          <dgm:hierBranch val="init"/>
        </dgm:presLayoutVars>
      </dgm:prSet>
      <dgm:spPr/>
    </dgm:pt>
    <dgm:pt modelId="{E3204C56-98CA-4676-9DCA-AB7F224580F7}" type="pres">
      <dgm:prSet presAssocID="{6489E335-F566-4DDD-A0A8-C4C7A6FD736B}" presName="rootComposite" presStyleCnt="0"/>
      <dgm:spPr/>
    </dgm:pt>
    <dgm:pt modelId="{BEBB81CE-49AF-4839-8ED2-28365B6A289B}" type="pres">
      <dgm:prSet presAssocID="{6489E335-F566-4DDD-A0A8-C4C7A6FD736B}" presName="rootText" presStyleLbl="node2" presStyleIdx="1" presStyleCnt="4" custScaleX="125055" custScaleY="171051">
        <dgm:presLayoutVars>
          <dgm:chPref val="3"/>
        </dgm:presLayoutVars>
      </dgm:prSet>
      <dgm:spPr/>
      <dgm:t>
        <a:bodyPr/>
        <a:lstStyle/>
        <a:p>
          <a:endParaRPr lang="en-US"/>
        </a:p>
      </dgm:t>
    </dgm:pt>
    <dgm:pt modelId="{9FA9C293-28BE-464B-ACEE-91E5867D2BC2}" type="pres">
      <dgm:prSet presAssocID="{6489E335-F566-4DDD-A0A8-C4C7A6FD736B}" presName="rootConnector" presStyleLbl="node2" presStyleIdx="1" presStyleCnt="4"/>
      <dgm:spPr/>
      <dgm:t>
        <a:bodyPr/>
        <a:lstStyle/>
        <a:p>
          <a:endParaRPr lang="en-US"/>
        </a:p>
      </dgm:t>
    </dgm:pt>
    <dgm:pt modelId="{8A1CD823-9FC2-422B-8871-07F7FA809AFB}" type="pres">
      <dgm:prSet presAssocID="{6489E335-F566-4DDD-A0A8-C4C7A6FD736B}" presName="hierChild4" presStyleCnt="0"/>
      <dgm:spPr/>
    </dgm:pt>
    <dgm:pt modelId="{7689A1D0-83FC-4D89-AE9B-10E0F7AAB956}" type="pres">
      <dgm:prSet presAssocID="{D751FD35-035C-4126-B918-D6FB68BB4D56}" presName="Name37" presStyleLbl="parChTrans1D3" presStyleIdx="1" presStyleCnt="4"/>
      <dgm:spPr/>
      <dgm:t>
        <a:bodyPr/>
        <a:lstStyle/>
        <a:p>
          <a:endParaRPr lang="en-US"/>
        </a:p>
      </dgm:t>
    </dgm:pt>
    <dgm:pt modelId="{6EC887DD-85FE-4855-8837-EEA7BD5E0BA1}" type="pres">
      <dgm:prSet presAssocID="{028884F0-798E-4014-BA73-47A0FEAE125B}" presName="hierRoot2" presStyleCnt="0">
        <dgm:presLayoutVars>
          <dgm:hierBranch val="init"/>
        </dgm:presLayoutVars>
      </dgm:prSet>
      <dgm:spPr/>
    </dgm:pt>
    <dgm:pt modelId="{CA673E6E-2A92-4594-81E0-9912E7D41D89}" type="pres">
      <dgm:prSet presAssocID="{028884F0-798E-4014-BA73-47A0FEAE125B}" presName="rootComposite" presStyleCnt="0"/>
      <dgm:spPr/>
    </dgm:pt>
    <dgm:pt modelId="{0EB3B753-520E-49EB-9409-8D8B3E6E6F83}" type="pres">
      <dgm:prSet presAssocID="{028884F0-798E-4014-BA73-47A0FEAE125B}" presName="rootText" presStyleLbl="node3" presStyleIdx="1" presStyleCnt="4" custScaleY="199241">
        <dgm:presLayoutVars>
          <dgm:chPref val="3"/>
        </dgm:presLayoutVars>
      </dgm:prSet>
      <dgm:spPr/>
      <dgm:t>
        <a:bodyPr/>
        <a:lstStyle/>
        <a:p>
          <a:endParaRPr lang="en-US"/>
        </a:p>
      </dgm:t>
    </dgm:pt>
    <dgm:pt modelId="{7C6940C8-1F2E-4EB4-ABC8-43E172183208}" type="pres">
      <dgm:prSet presAssocID="{028884F0-798E-4014-BA73-47A0FEAE125B}" presName="rootConnector" presStyleLbl="node3" presStyleIdx="1" presStyleCnt="4"/>
      <dgm:spPr/>
      <dgm:t>
        <a:bodyPr/>
        <a:lstStyle/>
        <a:p>
          <a:endParaRPr lang="en-US"/>
        </a:p>
      </dgm:t>
    </dgm:pt>
    <dgm:pt modelId="{B02C239D-32DD-40E6-BD1D-71557A313BBF}" type="pres">
      <dgm:prSet presAssocID="{028884F0-798E-4014-BA73-47A0FEAE125B}" presName="hierChild4" presStyleCnt="0"/>
      <dgm:spPr/>
    </dgm:pt>
    <dgm:pt modelId="{A0ACEA35-2BE6-4C01-86A8-55066660126D}" type="pres">
      <dgm:prSet presAssocID="{028884F0-798E-4014-BA73-47A0FEAE125B}" presName="hierChild5" presStyleCnt="0"/>
      <dgm:spPr/>
    </dgm:pt>
    <dgm:pt modelId="{8816E8E5-62E6-41FE-BD46-EA41BA0C94FB}" type="pres">
      <dgm:prSet presAssocID="{6489E335-F566-4DDD-A0A8-C4C7A6FD736B}" presName="hierChild5" presStyleCnt="0"/>
      <dgm:spPr/>
    </dgm:pt>
    <dgm:pt modelId="{FB508958-91BA-45F0-BA67-AD8C1E05E604}" type="pres">
      <dgm:prSet presAssocID="{1836CD7F-6928-4A88-9CBA-0656C35869EA}" presName="Name37" presStyleLbl="parChTrans1D2" presStyleIdx="2" presStyleCnt="4"/>
      <dgm:spPr/>
      <dgm:t>
        <a:bodyPr/>
        <a:lstStyle/>
        <a:p>
          <a:endParaRPr lang="en-US"/>
        </a:p>
      </dgm:t>
    </dgm:pt>
    <dgm:pt modelId="{2960FF7F-F78D-4EBD-ABFC-A0E869D72291}" type="pres">
      <dgm:prSet presAssocID="{6C4BD599-06D8-4AF2-B45C-F824DE652D86}" presName="hierRoot2" presStyleCnt="0">
        <dgm:presLayoutVars>
          <dgm:hierBranch val="init"/>
        </dgm:presLayoutVars>
      </dgm:prSet>
      <dgm:spPr/>
    </dgm:pt>
    <dgm:pt modelId="{80244C7B-31A0-4933-97D3-DBA72F16F423}" type="pres">
      <dgm:prSet presAssocID="{6C4BD599-06D8-4AF2-B45C-F824DE652D86}" presName="rootComposite" presStyleCnt="0"/>
      <dgm:spPr/>
    </dgm:pt>
    <dgm:pt modelId="{B1F30057-CF05-44BF-9A5F-C6D0DD36F83F}" type="pres">
      <dgm:prSet presAssocID="{6C4BD599-06D8-4AF2-B45C-F824DE652D86}" presName="rootText" presStyleLbl="node2" presStyleIdx="2" presStyleCnt="4" custScaleX="118425" custScaleY="176825">
        <dgm:presLayoutVars>
          <dgm:chPref val="3"/>
        </dgm:presLayoutVars>
      </dgm:prSet>
      <dgm:spPr/>
      <dgm:t>
        <a:bodyPr/>
        <a:lstStyle/>
        <a:p>
          <a:endParaRPr lang="en-US"/>
        </a:p>
      </dgm:t>
    </dgm:pt>
    <dgm:pt modelId="{7318DAEB-3DC7-4346-82CC-9DBA93D65F5C}" type="pres">
      <dgm:prSet presAssocID="{6C4BD599-06D8-4AF2-B45C-F824DE652D86}" presName="rootConnector" presStyleLbl="node2" presStyleIdx="2" presStyleCnt="4"/>
      <dgm:spPr/>
      <dgm:t>
        <a:bodyPr/>
        <a:lstStyle/>
        <a:p>
          <a:endParaRPr lang="en-US"/>
        </a:p>
      </dgm:t>
    </dgm:pt>
    <dgm:pt modelId="{D37475A0-57E9-4476-8C75-BB98882EB2F5}" type="pres">
      <dgm:prSet presAssocID="{6C4BD599-06D8-4AF2-B45C-F824DE652D86}" presName="hierChild4" presStyleCnt="0"/>
      <dgm:spPr/>
    </dgm:pt>
    <dgm:pt modelId="{8DA92767-1DD8-421B-A3C0-FDE4629A189B}" type="pres">
      <dgm:prSet presAssocID="{81511FA4-F8D9-4D66-A862-5D975A2B2DB2}" presName="Name37" presStyleLbl="parChTrans1D3" presStyleIdx="2" presStyleCnt="4"/>
      <dgm:spPr/>
      <dgm:t>
        <a:bodyPr/>
        <a:lstStyle/>
        <a:p>
          <a:endParaRPr lang="en-US"/>
        </a:p>
      </dgm:t>
    </dgm:pt>
    <dgm:pt modelId="{156276A1-B0CE-4B36-936C-5EACE7A24DA6}" type="pres">
      <dgm:prSet presAssocID="{156BDE69-5B1A-4FDD-97FC-2FEAAF8B7E2C}" presName="hierRoot2" presStyleCnt="0">
        <dgm:presLayoutVars>
          <dgm:hierBranch val="init"/>
        </dgm:presLayoutVars>
      </dgm:prSet>
      <dgm:spPr/>
    </dgm:pt>
    <dgm:pt modelId="{CFC176BB-7050-45D0-9F6F-1DA0DDC8566F}" type="pres">
      <dgm:prSet presAssocID="{156BDE69-5B1A-4FDD-97FC-2FEAAF8B7E2C}" presName="rootComposite" presStyleCnt="0"/>
      <dgm:spPr/>
    </dgm:pt>
    <dgm:pt modelId="{9A9F1790-AF34-4DC2-9867-AEE974DA6BF1}" type="pres">
      <dgm:prSet presAssocID="{156BDE69-5B1A-4FDD-97FC-2FEAAF8B7E2C}" presName="rootText" presStyleLbl="node3" presStyleIdx="2" presStyleCnt="4" custScaleY="199241">
        <dgm:presLayoutVars>
          <dgm:chPref val="3"/>
        </dgm:presLayoutVars>
      </dgm:prSet>
      <dgm:spPr/>
      <dgm:t>
        <a:bodyPr/>
        <a:lstStyle/>
        <a:p>
          <a:endParaRPr lang="en-US"/>
        </a:p>
      </dgm:t>
    </dgm:pt>
    <dgm:pt modelId="{D69C840C-6BF2-4F1F-B07E-EC1F56720DF2}" type="pres">
      <dgm:prSet presAssocID="{156BDE69-5B1A-4FDD-97FC-2FEAAF8B7E2C}" presName="rootConnector" presStyleLbl="node3" presStyleIdx="2" presStyleCnt="4"/>
      <dgm:spPr/>
      <dgm:t>
        <a:bodyPr/>
        <a:lstStyle/>
        <a:p>
          <a:endParaRPr lang="en-US"/>
        </a:p>
      </dgm:t>
    </dgm:pt>
    <dgm:pt modelId="{0C510EDF-CB80-4EAA-96A8-7B32329E19DB}" type="pres">
      <dgm:prSet presAssocID="{156BDE69-5B1A-4FDD-97FC-2FEAAF8B7E2C}" presName="hierChild4" presStyleCnt="0"/>
      <dgm:spPr/>
    </dgm:pt>
    <dgm:pt modelId="{9E24EFEB-268F-4CC6-BEA5-3665875E5506}" type="pres">
      <dgm:prSet presAssocID="{156BDE69-5B1A-4FDD-97FC-2FEAAF8B7E2C}" presName="hierChild5" presStyleCnt="0"/>
      <dgm:spPr/>
    </dgm:pt>
    <dgm:pt modelId="{962DB72E-8EF6-4C85-83BC-1DAB050AF30F}" type="pres">
      <dgm:prSet presAssocID="{6C4BD599-06D8-4AF2-B45C-F824DE652D86}" presName="hierChild5" presStyleCnt="0"/>
      <dgm:spPr/>
    </dgm:pt>
    <dgm:pt modelId="{442045F5-C1DB-4B37-B7B3-5A1BBBE751D6}" type="pres">
      <dgm:prSet presAssocID="{FC45434D-862B-4BB1-B447-287A32FBF7F3}" presName="Name37" presStyleLbl="parChTrans1D2" presStyleIdx="3" presStyleCnt="4"/>
      <dgm:spPr/>
      <dgm:t>
        <a:bodyPr/>
        <a:lstStyle/>
        <a:p>
          <a:endParaRPr lang="en-US"/>
        </a:p>
      </dgm:t>
    </dgm:pt>
    <dgm:pt modelId="{70173CBF-CF23-4856-A35C-168810322820}" type="pres">
      <dgm:prSet presAssocID="{B81B5721-4B14-498D-96ED-A78954A12524}" presName="hierRoot2" presStyleCnt="0">
        <dgm:presLayoutVars>
          <dgm:hierBranch val="init"/>
        </dgm:presLayoutVars>
      </dgm:prSet>
      <dgm:spPr/>
    </dgm:pt>
    <dgm:pt modelId="{78B65E9A-9754-4CD9-B004-6B5D08ABA682}" type="pres">
      <dgm:prSet presAssocID="{B81B5721-4B14-498D-96ED-A78954A12524}" presName="rootComposite" presStyleCnt="0"/>
      <dgm:spPr/>
    </dgm:pt>
    <dgm:pt modelId="{C9E7EC6A-67C9-40AB-8427-B778F070FE75}" type="pres">
      <dgm:prSet presAssocID="{B81B5721-4B14-498D-96ED-A78954A12524}" presName="rootText" presStyleLbl="node2" presStyleIdx="3" presStyleCnt="4" custScaleX="131887" custScaleY="176825">
        <dgm:presLayoutVars>
          <dgm:chPref val="3"/>
        </dgm:presLayoutVars>
      </dgm:prSet>
      <dgm:spPr/>
      <dgm:t>
        <a:bodyPr/>
        <a:lstStyle/>
        <a:p>
          <a:endParaRPr lang="en-US"/>
        </a:p>
      </dgm:t>
    </dgm:pt>
    <dgm:pt modelId="{CC133E09-89F6-4EAA-A891-0484C79D6331}" type="pres">
      <dgm:prSet presAssocID="{B81B5721-4B14-498D-96ED-A78954A12524}" presName="rootConnector" presStyleLbl="node2" presStyleIdx="3" presStyleCnt="4"/>
      <dgm:spPr/>
      <dgm:t>
        <a:bodyPr/>
        <a:lstStyle/>
        <a:p>
          <a:endParaRPr lang="en-US"/>
        </a:p>
      </dgm:t>
    </dgm:pt>
    <dgm:pt modelId="{1FA8A05C-94A4-418D-B409-A5A5650FF720}" type="pres">
      <dgm:prSet presAssocID="{B81B5721-4B14-498D-96ED-A78954A12524}" presName="hierChild4" presStyleCnt="0"/>
      <dgm:spPr/>
    </dgm:pt>
    <dgm:pt modelId="{B9AA2317-BDE9-46AF-906F-69B65E2FF7FF}" type="pres">
      <dgm:prSet presAssocID="{76F10DC8-E3E5-456B-AFB9-514EF87D0C7E}" presName="Name37" presStyleLbl="parChTrans1D3" presStyleIdx="3" presStyleCnt="4"/>
      <dgm:spPr/>
      <dgm:t>
        <a:bodyPr/>
        <a:lstStyle/>
        <a:p>
          <a:endParaRPr lang="en-US"/>
        </a:p>
      </dgm:t>
    </dgm:pt>
    <dgm:pt modelId="{B226F433-3E79-4F0F-A5E3-80DBFC79569D}" type="pres">
      <dgm:prSet presAssocID="{4A5D7824-3F71-4E75-A7D8-EDCAFDC1B282}" presName="hierRoot2" presStyleCnt="0">
        <dgm:presLayoutVars>
          <dgm:hierBranch val="init"/>
        </dgm:presLayoutVars>
      </dgm:prSet>
      <dgm:spPr/>
    </dgm:pt>
    <dgm:pt modelId="{2DFD0BFC-A9DB-4EC8-8262-4818C2CF20A8}" type="pres">
      <dgm:prSet presAssocID="{4A5D7824-3F71-4E75-A7D8-EDCAFDC1B282}" presName="rootComposite" presStyleCnt="0"/>
      <dgm:spPr/>
    </dgm:pt>
    <dgm:pt modelId="{6F7169FD-8B19-4971-9D13-185B1EA92446}" type="pres">
      <dgm:prSet presAssocID="{4A5D7824-3F71-4E75-A7D8-EDCAFDC1B282}" presName="rootText" presStyleLbl="node3" presStyleIdx="3" presStyleCnt="4" custScaleY="199241">
        <dgm:presLayoutVars>
          <dgm:chPref val="3"/>
        </dgm:presLayoutVars>
      </dgm:prSet>
      <dgm:spPr/>
      <dgm:t>
        <a:bodyPr/>
        <a:lstStyle/>
        <a:p>
          <a:endParaRPr lang="en-US"/>
        </a:p>
      </dgm:t>
    </dgm:pt>
    <dgm:pt modelId="{3D9DF63E-0E84-49F4-964A-25F55C1E3E32}" type="pres">
      <dgm:prSet presAssocID="{4A5D7824-3F71-4E75-A7D8-EDCAFDC1B282}" presName="rootConnector" presStyleLbl="node3" presStyleIdx="3" presStyleCnt="4"/>
      <dgm:spPr/>
      <dgm:t>
        <a:bodyPr/>
        <a:lstStyle/>
        <a:p>
          <a:endParaRPr lang="en-US"/>
        </a:p>
      </dgm:t>
    </dgm:pt>
    <dgm:pt modelId="{91292E04-57AE-412F-92AA-F437A5FA1340}" type="pres">
      <dgm:prSet presAssocID="{4A5D7824-3F71-4E75-A7D8-EDCAFDC1B282}" presName="hierChild4" presStyleCnt="0"/>
      <dgm:spPr/>
    </dgm:pt>
    <dgm:pt modelId="{612A5C11-A53C-40DD-96CA-371C7A6B9F59}" type="pres">
      <dgm:prSet presAssocID="{4A5D7824-3F71-4E75-A7D8-EDCAFDC1B282}" presName="hierChild5" presStyleCnt="0"/>
      <dgm:spPr/>
    </dgm:pt>
    <dgm:pt modelId="{99EB1F63-FE83-4A54-9B7C-25FA0CB399C3}" type="pres">
      <dgm:prSet presAssocID="{B81B5721-4B14-498D-96ED-A78954A12524}" presName="hierChild5" presStyleCnt="0"/>
      <dgm:spPr/>
    </dgm:pt>
    <dgm:pt modelId="{DEF86D54-8DDA-477E-B9D5-00B7F4786CB7}" type="pres">
      <dgm:prSet presAssocID="{BC268021-2E5D-468D-80DF-9FFAFDED8320}" presName="hierChild3" presStyleCnt="0"/>
      <dgm:spPr/>
    </dgm:pt>
  </dgm:ptLst>
  <dgm:cxnLst>
    <dgm:cxn modelId="{A4631AF2-CD08-4F86-B39A-37496935337A}" type="presOf" srcId="{BC268021-2E5D-468D-80DF-9FFAFDED8320}" destId="{A4CA5E99-C1C7-4E0B-BC5B-A4B7848B0BAE}" srcOrd="1" destOrd="0" presId="urn:microsoft.com/office/officeart/2005/8/layout/orgChart1"/>
    <dgm:cxn modelId="{27291E1C-650F-48BB-8D1F-E016A87067E5}" type="presOf" srcId="{6489E335-F566-4DDD-A0A8-C4C7A6FD736B}" destId="{9FA9C293-28BE-464B-ACEE-91E5867D2BC2}" srcOrd="1" destOrd="0" presId="urn:microsoft.com/office/officeart/2005/8/layout/orgChart1"/>
    <dgm:cxn modelId="{8422A202-D454-4329-B4F9-43CE2C440940}" srcId="{B81B5721-4B14-498D-96ED-A78954A12524}" destId="{4A5D7824-3F71-4E75-A7D8-EDCAFDC1B282}" srcOrd="0" destOrd="0" parTransId="{76F10DC8-E3E5-456B-AFB9-514EF87D0C7E}" sibTransId="{67C9D2AE-1154-4895-81E3-04D652E6C0B8}"/>
    <dgm:cxn modelId="{139F23AA-8BDC-4F94-B199-05AED57E823F}" type="presOf" srcId="{F5B9DBB4-49A2-43F0-AC5A-EB40472F91AF}" destId="{A44FBC06-A492-4DC3-BB3C-EFA183C34DB2}" srcOrd="0" destOrd="0" presId="urn:microsoft.com/office/officeart/2005/8/layout/orgChart1"/>
    <dgm:cxn modelId="{285CC14E-CCF6-4EC3-8937-AC722324917C}" type="presOf" srcId="{156BDE69-5B1A-4FDD-97FC-2FEAAF8B7E2C}" destId="{D69C840C-6BF2-4F1F-B07E-EC1F56720DF2}" srcOrd="1" destOrd="0" presId="urn:microsoft.com/office/officeart/2005/8/layout/orgChart1"/>
    <dgm:cxn modelId="{AE73959D-0FFD-4F03-B619-8F18979F37A2}" srcId="{6C4BD599-06D8-4AF2-B45C-F824DE652D86}" destId="{156BDE69-5B1A-4FDD-97FC-2FEAAF8B7E2C}" srcOrd="0" destOrd="0" parTransId="{81511FA4-F8D9-4D66-A862-5D975A2B2DB2}" sibTransId="{3D8D58DC-B2F1-47AA-8E55-D600A44777EE}"/>
    <dgm:cxn modelId="{7D4F410C-5D05-4CE1-876F-74C53DCBA342}" type="presOf" srcId="{BC268021-2E5D-468D-80DF-9FFAFDED8320}" destId="{133D3E56-D2A9-4F4F-98BF-02BC65924B2D}" srcOrd="0" destOrd="0" presId="urn:microsoft.com/office/officeart/2005/8/layout/orgChart1"/>
    <dgm:cxn modelId="{945013A0-5435-4434-92BA-5A6028533A47}" type="presOf" srcId="{B81B5721-4B14-498D-96ED-A78954A12524}" destId="{CC133E09-89F6-4EAA-A891-0484C79D6331}" srcOrd="1" destOrd="0" presId="urn:microsoft.com/office/officeart/2005/8/layout/orgChart1"/>
    <dgm:cxn modelId="{13BE56A2-3ECC-4CDC-A134-5D714A942C18}" type="presOf" srcId="{AAA1B0F1-1265-4D52-BF0F-4E11E3A9EC71}" destId="{FE08419C-B5DC-4DA9-BD00-94E797F0C09F}" srcOrd="0" destOrd="0" presId="urn:microsoft.com/office/officeart/2005/8/layout/orgChart1"/>
    <dgm:cxn modelId="{471BDE6F-24E4-4E4A-8E4B-4947380EEEF1}" srcId="{BC268021-2E5D-468D-80DF-9FFAFDED8320}" destId="{B81B5721-4B14-498D-96ED-A78954A12524}" srcOrd="3" destOrd="0" parTransId="{FC45434D-862B-4BB1-B447-287A32FBF7F3}" sibTransId="{AD038793-66C1-4415-A5BE-E5A32E407121}"/>
    <dgm:cxn modelId="{89440D20-79FA-49E2-8876-2EA81B3238AB}" type="presOf" srcId="{4A5D7824-3F71-4E75-A7D8-EDCAFDC1B282}" destId="{3D9DF63E-0E84-49F4-964A-25F55C1E3E32}" srcOrd="1" destOrd="0" presId="urn:microsoft.com/office/officeart/2005/8/layout/orgChart1"/>
    <dgm:cxn modelId="{6CFC363A-CCF1-4E1D-8087-55243961B43F}" type="presOf" srcId="{C4090826-075A-4EA3-9CB3-B0C486CB40A7}" destId="{B1444684-F921-4827-8AE8-5CDD1A6E4283}" srcOrd="1" destOrd="0" presId="urn:microsoft.com/office/officeart/2005/8/layout/orgChart1"/>
    <dgm:cxn modelId="{4A3B7473-C119-4928-953A-067B763787CA}" type="presOf" srcId="{6489E335-F566-4DDD-A0A8-C4C7A6FD736B}" destId="{BEBB81CE-49AF-4839-8ED2-28365B6A289B}" srcOrd="0" destOrd="0" presId="urn:microsoft.com/office/officeart/2005/8/layout/orgChart1"/>
    <dgm:cxn modelId="{95BF7726-8AB0-4CBD-8B41-6F281D8F2C4A}" type="presOf" srcId="{D751FD35-035C-4126-B918-D6FB68BB4D56}" destId="{7689A1D0-83FC-4D89-AE9B-10E0F7AAB956}" srcOrd="0" destOrd="0" presId="urn:microsoft.com/office/officeart/2005/8/layout/orgChart1"/>
    <dgm:cxn modelId="{4B3A9E92-5928-4A1A-A2F4-B72ABC5B5771}" srcId="{6489E335-F566-4DDD-A0A8-C4C7A6FD736B}" destId="{028884F0-798E-4014-BA73-47A0FEAE125B}" srcOrd="0" destOrd="0" parTransId="{D751FD35-035C-4126-B918-D6FB68BB4D56}" sibTransId="{298F6802-8742-41A2-8DF6-549AA8C13CA0}"/>
    <dgm:cxn modelId="{DF9D3BCB-565A-4498-B29D-F7BEA83CA6B1}" type="presOf" srcId="{F5B9DBB4-49A2-43F0-AC5A-EB40472F91AF}" destId="{4AFE8C3D-C198-4427-93A7-5C3BCE4BE6D7}" srcOrd="1" destOrd="0" presId="urn:microsoft.com/office/officeart/2005/8/layout/orgChart1"/>
    <dgm:cxn modelId="{E88C2B6E-BBFF-4428-97E7-8E8A2450EBEC}" type="presOf" srcId="{C4090826-075A-4EA3-9CB3-B0C486CB40A7}" destId="{D1CF8D14-4F2C-4BD4-8CE9-4E55AE24D614}" srcOrd="0" destOrd="0" presId="urn:microsoft.com/office/officeart/2005/8/layout/orgChart1"/>
    <dgm:cxn modelId="{285F3443-B08E-4CC1-B08F-9DCCF05EC441}" srcId="{D9E0BBE6-694A-4E4B-9857-E61B399C89D6}" destId="{BC268021-2E5D-468D-80DF-9FFAFDED8320}" srcOrd="0" destOrd="0" parTransId="{18B3325F-B622-469F-8103-15DD02D61B94}" sibTransId="{794E9E5E-097F-4235-9FAE-C605A0419E9E}"/>
    <dgm:cxn modelId="{3BD6DBD2-DD50-484E-AE6B-217A4A9DFA5C}" srcId="{BC268021-2E5D-468D-80DF-9FFAFDED8320}" destId="{6C4BD599-06D8-4AF2-B45C-F824DE652D86}" srcOrd="2" destOrd="0" parTransId="{1836CD7F-6928-4A88-9CBA-0656C35869EA}" sibTransId="{7A6DCADF-91CA-4565-AAB5-E8B368FE0405}"/>
    <dgm:cxn modelId="{3D0A00AC-57AB-42A2-97AD-1E26683AA1BB}" type="presOf" srcId="{81511FA4-F8D9-4D66-A862-5D975A2B2DB2}" destId="{8DA92767-1DD8-421B-A3C0-FDE4629A189B}" srcOrd="0" destOrd="0" presId="urn:microsoft.com/office/officeart/2005/8/layout/orgChart1"/>
    <dgm:cxn modelId="{08D5DA06-5CBB-48F0-A8D2-EDF8F51460E0}" type="presOf" srcId="{CC8FAA64-F459-4FC7-A7C8-28A44AC24D6D}" destId="{B0187A83-E45E-4C5C-80AE-9E5E674836BC}" srcOrd="0" destOrd="0" presId="urn:microsoft.com/office/officeart/2005/8/layout/orgChart1"/>
    <dgm:cxn modelId="{CC9D36C0-FE73-4BCB-9171-9E7ADF9C3FFF}" type="presOf" srcId="{B81B5721-4B14-498D-96ED-A78954A12524}" destId="{C9E7EC6A-67C9-40AB-8427-B778F070FE75}" srcOrd="0" destOrd="0" presId="urn:microsoft.com/office/officeart/2005/8/layout/orgChart1"/>
    <dgm:cxn modelId="{361F657F-043B-4517-9017-F17AA2955EDC}" type="presOf" srcId="{FC45434D-862B-4BB1-B447-287A32FBF7F3}" destId="{442045F5-C1DB-4B37-B7B3-5A1BBBE751D6}" srcOrd="0" destOrd="0" presId="urn:microsoft.com/office/officeart/2005/8/layout/orgChart1"/>
    <dgm:cxn modelId="{928F82E6-A8AB-4691-9C7D-0325236D7A58}" srcId="{C4090826-075A-4EA3-9CB3-B0C486CB40A7}" destId="{F5B9DBB4-49A2-43F0-AC5A-EB40472F91AF}" srcOrd="0" destOrd="0" parTransId="{AAA1B0F1-1265-4D52-BF0F-4E11E3A9EC71}" sibTransId="{74C8AFB0-4308-409A-9F7E-46FE6DBFEA58}"/>
    <dgm:cxn modelId="{C9A676E7-2316-4BBF-88DC-9BA77F781CB2}" srcId="{BC268021-2E5D-468D-80DF-9FFAFDED8320}" destId="{6489E335-F566-4DDD-A0A8-C4C7A6FD736B}" srcOrd="1" destOrd="0" parTransId="{E9013102-7A68-4624-A208-B30D5CCF8F08}" sibTransId="{4BF43594-1D5D-4CDF-B8A5-D682D4862194}"/>
    <dgm:cxn modelId="{5AA7E3BC-D3FC-46C0-BD17-1A33580AE49E}" type="presOf" srcId="{028884F0-798E-4014-BA73-47A0FEAE125B}" destId="{7C6940C8-1F2E-4EB4-ABC8-43E172183208}" srcOrd="1" destOrd="0" presId="urn:microsoft.com/office/officeart/2005/8/layout/orgChart1"/>
    <dgm:cxn modelId="{EDB5E295-BD9C-4B8A-9545-A9F8F701E3A1}" type="presOf" srcId="{D9E0BBE6-694A-4E4B-9857-E61B399C89D6}" destId="{6E77AACF-F403-4D55-9827-6A094B5F5CA9}" srcOrd="0" destOrd="0" presId="urn:microsoft.com/office/officeart/2005/8/layout/orgChart1"/>
    <dgm:cxn modelId="{79B22346-E69F-4571-93FB-500AD9338950}" srcId="{BC268021-2E5D-468D-80DF-9FFAFDED8320}" destId="{C4090826-075A-4EA3-9CB3-B0C486CB40A7}" srcOrd="0" destOrd="0" parTransId="{CC8FAA64-F459-4FC7-A7C8-28A44AC24D6D}" sibTransId="{56033127-3015-40BE-ADAE-A270EE27D3AF}"/>
    <dgm:cxn modelId="{7C5406A6-700A-48DD-A99D-2BCB61D36D5B}" type="presOf" srcId="{6C4BD599-06D8-4AF2-B45C-F824DE652D86}" destId="{7318DAEB-3DC7-4346-82CC-9DBA93D65F5C}" srcOrd="1" destOrd="0" presId="urn:microsoft.com/office/officeart/2005/8/layout/orgChart1"/>
    <dgm:cxn modelId="{733A2EAA-DDBC-4E73-812E-5D79D683C7D4}" type="presOf" srcId="{1836CD7F-6928-4A88-9CBA-0656C35869EA}" destId="{FB508958-91BA-45F0-BA67-AD8C1E05E604}" srcOrd="0" destOrd="0" presId="urn:microsoft.com/office/officeart/2005/8/layout/orgChart1"/>
    <dgm:cxn modelId="{E09D4BE1-F1EA-4277-86FA-EEBF42F2DE7A}" type="presOf" srcId="{4A5D7824-3F71-4E75-A7D8-EDCAFDC1B282}" destId="{6F7169FD-8B19-4971-9D13-185B1EA92446}" srcOrd="0" destOrd="0" presId="urn:microsoft.com/office/officeart/2005/8/layout/orgChart1"/>
    <dgm:cxn modelId="{E1BEB2AB-11B1-4F8F-9B68-3A51C4970564}" type="presOf" srcId="{156BDE69-5B1A-4FDD-97FC-2FEAAF8B7E2C}" destId="{9A9F1790-AF34-4DC2-9867-AEE974DA6BF1}" srcOrd="0" destOrd="0" presId="urn:microsoft.com/office/officeart/2005/8/layout/orgChart1"/>
    <dgm:cxn modelId="{22EABE67-4C70-4AE7-97A6-235FEB759492}" type="presOf" srcId="{6C4BD599-06D8-4AF2-B45C-F824DE652D86}" destId="{B1F30057-CF05-44BF-9A5F-C6D0DD36F83F}" srcOrd="0" destOrd="0" presId="urn:microsoft.com/office/officeart/2005/8/layout/orgChart1"/>
    <dgm:cxn modelId="{C496F9E8-6C18-4F74-9B64-54190DC58E82}" type="presOf" srcId="{76F10DC8-E3E5-456B-AFB9-514EF87D0C7E}" destId="{B9AA2317-BDE9-46AF-906F-69B65E2FF7FF}" srcOrd="0" destOrd="0" presId="urn:microsoft.com/office/officeart/2005/8/layout/orgChart1"/>
    <dgm:cxn modelId="{C20987DA-294F-4F86-A1C9-5BD256FE8789}" type="presOf" srcId="{E9013102-7A68-4624-A208-B30D5CCF8F08}" destId="{341CA735-B4D0-4B8C-BD87-02A3535ABB5B}" srcOrd="0" destOrd="0" presId="urn:microsoft.com/office/officeart/2005/8/layout/orgChart1"/>
    <dgm:cxn modelId="{72856D2A-85B8-4ADE-848A-D4ECEB7E319F}" type="presOf" srcId="{028884F0-798E-4014-BA73-47A0FEAE125B}" destId="{0EB3B753-520E-49EB-9409-8D8B3E6E6F83}" srcOrd="0" destOrd="0" presId="urn:microsoft.com/office/officeart/2005/8/layout/orgChart1"/>
    <dgm:cxn modelId="{AC6E1C5B-A8B1-4FAA-A8AB-79223FF05EC1}" type="presParOf" srcId="{6E77AACF-F403-4D55-9827-6A094B5F5CA9}" destId="{C745FF52-7319-4215-B060-70EC63701EA0}" srcOrd="0" destOrd="0" presId="urn:microsoft.com/office/officeart/2005/8/layout/orgChart1"/>
    <dgm:cxn modelId="{19C92AAF-166B-4DE8-B0C0-9296EB999311}" type="presParOf" srcId="{C745FF52-7319-4215-B060-70EC63701EA0}" destId="{FA1F7341-D7C2-490C-80F8-2E69A797196C}" srcOrd="0" destOrd="0" presId="urn:microsoft.com/office/officeart/2005/8/layout/orgChart1"/>
    <dgm:cxn modelId="{8A01A92E-95AD-4C35-9E2C-0FEBE530B45A}" type="presParOf" srcId="{FA1F7341-D7C2-490C-80F8-2E69A797196C}" destId="{133D3E56-D2A9-4F4F-98BF-02BC65924B2D}" srcOrd="0" destOrd="0" presId="urn:microsoft.com/office/officeart/2005/8/layout/orgChart1"/>
    <dgm:cxn modelId="{AD7D2800-7B35-4DD9-8F2F-50B373762312}" type="presParOf" srcId="{FA1F7341-D7C2-490C-80F8-2E69A797196C}" destId="{A4CA5E99-C1C7-4E0B-BC5B-A4B7848B0BAE}" srcOrd="1" destOrd="0" presId="urn:microsoft.com/office/officeart/2005/8/layout/orgChart1"/>
    <dgm:cxn modelId="{8D4E24EA-DDC4-42EB-AB51-016595FD22C4}" type="presParOf" srcId="{C745FF52-7319-4215-B060-70EC63701EA0}" destId="{265D04FC-3030-4184-B0DE-C0AFF3C492A4}" srcOrd="1" destOrd="0" presId="urn:microsoft.com/office/officeart/2005/8/layout/orgChart1"/>
    <dgm:cxn modelId="{7F45C566-2C09-4254-B61A-AC5C613BA300}" type="presParOf" srcId="{265D04FC-3030-4184-B0DE-C0AFF3C492A4}" destId="{B0187A83-E45E-4C5C-80AE-9E5E674836BC}" srcOrd="0" destOrd="0" presId="urn:microsoft.com/office/officeart/2005/8/layout/orgChart1"/>
    <dgm:cxn modelId="{8E0C39A3-4B6C-4AB9-9598-8A7465DF7C27}" type="presParOf" srcId="{265D04FC-3030-4184-B0DE-C0AFF3C492A4}" destId="{74BEDB52-2956-4CAF-AA53-775B28E65251}" srcOrd="1" destOrd="0" presId="urn:microsoft.com/office/officeart/2005/8/layout/orgChart1"/>
    <dgm:cxn modelId="{5DE31278-9F7F-4382-A2B0-FFB25B0F78BE}" type="presParOf" srcId="{74BEDB52-2956-4CAF-AA53-775B28E65251}" destId="{62675F0E-FC49-4729-A4B4-2D15AEAE3F7D}" srcOrd="0" destOrd="0" presId="urn:microsoft.com/office/officeart/2005/8/layout/orgChart1"/>
    <dgm:cxn modelId="{466A8F52-6A49-4B10-8DD4-03C829375672}" type="presParOf" srcId="{62675F0E-FC49-4729-A4B4-2D15AEAE3F7D}" destId="{D1CF8D14-4F2C-4BD4-8CE9-4E55AE24D614}" srcOrd="0" destOrd="0" presId="urn:microsoft.com/office/officeart/2005/8/layout/orgChart1"/>
    <dgm:cxn modelId="{04635804-D01B-446C-9CC2-3DCE28235AA4}" type="presParOf" srcId="{62675F0E-FC49-4729-A4B4-2D15AEAE3F7D}" destId="{B1444684-F921-4827-8AE8-5CDD1A6E4283}" srcOrd="1" destOrd="0" presId="urn:microsoft.com/office/officeart/2005/8/layout/orgChart1"/>
    <dgm:cxn modelId="{7BBB32FF-F988-408B-8D4C-75C15515FD25}" type="presParOf" srcId="{74BEDB52-2956-4CAF-AA53-775B28E65251}" destId="{AFD3468A-B5B2-41B7-ABD4-7D735B008E6F}" srcOrd="1" destOrd="0" presId="urn:microsoft.com/office/officeart/2005/8/layout/orgChart1"/>
    <dgm:cxn modelId="{73CE0437-D86A-4D73-AA11-8816BA430201}" type="presParOf" srcId="{AFD3468A-B5B2-41B7-ABD4-7D735B008E6F}" destId="{FE08419C-B5DC-4DA9-BD00-94E797F0C09F}" srcOrd="0" destOrd="0" presId="urn:microsoft.com/office/officeart/2005/8/layout/orgChart1"/>
    <dgm:cxn modelId="{5A05B168-3499-4DCC-926A-D26161832E61}" type="presParOf" srcId="{AFD3468A-B5B2-41B7-ABD4-7D735B008E6F}" destId="{8E43D8AE-8249-4C57-8CD7-E1898B1E2018}" srcOrd="1" destOrd="0" presId="urn:microsoft.com/office/officeart/2005/8/layout/orgChart1"/>
    <dgm:cxn modelId="{2C979DB6-4ECD-4758-B243-6F3F37651DA6}" type="presParOf" srcId="{8E43D8AE-8249-4C57-8CD7-E1898B1E2018}" destId="{6F10DB51-BF21-47EC-9349-C874D7620ADA}" srcOrd="0" destOrd="0" presId="urn:microsoft.com/office/officeart/2005/8/layout/orgChart1"/>
    <dgm:cxn modelId="{17603272-B884-4830-9E79-CDEC872C8FD6}" type="presParOf" srcId="{6F10DB51-BF21-47EC-9349-C874D7620ADA}" destId="{A44FBC06-A492-4DC3-BB3C-EFA183C34DB2}" srcOrd="0" destOrd="0" presId="urn:microsoft.com/office/officeart/2005/8/layout/orgChart1"/>
    <dgm:cxn modelId="{C21A3C1B-F9C7-4817-8171-29112DE44E6D}" type="presParOf" srcId="{6F10DB51-BF21-47EC-9349-C874D7620ADA}" destId="{4AFE8C3D-C198-4427-93A7-5C3BCE4BE6D7}" srcOrd="1" destOrd="0" presId="urn:microsoft.com/office/officeart/2005/8/layout/orgChart1"/>
    <dgm:cxn modelId="{86B4AF1A-1A20-4120-830D-4B6774EF0A7B}" type="presParOf" srcId="{8E43D8AE-8249-4C57-8CD7-E1898B1E2018}" destId="{49A28069-E1C7-4697-AC1A-187812D8E424}" srcOrd="1" destOrd="0" presId="urn:microsoft.com/office/officeart/2005/8/layout/orgChart1"/>
    <dgm:cxn modelId="{1D8BC37D-5298-43DB-B8A2-5F83D54C4A11}" type="presParOf" srcId="{8E43D8AE-8249-4C57-8CD7-E1898B1E2018}" destId="{4E6E606B-4DAA-4CA2-9969-6A9C4A2BE277}" srcOrd="2" destOrd="0" presId="urn:microsoft.com/office/officeart/2005/8/layout/orgChart1"/>
    <dgm:cxn modelId="{C5FC8E99-9141-4738-AFF5-CBF582F69217}" type="presParOf" srcId="{74BEDB52-2956-4CAF-AA53-775B28E65251}" destId="{CFA0D9E3-A1D3-4A33-BDB3-C65F377D97E4}" srcOrd="2" destOrd="0" presId="urn:microsoft.com/office/officeart/2005/8/layout/orgChart1"/>
    <dgm:cxn modelId="{23B2DA3C-D568-4795-BB7B-44F1DF45E097}" type="presParOf" srcId="{265D04FC-3030-4184-B0DE-C0AFF3C492A4}" destId="{341CA735-B4D0-4B8C-BD87-02A3535ABB5B}" srcOrd="2" destOrd="0" presId="urn:microsoft.com/office/officeart/2005/8/layout/orgChart1"/>
    <dgm:cxn modelId="{EA313935-06A8-428A-B0B5-BB274106AF8F}" type="presParOf" srcId="{265D04FC-3030-4184-B0DE-C0AFF3C492A4}" destId="{7DA75A6C-AE34-4621-AAD4-6E317FE3F908}" srcOrd="3" destOrd="0" presId="urn:microsoft.com/office/officeart/2005/8/layout/orgChart1"/>
    <dgm:cxn modelId="{FF852505-A078-4CAA-83EF-BF7797505AFA}" type="presParOf" srcId="{7DA75A6C-AE34-4621-AAD4-6E317FE3F908}" destId="{E3204C56-98CA-4676-9DCA-AB7F224580F7}" srcOrd="0" destOrd="0" presId="urn:microsoft.com/office/officeart/2005/8/layout/orgChart1"/>
    <dgm:cxn modelId="{696A9BA5-05F8-4B2D-882B-50B60DAF01F2}" type="presParOf" srcId="{E3204C56-98CA-4676-9DCA-AB7F224580F7}" destId="{BEBB81CE-49AF-4839-8ED2-28365B6A289B}" srcOrd="0" destOrd="0" presId="urn:microsoft.com/office/officeart/2005/8/layout/orgChart1"/>
    <dgm:cxn modelId="{3384D44B-BCCF-42C3-AA63-D0ABB55F48CC}" type="presParOf" srcId="{E3204C56-98CA-4676-9DCA-AB7F224580F7}" destId="{9FA9C293-28BE-464B-ACEE-91E5867D2BC2}" srcOrd="1" destOrd="0" presId="urn:microsoft.com/office/officeart/2005/8/layout/orgChart1"/>
    <dgm:cxn modelId="{B8CE3D7E-DD33-44F6-9CD2-C407F4F416B6}" type="presParOf" srcId="{7DA75A6C-AE34-4621-AAD4-6E317FE3F908}" destId="{8A1CD823-9FC2-422B-8871-07F7FA809AFB}" srcOrd="1" destOrd="0" presId="urn:microsoft.com/office/officeart/2005/8/layout/orgChart1"/>
    <dgm:cxn modelId="{673DA988-CC04-4751-B702-7A2321A6CDEF}" type="presParOf" srcId="{8A1CD823-9FC2-422B-8871-07F7FA809AFB}" destId="{7689A1D0-83FC-4D89-AE9B-10E0F7AAB956}" srcOrd="0" destOrd="0" presId="urn:microsoft.com/office/officeart/2005/8/layout/orgChart1"/>
    <dgm:cxn modelId="{ABEB6B31-ED95-4D5E-85A0-B558F74EAE3B}" type="presParOf" srcId="{8A1CD823-9FC2-422B-8871-07F7FA809AFB}" destId="{6EC887DD-85FE-4855-8837-EEA7BD5E0BA1}" srcOrd="1" destOrd="0" presId="urn:microsoft.com/office/officeart/2005/8/layout/orgChart1"/>
    <dgm:cxn modelId="{A87E9A29-1018-4C37-A828-E713B4304DC7}" type="presParOf" srcId="{6EC887DD-85FE-4855-8837-EEA7BD5E0BA1}" destId="{CA673E6E-2A92-4594-81E0-9912E7D41D89}" srcOrd="0" destOrd="0" presId="urn:microsoft.com/office/officeart/2005/8/layout/orgChart1"/>
    <dgm:cxn modelId="{642951ED-AC06-46B0-AF44-DBF24E452905}" type="presParOf" srcId="{CA673E6E-2A92-4594-81E0-9912E7D41D89}" destId="{0EB3B753-520E-49EB-9409-8D8B3E6E6F83}" srcOrd="0" destOrd="0" presId="urn:microsoft.com/office/officeart/2005/8/layout/orgChart1"/>
    <dgm:cxn modelId="{C898886F-6AFC-4AC1-9A2B-80C72DCA279A}" type="presParOf" srcId="{CA673E6E-2A92-4594-81E0-9912E7D41D89}" destId="{7C6940C8-1F2E-4EB4-ABC8-43E172183208}" srcOrd="1" destOrd="0" presId="urn:microsoft.com/office/officeart/2005/8/layout/orgChart1"/>
    <dgm:cxn modelId="{BAB09892-E8CF-4C11-AAE6-7DCC122FC1E7}" type="presParOf" srcId="{6EC887DD-85FE-4855-8837-EEA7BD5E0BA1}" destId="{B02C239D-32DD-40E6-BD1D-71557A313BBF}" srcOrd="1" destOrd="0" presId="urn:microsoft.com/office/officeart/2005/8/layout/orgChart1"/>
    <dgm:cxn modelId="{32B9F765-D1DC-43A4-A710-96E5A61ED29D}" type="presParOf" srcId="{6EC887DD-85FE-4855-8837-EEA7BD5E0BA1}" destId="{A0ACEA35-2BE6-4C01-86A8-55066660126D}" srcOrd="2" destOrd="0" presId="urn:microsoft.com/office/officeart/2005/8/layout/orgChart1"/>
    <dgm:cxn modelId="{DC0BB7F8-3424-4B3D-A642-9DEE6A1175F2}" type="presParOf" srcId="{7DA75A6C-AE34-4621-AAD4-6E317FE3F908}" destId="{8816E8E5-62E6-41FE-BD46-EA41BA0C94FB}" srcOrd="2" destOrd="0" presId="urn:microsoft.com/office/officeart/2005/8/layout/orgChart1"/>
    <dgm:cxn modelId="{87EE2488-1BBD-42A2-9CF3-07B47959049C}" type="presParOf" srcId="{265D04FC-3030-4184-B0DE-C0AFF3C492A4}" destId="{FB508958-91BA-45F0-BA67-AD8C1E05E604}" srcOrd="4" destOrd="0" presId="urn:microsoft.com/office/officeart/2005/8/layout/orgChart1"/>
    <dgm:cxn modelId="{CDD74EA0-B166-46A8-BEE2-D673E1D08968}" type="presParOf" srcId="{265D04FC-3030-4184-B0DE-C0AFF3C492A4}" destId="{2960FF7F-F78D-4EBD-ABFC-A0E869D72291}" srcOrd="5" destOrd="0" presId="urn:microsoft.com/office/officeart/2005/8/layout/orgChart1"/>
    <dgm:cxn modelId="{6F46A3D5-D666-4020-9ADC-C0151C5EBA83}" type="presParOf" srcId="{2960FF7F-F78D-4EBD-ABFC-A0E869D72291}" destId="{80244C7B-31A0-4933-97D3-DBA72F16F423}" srcOrd="0" destOrd="0" presId="urn:microsoft.com/office/officeart/2005/8/layout/orgChart1"/>
    <dgm:cxn modelId="{1CE497BA-6504-406B-8D9A-C483D15F0AB0}" type="presParOf" srcId="{80244C7B-31A0-4933-97D3-DBA72F16F423}" destId="{B1F30057-CF05-44BF-9A5F-C6D0DD36F83F}" srcOrd="0" destOrd="0" presId="urn:microsoft.com/office/officeart/2005/8/layout/orgChart1"/>
    <dgm:cxn modelId="{BD207432-9803-484D-84B8-08C58195459E}" type="presParOf" srcId="{80244C7B-31A0-4933-97D3-DBA72F16F423}" destId="{7318DAEB-3DC7-4346-82CC-9DBA93D65F5C}" srcOrd="1" destOrd="0" presId="urn:microsoft.com/office/officeart/2005/8/layout/orgChart1"/>
    <dgm:cxn modelId="{96CC4FEE-0110-4084-8A2B-96AE13F2110A}" type="presParOf" srcId="{2960FF7F-F78D-4EBD-ABFC-A0E869D72291}" destId="{D37475A0-57E9-4476-8C75-BB98882EB2F5}" srcOrd="1" destOrd="0" presId="urn:microsoft.com/office/officeart/2005/8/layout/orgChart1"/>
    <dgm:cxn modelId="{71C908A2-DA63-42D8-9CCB-6A487F7460B4}" type="presParOf" srcId="{D37475A0-57E9-4476-8C75-BB98882EB2F5}" destId="{8DA92767-1DD8-421B-A3C0-FDE4629A189B}" srcOrd="0" destOrd="0" presId="urn:microsoft.com/office/officeart/2005/8/layout/orgChart1"/>
    <dgm:cxn modelId="{EC06BF6D-EF7A-4A23-BDEC-BD0478DD1317}" type="presParOf" srcId="{D37475A0-57E9-4476-8C75-BB98882EB2F5}" destId="{156276A1-B0CE-4B36-936C-5EACE7A24DA6}" srcOrd="1" destOrd="0" presId="urn:microsoft.com/office/officeart/2005/8/layout/orgChart1"/>
    <dgm:cxn modelId="{B028BA9A-1415-4976-B248-97609F05C4FC}" type="presParOf" srcId="{156276A1-B0CE-4B36-936C-5EACE7A24DA6}" destId="{CFC176BB-7050-45D0-9F6F-1DA0DDC8566F}" srcOrd="0" destOrd="0" presId="urn:microsoft.com/office/officeart/2005/8/layout/orgChart1"/>
    <dgm:cxn modelId="{99BB7B06-A610-49C8-BF3E-992E8096A89C}" type="presParOf" srcId="{CFC176BB-7050-45D0-9F6F-1DA0DDC8566F}" destId="{9A9F1790-AF34-4DC2-9867-AEE974DA6BF1}" srcOrd="0" destOrd="0" presId="urn:microsoft.com/office/officeart/2005/8/layout/orgChart1"/>
    <dgm:cxn modelId="{B32B1D69-6DCB-44A5-828B-C5FC9763C214}" type="presParOf" srcId="{CFC176BB-7050-45D0-9F6F-1DA0DDC8566F}" destId="{D69C840C-6BF2-4F1F-B07E-EC1F56720DF2}" srcOrd="1" destOrd="0" presId="urn:microsoft.com/office/officeart/2005/8/layout/orgChart1"/>
    <dgm:cxn modelId="{E319ED08-A8A6-4B66-8885-FE12696A28A0}" type="presParOf" srcId="{156276A1-B0CE-4B36-936C-5EACE7A24DA6}" destId="{0C510EDF-CB80-4EAA-96A8-7B32329E19DB}" srcOrd="1" destOrd="0" presId="urn:microsoft.com/office/officeart/2005/8/layout/orgChart1"/>
    <dgm:cxn modelId="{5C3B6134-5071-443C-BF45-3D1439793AB7}" type="presParOf" srcId="{156276A1-B0CE-4B36-936C-5EACE7A24DA6}" destId="{9E24EFEB-268F-4CC6-BEA5-3665875E5506}" srcOrd="2" destOrd="0" presId="urn:microsoft.com/office/officeart/2005/8/layout/orgChart1"/>
    <dgm:cxn modelId="{25A8CAC5-EB81-44CF-8DB3-48D8780534CA}" type="presParOf" srcId="{2960FF7F-F78D-4EBD-ABFC-A0E869D72291}" destId="{962DB72E-8EF6-4C85-83BC-1DAB050AF30F}" srcOrd="2" destOrd="0" presId="urn:microsoft.com/office/officeart/2005/8/layout/orgChart1"/>
    <dgm:cxn modelId="{366E1508-38B3-44E5-834D-BD34C3E7324E}" type="presParOf" srcId="{265D04FC-3030-4184-B0DE-C0AFF3C492A4}" destId="{442045F5-C1DB-4B37-B7B3-5A1BBBE751D6}" srcOrd="6" destOrd="0" presId="urn:microsoft.com/office/officeart/2005/8/layout/orgChart1"/>
    <dgm:cxn modelId="{4AE71BCB-3D62-4E22-B2BA-A226055F43FB}" type="presParOf" srcId="{265D04FC-3030-4184-B0DE-C0AFF3C492A4}" destId="{70173CBF-CF23-4856-A35C-168810322820}" srcOrd="7" destOrd="0" presId="urn:microsoft.com/office/officeart/2005/8/layout/orgChart1"/>
    <dgm:cxn modelId="{A4408F99-5A71-40AE-9B39-ABA69AB24D46}" type="presParOf" srcId="{70173CBF-CF23-4856-A35C-168810322820}" destId="{78B65E9A-9754-4CD9-B004-6B5D08ABA682}" srcOrd="0" destOrd="0" presId="urn:microsoft.com/office/officeart/2005/8/layout/orgChart1"/>
    <dgm:cxn modelId="{C8AFC400-8CC9-41DE-B954-E1AFF4E54E94}" type="presParOf" srcId="{78B65E9A-9754-4CD9-B004-6B5D08ABA682}" destId="{C9E7EC6A-67C9-40AB-8427-B778F070FE75}" srcOrd="0" destOrd="0" presId="urn:microsoft.com/office/officeart/2005/8/layout/orgChart1"/>
    <dgm:cxn modelId="{06A57B47-95EF-4AA2-8D21-44BD23B6AE93}" type="presParOf" srcId="{78B65E9A-9754-4CD9-B004-6B5D08ABA682}" destId="{CC133E09-89F6-4EAA-A891-0484C79D6331}" srcOrd="1" destOrd="0" presId="urn:microsoft.com/office/officeart/2005/8/layout/orgChart1"/>
    <dgm:cxn modelId="{79F52881-0446-479A-9751-7DD1D5792004}" type="presParOf" srcId="{70173CBF-CF23-4856-A35C-168810322820}" destId="{1FA8A05C-94A4-418D-B409-A5A5650FF720}" srcOrd="1" destOrd="0" presId="urn:microsoft.com/office/officeart/2005/8/layout/orgChart1"/>
    <dgm:cxn modelId="{0AED4BB8-3DCA-4B36-AA00-1531108CCEF0}" type="presParOf" srcId="{1FA8A05C-94A4-418D-B409-A5A5650FF720}" destId="{B9AA2317-BDE9-46AF-906F-69B65E2FF7FF}" srcOrd="0" destOrd="0" presId="urn:microsoft.com/office/officeart/2005/8/layout/orgChart1"/>
    <dgm:cxn modelId="{203E6A7A-967B-4E99-8863-2D020B86CEDB}" type="presParOf" srcId="{1FA8A05C-94A4-418D-B409-A5A5650FF720}" destId="{B226F433-3E79-4F0F-A5E3-80DBFC79569D}" srcOrd="1" destOrd="0" presId="urn:microsoft.com/office/officeart/2005/8/layout/orgChart1"/>
    <dgm:cxn modelId="{13315566-54BA-497A-A41A-EFE2F44370DA}" type="presParOf" srcId="{B226F433-3E79-4F0F-A5E3-80DBFC79569D}" destId="{2DFD0BFC-A9DB-4EC8-8262-4818C2CF20A8}" srcOrd="0" destOrd="0" presId="urn:microsoft.com/office/officeart/2005/8/layout/orgChart1"/>
    <dgm:cxn modelId="{11FA89DA-AAA6-41B3-A1C0-A9D7DDC742F9}" type="presParOf" srcId="{2DFD0BFC-A9DB-4EC8-8262-4818C2CF20A8}" destId="{6F7169FD-8B19-4971-9D13-185B1EA92446}" srcOrd="0" destOrd="0" presId="urn:microsoft.com/office/officeart/2005/8/layout/orgChart1"/>
    <dgm:cxn modelId="{FA251D3C-72EC-4352-BC69-20D0DD89D262}" type="presParOf" srcId="{2DFD0BFC-A9DB-4EC8-8262-4818C2CF20A8}" destId="{3D9DF63E-0E84-49F4-964A-25F55C1E3E32}" srcOrd="1" destOrd="0" presId="urn:microsoft.com/office/officeart/2005/8/layout/orgChart1"/>
    <dgm:cxn modelId="{06342D7E-D120-450B-9DD6-509C0D5F415D}" type="presParOf" srcId="{B226F433-3E79-4F0F-A5E3-80DBFC79569D}" destId="{91292E04-57AE-412F-92AA-F437A5FA1340}" srcOrd="1" destOrd="0" presId="urn:microsoft.com/office/officeart/2005/8/layout/orgChart1"/>
    <dgm:cxn modelId="{F935E405-2798-4B19-9C60-E1A594ABC824}" type="presParOf" srcId="{B226F433-3E79-4F0F-A5E3-80DBFC79569D}" destId="{612A5C11-A53C-40DD-96CA-371C7A6B9F59}" srcOrd="2" destOrd="0" presId="urn:microsoft.com/office/officeart/2005/8/layout/orgChart1"/>
    <dgm:cxn modelId="{E0B0AD7A-A2B9-46B6-ACC2-EED6B7D170D0}" type="presParOf" srcId="{70173CBF-CF23-4856-A35C-168810322820}" destId="{99EB1F63-FE83-4A54-9B7C-25FA0CB399C3}" srcOrd="2" destOrd="0" presId="urn:microsoft.com/office/officeart/2005/8/layout/orgChart1"/>
    <dgm:cxn modelId="{7136C056-BEBB-429A-BF8E-8084BEBC9639}" type="presParOf" srcId="{C745FF52-7319-4215-B060-70EC63701EA0}" destId="{DEF86D54-8DDA-477E-B9D5-00B7F4786CB7}"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FDDD85AF-6C2D-4845-A7D9-22B1A4467A1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5D1497B3-AD45-48C0-B16D-2287096C376C}">
      <dgm:prSet/>
      <dgm:spPr/>
      <dgm:t>
        <a:bodyPr/>
        <a:lstStyle/>
        <a:p>
          <a:pPr rtl="0"/>
          <a:r>
            <a:rPr lang="en-US" dirty="0" smtClean="0"/>
            <a:t>1</a:t>
          </a:r>
          <a:endParaRPr lang="en-US" dirty="0"/>
        </a:p>
      </dgm:t>
    </dgm:pt>
    <dgm:pt modelId="{DAFE2F35-DB2F-42B9-8ED3-F77B52FBA952}" type="parTrans" cxnId="{BE5DEF33-3615-4173-A1DA-06507E29A824}">
      <dgm:prSet/>
      <dgm:spPr/>
      <dgm:t>
        <a:bodyPr/>
        <a:lstStyle/>
        <a:p>
          <a:endParaRPr lang="en-US"/>
        </a:p>
      </dgm:t>
    </dgm:pt>
    <dgm:pt modelId="{9282A124-2163-4196-B247-3B022A693E6C}" type="sibTrans" cxnId="{BE5DEF33-3615-4173-A1DA-06507E29A824}">
      <dgm:prSet/>
      <dgm:spPr/>
      <dgm:t>
        <a:bodyPr/>
        <a:lstStyle/>
        <a:p>
          <a:endParaRPr lang="en-US"/>
        </a:p>
      </dgm:t>
    </dgm:pt>
    <dgm:pt modelId="{5731E1C5-A80F-4ACA-A7B6-291E4C628E53}">
      <dgm:prSet/>
      <dgm:spPr/>
      <dgm:t>
        <a:bodyPr/>
        <a:lstStyle/>
        <a:p>
          <a:pPr rtl="0"/>
          <a:r>
            <a:rPr lang="en-US" dirty="0" smtClean="0"/>
            <a:t>2</a:t>
          </a:r>
          <a:endParaRPr lang="en-US" dirty="0"/>
        </a:p>
      </dgm:t>
    </dgm:pt>
    <dgm:pt modelId="{DB04F736-692F-48C4-9E15-F5B189A69A26}" type="parTrans" cxnId="{1D67D8BA-5F7E-4FB1-8E69-B667DAABC131}">
      <dgm:prSet/>
      <dgm:spPr/>
      <dgm:t>
        <a:bodyPr/>
        <a:lstStyle/>
        <a:p>
          <a:endParaRPr lang="en-US"/>
        </a:p>
      </dgm:t>
    </dgm:pt>
    <dgm:pt modelId="{3F3ACA16-C256-45A2-8891-5D10551B9435}" type="sibTrans" cxnId="{1D67D8BA-5F7E-4FB1-8E69-B667DAABC131}">
      <dgm:prSet/>
      <dgm:spPr/>
      <dgm:t>
        <a:bodyPr/>
        <a:lstStyle/>
        <a:p>
          <a:endParaRPr lang="en-US"/>
        </a:p>
      </dgm:t>
    </dgm:pt>
    <dgm:pt modelId="{6DE8A81E-971E-4835-B4CC-E33FC421F575}">
      <dgm:prSet/>
      <dgm:spPr/>
      <dgm:t>
        <a:bodyPr/>
        <a:lstStyle/>
        <a:p>
          <a:pPr rtl="0"/>
          <a:r>
            <a:rPr lang="en-US" b="0" dirty="0" smtClean="0"/>
            <a:t>CQI with input and feedback from various constituencies or external stakeholders</a:t>
          </a:r>
          <a:endParaRPr lang="en-US" b="0" dirty="0"/>
        </a:p>
      </dgm:t>
    </dgm:pt>
    <dgm:pt modelId="{2DA4F8CD-6ACA-4CE7-B41C-0263947107EC}" type="parTrans" cxnId="{889E1822-870C-4CA9-B9F8-9AB793C1DCA1}">
      <dgm:prSet/>
      <dgm:spPr/>
      <dgm:t>
        <a:bodyPr/>
        <a:lstStyle/>
        <a:p>
          <a:endParaRPr lang="en-US"/>
        </a:p>
      </dgm:t>
    </dgm:pt>
    <dgm:pt modelId="{418EDAB6-3E57-4487-832F-1E8088477548}" type="sibTrans" cxnId="{889E1822-870C-4CA9-B9F8-9AB793C1DCA1}">
      <dgm:prSet/>
      <dgm:spPr/>
      <dgm:t>
        <a:bodyPr/>
        <a:lstStyle/>
        <a:p>
          <a:endParaRPr lang="en-US"/>
        </a:p>
      </dgm:t>
    </dgm:pt>
    <dgm:pt modelId="{F23EE7A0-249F-4A77-B5D3-6620B0E4BD71}">
      <dgm:prSet/>
      <dgm:spPr/>
      <dgm:t>
        <a:bodyPr/>
        <a:lstStyle/>
        <a:p>
          <a:pPr rtl="0"/>
          <a:r>
            <a:rPr lang="en-US" b="1" dirty="0" smtClean="0"/>
            <a:t>3</a:t>
          </a:r>
          <a:endParaRPr lang="en-US" b="1" dirty="0"/>
        </a:p>
      </dgm:t>
    </dgm:pt>
    <dgm:pt modelId="{9CF2ADFA-807C-42EC-A96E-1E6843BD0E7B}" type="parTrans" cxnId="{02F96AE8-B5B0-4F0E-BAEF-1522BFBD95DC}">
      <dgm:prSet/>
      <dgm:spPr/>
      <dgm:t>
        <a:bodyPr/>
        <a:lstStyle/>
        <a:p>
          <a:endParaRPr lang="en-US"/>
        </a:p>
      </dgm:t>
    </dgm:pt>
    <dgm:pt modelId="{5E5F2CE0-57CE-46AB-B5C8-CD641C70C7CC}" type="sibTrans" cxnId="{02F96AE8-B5B0-4F0E-BAEF-1522BFBD95DC}">
      <dgm:prSet/>
      <dgm:spPr/>
      <dgm:t>
        <a:bodyPr/>
        <a:lstStyle/>
        <a:p>
          <a:endParaRPr lang="en-US"/>
        </a:p>
      </dgm:t>
    </dgm:pt>
    <dgm:pt modelId="{487973CB-F9C4-41A6-956B-F3BC7C9396FE}">
      <dgm:prSet/>
      <dgm:spPr/>
      <dgm:t>
        <a:bodyPr/>
        <a:lstStyle/>
        <a:p>
          <a:pPr rtl="0"/>
          <a:r>
            <a:rPr lang="en-US" dirty="0" smtClean="0"/>
            <a:t>Students are well informed and trained of the skills required out of them  </a:t>
          </a:r>
          <a:endParaRPr lang="en-US" dirty="0"/>
        </a:p>
      </dgm:t>
    </dgm:pt>
    <dgm:pt modelId="{5AF8CF74-8774-40DD-A46A-EE259476F2C6}" type="parTrans" cxnId="{0217D2D6-B488-47D4-8E85-534B4994D6FA}">
      <dgm:prSet/>
      <dgm:spPr/>
      <dgm:t>
        <a:bodyPr/>
        <a:lstStyle/>
        <a:p>
          <a:endParaRPr lang="en-US"/>
        </a:p>
      </dgm:t>
    </dgm:pt>
    <dgm:pt modelId="{19711F2D-F259-4559-BFA8-4799E3D67B71}" type="sibTrans" cxnId="{0217D2D6-B488-47D4-8E85-534B4994D6FA}">
      <dgm:prSet/>
      <dgm:spPr/>
      <dgm:t>
        <a:bodyPr/>
        <a:lstStyle/>
        <a:p>
          <a:endParaRPr lang="en-US"/>
        </a:p>
      </dgm:t>
    </dgm:pt>
    <dgm:pt modelId="{D9253666-28F4-4452-86E3-27E4408D5361}">
      <dgm:prSet/>
      <dgm:spPr/>
      <dgm:t>
        <a:bodyPr/>
        <a:lstStyle/>
        <a:p>
          <a:pPr rtl="0"/>
          <a:r>
            <a:rPr lang="en-US" dirty="0" smtClean="0"/>
            <a:t>4</a:t>
          </a:r>
          <a:endParaRPr lang="en-US" dirty="0"/>
        </a:p>
      </dgm:t>
    </dgm:pt>
    <dgm:pt modelId="{BDCCD78E-465F-40B9-9D0A-67F41669E8F0}" type="parTrans" cxnId="{FC2EC767-D205-45A8-960C-9269EBA14897}">
      <dgm:prSet/>
      <dgm:spPr/>
      <dgm:t>
        <a:bodyPr/>
        <a:lstStyle/>
        <a:p>
          <a:endParaRPr lang="en-US"/>
        </a:p>
      </dgm:t>
    </dgm:pt>
    <dgm:pt modelId="{8B97AC4E-49E8-4C23-AAD8-876687BC2CA1}" type="sibTrans" cxnId="{FC2EC767-D205-45A8-960C-9269EBA14897}">
      <dgm:prSet/>
      <dgm:spPr/>
      <dgm:t>
        <a:bodyPr/>
        <a:lstStyle/>
        <a:p>
          <a:endParaRPr lang="en-US"/>
        </a:p>
      </dgm:t>
    </dgm:pt>
    <dgm:pt modelId="{E8FDBFEE-512E-4F6B-AD5E-0C28F7021358}">
      <dgm:prSet/>
      <dgm:spPr/>
      <dgm:t>
        <a:bodyPr/>
        <a:lstStyle/>
        <a:p>
          <a:pPr rtl="0"/>
          <a:r>
            <a:rPr lang="en-US" dirty="0" smtClean="0"/>
            <a:t>5</a:t>
          </a:r>
          <a:endParaRPr lang="en-US" dirty="0"/>
        </a:p>
      </dgm:t>
    </dgm:pt>
    <dgm:pt modelId="{CBEB83CE-0A50-4007-AA0E-02F7DB20F575}" type="parTrans" cxnId="{6F2DC098-A679-4FA7-BFF6-789AB913A770}">
      <dgm:prSet/>
      <dgm:spPr/>
      <dgm:t>
        <a:bodyPr/>
        <a:lstStyle/>
        <a:p>
          <a:endParaRPr lang="en-US"/>
        </a:p>
      </dgm:t>
    </dgm:pt>
    <dgm:pt modelId="{108A9598-3A01-4827-98EB-D35229FF4482}" type="sibTrans" cxnId="{6F2DC098-A679-4FA7-BFF6-789AB913A770}">
      <dgm:prSet/>
      <dgm:spPr/>
      <dgm:t>
        <a:bodyPr/>
        <a:lstStyle/>
        <a:p>
          <a:endParaRPr lang="en-US"/>
        </a:p>
      </dgm:t>
    </dgm:pt>
    <dgm:pt modelId="{E853184F-12D8-4BE2-8EEB-B740224471C8}">
      <dgm:prSet/>
      <dgm:spPr/>
      <dgm:t>
        <a:bodyPr/>
        <a:lstStyle/>
        <a:p>
          <a:pPr rtl="0"/>
          <a:r>
            <a:rPr lang="en-US" dirty="0" smtClean="0"/>
            <a:t>Encourage more exposures to professional practice through LI, site visits, industry through industry-linked projects or assignments, industry mentors, student dialogue with industry professionals or visiting industry speakers.</a:t>
          </a:r>
          <a:endParaRPr lang="en-US" dirty="0"/>
        </a:p>
      </dgm:t>
    </dgm:pt>
    <dgm:pt modelId="{19872051-B59F-47D0-BFC8-85BBF910249A}" type="parTrans" cxnId="{26A3A10A-CFB3-48AF-A2A0-F0D0DBE8C018}">
      <dgm:prSet/>
      <dgm:spPr/>
      <dgm:t>
        <a:bodyPr/>
        <a:lstStyle/>
        <a:p>
          <a:endParaRPr lang="en-US"/>
        </a:p>
      </dgm:t>
    </dgm:pt>
    <dgm:pt modelId="{240F65D2-49E3-42B7-AF5C-669B12F9403D}" type="sibTrans" cxnId="{26A3A10A-CFB3-48AF-A2A0-F0D0DBE8C018}">
      <dgm:prSet/>
      <dgm:spPr/>
      <dgm:t>
        <a:bodyPr/>
        <a:lstStyle/>
        <a:p>
          <a:endParaRPr lang="en-US"/>
        </a:p>
      </dgm:t>
    </dgm:pt>
    <dgm:pt modelId="{64224B93-A912-4710-9B79-E64F46930209}">
      <dgm:prSet/>
      <dgm:spPr/>
      <dgm:t>
        <a:bodyPr/>
        <a:lstStyle/>
        <a:p>
          <a:pPr rtl="0"/>
          <a:r>
            <a:rPr lang="en-US" dirty="0" smtClean="0"/>
            <a:t>6</a:t>
          </a:r>
          <a:endParaRPr lang="en-US" dirty="0"/>
        </a:p>
      </dgm:t>
    </dgm:pt>
    <dgm:pt modelId="{42F7D0EB-4562-4626-8049-821D5ACB5342}" type="parTrans" cxnId="{E8E2B610-91C1-4301-A683-9646568D027C}">
      <dgm:prSet/>
      <dgm:spPr/>
      <dgm:t>
        <a:bodyPr/>
        <a:lstStyle/>
        <a:p>
          <a:endParaRPr lang="en-US"/>
        </a:p>
      </dgm:t>
    </dgm:pt>
    <dgm:pt modelId="{28DB4CC2-A54A-4796-9F39-CEA414A6E9C8}" type="sibTrans" cxnId="{E8E2B610-91C1-4301-A683-9646568D027C}">
      <dgm:prSet/>
      <dgm:spPr/>
      <dgm:t>
        <a:bodyPr/>
        <a:lstStyle/>
        <a:p>
          <a:endParaRPr lang="en-US"/>
        </a:p>
      </dgm:t>
    </dgm:pt>
    <dgm:pt modelId="{DEF791E0-336B-47B7-A1F5-29F64A1BC8EF}">
      <dgm:prSet/>
      <dgm:spPr/>
      <dgm:t>
        <a:bodyPr/>
        <a:lstStyle/>
        <a:p>
          <a:pPr rtl="0"/>
          <a:r>
            <a:rPr lang="en-US" dirty="0" smtClean="0"/>
            <a:t>Higher assurance of the delivery of the outcome capabilities in every graduate.</a:t>
          </a:r>
          <a:endParaRPr lang="en-US" dirty="0"/>
        </a:p>
      </dgm:t>
    </dgm:pt>
    <dgm:pt modelId="{D4A6E313-155F-4C69-9C2F-E0979A342E1F}" type="parTrans" cxnId="{BE247ECF-AA41-4ADE-9859-0B88451F3073}">
      <dgm:prSet/>
      <dgm:spPr/>
      <dgm:t>
        <a:bodyPr/>
        <a:lstStyle/>
        <a:p>
          <a:endParaRPr lang="en-US"/>
        </a:p>
      </dgm:t>
    </dgm:pt>
    <dgm:pt modelId="{C243BB8E-2F7E-43EF-AA06-07FD2BDB23D8}" type="sibTrans" cxnId="{BE247ECF-AA41-4ADE-9859-0B88451F3073}">
      <dgm:prSet/>
      <dgm:spPr/>
      <dgm:t>
        <a:bodyPr/>
        <a:lstStyle/>
        <a:p>
          <a:endParaRPr lang="en-US"/>
        </a:p>
      </dgm:t>
    </dgm:pt>
    <dgm:pt modelId="{44CB8DE9-F3B3-4B69-94E6-5EBABBD9F770}">
      <dgm:prSet/>
      <dgm:spPr/>
      <dgm:t>
        <a:bodyPr/>
        <a:lstStyle/>
        <a:p>
          <a:pPr rtl="0"/>
          <a:r>
            <a:rPr lang="en-US" dirty="0" smtClean="0"/>
            <a:t>Alert and concern : qualities of the graduates produced.</a:t>
          </a:r>
          <a:endParaRPr lang="en-US" dirty="0"/>
        </a:p>
      </dgm:t>
    </dgm:pt>
    <dgm:pt modelId="{54C912FF-05B6-4AC2-88DC-0D7EA1ED2366}" type="parTrans" cxnId="{EBCB0047-B54F-4FC4-9FE1-377ED66980F7}">
      <dgm:prSet/>
      <dgm:spPr/>
      <dgm:t>
        <a:bodyPr/>
        <a:lstStyle/>
        <a:p>
          <a:endParaRPr lang="en-US"/>
        </a:p>
      </dgm:t>
    </dgm:pt>
    <dgm:pt modelId="{E044EE3D-DA5C-4012-8A65-56A78875494B}" type="sibTrans" cxnId="{EBCB0047-B54F-4FC4-9FE1-377ED66980F7}">
      <dgm:prSet/>
      <dgm:spPr/>
      <dgm:t>
        <a:bodyPr/>
        <a:lstStyle/>
        <a:p>
          <a:endParaRPr lang="en-US"/>
        </a:p>
      </dgm:t>
    </dgm:pt>
    <dgm:pt modelId="{3A7FE0CE-FF52-442F-8688-EF31D699E2D0}">
      <dgm:prSet/>
      <dgm:spPr/>
      <dgm:t>
        <a:bodyPr/>
        <a:lstStyle/>
        <a:p>
          <a:pPr rtl="0"/>
          <a:r>
            <a:rPr lang="en-US" dirty="0" smtClean="0"/>
            <a:t>Encourage more systematic, innovative and flexible teaching approach or learning design ––for example:  CL , PBL, etc.</a:t>
          </a:r>
          <a:endParaRPr lang="en-US" dirty="0"/>
        </a:p>
      </dgm:t>
    </dgm:pt>
    <dgm:pt modelId="{DE656E5E-B7BF-4F12-AC0F-F55CACE8BDEE}" type="parTrans" cxnId="{A78B1279-88D6-421E-B95F-EFBC946B64F7}">
      <dgm:prSet/>
      <dgm:spPr/>
      <dgm:t>
        <a:bodyPr/>
        <a:lstStyle/>
        <a:p>
          <a:endParaRPr lang="en-US"/>
        </a:p>
      </dgm:t>
    </dgm:pt>
    <dgm:pt modelId="{5B083A88-945F-46C6-90A4-4D6BF14C8AE8}" type="sibTrans" cxnId="{A78B1279-88D6-421E-B95F-EFBC946B64F7}">
      <dgm:prSet/>
      <dgm:spPr/>
      <dgm:t>
        <a:bodyPr/>
        <a:lstStyle/>
        <a:p>
          <a:endParaRPr lang="en-US"/>
        </a:p>
      </dgm:t>
    </dgm:pt>
    <dgm:pt modelId="{2DA0FC83-9697-48CA-8DB6-214330F1421D}" type="pres">
      <dgm:prSet presAssocID="{FDDD85AF-6C2D-4845-A7D9-22B1A4467A1E}" presName="linearFlow" presStyleCnt="0">
        <dgm:presLayoutVars>
          <dgm:dir/>
          <dgm:animLvl val="lvl"/>
          <dgm:resizeHandles val="exact"/>
        </dgm:presLayoutVars>
      </dgm:prSet>
      <dgm:spPr/>
      <dgm:t>
        <a:bodyPr/>
        <a:lstStyle/>
        <a:p>
          <a:endParaRPr lang="en-US"/>
        </a:p>
      </dgm:t>
    </dgm:pt>
    <dgm:pt modelId="{3D4959C6-BE3B-459F-B01E-4D40AEE6FF21}" type="pres">
      <dgm:prSet presAssocID="{5D1497B3-AD45-48C0-B16D-2287096C376C}" presName="composite" presStyleCnt="0"/>
      <dgm:spPr/>
    </dgm:pt>
    <dgm:pt modelId="{099188CE-A28D-47C8-9DB7-216223527A5E}" type="pres">
      <dgm:prSet presAssocID="{5D1497B3-AD45-48C0-B16D-2287096C376C}" presName="parentText" presStyleLbl="alignNode1" presStyleIdx="0" presStyleCnt="6">
        <dgm:presLayoutVars>
          <dgm:chMax val="1"/>
          <dgm:bulletEnabled val="1"/>
        </dgm:presLayoutVars>
      </dgm:prSet>
      <dgm:spPr/>
      <dgm:t>
        <a:bodyPr/>
        <a:lstStyle/>
        <a:p>
          <a:endParaRPr lang="en-US"/>
        </a:p>
      </dgm:t>
    </dgm:pt>
    <dgm:pt modelId="{3FA84F9F-405C-4E36-9FD6-6907C2132730}" type="pres">
      <dgm:prSet presAssocID="{5D1497B3-AD45-48C0-B16D-2287096C376C}" presName="descendantText" presStyleLbl="alignAcc1" presStyleIdx="0" presStyleCnt="6">
        <dgm:presLayoutVars>
          <dgm:bulletEnabled val="1"/>
        </dgm:presLayoutVars>
      </dgm:prSet>
      <dgm:spPr/>
      <dgm:t>
        <a:bodyPr/>
        <a:lstStyle/>
        <a:p>
          <a:endParaRPr lang="en-US"/>
        </a:p>
      </dgm:t>
    </dgm:pt>
    <dgm:pt modelId="{EF40BEE6-CBD4-4012-858E-CB1C2C0153F1}" type="pres">
      <dgm:prSet presAssocID="{9282A124-2163-4196-B247-3B022A693E6C}" presName="sp" presStyleCnt="0"/>
      <dgm:spPr/>
    </dgm:pt>
    <dgm:pt modelId="{43D934EE-B7CA-4C38-A021-49FFC510E62E}" type="pres">
      <dgm:prSet presAssocID="{5731E1C5-A80F-4ACA-A7B6-291E4C628E53}" presName="composite" presStyleCnt="0"/>
      <dgm:spPr/>
    </dgm:pt>
    <dgm:pt modelId="{28DD2C5D-DCA6-427E-89A2-ECCC36173B38}" type="pres">
      <dgm:prSet presAssocID="{5731E1C5-A80F-4ACA-A7B6-291E4C628E53}" presName="parentText" presStyleLbl="alignNode1" presStyleIdx="1" presStyleCnt="6">
        <dgm:presLayoutVars>
          <dgm:chMax val="1"/>
          <dgm:bulletEnabled val="1"/>
        </dgm:presLayoutVars>
      </dgm:prSet>
      <dgm:spPr/>
      <dgm:t>
        <a:bodyPr/>
        <a:lstStyle/>
        <a:p>
          <a:endParaRPr lang="en-US"/>
        </a:p>
      </dgm:t>
    </dgm:pt>
    <dgm:pt modelId="{C41031E4-1DC3-434D-A669-F7A9ADCAC6A2}" type="pres">
      <dgm:prSet presAssocID="{5731E1C5-A80F-4ACA-A7B6-291E4C628E53}" presName="descendantText" presStyleLbl="alignAcc1" presStyleIdx="1" presStyleCnt="6">
        <dgm:presLayoutVars>
          <dgm:bulletEnabled val="1"/>
        </dgm:presLayoutVars>
      </dgm:prSet>
      <dgm:spPr/>
      <dgm:t>
        <a:bodyPr/>
        <a:lstStyle/>
        <a:p>
          <a:endParaRPr lang="en-US"/>
        </a:p>
      </dgm:t>
    </dgm:pt>
    <dgm:pt modelId="{A7345B0B-BDAB-4AAE-A4F6-021878732BF5}" type="pres">
      <dgm:prSet presAssocID="{3F3ACA16-C256-45A2-8891-5D10551B9435}" presName="sp" presStyleCnt="0"/>
      <dgm:spPr/>
    </dgm:pt>
    <dgm:pt modelId="{8954D720-657C-46BE-82A6-F2912CF99DCA}" type="pres">
      <dgm:prSet presAssocID="{F23EE7A0-249F-4A77-B5D3-6620B0E4BD71}" presName="composite" presStyleCnt="0"/>
      <dgm:spPr/>
    </dgm:pt>
    <dgm:pt modelId="{6284B628-65D2-4C48-B641-88D0536BC0E2}" type="pres">
      <dgm:prSet presAssocID="{F23EE7A0-249F-4A77-B5D3-6620B0E4BD71}" presName="parentText" presStyleLbl="alignNode1" presStyleIdx="2" presStyleCnt="6">
        <dgm:presLayoutVars>
          <dgm:chMax val="1"/>
          <dgm:bulletEnabled val="1"/>
        </dgm:presLayoutVars>
      </dgm:prSet>
      <dgm:spPr/>
      <dgm:t>
        <a:bodyPr/>
        <a:lstStyle/>
        <a:p>
          <a:endParaRPr lang="en-US"/>
        </a:p>
      </dgm:t>
    </dgm:pt>
    <dgm:pt modelId="{10DCC391-20A0-4B73-BD8C-55EB768EAF57}" type="pres">
      <dgm:prSet presAssocID="{F23EE7A0-249F-4A77-B5D3-6620B0E4BD71}" presName="descendantText" presStyleLbl="alignAcc1" presStyleIdx="2" presStyleCnt="6">
        <dgm:presLayoutVars>
          <dgm:bulletEnabled val="1"/>
        </dgm:presLayoutVars>
      </dgm:prSet>
      <dgm:spPr/>
      <dgm:t>
        <a:bodyPr/>
        <a:lstStyle/>
        <a:p>
          <a:endParaRPr lang="en-US"/>
        </a:p>
      </dgm:t>
    </dgm:pt>
    <dgm:pt modelId="{11CBDF9B-B109-47E0-9D69-7CEBBD25F2F5}" type="pres">
      <dgm:prSet presAssocID="{5E5F2CE0-57CE-46AB-B5C8-CD641C70C7CC}" presName="sp" presStyleCnt="0"/>
      <dgm:spPr/>
    </dgm:pt>
    <dgm:pt modelId="{B61555EA-4621-4C71-AE6C-89EA2C722E40}" type="pres">
      <dgm:prSet presAssocID="{D9253666-28F4-4452-86E3-27E4408D5361}" presName="composite" presStyleCnt="0"/>
      <dgm:spPr/>
    </dgm:pt>
    <dgm:pt modelId="{3CF3CB34-DE7B-4C98-8CAB-33FAD38019E9}" type="pres">
      <dgm:prSet presAssocID="{D9253666-28F4-4452-86E3-27E4408D5361}" presName="parentText" presStyleLbl="alignNode1" presStyleIdx="3" presStyleCnt="6">
        <dgm:presLayoutVars>
          <dgm:chMax val="1"/>
          <dgm:bulletEnabled val="1"/>
        </dgm:presLayoutVars>
      </dgm:prSet>
      <dgm:spPr/>
      <dgm:t>
        <a:bodyPr/>
        <a:lstStyle/>
        <a:p>
          <a:endParaRPr lang="en-US"/>
        </a:p>
      </dgm:t>
    </dgm:pt>
    <dgm:pt modelId="{BAF5DF73-8F04-4DD4-8826-AA8726DF5D04}" type="pres">
      <dgm:prSet presAssocID="{D9253666-28F4-4452-86E3-27E4408D5361}" presName="descendantText" presStyleLbl="alignAcc1" presStyleIdx="3" presStyleCnt="6">
        <dgm:presLayoutVars>
          <dgm:bulletEnabled val="1"/>
        </dgm:presLayoutVars>
      </dgm:prSet>
      <dgm:spPr/>
      <dgm:t>
        <a:bodyPr/>
        <a:lstStyle/>
        <a:p>
          <a:endParaRPr lang="en-US"/>
        </a:p>
      </dgm:t>
    </dgm:pt>
    <dgm:pt modelId="{6F49F9E2-A618-4AF3-A62F-397700F0D1A0}" type="pres">
      <dgm:prSet presAssocID="{8B97AC4E-49E8-4C23-AAD8-876687BC2CA1}" presName="sp" presStyleCnt="0"/>
      <dgm:spPr/>
    </dgm:pt>
    <dgm:pt modelId="{4C0CD3E5-906C-46A8-BB39-AC99ABC7B410}" type="pres">
      <dgm:prSet presAssocID="{E8FDBFEE-512E-4F6B-AD5E-0C28F7021358}" presName="composite" presStyleCnt="0"/>
      <dgm:spPr/>
    </dgm:pt>
    <dgm:pt modelId="{E4EB0E2F-00D0-41DA-B8AE-D28321F1E193}" type="pres">
      <dgm:prSet presAssocID="{E8FDBFEE-512E-4F6B-AD5E-0C28F7021358}" presName="parentText" presStyleLbl="alignNode1" presStyleIdx="4" presStyleCnt="6">
        <dgm:presLayoutVars>
          <dgm:chMax val="1"/>
          <dgm:bulletEnabled val="1"/>
        </dgm:presLayoutVars>
      </dgm:prSet>
      <dgm:spPr/>
      <dgm:t>
        <a:bodyPr/>
        <a:lstStyle/>
        <a:p>
          <a:endParaRPr lang="en-US"/>
        </a:p>
      </dgm:t>
    </dgm:pt>
    <dgm:pt modelId="{109C6E0C-D415-411F-9787-A0AE10B65958}" type="pres">
      <dgm:prSet presAssocID="{E8FDBFEE-512E-4F6B-AD5E-0C28F7021358}" presName="descendantText" presStyleLbl="alignAcc1" presStyleIdx="4" presStyleCnt="6">
        <dgm:presLayoutVars>
          <dgm:bulletEnabled val="1"/>
        </dgm:presLayoutVars>
      </dgm:prSet>
      <dgm:spPr/>
      <dgm:t>
        <a:bodyPr/>
        <a:lstStyle/>
        <a:p>
          <a:endParaRPr lang="en-US"/>
        </a:p>
      </dgm:t>
    </dgm:pt>
    <dgm:pt modelId="{8A155E85-2533-427E-8D73-BBC196CEB835}" type="pres">
      <dgm:prSet presAssocID="{108A9598-3A01-4827-98EB-D35229FF4482}" presName="sp" presStyleCnt="0"/>
      <dgm:spPr/>
    </dgm:pt>
    <dgm:pt modelId="{DCB2E2ED-E0CA-4B73-892D-BB6DAF53A235}" type="pres">
      <dgm:prSet presAssocID="{64224B93-A912-4710-9B79-E64F46930209}" presName="composite" presStyleCnt="0"/>
      <dgm:spPr/>
    </dgm:pt>
    <dgm:pt modelId="{41D9C1F3-DFCC-4215-91CD-E47ADC75C1C1}" type="pres">
      <dgm:prSet presAssocID="{64224B93-A912-4710-9B79-E64F46930209}" presName="parentText" presStyleLbl="alignNode1" presStyleIdx="5" presStyleCnt="6">
        <dgm:presLayoutVars>
          <dgm:chMax val="1"/>
          <dgm:bulletEnabled val="1"/>
        </dgm:presLayoutVars>
      </dgm:prSet>
      <dgm:spPr/>
      <dgm:t>
        <a:bodyPr/>
        <a:lstStyle/>
        <a:p>
          <a:endParaRPr lang="en-US"/>
        </a:p>
      </dgm:t>
    </dgm:pt>
    <dgm:pt modelId="{D7B42F37-6A8D-4368-BA6A-2CBDF0838705}" type="pres">
      <dgm:prSet presAssocID="{64224B93-A912-4710-9B79-E64F46930209}" presName="descendantText" presStyleLbl="alignAcc1" presStyleIdx="5" presStyleCnt="6">
        <dgm:presLayoutVars>
          <dgm:bulletEnabled val="1"/>
        </dgm:presLayoutVars>
      </dgm:prSet>
      <dgm:spPr/>
      <dgm:t>
        <a:bodyPr/>
        <a:lstStyle/>
        <a:p>
          <a:endParaRPr lang="en-US"/>
        </a:p>
      </dgm:t>
    </dgm:pt>
  </dgm:ptLst>
  <dgm:cxnLst>
    <dgm:cxn modelId="{BE247ECF-AA41-4ADE-9859-0B88451F3073}" srcId="{64224B93-A912-4710-9B79-E64F46930209}" destId="{DEF791E0-336B-47B7-A1F5-29F64A1BC8EF}" srcOrd="0" destOrd="0" parTransId="{D4A6E313-155F-4C69-9C2F-E0979A342E1F}" sibTransId="{C243BB8E-2F7E-43EF-AA06-07FD2BDB23D8}"/>
    <dgm:cxn modelId="{ECF3A261-5C7D-4A6B-A907-26BCD4AEA09B}" type="presOf" srcId="{5D1497B3-AD45-48C0-B16D-2287096C376C}" destId="{099188CE-A28D-47C8-9DB7-216223527A5E}" srcOrd="0" destOrd="0" presId="urn:microsoft.com/office/officeart/2005/8/layout/chevron2"/>
    <dgm:cxn modelId="{56052522-75E5-42CF-80FC-650256206C96}" type="presOf" srcId="{5731E1C5-A80F-4ACA-A7B6-291E4C628E53}" destId="{28DD2C5D-DCA6-427E-89A2-ECCC36173B38}" srcOrd="0" destOrd="0" presId="urn:microsoft.com/office/officeart/2005/8/layout/chevron2"/>
    <dgm:cxn modelId="{BE5DEF33-3615-4173-A1DA-06507E29A824}" srcId="{FDDD85AF-6C2D-4845-A7D9-22B1A4467A1E}" destId="{5D1497B3-AD45-48C0-B16D-2287096C376C}" srcOrd="0" destOrd="0" parTransId="{DAFE2F35-DB2F-42B9-8ED3-F77B52FBA952}" sibTransId="{9282A124-2163-4196-B247-3B022A693E6C}"/>
    <dgm:cxn modelId="{AF871DF8-D7E4-476D-88E3-7639CE8E3CC5}" type="presOf" srcId="{44CB8DE9-F3B3-4B69-94E6-5EBABBD9F770}" destId="{3FA84F9F-405C-4E36-9FD6-6907C2132730}" srcOrd="0" destOrd="0" presId="urn:microsoft.com/office/officeart/2005/8/layout/chevron2"/>
    <dgm:cxn modelId="{319B820C-4C3E-4948-B856-A0AD1E8FCCF2}" type="presOf" srcId="{FDDD85AF-6C2D-4845-A7D9-22B1A4467A1E}" destId="{2DA0FC83-9697-48CA-8DB6-214330F1421D}" srcOrd="0" destOrd="0" presId="urn:microsoft.com/office/officeart/2005/8/layout/chevron2"/>
    <dgm:cxn modelId="{02F96AE8-B5B0-4F0E-BAEF-1522BFBD95DC}" srcId="{FDDD85AF-6C2D-4845-A7D9-22B1A4467A1E}" destId="{F23EE7A0-249F-4A77-B5D3-6620B0E4BD71}" srcOrd="2" destOrd="0" parTransId="{9CF2ADFA-807C-42EC-A96E-1E6843BD0E7B}" sibTransId="{5E5F2CE0-57CE-46AB-B5C8-CD641C70C7CC}"/>
    <dgm:cxn modelId="{C2FBA21E-4A10-4E2B-85F1-FC371E9BF72E}" type="presOf" srcId="{F23EE7A0-249F-4A77-B5D3-6620B0E4BD71}" destId="{6284B628-65D2-4C48-B641-88D0536BC0E2}" srcOrd="0" destOrd="0" presId="urn:microsoft.com/office/officeart/2005/8/layout/chevron2"/>
    <dgm:cxn modelId="{ECE10F2B-1A7C-483A-AE21-3F864118BFF6}" type="presOf" srcId="{E8FDBFEE-512E-4F6B-AD5E-0C28F7021358}" destId="{E4EB0E2F-00D0-41DA-B8AE-D28321F1E193}" srcOrd="0" destOrd="0" presId="urn:microsoft.com/office/officeart/2005/8/layout/chevron2"/>
    <dgm:cxn modelId="{26A3A10A-CFB3-48AF-A2A0-F0D0DBE8C018}" srcId="{E8FDBFEE-512E-4F6B-AD5E-0C28F7021358}" destId="{E853184F-12D8-4BE2-8EEB-B740224471C8}" srcOrd="0" destOrd="0" parTransId="{19872051-B59F-47D0-BFC8-85BBF910249A}" sibTransId="{240F65D2-49E3-42B7-AF5C-669B12F9403D}"/>
    <dgm:cxn modelId="{6B557116-28DD-4563-8BC7-E981B3494FB2}" type="presOf" srcId="{487973CB-F9C4-41A6-956B-F3BC7C9396FE}" destId="{10DCC391-20A0-4B73-BD8C-55EB768EAF57}" srcOrd="0" destOrd="0" presId="urn:microsoft.com/office/officeart/2005/8/layout/chevron2"/>
    <dgm:cxn modelId="{3414F74D-54EC-42B3-8E47-D31CE6F10734}" type="presOf" srcId="{64224B93-A912-4710-9B79-E64F46930209}" destId="{41D9C1F3-DFCC-4215-91CD-E47ADC75C1C1}" srcOrd="0" destOrd="0" presId="urn:microsoft.com/office/officeart/2005/8/layout/chevron2"/>
    <dgm:cxn modelId="{D90D98F2-4BCF-4D93-AF7E-0B9C1B6464F3}" type="presOf" srcId="{DEF791E0-336B-47B7-A1F5-29F64A1BC8EF}" destId="{D7B42F37-6A8D-4368-BA6A-2CBDF0838705}" srcOrd="0" destOrd="0" presId="urn:microsoft.com/office/officeart/2005/8/layout/chevron2"/>
    <dgm:cxn modelId="{3EA90287-44C7-4B52-84E4-02769FA90906}" type="presOf" srcId="{E853184F-12D8-4BE2-8EEB-B740224471C8}" destId="{109C6E0C-D415-411F-9787-A0AE10B65958}" srcOrd="0" destOrd="0" presId="urn:microsoft.com/office/officeart/2005/8/layout/chevron2"/>
    <dgm:cxn modelId="{CC501E3B-0D1A-46DC-B2F4-726C91C35305}" type="presOf" srcId="{3A7FE0CE-FF52-442F-8688-EF31D699E2D0}" destId="{BAF5DF73-8F04-4DD4-8826-AA8726DF5D04}" srcOrd="0" destOrd="0" presId="urn:microsoft.com/office/officeart/2005/8/layout/chevron2"/>
    <dgm:cxn modelId="{FC2EC767-D205-45A8-960C-9269EBA14897}" srcId="{FDDD85AF-6C2D-4845-A7D9-22B1A4467A1E}" destId="{D9253666-28F4-4452-86E3-27E4408D5361}" srcOrd="3" destOrd="0" parTransId="{BDCCD78E-465F-40B9-9D0A-67F41669E8F0}" sibTransId="{8B97AC4E-49E8-4C23-AAD8-876687BC2CA1}"/>
    <dgm:cxn modelId="{889E1822-870C-4CA9-B9F8-9AB793C1DCA1}" srcId="{5731E1C5-A80F-4ACA-A7B6-291E4C628E53}" destId="{6DE8A81E-971E-4835-B4CC-E33FC421F575}" srcOrd="0" destOrd="0" parTransId="{2DA4F8CD-6ACA-4CE7-B41C-0263947107EC}" sibTransId="{418EDAB6-3E57-4487-832F-1E8088477548}"/>
    <dgm:cxn modelId="{A78B1279-88D6-421E-B95F-EFBC946B64F7}" srcId="{D9253666-28F4-4452-86E3-27E4408D5361}" destId="{3A7FE0CE-FF52-442F-8688-EF31D699E2D0}" srcOrd="0" destOrd="0" parTransId="{DE656E5E-B7BF-4F12-AC0F-F55CACE8BDEE}" sibTransId="{5B083A88-945F-46C6-90A4-4D6BF14C8AE8}"/>
    <dgm:cxn modelId="{6F2DC098-A679-4FA7-BFF6-789AB913A770}" srcId="{FDDD85AF-6C2D-4845-A7D9-22B1A4467A1E}" destId="{E8FDBFEE-512E-4F6B-AD5E-0C28F7021358}" srcOrd="4" destOrd="0" parTransId="{CBEB83CE-0A50-4007-AA0E-02F7DB20F575}" sibTransId="{108A9598-3A01-4827-98EB-D35229FF4482}"/>
    <dgm:cxn modelId="{63724143-8372-4B7E-9D7D-7FDFA1CE0DD8}" type="presOf" srcId="{D9253666-28F4-4452-86E3-27E4408D5361}" destId="{3CF3CB34-DE7B-4C98-8CAB-33FAD38019E9}" srcOrd="0" destOrd="0" presId="urn:microsoft.com/office/officeart/2005/8/layout/chevron2"/>
    <dgm:cxn modelId="{E8E2B610-91C1-4301-A683-9646568D027C}" srcId="{FDDD85AF-6C2D-4845-A7D9-22B1A4467A1E}" destId="{64224B93-A912-4710-9B79-E64F46930209}" srcOrd="5" destOrd="0" parTransId="{42F7D0EB-4562-4626-8049-821D5ACB5342}" sibTransId="{28DB4CC2-A54A-4796-9F39-CEA414A6E9C8}"/>
    <dgm:cxn modelId="{EBCB0047-B54F-4FC4-9FE1-377ED66980F7}" srcId="{5D1497B3-AD45-48C0-B16D-2287096C376C}" destId="{44CB8DE9-F3B3-4B69-94E6-5EBABBD9F770}" srcOrd="0" destOrd="0" parTransId="{54C912FF-05B6-4AC2-88DC-0D7EA1ED2366}" sibTransId="{E044EE3D-DA5C-4012-8A65-56A78875494B}"/>
    <dgm:cxn modelId="{1D67D8BA-5F7E-4FB1-8E69-B667DAABC131}" srcId="{FDDD85AF-6C2D-4845-A7D9-22B1A4467A1E}" destId="{5731E1C5-A80F-4ACA-A7B6-291E4C628E53}" srcOrd="1" destOrd="0" parTransId="{DB04F736-692F-48C4-9E15-F5B189A69A26}" sibTransId="{3F3ACA16-C256-45A2-8891-5D10551B9435}"/>
    <dgm:cxn modelId="{0217D2D6-B488-47D4-8E85-534B4994D6FA}" srcId="{F23EE7A0-249F-4A77-B5D3-6620B0E4BD71}" destId="{487973CB-F9C4-41A6-956B-F3BC7C9396FE}" srcOrd="0" destOrd="0" parTransId="{5AF8CF74-8774-40DD-A46A-EE259476F2C6}" sibTransId="{19711F2D-F259-4559-BFA8-4799E3D67B71}"/>
    <dgm:cxn modelId="{D461D602-8536-4771-8DCA-F817D5985831}" type="presOf" srcId="{6DE8A81E-971E-4835-B4CC-E33FC421F575}" destId="{C41031E4-1DC3-434D-A669-F7A9ADCAC6A2}" srcOrd="0" destOrd="0" presId="urn:microsoft.com/office/officeart/2005/8/layout/chevron2"/>
    <dgm:cxn modelId="{066955E3-9FCB-47A2-9702-0A29C223E084}" type="presParOf" srcId="{2DA0FC83-9697-48CA-8DB6-214330F1421D}" destId="{3D4959C6-BE3B-459F-B01E-4D40AEE6FF21}" srcOrd="0" destOrd="0" presId="urn:microsoft.com/office/officeart/2005/8/layout/chevron2"/>
    <dgm:cxn modelId="{12E4810D-CE0C-4DD3-BE87-E8C1D720B5F1}" type="presParOf" srcId="{3D4959C6-BE3B-459F-B01E-4D40AEE6FF21}" destId="{099188CE-A28D-47C8-9DB7-216223527A5E}" srcOrd="0" destOrd="0" presId="urn:microsoft.com/office/officeart/2005/8/layout/chevron2"/>
    <dgm:cxn modelId="{48CA0095-E86D-43E7-B473-0B8355763A8E}" type="presParOf" srcId="{3D4959C6-BE3B-459F-B01E-4D40AEE6FF21}" destId="{3FA84F9F-405C-4E36-9FD6-6907C2132730}" srcOrd="1" destOrd="0" presId="urn:microsoft.com/office/officeart/2005/8/layout/chevron2"/>
    <dgm:cxn modelId="{6FC43355-8DBF-48B1-B63D-588FD52AF9B5}" type="presParOf" srcId="{2DA0FC83-9697-48CA-8DB6-214330F1421D}" destId="{EF40BEE6-CBD4-4012-858E-CB1C2C0153F1}" srcOrd="1" destOrd="0" presId="urn:microsoft.com/office/officeart/2005/8/layout/chevron2"/>
    <dgm:cxn modelId="{8DCD56EB-2983-4266-B48F-84F011491386}" type="presParOf" srcId="{2DA0FC83-9697-48CA-8DB6-214330F1421D}" destId="{43D934EE-B7CA-4C38-A021-49FFC510E62E}" srcOrd="2" destOrd="0" presId="urn:microsoft.com/office/officeart/2005/8/layout/chevron2"/>
    <dgm:cxn modelId="{F8F96362-641D-499B-A745-1D72C328DC93}" type="presParOf" srcId="{43D934EE-B7CA-4C38-A021-49FFC510E62E}" destId="{28DD2C5D-DCA6-427E-89A2-ECCC36173B38}" srcOrd="0" destOrd="0" presId="urn:microsoft.com/office/officeart/2005/8/layout/chevron2"/>
    <dgm:cxn modelId="{B1CE6AC4-AD45-4ED3-8A01-26A18BD2EB4F}" type="presParOf" srcId="{43D934EE-B7CA-4C38-A021-49FFC510E62E}" destId="{C41031E4-1DC3-434D-A669-F7A9ADCAC6A2}" srcOrd="1" destOrd="0" presId="urn:microsoft.com/office/officeart/2005/8/layout/chevron2"/>
    <dgm:cxn modelId="{1CD81548-F299-40DA-82B9-0D70EAC0F172}" type="presParOf" srcId="{2DA0FC83-9697-48CA-8DB6-214330F1421D}" destId="{A7345B0B-BDAB-4AAE-A4F6-021878732BF5}" srcOrd="3" destOrd="0" presId="urn:microsoft.com/office/officeart/2005/8/layout/chevron2"/>
    <dgm:cxn modelId="{E95B2E0A-89F1-4D95-867E-C09D66431403}" type="presParOf" srcId="{2DA0FC83-9697-48CA-8DB6-214330F1421D}" destId="{8954D720-657C-46BE-82A6-F2912CF99DCA}" srcOrd="4" destOrd="0" presId="urn:microsoft.com/office/officeart/2005/8/layout/chevron2"/>
    <dgm:cxn modelId="{4D2E23D9-C3A5-4B7E-B829-E6A22FE81621}" type="presParOf" srcId="{8954D720-657C-46BE-82A6-F2912CF99DCA}" destId="{6284B628-65D2-4C48-B641-88D0536BC0E2}" srcOrd="0" destOrd="0" presId="urn:microsoft.com/office/officeart/2005/8/layout/chevron2"/>
    <dgm:cxn modelId="{8A35A5DD-7EA5-495A-AA31-CD598CE91457}" type="presParOf" srcId="{8954D720-657C-46BE-82A6-F2912CF99DCA}" destId="{10DCC391-20A0-4B73-BD8C-55EB768EAF57}" srcOrd="1" destOrd="0" presId="urn:microsoft.com/office/officeart/2005/8/layout/chevron2"/>
    <dgm:cxn modelId="{C20CCA9B-A762-45D0-992B-70807BCCE512}" type="presParOf" srcId="{2DA0FC83-9697-48CA-8DB6-214330F1421D}" destId="{11CBDF9B-B109-47E0-9D69-7CEBBD25F2F5}" srcOrd="5" destOrd="0" presId="urn:microsoft.com/office/officeart/2005/8/layout/chevron2"/>
    <dgm:cxn modelId="{0AC841FE-06D5-4E31-B88C-195BE6FFF3A8}" type="presParOf" srcId="{2DA0FC83-9697-48CA-8DB6-214330F1421D}" destId="{B61555EA-4621-4C71-AE6C-89EA2C722E40}" srcOrd="6" destOrd="0" presId="urn:microsoft.com/office/officeart/2005/8/layout/chevron2"/>
    <dgm:cxn modelId="{A4C18A33-BC4E-4FE1-AC3C-2619C9D8904D}" type="presParOf" srcId="{B61555EA-4621-4C71-AE6C-89EA2C722E40}" destId="{3CF3CB34-DE7B-4C98-8CAB-33FAD38019E9}" srcOrd="0" destOrd="0" presId="urn:microsoft.com/office/officeart/2005/8/layout/chevron2"/>
    <dgm:cxn modelId="{2C42869B-B28F-4461-9A77-13A2ED6F9C09}" type="presParOf" srcId="{B61555EA-4621-4C71-AE6C-89EA2C722E40}" destId="{BAF5DF73-8F04-4DD4-8826-AA8726DF5D04}" srcOrd="1" destOrd="0" presId="urn:microsoft.com/office/officeart/2005/8/layout/chevron2"/>
    <dgm:cxn modelId="{F387EFC0-7C52-4CB0-95E1-790E669837FD}" type="presParOf" srcId="{2DA0FC83-9697-48CA-8DB6-214330F1421D}" destId="{6F49F9E2-A618-4AF3-A62F-397700F0D1A0}" srcOrd="7" destOrd="0" presId="urn:microsoft.com/office/officeart/2005/8/layout/chevron2"/>
    <dgm:cxn modelId="{50FA507A-9EB1-4C4F-ABBA-69A85D83E5AD}" type="presParOf" srcId="{2DA0FC83-9697-48CA-8DB6-214330F1421D}" destId="{4C0CD3E5-906C-46A8-BB39-AC99ABC7B410}" srcOrd="8" destOrd="0" presId="urn:microsoft.com/office/officeart/2005/8/layout/chevron2"/>
    <dgm:cxn modelId="{E049AD43-CCF9-4176-B098-83013A1A3C70}" type="presParOf" srcId="{4C0CD3E5-906C-46A8-BB39-AC99ABC7B410}" destId="{E4EB0E2F-00D0-41DA-B8AE-D28321F1E193}" srcOrd="0" destOrd="0" presId="urn:microsoft.com/office/officeart/2005/8/layout/chevron2"/>
    <dgm:cxn modelId="{0EBE4761-3840-47C2-8968-11F152031244}" type="presParOf" srcId="{4C0CD3E5-906C-46A8-BB39-AC99ABC7B410}" destId="{109C6E0C-D415-411F-9787-A0AE10B65958}" srcOrd="1" destOrd="0" presId="urn:microsoft.com/office/officeart/2005/8/layout/chevron2"/>
    <dgm:cxn modelId="{FA5C3229-4CDB-4FDA-9C68-17C985C06A20}" type="presParOf" srcId="{2DA0FC83-9697-48CA-8DB6-214330F1421D}" destId="{8A155E85-2533-427E-8D73-BBC196CEB835}" srcOrd="9" destOrd="0" presId="urn:microsoft.com/office/officeart/2005/8/layout/chevron2"/>
    <dgm:cxn modelId="{15ECF31A-CFB7-499F-A9E4-17E8E3580513}" type="presParOf" srcId="{2DA0FC83-9697-48CA-8DB6-214330F1421D}" destId="{DCB2E2ED-E0CA-4B73-892D-BB6DAF53A235}" srcOrd="10" destOrd="0" presId="urn:microsoft.com/office/officeart/2005/8/layout/chevron2"/>
    <dgm:cxn modelId="{C643941B-8666-4127-A90E-C379E7655DA3}" type="presParOf" srcId="{DCB2E2ED-E0CA-4B73-892D-BB6DAF53A235}" destId="{41D9C1F3-DFCC-4215-91CD-E47ADC75C1C1}" srcOrd="0" destOrd="0" presId="urn:microsoft.com/office/officeart/2005/8/layout/chevron2"/>
    <dgm:cxn modelId="{0E46F2A8-F09F-4627-9ADE-3EFB1EC75BD2}" type="presParOf" srcId="{DCB2E2ED-E0CA-4B73-892D-BB6DAF53A235}" destId="{D7B42F37-6A8D-4368-BA6A-2CBDF0838705}"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9188CE-A28D-47C8-9DB7-216223527A5E}">
      <dsp:nvSpPr>
        <dsp:cNvPr id="0" name=""/>
        <dsp:cNvSpPr/>
      </dsp:nvSpPr>
      <dsp:spPr>
        <a:xfrm rot="5400000">
          <a:off x="-156727" y="159401"/>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kern="1200" dirty="0" smtClean="0"/>
            <a:t>1</a:t>
          </a:r>
          <a:endParaRPr lang="en-US" sz="2100" kern="1200" dirty="0"/>
        </a:p>
      </dsp:txBody>
      <dsp:txXfrm rot="5400000">
        <a:off x="-156727" y="159401"/>
        <a:ext cx="1044847" cy="731393"/>
      </dsp:txXfrm>
    </dsp:sp>
    <dsp:sp modelId="{3FA84F9F-405C-4E36-9FD6-6907C2132730}">
      <dsp:nvSpPr>
        <dsp:cNvPr id="0" name=""/>
        <dsp:cNvSpPr/>
      </dsp:nvSpPr>
      <dsp:spPr>
        <a:xfrm rot="5400000">
          <a:off x="4598121" y="-3864052"/>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Alert and concern : qualities of the graduates produced.</a:t>
          </a:r>
          <a:endParaRPr lang="en-US" sz="1400" kern="1200" dirty="0"/>
        </a:p>
      </dsp:txBody>
      <dsp:txXfrm rot="5400000">
        <a:off x="4598121" y="-3864052"/>
        <a:ext cx="679151" cy="8412606"/>
      </dsp:txXfrm>
    </dsp:sp>
    <dsp:sp modelId="{28DD2C5D-DCA6-427E-89A2-ECCC36173B38}">
      <dsp:nvSpPr>
        <dsp:cNvPr id="0" name=""/>
        <dsp:cNvSpPr/>
      </dsp:nvSpPr>
      <dsp:spPr>
        <a:xfrm rot="5400000">
          <a:off x="-156727" y="1107602"/>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kern="1200" dirty="0" smtClean="0"/>
            <a:t>2</a:t>
          </a:r>
          <a:endParaRPr lang="en-US" sz="2100" kern="1200" dirty="0"/>
        </a:p>
      </dsp:txBody>
      <dsp:txXfrm rot="5400000">
        <a:off x="-156727" y="1107602"/>
        <a:ext cx="1044847" cy="731393"/>
      </dsp:txXfrm>
    </dsp:sp>
    <dsp:sp modelId="{C41031E4-1DC3-434D-A669-F7A9ADCAC6A2}">
      <dsp:nvSpPr>
        <dsp:cNvPr id="0" name=""/>
        <dsp:cNvSpPr/>
      </dsp:nvSpPr>
      <dsp:spPr>
        <a:xfrm rot="5400000">
          <a:off x="4598121" y="-2915852"/>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b="1" kern="1200" dirty="0" smtClean="0"/>
            <a:t>CQI with input and feedback from various constituencies or external stakeholders</a:t>
          </a:r>
          <a:endParaRPr lang="en-US" sz="1400" kern="1200" dirty="0"/>
        </a:p>
      </dsp:txBody>
      <dsp:txXfrm rot="5400000">
        <a:off x="4598121" y="-2915852"/>
        <a:ext cx="679151" cy="8412606"/>
      </dsp:txXfrm>
    </dsp:sp>
    <dsp:sp modelId="{6284B628-65D2-4C48-B641-88D0536BC0E2}">
      <dsp:nvSpPr>
        <dsp:cNvPr id="0" name=""/>
        <dsp:cNvSpPr/>
      </dsp:nvSpPr>
      <dsp:spPr>
        <a:xfrm rot="5400000">
          <a:off x="-156727" y="2055802"/>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b="1" kern="1200" dirty="0" smtClean="0"/>
            <a:t>3</a:t>
          </a:r>
          <a:endParaRPr lang="en-US" sz="2100" b="1" kern="1200" dirty="0"/>
        </a:p>
      </dsp:txBody>
      <dsp:txXfrm rot="5400000">
        <a:off x="-156727" y="2055802"/>
        <a:ext cx="1044847" cy="731393"/>
      </dsp:txXfrm>
    </dsp:sp>
    <dsp:sp modelId="{10DCC391-20A0-4B73-BD8C-55EB768EAF57}">
      <dsp:nvSpPr>
        <dsp:cNvPr id="0" name=""/>
        <dsp:cNvSpPr/>
      </dsp:nvSpPr>
      <dsp:spPr>
        <a:xfrm rot="5400000">
          <a:off x="4598121" y="-1967651"/>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Students are well informed and trained of the skills required out of them required them</a:t>
          </a:r>
          <a:endParaRPr lang="en-US" sz="1400" kern="1200" dirty="0"/>
        </a:p>
      </dsp:txBody>
      <dsp:txXfrm rot="5400000">
        <a:off x="4598121" y="-1967651"/>
        <a:ext cx="679151" cy="8412606"/>
      </dsp:txXfrm>
    </dsp:sp>
    <dsp:sp modelId="{3CF3CB34-DE7B-4C98-8CAB-33FAD38019E9}">
      <dsp:nvSpPr>
        <dsp:cNvPr id="0" name=""/>
        <dsp:cNvSpPr/>
      </dsp:nvSpPr>
      <dsp:spPr>
        <a:xfrm rot="5400000">
          <a:off x="-156727" y="3004003"/>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kern="1200" dirty="0" smtClean="0"/>
            <a:t>4</a:t>
          </a:r>
          <a:endParaRPr lang="en-US" sz="2100" kern="1200" dirty="0"/>
        </a:p>
      </dsp:txBody>
      <dsp:txXfrm rot="5400000">
        <a:off x="-156727" y="3004003"/>
        <a:ext cx="1044847" cy="731393"/>
      </dsp:txXfrm>
    </dsp:sp>
    <dsp:sp modelId="{BAF5DF73-8F04-4DD4-8826-AA8726DF5D04}">
      <dsp:nvSpPr>
        <dsp:cNvPr id="0" name=""/>
        <dsp:cNvSpPr/>
      </dsp:nvSpPr>
      <dsp:spPr>
        <a:xfrm rot="5400000">
          <a:off x="4598121" y="-1019451"/>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Encourage more systematic, innovative and flexible teaching approach or learning design ––for example: AL &amp; PBLPBL</a:t>
          </a:r>
          <a:endParaRPr lang="en-US" sz="1400" kern="1200" dirty="0"/>
        </a:p>
      </dsp:txBody>
      <dsp:txXfrm rot="5400000">
        <a:off x="4598121" y="-1019451"/>
        <a:ext cx="679151" cy="8412606"/>
      </dsp:txXfrm>
    </dsp:sp>
    <dsp:sp modelId="{E4EB0E2F-00D0-41DA-B8AE-D28321F1E193}">
      <dsp:nvSpPr>
        <dsp:cNvPr id="0" name=""/>
        <dsp:cNvSpPr/>
      </dsp:nvSpPr>
      <dsp:spPr>
        <a:xfrm rot="5400000">
          <a:off x="-156727" y="3952204"/>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kern="1200" dirty="0" smtClean="0"/>
            <a:t>5</a:t>
          </a:r>
          <a:endParaRPr lang="en-US" sz="2100" kern="1200" dirty="0"/>
        </a:p>
      </dsp:txBody>
      <dsp:txXfrm rot="5400000">
        <a:off x="-156727" y="3952204"/>
        <a:ext cx="1044847" cy="731393"/>
      </dsp:txXfrm>
    </dsp:sp>
    <dsp:sp modelId="{109C6E0C-D415-411F-9787-A0AE10B65958}">
      <dsp:nvSpPr>
        <dsp:cNvPr id="0" name=""/>
        <dsp:cNvSpPr/>
      </dsp:nvSpPr>
      <dsp:spPr>
        <a:xfrm rot="5400000">
          <a:off x="4598121" y="-71250"/>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Encourage more exposures to professional practice through LI, site visits, industry through industry-linked projects or assignments, industry mentors, student dialogue with industry professionals or visiting industry speakers.</a:t>
          </a:r>
          <a:endParaRPr lang="en-US" sz="1400" kern="1200" dirty="0"/>
        </a:p>
      </dsp:txBody>
      <dsp:txXfrm rot="5400000">
        <a:off x="4598121" y="-71250"/>
        <a:ext cx="679151" cy="8412606"/>
      </dsp:txXfrm>
    </dsp:sp>
    <dsp:sp modelId="{41D9C1F3-DFCC-4215-91CD-E47ADC75C1C1}">
      <dsp:nvSpPr>
        <dsp:cNvPr id="0" name=""/>
        <dsp:cNvSpPr/>
      </dsp:nvSpPr>
      <dsp:spPr>
        <a:xfrm rot="5400000">
          <a:off x="-156727" y="4900404"/>
          <a:ext cx="1044847" cy="73139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en-US" sz="2100" kern="1200" dirty="0" smtClean="0"/>
            <a:t>6</a:t>
          </a:r>
          <a:endParaRPr lang="en-US" sz="2100" kern="1200" dirty="0"/>
        </a:p>
      </dsp:txBody>
      <dsp:txXfrm rot="5400000">
        <a:off x="-156727" y="4900404"/>
        <a:ext cx="1044847" cy="731393"/>
      </dsp:txXfrm>
    </dsp:sp>
    <dsp:sp modelId="{D7B42F37-6A8D-4368-BA6A-2CBDF0838705}">
      <dsp:nvSpPr>
        <dsp:cNvPr id="0" name=""/>
        <dsp:cNvSpPr/>
      </dsp:nvSpPr>
      <dsp:spPr>
        <a:xfrm rot="5400000">
          <a:off x="4598121" y="876949"/>
          <a:ext cx="679151" cy="84126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smtClean="0"/>
            <a:t>Higher assurance of the delivery of the outcome capabilities in every graduate.</a:t>
          </a:r>
          <a:endParaRPr lang="en-US" sz="1400" kern="1200" dirty="0"/>
        </a:p>
      </dsp:txBody>
      <dsp:txXfrm rot="5400000">
        <a:off x="4598121" y="876949"/>
        <a:ext cx="679151" cy="841260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defRPr sz="1300">
                <a:latin typeface="Times New Roman" pitchFamily="18" charset="0"/>
              </a:defRPr>
            </a:lvl1pPr>
          </a:lstStyle>
          <a:p>
            <a:pPr>
              <a:defRPr/>
            </a:pPr>
            <a:endParaRPr lang="en-US"/>
          </a:p>
        </p:txBody>
      </p:sp>
      <p:sp>
        <p:nvSpPr>
          <p:cNvPr id="55299" name="Rectangle 3"/>
          <p:cNvSpPr>
            <a:spLocks noGrp="1" noChangeArrowheads="1"/>
          </p:cNvSpPr>
          <p:nvPr>
            <p:ph type="dt" sz="quarter" idx="1"/>
          </p:nvPr>
        </p:nvSpPr>
        <p:spPr bwMode="auto">
          <a:xfrm>
            <a:off x="414528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defRPr sz="1300">
                <a:latin typeface="Times New Roman" pitchFamily="18" charset="0"/>
              </a:defRPr>
            </a:lvl1pPr>
          </a:lstStyle>
          <a:p>
            <a:pPr>
              <a:defRPr/>
            </a:pPr>
            <a:endParaRPr lang="en-US"/>
          </a:p>
        </p:txBody>
      </p:sp>
      <p:sp>
        <p:nvSpPr>
          <p:cNvPr id="55300" name="Rectangle 4"/>
          <p:cNvSpPr>
            <a:spLocks noGrp="1" noChangeArrowheads="1"/>
          </p:cNvSpPr>
          <p:nvPr>
            <p:ph type="ftr" sz="quarter" idx="2"/>
          </p:nvPr>
        </p:nvSpPr>
        <p:spPr bwMode="auto">
          <a:xfrm>
            <a:off x="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defRPr sz="1300">
                <a:latin typeface="Times New Roman" pitchFamily="18" charset="0"/>
              </a:defRPr>
            </a:lvl1pPr>
          </a:lstStyle>
          <a:p>
            <a:pPr>
              <a:defRPr/>
            </a:pPr>
            <a:endParaRPr lang="en-US"/>
          </a:p>
        </p:txBody>
      </p:sp>
      <p:sp>
        <p:nvSpPr>
          <p:cNvPr id="55301" name="Rectangle 5"/>
          <p:cNvSpPr>
            <a:spLocks noGrp="1" noChangeArrowheads="1"/>
          </p:cNvSpPr>
          <p:nvPr>
            <p:ph type="sldNum" sz="quarter" idx="3"/>
          </p:nvPr>
        </p:nvSpPr>
        <p:spPr bwMode="auto">
          <a:xfrm>
            <a:off x="414528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latin typeface="Times New Roman" pitchFamily="18" charset="0"/>
              </a:defRPr>
            </a:lvl1pPr>
          </a:lstStyle>
          <a:p>
            <a:pPr>
              <a:defRPr/>
            </a:pPr>
            <a:fld id="{CBDDDAE8-0D7E-4CD6-9392-E8D092434C1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pPr>
              <a:defRPr/>
            </a:pPr>
            <a:fld id="{13EBD57C-E4AB-4046-B967-94F0711CA90D}" type="datetimeFigureOut">
              <a:rPr lang="en-US"/>
              <a:pPr>
                <a:defRPr/>
              </a:pPr>
              <a:t>3/30/2011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pPr>
              <a:defRPr/>
            </a:pPr>
            <a:fld id="{818E73FD-ED67-46BA-B86E-FC7F255E8310}"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E9DF11-0D4A-405E-ACA8-1E1479BD59C1}"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B8BF8B4-3D09-4CF6-A778-344D21B3F153}" type="slidenum">
              <a:rPr lang="en-US" smtClean="0"/>
              <a:pPr/>
              <a:t>20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24</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24</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E2B94E-DADE-4401-8F69-B94CF560D9D5}" type="slidenum">
              <a:rPr lang="en-US" smtClean="0"/>
              <a:pPr/>
              <a:t>25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30</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30</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9BAA858-D5D6-4657-8F28-C9D3BF3F24E8}" type="slidenum">
              <a:rPr lang="en-US" smtClean="0"/>
              <a:pPr/>
              <a:t>33</a:t>
            </a:fld>
            <a:endParaRPr lang="en-US" smtClean="0"/>
          </a:p>
        </p:txBody>
      </p:sp>
      <p:sp>
        <p:nvSpPr>
          <p:cNvPr id="76803"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C4D07032-093B-45DA-B8E9-8E3C90C2CDA6}" type="slidenum">
              <a:rPr lang="en-US" sz="1300">
                <a:latin typeface="Arial" charset="0"/>
                <a:ea typeface="MS PGothic" pitchFamily="34" charset="-128"/>
              </a:rPr>
              <a:pPr algn="r" defTabSz="978360" eaLnBrk="1" hangingPunct="1"/>
              <a:t>33</a:t>
            </a:fld>
            <a:endParaRPr lang="en-US" sz="1300" dirty="0">
              <a:latin typeface="Arial" charset="0"/>
              <a:ea typeface="MS PGothic" pitchFamily="34" charset="-128"/>
            </a:endParaRPr>
          </a:p>
        </p:txBody>
      </p:sp>
      <p:sp>
        <p:nvSpPr>
          <p:cNvPr id="7680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140549-209D-4107-B4BF-39B81AB75097}" type="slidenum">
              <a:rPr lang="en-US" smtClean="0"/>
              <a:pPr/>
              <a:t>34</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smtClean="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BD3E01-7ECE-43C8-AD6B-F08636E2141C}" type="slidenum">
              <a:rPr lang="en-US" smtClean="0"/>
              <a:pPr/>
              <a:t>35</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36</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36</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C569E2-6817-4B9D-A81C-E3D86E145017}" type="slidenum">
              <a:rPr lang="en-US" smtClean="0"/>
              <a:pPr/>
              <a:t>37</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1C7BED-915E-4BC2-86CB-6C67C23DC1FF}" type="slidenum">
              <a:rPr lang="en-US" smtClean="0"/>
              <a:pPr/>
              <a:t>38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D3E356-CB87-4E30-960C-6173FC31C39B}" type="slidenum">
              <a:rPr lang="en-US" smtClean="0"/>
              <a:pPr/>
              <a:t>4</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39</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39</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41</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41</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1C7BED-915E-4BC2-86CB-6C67C23DC1FF}" type="slidenum">
              <a:rPr lang="en-US" smtClean="0"/>
              <a:pPr/>
              <a:t>42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485725-3AAB-470A-B7E7-7DB799B82628}" type="slidenum">
              <a:rPr lang="en-US" smtClean="0"/>
              <a:pPr/>
              <a:t>5</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B450A7-D936-48EC-94FF-F9589EEBE5DC}" type="slidenum">
              <a:rPr lang="en-US" smtClean="0"/>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27D0B28-747F-45CA-9056-7B19E8A2474B}" type="slidenum">
              <a:rPr lang="en-US" smtClean="0"/>
              <a:pPr/>
              <a:t>7</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MY" dirty="0" smtClean="0"/>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BB8A1CC-589B-437D-8083-2662741CB323}" type="slidenum">
              <a:rPr lang="en-US" smtClean="0"/>
              <a:pPr/>
              <a:t>13</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16</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16</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8CF2702-CD11-44D1-85DE-0109577A8CC9}" type="slidenum">
              <a:rPr lang="en-US" smtClean="0"/>
              <a:pPr/>
              <a:t>17</a:t>
            </a:fld>
            <a:endParaRPr lang="en-US" smtClean="0"/>
          </a:p>
        </p:txBody>
      </p:sp>
      <p:sp>
        <p:nvSpPr>
          <p:cNvPr id="75779" name="Rectangle 7"/>
          <p:cNvSpPr txBox="1">
            <a:spLocks noGrp="1" noChangeArrowheads="1"/>
          </p:cNvSpPr>
          <p:nvPr/>
        </p:nvSpPr>
        <p:spPr bwMode="auto">
          <a:xfrm>
            <a:off x="4144385" y="9118865"/>
            <a:ext cx="3169137" cy="480819"/>
          </a:xfrm>
          <a:prstGeom prst="rect">
            <a:avLst/>
          </a:prstGeom>
          <a:noFill/>
          <a:ln w="9525">
            <a:noFill/>
            <a:miter lim="800000"/>
            <a:headEnd/>
            <a:tailEnd/>
          </a:ln>
        </p:spPr>
        <p:txBody>
          <a:bodyPr lIns="97773" tIns="48887" rIns="97773" bIns="48887" anchor="b"/>
          <a:lstStyle/>
          <a:p>
            <a:pPr algn="r" defTabSz="978360" eaLnBrk="1" hangingPunct="1"/>
            <a:fld id="{F8D646A5-9A66-4002-A9DC-527590B5AFB1}" type="slidenum">
              <a:rPr lang="en-US" sz="1300">
                <a:latin typeface="Arial" charset="0"/>
                <a:ea typeface="MS PGothic" pitchFamily="34" charset="-128"/>
              </a:rPr>
              <a:pPr algn="r" defTabSz="978360" eaLnBrk="1" hangingPunct="1"/>
              <a:t>17</a:t>
            </a:fld>
            <a:endParaRPr lang="en-US" sz="1300" dirty="0">
              <a:latin typeface="Arial" charset="0"/>
              <a:ea typeface="MS PGothic" pitchFamily="34" charset="-128"/>
            </a:endParaRPr>
          </a:p>
        </p:txBody>
      </p:sp>
      <p:sp>
        <p:nvSpPr>
          <p:cNvPr id="757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C4D7DD-77C6-4A35-9A10-909E50F2D517}" type="slidenum">
              <a:rPr lang="en-US" smtClean="0"/>
              <a:pPr/>
              <a:t>18</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hangingPunct="1">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hangingPunct="1">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US"/>
          </a:p>
        </p:txBody>
      </p:sp>
      <p:sp>
        <p:nvSpPr>
          <p:cNvPr id="7" name="Footer Placeholder 19"/>
          <p:cNvSpPr>
            <a:spLocks noGrp="1"/>
          </p:cNvSpPr>
          <p:nvPr>
            <p:ph type="ftr" sz="quarter" idx="11"/>
          </p:nvPr>
        </p:nvSpPr>
        <p:spPr/>
        <p:txBody>
          <a:bodyPr/>
          <a:lstStyle>
            <a:lvl1pPr>
              <a:defRPr/>
            </a:lvl1pPr>
            <a:extLst/>
          </a:lstStyle>
          <a:p>
            <a:pPr>
              <a:defRPr/>
            </a:pPr>
            <a:endParaRPr lang="en-US"/>
          </a:p>
        </p:txBody>
      </p:sp>
      <p:sp>
        <p:nvSpPr>
          <p:cNvPr id="8" name="Slide Number Placeholder 9"/>
          <p:cNvSpPr>
            <a:spLocks noGrp="1"/>
          </p:cNvSpPr>
          <p:nvPr>
            <p:ph type="sldNum" sz="quarter" idx="12"/>
          </p:nvPr>
        </p:nvSpPr>
        <p:spPr/>
        <p:txBody>
          <a:bodyPr/>
          <a:lstStyle>
            <a:lvl1pPr>
              <a:defRPr/>
            </a:lvl1pPr>
            <a:extLst/>
          </a:lstStyle>
          <a:p>
            <a:pPr>
              <a:defRPr/>
            </a:pPr>
            <a:fld id="{4F30A9EC-36BD-46B8-BD2A-0F9A23A5014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4F6E89D5-589B-44AA-BC6E-B4A1FAC6CF2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A3D22CDC-579B-4DF0-B238-E1E2DE6C93B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495800"/>
          </a:xfrm>
        </p:spPr>
        <p:txBody>
          <a:bodyPr>
            <a:normAutofit/>
          </a:bodyPr>
          <a:lstStyle/>
          <a:p>
            <a:pPr lvl="0"/>
            <a:endParaRPr lang="en-US" noProof="0" smtClean="0"/>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BCE8913-4C9A-42AE-B59C-1A46D84A155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95800"/>
          </a:xfrm>
        </p:spPr>
        <p:txBody>
          <a:bodyPr/>
          <a:lstStyle/>
          <a:p>
            <a:pPr lvl="0"/>
            <a:endParaRPr lang="en-U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D044F4D0-40C5-45AA-B168-480B9143B9D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15C34BF9-99FE-4400-BB39-FE3B4355C7B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hangingPunct="1">
              <a:defRPr/>
            </a:pPr>
            <a:endParaRPr lang="en-US"/>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hangingPunct="1">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endParaRPr lang="en-US"/>
          </a:p>
        </p:txBody>
      </p:sp>
      <p:sp>
        <p:nvSpPr>
          <p:cNvPr id="9" name="Footer Placeholder 4"/>
          <p:cNvSpPr>
            <a:spLocks noGrp="1"/>
          </p:cNvSpPr>
          <p:nvPr>
            <p:ph type="ftr" sz="quarter" idx="11"/>
          </p:nvPr>
        </p:nvSpPr>
        <p:spPr/>
        <p:txBody>
          <a:bodyPr/>
          <a:lstStyle>
            <a:lvl1pPr>
              <a:defRPr/>
            </a:lvl1pPr>
            <a:extLst/>
          </a:lstStyle>
          <a:p>
            <a:pPr>
              <a:defRPr/>
            </a:pPr>
            <a:endParaRPr lang="en-US"/>
          </a:p>
        </p:txBody>
      </p:sp>
      <p:sp>
        <p:nvSpPr>
          <p:cNvPr id="10" name="Slide Number Placeholder 5"/>
          <p:cNvSpPr>
            <a:spLocks noGrp="1"/>
          </p:cNvSpPr>
          <p:nvPr>
            <p:ph type="sldNum" sz="quarter" idx="12"/>
          </p:nvPr>
        </p:nvSpPr>
        <p:spPr/>
        <p:txBody>
          <a:bodyPr/>
          <a:lstStyle>
            <a:lvl1pPr>
              <a:defRPr/>
            </a:lvl1pPr>
            <a:extLst/>
          </a:lstStyle>
          <a:p>
            <a:pPr>
              <a:defRPr/>
            </a:pPr>
            <a:fld id="{9A478121-156E-45D6-842B-05C09F84B74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5B86CA48-B637-4474-A16E-E3071FA87EF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9D3D3531-0E1A-49C3-9757-66E94B195F5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C119D9E3-0EBF-4A8E-BFF2-503233471F4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3" name="Rectangle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4" name="Date Placeholder 1"/>
          <p:cNvSpPr>
            <a:spLocks noGrp="1"/>
          </p:cNvSpPr>
          <p:nvPr>
            <p:ph type="dt" sz="half" idx="10"/>
          </p:nvPr>
        </p:nvSpPr>
        <p:spPr/>
        <p:txBody>
          <a:bodyPr/>
          <a:lstStyle>
            <a:lvl1pPr>
              <a:defRPr/>
            </a:lvl1pPr>
            <a:extLst/>
          </a:lstStyle>
          <a:p>
            <a:pPr>
              <a:defRPr/>
            </a:pPr>
            <a:endParaRPr lang="en-US"/>
          </a:p>
        </p:txBody>
      </p:sp>
      <p:sp>
        <p:nvSpPr>
          <p:cNvPr id="5" name="Footer Placeholder 2"/>
          <p:cNvSpPr>
            <a:spLocks noGrp="1"/>
          </p:cNvSpPr>
          <p:nvPr>
            <p:ph type="ftr" sz="quarter" idx="11"/>
          </p:nvPr>
        </p:nvSpPr>
        <p:spPr/>
        <p:txBody>
          <a:bodyPr/>
          <a:lstStyle>
            <a:lvl1pPr>
              <a:defRPr/>
            </a:lvl1pPr>
            <a:extLst/>
          </a:lstStyle>
          <a:p>
            <a:pPr>
              <a:defRPr/>
            </a:pPr>
            <a:endParaRPr lang="en-US"/>
          </a:p>
        </p:txBody>
      </p:sp>
      <p:sp>
        <p:nvSpPr>
          <p:cNvPr id="6" name="Slide Number Placeholder 3"/>
          <p:cNvSpPr>
            <a:spLocks noGrp="1"/>
          </p:cNvSpPr>
          <p:nvPr>
            <p:ph type="sldNum" sz="quarter" idx="12"/>
          </p:nvPr>
        </p:nvSpPr>
        <p:spPr/>
        <p:txBody>
          <a:bodyPr/>
          <a:lstStyle>
            <a:lvl1pPr>
              <a:defRPr/>
            </a:lvl1pPr>
            <a:extLst/>
          </a:lstStyle>
          <a:p>
            <a:pPr>
              <a:defRPr/>
            </a:pPr>
            <a:fld id="{734347B9-6D6E-4789-8D48-0A8553D6F6F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7F076F7A-B878-48B5-B800-AC8B441DA3B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eaLnBrk="1" hangingPunct="1">
              <a:lnSpc>
                <a:spcPts val="3000"/>
              </a:lnSpc>
              <a:spcBef>
                <a:spcPts val="600"/>
              </a:spcBef>
              <a:buClr>
                <a:schemeClr val="accent1"/>
              </a:buClr>
              <a:buSzPct val="80000"/>
              <a:buFont typeface="Wingdings 2"/>
              <a:buNone/>
              <a:defRPr/>
            </a:pPr>
            <a:endParaRPr lang="en-US" sz="3200">
              <a:latin typeface="+mn-lt"/>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endParaRPr lang="en-US"/>
          </a:p>
        </p:txBody>
      </p:sp>
      <p:sp>
        <p:nvSpPr>
          <p:cNvPr id="9" name="Footer Placeholder 5"/>
          <p:cNvSpPr>
            <a:spLocks noGrp="1"/>
          </p:cNvSpPr>
          <p:nvPr>
            <p:ph type="ftr" sz="quarter" idx="11"/>
          </p:nvPr>
        </p:nvSpPr>
        <p:spPr/>
        <p:txBody>
          <a:bodyPr/>
          <a:lstStyle>
            <a:lvl1pPr>
              <a:defRPr/>
            </a:lvl1pPr>
            <a:extLst/>
          </a:lstStyle>
          <a:p>
            <a:pPr>
              <a:defRPr/>
            </a:pPr>
            <a:endParaRPr lang="en-US"/>
          </a:p>
        </p:txBody>
      </p:sp>
      <p:sp>
        <p:nvSpPr>
          <p:cNvPr id="10" name="Slide Number Placeholder 6"/>
          <p:cNvSpPr>
            <a:spLocks noGrp="1"/>
          </p:cNvSpPr>
          <p:nvPr>
            <p:ph type="sldNum" sz="quarter" idx="12"/>
          </p:nvPr>
        </p:nvSpPr>
        <p:spPr/>
        <p:txBody>
          <a:bodyPr/>
          <a:lstStyle>
            <a:lvl1pPr>
              <a:defRPr/>
            </a:lvl1pPr>
            <a:extLst/>
          </a:lstStyle>
          <a:p>
            <a:pPr>
              <a:defRPr/>
            </a:pPr>
            <a:fld id="{B7184AF7-C385-4C91-A2F6-E88201C348C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extLst/>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smtClean="0">
                <a:solidFill>
                  <a:schemeClr val="bg2">
                    <a:shade val="50000"/>
                    <a:satMod val="200000"/>
                  </a:schemeClr>
                </a:solidFill>
                <a:effectLst/>
              </a:defRPr>
            </a:lvl1pPr>
            <a:extLst/>
          </a:lstStyle>
          <a:p>
            <a:pPr>
              <a:defRPr/>
            </a:pPr>
            <a:fld id="{EFAEE64B-A407-4C82-8AF4-E90BF8C4299C}"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Tree>
  </p:cSld>
  <p:clrMap bg1="lt1" tx1="dk1" bg2="lt2" tx2="dk2" accent1="accent1" accent2="accent2" accent3="accent3" accent4="accent4" accent5="accent5" accent6="accent6" hlink="hlink" folHlink="folHlink"/>
  <p:sldLayoutIdLst>
    <p:sldLayoutId id="2147483782" r:id="rId1"/>
    <p:sldLayoutId id="2147483777" r:id="rId2"/>
    <p:sldLayoutId id="2147483783" r:id="rId3"/>
    <p:sldLayoutId id="2147483778" r:id="rId4"/>
    <p:sldLayoutId id="2147483784" r:id="rId5"/>
    <p:sldLayoutId id="2147483779" r:id="rId6"/>
    <p:sldLayoutId id="2147483785" r:id="rId7"/>
    <p:sldLayoutId id="2147483786" r:id="rId8"/>
    <p:sldLayoutId id="2147483787" r:id="rId9"/>
    <p:sldLayoutId id="2147483780" r:id="rId10"/>
    <p:sldLayoutId id="2147483781" r:id="rId11"/>
    <p:sldLayoutId id="2147483788" r:id="rId12"/>
    <p:sldLayoutId id="2147483789" r:id="rId13"/>
  </p:sldLayoutIdLst>
  <p:hf hdr="0" ftr="0" dt="0"/>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Gill Sans MT" pitchFamily="34" charset="0"/>
        </a:defRPr>
      </a:lvl2pPr>
      <a:lvl3pPr algn="l" rtl="0" fontAlgn="base">
        <a:spcBef>
          <a:spcPct val="0"/>
        </a:spcBef>
        <a:spcAft>
          <a:spcPct val="0"/>
        </a:spcAft>
        <a:defRPr sz="4300">
          <a:solidFill>
            <a:srgbClr val="572314"/>
          </a:solidFill>
          <a:latin typeface="Gill Sans MT" pitchFamily="34" charset="0"/>
        </a:defRPr>
      </a:lvl3pPr>
      <a:lvl4pPr algn="l" rtl="0" fontAlgn="base">
        <a:spcBef>
          <a:spcPct val="0"/>
        </a:spcBef>
        <a:spcAft>
          <a:spcPct val="0"/>
        </a:spcAft>
        <a:defRPr sz="4300">
          <a:solidFill>
            <a:srgbClr val="572314"/>
          </a:solidFill>
          <a:latin typeface="Gill Sans MT" pitchFamily="34" charset="0"/>
        </a:defRPr>
      </a:lvl4pPr>
      <a:lvl5pPr algn="l" rtl="0" fontAlgn="base">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Example%20of%20Teaching%20Plan.pdf"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A_MALAYSIAN_OUTCOME-BASED_ENGINEERING_EDU.pdf"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066800" y="1143000"/>
            <a:ext cx="7467600" cy="1600200"/>
          </a:xfrm>
        </p:spPr>
        <p:txBody>
          <a:bodyPr/>
          <a:lstStyle/>
          <a:p>
            <a:pPr algn="ctr" fontAlgn="auto">
              <a:spcAft>
                <a:spcPts val="0"/>
              </a:spcAft>
              <a:defRPr/>
            </a:pPr>
            <a:r>
              <a:rPr lang="en-US" dirty="0" smtClean="0">
                <a:solidFill>
                  <a:schemeClr val="tx2">
                    <a:satMod val="130000"/>
                  </a:schemeClr>
                </a:solidFill>
              </a:rPr>
              <a:t>OUTCOME BASED EDUCATION</a:t>
            </a:r>
          </a:p>
        </p:txBody>
      </p:sp>
      <p:sp>
        <p:nvSpPr>
          <p:cNvPr id="3075" name="Rectangle 3"/>
          <p:cNvSpPr>
            <a:spLocks noGrp="1" noChangeArrowheads="1"/>
          </p:cNvSpPr>
          <p:nvPr>
            <p:ph type="subTitle" idx="1"/>
          </p:nvPr>
        </p:nvSpPr>
        <p:spPr>
          <a:xfrm>
            <a:off x="152400" y="2895600"/>
            <a:ext cx="8991600" cy="2743200"/>
          </a:xfrm>
        </p:spPr>
        <p:txBody>
          <a:bodyPr>
            <a:normAutofit/>
          </a:bodyPr>
          <a:lstStyle/>
          <a:p>
            <a:pPr algn="ctr" fontAlgn="auto">
              <a:lnSpc>
                <a:spcPct val="90000"/>
              </a:lnSpc>
              <a:spcAft>
                <a:spcPts val="0"/>
              </a:spcAft>
              <a:buFont typeface="Wingdings 2"/>
              <a:buNone/>
              <a:defRPr/>
            </a:pPr>
            <a:endParaRPr lang="en-US" dirty="0" smtClean="0"/>
          </a:p>
          <a:p>
            <a:pPr algn="ctr" fontAlgn="auto">
              <a:lnSpc>
                <a:spcPct val="90000"/>
              </a:lnSpc>
              <a:spcAft>
                <a:spcPts val="0"/>
              </a:spcAft>
              <a:buFont typeface="Wingdings 2"/>
              <a:buNone/>
              <a:defRPr/>
            </a:pPr>
            <a:r>
              <a:rPr lang="en-US" sz="2400" dirty="0" smtClean="0"/>
              <a:t>HYREIL ANUAR BIN KASDIRIN (Deputy Dean Academic)</a:t>
            </a:r>
          </a:p>
          <a:p>
            <a:pPr algn="ctr" fontAlgn="auto">
              <a:lnSpc>
                <a:spcPct val="90000"/>
              </a:lnSpc>
              <a:spcAft>
                <a:spcPts val="0"/>
              </a:spcAft>
              <a:buFont typeface="Wingdings 2"/>
              <a:buNone/>
              <a:defRPr/>
            </a:pPr>
            <a:r>
              <a:rPr lang="en-US" sz="2400" dirty="0" smtClean="0"/>
              <a:t>DR. MUHAMMAD FAHMI B. MISKON (HOD of </a:t>
            </a:r>
            <a:r>
              <a:rPr lang="en-US" sz="2400" dirty="0" err="1" smtClean="0"/>
              <a:t>Mechatronics</a:t>
            </a:r>
            <a:r>
              <a:rPr lang="en-US" sz="2400" dirty="0" smtClean="0"/>
              <a:t> Dept.)</a:t>
            </a:r>
          </a:p>
          <a:p>
            <a:pPr algn="ctr" fontAlgn="auto">
              <a:lnSpc>
                <a:spcPct val="90000"/>
              </a:lnSpc>
              <a:spcAft>
                <a:spcPts val="0"/>
              </a:spcAft>
              <a:buFont typeface="Wingdings 2"/>
              <a:buNone/>
              <a:defRPr/>
            </a:pPr>
            <a:r>
              <a:rPr lang="en-US" sz="2400" dirty="0" smtClean="0"/>
              <a:t>MUHAMAD KHAIRI B. ARIPIN (HOD of CIA Dept.)</a:t>
            </a:r>
          </a:p>
          <a:p>
            <a:pPr algn="ctr" fontAlgn="auto">
              <a:lnSpc>
                <a:spcPct val="90000"/>
              </a:lnSpc>
              <a:spcAft>
                <a:spcPts val="0"/>
              </a:spcAft>
              <a:buFont typeface="Wingdings 2"/>
              <a:buNone/>
              <a:defRPr/>
            </a:pPr>
            <a:endParaRPr lang="en-US" sz="1100" dirty="0" smtClean="0"/>
          </a:p>
          <a:p>
            <a:pPr algn="ctr" fontAlgn="auto">
              <a:lnSpc>
                <a:spcPct val="90000"/>
              </a:lnSpc>
              <a:spcAft>
                <a:spcPts val="0"/>
              </a:spcAft>
              <a:buFont typeface="Wingdings 2"/>
              <a:buNone/>
              <a:defRPr/>
            </a:pPr>
            <a:r>
              <a:rPr lang="en-US" sz="2400" dirty="0" smtClean="0"/>
              <a:t>FACULTY OF ELECTRICAL ENGINEERING (FKE)</a:t>
            </a:r>
            <a:endParaRPr lang="en-US" sz="2800" dirty="0" smtClean="0"/>
          </a:p>
        </p:txBody>
      </p:sp>
      <p:sp>
        <p:nvSpPr>
          <p:cNvPr id="3076" name="Slide Number Placeholder 5"/>
          <p:cNvSpPr>
            <a:spLocks noGrp="1"/>
          </p:cNvSpPr>
          <p:nvPr>
            <p:ph type="sldNum" sz="quarter" idx="12"/>
          </p:nvPr>
        </p:nvSpPr>
        <p:spPr/>
        <p:txBody>
          <a:bodyPr/>
          <a:lstStyle/>
          <a:p>
            <a:pPr>
              <a:defRPr/>
            </a:pPr>
            <a:fld id="{BB8ACD6A-0FF1-450C-8F7B-EBCA80AF3681}" type="slidenum">
              <a:rPr lang="en-US"/>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What is OBE? – cont. </a:t>
            </a:r>
            <a:endParaRPr lang="en-US" dirty="0"/>
          </a:p>
        </p:txBody>
      </p:sp>
      <p:sp>
        <p:nvSpPr>
          <p:cNvPr id="3" name="Content Placeholder 2"/>
          <p:cNvSpPr>
            <a:spLocks noGrp="1"/>
          </p:cNvSpPr>
          <p:nvPr>
            <p:ph idx="1"/>
          </p:nvPr>
        </p:nvSpPr>
        <p:spPr/>
        <p:txBody>
          <a:bodyPr/>
          <a:lstStyle/>
          <a:p>
            <a:pPr>
              <a:defRPr/>
            </a:pPr>
            <a:r>
              <a:rPr lang="en-US" sz="2800" dirty="0" smtClean="0"/>
              <a:t>OBE is a model of education that refuse the traditional focus on what the school provides to students, in favor of making students demonstrate that they "know and are able to do" whatever the required outcomes are. </a:t>
            </a:r>
          </a:p>
          <a:p>
            <a:pPr>
              <a:buNone/>
              <a:defRPr/>
            </a:pPr>
            <a:endParaRPr lang="en-US" sz="2800" dirty="0" smtClean="0"/>
          </a:p>
          <a:p>
            <a:pPr>
              <a:defRPr/>
            </a:pPr>
            <a:r>
              <a:rPr lang="en-US" sz="2800" dirty="0" smtClean="0"/>
              <a:t>The emphasis in an OBE education system is on measured </a:t>
            </a:r>
            <a:r>
              <a:rPr lang="en-US" sz="2800" b="1" dirty="0" smtClean="0"/>
              <a:t>“outcomes” </a:t>
            </a:r>
            <a:r>
              <a:rPr lang="en-US" sz="2800" dirty="0" smtClean="0"/>
              <a:t>rather than </a:t>
            </a:r>
            <a:r>
              <a:rPr lang="en-US" sz="2800" b="1" dirty="0" smtClean="0"/>
              <a:t>"inputs," </a:t>
            </a:r>
            <a:r>
              <a:rPr lang="en-US" sz="2800" dirty="0" smtClean="0"/>
              <a:t>such as how many hours students spend in class, or what textbooks are provided. </a:t>
            </a:r>
          </a:p>
          <a:p>
            <a:pPr>
              <a:defRPr/>
            </a:pPr>
            <a:endParaRPr lang="en-US" dirty="0" smtClean="0"/>
          </a:p>
          <a:p>
            <a:pPr>
              <a:defRPr/>
            </a:pPr>
            <a:endParaRPr lang="en-US" dirty="0" smtClean="0"/>
          </a:p>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990600" y="152400"/>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Why OBE? </a:t>
            </a:r>
          </a:p>
        </p:txBody>
      </p:sp>
      <p:sp>
        <p:nvSpPr>
          <p:cNvPr id="5" name="Content Placeholder 4"/>
          <p:cNvSpPr>
            <a:spLocks noGrp="1"/>
          </p:cNvSpPr>
          <p:nvPr>
            <p:ph idx="1"/>
          </p:nvPr>
        </p:nvSpPr>
        <p:spPr>
          <a:xfrm>
            <a:off x="1143000" y="1447800"/>
            <a:ext cx="7499350" cy="4800600"/>
          </a:xfrm>
        </p:spPr>
        <p:txBody>
          <a:bodyPr/>
          <a:lstStyle/>
          <a:p>
            <a:pPr>
              <a:buNone/>
            </a:pPr>
            <a:endParaRPr lang="en-US" dirty="0" smtClean="0"/>
          </a:p>
          <a:p>
            <a:r>
              <a:rPr lang="en-US" dirty="0" smtClean="0"/>
              <a:t>Accreditation</a:t>
            </a:r>
          </a:p>
          <a:p>
            <a:endParaRPr lang="en-US" dirty="0" smtClean="0"/>
          </a:p>
          <a:p>
            <a:r>
              <a:rPr lang="en-US" dirty="0" smtClean="0"/>
              <a:t>Engineering Accreditation Council (EAC)</a:t>
            </a:r>
          </a:p>
          <a:p>
            <a:endParaRPr lang="en-US" dirty="0" smtClean="0"/>
          </a:p>
          <a:p>
            <a:r>
              <a:rPr lang="en-US" dirty="0" smtClean="0"/>
              <a:t>Washington Accord, 1989</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linds(horizontal)">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blinds(horizontal)">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304800"/>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Why OBE? The Advantages</a:t>
            </a:r>
          </a:p>
        </p:txBody>
      </p:sp>
      <p:graphicFrame>
        <p:nvGraphicFramePr>
          <p:cNvPr id="4" name="Content Placeholder 3"/>
          <p:cNvGraphicFramePr>
            <a:graphicFrameLocks noGrp="1"/>
          </p:cNvGraphicFramePr>
          <p:nvPr>
            <p:ph idx="1"/>
          </p:nvPr>
        </p:nvGraphicFramePr>
        <p:xfrm>
          <a:off x="76200" y="838200"/>
          <a:ext cx="91440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fontAlgn="auto">
              <a:spcAft>
                <a:spcPts val="0"/>
              </a:spcAft>
              <a:defRPr/>
            </a:pPr>
            <a:r>
              <a:rPr lang="en-US" dirty="0" smtClean="0">
                <a:solidFill>
                  <a:schemeClr val="tx2">
                    <a:satMod val="130000"/>
                  </a:schemeClr>
                </a:solidFill>
              </a:rPr>
              <a:t>Elements of OBE</a:t>
            </a:r>
          </a:p>
        </p:txBody>
      </p:sp>
      <p:sp>
        <p:nvSpPr>
          <p:cNvPr id="18435" name="Content Placeholder 2"/>
          <p:cNvSpPr>
            <a:spLocks noGrp="1"/>
          </p:cNvSpPr>
          <p:nvPr>
            <p:ph idx="1"/>
          </p:nvPr>
        </p:nvSpPr>
        <p:spPr/>
        <p:txBody>
          <a:bodyPr/>
          <a:lstStyle/>
          <a:p>
            <a:r>
              <a:rPr lang="en-US" dirty="0" smtClean="0"/>
              <a:t>Program Educational Objectives (PEOs)</a:t>
            </a:r>
          </a:p>
          <a:p>
            <a:r>
              <a:rPr lang="en-US" dirty="0" smtClean="0"/>
              <a:t>Program Objectives (POs)</a:t>
            </a:r>
          </a:p>
          <a:p>
            <a:r>
              <a:rPr lang="en-US" dirty="0" smtClean="0"/>
              <a:t>Learning Outcomes (LOs)</a:t>
            </a:r>
          </a:p>
          <a:p>
            <a:r>
              <a:rPr lang="en-US" dirty="0" smtClean="0"/>
              <a:t>Assessment &amp; Evaluation</a:t>
            </a:r>
          </a:p>
          <a:p>
            <a:r>
              <a:rPr lang="en-US" dirty="0" smtClean="0"/>
              <a:t>Continual Quality Improvement (CQI) </a:t>
            </a:r>
          </a:p>
        </p:txBody>
      </p:sp>
      <p:sp>
        <p:nvSpPr>
          <p:cNvPr id="12292" name="Slide Number Placeholder 3"/>
          <p:cNvSpPr>
            <a:spLocks noGrp="1"/>
          </p:cNvSpPr>
          <p:nvPr>
            <p:ph type="sldNum" sz="quarter" idx="12"/>
          </p:nvPr>
        </p:nvSpPr>
        <p:spPr/>
        <p:txBody>
          <a:bodyPr/>
          <a:lstStyle/>
          <a:p>
            <a:pPr>
              <a:defRPr/>
            </a:pPr>
            <a:fld id="{01C29509-AEE6-4B94-813A-378241DA7047}" type="slidenum">
              <a:rPr lang="en-US"/>
              <a:pPr>
                <a:defRPr/>
              </a:pPr>
              <a:t>13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7" dur="500"/>
                                        <p:tgtEl>
                                          <p:spTgt spid="18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blinds(horizontal)">
                                      <p:cBhvr>
                                        <p:cTn id="27" dur="5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en-US" smtClean="0"/>
              <a:t>Hierarchy of PEO, PO, LO</a:t>
            </a:r>
          </a:p>
        </p:txBody>
      </p:sp>
      <p:sp>
        <p:nvSpPr>
          <p:cNvPr id="8195" name="Text Box 3"/>
          <p:cNvSpPr txBox="1">
            <a:spLocks noChangeArrowheads="1"/>
          </p:cNvSpPr>
          <p:nvPr/>
        </p:nvSpPr>
        <p:spPr bwMode="auto">
          <a:xfrm>
            <a:off x="4708525" y="1905000"/>
            <a:ext cx="3063875" cy="366713"/>
          </a:xfrm>
          <a:prstGeom prst="rect">
            <a:avLst/>
          </a:prstGeom>
          <a:noFill/>
          <a:ln w="9525">
            <a:noFill/>
            <a:miter lim="800000"/>
            <a:headEnd/>
            <a:tailEnd/>
          </a:ln>
        </p:spPr>
        <p:txBody>
          <a:bodyPr>
            <a:spAutoFit/>
          </a:bodyPr>
          <a:lstStyle/>
          <a:p>
            <a:pPr algn="ctr"/>
            <a:endParaRPr lang="en-US">
              <a:latin typeface="Arial" charset="0"/>
            </a:endParaRPr>
          </a:p>
        </p:txBody>
      </p:sp>
      <p:sp>
        <p:nvSpPr>
          <p:cNvPr id="8196" name="Text Box 4"/>
          <p:cNvSpPr txBox="1">
            <a:spLocks noChangeArrowheads="1"/>
          </p:cNvSpPr>
          <p:nvPr/>
        </p:nvSpPr>
        <p:spPr bwMode="auto">
          <a:xfrm>
            <a:off x="1447800" y="1676400"/>
            <a:ext cx="6629400" cy="469900"/>
          </a:xfrm>
          <a:prstGeom prst="rect">
            <a:avLst/>
          </a:prstGeom>
          <a:solidFill>
            <a:schemeClr val="accent1"/>
          </a:solidFill>
          <a:ln w="12700">
            <a:solidFill>
              <a:schemeClr val="tx1"/>
            </a:solidFill>
            <a:miter lim="800000"/>
            <a:headEnd/>
            <a:tailEnd/>
          </a:ln>
        </p:spPr>
        <p:txBody>
          <a:bodyPr wrap="square">
            <a:spAutoFit/>
          </a:bodyPr>
          <a:lstStyle/>
          <a:p>
            <a:pPr algn="ctr"/>
            <a:r>
              <a:rPr lang="en-US" sz="2400" b="1" dirty="0"/>
              <a:t>Program Educational Objectives (PEO)</a:t>
            </a:r>
          </a:p>
        </p:txBody>
      </p:sp>
      <p:sp>
        <p:nvSpPr>
          <p:cNvPr id="8197" name="Text Box 5"/>
          <p:cNvSpPr txBox="1">
            <a:spLocks noChangeArrowheads="1"/>
          </p:cNvSpPr>
          <p:nvPr/>
        </p:nvSpPr>
        <p:spPr bwMode="auto">
          <a:xfrm>
            <a:off x="2057400" y="2667000"/>
            <a:ext cx="5486400" cy="469900"/>
          </a:xfrm>
          <a:prstGeom prst="rect">
            <a:avLst/>
          </a:prstGeom>
          <a:solidFill>
            <a:schemeClr val="accent1"/>
          </a:solidFill>
          <a:ln w="12700">
            <a:solidFill>
              <a:schemeClr val="tx1"/>
            </a:solidFill>
            <a:miter lim="800000"/>
            <a:headEnd/>
            <a:tailEnd/>
          </a:ln>
        </p:spPr>
        <p:txBody>
          <a:bodyPr>
            <a:spAutoFit/>
          </a:bodyPr>
          <a:lstStyle/>
          <a:p>
            <a:pPr algn="ctr"/>
            <a:r>
              <a:rPr lang="en-US" sz="2400" b="1"/>
              <a:t>Program Outcomes (PO)</a:t>
            </a:r>
          </a:p>
        </p:txBody>
      </p:sp>
      <p:sp>
        <p:nvSpPr>
          <p:cNvPr id="8198" name="Text Box 6"/>
          <p:cNvSpPr txBox="1">
            <a:spLocks noChangeArrowheads="1"/>
          </p:cNvSpPr>
          <p:nvPr/>
        </p:nvSpPr>
        <p:spPr bwMode="auto">
          <a:xfrm>
            <a:off x="2085975" y="3719513"/>
            <a:ext cx="5457825" cy="469900"/>
          </a:xfrm>
          <a:prstGeom prst="rect">
            <a:avLst/>
          </a:prstGeom>
          <a:solidFill>
            <a:schemeClr val="accent1"/>
          </a:solidFill>
          <a:ln w="12700" algn="ctr">
            <a:solidFill>
              <a:schemeClr val="tx1"/>
            </a:solidFill>
            <a:miter lim="800000"/>
            <a:headEnd/>
            <a:tailEnd/>
          </a:ln>
        </p:spPr>
        <p:txBody>
          <a:bodyPr>
            <a:spAutoFit/>
          </a:bodyPr>
          <a:lstStyle/>
          <a:p>
            <a:pPr algn="ctr"/>
            <a:r>
              <a:rPr lang="en-US" sz="2400" b="1" dirty="0"/>
              <a:t>Subject / Learning Outcomes (LO)</a:t>
            </a:r>
          </a:p>
        </p:txBody>
      </p:sp>
      <p:sp>
        <p:nvSpPr>
          <p:cNvPr id="8199" name="Text Box 7"/>
          <p:cNvSpPr txBox="1">
            <a:spLocks noChangeArrowheads="1"/>
          </p:cNvSpPr>
          <p:nvPr/>
        </p:nvSpPr>
        <p:spPr bwMode="auto">
          <a:xfrm>
            <a:off x="2057400" y="4786313"/>
            <a:ext cx="5486400" cy="469900"/>
          </a:xfrm>
          <a:prstGeom prst="rect">
            <a:avLst/>
          </a:prstGeom>
          <a:solidFill>
            <a:schemeClr val="accent1"/>
          </a:solidFill>
          <a:ln w="12700">
            <a:solidFill>
              <a:schemeClr val="tx1"/>
            </a:solidFill>
            <a:miter lim="800000"/>
            <a:headEnd/>
            <a:tailEnd/>
          </a:ln>
        </p:spPr>
        <p:txBody>
          <a:bodyPr>
            <a:spAutoFit/>
          </a:bodyPr>
          <a:lstStyle/>
          <a:p>
            <a:pPr algn="ctr"/>
            <a:r>
              <a:rPr lang="en-US" sz="2400" b="1">
                <a:latin typeface="Arial" charset="0"/>
              </a:rPr>
              <a:t>Weekly / Topic Outcomes</a:t>
            </a:r>
          </a:p>
        </p:txBody>
      </p:sp>
      <p:sp>
        <p:nvSpPr>
          <p:cNvPr id="8200" name="Line 8"/>
          <p:cNvSpPr>
            <a:spLocks noChangeShapeType="1"/>
          </p:cNvSpPr>
          <p:nvPr/>
        </p:nvSpPr>
        <p:spPr bwMode="auto">
          <a:xfrm>
            <a:off x="4800600" y="2209800"/>
            <a:ext cx="0" cy="457200"/>
          </a:xfrm>
          <a:prstGeom prst="line">
            <a:avLst/>
          </a:prstGeom>
          <a:noFill/>
          <a:ln w="22225">
            <a:solidFill>
              <a:schemeClr val="tx1"/>
            </a:solidFill>
            <a:round/>
            <a:headEnd/>
            <a:tailEnd type="triangle" w="med" len="med"/>
          </a:ln>
        </p:spPr>
        <p:txBody>
          <a:bodyPr/>
          <a:lstStyle/>
          <a:p>
            <a:pPr algn="ctr"/>
            <a:endParaRPr lang="en-US"/>
          </a:p>
        </p:txBody>
      </p:sp>
      <p:sp>
        <p:nvSpPr>
          <p:cNvPr id="8201" name="Line 9"/>
          <p:cNvSpPr>
            <a:spLocks noChangeShapeType="1"/>
          </p:cNvSpPr>
          <p:nvPr/>
        </p:nvSpPr>
        <p:spPr bwMode="auto">
          <a:xfrm>
            <a:off x="4800600" y="3200400"/>
            <a:ext cx="0" cy="457200"/>
          </a:xfrm>
          <a:prstGeom prst="line">
            <a:avLst/>
          </a:prstGeom>
          <a:noFill/>
          <a:ln w="22225">
            <a:solidFill>
              <a:schemeClr val="tx1"/>
            </a:solidFill>
            <a:round/>
            <a:headEnd/>
            <a:tailEnd type="triangle" w="med" len="med"/>
          </a:ln>
        </p:spPr>
        <p:txBody>
          <a:bodyPr/>
          <a:lstStyle/>
          <a:p>
            <a:pPr algn="ctr"/>
            <a:endParaRPr lang="en-US"/>
          </a:p>
        </p:txBody>
      </p:sp>
      <p:sp>
        <p:nvSpPr>
          <p:cNvPr id="8202" name="Line 10"/>
          <p:cNvSpPr>
            <a:spLocks noChangeShapeType="1"/>
          </p:cNvSpPr>
          <p:nvPr/>
        </p:nvSpPr>
        <p:spPr bwMode="auto">
          <a:xfrm>
            <a:off x="4800600" y="4267200"/>
            <a:ext cx="0" cy="457200"/>
          </a:xfrm>
          <a:prstGeom prst="line">
            <a:avLst/>
          </a:prstGeom>
          <a:noFill/>
          <a:ln w="22225">
            <a:solidFill>
              <a:schemeClr val="tx1"/>
            </a:solidFill>
            <a:round/>
            <a:headEnd/>
            <a:tailEnd type="triangle" w="med" len="med"/>
          </a:ln>
        </p:spPr>
        <p:txBody>
          <a:bodyP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sz="3200" dirty="0" smtClean="0"/>
              <a:t>Relationships – PEO, PO, LO and </a:t>
            </a:r>
            <a:r>
              <a:rPr lang="en-US" sz="3200" dirty="0" smtClean="0"/>
              <a:t>Stakeholders</a:t>
            </a:r>
            <a:r>
              <a:rPr lang="en-US" sz="3200" dirty="0" smtClean="0"/>
              <a:t/>
            </a:r>
            <a:br>
              <a:rPr lang="en-US" sz="3200" dirty="0" smtClean="0"/>
            </a:br>
            <a:endParaRPr lang="en-US" sz="3200" dirty="0" smtClean="0"/>
          </a:p>
        </p:txBody>
      </p:sp>
      <p:graphicFrame>
        <p:nvGraphicFramePr>
          <p:cNvPr id="21580" name="Group 76"/>
          <p:cNvGraphicFramePr>
            <a:graphicFrameLocks noGrp="1"/>
          </p:cNvGraphicFramePr>
          <p:nvPr>
            <p:ph idx="1"/>
          </p:nvPr>
        </p:nvGraphicFramePr>
        <p:xfrm>
          <a:off x="304800" y="1752600"/>
          <a:ext cx="8686800" cy="3908362"/>
        </p:xfrm>
        <a:graphic>
          <a:graphicData uri="http://schemas.openxmlformats.org/drawingml/2006/table">
            <a:tbl>
              <a:tblPr/>
              <a:tblGrid>
                <a:gridCol w="1939018"/>
                <a:gridCol w="6747782"/>
              </a:tblGrid>
              <a:tr h="106680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Stakeholders</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PEOs</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POs</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217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Subject</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LOs</a:t>
                      </a: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 name="Group 77"/>
          <p:cNvGrpSpPr>
            <a:grpSpLocks/>
          </p:cNvGrpSpPr>
          <p:nvPr/>
        </p:nvGrpSpPr>
        <p:grpSpPr bwMode="auto">
          <a:xfrm>
            <a:off x="2409825" y="1828800"/>
            <a:ext cx="6124575" cy="3252788"/>
            <a:chOff x="1518" y="1152"/>
            <a:chExt cx="3858" cy="2049"/>
          </a:xfrm>
        </p:grpSpPr>
        <p:sp>
          <p:nvSpPr>
            <p:cNvPr id="7192" name="Text Box 31"/>
            <p:cNvSpPr txBox="1">
              <a:spLocks noChangeArrowheads="1"/>
            </p:cNvSpPr>
            <p:nvPr/>
          </p:nvSpPr>
          <p:spPr bwMode="auto">
            <a:xfrm>
              <a:off x="3726" y="1188"/>
              <a:ext cx="746" cy="237"/>
            </a:xfrm>
            <a:prstGeom prst="rect">
              <a:avLst/>
            </a:prstGeom>
            <a:noFill/>
            <a:ln w="9525">
              <a:solidFill>
                <a:schemeClr val="tx1"/>
              </a:solidFill>
              <a:miter lim="800000"/>
              <a:headEnd/>
              <a:tailEnd/>
            </a:ln>
          </p:spPr>
          <p:txBody>
            <a:bodyPr wrap="none">
              <a:spAutoFit/>
            </a:bodyPr>
            <a:lstStyle/>
            <a:p>
              <a:r>
                <a:rPr lang="en-US">
                  <a:latin typeface="Arial" charset="0"/>
                </a:rPr>
                <a:t>Industries</a:t>
              </a:r>
            </a:p>
          </p:txBody>
        </p:sp>
        <p:sp>
          <p:nvSpPr>
            <p:cNvPr id="7193" name="Text Box 33"/>
            <p:cNvSpPr txBox="1">
              <a:spLocks noChangeArrowheads="1"/>
            </p:cNvSpPr>
            <p:nvPr/>
          </p:nvSpPr>
          <p:spPr bwMode="auto">
            <a:xfrm>
              <a:off x="1518" y="1152"/>
              <a:ext cx="1078" cy="372"/>
            </a:xfrm>
            <a:prstGeom prst="rect">
              <a:avLst/>
            </a:prstGeom>
            <a:noFill/>
            <a:ln w="9525">
              <a:solidFill>
                <a:schemeClr val="tx1"/>
              </a:solidFill>
              <a:miter lim="800000"/>
              <a:headEnd/>
              <a:tailEnd/>
            </a:ln>
          </p:spPr>
          <p:txBody>
            <a:bodyPr>
              <a:spAutoFit/>
            </a:bodyPr>
            <a:lstStyle/>
            <a:p>
              <a:r>
                <a:rPr lang="en-US" sz="1600" dirty="0">
                  <a:latin typeface="Arial" charset="0"/>
                </a:rPr>
                <a:t>Regulatory/Professional bodies</a:t>
              </a:r>
            </a:p>
          </p:txBody>
        </p:sp>
        <p:sp>
          <p:nvSpPr>
            <p:cNvPr id="7194" name="Text Box 34"/>
            <p:cNvSpPr txBox="1">
              <a:spLocks noChangeArrowheads="1"/>
            </p:cNvSpPr>
            <p:nvPr/>
          </p:nvSpPr>
          <p:spPr bwMode="auto">
            <a:xfrm>
              <a:off x="2718" y="1185"/>
              <a:ext cx="882" cy="372"/>
            </a:xfrm>
            <a:prstGeom prst="rect">
              <a:avLst/>
            </a:prstGeom>
            <a:noFill/>
            <a:ln w="9525">
              <a:solidFill>
                <a:schemeClr val="tx1"/>
              </a:solidFill>
              <a:miter lim="800000"/>
              <a:headEnd/>
              <a:tailEnd/>
            </a:ln>
          </p:spPr>
          <p:txBody>
            <a:bodyPr>
              <a:spAutoFit/>
            </a:bodyPr>
            <a:lstStyle/>
            <a:p>
              <a:r>
                <a:rPr lang="en-US" sz="1600">
                  <a:latin typeface="Arial" charset="0"/>
                </a:rPr>
                <a:t>IHL requirements</a:t>
              </a:r>
            </a:p>
          </p:txBody>
        </p:sp>
        <p:sp>
          <p:nvSpPr>
            <p:cNvPr id="7195" name="Text Box 35"/>
            <p:cNvSpPr txBox="1">
              <a:spLocks noChangeArrowheads="1"/>
            </p:cNvSpPr>
            <p:nvPr/>
          </p:nvSpPr>
          <p:spPr bwMode="auto">
            <a:xfrm>
              <a:off x="4686" y="1185"/>
              <a:ext cx="690" cy="237"/>
            </a:xfrm>
            <a:prstGeom prst="rect">
              <a:avLst/>
            </a:prstGeom>
            <a:noFill/>
            <a:ln w="9525">
              <a:solidFill>
                <a:schemeClr val="tx1"/>
              </a:solidFill>
              <a:miter lim="800000"/>
              <a:headEnd/>
              <a:tailEnd/>
            </a:ln>
          </p:spPr>
          <p:txBody>
            <a:bodyPr wrap="none">
              <a:spAutoFit/>
            </a:bodyPr>
            <a:lstStyle/>
            <a:p>
              <a:r>
                <a:rPr lang="en-US">
                  <a:latin typeface="Arial" charset="0"/>
                </a:rPr>
                <a:t>Students</a:t>
              </a:r>
            </a:p>
          </p:txBody>
        </p:sp>
        <p:sp>
          <p:nvSpPr>
            <p:cNvPr id="7196" name="Text Box 36"/>
            <p:cNvSpPr txBox="1">
              <a:spLocks noChangeArrowheads="1"/>
            </p:cNvSpPr>
            <p:nvPr/>
          </p:nvSpPr>
          <p:spPr bwMode="auto">
            <a:xfrm>
              <a:off x="1584" y="1905"/>
              <a:ext cx="506" cy="237"/>
            </a:xfrm>
            <a:prstGeom prst="rect">
              <a:avLst/>
            </a:prstGeom>
            <a:noFill/>
            <a:ln w="9525">
              <a:solidFill>
                <a:schemeClr val="tx1"/>
              </a:solidFill>
              <a:miter lim="800000"/>
              <a:headEnd/>
              <a:tailEnd/>
            </a:ln>
          </p:spPr>
          <p:txBody>
            <a:bodyPr wrap="none">
              <a:spAutoFit/>
            </a:bodyPr>
            <a:lstStyle/>
            <a:p>
              <a:r>
                <a:rPr lang="en-US">
                  <a:latin typeface="Arial" charset="0"/>
                </a:rPr>
                <a:t>PEO1</a:t>
              </a:r>
            </a:p>
          </p:txBody>
        </p:sp>
        <p:sp>
          <p:nvSpPr>
            <p:cNvPr id="7197" name="Text Box 37"/>
            <p:cNvSpPr txBox="1">
              <a:spLocks noChangeArrowheads="1"/>
            </p:cNvSpPr>
            <p:nvPr/>
          </p:nvSpPr>
          <p:spPr bwMode="auto">
            <a:xfrm>
              <a:off x="2278" y="1905"/>
              <a:ext cx="506" cy="237"/>
            </a:xfrm>
            <a:prstGeom prst="rect">
              <a:avLst/>
            </a:prstGeom>
            <a:noFill/>
            <a:ln w="9525">
              <a:solidFill>
                <a:schemeClr val="tx1"/>
              </a:solidFill>
              <a:miter lim="800000"/>
              <a:headEnd/>
              <a:tailEnd/>
            </a:ln>
          </p:spPr>
          <p:txBody>
            <a:bodyPr wrap="none">
              <a:spAutoFit/>
            </a:bodyPr>
            <a:lstStyle/>
            <a:p>
              <a:r>
                <a:rPr lang="en-US">
                  <a:latin typeface="Arial" charset="0"/>
                </a:rPr>
                <a:t>PEO2</a:t>
              </a:r>
            </a:p>
          </p:txBody>
        </p:sp>
        <p:sp>
          <p:nvSpPr>
            <p:cNvPr id="7198" name="Text Box 38"/>
            <p:cNvSpPr txBox="1">
              <a:spLocks noChangeArrowheads="1"/>
            </p:cNvSpPr>
            <p:nvPr/>
          </p:nvSpPr>
          <p:spPr bwMode="auto">
            <a:xfrm>
              <a:off x="2998" y="1905"/>
              <a:ext cx="506" cy="237"/>
            </a:xfrm>
            <a:prstGeom prst="rect">
              <a:avLst/>
            </a:prstGeom>
            <a:noFill/>
            <a:ln w="9525">
              <a:solidFill>
                <a:schemeClr val="tx1"/>
              </a:solidFill>
              <a:miter lim="800000"/>
              <a:headEnd/>
              <a:tailEnd/>
            </a:ln>
          </p:spPr>
          <p:txBody>
            <a:bodyPr wrap="none">
              <a:spAutoFit/>
            </a:bodyPr>
            <a:lstStyle/>
            <a:p>
              <a:r>
                <a:rPr lang="en-US">
                  <a:latin typeface="Arial" charset="0"/>
                </a:rPr>
                <a:t>PEO3</a:t>
              </a:r>
            </a:p>
          </p:txBody>
        </p:sp>
        <p:sp>
          <p:nvSpPr>
            <p:cNvPr id="7199" name="Text Box 39"/>
            <p:cNvSpPr txBox="1">
              <a:spLocks noChangeArrowheads="1"/>
            </p:cNvSpPr>
            <p:nvPr/>
          </p:nvSpPr>
          <p:spPr bwMode="auto">
            <a:xfrm>
              <a:off x="3718" y="1905"/>
              <a:ext cx="506" cy="237"/>
            </a:xfrm>
            <a:prstGeom prst="rect">
              <a:avLst/>
            </a:prstGeom>
            <a:noFill/>
            <a:ln w="9525">
              <a:solidFill>
                <a:schemeClr val="tx1"/>
              </a:solidFill>
              <a:miter lim="800000"/>
              <a:headEnd/>
              <a:tailEnd/>
            </a:ln>
          </p:spPr>
          <p:txBody>
            <a:bodyPr wrap="none">
              <a:spAutoFit/>
            </a:bodyPr>
            <a:lstStyle/>
            <a:p>
              <a:r>
                <a:rPr lang="en-US">
                  <a:latin typeface="Arial" charset="0"/>
                </a:rPr>
                <a:t>PEO4</a:t>
              </a:r>
            </a:p>
          </p:txBody>
        </p:sp>
        <p:sp>
          <p:nvSpPr>
            <p:cNvPr id="7200" name="Text Box 40"/>
            <p:cNvSpPr txBox="1">
              <a:spLocks noChangeArrowheads="1"/>
            </p:cNvSpPr>
            <p:nvPr/>
          </p:nvSpPr>
          <p:spPr bwMode="auto">
            <a:xfrm>
              <a:off x="4390" y="1905"/>
              <a:ext cx="506" cy="237"/>
            </a:xfrm>
            <a:prstGeom prst="rect">
              <a:avLst/>
            </a:prstGeom>
            <a:noFill/>
            <a:ln w="9525">
              <a:solidFill>
                <a:schemeClr val="tx1"/>
              </a:solidFill>
              <a:miter lim="800000"/>
              <a:headEnd/>
              <a:tailEnd/>
            </a:ln>
          </p:spPr>
          <p:txBody>
            <a:bodyPr wrap="none">
              <a:spAutoFit/>
            </a:bodyPr>
            <a:lstStyle/>
            <a:p>
              <a:r>
                <a:rPr lang="en-US">
                  <a:latin typeface="Arial" charset="0"/>
                </a:rPr>
                <a:t>PEO5</a:t>
              </a:r>
            </a:p>
          </p:txBody>
        </p:sp>
        <p:sp>
          <p:nvSpPr>
            <p:cNvPr id="7201" name="Text Box 41"/>
            <p:cNvSpPr txBox="1">
              <a:spLocks noChangeArrowheads="1"/>
            </p:cNvSpPr>
            <p:nvPr/>
          </p:nvSpPr>
          <p:spPr bwMode="auto">
            <a:xfrm>
              <a:off x="1580" y="2484"/>
              <a:ext cx="410" cy="237"/>
            </a:xfrm>
            <a:prstGeom prst="rect">
              <a:avLst/>
            </a:prstGeom>
            <a:noFill/>
            <a:ln w="9525">
              <a:solidFill>
                <a:schemeClr val="tx1"/>
              </a:solidFill>
              <a:miter lim="800000"/>
              <a:headEnd/>
              <a:tailEnd/>
            </a:ln>
          </p:spPr>
          <p:txBody>
            <a:bodyPr wrap="none">
              <a:spAutoFit/>
            </a:bodyPr>
            <a:lstStyle/>
            <a:p>
              <a:r>
                <a:rPr lang="en-US">
                  <a:latin typeface="Arial" charset="0"/>
                </a:rPr>
                <a:t>PO1</a:t>
              </a:r>
            </a:p>
          </p:txBody>
        </p:sp>
        <p:sp>
          <p:nvSpPr>
            <p:cNvPr id="7202" name="Text Box 42"/>
            <p:cNvSpPr txBox="1">
              <a:spLocks noChangeArrowheads="1"/>
            </p:cNvSpPr>
            <p:nvPr/>
          </p:nvSpPr>
          <p:spPr bwMode="auto">
            <a:xfrm>
              <a:off x="2134" y="2481"/>
              <a:ext cx="410" cy="237"/>
            </a:xfrm>
            <a:prstGeom prst="rect">
              <a:avLst/>
            </a:prstGeom>
            <a:noFill/>
            <a:ln w="9525">
              <a:solidFill>
                <a:schemeClr val="tx1"/>
              </a:solidFill>
              <a:miter lim="800000"/>
              <a:headEnd/>
              <a:tailEnd/>
            </a:ln>
          </p:spPr>
          <p:txBody>
            <a:bodyPr wrap="none">
              <a:spAutoFit/>
            </a:bodyPr>
            <a:lstStyle/>
            <a:p>
              <a:r>
                <a:rPr lang="en-US">
                  <a:latin typeface="Arial" charset="0"/>
                </a:rPr>
                <a:t>PO2</a:t>
              </a:r>
            </a:p>
          </p:txBody>
        </p:sp>
        <p:sp>
          <p:nvSpPr>
            <p:cNvPr id="7203" name="Text Box 43"/>
            <p:cNvSpPr txBox="1">
              <a:spLocks noChangeArrowheads="1"/>
            </p:cNvSpPr>
            <p:nvPr/>
          </p:nvSpPr>
          <p:spPr bwMode="auto">
            <a:xfrm>
              <a:off x="2662" y="2481"/>
              <a:ext cx="410" cy="237"/>
            </a:xfrm>
            <a:prstGeom prst="rect">
              <a:avLst/>
            </a:prstGeom>
            <a:noFill/>
            <a:ln w="9525">
              <a:solidFill>
                <a:schemeClr val="tx1"/>
              </a:solidFill>
              <a:miter lim="800000"/>
              <a:headEnd/>
              <a:tailEnd/>
            </a:ln>
          </p:spPr>
          <p:txBody>
            <a:bodyPr wrap="none">
              <a:spAutoFit/>
            </a:bodyPr>
            <a:lstStyle/>
            <a:p>
              <a:r>
                <a:rPr lang="en-US">
                  <a:latin typeface="Arial" charset="0"/>
                </a:rPr>
                <a:t>PO3</a:t>
              </a:r>
            </a:p>
          </p:txBody>
        </p:sp>
        <p:sp>
          <p:nvSpPr>
            <p:cNvPr id="7204" name="Text Box 44"/>
            <p:cNvSpPr txBox="1">
              <a:spLocks noChangeArrowheads="1"/>
            </p:cNvSpPr>
            <p:nvPr/>
          </p:nvSpPr>
          <p:spPr bwMode="auto">
            <a:xfrm>
              <a:off x="3238" y="2481"/>
              <a:ext cx="314" cy="237"/>
            </a:xfrm>
            <a:prstGeom prst="rect">
              <a:avLst/>
            </a:prstGeom>
            <a:noFill/>
            <a:ln w="9525">
              <a:solidFill>
                <a:schemeClr val="tx1"/>
              </a:solidFill>
              <a:miter lim="800000"/>
              <a:headEnd/>
              <a:tailEnd/>
            </a:ln>
          </p:spPr>
          <p:txBody>
            <a:bodyPr wrap="none">
              <a:spAutoFit/>
            </a:bodyPr>
            <a:lstStyle/>
            <a:p>
              <a:r>
                <a:rPr lang="en-US">
                  <a:latin typeface="Arial" charset="0"/>
                </a:rPr>
                <a:t>etc</a:t>
              </a:r>
            </a:p>
          </p:txBody>
        </p:sp>
        <p:sp>
          <p:nvSpPr>
            <p:cNvPr id="7205" name="Text Box 45"/>
            <p:cNvSpPr txBox="1">
              <a:spLocks noChangeArrowheads="1"/>
            </p:cNvSpPr>
            <p:nvPr/>
          </p:nvSpPr>
          <p:spPr bwMode="auto">
            <a:xfrm>
              <a:off x="1558" y="2961"/>
              <a:ext cx="394" cy="237"/>
            </a:xfrm>
            <a:prstGeom prst="rect">
              <a:avLst/>
            </a:prstGeom>
            <a:noFill/>
            <a:ln w="9525">
              <a:solidFill>
                <a:schemeClr val="tx1"/>
              </a:solidFill>
              <a:miter lim="800000"/>
              <a:headEnd/>
              <a:tailEnd/>
            </a:ln>
          </p:spPr>
          <p:txBody>
            <a:bodyPr wrap="none">
              <a:spAutoFit/>
            </a:bodyPr>
            <a:lstStyle/>
            <a:p>
              <a:r>
                <a:rPr lang="en-US">
                  <a:latin typeface="Arial" charset="0"/>
                </a:rPr>
                <a:t>LO1</a:t>
              </a:r>
            </a:p>
          </p:txBody>
        </p:sp>
        <p:sp>
          <p:nvSpPr>
            <p:cNvPr id="7206" name="Text Box 49"/>
            <p:cNvSpPr txBox="1">
              <a:spLocks noChangeArrowheads="1"/>
            </p:cNvSpPr>
            <p:nvPr/>
          </p:nvSpPr>
          <p:spPr bwMode="auto">
            <a:xfrm>
              <a:off x="2112" y="2961"/>
              <a:ext cx="394" cy="237"/>
            </a:xfrm>
            <a:prstGeom prst="rect">
              <a:avLst/>
            </a:prstGeom>
            <a:noFill/>
            <a:ln w="9525">
              <a:solidFill>
                <a:schemeClr val="tx1"/>
              </a:solidFill>
              <a:miter lim="800000"/>
              <a:headEnd/>
              <a:tailEnd/>
            </a:ln>
          </p:spPr>
          <p:txBody>
            <a:bodyPr wrap="none">
              <a:spAutoFit/>
            </a:bodyPr>
            <a:lstStyle/>
            <a:p>
              <a:r>
                <a:rPr lang="en-US">
                  <a:latin typeface="Arial" charset="0"/>
                </a:rPr>
                <a:t>LO2</a:t>
              </a:r>
            </a:p>
          </p:txBody>
        </p:sp>
        <p:sp>
          <p:nvSpPr>
            <p:cNvPr id="7207" name="Text Box 50"/>
            <p:cNvSpPr txBox="1">
              <a:spLocks noChangeArrowheads="1"/>
            </p:cNvSpPr>
            <p:nvPr/>
          </p:nvSpPr>
          <p:spPr bwMode="auto">
            <a:xfrm>
              <a:off x="2726" y="2961"/>
              <a:ext cx="394" cy="237"/>
            </a:xfrm>
            <a:prstGeom prst="rect">
              <a:avLst/>
            </a:prstGeom>
            <a:noFill/>
            <a:ln w="9525">
              <a:solidFill>
                <a:schemeClr val="tx1"/>
              </a:solidFill>
              <a:miter lim="800000"/>
              <a:headEnd/>
              <a:tailEnd/>
            </a:ln>
          </p:spPr>
          <p:txBody>
            <a:bodyPr wrap="none">
              <a:spAutoFit/>
            </a:bodyPr>
            <a:lstStyle/>
            <a:p>
              <a:r>
                <a:rPr lang="en-US">
                  <a:latin typeface="Arial" charset="0"/>
                </a:rPr>
                <a:t>LO3</a:t>
              </a:r>
            </a:p>
          </p:txBody>
        </p:sp>
        <p:sp>
          <p:nvSpPr>
            <p:cNvPr id="7208" name="Text Box 51"/>
            <p:cNvSpPr txBox="1">
              <a:spLocks noChangeArrowheads="1"/>
            </p:cNvSpPr>
            <p:nvPr/>
          </p:nvSpPr>
          <p:spPr bwMode="auto">
            <a:xfrm>
              <a:off x="3264" y="2964"/>
              <a:ext cx="314" cy="237"/>
            </a:xfrm>
            <a:prstGeom prst="rect">
              <a:avLst/>
            </a:prstGeom>
            <a:noFill/>
            <a:ln w="9525">
              <a:solidFill>
                <a:schemeClr val="tx1"/>
              </a:solidFill>
              <a:miter lim="800000"/>
              <a:headEnd/>
              <a:tailEnd/>
            </a:ln>
          </p:spPr>
          <p:txBody>
            <a:bodyPr wrap="none">
              <a:spAutoFit/>
            </a:bodyPr>
            <a:lstStyle/>
            <a:p>
              <a:r>
                <a:rPr lang="en-US">
                  <a:latin typeface="Arial" charset="0"/>
                </a:rPr>
                <a:t>etc</a:t>
              </a:r>
            </a:p>
          </p:txBody>
        </p:sp>
        <p:sp>
          <p:nvSpPr>
            <p:cNvPr id="7209" name="Line 52"/>
            <p:cNvSpPr>
              <a:spLocks noChangeShapeType="1"/>
            </p:cNvSpPr>
            <p:nvPr/>
          </p:nvSpPr>
          <p:spPr bwMode="auto">
            <a:xfrm flipV="1">
              <a:off x="1728" y="2721"/>
              <a:ext cx="0" cy="240"/>
            </a:xfrm>
            <a:prstGeom prst="line">
              <a:avLst/>
            </a:prstGeom>
            <a:noFill/>
            <a:ln w="9525">
              <a:solidFill>
                <a:schemeClr val="tx1"/>
              </a:solidFill>
              <a:round/>
              <a:headEnd/>
              <a:tailEnd type="triangle" w="med" len="med"/>
            </a:ln>
          </p:spPr>
          <p:txBody>
            <a:bodyPr/>
            <a:lstStyle/>
            <a:p>
              <a:endParaRPr lang="en-US"/>
            </a:p>
          </p:txBody>
        </p:sp>
        <p:sp>
          <p:nvSpPr>
            <p:cNvPr id="7210" name="Line 53"/>
            <p:cNvSpPr>
              <a:spLocks noChangeShapeType="1"/>
            </p:cNvSpPr>
            <p:nvPr/>
          </p:nvSpPr>
          <p:spPr bwMode="auto">
            <a:xfrm flipV="1">
              <a:off x="1728" y="2145"/>
              <a:ext cx="0" cy="336"/>
            </a:xfrm>
            <a:prstGeom prst="line">
              <a:avLst/>
            </a:prstGeom>
            <a:noFill/>
            <a:ln w="9525">
              <a:solidFill>
                <a:schemeClr val="tx1"/>
              </a:solidFill>
              <a:round/>
              <a:headEnd/>
              <a:tailEnd type="triangle" w="med" len="med"/>
            </a:ln>
          </p:spPr>
          <p:txBody>
            <a:bodyPr/>
            <a:lstStyle/>
            <a:p>
              <a:endParaRPr lang="en-US"/>
            </a:p>
          </p:txBody>
        </p:sp>
        <p:sp>
          <p:nvSpPr>
            <p:cNvPr id="7211" name="Line 54"/>
            <p:cNvSpPr>
              <a:spLocks noChangeShapeType="1"/>
            </p:cNvSpPr>
            <p:nvPr/>
          </p:nvSpPr>
          <p:spPr bwMode="auto">
            <a:xfrm flipV="1">
              <a:off x="1776" y="1665"/>
              <a:ext cx="0" cy="240"/>
            </a:xfrm>
            <a:prstGeom prst="line">
              <a:avLst/>
            </a:prstGeom>
            <a:noFill/>
            <a:ln w="9525">
              <a:solidFill>
                <a:schemeClr val="tx1"/>
              </a:solidFill>
              <a:round/>
              <a:headEnd/>
              <a:tailEnd type="triangle" w="med" len="med"/>
            </a:ln>
          </p:spPr>
          <p:txBody>
            <a:bodyPr/>
            <a:lstStyle/>
            <a:p>
              <a:endParaRPr lang="en-US"/>
            </a:p>
          </p:txBody>
        </p:sp>
        <p:sp>
          <p:nvSpPr>
            <p:cNvPr id="7212" name="Line 55"/>
            <p:cNvSpPr>
              <a:spLocks noChangeShapeType="1"/>
            </p:cNvSpPr>
            <p:nvPr/>
          </p:nvSpPr>
          <p:spPr bwMode="auto">
            <a:xfrm flipV="1">
              <a:off x="2016" y="1569"/>
              <a:ext cx="1127" cy="336"/>
            </a:xfrm>
            <a:prstGeom prst="line">
              <a:avLst/>
            </a:prstGeom>
            <a:noFill/>
            <a:ln w="9525">
              <a:solidFill>
                <a:schemeClr val="tx1"/>
              </a:solidFill>
              <a:round/>
              <a:headEnd/>
              <a:tailEnd type="triangle" w="med" len="med"/>
            </a:ln>
          </p:spPr>
          <p:txBody>
            <a:bodyPr/>
            <a:lstStyle/>
            <a:p>
              <a:endParaRPr lang="en-US"/>
            </a:p>
          </p:txBody>
        </p:sp>
        <p:sp>
          <p:nvSpPr>
            <p:cNvPr id="7213" name="Line 56"/>
            <p:cNvSpPr>
              <a:spLocks noChangeShapeType="1"/>
            </p:cNvSpPr>
            <p:nvPr/>
          </p:nvSpPr>
          <p:spPr bwMode="auto">
            <a:xfrm flipV="1">
              <a:off x="2352" y="2145"/>
              <a:ext cx="0" cy="336"/>
            </a:xfrm>
            <a:prstGeom prst="line">
              <a:avLst/>
            </a:prstGeom>
            <a:noFill/>
            <a:ln w="9525">
              <a:solidFill>
                <a:schemeClr val="tx1"/>
              </a:solidFill>
              <a:round/>
              <a:headEnd/>
              <a:tailEnd type="triangle" w="med" len="med"/>
            </a:ln>
          </p:spPr>
          <p:txBody>
            <a:bodyPr/>
            <a:lstStyle/>
            <a:p>
              <a:endParaRPr lang="en-US"/>
            </a:p>
          </p:txBody>
        </p:sp>
        <p:sp>
          <p:nvSpPr>
            <p:cNvPr id="7214" name="Line 57"/>
            <p:cNvSpPr>
              <a:spLocks noChangeShapeType="1"/>
            </p:cNvSpPr>
            <p:nvPr/>
          </p:nvSpPr>
          <p:spPr bwMode="auto">
            <a:xfrm flipV="1">
              <a:off x="2352" y="2721"/>
              <a:ext cx="0" cy="240"/>
            </a:xfrm>
            <a:prstGeom prst="line">
              <a:avLst/>
            </a:prstGeom>
            <a:noFill/>
            <a:ln w="9525">
              <a:solidFill>
                <a:schemeClr val="tx1"/>
              </a:solidFill>
              <a:round/>
              <a:headEnd/>
              <a:tailEnd type="triangle" w="med" len="med"/>
            </a:ln>
          </p:spPr>
          <p:txBody>
            <a:bodyPr/>
            <a:lstStyle/>
            <a:p>
              <a:endParaRPr lang="en-US"/>
            </a:p>
          </p:txBody>
        </p:sp>
        <p:sp>
          <p:nvSpPr>
            <p:cNvPr id="7215" name="Line 58"/>
            <p:cNvSpPr>
              <a:spLocks noChangeShapeType="1"/>
            </p:cNvSpPr>
            <p:nvPr/>
          </p:nvSpPr>
          <p:spPr bwMode="auto">
            <a:xfrm flipV="1">
              <a:off x="2400" y="2769"/>
              <a:ext cx="343" cy="144"/>
            </a:xfrm>
            <a:prstGeom prst="line">
              <a:avLst/>
            </a:prstGeom>
            <a:noFill/>
            <a:ln w="9525">
              <a:solidFill>
                <a:schemeClr val="tx1"/>
              </a:solidFill>
              <a:round/>
              <a:headEnd/>
              <a:tailEnd type="triangle" w="med" len="med"/>
            </a:ln>
          </p:spPr>
          <p:txBody>
            <a:bodyPr/>
            <a:lstStyle/>
            <a:p>
              <a:endParaRPr lang="en-US"/>
            </a:p>
          </p:txBody>
        </p:sp>
        <p:sp>
          <p:nvSpPr>
            <p:cNvPr id="7216" name="Line 59"/>
            <p:cNvSpPr>
              <a:spLocks noChangeShapeType="1"/>
            </p:cNvSpPr>
            <p:nvPr/>
          </p:nvSpPr>
          <p:spPr bwMode="auto">
            <a:xfrm flipV="1">
              <a:off x="3360" y="2721"/>
              <a:ext cx="0" cy="240"/>
            </a:xfrm>
            <a:prstGeom prst="line">
              <a:avLst/>
            </a:prstGeom>
            <a:noFill/>
            <a:ln w="9525">
              <a:solidFill>
                <a:schemeClr val="tx1"/>
              </a:solidFill>
              <a:round/>
              <a:headEnd/>
              <a:tailEnd type="triangle" w="med" len="med"/>
            </a:ln>
          </p:spPr>
          <p:txBody>
            <a:bodyPr/>
            <a:lstStyle/>
            <a:p>
              <a:endParaRPr lang="en-US"/>
            </a:p>
          </p:txBody>
        </p:sp>
        <p:sp>
          <p:nvSpPr>
            <p:cNvPr id="7217" name="Line 60"/>
            <p:cNvSpPr>
              <a:spLocks noChangeShapeType="1"/>
            </p:cNvSpPr>
            <p:nvPr/>
          </p:nvSpPr>
          <p:spPr bwMode="auto">
            <a:xfrm flipV="1">
              <a:off x="3408" y="2145"/>
              <a:ext cx="1176" cy="336"/>
            </a:xfrm>
            <a:prstGeom prst="line">
              <a:avLst/>
            </a:prstGeom>
            <a:noFill/>
            <a:ln w="9525">
              <a:solidFill>
                <a:schemeClr val="tx1"/>
              </a:solidFill>
              <a:round/>
              <a:headEnd/>
              <a:tailEnd type="triangle" w="med" len="med"/>
            </a:ln>
          </p:spPr>
          <p:txBody>
            <a:bodyPr/>
            <a:lstStyle/>
            <a:p>
              <a:endParaRPr lang="en-US"/>
            </a:p>
          </p:txBody>
        </p:sp>
        <p:sp>
          <p:nvSpPr>
            <p:cNvPr id="7218" name="Line 61"/>
            <p:cNvSpPr>
              <a:spLocks noChangeShapeType="1"/>
            </p:cNvSpPr>
            <p:nvPr/>
          </p:nvSpPr>
          <p:spPr bwMode="auto">
            <a:xfrm flipV="1">
              <a:off x="2496" y="2145"/>
              <a:ext cx="882" cy="336"/>
            </a:xfrm>
            <a:prstGeom prst="line">
              <a:avLst/>
            </a:prstGeom>
            <a:noFill/>
            <a:ln w="9525">
              <a:solidFill>
                <a:schemeClr val="tx1"/>
              </a:solidFill>
              <a:round/>
              <a:headEnd/>
              <a:tailEnd type="triangle" w="med" len="med"/>
            </a:ln>
          </p:spPr>
          <p:txBody>
            <a:bodyPr/>
            <a:lstStyle/>
            <a:p>
              <a:endParaRPr lang="en-US"/>
            </a:p>
          </p:txBody>
        </p:sp>
        <p:sp>
          <p:nvSpPr>
            <p:cNvPr id="7219" name="Line 62"/>
            <p:cNvSpPr>
              <a:spLocks noChangeShapeType="1"/>
            </p:cNvSpPr>
            <p:nvPr/>
          </p:nvSpPr>
          <p:spPr bwMode="auto">
            <a:xfrm flipH="1" flipV="1">
              <a:off x="2496" y="2145"/>
              <a:ext cx="490" cy="336"/>
            </a:xfrm>
            <a:prstGeom prst="line">
              <a:avLst/>
            </a:prstGeom>
            <a:noFill/>
            <a:ln w="9525">
              <a:solidFill>
                <a:schemeClr val="tx1"/>
              </a:solidFill>
              <a:round/>
              <a:headEnd/>
              <a:tailEnd type="triangle" w="med" len="med"/>
            </a:ln>
          </p:spPr>
          <p:txBody>
            <a:bodyPr/>
            <a:lstStyle/>
            <a:p>
              <a:endParaRPr lang="en-US"/>
            </a:p>
          </p:txBody>
        </p:sp>
        <p:sp>
          <p:nvSpPr>
            <p:cNvPr id="7220" name="Line 63"/>
            <p:cNvSpPr>
              <a:spLocks noChangeShapeType="1"/>
            </p:cNvSpPr>
            <p:nvPr/>
          </p:nvSpPr>
          <p:spPr bwMode="auto">
            <a:xfrm flipV="1">
              <a:off x="2736" y="1425"/>
              <a:ext cx="1127" cy="480"/>
            </a:xfrm>
            <a:prstGeom prst="line">
              <a:avLst/>
            </a:prstGeom>
            <a:noFill/>
            <a:ln w="9525">
              <a:solidFill>
                <a:schemeClr val="tx1"/>
              </a:solidFill>
              <a:round/>
              <a:headEnd/>
              <a:tailEnd type="triangle" w="med" len="med"/>
            </a:ln>
          </p:spPr>
          <p:txBody>
            <a:bodyPr/>
            <a:lstStyle/>
            <a:p>
              <a:endParaRPr lang="en-US"/>
            </a:p>
          </p:txBody>
        </p:sp>
        <p:sp>
          <p:nvSpPr>
            <p:cNvPr id="7221" name="Line 64"/>
            <p:cNvSpPr>
              <a:spLocks noChangeShapeType="1"/>
            </p:cNvSpPr>
            <p:nvPr/>
          </p:nvSpPr>
          <p:spPr bwMode="auto">
            <a:xfrm flipH="1" flipV="1">
              <a:off x="4224" y="1425"/>
              <a:ext cx="294" cy="480"/>
            </a:xfrm>
            <a:prstGeom prst="line">
              <a:avLst/>
            </a:prstGeom>
            <a:noFill/>
            <a:ln w="9525">
              <a:solidFill>
                <a:schemeClr val="tx1"/>
              </a:solidFill>
              <a:round/>
              <a:headEnd/>
              <a:tailEnd type="triangle" w="med" len="med"/>
            </a:ln>
          </p:spPr>
          <p:txBody>
            <a:bodyPr/>
            <a:lstStyle/>
            <a:p>
              <a:endParaRPr lang="en-US"/>
            </a:p>
          </p:txBody>
        </p:sp>
        <p:sp>
          <p:nvSpPr>
            <p:cNvPr id="7222" name="Line 65"/>
            <p:cNvSpPr>
              <a:spLocks noChangeShapeType="1"/>
            </p:cNvSpPr>
            <p:nvPr/>
          </p:nvSpPr>
          <p:spPr bwMode="auto">
            <a:xfrm flipV="1">
              <a:off x="3984" y="1473"/>
              <a:ext cx="0" cy="432"/>
            </a:xfrm>
            <a:prstGeom prst="line">
              <a:avLst/>
            </a:prstGeom>
            <a:noFill/>
            <a:ln w="9525">
              <a:solidFill>
                <a:schemeClr val="tx1"/>
              </a:solidFill>
              <a:round/>
              <a:headEnd/>
              <a:tailEnd type="triangle" w="med" len="med"/>
            </a:ln>
          </p:spPr>
          <p:txBody>
            <a:bodyPr/>
            <a:lstStyle/>
            <a:p>
              <a:endParaRPr lang="en-US"/>
            </a:p>
          </p:txBody>
        </p:sp>
        <p:sp>
          <p:nvSpPr>
            <p:cNvPr id="7223" name="Line 66"/>
            <p:cNvSpPr>
              <a:spLocks noChangeShapeType="1"/>
            </p:cNvSpPr>
            <p:nvPr/>
          </p:nvSpPr>
          <p:spPr bwMode="auto">
            <a:xfrm flipV="1">
              <a:off x="4128" y="1425"/>
              <a:ext cx="784" cy="480"/>
            </a:xfrm>
            <a:prstGeom prst="line">
              <a:avLst/>
            </a:prstGeom>
            <a:noFill/>
            <a:ln w="9525">
              <a:solidFill>
                <a:schemeClr val="tx1"/>
              </a:solidFill>
              <a:round/>
              <a:headEnd/>
              <a:tailEnd type="triangle" w="med" len="med"/>
            </a:ln>
          </p:spPr>
          <p:txBody>
            <a:bodyPr/>
            <a:lstStyle/>
            <a:p>
              <a:endParaRPr lang="en-US"/>
            </a:p>
          </p:txBody>
        </p:sp>
        <p:sp>
          <p:nvSpPr>
            <p:cNvPr id="7224" name="Line 67"/>
            <p:cNvSpPr>
              <a:spLocks noChangeShapeType="1"/>
            </p:cNvSpPr>
            <p:nvPr/>
          </p:nvSpPr>
          <p:spPr bwMode="auto">
            <a:xfrm flipV="1">
              <a:off x="3312" y="1425"/>
              <a:ext cx="588" cy="480"/>
            </a:xfrm>
            <a:prstGeom prst="line">
              <a:avLst/>
            </a:prstGeom>
            <a:noFill/>
            <a:ln w="9525">
              <a:solidFill>
                <a:schemeClr val="tx1"/>
              </a:solidFill>
              <a:round/>
              <a:headEnd/>
              <a:tailEnd type="triangle" w="med" len="med"/>
            </a:ln>
          </p:spPr>
          <p:txBody>
            <a:bodyPr/>
            <a:lstStyle/>
            <a:p>
              <a:endParaRPr lang="en-US"/>
            </a:p>
          </p:txBody>
        </p:sp>
        <p:sp>
          <p:nvSpPr>
            <p:cNvPr id="7225" name="Line 68"/>
            <p:cNvSpPr>
              <a:spLocks noChangeShapeType="1"/>
            </p:cNvSpPr>
            <p:nvPr/>
          </p:nvSpPr>
          <p:spPr bwMode="auto">
            <a:xfrm flipH="1" flipV="1">
              <a:off x="2880" y="1569"/>
              <a:ext cx="294" cy="336"/>
            </a:xfrm>
            <a:prstGeom prst="line">
              <a:avLst/>
            </a:prstGeom>
            <a:noFill/>
            <a:ln w="9525">
              <a:solidFill>
                <a:schemeClr val="tx1"/>
              </a:solidFill>
              <a:round/>
              <a:headEnd/>
              <a:tailEnd type="triangle" w="med" len="med"/>
            </a:ln>
          </p:spPr>
          <p:txBody>
            <a:bodyPr/>
            <a:lstStyle/>
            <a:p>
              <a:endParaRPr lang="en-US"/>
            </a:p>
          </p:txBody>
        </p:sp>
        <p:sp>
          <p:nvSpPr>
            <p:cNvPr id="7226" name="Line 69"/>
            <p:cNvSpPr>
              <a:spLocks noChangeShapeType="1"/>
            </p:cNvSpPr>
            <p:nvPr/>
          </p:nvSpPr>
          <p:spPr bwMode="auto">
            <a:xfrm flipH="1" flipV="1">
              <a:off x="2352" y="1665"/>
              <a:ext cx="196" cy="240"/>
            </a:xfrm>
            <a:prstGeom prst="line">
              <a:avLst/>
            </a:prstGeom>
            <a:noFill/>
            <a:ln w="9525">
              <a:solidFill>
                <a:schemeClr val="tx1"/>
              </a:solidFill>
              <a:round/>
              <a:headEnd/>
              <a:tailEnd type="triangle" w="med" len="med"/>
            </a:ln>
          </p:spPr>
          <p:txBody>
            <a:bodyPr/>
            <a:lstStyle/>
            <a:p>
              <a:endParaRPr lang="en-US"/>
            </a:p>
          </p:txBody>
        </p:sp>
        <p:sp>
          <p:nvSpPr>
            <p:cNvPr id="7227" name="Line 70"/>
            <p:cNvSpPr>
              <a:spLocks noChangeShapeType="1"/>
            </p:cNvSpPr>
            <p:nvPr/>
          </p:nvSpPr>
          <p:spPr bwMode="auto">
            <a:xfrm flipV="1">
              <a:off x="3024" y="2145"/>
              <a:ext cx="0" cy="336"/>
            </a:xfrm>
            <a:prstGeom prst="line">
              <a:avLst/>
            </a:prstGeom>
            <a:noFill/>
            <a:ln w="9525">
              <a:solidFill>
                <a:schemeClr val="tx1"/>
              </a:solidFill>
              <a:round/>
              <a:headEnd/>
              <a:tailEnd type="triangle" w="med" len="med"/>
            </a:ln>
          </p:spPr>
          <p:txBody>
            <a:bodyPr/>
            <a:lstStyle/>
            <a:p>
              <a:endParaRPr lang="en-US"/>
            </a:p>
          </p:txBody>
        </p:sp>
        <p:sp>
          <p:nvSpPr>
            <p:cNvPr id="7228" name="Line 71"/>
            <p:cNvSpPr>
              <a:spLocks noChangeShapeType="1"/>
            </p:cNvSpPr>
            <p:nvPr/>
          </p:nvSpPr>
          <p:spPr bwMode="auto">
            <a:xfrm flipV="1">
              <a:off x="3408" y="2145"/>
              <a:ext cx="0" cy="336"/>
            </a:xfrm>
            <a:prstGeom prst="line">
              <a:avLst/>
            </a:prstGeom>
            <a:noFill/>
            <a:ln w="9525">
              <a:solidFill>
                <a:schemeClr val="tx1"/>
              </a:solidFill>
              <a:round/>
              <a:headEnd/>
              <a:tailEnd type="triangle" w="med" len="med"/>
            </a:ln>
          </p:spPr>
          <p:txBody>
            <a:bodyPr/>
            <a:lstStyle/>
            <a:p>
              <a:endParaRPr lang="en-US"/>
            </a:p>
          </p:txBody>
        </p:sp>
        <p:sp>
          <p:nvSpPr>
            <p:cNvPr id="7229" name="Line 72"/>
            <p:cNvSpPr>
              <a:spLocks noChangeShapeType="1"/>
            </p:cNvSpPr>
            <p:nvPr/>
          </p:nvSpPr>
          <p:spPr bwMode="auto">
            <a:xfrm flipV="1">
              <a:off x="2976" y="2721"/>
              <a:ext cx="0" cy="240"/>
            </a:xfrm>
            <a:prstGeom prst="line">
              <a:avLst/>
            </a:prstGeom>
            <a:noFill/>
            <a:ln w="9525">
              <a:solidFill>
                <a:schemeClr val="tx1"/>
              </a:solidFill>
              <a:round/>
              <a:headEnd/>
              <a:tailEnd type="triangle" w="med" len="med"/>
            </a:ln>
          </p:spPr>
          <p:txBody>
            <a:bodyPr/>
            <a:lstStyle/>
            <a:p>
              <a:endParaRPr lang="en-US"/>
            </a:p>
          </p:txBody>
        </p:sp>
        <p:sp>
          <p:nvSpPr>
            <p:cNvPr id="7230" name="Line 73"/>
            <p:cNvSpPr>
              <a:spLocks noChangeShapeType="1"/>
            </p:cNvSpPr>
            <p:nvPr/>
          </p:nvSpPr>
          <p:spPr bwMode="auto">
            <a:xfrm flipV="1">
              <a:off x="1824" y="2721"/>
              <a:ext cx="343" cy="288"/>
            </a:xfrm>
            <a:prstGeom prst="line">
              <a:avLst/>
            </a:prstGeom>
            <a:noFill/>
            <a:ln w="9525">
              <a:solidFill>
                <a:schemeClr val="tx1"/>
              </a:solidFill>
              <a:round/>
              <a:headEnd/>
              <a:tailEnd type="triangle" w="med" len="med"/>
            </a:ln>
          </p:spPr>
          <p:txBody>
            <a:bodyPr/>
            <a:lstStyle/>
            <a:p>
              <a:endParaRPr 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sp>
        <p:nvSpPr>
          <p:cNvPr id="68647" name="AutoShape 7"/>
          <p:cNvSpPr>
            <a:spLocks noChangeArrowheads="1"/>
          </p:cNvSpPr>
          <p:nvPr/>
        </p:nvSpPr>
        <p:spPr bwMode="auto">
          <a:xfrm>
            <a:off x="1752600" y="3321050"/>
            <a:ext cx="1524000" cy="1784350"/>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837267" y="3816703"/>
            <a:ext cx="1202972" cy="941740"/>
          </a:xfrm>
          <a:prstGeom prst="rect">
            <a:avLst/>
          </a:prstGeom>
          <a:solidFill>
            <a:schemeClr val="bg2"/>
          </a:solidFill>
          <a:ln w="9525">
            <a:noFill/>
            <a:miter lim="800000"/>
            <a:headEnd/>
            <a:tailEnd/>
          </a:ln>
        </p:spPr>
        <p:txBody>
          <a:bodyPr>
            <a:spAutoFit/>
          </a:bodyPr>
          <a:lstStyle/>
          <a:p>
            <a:pPr eaLnBrk="1" hangingPunct="1"/>
            <a:r>
              <a:rPr lang="en-US" sz="1400" b="1" dirty="0">
                <a:latin typeface="Arial" charset="0"/>
                <a:ea typeface="MS PGothic" pitchFamily="34" charset="-128"/>
              </a:rPr>
              <a:t>Program Educational Objectives (PEO)</a:t>
            </a:r>
          </a:p>
        </p:txBody>
      </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07831"/>
          </a:xfrm>
          <a:prstGeom prst="rect">
            <a:avLst/>
          </a:prstGeom>
          <a:noFill/>
          <a:ln w="9525">
            <a:noFill/>
            <a:miter lim="800000"/>
            <a:headEnd/>
            <a:tailEnd/>
          </a:ln>
        </p:spPr>
        <p:txBody>
          <a:bodyPr>
            <a:spAutoFit/>
          </a:bodyPr>
          <a:lstStyle/>
          <a:p>
            <a:pPr algn="ctr" eaLnBrk="1" hangingPunct="1"/>
            <a:r>
              <a:rPr lang="en-US" sz="2700" b="1" dirty="0" smtClean="0">
                <a:ea typeface="MS PGothic" pitchFamily="34" charset="-128"/>
              </a:rPr>
              <a:t>Assessment</a:t>
            </a:r>
            <a:r>
              <a:rPr lang="en-US" sz="2700" b="1" dirty="0">
                <a:ea typeface="MS PGothic" pitchFamily="34" charset="-128"/>
              </a:rPr>
              <a:t>, Evaluation &amp; CQI </a:t>
            </a:r>
            <a:r>
              <a:rPr lang="en-US" sz="2700" b="1" dirty="0" smtClean="0">
                <a:ea typeface="MS PGothic" pitchFamily="34" charset="-128"/>
              </a:rPr>
              <a:t>Cycle – The Loop </a:t>
            </a:r>
            <a:endParaRPr lang="en-US" sz="2700" b="1" dirty="0">
              <a:ea typeface="MS PGothic" pitchFamily="34" charset="-128"/>
            </a:endParaRPr>
          </a:p>
        </p:txBody>
      </p:sp>
      <p:sp>
        <p:nvSpPr>
          <p:cNvPr id="61504" name="Text Box 64"/>
          <p:cNvSpPr txBox="1">
            <a:spLocks noChangeArrowheads="1"/>
          </p:cNvSpPr>
          <p:nvPr/>
        </p:nvSpPr>
        <p:spPr bwMode="auto">
          <a:xfrm>
            <a:off x="228600" y="1752600"/>
            <a:ext cx="2438400" cy="701675"/>
          </a:xfrm>
          <a:prstGeom prst="rect">
            <a:avLst/>
          </a:prstGeom>
          <a:noFill/>
          <a:ln w="9525">
            <a:noFill/>
            <a:miter lim="800000"/>
            <a:headEnd/>
            <a:tailEnd/>
          </a:ln>
        </p:spPr>
        <p:txBody>
          <a:bodyPr>
            <a:spAutoFit/>
          </a:bodyPr>
          <a:lstStyle/>
          <a:p>
            <a:pPr eaLnBrk="1" hangingPunct="1"/>
            <a:r>
              <a:rPr lang="en-US" sz="2000" b="1">
                <a:solidFill>
                  <a:srgbClr val="FF0000"/>
                </a:solidFill>
                <a:latin typeface="Arial" charset="0"/>
                <a:ea typeface="MS PGothic" pitchFamily="34" charset="-128"/>
              </a:rPr>
              <a:t>“Am I involved in the process?”</a:t>
            </a:r>
          </a:p>
        </p:txBody>
      </p:sp>
      <p:sp>
        <p:nvSpPr>
          <p:cNvPr id="61516" name="Text Box 76"/>
          <p:cNvSpPr txBox="1">
            <a:spLocks noChangeArrowheads="1"/>
          </p:cNvSpPr>
          <p:nvPr/>
        </p:nvSpPr>
        <p:spPr bwMode="auto">
          <a:xfrm>
            <a:off x="0" y="2514600"/>
            <a:ext cx="2452688" cy="457200"/>
          </a:xfrm>
          <a:prstGeom prst="rect">
            <a:avLst/>
          </a:prstGeom>
          <a:noFill/>
          <a:ln w="9525">
            <a:noFill/>
            <a:miter lim="800000"/>
            <a:headEnd/>
            <a:tailEnd/>
          </a:ln>
        </p:spPr>
        <p:txBody>
          <a:bodyPr wrap="none">
            <a:spAutoFit/>
          </a:bodyPr>
          <a:lstStyle/>
          <a:p>
            <a:pPr eaLnBrk="1" hangingPunct="1"/>
            <a:r>
              <a:rPr lang="en-US" sz="2400" b="1">
                <a:solidFill>
                  <a:srgbClr val="FFFF00"/>
                </a:solidFill>
                <a:latin typeface="Arial" charset="0"/>
                <a:ea typeface="MS PGothic" pitchFamily="34" charset="-128"/>
              </a:rPr>
              <a:t>YES YOU ARE !</a:t>
            </a:r>
          </a:p>
        </p:txBody>
      </p:sp>
      <p:grpSp>
        <p:nvGrpSpPr>
          <p:cNvPr id="11" name="Group 45"/>
          <p:cNvGrpSpPr>
            <a:grpSpLocks/>
          </p:cNvGrpSpPr>
          <p:nvPr/>
        </p:nvGrpSpPr>
        <p:grpSpPr bwMode="auto">
          <a:xfrm>
            <a:off x="914400" y="4875213"/>
            <a:ext cx="2286000" cy="1906587"/>
            <a:chOff x="1752600" y="4420393"/>
            <a:chExt cx="2286000" cy="1908336"/>
          </a:xfrm>
        </p:grpSpPr>
        <p:cxnSp>
          <p:nvCxnSpPr>
            <p:cNvPr id="39" name="Straight Arrow Connector 38"/>
            <p:cNvCxnSpPr>
              <a:cxnSpLocks noChangeShapeType="1"/>
            </p:cNvCxnSpPr>
            <p:nvPr/>
          </p:nvCxnSpPr>
          <p:spPr bwMode="auto">
            <a:xfrm rot="5400000">
              <a:off x="2210969" y="4876424"/>
              <a:ext cx="913649"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8" name="TextBox 41"/>
            <p:cNvSpPr txBox="1">
              <a:spLocks noChangeArrowheads="1"/>
            </p:cNvSpPr>
            <p:nvPr/>
          </p:nvSpPr>
          <p:spPr bwMode="auto">
            <a:xfrm>
              <a:off x="1752600" y="5257773"/>
              <a:ext cx="2286000" cy="1070956"/>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in 5 YEARS AFTER graduated</a:t>
              </a:r>
            </a:p>
          </p:txBody>
        </p:sp>
      </p:grpSp>
      <p:grpSp>
        <p:nvGrpSpPr>
          <p:cNvPr id="12" name="Group 46"/>
          <p:cNvGrpSpPr>
            <a:grpSpLocks/>
          </p:cNvGrpSpPr>
          <p:nvPr/>
        </p:nvGrpSpPr>
        <p:grpSpPr bwMode="auto">
          <a:xfrm>
            <a:off x="3048000" y="4208463"/>
            <a:ext cx="2286000" cy="1811337"/>
            <a:chOff x="3505200" y="4419600"/>
            <a:chExt cx="2286000" cy="3352302"/>
          </a:xfrm>
        </p:grpSpPr>
        <p:cxnSp>
          <p:nvCxnSpPr>
            <p:cNvPr id="40" name="Straight Arrow Connector 39"/>
            <p:cNvCxnSpPr>
              <a:cxnSpLocks noChangeShapeType="1"/>
            </p:cNvCxnSpPr>
            <p:nvPr/>
          </p:nvCxnSpPr>
          <p:spPr bwMode="auto">
            <a:xfrm rot="5400000">
              <a:off x="3505762" y="5104838"/>
              <a:ext cx="1372063"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6" name="TextBox 42"/>
            <p:cNvSpPr txBox="1">
              <a:spLocks noChangeArrowheads="1"/>
            </p:cNvSpPr>
            <p:nvPr/>
          </p:nvSpPr>
          <p:spPr bwMode="auto">
            <a:xfrm>
              <a:off x="3505200" y="5791664"/>
              <a:ext cx="2286000" cy="1980238"/>
            </a:xfrm>
            <a:prstGeom prst="rect">
              <a:avLst/>
            </a:prstGeom>
            <a:noFill/>
            <a:ln w="9525">
              <a:noFill/>
              <a:miter lim="800000"/>
              <a:headEnd/>
              <a:tailEnd/>
            </a:ln>
          </p:spPr>
          <p:txBody>
            <a:bodyPr>
              <a:spAutoFit/>
            </a:bodyPr>
            <a:lstStyle/>
            <a:p>
              <a:pPr eaLnBrk="1" hangingPunct="1"/>
              <a:r>
                <a:rPr lang="en-US" sz="1600" b="1" dirty="0">
                  <a:latin typeface="Arial" charset="0"/>
                  <a:ea typeface="MS PGothic" pitchFamily="34" charset="-128"/>
                </a:rPr>
                <a:t>What students should achieved IMMEDIATELY AFTER graduated</a:t>
              </a:r>
            </a:p>
          </p:txBody>
        </p:sp>
      </p:grpSp>
      <p:grpSp>
        <p:nvGrpSpPr>
          <p:cNvPr id="13" name="Group 47"/>
          <p:cNvGrpSpPr>
            <a:grpSpLocks/>
          </p:cNvGrpSpPr>
          <p:nvPr/>
        </p:nvGrpSpPr>
        <p:grpSpPr bwMode="auto">
          <a:xfrm>
            <a:off x="6248400" y="4081463"/>
            <a:ext cx="2286000" cy="2547937"/>
            <a:chOff x="5562600" y="4419600"/>
            <a:chExt cx="2286000" cy="1576419"/>
          </a:xfrm>
        </p:grpSpPr>
        <p:cxnSp>
          <p:nvCxnSpPr>
            <p:cNvPr id="41" name="Straight Arrow Connector 40"/>
            <p:cNvCxnSpPr>
              <a:cxnSpLocks noChangeShapeType="1"/>
            </p:cNvCxnSpPr>
            <p:nvPr/>
          </p:nvCxnSpPr>
          <p:spPr bwMode="auto">
            <a:xfrm rot="5400000">
              <a:off x="5640074" y="4875526"/>
              <a:ext cx="913439"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4" name="TextBox 44"/>
            <p:cNvSpPr txBox="1">
              <a:spLocks noChangeArrowheads="1"/>
            </p:cNvSpPr>
            <p:nvPr/>
          </p:nvSpPr>
          <p:spPr bwMode="auto">
            <a:xfrm>
              <a:off x="5562600" y="5334021"/>
              <a:ext cx="2286000" cy="661998"/>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after COMPLETING A SUBJECT</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par>
                                <p:cTn id="11" presetID="22" presetClass="entr" presetSubtype="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23631"/>
                                        </p:tgtEl>
                                        <p:attrNameLst>
                                          <p:attrName>style.visibility</p:attrName>
                                        </p:attrNameLst>
                                      </p:cBhvr>
                                      <p:to>
                                        <p:strVal val="visible"/>
                                      </p:to>
                                    </p:set>
                                    <p:anim calcmode="lin" valueType="num">
                                      <p:cBhvr>
                                        <p:cTn id="31" dur="500" fill="hold"/>
                                        <p:tgtEl>
                                          <p:spTgt spid="23631"/>
                                        </p:tgtEl>
                                        <p:attrNameLst>
                                          <p:attrName>ppt_w</p:attrName>
                                        </p:attrNameLst>
                                      </p:cBhvr>
                                      <p:tavLst>
                                        <p:tav tm="0">
                                          <p:val>
                                            <p:fltVal val="0"/>
                                          </p:val>
                                        </p:tav>
                                        <p:tav tm="100000">
                                          <p:val>
                                            <p:strVal val="#ppt_w"/>
                                          </p:val>
                                        </p:tav>
                                      </p:tavLst>
                                    </p:anim>
                                    <p:anim calcmode="lin" valueType="num">
                                      <p:cBhvr>
                                        <p:cTn id="32" dur="500" fill="hold"/>
                                        <p:tgtEl>
                                          <p:spTgt spid="2363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23632"/>
                                        </p:tgtEl>
                                        <p:attrNameLst>
                                          <p:attrName>style.visibility</p:attrName>
                                        </p:attrNameLst>
                                      </p:cBhvr>
                                      <p:to>
                                        <p:strVal val="visible"/>
                                      </p:to>
                                    </p:set>
                                    <p:anim calcmode="lin" valueType="num">
                                      <p:cBhvr>
                                        <p:cTn id="35" dur="500" fill="hold"/>
                                        <p:tgtEl>
                                          <p:spTgt spid="23632"/>
                                        </p:tgtEl>
                                        <p:attrNameLst>
                                          <p:attrName>ppt_w</p:attrName>
                                        </p:attrNameLst>
                                      </p:cBhvr>
                                      <p:tavLst>
                                        <p:tav tm="0">
                                          <p:val>
                                            <p:fltVal val="0"/>
                                          </p:val>
                                        </p:tav>
                                        <p:tav tm="100000">
                                          <p:val>
                                            <p:strVal val="#ppt_w"/>
                                          </p:val>
                                        </p:tav>
                                      </p:tavLst>
                                    </p:anim>
                                    <p:anim calcmode="lin" valueType="num">
                                      <p:cBhvr>
                                        <p:cTn id="36" dur="500" fill="hold"/>
                                        <p:tgtEl>
                                          <p:spTgt spid="23632"/>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23633"/>
                                        </p:tgtEl>
                                        <p:attrNameLst>
                                          <p:attrName>style.visibility</p:attrName>
                                        </p:attrNameLst>
                                      </p:cBhvr>
                                      <p:to>
                                        <p:strVal val="visible"/>
                                      </p:to>
                                    </p:set>
                                    <p:anim calcmode="lin" valueType="num">
                                      <p:cBhvr>
                                        <p:cTn id="39" dur="500" fill="hold"/>
                                        <p:tgtEl>
                                          <p:spTgt spid="23633"/>
                                        </p:tgtEl>
                                        <p:attrNameLst>
                                          <p:attrName>ppt_w</p:attrName>
                                        </p:attrNameLst>
                                      </p:cBhvr>
                                      <p:tavLst>
                                        <p:tav tm="0">
                                          <p:val>
                                            <p:fltVal val="0"/>
                                          </p:val>
                                        </p:tav>
                                        <p:tav tm="100000">
                                          <p:val>
                                            <p:strVal val="#ppt_w"/>
                                          </p:val>
                                        </p:tav>
                                      </p:tavLst>
                                    </p:anim>
                                    <p:anim calcmode="lin" valueType="num">
                                      <p:cBhvr>
                                        <p:cTn id="40" dur="500" fill="hold"/>
                                        <p:tgtEl>
                                          <p:spTgt spid="23633"/>
                                        </p:tgtEl>
                                        <p:attrNameLst>
                                          <p:attrName>ppt_h</p:attrName>
                                        </p:attrNameLst>
                                      </p:cBhvr>
                                      <p:tavLst>
                                        <p:tav tm="0">
                                          <p:val>
                                            <p:fltVal val="0"/>
                                          </p:val>
                                        </p:tav>
                                        <p:tav tm="100000">
                                          <p:val>
                                            <p:strVal val="#ppt_h"/>
                                          </p:val>
                                        </p:tav>
                                      </p:tavLst>
                                    </p:anim>
                                  </p:childTnLst>
                                </p:cTn>
                              </p:par>
                            </p:childTnLst>
                          </p:cTn>
                        </p:par>
                        <p:par>
                          <p:cTn id="41" fill="hold">
                            <p:stCondLst>
                              <p:cond delay="1000"/>
                            </p:stCondLst>
                            <p:childTnLst>
                              <p:par>
                                <p:cTn id="42" presetID="2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childTnLst>
                                </p:cTn>
                              </p:par>
                              <p:par>
                                <p:cTn id="46" presetID="2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childTnLst>
                                </p:cTn>
                              </p:par>
                              <p:par>
                                <p:cTn id="50" presetID="23" presetClass="entr" presetSubtype="16"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childTnLst>
                                </p:cTn>
                              </p:par>
                            </p:childTnLst>
                          </p:cTn>
                        </p:par>
                        <p:par>
                          <p:cTn id="54" fill="hold">
                            <p:stCondLst>
                              <p:cond delay="1500"/>
                            </p:stCondLst>
                            <p:childTnLst>
                              <p:par>
                                <p:cTn id="55" presetID="23" presetClass="entr" presetSubtype="16" fill="hold" grpId="0" nodeType="afterEffect">
                                  <p:stCondLst>
                                    <p:cond delay="0"/>
                                  </p:stCondLst>
                                  <p:childTnLst>
                                    <p:set>
                                      <p:cBhvr>
                                        <p:cTn id="56" dur="1" fill="hold">
                                          <p:stCondLst>
                                            <p:cond delay="0"/>
                                          </p:stCondLst>
                                        </p:cTn>
                                        <p:tgtEl>
                                          <p:spTgt spid="23634"/>
                                        </p:tgtEl>
                                        <p:attrNameLst>
                                          <p:attrName>style.visibility</p:attrName>
                                        </p:attrNameLst>
                                      </p:cBhvr>
                                      <p:to>
                                        <p:strVal val="visible"/>
                                      </p:to>
                                    </p:set>
                                    <p:anim calcmode="lin" valueType="num">
                                      <p:cBhvr>
                                        <p:cTn id="57" dur="500" fill="hold"/>
                                        <p:tgtEl>
                                          <p:spTgt spid="23634"/>
                                        </p:tgtEl>
                                        <p:attrNameLst>
                                          <p:attrName>ppt_w</p:attrName>
                                        </p:attrNameLst>
                                      </p:cBhvr>
                                      <p:tavLst>
                                        <p:tav tm="0">
                                          <p:val>
                                            <p:fltVal val="0"/>
                                          </p:val>
                                        </p:tav>
                                        <p:tav tm="100000">
                                          <p:val>
                                            <p:strVal val="#ppt_w"/>
                                          </p:val>
                                        </p:tav>
                                      </p:tavLst>
                                    </p:anim>
                                    <p:anim calcmode="lin" valueType="num">
                                      <p:cBhvr>
                                        <p:cTn id="58" dur="500" fill="hold"/>
                                        <p:tgtEl>
                                          <p:spTgt spid="23634"/>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23635"/>
                                        </p:tgtEl>
                                        <p:attrNameLst>
                                          <p:attrName>style.visibility</p:attrName>
                                        </p:attrNameLst>
                                      </p:cBhvr>
                                      <p:to>
                                        <p:strVal val="visible"/>
                                      </p:to>
                                    </p:set>
                                    <p:anim calcmode="lin" valueType="num">
                                      <p:cBhvr>
                                        <p:cTn id="61" dur="500" fill="hold"/>
                                        <p:tgtEl>
                                          <p:spTgt spid="23635"/>
                                        </p:tgtEl>
                                        <p:attrNameLst>
                                          <p:attrName>ppt_w</p:attrName>
                                        </p:attrNameLst>
                                      </p:cBhvr>
                                      <p:tavLst>
                                        <p:tav tm="0">
                                          <p:val>
                                            <p:fltVal val="0"/>
                                          </p:val>
                                        </p:tav>
                                        <p:tav tm="100000">
                                          <p:val>
                                            <p:strVal val="#ppt_w"/>
                                          </p:val>
                                        </p:tav>
                                      </p:tavLst>
                                    </p:anim>
                                    <p:anim calcmode="lin" valueType="num">
                                      <p:cBhvr>
                                        <p:cTn id="62" dur="500" fill="hold"/>
                                        <p:tgtEl>
                                          <p:spTgt spid="23635"/>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23636"/>
                                        </p:tgtEl>
                                        <p:attrNameLst>
                                          <p:attrName>style.visibility</p:attrName>
                                        </p:attrNameLst>
                                      </p:cBhvr>
                                      <p:to>
                                        <p:strVal val="visible"/>
                                      </p:to>
                                    </p:set>
                                    <p:anim calcmode="lin" valueType="num">
                                      <p:cBhvr>
                                        <p:cTn id="65" dur="500" fill="hold"/>
                                        <p:tgtEl>
                                          <p:spTgt spid="23636"/>
                                        </p:tgtEl>
                                        <p:attrNameLst>
                                          <p:attrName>ppt_w</p:attrName>
                                        </p:attrNameLst>
                                      </p:cBhvr>
                                      <p:tavLst>
                                        <p:tav tm="0">
                                          <p:val>
                                            <p:fltVal val="0"/>
                                          </p:val>
                                        </p:tav>
                                        <p:tav tm="100000">
                                          <p:val>
                                            <p:strVal val="#ppt_w"/>
                                          </p:val>
                                        </p:tav>
                                      </p:tavLst>
                                    </p:anim>
                                    <p:anim calcmode="lin" valueType="num">
                                      <p:cBhvr>
                                        <p:cTn id="66" dur="500" fill="hold"/>
                                        <p:tgtEl>
                                          <p:spTgt spid="23636"/>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32" fill="hold" grpId="0" nodeType="clickEffect">
                                  <p:stCondLst>
                                    <p:cond delay="0"/>
                                  </p:stCondLst>
                                  <p:childTnLst>
                                    <p:set>
                                      <p:cBhvr>
                                        <p:cTn id="70" dur="1" fill="hold">
                                          <p:stCondLst>
                                            <p:cond delay="0"/>
                                          </p:stCondLst>
                                        </p:cTn>
                                        <p:tgtEl>
                                          <p:spTgt spid="61504"/>
                                        </p:tgtEl>
                                        <p:attrNameLst>
                                          <p:attrName>style.visibility</p:attrName>
                                        </p:attrNameLst>
                                      </p:cBhvr>
                                      <p:to>
                                        <p:strVal val="visible"/>
                                      </p:to>
                                    </p:set>
                                    <p:anim calcmode="lin" valueType="num">
                                      <p:cBhvr>
                                        <p:cTn id="71" dur="500" fill="hold"/>
                                        <p:tgtEl>
                                          <p:spTgt spid="61504"/>
                                        </p:tgtEl>
                                        <p:attrNameLst>
                                          <p:attrName>ppt_w</p:attrName>
                                        </p:attrNameLst>
                                      </p:cBhvr>
                                      <p:tavLst>
                                        <p:tav tm="0">
                                          <p:val>
                                            <p:strVal val="4*#ppt_w"/>
                                          </p:val>
                                        </p:tav>
                                        <p:tav tm="100000">
                                          <p:val>
                                            <p:strVal val="#ppt_w"/>
                                          </p:val>
                                        </p:tav>
                                      </p:tavLst>
                                    </p:anim>
                                    <p:anim calcmode="lin" valueType="num">
                                      <p:cBhvr>
                                        <p:cTn id="72" dur="500" fill="hold"/>
                                        <p:tgtEl>
                                          <p:spTgt spid="61504"/>
                                        </p:tgtEl>
                                        <p:attrNameLst>
                                          <p:attrName>ppt_h</p:attrName>
                                        </p:attrNameLst>
                                      </p:cBhvr>
                                      <p:tavLst>
                                        <p:tav tm="0">
                                          <p:val>
                                            <p:strVal val="4*#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iterate type="lt">
                                    <p:tmPct val="0"/>
                                  </p:iterate>
                                  <p:childTnLst>
                                    <p:set>
                                      <p:cBhvr>
                                        <p:cTn id="76" dur="1" fill="hold">
                                          <p:stCondLst>
                                            <p:cond delay="0"/>
                                          </p:stCondLst>
                                        </p:cTn>
                                        <p:tgtEl>
                                          <p:spTgt spid="61516">
                                            <p:txEl>
                                              <p:pRg st="0" end="0"/>
                                            </p:txEl>
                                          </p:spTgt>
                                        </p:tgtEl>
                                        <p:attrNameLst>
                                          <p:attrName>style.visibility</p:attrName>
                                        </p:attrNameLst>
                                      </p:cBhvr>
                                      <p:to>
                                        <p:strVal val="visible"/>
                                      </p:to>
                                    </p:set>
                                    <p:animEffect transition="in" filter="blinds(horizontal)">
                                      <p:cBhvr>
                                        <p:cTn id="77" dur="500"/>
                                        <p:tgtEl>
                                          <p:spTgt spid="61516">
                                            <p:txEl>
                                              <p:pRg st="0" end="0"/>
                                            </p:txEl>
                                          </p:spTgt>
                                        </p:tgtEl>
                                      </p:cBhvr>
                                    </p:animEffect>
                                  </p:childTnLst>
                                </p:cTn>
                              </p:par>
                            </p:childTnLst>
                          </p:cTn>
                        </p:par>
                        <p:par>
                          <p:cTn id="78" fill="hold">
                            <p:stCondLst>
                              <p:cond delay="500"/>
                            </p:stCondLst>
                            <p:childTnLst>
                              <p:par>
                                <p:cTn id="79" presetID="35" presetClass="emph" presetSubtype="0" repeatCount="indefinite" fill="hold" grpId="0" nodeType="afterEffect">
                                  <p:stCondLst>
                                    <p:cond delay="0"/>
                                  </p:stCondLst>
                                  <p:iterate type="lt">
                                    <p:tmPct val="0"/>
                                  </p:iterate>
                                  <p:childTnLst>
                                    <p:anim calcmode="discrete" valueType="str">
                                      <p:cBhvr>
                                        <p:cTn id="80" dur="1000" fill="hold"/>
                                        <p:tgtEl>
                                          <p:spTgt spid="61516">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31" grpId="0" animBg="1"/>
      <p:bldP spid="23632" grpId="0" animBg="1"/>
      <p:bldP spid="23633" grpId="0" animBg="1"/>
      <p:bldP spid="23634" grpId="0" animBg="1"/>
      <p:bldP spid="23635" grpId="0" animBg="1"/>
      <p:bldP spid="23636" grpId="0" animBg="1"/>
      <p:bldP spid="61504" grpId="0"/>
      <p:bldP spid="61516"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sp>
        <p:nvSpPr>
          <p:cNvPr id="68647" name="AutoShape 7"/>
          <p:cNvSpPr>
            <a:spLocks noChangeArrowheads="1"/>
          </p:cNvSpPr>
          <p:nvPr/>
        </p:nvSpPr>
        <p:spPr bwMode="auto">
          <a:xfrm>
            <a:off x="1752600" y="3321050"/>
            <a:ext cx="1524000" cy="1784350"/>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837267" y="3816703"/>
            <a:ext cx="1202972" cy="941740"/>
          </a:xfrm>
          <a:prstGeom prst="rect">
            <a:avLst/>
          </a:prstGeom>
          <a:solidFill>
            <a:schemeClr val="tx2">
              <a:lumMod val="60000"/>
              <a:lumOff val="40000"/>
            </a:schemeClr>
          </a:solidFill>
          <a:ln w="9525">
            <a:noFill/>
            <a:miter lim="800000"/>
            <a:headEnd/>
            <a:tailEnd/>
          </a:ln>
        </p:spPr>
        <p:txBody>
          <a:bodyPr>
            <a:spAutoFit/>
          </a:bodyPr>
          <a:lstStyle/>
          <a:p>
            <a:pPr eaLnBrk="1" hangingPunct="1"/>
            <a:r>
              <a:rPr lang="en-US" sz="1400" b="1" dirty="0">
                <a:latin typeface="Arial" charset="0"/>
                <a:ea typeface="MS PGothic" pitchFamily="34" charset="-128"/>
              </a:rPr>
              <a:t>Program Educational Objectives (PEO)</a:t>
            </a:r>
          </a:p>
        </p:txBody>
      </p:sp>
      <p:grpSp>
        <p:nvGrpSpPr>
          <p:cNvPr id="6"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7"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8"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grpSp>
        <p:nvGrpSpPr>
          <p:cNvPr id="10" name="Group 45"/>
          <p:cNvGrpSpPr>
            <a:grpSpLocks/>
          </p:cNvGrpSpPr>
          <p:nvPr/>
        </p:nvGrpSpPr>
        <p:grpSpPr bwMode="auto">
          <a:xfrm>
            <a:off x="914400" y="4875213"/>
            <a:ext cx="2286000" cy="1906587"/>
            <a:chOff x="1752600" y="4420393"/>
            <a:chExt cx="2286000" cy="1908336"/>
          </a:xfrm>
        </p:grpSpPr>
        <p:cxnSp>
          <p:nvCxnSpPr>
            <p:cNvPr id="39" name="Straight Arrow Connector 38"/>
            <p:cNvCxnSpPr>
              <a:cxnSpLocks noChangeShapeType="1"/>
            </p:cNvCxnSpPr>
            <p:nvPr/>
          </p:nvCxnSpPr>
          <p:spPr bwMode="auto">
            <a:xfrm rot="5400000">
              <a:off x="2210969" y="4876424"/>
              <a:ext cx="913649"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8" name="TextBox 41"/>
            <p:cNvSpPr txBox="1">
              <a:spLocks noChangeArrowheads="1"/>
            </p:cNvSpPr>
            <p:nvPr/>
          </p:nvSpPr>
          <p:spPr bwMode="auto">
            <a:xfrm>
              <a:off x="1752600" y="5257773"/>
              <a:ext cx="2286000" cy="1070956"/>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in 5 YEARS AFTER graduated</a:t>
              </a:r>
            </a:p>
          </p:txBody>
        </p:sp>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pPr fontAlgn="auto">
              <a:spcAft>
                <a:spcPts val="0"/>
              </a:spcAft>
              <a:defRPr/>
            </a:pPr>
            <a:r>
              <a:rPr lang="en-US" sz="3200" dirty="0" smtClean="0">
                <a:solidFill>
                  <a:schemeClr val="tx2">
                    <a:satMod val="130000"/>
                  </a:schemeClr>
                </a:solidFill>
              </a:rPr>
              <a:t>Program Educational Objectives (PEO)</a:t>
            </a:r>
          </a:p>
        </p:txBody>
      </p:sp>
      <p:sp>
        <p:nvSpPr>
          <p:cNvPr id="19459" name="Rectangle 3"/>
          <p:cNvSpPr>
            <a:spLocks noGrp="1" noChangeArrowheads="1"/>
          </p:cNvSpPr>
          <p:nvPr>
            <p:ph idx="1"/>
          </p:nvPr>
        </p:nvSpPr>
        <p:spPr>
          <a:xfrm>
            <a:off x="914400" y="1600200"/>
            <a:ext cx="8001000" cy="5029200"/>
          </a:xfrm>
        </p:spPr>
        <p:txBody>
          <a:bodyPr/>
          <a:lstStyle/>
          <a:p>
            <a:pPr>
              <a:lnSpc>
                <a:spcPct val="90000"/>
              </a:lnSpc>
              <a:buNone/>
            </a:pPr>
            <a:endParaRPr lang="en-US" sz="2800" dirty="0" smtClean="0"/>
          </a:p>
          <a:p>
            <a:pPr eaLnBrk="1" hangingPunct="1">
              <a:lnSpc>
                <a:spcPct val="90000"/>
              </a:lnSpc>
              <a:defRPr/>
            </a:pPr>
            <a:r>
              <a:rPr lang="en-US" sz="2600" dirty="0" smtClean="0"/>
              <a:t>Definition of </a:t>
            </a:r>
            <a:r>
              <a:rPr lang="en-US" sz="2600" dirty="0" err="1" smtClean="0"/>
              <a:t>Programme</a:t>
            </a:r>
            <a:r>
              <a:rPr lang="en-US" sz="2600" dirty="0" smtClean="0"/>
              <a:t> Objectives:</a:t>
            </a:r>
          </a:p>
          <a:p>
            <a:pPr lvl="1" eaLnBrk="1" hangingPunct="1">
              <a:lnSpc>
                <a:spcPct val="90000"/>
              </a:lnSpc>
              <a:defRPr/>
            </a:pPr>
            <a:r>
              <a:rPr lang="en-US" sz="2200" dirty="0" smtClean="0"/>
              <a:t>“…broad statements that describe the career &amp; professional accomplishments that the program is preparing the graduates to achieve.” </a:t>
            </a:r>
            <a:r>
              <a:rPr lang="en-US" sz="2200" dirty="0" smtClean="0"/>
              <a:t>(</a:t>
            </a:r>
            <a:r>
              <a:rPr lang="en-US" sz="2200" i="1" dirty="0" smtClean="0"/>
              <a:t>ABET Criteria 2004</a:t>
            </a:r>
            <a:r>
              <a:rPr lang="en-US" sz="2200" dirty="0" smtClean="0"/>
              <a:t>) </a:t>
            </a:r>
            <a:endParaRPr lang="en-US" sz="2200" dirty="0" smtClean="0"/>
          </a:p>
          <a:p>
            <a:pPr lvl="1" eaLnBrk="1" hangingPunct="1">
              <a:lnSpc>
                <a:spcPct val="90000"/>
              </a:lnSpc>
              <a:defRPr/>
            </a:pPr>
            <a:endParaRPr lang="en-US" sz="2200" dirty="0" smtClean="0"/>
          </a:p>
          <a:p>
            <a:pPr lvl="1" eaLnBrk="1" hangingPunct="1">
              <a:lnSpc>
                <a:spcPct val="90000"/>
              </a:lnSpc>
              <a:defRPr/>
            </a:pPr>
            <a:r>
              <a:rPr lang="en-US" sz="2200" dirty="0" smtClean="0"/>
              <a:t>“Broad goals that </a:t>
            </a:r>
            <a:r>
              <a:rPr lang="en-US" sz="2200" dirty="0" err="1" smtClean="0"/>
              <a:t>adresses</a:t>
            </a:r>
            <a:r>
              <a:rPr lang="en-US" sz="2200" dirty="0" smtClean="0"/>
              <a:t> institutional and program mission statements and are responsive to the expressed interests of various groups of program stakeholders” </a:t>
            </a:r>
            <a:r>
              <a:rPr lang="en-US" sz="2200" dirty="0" smtClean="0"/>
              <a:t>(</a:t>
            </a:r>
            <a:r>
              <a:rPr lang="en-US" sz="2200" i="1" dirty="0" smtClean="0"/>
              <a:t>Felder &amp; Brent, 2003</a:t>
            </a:r>
            <a:r>
              <a:rPr lang="en-US" sz="2200" dirty="0" smtClean="0"/>
              <a:t>)</a:t>
            </a:r>
          </a:p>
          <a:p>
            <a:pPr lvl="1" eaLnBrk="1" hangingPunct="1">
              <a:lnSpc>
                <a:spcPct val="90000"/>
              </a:lnSpc>
              <a:defRPr/>
            </a:pPr>
            <a:endParaRPr lang="en-US" sz="2200" dirty="0" smtClean="0"/>
          </a:p>
          <a:p>
            <a:pPr lvl="1" eaLnBrk="1" hangingPunct="1">
              <a:lnSpc>
                <a:spcPct val="90000"/>
              </a:lnSpc>
              <a:defRPr/>
            </a:pPr>
            <a:r>
              <a:rPr lang="en-US" sz="2400" dirty="0" smtClean="0"/>
              <a:t>Broad outcomes at career &amp; professional level</a:t>
            </a:r>
            <a:r>
              <a:rPr lang="en-US" sz="2000" dirty="0" smtClean="0"/>
              <a:t> </a:t>
            </a:r>
          </a:p>
          <a:p>
            <a:pPr>
              <a:lnSpc>
                <a:spcPct val="90000"/>
              </a:lnSpc>
              <a:buNone/>
            </a:pPr>
            <a:endParaRPr lang="en-US" sz="2800" dirty="0" smtClean="0"/>
          </a:p>
        </p:txBody>
      </p:sp>
      <p:sp>
        <p:nvSpPr>
          <p:cNvPr id="13316" name="Slide Number Placeholder 5"/>
          <p:cNvSpPr>
            <a:spLocks noGrp="1"/>
          </p:cNvSpPr>
          <p:nvPr>
            <p:ph type="sldNum" sz="quarter" idx="12"/>
          </p:nvPr>
        </p:nvSpPr>
        <p:spPr/>
        <p:txBody>
          <a:bodyPr/>
          <a:lstStyle/>
          <a:p>
            <a:pPr>
              <a:defRPr/>
            </a:pPr>
            <a:fld id="{902F0D6A-2DC2-4FF3-8628-30A93EE35019}" type="slidenum">
              <a:rPr lang="en-US"/>
              <a:pPr>
                <a:defRPr/>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7" dur="500"/>
                                        <p:tgtEl>
                                          <p:spTgt spid="1945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12" dur="500"/>
                                        <p:tgtEl>
                                          <p:spTgt spid="1945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59">
                                            <p:txEl>
                                              <p:pRg st="6" end="6"/>
                                            </p:txEl>
                                          </p:spTgt>
                                        </p:tgtEl>
                                        <p:attrNameLst>
                                          <p:attrName>style.visibility</p:attrName>
                                        </p:attrNameLst>
                                      </p:cBhvr>
                                      <p:to>
                                        <p:strVal val="visible"/>
                                      </p:to>
                                    </p:set>
                                    <p:animEffect transition="in" filter="blinds(horizontal)">
                                      <p:cBhvr>
                                        <p:cTn id="17" dur="500"/>
                                        <p:tgtEl>
                                          <p:spTgt spid="194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eaLnBrk="1" hangingPunct="1">
              <a:defRPr/>
            </a:pPr>
            <a:r>
              <a:rPr lang="en-US" dirty="0" smtClean="0">
                <a:solidFill>
                  <a:schemeClr val="tx2">
                    <a:satMod val="130000"/>
                  </a:schemeClr>
                </a:solidFill>
              </a:rPr>
              <a:t>PEO (cont.)</a:t>
            </a:r>
            <a:endParaRPr lang="en-US" dirty="0" smtClean="0"/>
          </a:p>
        </p:txBody>
      </p:sp>
      <p:sp>
        <p:nvSpPr>
          <p:cNvPr id="19459" name="Rectangle 3"/>
          <p:cNvSpPr>
            <a:spLocks noGrp="1" noChangeArrowheads="1"/>
          </p:cNvSpPr>
          <p:nvPr>
            <p:ph type="body" idx="1"/>
          </p:nvPr>
        </p:nvSpPr>
        <p:spPr/>
        <p:txBody>
          <a:bodyPr/>
          <a:lstStyle/>
          <a:p>
            <a:pPr eaLnBrk="1" hangingPunct="1">
              <a:defRPr/>
            </a:pPr>
            <a:r>
              <a:rPr lang="en-US" dirty="0" smtClean="0"/>
              <a:t>Specific goals consistent with the mission and vision of the Institution of Higher Learning and are responsive to expressed interest of  </a:t>
            </a:r>
            <a:r>
              <a:rPr lang="en-US" dirty="0" err="1" smtClean="0"/>
              <a:t>programme</a:t>
            </a:r>
            <a:r>
              <a:rPr lang="en-US" dirty="0" smtClean="0"/>
              <a:t> stakeholders describing expected achievements of graduates in their career and professional life after graduation.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Outlines:</a:t>
            </a:r>
            <a:endParaRPr lang="en-US" dirty="0"/>
          </a:p>
        </p:txBody>
      </p:sp>
      <p:sp>
        <p:nvSpPr>
          <p:cNvPr id="3" name="Content Placeholder 2"/>
          <p:cNvSpPr>
            <a:spLocks noGrp="1"/>
          </p:cNvSpPr>
          <p:nvPr>
            <p:ph idx="1"/>
          </p:nvPr>
        </p:nvSpPr>
        <p:spPr/>
        <p:txBody>
          <a:bodyPr/>
          <a:lstStyle/>
          <a:p>
            <a:r>
              <a:rPr lang="en-US" dirty="0" smtClean="0"/>
              <a:t>Awareness &amp; Concept of OBE</a:t>
            </a:r>
          </a:p>
          <a:p>
            <a:endParaRPr lang="en-US" dirty="0" smtClean="0"/>
          </a:p>
          <a:p>
            <a:r>
              <a:rPr lang="en-US" dirty="0" smtClean="0"/>
              <a:t>Planning &amp; Implementation of OBE</a:t>
            </a:r>
          </a:p>
          <a:p>
            <a:endParaRPr lang="en-US" dirty="0" smtClean="0"/>
          </a:p>
          <a:p>
            <a:r>
              <a:rPr lang="en-US" dirty="0" smtClean="0"/>
              <a:t>Evaluation &amp; CQI Process of OBE</a:t>
            </a:r>
            <a:endParaRPr lang="en-US" dirty="0"/>
          </a:p>
        </p:txBody>
      </p:sp>
      <p:sp>
        <p:nvSpPr>
          <p:cNvPr id="4" name="Slide Number Placeholder 3"/>
          <p:cNvSpPr>
            <a:spLocks noGrp="1"/>
          </p:cNvSpPr>
          <p:nvPr>
            <p:ph type="sldNum" sz="quarter" idx="12"/>
          </p:nvPr>
        </p:nvSpPr>
        <p:spPr/>
        <p:txBody>
          <a:bodyPr/>
          <a:lstStyle/>
          <a:p>
            <a:pPr>
              <a:defRPr/>
            </a:pPr>
            <a:fld id="{15C34BF9-99FE-4400-BB39-FE3B4355C7B7}" type="slidenum">
              <a:rPr lang="en-US" smtClean="0"/>
              <a:pPr>
                <a:defRPr/>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fontAlgn="auto">
              <a:spcAft>
                <a:spcPts val="0"/>
              </a:spcAft>
              <a:defRPr/>
            </a:pPr>
            <a:r>
              <a:rPr lang="en-US" dirty="0" smtClean="0">
                <a:solidFill>
                  <a:schemeClr val="tx2">
                    <a:satMod val="130000"/>
                  </a:schemeClr>
                </a:solidFill>
              </a:rPr>
              <a:t>PEO (cont.)</a:t>
            </a:r>
          </a:p>
        </p:txBody>
      </p:sp>
      <p:sp>
        <p:nvSpPr>
          <p:cNvPr id="20483" name="Content Placeholder 2"/>
          <p:cNvSpPr>
            <a:spLocks noGrp="1"/>
          </p:cNvSpPr>
          <p:nvPr>
            <p:ph idx="1"/>
          </p:nvPr>
        </p:nvSpPr>
        <p:spPr/>
        <p:txBody>
          <a:bodyPr/>
          <a:lstStyle/>
          <a:p>
            <a:pPr>
              <a:buNone/>
            </a:pPr>
            <a:endParaRPr lang="en-US" dirty="0" smtClean="0"/>
          </a:p>
          <a:p>
            <a:r>
              <a:rPr lang="en-US" sz="2400" dirty="0" smtClean="0"/>
              <a:t>Beyond graduation and during professional development (typically between 4 -6 years of employment</a:t>
            </a:r>
            <a:r>
              <a:rPr lang="en-US" sz="2400" dirty="0" smtClean="0"/>
              <a:t>)</a:t>
            </a:r>
          </a:p>
          <a:p>
            <a:endParaRPr lang="en-US" sz="2400" dirty="0" smtClean="0"/>
          </a:p>
          <a:p>
            <a:r>
              <a:rPr lang="en-US" sz="2400" dirty="0" smtClean="0"/>
              <a:t>Minimum </a:t>
            </a:r>
            <a:r>
              <a:rPr lang="en-US" sz="2400" dirty="0" smtClean="0"/>
              <a:t>graduate registration of 4 years from accredited engineering programs before sitting for professional interview</a:t>
            </a:r>
          </a:p>
          <a:p>
            <a:pPr>
              <a:buNone/>
            </a:pPr>
            <a:endParaRPr lang="en-US" sz="2400" dirty="0" smtClean="0"/>
          </a:p>
          <a:p>
            <a:r>
              <a:rPr lang="en-US" sz="2400" dirty="0" smtClean="0"/>
              <a:t>Minimum graduate registration of 6 years from non-accredited engineering programs after bridging programs before qualifying for professional interview </a:t>
            </a:r>
          </a:p>
        </p:txBody>
      </p:sp>
      <p:sp>
        <p:nvSpPr>
          <p:cNvPr id="14340" name="Slide Number Placeholder 3"/>
          <p:cNvSpPr>
            <a:spLocks noGrp="1"/>
          </p:cNvSpPr>
          <p:nvPr>
            <p:ph type="sldNum" sz="quarter" idx="12"/>
          </p:nvPr>
        </p:nvSpPr>
        <p:spPr/>
        <p:txBody>
          <a:bodyPr/>
          <a:lstStyle/>
          <a:p>
            <a:pPr>
              <a:defRPr/>
            </a:pPr>
            <a:fld id="{2335C8E8-F619-4916-BC15-A646F14CF5F2}" type="slidenum">
              <a:rPr lang="en-US"/>
              <a:pPr>
                <a:defRPr/>
              </a:pPr>
              <a:t>20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12" dur="500"/>
                                        <p:tgtEl>
                                          <p:spTgt spid="2048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blinds(horizontal)">
                                      <p:cBhvr>
                                        <p:cTn id="17" dur="500"/>
                                        <p:tgtEl>
                                          <p:spTgt spid="204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dirty="0" smtClean="0"/>
              <a:t>Characteristics of Good PEO</a:t>
            </a:r>
          </a:p>
        </p:txBody>
      </p:sp>
      <p:sp>
        <p:nvSpPr>
          <p:cNvPr id="25603" name="Rectangle 3"/>
          <p:cNvSpPr>
            <a:spLocks noGrp="1" noChangeArrowheads="1"/>
          </p:cNvSpPr>
          <p:nvPr>
            <p:ph type="body" idx="1"/>
          </p:nvPr>
        </p:nvSpPr>
        <p:spPr/>
        <p:txBody>
          <a:bodyPr/>
          <a:lstStyle/>
          <a:p>
            <a:pPr eaLnBrk="1" hangingPunct="1">
              <a:lnSpc>
                <a:spcPct val="90000"/>
              </a:lnSpc>
              <a:defRPr/>
            </a:pPr>
            <a:r>
              <a:rPr lang="en-US" sz="2800" dirty="0" smtClean="0"/>
              <a:t>Should be stated such that a graduate can demonstrate in their </a:t>
            </a:r>
            <a:r>
              <a:rPr lang="en-US" sz="2800" dirty="0" smtClean="0"/>
              <a:t>career </a:t>
            </a:r>
            <a:r>
              <a:rPr lang="en-US" sz="2800" dirty="0" smtClean="0"/>
              <a:t>or </a:t>
            </a:r>
            <a:r>
              <a:rPr lang="en-US" sz="2800" dirty="0" err="1" smtClean="0"/>
              <a:t>porfessional</a:t>
            </a:r>
            <a:r>
              <a:rPr lang="en-US" sz="2800" dirty="0" smtClean="0"/>
              <a:t> life after graduation (long term in nature)</a:t>
            </a:r>
          </a:p>
          <a:p>
            <a:pPr eaLnBrk="1" hangingPunct="1">
              <a:lnSpc>
                <a:spcPct val="90000"/>
              </a:lnSpc>
              <a:defRPr/>
            </a:pPr>
            <a:r>
              <a:rPr lang="en-US" sz="2800" dirty="0" smtClean="0"/>
              <a:t>Distinctive/unique features/having own niche</a:t>
            </a:r>
          </a:p>
          <a:p>
            <a:pPr eaLnBrk="1" hangingPunct="1">
              <a:lnSpc>
                <a:spcPct val="90000"/>
              </a:lnSpc>
              <a:defRPr/>
            </a:pPr>
            <a:r>
              <a:rPr lang="en-US" sz="2800" dirty="0" smtClean="0"/>
              <a:t>Specific, measurable, </a:t>
            </a:r>
            <a:r>
              <a:rPr lang="en-US" sz="2800" dirty="0" err="1" smtClean="0"/>
              <a:t>achieveable</a:t>
            </a:r>
            <a:r>
              <a:rPr lang="en-US" sz="2800" dirty="0" smtClean="0"/>
              <a:t>, result oriented and having a time frame</a:t>
            </a:r>
          </a:p>
          <a:p>
            <a:pPr eaLnBrk="1" hangingPunct="1">
              <a:lnSpc>
                <a:spcPct val="90000"/>
              </a:lnSpc>
              <a:defRPr/>
            </a:pPr>
            <a:r>
              <a:rPr lang="en-US" sz="2800" dirty="0" smtClean="0"/>
              <a:t>Clear, concise, </a:t>
            </a:r>
            <a:r>
              <a:rPr lang="en-US" sz="2800" dirty="0" err="1" smtClean="0"/>
              <a:t>consistance</a:t>
            </a:r>
            <a:r>
              <a:rPr lang="en-US" sz="2800" dirty="0" smtClean="0"/>
              <a:t> and reachable</a:t>
            </a:r>
          </a:p>
          <a:p>
            <a:pPr eaLnBrk="1" hangingPunct="1">
              <a:lnSpc>
                <a:spcPct val="90000"/>
              </a:lnSpc>
              <a:defRPr/>
            </a:pPr>
            <a:r>
              <a:rPr lang="en-US" sz="2800" dirty="0" smtClean="0"/>
              <a:t>Has clear link to PO &amp; Curriculum design</a:t>
            </a:r>
          </a:p>
          <a:p>
            <a:pPr eaLnBrk="1" hangingPunct="1">
              <a:lnSpc>
                <a:spcPct val="90000"/>
              </a:lnSpc>
              <a:defRPr/>
            </a:pPr>
            <a:r>
              <a:rPr lang="en-US" sz="2800" dirty="0" smtClean="0"/>
              <a:t>Review, revised &amp; updated </a:t>
            </a:r>
            <a:r>
              <a:rPr lang="en-US" sz="2800" dirty="0" err="1" smtClean="0"/>
              <a:t>continuallypublished</a:t>
            </a:r>
            <a:endParaRPr lang="en-US" sz="2800" dirty="0" smtClean="0"/>
          </a:p>
          <a:p>
            <a:pPr eaLnBrk="1" hangingPunct="1">
              <a:lnSpc>
                <a:spcPct val="90000"/>
              </a:lnSpc>
              <a:defRPr/>
            </a:pP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22" dur="500"/>
                                        <p:tgtEl>
                                          <p:spTgt spid="256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27" dur="500"/>
                                        <p:tgtEl>
                                          <p:spTgt spid="2560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32"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90600" y="304800"/>
            <a:ext cx="6629400" cy="838200"/>
          </a:xfrm>
        </p:spPr>
        <p:txBody>
          <a:bodyPr/>
          <a:lstStyle/>
          <a:p>
            <a:pPr marL="54864" indent="0" algn="l" eaLnBrk="1" fontAlgn="auto" hangingPunct="1">
              <a:spcAft>
                <a:spcPts val="0"/>
              </a:spcAft>
              <a:defRPr/>
            </a:pPr>
            <a:r>
              <a:rPr lang="en-US" sz="4000" dirty="0" smtClean="0">
                <a:solidFill>
                  <a:schemeClr val="tx2">
                    <a:tint val="100000"/>
                    <a:shade val="90000"/>
                    <a:satMod val="250000"/>
                    <a:alpha val="100000"/>
                  </a:schemeClr>
                </a:solidFill>
              </a:rPr>
              <a:t>Example of PEOs </a:t>
            </a:r>
            <a:r>
              <a:rPr lang="en-US" sz="4000" dirty="0" smtClean="0">
                <a:solidFill>
                  <a:schemeClr val="tx2">
                    <a:tint val="100000"/>
                    <a:shade val="90000"/>
                    <a:satMod val="250000"/>
                    <a:alpha val="100000"/>
                  </a:schemeClr>
                </a:solidFill>
              </a:rPr>
              <a:t>- FKE</a:t>
            </a:r>
          </a:p>
        </p:txBody>
      </p:sp>
      <p:sp>
        <p:nvSpPr>
          <p:cNvPr id="47107" name="Rectangle 3"/>
          <p:cNvSpPr>
            <a:spLocks noGrp="1" noChangeArrowheads="1"/>
          </p:cNvSpPr>
          <p:nvPr>
            <p:ph idx="1"/>
          </p:nvPr>
        </p:nvSpPr>
        <p:spPr>
          <a:xfrm>
            <a:off x="304800" y="1143000"/>
            <a:ext cx="8305800" cy="4876800"/>
          </a:xfrm>
        </p:spPr>
        <p:txBody>
          <a:bodyPr/>
          <a:lstStyle/>
          <a:p>
            <a:pPr marL="990600" lvl="1" indent="-533400" eaLnBrk="1" hangingPunct="1">
              <a:buFontTx/>
              <a:buAutoNum type="arabicPeriod"/>
            </a:pPr>
            <a:r>
              <a:rPr lang="ms-MY" dirty="0" smtClean="0"/>
              <a:t>Engineers who are able to apply engineering knowledge in their professional careers. </a:t>
            </a:r>
            <a:endParaRPr lang="ms-MY" b="1" dirty="0" smtClean="0"/>
          </a:p>
          <a:p>
            <a:pPr marL="990600" lvl="1" indent="-533400" eaLnBrk="1" hangingPunct="1">
              <a:buFontTx/>
              <a:buAutoNum type="arabicPeriod"/>
            </a:pPr>
            <a:r>
              <a:rPr lang="ms-MY" dirty="0" smtClean="0"/>
              <a:t>Engineers who are creative and innovative in adapting themselves into the global working environment.</a:t>
            </a:r>
            <a:endParaRPr lang="ms-MY" b="1" dirty="0" smtClean="0"/>
          </a:p>
          <a:p>
            <a:pPr marL="990600" lvl="1" indent="-533400" eaLnBrk="1" hangingPunct="1">
              <a:buFontTx/>
              <a:buAutoNum type="arabicPeriod"/>
            </a:pPr>
            <a:r>
              <a:rPr lang="ms-MY" dirty="0" smtClean="0"/>
              <a:t>Engineers who practice high standards of ethical conduct and societal responsibilities.</a:t>
            </a:r>
          </a:p>
          <a:p>
            <a:pPr marL="990600" lvl="1" indent="-533400" eaLnBrk="1" hangingPunct="1">
              <a:buFontTx/>
              <a:buAutoNum type="arabicPeriod"/>
            </a:pPr>
            <a:r>
              <a:rPr lang="ms-MY" dirty="0" smtClean="0"/>
              <a:t>Engineers who are capable of developing their professional career through both practical experience and life long learning. </a:t>
            </a:r>
            <a:endParaRPr lang="ms-MY"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p:tgtEl>
                                          <p:spTgt spid="47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12" dur="500"/>
                                        <p:tgtEl>
                                          <p:spTgt spid="47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blinds(horizontal)">
                                      <p:cBhvr>
                                        <p:cTn id="17" dur="500"/>
                                        <p:tgtEl>
                                          <p:spTgt spid="47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blinds(horizontal)">
                                      <p:cBhvr>
                                        <p:cTn id="22"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53536"/>
            <a:ext cx="8229600" cy="1143000"/>
          </a:xfrm>
        </p:spPr>
        <p:txBody>
          <a:bodyPr/>
          <a:lstStyle/>
          <a:p>
            <a:pPr marL="54864" indent="0" eaLnBrk="1" fontAlgn="auto" hangingPunct="1">
              <a:spcAft>
                <a:spcPts val="0"/>
              </a:spcAft>
              <a:defRPr/>
            </a:pPr>
            <a:r>
              <a:rPr lang="en-US" sz="3200" dirty="0" smtClean="0">
                <a:solidFill>
                  <a:schemeClr val="tx2">
                    <a:tint val="100000"/>
                    <a:shade val="90000"/>
                    <a:satMod val="250000"/>
                    <a:alpha val="100000"/>
                  </a:schemeClr>
                </a:solidFill>
              </a:rPr>
              <a:t>    PEO – FKE (cont.)</a:t>
            </a:r>
          </a:p>
        </p:txBody>
      </p:sp>
      <p:sp>
        <p:nvSpPr>
          <p:cNvPr id="52227" name="Rectangle 3"/>
          <p:cNvSpPr>
            <a:spLocks noGrp="1" noChangeArrowheads="1"/>
          </p:cNvSpPr>
          <p:nvPr>
            <p:ph idx="1"/>
          </p:nvPr>
        </p:nvSpPr>
        <p:spPr>
          <a:xfrm>
            <a:off x="457200" y="1600200"/>
            <a:ext cx="8458200" cy="4953000"/>
          </a:xfrm>
        </p:spPr>
        <p:txBody>
          <a:bodyPr>
            <a:normAutofit lnSpcReduction="10000"/>
          </a:bodyPr>
          <a:lstStyle/>
          <a:p>
            <a:pPr marL="990600" lvl="1" indent="-533400" eaLnBrk="1" fontAlgn="auto" hangingPunct="1">
              <a:lnSpc>
                <a:spcPct val="80000"/>
              </a:lnSpc>
              <a:spcAft>
                <a:spcPts val="0"/>
              </a:spcAft>
              <a:buFontTx/>
              <a:buAutoNum type="arabicPeriod" startAt="5"/>
              <a:defRPr/>
            </a:pPr>
            <a:r>
              <a:rPr lang="en-US" sz="2400" u="sng" dirty="0" smtClean="0"/>
              <a:t>Bachelor of Electrical Engineering (Industrial Power)</a:t>
            </a:r>
            <a:endParaRPr lang="en-US" sz="2400" dirty="0" smtClean="0"/>
          </a:p>
          <a:p>
            <a:pPr marL="990600" lvl="1" indent="-533400" eaLnBrk="1" fontAlgn="auto" hangingPunct="1">
              <a:lnSpc>
                <a:spcPct val="80000"/>
              </a:lnSpc>
              <a:spcAft>
                <a:spcPts val="0"/>
              </a:spcAft>
              <a:defRPr/>
            </a:pPr>
            <a:r>
              <a:rPr lang="en-US" sz="2400" dirty="0" smtClean="0"/>
              <a:t>Engineers who have strong technical competency in the field of Industrial Power.</a:t>
            </a:r>
            <a:endParaRPr lang="en-US" sz="2400" u="sng" dirty="0" smtClean="0"/>
          </a:p>
          <a:p>
            <a:pPr marL="990600" lvl="1" indent="-533400" eaLnBrk="1" fontAlgn="auto" hangingPunct="1">
              <a:lnSpc>
                <a:spcPct val="80000"/>
              </a:lnSpc>
              <a:spcAft>
                <a:spcPts val="0"/>
              </a:spcAft>
              <a:buFontTx/>
              <a:buAutoNum type="arabicPeriod" startAt="5"/>
              <a:defRPr/>
            </a:pPr>
            <a:r>
              <a:rPr lang="en-US" sz="2400" b="1" u="sng" dirty="0" smtClean="0"/>
              <a:t>Bachelor of Electrical Engineering (Control, Instrumentation and Automation)</a:t>
            </a:r>
          </a:p>
          <a:p>
            <a:pPr marL="990600" lvl="1" indent="-533400" eaLnBrk="1" fontAlgn="auto" hangingPunct="1">
              <a:lnSpc>
                <a:spcPct val="80000"/>
              </a:lnSpc>
              <a:spcAft>
                <a:spcPts val="0"/>
              </a:spcAft>
              <a:defRPr/>
            </a:pPr>
            <a:r>
              <a:rPr lang="en-US" sz="2400" b="1" dirty="0" smtClean="0"/>
              <a:t>Engineers who have strong technical competency in the field of Control, Instrumentation and Automation.</a:t>
            </a:r>
            <a:endParaRPr lang="en-US" sz="2400" b="1" u="sng" dirty="0" smtClean="0"/>
          </a:p>
          <a:p>
            <a:pPr marL="990600" lvl="1" indent="-533400" eaLnBrk="1" fontAlgn="auto" hangingPunct="1">
              <a:lnSpc>
                <a:spcPct val="80000"/>
              </a:lnSpc>
              <a:spcAft>
                <a:spcPts val="0"/>
              </a:spcAft>
              <a:buFontTx/>
              <a:buAutoNum type="arabicPeriod" startAt="5"/>
              <a:defRPr/>
            </a:pPr>
            <a:r>
              <a:rPr lang="en-US" sz="2400" u="sng" dirty="0" smtClean="0"/>
              <a:t>Bachelor of Electrical Engineering (Power Electronics &amp; Drives)</a:t>
            </a:r>
          </a:p>
          <a:p>
            <a:pPr marL="990600" lvl="1" indent="-533400" eaLnBrk="1" fontAlgn="auto" hangingPunct="1">
              <a:lnSpc>
                <a:spcPct val="80000"/>
              </a:lnSpc>
              <a:spcAft>
                <a:spcPts val="0"/>
              </a:spcAft>
              <a:defRPr/>
            </a:pPr>
            <a:r>
              <a:rPr lang="en-US" sz="2400" dirty="0" smtClean="0"/>
              <a:t>Engineers who have strong technical competency in the field of Power Electronics and Drives.</a:t>
            </a:r>
            <a:endParaRPr lang="en-US" sz="2400" u="sng" dirty="0" smtClean="0"/>
          </a:p>
          <a:p>
            <a:pPr marL="990600" lvl="1" indent="-533400" eaLnBrk="1" fontAlgn="auto" hangingPunct="1">
              <a:lnSpc>
                <a:spcPct val="80000"/>
              </a:lnSpc>
              <a:spcAft>
                <a:spcPts val="0"/>
              </a:spcAft>
              <a:buFontTx/>
              <a:buAutoNum type="arabicPeriod" startAt="5"/>
              <a:defRPr/>
            </a:pPr>
            <a:r>
              <a:rPr lang="en-US" sz="2400" u="sng" dirty="0" smtClean="0"/>
              <a:t>Bachelor of </a:t>
            </a:r>
            <a:r>
              <a:rPr lang="en-US" sz="2400" u="sng" dirty="0" err="1" smtClean="0"/>
              <a:t>Mechatronis</a:t>
            </a:r>
            <a:r>
              <a:rPr lang="en-US" sz="2400" u="sng" dirty="0" smtClean="0"/>
              <a:t> Engineering </a:t>
            </a:r>
          </a:p>
          <a:p>
            <a:pPr marL="990600" lvl="1" indent="-533400" eaLnBrk="1" fontAlgn="auto" hangingPunct="1">
              <a:lnSpc>
                <a:spcPct val="80000"/>
              </a:lnSpc>
              <a:spcAft>
                <a:spcPts val="0"/>
              </a:spcAft>
              <a:defRPr/>
            </a:pPr>
            <a:r>
              <a:rPr lang="en-US" sz="2400" dirty="0" smtClean="0"/>
              <a:t>Engineers who have strong technical competency in the field of </a:t>
            </a:r>
            <a:r>
              <a:rPr lang="en-US" sz="2400" dirty="0" err="1" smtClean="0"/>
              <a:t>Mechatronics</a:t>
            </a:r>
            <a:r>
              <a:rPr lang="en-US" sz="2400" dirty="0" smtClean="0"/>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tx2">
                <a:lumMod val="60000"/>
                <a:lumOff val="40000"/>
              </a:schemeClr>
            </a:solidFill>
            <a:ln w="9525">
              <a:noFill/>
              <a:miter lim="800000"/>
              <a:headEnd/>
              <a:tailEnd/>
            </a:ln>
          </p:spPr>
          <p:txBody>
            <a:bodyPr>
              <a:spAutoFit/>
            </a:bodyPr>
            <a:lstStyle/>
            <a:p>
              <a:pPr eaLnBrk="1" hangingPunct="1"/>
              <a:r>
                <a:rPr lang="en-US" sz="1400" b="1" dirty="0">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8647"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grpSp>
        <p:nvGrpSpPr>
          <p:cNvPr id="12" name="Group 46"/>
          <p:cNvGrpSpPr>
            <a:grpSpLocks/>
          </p:cNvGrpSpPr>
          <p:nvPr/>
        </p:nvGrpSpPr>
        <p:grpSpPr bwMode="auto">
          <a:xfrm>
            <a:off x="3048000" y="4208463"/>
            <a:ext cx="2286000" cy="1811337"/>
            <a:chOff x="3505200" y="4419600"/>
            <a:chExt cx="2286000" cy="3352302"/>
          </a:xfrm>
        </p:grpSpPr>
        <p:cxnSp>
          <p:nvCxnSpPr>
            <p:cNvPr id="40" name="Straight Arrow Connector 39"/>
            <p:cNvCxnSpPr>
              <a:cxnSpLocks noChangeShapeType="1"/>
            </p:cNvCxnSpPr>
            <p:nvPr/>
          </p:nvCxnSpPr>
          <p:spPr bwMode="auto">
            <a:xfrm rot="5400000">
              <a:off x="3505762" y="5104838"/>
              <a:ext cx="1372063"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6" name="TextBox 42"/>
            <p:cNvSpPr txBox="1">
              <a:spLocks noChangeArrowheads="1"/>
            </p:cNvSpPr>
            <p:nvPr/>
          </p:nvSpPr>
          <p:spPr bwMode="auto">
            <a:xfrm>
              <a:off x="3505200" y="5791664"/>
              <a:ext cx="2286000" cy="1980238"/>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IMMEDIATELY AFTER graduated</a:t>
              </a:r>
            </a:p>
          </p:txBody>
        </p:sp>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274638"/>
            <a:ext cx="7499350" cy="1143000"/>
          </a:xfrm>
        </p:spPr>
        <p:txBody>
          <a:bodyPr/>
          <a:lstStyle/>
          <a:p>
            <a:pPr fontAlgn="auto">
              <a:spcAft>
                <a:spcPts val="0"/>
              </a:spcAft>
              <a:defRPr/>
            </a:pPr>
            <a:r>
              <a:rPr lang="en-US" sz="4000" dirty="0" smtClean="0">
                <a:solidFill>
                  <a:schemeClr val="tx2">
                    <a:satMod val="130000"/>
                  </a:schemeClr>
                </a:solidFill>
              </a:rPr>
              <a:t>PROGRAM OUTCOMES (PO)</a:t>
            </a:r>
          </a:p>
        </p:txBody>
      </p:sp>
      <p:sp>
        <p:nvSpPr>
          <p:cNvPr id="22531" name="Rectangle 3"/>
          <p:cNvSpPr>
            <a:spLocks noGrp="1" noChangeArrowheads="1"/>
          </p:cNvSpPr>
          <p:nvPr>
            <p:ph idx="1"/>
          </p:nvPr>
        </p:nvSpPr>
        <p:spPr>
          <a:xfrm>
            <a:off x="533400" y="1828800"/>
            <a:ext cx="8458200" cy="4724400"/>
          </a:xfrm>
        </p:spPr>
        <p:txBody>
          <a:bodyPr/>
          <a:lstStyle/>
          <a:p>
            <a:pPr marL="365125" lvl="1" indent="-282575">
              <a:spcBef>
                <a:spcPts val="600"/>
              </a:spcBef>
              <a:buSzPct val="80000"/>
              <a:buFont typeface="Wingdings 2" pitchFamily="18" charset="2"/>
              <a:buChar char=""/>
            </a:pPr>
            <a:r>
              <a:rPr lang="en-US" dirty="0" smtClean="0"/>
              <a:t>“Statements that describe </a:t>
            </a:r>
            <a:r>
              <a:rPr lang="en-US" b="1" dirty="0" smtClean="0"/>
              <a:t>what students are expected to know or be able to do by the time of graduation</a:t>
            </a:r>
            <a:r>
              <a:rPr lang="en-US" dirty="0" smtClean="0"/>
              <a:t>” </a:t>
            </a:r>
            <a:r>
              <a:rPr lang="en-US" i="1" dirty="0" smtClean="0"/>
              <a:t>(</a:t>
            </a:r>
            <a:r>
              <a:rPr lang="en-US" i="1" dirty="0" smtClean="0"/>
              <a:t>ABET Criteria 2004)</a:t>
            </a:r>
          </a:p>
          <a:p>
            <a:endParaRPr lang="en-US" dirty="0" smtClean="0"/>
          </a:p>
          <a:p>
            <a:r>
              <a:rPr lang="en-US" u="sng" dirty="0" smtClean="0"/>
              <a:t>Knowledge</a:t>
            </a:r>
            <a:r>
              <a:rPr lang="en-US" u="sng" dirty="0" smtClean="0"/>
              <a:t>, skills and behaviors </a:t>
            </a:r>
            <a:r>
              <a:rPr lang="en-US" dirty="0" smtClean="0"/>
              <a:t>that students acquire throughout the </a:t>
            </a:r>
            <a:r>
              <a:rPr lang="en-US" dirty="0" smtClean="0"/>
              <a:t>program</a:t>
            </a:r>
          </a:p>
          <a:p>
            <a:endParaRPr lang="en-US" dirty="0" smtClean="0"/>
          </a:p>
          <a:p>
            <a:r>
              <a:rPr lang="en-US" dirty="0" smtClean="0"/>
              <a:t>Typically 4 </a:t>
            </a:r>
            <a:r>
              <a:rPr lang="en-US" dirty="0" smtClean="0"/>
              <a:t>years </a:t>
            </a:r>
            <a:r>
              <a:rPr lang="en-US" dirty="0" smtClean="0"/>
              <a:t>of  B.Eng. Program</a:t>
            </a:r>
          </a:p>
          <a:p>
            <a:pPr lvl="1"/>
            <a:r>
              <a:rPr lang="en-US" dirty="0" smtClean="0"/>
              <a:t>Intake after STPM/Matriculation = 4 years</a:t>
            </a:r>
          </a:p>
        </p:txBody>
      </p:sp>
      <p:sp>
        <p:nvSpPr>
          <p:cNvPr id="16388" name="Slide Number Placeholder 5"/>
          <p:cNvSpPr>
            <a:spLocks noGrp="1"/>
          </p:cNvSpPr>
          <p:nvPr>
            <p:ph type="sldNum" sz="quarter" idx="12"/>
          </p:nvPr>
        </p:nvSpPr>
        <p:spPr/>
        <p:txBody>
          <a:bodyPr/>
          <a:lstStyle/>
          <a:p>
            <a:pPr>
              <a:defRPr/>
            </a:pPr>
            <a:fld id="{8742309F-BBCD-4559-9778-3FFD92053AA6}" type="slidenum">
              <a:rPr lang="en-US"/>
              <a:pPr>
                <a:defRPr/>
              </a:pPr>
              <a:t>25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blinds(horizontal)">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531">
                                            <p:txEl>
                                              <p:pRg st="4" end="4"/>
                                            </p:txEl>
                                          </p:spTgt>
                                        </p:tgtEl>
                                        <p:attrNameLst>
                                          <p:attrName>style.visibility</p:attrName>
                                        </p:attrNameLst>
                                      </p:cBhvr>
                                      <p:to>
                                        <p:strVal val="visible"/>
                                      </p:to>
                                    </p:set>
                                    <p:animEffect transition="in" filter="blinds(horizontal)">
                                      <p:cBhvr>
                                        <p:cTn id="17" dur="500"/>
                                        <p:tgtEl>
                                          <p:spTgt spid="22531">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2531">
                                            <p:txEl>
                                              <p:pRg st="5" end="5"/>
                                            </p:txEl>
                                          </p:spTgt>
                                        </p:tgtEl>
                                        <p:attrNameLst>
                                          <p:attrName>style.visibility</p:attrName>
                                        </p:attrNameLst>
                                      </p:cBhvr>
                                      <p:to>
                                        <p:strVal val="visible"/>
                                      </p:to>
                                    </p:set>
                                    <p:animEffect transition="in" filter="blinds(horizontal)">
                                      <p:cBhvr>
                                        <p:cTn id="20" dur="500"/>
                                        <p:tgtEl>
                                          <p:spTgt spid="225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en-US" smtClean="0"/>
              <a:t>Characteristics of Good PO</a:t>
            </a:r>
          </a:p>
        </p:txBody>
      </p:sp>
      <p:sp>
        <p:nvSpPr>
          <p:cNvPr id="44035" name="Rectangle 3"/>
          <p:cNvSpPr>
            <a:spLocks noGrp="1" noChangeArrowheads="1"/>
          </p:cNvSpPr>
          <p:nvPr>
            <p:ph type="body" idx="1"/>
          </p:nvPr>
        </p:nvSpPr>
        <p:spPr/>
        <p:txBody>
          <a:bodyPr/>
          <a:lstStyle/>
          <a:p>
            <a:pPr eaLnBrk="1" hangingPunct="1">
              <a:defRPr/>
            </a:pPr>
            <a:r>
              <a:rPr lang="en-US" dirty="0" smtClean="0"/>
              <a:t>Each </a:t>
            </a:r>
            <a:r>
              <a:rPr lang="en-US" dirty="0" smtClean="0"/>
              <a:t>PO describes </a:t>
            </a:r>
            <a:r>
              <a:rPr lang="en-US" dirty="0" smtClean="0"/>
              <a:t>an area of knowledge and/or skills that a person can possess</a:t>
            </a:r>
          </a:p>
          <a:p>
            <a:pPr eaLnBrk="1" hangingPunct="1">
              <a:defRPr/>
            </a:pPr>
            <a:r>
              <a:rPr lang="en-US" dirty="0" smtClean="0"/>
              <a:t>Should be stated such that a student can demonstrate before or by the time of graduation</a:t>
            </a:r>
          </a:p>
          <a:p>
            <a:pPr eaLnBrk="1" hangingPunct="1">
              <a:defRPr/>
            </a:pPr>
            <a:r>
              <a:rPr lang="en-US" dirty="0" smtClean="0"/>
              <a:t>Should be </a:t>
            </a:r>
            <a:r>
              <a:rPr lang="en-US" dirty="0" smtClean="0"/>
              <a:t>supportive/responsive to </a:t>
            </a:r>
            <a:r>
              <a:rPr lang="en-US" dirty="0" smtClean="0"/>
              <a:t>one or more </a:t>
            </a:r>
            <a:r>
              <a:rPr lang="en-US" dirty="0" err="1" smtClean="0"/>
              <a:t>programme</a:t>
            </a:r>
            <a:r>
              <a:rPr lang="en-US" dirty="0" smtClean="0"/>
              <a:t> </a:t>
            </a:r>
            <a:r>
              <a:rPr lang="en-US" dirty="0" smtClean="0"/>
              <a:t>objectives, PEO </a:t>
            </a:r>
            <a:r>
              <a:rPr lang="en-US" dirty="0" smtClean="0"/>
              <a:t>(linked)</a:t>
            </a:r>
          </a:p>
          <a:p>
            <a:pPr eaLnBrk="1" hangingPunct="1">
              <a:defRPr/>
            </a:pPr>
            <a:r>
              <a:rPr lang="en-US" dirty="0" smtClean="0"/>
              <a:t>Do not have to include measures or performance expectations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blinds(horizontal)">
                                      <p:cBhvr>
                                        <p:cTn id="7" dur="500"/>
                                        <p:tgtEl>
                                          <p:spTgt spid="44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blinds(horizontal)">
                                      <p:cBhvr>
                                        <p:cTn id="12" dur="500"/>
                                        <p:tgtEl>
                                          <p:spTgt spid="440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4035">
                                            <p:txEl>
                                              <p:pRg st="2" end="2"/>
                                            </p:txEl>
                                          </p:spTgt>
                                        </p:tgtEl>
                                        <p:attrNameLst>
                                          <p:attrName>style.visibility</p:attrName>
                                        </p:attrNameLst>
                                      </p:cBhvr>
                                      <p:to>
                                        <p:strVal val="visible"/>
                                      </p:to>
                                    </p:set>
                                    <p:animEffect transition="in" filter="blinds(horizontal)">
                                      <p:cBhvr>
                                        <p:cTn id="17" dur="500"/>
                                        <p:tgtEl>
                                          <p:spTgt spid="440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4035">
                                            <p:txEl>
                                              <p:pRg st="3" end="3"/>
                                            </p:txEl>
                                          </p:spTgt>
                                        </p:tgtEl>
                                        <p:attrNameLst>
                                          <p:attrName>style.visibility</p:attrName>
                                        </p:attrNameLst>
                                      </p:cBhvr>
                                      <p:to>
                                        <p:strVal val="visible"/>
                                      </p:to>
                                    </p:set>
                                    <p:animEffect transition="in" filter="blinds(horizontal)">
                                      <p:cBhvr>
                                        <p:cTn id="22" dur="500"/>
                                        <p:tgtEl>
                                          <p:spTgt spid="440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defRPr/>
            </a:pPr>
            <a:r>
              <a:rPr lang="en-US" dirty="0" smtClean="0"/>
              <a:t>Characteristics of Good </a:t>
            </a:r>
            <a:r>
              <a:rPr lang="en-US" dirty="0" smtClean="0"/>
              <a:t>PO (cont.)</a:t>
            </a:r>
            <a:endParaRPr lang="en-US" dirty="0" smtClean="0"/>
          </a:p>
        </p:txBody>
      </p:sp>
      <p:sp>
        <p:nvSpPr>
          <p:cNvPr id="45059" name="Rectangle 3"/>
          <p:cNvSpPr>
            <a:spLocks noGrp="1" noChangeArrowheads="1"/>
          </p:cNvSpPr>
          <p:nvPr>
            <p:ph type="body" idx="1"/>
          </p:nvPr>
        </p:nvSpPr>
        <p:spPr/>
        <p:txBody>
          <a:bodyPr/>
          <a:lstStyle/>
          <a:p>
            <a:pPr eaLnBrk="1" hangingPunct="1">
              <a:defRPr/>
            </a:pPr>
            <a:r>
              <a:rPr lang="en-US" dirty="0" smtClean="0"/>
              <a:t>Take advantage of the unique character of the institution</a:t>
            </a:r>
          </a:p>
          <a:p>
            <a:pPr eaLnBrk="1" hangingPunct="1">
              <a:defRPr/>
            </a:pPr>
            <a:r>
              <a:rPr lang="en-US" dirty="0" smtClean="0"/>
              <a:t>Should meet the specific </a:t>
            </a:r>
            <a:r>
              <a:rPr lang="en-US" dirty="0" err="1" smtClean="0"/>
              <a:t>programme</a:t>
            </a:r>
            <a:r>
              <a:rPr lang="en-US" dirty="0" smtClean="0"/>
              <a:t> criteria</a:t>
            </a:r>
          </a:p>
          <a:p>
            <a:pPr eaLnBrk="1" hangingPunct="1">
              <a:defRPr/>
            </a:pPr>
            <a:r>
              <a:rPr lang="en-US" dirty="0" smtClean="0"/>
              <a:t>Package: knowledge, skill, attitude</a:t>
            </a:r>
          </a:p>
          <a:p>
            <a:pPr eaLnBrk="1" hangingPunct="1">
              <a:defRPr/>
            </a:pPr>
            <a:r>
              <a:rPr lang="en-US" dirty="0" smtClean="0"/>
              <a:t>Cover the minimum of the 8 domains in MQA or a </a:t>
            </a:r>
            <a:r>
              <a:rPr lang="en-US" dirty="0" smtClean="0"/>
              <a:t>– j </a:t>
            </a:r>
            <a:r>
              <a:rPr lang="en-US" dirty="0" smtClean="0"/>
              <a:t>of the EAC manual </a:t>
            </a:r>
            <a:r>
              <a:rPr lang="en-US" dirty="0" smtClean="0"/>
              <a:t>for </a:t>
            </a:r>
            <a:r>
              <a:rPr lang="en-US" dirty="0" smtClean="0"/>
              <a:t>engineering </a:t>
            </a:r>
            <a:r>
              <a:rPr lang="en-US" dirty="0" err="1" smtClean="0"/>
              <a:t>programme</a:t>
            </a:r>
            <a:r>
              <a:rPr lang="en-US" dirty="0" smtClean="0"/>
              <a:t> in Malaysia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5059">
                                            <p:txEl>
                                              <p:pRg st="3" end="3"/>
                                            </p:txEl>
                                          </p:spTgt>
                                        </p:tgtEl>
                                        <p:attrNameLst>
                                          <p:attrName>style.visibility</p:attrName>
                                        </p:attrNameLst>
                                      </p:cBhvr>
                                      <p:to>
                                        <p:strVal val="visible"/>
                                      </p:to>
                                    </p:set>
                                    <p:animEffect transition="in" filter="blinds(horizontal)">
                                      <p:cBhvr>
                                        <p:cTn id="22" dur="500"/>
                                        <p:tgtEl>
                                          <p:spTgt spid="450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533400" y="0"/>
            <a:ext cx="8229600" cy="762000"/>
          </a:xfrm>
        </p:spPr>
        <p:txBody>
          <a:bodyPr/>
          <a:lstStyle/>
          <a:p>
            <a:pPr marL="54864" indent="0" eaLnBrk="1" fontAlgn="auto" hangingPunct="1">
              <a:spcAft>
                <a:spcPts val="0"/>
              </a:spcAft>
              <a:defRPr/>
            </a:pPr>
            <a:r>
              <a:rPr lang="en-US" sz="3200" dirty="0" smtClean="0">
                <a:solidFill>
                  <a:schemeClr val="tx2">
                    <a:tint val="100000"/>
                    <a:shade val="90000"/>
                    <a:satMod val="250000"/>
                    <a:alpha val="100000"/>
                  </a:schemeClr>
                </a:solidFill>
              </a:rPr>
              <a:t>Example of PO - FKE</a:t>
            </a:r>
            <a:endParaRPr lang="en-US" sz="3200" dirty="0" smtClean="0">
              <a:solidFill>
                <a:schemeClr val="tx2">
                  <a:tint val="100000"/>
                  <a:shade val="90000"/>
                  <a:satMod val="250000"/>
                  <a:alpha val="100000"/>
                </a:schemeClr>
              </a:solidFill>
            </a:endParaRPr>
          </a:p>
        </p:txBody>
      </p:sp>
      <p:sp>
        <p:nvSpPr>
          <p:cNvPr id="53251" name="Rectangle 3"/>
          <p:cNvSpPr>
            <a:spLocks noGrp="1" noChangeArrowheads="1"/>
          </p:cNvSpPr>
          <p:nvPr>
            <p:ph idx="1"/>
          </p:nvPr>
        </p:nvSpPr>
        <p:spPr>
          <a:xfrm>
            <a:off x="457200" y="1371600"/>
            <a:ext cx="8229600" cy="5257800"/>
          </a:xfrm>
        </p:spPr>
        <p:txBody>
          <a:bodyPr>
            <a:normAutofit lnSpcReduction="10000"/>
          </a:bodyPr>
          <a:lstStyle/>
          <a:p>
            <a:pPr marL="609600" indent="-609600" eaLnBrk="1" fontAlgn="auto" hangingPunct="1">
              <a:lnSpc>
                <a:spcPct val="80000"/>
              </a:lnSpc>
              <a:spcBef>
                <a:spcPts val="0"/>
              </a:spcBef>
              <a:spcAft>
                <a:spcPts val="0"/>
              </a:spcAft>
              <a:buClr>
                <a:schemeClr val="tx1"/>
              </a:buClr>
              <a:buSzPct val="80000"/>
              <a:buFontTx/>
              <a:buAutoNum type="arabicPeriod"/>
              <a:defRPr/>
            </a:pPr>
            <a:r>
              <a:rPr lang="en-US" sz="2600" dirty="0" smtClean="0"/>
              <a:t>ability to acquire and </a:t>
            </a:r>
            <a:r>
              <a:rPr lang="en-US" sz="2600" b="1" dirty="0" smtClean="0"/>
              <a:t>apply knowledge </a:t>
            </a:r>
            <a:r>
              <a:rPr lang="en-US" sz="2600" dirty="0" smtClean="0"/>
              <a:t>of mathematics, sciences, electrical and/or </a:t>
            </a:r>
            <a:r>
              <a:rPr lang="en-US" sz="2600" dirty="0" err="1" smtClean="0"/>
              <a:t>mechatronics</a:t>
            </a:r>
            <a:r>
              <a:rPr lang="en-US" sz="2600" dirty="0" smtClean="0"/>
              <a:t> engineering. (K,A) </a:t>
            </a:r>
          </a:p>
          <a:p>
            <a:pPr marL="609600" indent="-609600" eaLnBrk="1" fontAlgn="auto" hangingPunct="1">
              <a:lnSpc>
                <a:spcPct val="80000"/>
              </a:lnSpc>
              <a:spcBef>
                <a:spcPts val="0"/>
              </a:spcBef>
              <a:spcAft>
                <a:spcPts val="0"/>
              </a:spcAft>
              <a:buClr>
                <a:schemeClr val="tx1"/>
              </a:buClr>
              <a:buSzPct val="80000"/>
              <a:buFontTx/>
              <a:buAutoNum type="arabicPeriod"/>
              <a:defRPr/>
            </a:pPr>
            <a:endParaRPr lang="en-US" sz="2600" dirty="0" smtClean="0"/>
          </a:p>
          <a:p>
            <a:pPr marL="609600" indent="-609600" eaLnBrk="1" fontAlgn="auto" hangingPunct="1">
              <a:lnSpc>
                <a:spcPct val="80000"/>
              </a:lnSpc>
              <a:spcBef>
                <a:spcPts val="0"/>
              </a:spcBef>
              <a:spcAft>
                <a:spcPts val="0"/>
              </a:spcAft>
              <a:buClr>
                <a:schemeClr val="tx1"/>
              </a:buClr>
              <a:buSzPct val="80000"/>
              <a:buFontTx/>
              <a:buAutoNum type="arabicPeriod"/>
              <a:defRPr/>
            </a:pPr>
            <a:r>
              <a:rPr lang="en-US" sz="2600" dirty="0" smtClean="0"/>
              <a:t>ability to </a:t>
            </a:r>
            <a:r>
              <a:rPr lang="en-US" sz="2600" b="1" dirty="0" smtClean="0"/>
              <a:t>design a system</a:t>
            </a:r>
            <a:r>
              <a:rPr lang="en-US" sz="2600" dirty="0" smtClean="0"/>
              <a:t>, component, or process to meet desired needs such as economic , environmental, social, political, ethical, health and safety, manufacturability and sustainability. </a:t>
            </a:r>
          </a:p>
          <a:p>
            <a:pPr marL="609600" indent="-609600" eaLnBrk="1" fontAlgn="auto" hangingPunct="1">
              <a:lnSpc>
                <a:spcPct val="80000"/>
              </a:lnSpc>
              <a:spcBef>
                <a:spcPts val="0"/>
              </a:spcBef>
              <a:spcAft>
                <a:spcPts val="0"/>
              </a:spcAft>
              <a:buClr>
                <a:schemeClr val="tx1"/>
              </a:buClr>
              <a:buSzPct val="80000"/>
              <a:buFontTx/>
              <a:buAutoNum type="arabicPeriod"/>
              <a:defRPr/>
            </a:pPr>
            <a:endParaRPr lang="en-US" sz="2600" dirty="0" smtClean="0"/>
          </a:p>
          <a:p>
            <a:pPr marL="609600" indent="-609600" eaLnBrk="1" fontAlgn="auto" hangingPunct="1">
              <a:lnSpc>
                <a:spcPct val="80000"/>
              </a:lnSpc>
              <a:spcBef>
                <a:spcPts val="0"/>
              </a:spcBef>
              <a:spcAft>
                <a:spcPts val="0"/>
              </a:spcAft>
              <a:buClr>
                <a:schemeClr val="tx1"/>
              </a:buClr>
              <a:buSzPct val="80000"/>
              <a:buFontTx/>
              <a:buAutoNum type="arabicPeriod"/>
              <a:defRPr/>
            </a:pPr>
            <a:r>
              <a:rPr lang="en-US" sz="2600" dirty="0" smtClean="0"/>
              <a:t>ability to </a:t>
            </a:r>
            <a:r>
              <a:rPr lang="en-US" sz="2600" b="1" dirty="0" smtClean="0"/>
              <a:t>design and conduct experiments</a:t>
            </a:r>
            <a:r>
              <a:rPr lang="en-US" sz="2600" dirty="0" smtClean="0"/>
              <a:t>, as well as to analyze and interpret data for practice and applications. (K,S)</a:t>
            </a:r>
          </a:p>
          <a:p>
            <a:pPr marL="609600" indent="-609600" eaLnBrk="1" fontAlgn="auto" hangingPunct="1">
              <a:lnSpc>
                <a:spcPct val="80000"/>
              </a:lnSpc>
              <a:spcBef>
                <a:spcPts val="0"/>
              </a:spcBef>
              <a:spcAft>
                <a:spcPts val="0"/>
              </a:spcAft>
              <a:buClr>
                <a:schemeClr val="tx1"/>
              </a:buClr>
              <a:buSzPct val="80000"/>
              <a:buFontTx/>
              <a:buAutoNum type="arabicPeriod"/>
              <a:defRPr/>
            </a:pPr>
            <a:endParaRPr lang="en-US" sz="2600" dirty="0" smtClean="0"/>
          </a:p>
          <a:p>
            <a:pPr marL="609600" indent="-609600" eaLnBrk="1" fontAlgn="auto" hangingPunct="1">
              <a:lnSpc>
                <a:spcPct val="80000"/>
              </a:lnSpc>
              <a:spcBef>
                <a:spcPts val="0"/>
              </a:spcBef>
              <a:spcAft>
                <a:spcPts val="0"/>
              </a:spcAft>
              <a:buClr>
                <a:schemeClr val="tx1"/>
              </a:buClr>
              <a:buSzPct val="80000"/>
              <a:buFontTx/>
              <a:buAutoNum type="arabicPeriod"/>
              <a:defRPr/>
            </a:pPr>
            <a:r>
              <a:rPr lang="en-US" sz="2600" dirty="0" smtClean="0"/>
              <a:t>ability to identify, formulate, and </a:t>
            </a:r>
            <a:r>
              <a:rPr lang="en-US" sz="2600" b="1" dirty="0" smtClean="0"/>
              <a:t>solve engineering </a:t>
            </a:r>
            <a:r>
              <a:rPr lang="en-US" sz="2600" dirty="0" smtClean="0"/>
              <a:t>problems. (K)</a:t>
            </a:r>
          </a:p>
          <a:p>
            <a:pPr marL="609600" indent="-609600" eaLnBrk="1" fontAlgn="auto" hangingPunct="1">
              <a:lnSpc>
                <a:spcPct val="80000"/>
              </a:lnSpc>
              <a:spcBef>
                <a:spcPts val="0"/>
              </a:spcBef>
              <a:spcAft>
                <a:spcPts val="0"/>
              </a:spcAft>
              <a:buClr>
                <a:schemeClr val="tx1"/>
              </a:buClr>
              <a:buSzPct val="80000"/>
              <a:buFontTx/>
              <a:buAutoNum type="arabicPeriod"/>
              <a:defRPr/>
            </a:pPr>
            <a:endParaRPr lang="en-US" sz="2600" dirty="0" smtClean="0"/>
          </a:p>
          <a:p>
            <a:pPr marL="609600" indent="-609600" eaLnBrk="1" fontAlgn="auto" hangingPunct="1">
              <a:lnSpc>
                <a:spcPct val="80000"/>
              </a:lnSpc>
              <a:spcBef>
                <a:spcPts val="0"/>
              </a:spcBef>
              <a:spcAft>
                <a:spcPts val="0"/>
              </a:spcAft>
              <a:buClr>
                <a:schemeClr val="tx1"/>
              </a:buClr>
              <a:buSzPct val="80000"/>
              <a:buFontTx/>
              <a:buAutoNum type="arabicPeriod"/>
              <a:defRPr/>
            </a:pPr>
            <a:r>
              <a:rPr lang="en-US" sz="2600" dirty="0" smtClean="0"/>
              <a:t>ability to use modern </a:t>
            </a:r>
            <a:r>
              <a:rPr lang="en-US" sz="2600" b="1" dirty="0" smtClean="0"/>
              <a:t>engineering tools </a:t>
            </a:r>
            <a:r>
              <a:rPr lang="en-US" sz="2600" dirty="0" smtClean="0"/>
              <a:t>necessary for engineering practices. (S)</a:t>
            </a:r>
          </a:p>
          <a:p>
            <a:pPr marL="609600" indent="-609600" eaLnBrk="1" fontAlgn="auto" hangingPunct="1">
              <a:lnSpc>
                <a:spcPct val="80000"/>
              </a:lnSpc>
              <a:spcBef>
                <a:spcPts val="0"/>
              </a:spcBef>
              <a:spcAft>
                <a:spcPts val="0"/>
              </a:spcAft>
              <a:buFont typeface="Wingdings 2"/>
              <a:buChar char=""/>
              <a:defRPr/>
            </a:pPr>
            <a:endParaRPr lang="en-US" sz="2400" dirty="0" smtClean="0"/>
          </a:p>
        </p:txBody>
      </p:sp>
      <p:sp>
        <p:nvSpPr>
          <p:cNvPr id="52228" name="Rectangle 4"/>
          <p:cNvSpPr>
            <a:spLocks noChangeArrowheads="1"/>
          </p:cNvSpPr>
          <p:nvPr/>
        </p:nvSpPr>
        <p:spPr bwMode="auto">
          <a:xfrm>
            <a:off x="381000" y="762000"/>
            <a:ext cx="8129405" cy="400110"/>
          </a:xfrm>
          <a:prstGeom prst="rect">
            <a:avLst/>
          </a:prstGeom>
          <a:noFill/>
          <a:ln w="9525">
            <a:noFill/>
            <a:miter lim="800000"/>
            <a:headEnd/>
            <a:tailEnd/>
          </a:ln>
        </p:spPr>
        <p:txBody>
          <a:bodyPr wrap="none" anchor="ctr">
            <a:spAutoFit/>
          </a:bodyPr>
          <a:lstStyle/>
          <a:p>
            <a:pPr algn="just" eaLnBrk="1" hangingPunct="1"/>
            <a:r>
              <a:rPr lang="en-US" sz="2000" dirty="0"/>
              <a:t>Upon completion of the </a:t>
            </a:r>
            <a:r>
              <a:rPr lang="en-US" sz="2000" dirty="0" smtClean="0"/>
              <a:t>course/program, </a:t>
            </a:r>
            <a:r>
              <a:rPr lang="en-US" sz="2000" dirty="0"/>
              <a:t>the student should have the: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linds(horizontal)">
                                      <p:cBhvr>
                                        <p:cTn id="7" dur="500"/>
                                        <p:tgtEl>
                                          <p:spTgt spid="53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blinds(horizontal)">
                                      <p:cBhvr>
                                        <p:cTn id="12" dur="500"/>
                                        <p:tgtEl>
                                          <p:spTgt spid="532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251">
                                            <p:txEl>
                                              <p:pRg st="4" end="4"/>
                                            </p:txEl>
                                          </p:spTgt>
                                        </p:tgtEl>
                                        <p:attrNameLst>
                                          <p:attrName>style.visibility</p:attrName>
                                        </p:attrNameLst>
                                      </p:cBhvr>
                                      <p:to>
                                        <p:strVal val="visible"/>
                                      </p:to>
                                    </p:set>
                                    <p:animEffect transition="in" filter="blinds(horizontal)">
                                      <p:cBhvr>
                                        <p:cTn id="17" dur="500"/>
                                        <p:tgtEl>
                                          <p:spTgt spid="5325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3251">
                                            <p:txEl>
                                              <p:pRg st="6" end="6"/>
                                            </p:txEl>
                                          </p:spTgt>
                                        </p:tgtEl>
                                        <p:attrNameLst>
                                          <p:attrName>style.visibility</p:attrName>
                                        </p:attrNameLst>
                                      </p:cBhvr>
                                      <p:to>
                                        <p:strVal val="visible"/>
                                      </p:to>
                                    </p:set>
                                    <p:animEffect transition="in" filter="blinds(horizontal)">
                                      <p:cBhvr>
                                        <p:cTn id="22" dur="500"/>
                                        <p:tgtEl>
                                          <p:spTgt spid="5325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3251">
                                            <p:txEl>
                                              <p:pRg st="8" end="8"/>
                                            </p:txEl>
                                          </p:spTgt>
                                        </p:tgtEl>
                                        <p:attrNameLst>
                                          <p:attrName>style.visibility</p:attrName>
                                        </p:attrNameLst>
                                      </p:cBhvr>
                                      <p:to>
                                        <p:strVal val="visible"/>
                                      </p:to>
                                    </p:set>
                                    <p:animEffect transition="in" filter="blinds(horizontal)">
                                      <p:cBhvr>
                                        <p:cTn id="27" dur="500"/>
                                        <p:tgtEl>
                                          <p:spTgt spid="532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76200"/>
            <a:ext cx="8229600" cy="1143000"/>
          </a:xfrm>
        </p:spPr>
        <p:txBody>
          <a:bodyPr/>
          <a:lstStyle/>
          <a:p>
            <a:pPr marL="54864" indent="0" eaLnBrk="1" fontAlgn="auto" hangingPunct="1">
              <a:spcAft>
                <a:spcPts val="0"/>
              </a:spcAft>
              <a:defRPr/>
            </a:pPr>
            <a:r>
              <a:rPr lang="en-US" sz="3200" dirty="0" smtClean="0">
                <a:solidFill>
                  <a:schemeClr val="tx2">
                    <a:tint val="100000"/>
                    <a:shade val="90000"/>
                    <a:satMod val="250000"/>
                    <a:alpha val="100000"/>
                  </a:schemeClr>
                </a:solidFill>
              </a:rPr>
              <a:t>Example of PO - FKE (cont.)</a:t>
            </a:r>
            <a:endParaRPr lang="en-US" sz="3200" dirty="0" smtClean="0">
              <a:solidFill>
                <a:schemeClr val="tx2">
                  <a:tint val="100000"/>
                  <a:shade val="90000"/>
                  <a:satMod val="250000"/>
                  <a:alpha val="100000"/>
                </a:schemeClr>
              </a:solidFill>
            </a:endParaRPr>
          </a:p>
        </p:txBody>
      </p:sp>
      <p:sp>
        <p:nvSpPr>
          <p:cNvPr id="53251" name="Rectangle 3"/>
          <p:cNvSpPr>
            <a:spLocks noGrp="1" noChangeArrowheads="1"/>
          </p:cNvSpPr>
          <p:nvPr>
            <p:ph idx="1"/>
          </p:nvPr>
        </p:nvSpPr>
        <p:spPr>
          <a:xfrm>
            <a:off x="457200" y="1143000"/>
            <a:ext cx="8229600" cy="5181600"/>
          </a:xfrm>
        </p:spPr>
        <p:txBody>
          <a:bodyPr/>
          <a:lstStyle/>
          <a:p>
            <a:pPr marL="609600" indent="-609600" eaLnBrk="1" hangingPunct="1">
              <a:lnSpc>
                <a:spcPct val="80000"/>
              </a:lnSpc>
              <a:buClr>
                <a:schemeClr val="tx1"/>
              </a:buClr>
              <a:buFontTx/>
              <a:buAutoNum type="arabicPeriod" startAt="6"/>
            </a:pPr>
            <a:r>
              <a:rPr lang="en-US" sz="2800" dirty="0" smtClean="0"/>
              <a:t>ability to practice professional and </a:t>
            </a:r>
            <a:r>
              <a:rPr lang="en-US" sz="2800" b="1" dirty="0" smtClean="0"/>
              <a:t>ethical</a:t>
            </a:r>
            <a:r>
              <a:rPr lang="en-US" sz="2800" dirty="0" smtClean="0"/>
              <a:t> conduct. (K,A)</a:t>
            </a:r>
          </a:p>
          <a:p>
            <a:pPr marL="609600" indent="-609600" eaLnBrk="1" hangingPunct="1">
              <a:lnSpc>
                <a:spcPct val="80000"/>
              </a:lnSpc>
              <a:buClr>
                <a:schemeClr val="tx1"/>
              </a:buClr>
              <a:buFontTx/>
              <a:buAutoNum type="arabicPeriod" startAt="6"/>
            </a:pPr>
            <a:endParaRPr lang="en-US" sz="1400" dirty="0" smtClean="0"/>
          </a:p>
          <a:p>
            <a:pPr marL="609600" indent="-609600" eaLnBrk="1" hangingPunct="1">
              <a:lnSpc>
                <a:spcPct val="80000"/>
              </a:lnSpc>
              <a:buClr>
                <a:schemeClr val="tx1"/>
              </a:buClr>
              <a:buFontTx/>
              <a:buAutoNum type="arabicPeriod" startAt="6"/>
            </a:pPr>
            <a:r>
              <a:rPr lang="en-US" sz="2800" dirty="0" smtClean="0"/>
              <a:t>ability to </a:t>
            </a:r>
            <a:r>
              <a:rPr lang="en-US" sz="2800" b="1" dirty="0" smtClean="0"/>
              <a:t>communicate</a:t>
            </a:r>
            <a:r>
              <a:rPr lang="en-US" sz="2800" dirty="0" smtClean="0"/>
              <a:t> effectively (A)</a:t>
            </a:r>
          </a:p>
          <a:p>
            <a:pPr marL="609600" indent="-609600" eaLnBrk="1" hangingPunct="1">
              <a:lnSpc>
                <a:spcPct val="80000"/>
              </a:lnSpc>
              <a:buClr>
                <a:schemeClr val="tx1"/>
              </a:buClr>
              <a:buFontTx/>
              <a:buAutoNum type="arabicPeriod" startAt="6"/>
            </a:pPr>
            <a:endParaRPr lang="en-US" sz="1400" dirty="0" smtClean="0"/>
          </a:p>
          <a:p>
            <a:pPr marL="609600" indent="-609600" eaLnBrk="1" hangingPunct="1">
              <a:lnSpc>
                <a:spcPct val="80000"/>
              </a:lnSpc>
              <a:buClr>
                <a:schemeClr val="tx1"/>
              </a:buClr>
              <a:buFontTx/>
              <a:buAutoNum type="arabicPeriod" startAt="6"/>
            </a:pPr>
            <a:r>
              <a:rPr lang="en-US" sz="2800" dirty="0" smtClean="0"/>
              <a:t>ability to function in a </a:t>
            </a:r>
            <a:r>
              <a:rPr lang="en-US" sz="2800" b="1" dirty="0" smtClean="0"/>
              <a:t>team </a:t>
            </a:r>
            <a:r>
              <a:rPr lang="en-US" sz="2800" dirty="0" smtClean="0"/>
              <a:t>effectively with a capacity to be a leader or manager. (A)</a:t>
            </a:r>
          </a:p>
          <a:p>
            <a:pPr marL="609600" indent="-609600" eaLnBrk="1" hangingPunct="1">
              <a:lnSpc>
                <a:spcPct val="80000"/>
              </a:lnSpc>
              <a:buClr>
                <a:schemeClr val="tx1"/>
              </a:buClr>
              <a:buFontTx/>
              <a:buAutoNum type="arabicPeriod" startAt="6"/>
            </a:pPr>
            <a:endParaRPr lang="en-US" sz="1200" dirty="0" smtClean="0"/>
          </a:p>
          <a:p>
            <a:pPr marL="609600" indent="-609600" eaLnBrk="1" hangingPunct="1">
              <a:lnSpc>
                <a:spcPct val="80000"/>
              </a:lnSpc>
              <a:buClr>
                <a:schemeClr val="tx1"/>
              </a:buClr>
              <a:buFontTx/>
              <a:buAutoNum type="arabicPeriod" startAt="6"/>
            </a:pPr>
            <a:r>
              <a:rPr lang="en-US" sz="2800" dirty="0" smtClean="0"/>
              <a:t>ability to undertake </a:t>
            </a:r>
            <a:r>
              <a:rPr lang="en-US" sz="2800" b="1" dirty="0" smtClean="0"/>
              <a:t>life long learning</a:t>
            </a:r>
            <a:r>
              <a:rPr lang="en-US" sz="2800" dirty="0" smtClean="0"/>
              <a:t>. (A)</a:t>
            </a:r>
          </a:p>
          <a:p>
            <a:pPr marL="609600" indent="-609600" eaLnBrk="1" hangingPunct="1">
              <a:lnSpc>
                <a:spcPct val="80000"/>
              </a:lnSpc>
              <a:buClr>
                <a:schemeClr val="tx1"/>
              </a:buClr>
              <a:buFontTx/>
              <a:buAutoNum type="arabicPeriod" startAt="6"/>
            </a:pPr>
            <a:endParaRPr lang="en-US" sz="1100" dirty="0" smtClean="0"/>
          </a:p>
          <a:p>
            <a:pPr marL="609600" indent="-609600" eaLnBrk="1" hangingPunct="1">
              <a:lnSpc>
                <a:spcPct val="80000"/>
              </a:lnSpc>
              <a:buClr>
                <a:schemeClr val="tx1"/>
              </a:buClr>
              <a:buFontTx/>
              <a:buAutoNum type="arabicPeriod" startAt="6"/>
            </a:pPr>
            <a:r>
              <a:rPr lang="en-US" sz="2800" dirty="0" smtClean="0"/>
              <a:t>ability to identify fundamental </a:t>
            </a:r>
            <a:r>
              <a:rPr lang="en-US" sz="2800" b="1" dirty="0" smtClean="0"/>
              <a:t>entrepreneurship</a:t>
            </a:r>
            <a:r>
              <a:rPr lang="en-US" sz="2800" dirty="0" smtClean="0"/>
              <a:t> skills as applied in the engineering profession. (K)</a:t>
            </a:r>
          </a:p>
          <a:p>
            <a:pPr marL="609600" indent="-609600" eaLnBrk="1" hangingPunct="1">
              <a:lnSpc>
                <a:spcPct val="80000"/>
              </a:lnSpc>
              <a:buClr>
                <a:schemeClr val="tx1"/>
              </a:buClr>
              <a:buFontTx/>
              <a:buAutoNum type="arabicPeriod" startAt="6"/>
            </a:pPr>
            <a:endParaRPr lang="en-US" sz="1400" dirty="0" smtClean="0"/>
          </a:p>
          <a:p>
            <a:pPr marL="609600" indent="-609600" eaLnBrk="1" hangingPunct="1">
              <a:lnSpc>
                <a:spcPct val="80000"/>
              </a:lnSpc>
              <a:buClr>
                <a:schemeClr val="tx1"/>
              </a:buClr>
              <a:buFontTx/>
              <a:buAutoNum type="arabicPeriod" startAt="6"/>
            </a:pPr>
            <a:r>
              <a:rPr lang="en-US" sz="2800" dirty="0" smtClean="0"/>
              <a:t>ability to have knowledge of </a:t>
            </a:r>
            <a:r>
              <a:rPr lang="en-US" sz="2800" b="1" dirty="0" smtClean="0"/>
              <a:t>contemporary</a:t>
            </a:r>
            <a:r>
              <a:rPr lang="en-US" sz="2800" dirty="0" smtClean="0"/>
              <a:t> issues. (K)</a:t>
            </a:r>
          </a:p>
          <a:p>
            <a:pPr marL="609600" indent="-609600" eaLnBrk="1" hangingPunct="1">
              <a:lnSpc>
                <a:spcPct val="80000"/>
              </a:lnSpc>
            </a:pP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linds(horizontal)">
                                      <p:cBhvr>
                                        <p:cTn id="7" dur="500"/>
                                        <p:tgtEl>
                                          <p:spTgt spid="53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blinds(horizontal)">
                                      <p:cBhvr>
                                        <p:cTn id="12" dur="500"/>
                                        <p:tgtEl>
                                          <p:spTgt spid="532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251">
                                            <p:txEl>
                                              <p:pRg st="4" end="4"/>
                                            </p:txEl>
                                          </p:spTgt>
                                        </p:tgtEl>
                                        <p:attrNameLst>
                                          <p:attrName>style.visibility</p:attrName>
                                        </p:attrNameLst>
                                      </p:cBhvr>
                                      <p:to>
                                        <p:strVal val="visible"/>
                                      </p:to>
                                    </p:set>
                                    <p:animEffect transition="in" filter="blinds(horizontal)">
                                      <p:cBhvr>
                                        <p:cTn id="17" dur="500"/>
                                        <p:tgtEl>
                                          <p:spTgt spid="5325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3251">
                                            <p:txEl>
                                              <p:pRg st="6" end="6"/>
                                            </p:txEl>
                                          </p:spTgt>
                                        </p:tgtEl>
                                        <p:attrNameLst>
                                          <p:attrName>style.visibility</p:attrName>
                                        </p:attrNameLst>
                                      </p:cBhvr>
                                      <p:to>
                                        <p:strVal val="visible"/>
                                      </p:to>
                                    </p:set>
                                    <p:animEffect transition="in" filter="blinds(horizontal)">
                                      <p:cBhvr>
                                        <p:cTn id="22" dur="500"/>
                                        <p:tgtEl>
                                          <p:spTgt spid="5325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3251">
                                            <p:txEl>
                                              <p:pRg st="8" end="8"/>
                                            </p:txEl>
                                          </p:spTgt>
                                        </p:tgtEl>
                                        <p:attrNameLst>
                                          <p:attrName>style.visibility</p:attrName>
                                        </p:attrNameLst>
                                      </p:cBhvr>
                                      <p:to>
                                        <p:strVal val="visible"/>
                                      </p:to>
                                    </p:set>
                                    <p:animEffect transition="in" filter="blinds(horizontal)">
                                      <p:cBhvr>
                                        <p:cTn id="27" dur="500"/>
                                        <p:tgtEl>
                                          <p:spTgt spid="53251">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3251">
                                            <p:txEl>
                                              <p:pRg st="10" end="10"/>
                                            </p:txEl>
                                          </p:spTgt>
                                        </p:tgtEl>
                                        <p:attrNameLst>
                                          <p:attrName>style.visibility</p:attrName>
                                        </p:attrNameLst>
                                      </p:cBhvr>
                                      <p:to>
                                        <p:strVal val="visible"/>
                                      </p:to>
                                    </p:set>
                                    <p:animEffect transition="in" filter="blinds(horizontal)">
                                      <p:cBhvr>
                                        <p:cTn id="32" dur="500"/>
                                        <p:tgtEl>
                                          <p:spTgt spid="532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183563" cy="1050925"/>
          </a:xfrm>
        </p:spPr>
        <p:txBody>
          <a:bodyPr/>
          <a:lstStyle/>
          <a:p>
            <a:pPr marL="54864" fontAlgn="auto">
              <a:spcAft>
                <a:spcPts val="0"/>
              </a:spcAft>
              <a:defRPr/>
            </a:pPr>
            <a:r>
              <a:rPr lang="en-US" dirty="0" smtClean="0">
                <a:solidFill>
                  <a:schemeClr val="tx2">
                    <a:tint val="100000"/>
                    <a:shade val="90000"/>
                    <a:satMod val="250000"/>
                    <a:alpha val="100000"/>
                  </a:schemeClr>
                </a:solidFill>
              </a:rPr>
              <a:t>Presentation Outcomes </a:t>
            </a:r>
            <a:endParaRPr lang="en-US" dirty="0">
              <a:solidFill>
                <a:schemeClr val="tx2">
                  <a:tint val="100000"/>
                  <a:shade val="90000"/>
                  <a:satMod val="250000"/>
                  <a:alpha val="100000"/>
                </a:schemeClr>
              </a:solidFill>
            </a:endParaRPr>
          </a:p>
        </p:txBody>
      </p:sp>
      <p:sp>
        <p:nvSpPr>
          <p:cNvPr id="12291" name="Content Placeholder 2"/>
          <p:cNvSpPr>
            <a:spLocks noGrp="1"/>
          </p:cNvSpPr>
          <p:nvPr>
            <p:ph idx="1"/>
          </p:nvPr>
        </p:nvSpPr>
        <p:spPr>
          <a:xfrm>
            <a:off x="457200" y="1828800"/>
            <a:ext cx="8229600" cy="3886200"/>
          </a:xfrm>
        </p:spPr>
        <p:txBody>
          <a:bodyPr/>
          <a:lstStyle/>
          <a:p>
            <a:r>
              <a:rPr lang="en-US" dirty="0" smtClean="0"/>
              <a:t>At the end of the session, we should be able to:</a:t>
            </a:r>
          </a:p>
          <a:p>
            <a:pPr lvl="1"/>
            <a:r>
              <a:rPr lang="en-US" dirty="0" smtClean="0"/>
              <a:t>Evaluate and aware of the importance of OBE</a:t>
            </a:r>
          </a:p>
          <a:p>
            <a:pPr lvl="1"/>
            <a:r>
              <a:rPr lang="en-US" dirty="0" smtClean="0"/>
              <a:t>Identify the planning process of OBE</a:t>
            </a:r>
          </a:p>
          <a:p>
            <a:pPr lvl="1"/>
            <a:r>
              <a:rPr lang="en-US" dirty="0" smtClean="0"/>
              <a:t>Implement the OBE in the curriculum and classroom </a:t>
            </a:r>
          </a:p>
          <a:p>
            <a:pPr lvl="1"/>
            <a:r>
              <a:rPr lang="en-US" dirty="0" smtClean="0"/>
              <a:t>Implement the Continual Quality Improvement (CQI) process of OBE</a:t>
            </a:r>
          </a:p>
          <a:p>
            <a:pPr>
              <a:buFont typeface="Wingdings 2" pitchFamily="18" charset="2"/>
              <a:buNone/>
            </a:pPr>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12" dur="500"/>
                                        <p:tgtEl>
                                          <p:spTgt spid="122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blinds(horizontal)">
                                      <p:cBhvr>
                                        <p:cTn id="17" dur="500"/>
                                        <p:tgtEl>
                                          <p:spTgt spid="122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blinds(horizontal)">
                                      <p:cBhvr>
                                        <p:cTn id="22"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8647"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tx2">
                <a:lumMod val="60000"/>
                <a:lumOff val="40000"/>
              </a:schemeClr>
            </a:solidFill>
            <a:ln w="9525">
              <a:noFill/>
              <a:miter lim="800000"/>
              <a:headEnd/>
              <a:tailEnd/>
            </a:ln>
          </p:spPr>
          <p:txBody>
            <a:bodyPr>
              <a:spAutoFit/>
            </a:bodyPr>
            <a:lstStyle/>
            <a:p>
              <a:pPr eaLnBrk="1" hangingPunct="1"/>
              <a:r>
                <a:rPr lang="en-US" sz="1400" b="1" dirty="0">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grpSp>
        <p:nvGrpSpPr>
          <p:cNvPr id="13" name="Group 47"/>
          <p:cNvGrpSpPr>
            <a:grpSpLocks/>
          </p:cNvGrpSpPr>
          <p:nvPr/>
        </p:nvGrpSpPr>
        <p:grpSpPr bwMode="auto">
          <a:xfrm>
            <a:off x="6248400" y="4081463"/>
            <a:ext cx="2286000" cy="2547937"/>
            <a:chOff x="5562600" y="4419600"/>
            <a:chExt cx="2286000" cy="1576419"/>
          </a:xfrm>
        </p:grpSpPr>
        <p:cxnSp>
          <p:nvCxnSpPr>
            <p:cNvPr id="41" name="Straight Arrow Connector 40"/>
            <p:cNvCxnSpPr>
              <a:cxnSpLocks noChangeShapeType="1"/>
            </p:cNvCxnSpPr>
            <p:nvPr/>
          </p:nvCxnSpPr>
          <p:spPr bwMode="auto">
            <a:xfrm rot="5400000">
              <a:off x="5640074" y="4875526"/>
              <a:ext cx="913439"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4" name="TextBox 44"/>
            <p:cNvSpPr txBox="1">
              <a:spLocks noChangeArrowheads="1"/>
            </p:cNvSpPr>
            <p:nvPr/>
          </p:nvSpPr>
          <p:spPr bwMode="auto">
            <a:xfrm>
              <a:off x="5562600" y="5334021"/>
              <a:ext cx="2286000" cy="661998"/>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after COMPLETING A SUBJECT</a:t>
              </a:r>
            </a:p>
          </p:txBody>
        </p:sp>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type="body" idx="1"/>
          </p:nvPr>
        </p:nvSpPr>
        <p:spPr/>
        <p:txBody>
          <a:bodyPr/>
          <a:lstStyle/>
          <a:p>
            <a:pPr eaLnBrk="1" hangingPunct="1">
              <a:lnSpc>
                <a:spcPct val="90000"/>
              </a:lnSpc>
              <a:defRPr/>
            </a:pPr>
            <a:r>
              <a:rPr lang="en-US" sz="2800" dirty="0" smtClean="0"/>
              <a:t>Cover most of the related topics in the subject</a:t>
            </a:r>
          </a:p>
          <a:p>
            <a:pPr eaLnBrk="1" hangingPunct="1">
              <a:lnSpc>
                <a:spcPct val="90000"/>
              </a:lnSpc>
              <a:defRPr/>
            </a:pPr>
            <a:r>
              <a:rPr lang="en-US" sz="2800" dirty="0" smtClean="0"/>
              <a:t>Cover most of the related level of Bloom Taxonomy</a:t>
            </a:r>
          </a:p>
          <a:p>
            <a:pPr eaLnBrk="1" hangingPunct="1">
              <a:lnSpc>
                <a:spcPct val="90000"/>
              </a:lnSpc>
              <a:defRPr/>
            </a:pPr>
            <a:r>
              <a:rPr lang="en-US" sz="2800" dirty="0" smtClean="0"/>
              <a:t>Should have 3 main components – verb, condition and standard</a:t>
            </a:r>
          </a:p>
          <a:p>
            <a:pPr eaLnBrk="1" hangingPunct="1">
              <a:lnSpc>
                <a:spcPct val="90000"/>
              </a:lnSpc>
              <a:defRPr/>
            </a:pPr>
            <a:r>
              <a:rPr lang="en-US" sz="2800" dirty="0" smtClean="0"/>
              <a:t>Well written verbs must be SMART – Specific, Measurable, Achievable, Realistic, Time Frame, Observable</a:t>
            </a:r>
          </a:p>
          <a:p>
            <a:pPr eaLnBrk="1" hangingPunct="1">
              <a:lnSpc>
                <a:spcPct val="90000"/>
              </a:lnSpc>
              <a:defRPr/>
            </a:pPr>
            <a:r>
              <a:rPr lang="en-US" sz="2800" dirty="0" smtClean="0"/>
              <a:t>Condition – context/situation which the behavior is to occur</a:t>
            </a:r>
          </a:p>
          <a:p>
            <a:pPr eaLnBrk="1" hangingPunct="1">
              <a:lnSpc>
                <a:spcPct val="90000"/>
              </a:lnSpc>
              <a:defRPr/>
            </a:pPr>
            <a:r>
              <a:rPr lang="en-US" sz="2800" dirty="0" smtClean="0"/>
              <a:t>Standard -  criteria of acceptable level of performance</a:t>
            </a:r>
          </a:p>
          <a:p>
            <a:pPr eaLnBrk="1" hangingPunct="1">
              <a:lnSpc>
                <a:spcPct val="90000"/>
              </a:lnSpc>
              <a:buFontTx/>
              <a:buNone/>
              <a:defRPr/>
            </a:pPr>
            <a:endParaRPr lang="en-US" sz="2800" dirty="0" smtClean="0"/>
          </a:p>
        </p:txBody>
      </p:sp>
      <p:sp>
        <p:nvSpPr>
          <p:cNvPr id="69636" name="Rectangle 4"/>
          <p:cNvSpPr>
            <a:spLocks noGrp="1" noChangeArrowheads="1"/>
          </p:cNvSpPr>
          <p:nvPr>
            <p:ph type="title"/>
          </p:nvPr>
        </p:nvSpPr>
        <p:spPr/>
        <p:txBody>
          <a:bodyPr/>
          <a:lstStyle/>
          <a:p>
            <a:pPr eaLnBrk="1" hangingPunct="1">
              <a:defRPr/>
            </a:pPr>
            <a:r>
              <a:rPr lang="en-US" dirty="0" smtClean="0"/>
              <a:t>Characteristics of Good LO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blinds(horizontal)">
                                      <p:cBhvr>
                                        <p:cTn id="7" dur="500"/>
                                        <p:tgtEl>
                                          <p:spTgt spid="696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9635">
                                            <p:txEl>
                                              <p:pRg st="1" end="1"/>
                                            </p:txEl>
                                          </p:spTgt>
                                        </p:tgtEl>
                                        <p:attrNameLst>
                                          <p:attrName>style.visibility</p:attrName>
                                        </p:attrNameLst>
                                      </p:cBhvr>
                                      <p:to>
                                        <p:strVal val="visible"/>
                                      </p:to>
                                    </p:set>
                                    <p:animEffect transition="in" filter="blinds(horizontal)">
                                      <p:cBhvr>
                                        <p:cTn id="12" dur="500"/>
                                        <p:tgtEl>
                                          <p:spTgt spid="696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9635">
                                            <p:txEl>
                                              <p:pRg st="2" end="2"/>
                                            </p:txEl>
                                          </p:spTgt>
                                        </p:tgtEl>
                                        <p:attrNameLst>
                                          <p:attrName>style.visibility</p:attrName>
                                        </p:attrNameLst>
                                      </p:cBhvr>
                                      <p:to>
                                        <p:strVal val="visible"/>
                                      </p:to>
                                    </p:set>
                                    <p:animEffect transition="in" filter="blinds(horizontal)">
                                      <p:cBhvr>
                                        <p:cTn id="17" dur="500"/>
                                        <p:tgtEl>
                                          <p:spTgt spid="696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9635">
                                            <p:txEl>
                                              <p:pRg st="3" end="3"/>
                                            </p:txEl>
                                          </p:spTgt>
                                        </p:tgtEl>
                                        <p:attrNameLst>
                                          <p:attrName>style.visibility</p:attrName>
                                        </p:attrNameLst>
                                      </p:cBhvr>
                                      <p:to>
                                        <p:strVal val="visible"/>
                                      </p:to>
                                    </p:set>
                                    <p:animEffect transition="in" filter="blinds(horizontal)">
                                      <p:cBhvr>
                                        <p:cTn id="22" dur="500"/>
                                        <p:tgtEl>
                                          <p:spTgt spid="696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9635">
                                            <p:txEl>
                                              <p:pRg st="4" end="4"/>
                                            </p:txEl>
                                          </p:spTgt>
                                        </p:tgtEl>
                                        <p:attrNameLst>
                                          <p:attrName>style.visibility</p:attrName>
                                        </p:attrNameLst>
                                      </p:cBhvr>
                                      <p:to>
                                        <p:strVal val="visible"/>
                                      </p:to>
                                    </p:set>
                                    <p:animEffect transition="in" filter="blinds(horizontal)">
                                      <p:cBhvr>
                                        <p:cTn id="27" dur="500"/>
                                        <p:tgtEl>
                                          <p:spTgt spid="6963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9635">
                                            <p:txEl>
                                              <p:pRg st="5" end="5"/>
                                            </p:txEl>
                                          </p:spTgt>
                                        </p:tgtEl>
                                        <p:attrNameLst>
                                          <p:attrName>style.visibility</p:attrName>
                                        </p:attrNameLst>
                                      </p:cBhvr>
                                      <p:to>
                                        <p:strVal val="visible"/>
                                      </p:to>
                                    </p:set>
                                    <p:animEffect transition="in" filter="blinds(horizontal)">
                                      <p:cBhvr>
                                        <p:cTn id="32" dur="500"/>
                                        <p:tgtEl>
                                          <p:spTgt spid="696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990600" y="274638"/>
            <a:ext cx="7499350" cy="1143000"/>
          </a:xfrm>
        </p:spPr>
        <p:txBody>
          <a:bodyPr/>
          <a:lstStyle/>
          <a:p>
            <a:pPr eaLnBrk="1" hangingPunct="1">
              <a:defRPr/>
            </a:pPr>
            <a:r>
              <a:rPr lang="en-US" dirty="0" smtClean="0"/>
              <a:t>Example of LO</a:t>
            </a:r>
          </a:p>
        </p:txBody>
      </p:sp>
      <p:sp>
        <p:nvSpPr>
          <p:cNvPr id="70659" name="Rectangle 3"/>
          <p:cNvSpPr>
            <a:spLocks noGrp="1" noChangeArrowheads="1"/>
          </p:cNvSpPr>
          <p:nvPr>
            <p:ph type="body" idx="1"/>
          </p:nvPr>
        </p:nvSpPr>
        <p:spPr>
          <a:xfrm>
            <a:off x="914400" y="1219200"/>
            <a:ext cx="8229600" cy="4876800"/>
          </a:xfrm>
        </p:spPr>
        <p:txBody>
          <a:bodyPr/>
          <a:lstStyle/>
          <a:p>
            <a:pPr eaLnBrk="1" hangingPunct="1">
              <a:lnSpc>
                <a:spcPct val="80000"/>
              </a:lnSpc>
              <a:spcBef>
                <a:spcPct val="0"/>
              </a:spcBef>
              <a:buClrTx/>
              <a:buFontTx/>
              <a:buNone/>
              <a:defRPr/>
            </a:pPr>
            <a:endParaRPr lang="en-US" sz="2400" dirty="0" smtClean="0">
              <a:ea typeface="Times New Roman" pitchFamily="18" charset="0"/>
              <a:cs typeface="Arial" charset="0"/>
            </a:endParaRPr>
          </a:p>
          <a:p>
            <a:pPr eaLnBrk="1" hangingPunct="1">
              <a:lnSpc>
                <a:spcPct val="80000"/>
              </a:lnSpc>
              <a:spcBef>
                <a:spcPct val="0"/>
              </a:spcBef>
              <a:buClrTx/>
              <a:buFontTx/>
              <a:buNone/>
              <a:defRPr/>
            </a:pPr>
            <a:r>
              <a:rPr lang="en-US" sz="2800" dirty="0" smtClean="0">
                <a:ea typeface="Times New Roman" pitchFamily="18" charset="0"/>
                <a:cs typeface="Arial" charset="0"/>
              </a:rPr>
              <a:t>Example </a:t>
            </a:r>
            <a:r>
              <a:rPr lang="en-US" sz="2800" dirty="0" smtClean="0">
                <a:ea typeface="Times New Roman" pitchFamily="18" charset="0"/>
                <a:cs typeface="Arial" charset="0"/>
              </a:rPr>
              <a:t>1</a:t>
            </a:r>
          </a:p>
          <a:p>
            <a:pPr eaLnBrk="1" hangingPunct="1">
              <a:lnSpc>
                <a:spcPct val="80000"/>
              </a:lnSpc>
              <a:spcBef>
                <a:spcPct val="0"/>
              </a:spcBef>
              <a:buClrTx/>
              <a:defRPr/>
            </a:pPr>
            <a:r>
              <a:rPr lang="en-US" sz="2400" u="sng" dirty="0" smtClean="0">
                <a:ea typeface="Times New Roman" pitchFamily="18" charset="0"/>
                <a:cs typeface="Arial" charset="0"/>
              </a:rPr>
              <a:t>explain</a:t>
            </a:r>
            <a:r>
              <a:rPr lang="en-US" sz="2400" dirty="0" smtClean="0">
                <a:ea typeface="Times New Roman" pitchFamily="18" charset="0"/>
                <a:cs typeface="Arial" charset="0"/>
              </a:rPr>
              <a:t> the operation and construction of semiconductor devices (V)</a:t>
            </a:r>
          </a:p>
          <a:p>
            <a:pPr eaLnBrk="1" hangingPunct="1">
              <a:lnSpc>
                <a:spcPct val="80000"/>
              </a:lnSpc>
              <a:spcBef>
                <a:spcPct val="0"/>
              </a:spcBef>
              <a:buClrTx/>
              <a:defRPr/>
            </a:pPr>
            <a:r>
              <a:rPr lang="en-US" sz="2400" u="sng" dirty="0" smtClean="0">
                <a:ea typeface="Times New Roman" pitchFamily="18" charset="0"/>
                <a:cs typeface="Arial" charset="0"/>
              </a:rPr>
              <a:t>Orally explain</a:t>
            </a:r>
            <a:r>
              <a:rPr lang="en-US" sz="2400" dirty="0" smtClean="0">
                <a:ea typeface="Times New Roman" pitchFamily="18" charset="0"/>
                <a:cs typeface="Arial" charset="0"/>
              </a:rPr>
              <a:t> on operation and construction of semiconductor devices (V,C)</a:t>
            </a:r>
          </a:p>
          <a:p>
            <a:pPr eaLnBrk="1" hangingPunct="1">
              <a:lnSpc>
                <a:spcPct val="80000"/>
              </a:lnSpc>
              <a:spcBef>
                <a:spcPct val="0"/>
              </a:spcBef>
              <a:buClrTx/>
              <a:defRPr/>
            </a:pPr>
            <a:r>
              <a:rPr lang="en-US" sz="2400" u="sng" dirty="0" smtClean="0">
                <a:ea typeface="Times New Roman" pitchFamily="18" charset="0"/>
                <a:cs typeface="Arial" charset="0"/>
              </a:rPr>
              <a:t>Orally</a:t>
            </a:r>
            <a:r>
              <a:rPr lang="en-US" sz="2400" dirty="0" smtClean="0">
                <a:ea typeface="Times New Roman" pitchFamily="18" charset="0"/>
                <a:cs typeface="Arial" charset="0"/>
              </a:rPr>
              <a:t> </a:t>
            </a:r>
            <a:r>
              <a:rPr lang="en-US" sz="2400" u="sng" dirty="0" smtClean="0">
                <a:ea typeface="Times New Roman" pitchFamily="18" charset="0"/>
                <a:cs typeface="Arial" charset="0"/>
              </a:rPr>
              <a:t>explain</a:t>
            </a:r>
            <a:r>
              <a:rPr lang="en-US" sz="2400" dirty="0" smtClean="0">
                <a:ea typeface="Times New Roman" pitchFamily="18" charset="0"/>
                <a:cs typeface="Arial" charset="0"/>
              </a:rPr>
              <a:t> on operation and construction of semiconductor devices such as </a:t>
            </a:r>
            <a:r>
              <a:rPr lang="en-US" sz="2400" u="sng" dirty="0" smtClean="0">
                <a:ea typeface="Times New Roman" pitchFamily="18" charset="0"/>
                <a:cs typeface="Arial" charset="0"/>
              </a:rPr>
              <a:t>Diode, BJT, FET, MOSFET  and Op Amp</a:t>
            </a:r>
            <a:r>
              <a:rPr lang="en-US" sz="2800" dirty="0" smtClean="0">
                <a:ea typeface="Times New Roman" pitchFamily="18" charset="0"/>
                <a:cs typeface="Arial" charset="0"/>
              </a:rPr>
              <a:t>. (V,C,S)</a:t>
            </a:r>
          </a:p>
          <a:p>
            <a:pPr eaLnBrk="1" hangingPunct="1">
              <a:lnSpc>
                <a:spcPct val="80000"/>
              </a:lnSpc>
              <a:spcBef>
                <a:spcPct val="0"/>
              </a:spcBef>
              <a:buClrTx/>
              <a:buFontTx/>
              <a:buNone/>
              <a:defRPr/>
            </a:pPr>
            <a:endParaRPr lang="en-US" sz="2800" dirty="0" smtClean="0">
              <a:ea typeface="Times New Roman" pitchFamily="18" charset="0"/>
              <a:cs typeface="Arial" charset="0"/>
            </a:endParaRPr>
          </a:p>
          <a:p>
            <a:pPr eaLnBrk="1" hangingPunct="1">
              <a:lnSpc>
                <a:spcPct val="80000"/>
              </a:lnSpc>
              <a:spcBef>
                <a:spcPct val="0"/>
              </a:spcBef>
              <a:buClrTx/>
              <a:buFontTx/>
              <a:buNone/>
              <a:defRPr/>
            </a:pPr>
            <a:r>
              <a:rPr lang="en-US" sz="2800" dirty="0" smtClean="0">
                <a:ea typeface="Times New Roman" pitchFamily="18" charset="0"/>
                <a:cs typeface="Arial" charset="0"/>
              </a:rPr>
              <a:t>Example 2</a:t>
            </a:r>
          </a:p>
          <a:p>
            <a:pPr eaLnBrk="1" hangingPunct="1">
              <a:lnSpc>
                <a:spcPct val="80000"/>
              </a:lnSpc>
              <a:spcBef>
                <a:spcPct val="0"/>
              </a:spcBef>
              <a:buClrTx/>
              <a:defRPr/>
            </a:pPr>
            <a:r>
              <a:rPr lang="en-US" sz="2400" u="sng" dirty="0" smtClean="0">
                <a:ea typeface="Times New Roman" pitchFamily="18" charset="0"/>
                <a:cs typeface="Arial" charset="0"/>
              </a:rPr>
              <a:t>simulate</a:t>
            </a:r>
            <a:r>
              <a:rPr lang="en-US" sz="2400" dirty="0" smtClean="0">
                <a:ea typeface="Times New Roman" pitchFamily="18" charset="0"/>
                <a:cs typeface="Arial" charset="0"/>
              </a:rPr>
              <a:t> the operation of semiconductor devices.  (V)</a:t>
            </a:r>
          </a:p>
          <a:p>
            <a:pPr eaLnBrk="1" hangingPunct="1">
              <a:lnSpc>
                <a:spcPct val="80000"/>
              </a:lnSpc>
              <a:spcBef>
                <a:spcPct val="0"/>
              </a:spcBef>
              <a:buClrTx/>
              <a:defRPr/>
            </a:pPr>
            <a:r>
              <a:rPr lang="en-US" sz="2400" u="sng" dirty="0" smtClean="0">
                <a:ea typeface="Times New Roman" pitchFamily="18" charset="0"/>
                <a:cs typeface="Arial" charset="0"/>
              </a:rPr>
              <a:t>simulate</a:t>
            </a:r>
            <a:r>
              <a:rPr lang="en-US" sz="2400" dirty="0" smtClean="0">
                <a:ea typeface="Times New Roman" pitchFamily="18" charset="0"/>
                <a:cs typeface="Arial" charset="0"/>
              </a:rPr>
              <a:t> the operation of semiconductor devices </a:t>
            </a:r>
            <a:r>
              <a:rPr lang="en-US" sz="2400" u="sng" dirty="0" smtClean="0">
                <a:ea typeface="Times New Roman" pitchFamily="18" charset="0"/>
                <a:cs typeface="Arial" charset="0"/>
              </a:rPr>
              <a:t>using simulation software</a:t>
            </a:r>
            <a:r>
              <a:rPr lang="en-US" sz="2400" dirty="0" smtClean="0">
                <a:ea typeface="Times New Roman" pitchFamily="18" charset="0"/>
                <a:cs typeface="Arial" charset="0"/>
              </a:rPr>
              <a:t>. (V,C)</a:t>
            </a:r>
          </a:p>
          <a:p>
            <a:pPr eaLnBrk="1" hangingPunct="1">
              <a:lnSpc>
                <a:spcPct val="80000"/>
              </a:lnSpc>
              <a:spcBef>
                <a:spcPct val="0"/>
              </a:spcBef>
              <a:buClrTx/>
              <a:defRPr/>
            </a:pPr>
            <a:r>
              <a:rPr lang="en-US" sz="2400" u="sng" dirty="0" smtClean="0">
                <a:ea typeface="Times New Roman" pitchFamily="18" charset="0"/>
                <a:cs typeface="Arial" charset="0"/>
              </a:rPr>
              <a:t>simulate</a:t>
            </a:r>
            <a:r>
              <a:rPr lang="en-US" sz="2400" dirty="0" smtClean="0">
                <a:ea typeface="Times New Roman" pitchFamily="18" charset="0"/>
                <a:cs typeface="Arial" charset="0"/>
              </a:rPr>
              <a:t> the operation of semiconductor devices </a:t>
            </a:r>
            <a:r>
              <a:rPr lang="en-US" sz="2400" u="sng" dirty="0" smtClean="0">
                <a:ea typeface="Times New Roman" pitchFamily="18" charset="0"/>
                <a:cs typeface="Arial" charset="0"/>
              </a:rPr>
              <a:t>using PSPICE simulation software</a:t>
            </a:r>
            <a:r>
              <a:rPr lang="en-US" sz="2400" dirty="0" smtClean="0">
                <a:ea typeface="Times New Roman" pitchFamily="18" charset="0"/>
                <a:cs typeface="Arial" charset="0"/>
              </a:rPr>
              <a:t> for </a:t>
            </a:r>
            <a:r>
              <a:rPr lang="en-US" sz="2400" u="sng" dirty="0" smtClean="0">
                <a:ea typeface="Times New Roman" pitchFamily="18" charset="0"/>
                <a:cs typeface="Arial" charset="0"/>
              </a:rPr>
              <a:t>ideal case</a:t>
            </a:r>
            <a:r>
              <a:rPr lang="en-US" sz="2400" dirty="0" smtClean="0">
                <a:ea typeface="Times New Roman" pitchFamily="18" charset="0"/>
                <a:cs typeface="Arial" charset="0"/>
              </a:rPr>
              <a:t>. (V,C,S)</a:t>
            </a:r>
          </a:p>
          <a:p>
            <a:pPr eaLnBrk="1" hangingPunct="1">
              <a:lnSpc>
                <a:spcPct val="80000"/>
              </a:lnSpc>
              <a:spcBef>
                <a:spcPct val="0"/>
              </a:spcBef>
              <a:buClrTx/>
              <a:defRPr/>
            </a:pPr>
            <a:endParaRPr lang="en-US" sz="2400" dirty="0" smtClean="0">
              <a:ea typeface="Times New Roman" pitchFamily="18" charset="0"/>
              <a:cs typeface="Arial" charset="0"/>
            </a:endParaRPr>
          </a:p>
          <a:p>
            <a:pPr eaLnBrk="1" hangingPunct="1">
              <a:lnSpc>
                <a:spcPct val="80000"/>
              </a:lnSpc>
              <a:spcBef>
                <a:spcPct val="0"/>
              </a:spcBef>
              <a:buClrTx/>
              <a:defRPr/>
            </a:pPr>
            <a:endParaRPr lang="en-US" sz="2800" dirty="0" smtClean="0">
              <a:ea typeface="Times New Roman" pitchFamily="18" charset="0"/>
              <a:cs typeface="Arial" charset="0"/>
            </a:endParaRPr>
          </a:p>
          <a:p>
            <a:pPr eaLnBrk="1" hangingPunct="1">
              <a:lnSpc>
                <a:spcPct val="80000"/>
              </a:lnSpc>
              <a:spcBef>
                <a:spcPct val="0"/>
              </a:spcBef>
              <a:buClrTx/>
              <a:defRPr/>
            </a:pPr>
            <a:endParaRPr lang="en-US" sz="2800" dirty="0" smtClean="0">
              <a:ea typeface="Times New Roman" pitchFamily="18" charset="0"/>
              <a:cs typeface="Arial" charset="0"/>
            </a:endParaRPr>
          </a:p>
          <a:p>
            <a:pPr eaLnBrk="1" hangingPunct="1">
              <a:lnSpc>
                <a:spcPct val="80000"/>
              </a:lnSpc>
              <a:defRPr/>
            </a:pPr>
            <a:endParaRPr lang="en-US" dirty="0" smtClean="0">
              <a:ea typeface="Times New Roman" pitchFamily="18" charset="0"/>
              <a:cs typeface="Arial" charset="0"/>
            </a:endParaRPr>
          </a:p>
          <a:p>
            <a:pPr eaLnBrk="1" hangingPunct="1">
              <a:lnSpc>
                <a:spcPct val="80000"/>
              </a:lnSpc>
              <a:defRPr/>
            </a:pPr>
            <a:endParaRPr lang="en-US" dirty="0" smtClean="0">
              <a:ea typeface="Times New Roman" pitchFamily="18" charset="0"/>
              <a:cs typeface="Arial" charset="0"/>
            </a:endParaRPr>
          </a:p>
          <a:p>
            <a:pPr eaLnBrk="1" hangingPunct="1">
              <a:lnSpc>
                <a:spcPct val="80000"/>
              </a:lnSpc>
              <a:defRPr/>
            </a:pPr>
            <a:endParaRPr lang="en-US" dirty="0" smtClean="0">
              <a:ea typeface="Times New Roman" pitchFamily="18" charset="0"/>
              <a:cs typeface="Arial" charset="0"/>
            </a:endParaRPr>
          </a:p>
          <a:p>
            <a:pPr eaLnBrk="1" hangingPunct="1">
              <a:lnSpc>
                <a:spcPct val="80000"/>
              </a:lnSpc>
              <a:defRPr/>
            </a:pPr>
            <a:endParaRPr lang="en-US" dirty="0" smtClean="0">
              <a:ea typeface="Times New Roman" pitchFamily="18"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0659">
                                            <p:txEl>
                                              <p:pRg st="2" end="2"/>
                                            </p:txEl>
                                          </p:spTgt>
                                        </p:tgtEl>
                                        <p:attrNameLst>
                                          <p:attrName>style.visibility</p:attrName>
                                        </p:attrNameLst>
                                      </p:cBhvr>
                                      <p:to>
                                        <p:strVal val="visible"/>
                                      </p:to>
                                    </p:set>
                                    <p:animEffect transition="in" filter="blinds(horizontal)">
                                      <p:cBhvr>
                                        <p:cTn id="7" dur="500"/>
                                        <p:tgtEl>
                                          <p:spTgt spid="7065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0659">
                                            <p:txEl>
                                              <p:pRg st="3" end="3"/>
                                            </p:txEl>
                                          </p:spTgt>
                                        </p:tgtEl>
                                        <p:attrNameLst>
                                          <p:attrName>style.visibility</p:attrName>
                                        </p:attrNameLst>
                                      </p:cBhvr>
                                      <p:to>
                                        <p:strVal val="visible"/>
                                      </p:to>
                                    </p:set>
                                    <p:animEffect transition="in" filter="blinds(horizontal)">
                                      <p:cBhvr>
                                        <p:cTn id="12" dur="500"/>
                                        <p:tgtEl>
                                          <p:spTgt spid="7065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0659">
                                            <p:txEl>
                                              <p:pRg st="4" end="4"/>
                                            </p:txEl>
                                          </p:spTgt>
                                        </p:tgtEl>
                                        <p:attrNameLst>
                                          <p:attrName>style.visibility</p:attrName>
                                        </p:attrNameLst>
                                      </p:cBhvr>
                                      <p:to>
                                        <p:strVal val="visible"/>
                                      </p:to>
                                    </p:set>
                                    <p:animEffect transition="in" filter="blinds(horizontal)">
                                      <p:cBhvr>
                                        <p:cTn id="17" dur="500"/>
                                        <p:tgtEl>
                                          <p:spTgt spid="7065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0659">
                                            <p:txEl>
                                              <p:pRg st="6" end="6"/>
                                            </p:txEl>
                                          </p:spTgt>
                                        </p:tgtEl>
                                        <p:attrNameLst>
                                          <p:attrName>style.visibility</p:attrName>
                                        </p:attrNameLst>
                                      </p:cBhvr>
                                      <p:to>
                                        <p:strVal val="visible"/>
                                      </p:to>
                                    </p:set>
                                    <p:animEffect transition="in" filter="blinds(horizontal)">
                                      <p:cBhvr>
                                        <p:cTn id="22" dur="500"/>
                                        <p:tgtEl>
                                          <p:spTgt spid="7065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0659">
                                            <p:txEl>
                                              <p:pRg st="7" end="7"/>
                                            </p:txEl>
                                          </p:spTgt>
                                        </p:tgtEl>
                                        <p:attrNameLst>
                                          <p:attrName>style.visibility</p:attrName>
                                        </p:attrNameLst>
                                      </p:cBhvr>
                                      <p:to>
                                        <p:strVal val="visible"/>
                                      </p:to>
                                    </p:set>
                                    <p:animEffect transition="in" filter="blinds(horizontal)">
                                      <p:cBhvr>
                                        <p:cTn id="27" dur="500"/>
                                        <p:tgtEl>
                                          <p:spTgt spid="70659">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0659">
                                            <p:txEl>
                                              <p:pRg st="8" end="8"/>
                                            </p:txEl>
                                          </p:spTgt>
                                        </p:tgtEl>
                                        <p:attrNameLst>
                                          <p:attrName>style.visibility</p:attrName>
                                        </p:attrNameLst>
                                      </p:cBhvr>
                                      <p:to>
                                        <p:strVal val="visible"/>
                                      </p:to>
                                    </p:set>
                                    <p:animEffect transition="in" filter="blinds(horizontal)">
                                      <p:cBhvr>
                                        <p:cTn id="32" dur="500"/>
                                        <p:tgtEl>
                                          <p:spTgt spid="70659">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0659">
                                            <p:txEl>
                                              <p:pRg st="9" end="9"/>
                                            </p:txEl>
                                          </p:spTgt>
                                        </p:tgtEl>
                                        <p:attrNameLst>
                                          <p:attrName>style.visibility</p:attrName>
                                        </p:attrNameLst>
                                      </p:cBhvr>
                                      <p:to>
                                        <p:strVal val="visible"/>
                                      </p:to>
                                    </p:set>
                                    <p:animEffect transition="in" filter="blinds(horizontal)">
                                      <p:cBhvr>
                                        <p:cTn id="37" dur="500"/>
                                        <p:tgtEl>
                                          <p:spTgt spid="7065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9682"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b="1">
                <a:latin typeface="Arial" charset="0"/>
                <a:ea typeface="MS PGothic" pitchFamily="34" charset="-128"/>
              </a:endParaRPr>
            </a:p>
          </p:txBody>
        </p:sp>
        <p:sp>
          <p:nvSpPr>
            <p:cNvPr id="69683"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9684"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9679"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b="1">
                <a:latin typeface="Arial" charset="0"/>
                <a:ea typeface="MS PGothic" pitchFamily="34" charset="-128"/>
              </a:endParaRPr>
            </a:p>
          </p:txBody>
        </p:sp>
        <p:sp>
          <p:nvSpPr>
            <p:cNvPr id="69680"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9681"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9676"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b="1">
                <a:latin typeface="Arial" charset="0"/>
                <a:ea typeface="MS PGothic" pitchFamily="34" charset="-128"/>
              </a:endParaRPr>
            </a:p>
          </p:txBody>
        </p:sp>
        <p:sp>
          <p:nvSpPr>
            <p:cNvPr id="69677"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9678"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9674"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69675"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9672"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69673"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9670"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69671"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Learning Outcomes (LO)</a:t>
              </a:r>
            </a:p>
          </p:txBody>
        </p:sp>
      </p:grpSp>
      <p:sp>
        <p:nvSpPr>
          <p:cNvPr id="69640"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69641"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23631" name="Text Box 79"/>
          <p:cNvSpPr txBox="1">
            <a:spLocks noChangeArrowheads="1"/>
          </p:cNvSpPr>
          <p:nvPr/>
        </p:nvSpPr>
        <p:spPr bwMode="auto">
          <a:xfrm>
            <a:off x="6324600" y="2667000"/>
            <a:ext cx="1408113" cy="365125"/>
          </a:xfrm>
          <a:prstGeom prst="rect">
            <a:avLst/>
          </a:prstGeom>
          <a:solidFill>
            <a:srgbClr val="FF0000"/>
          </a:solidFill>
          <a:ln w="28575">
            <a:solidFill>
              <a:srgbClr val="FF0000"/>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408113" cy="365125"/>
          </a:xfrm>
          <a:prstGeom prst="rect">
            <a:avLst/>
          </a:prstGeom>
          <a:solidFill>
            <a:srgbClr val="FF0000"/>
          </a:solidFill>
          <a:ln w="28575">
            <a:solidFill>
              <a:srgbClr val="FF0000"/>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408113" cy="365125"/>
          </a:xfrm>
          <a:prstGeom prst="rect">
            <a:avLst/>
          </a:prstGeom>
          <a:solidFill>
            <a:srgbClr val="FF0000"/>
          </a:solidFill>
          <a:ln w="28575">
            <a:solidFill>
              <a:srgbClr val="FF0000"/>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9436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9668"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045450" y="3276600"/>
            <a:ext cx="428625" cy="1371600"/>
            <a:chOff x="911" y="1008"/>
            <a:chExt cx="270" cy="672"/>
          </a:xfrm>
        </p:grpSpPr>
        <p:sp>
          <p:nvSpPr>
            <p:cNvPr id="69666"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9664"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b="1">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9651"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sp>
        <p:nvSpPr>
          <p:cNvPr id="61504" name="Text Box 64"/>
          <p:cNvSpPr txBox="1">
            <a:spLocks noChangeArrowheads="1"/>
          </p:cNvSpPr>
          <p:nvPr/>
        </p:nvSpPr>
        <p:spPr bwMode="auto">
          <a:xfrm>
            <a:off x="228600" y="1752600"/>
            <a:ext cx="2209800" cy="701675"/>
          </a:xfrm>
          <a:prstGeom prst="rect">
            <a:avLst/>
          </a:prstGeom>
          <a:noFill/>
          <a:ln w="9525">
            <a:noFill/>
            <a:miter lim="800000"/>
            <a:headEnd/>
            <a:tailEnd/>
          </a:ln>
        </p:spPr>
        <p:txBody>
          <a:bodyPr>
            <a:spAutoFit/>
          </a:bodyPr>
          <a:lstStyle/>
          <a:p>
            <a:pPr eaLnBrk="1" hangingPunct="1"/>
            <a:r>
              <a:rPr lang="en-US" sz="2000" b="1">
                <a:solidFill>
                  <a:srgbClr val="FF0000"/>
                </a:solidFill>
                <a:latin typeface="Arial" charset="0"/>
                <a:ea typeface="MS PGothic" pitchFamily="34" charset="-128"/>
              </a:rPr>
              <a:t>“How do you assess?”</a:t>
            </a:r>
          </a:p>
        </p:txBody>
      </p:sp>
      <p:sp>
        <p:nvSpPr>
          <p:cNvPr id="61516" name="Text Box 76"/>
          <p:cNvSpPr txBox="1">
            <a:spLocks noChangeArrowheads="1"/>
          </p:cNvSpPr>
          <p:nvPr/>
        </p:nvSpPr>
        <p:spPr bwMode="auto">
          <a:xfrm>
            <a:off x="0" y="2590800"/>
            <a:ext cx="2590800" cy="381000"/>
          </a:xfrm>
          <a:prstGeom prst="rect">
            <a:avLst/>
          </a:prstGeom>
          <a:noFill/>
          <a:ln w="9525">
            <a:noFill/>
            <a:miter lim="800000"/>
            <a:headEnd/>
            <a:tailEnd/>
          </a:ln>
        </p:spPr>
        <p:txBody>
          <a:bodyPr>
            <a:spAutoFit/>
          </a:bodyPr>
          <a:lstStyle/>
          <a:p>
            <a:pPr eaLnBrk="1" hangingPunct="1"/>
            <a:r>
              <a:rPr lang="en-US" sz="1900" b="1">
                <a:solidFill>
                  <a:srgbClr val="FFFF00"/>
                </a:solidFill>
                <a:latin typeface="Arial" charset="0"/>
                <a:ea typeface="MS PGothic" pitchFamily="34" charset="-128"/>
              </a:rPr>
              <a:t>Assessment Tools !</a:t>
            </a:r>
          </a:p>
        </p:txBody>
      </p:sp>
      <p:grpSp>
        <p:nvGrpSpPr>
          <p:cNvPr id="11" name="Group 65"/>
          <p:cNvGrpSpPr>
            <a:grpSpLocks/>
          </p:cNvGrpSpPr>
          <p:nvPr/>
        </p:nvGrpSpPr>
        <p:grpSpPr bwMode="auto">
          <a:xfrm>
            <a:off x="6477000" y="1600200"/>
            <a:ext cx="2403475" cy="1066800"/>
            <a:chOff x="4080" y="1008"/>
            <a:chExt cx="1514" cy="672"/>
          </a:xfrm>
        </p:grpSpPr>
        <p:grpSp>
          <p:nvGrpSpPr>
            <p:cNvPr id="12" name="Group 74"/>
            <p:cNvGrpSpPr>
              <a:grpSpLocks/>
            </p:cNvGrpSpPr>
            <p:nvPr/>
          </p:nvGrpSpPr>
          <p:grpSpPr bwMode="auto">
            <a:xfrm>
              <a:off x="4656" y="1008"/>
              <a:ext cx="938" cy="672"/>
              <a:chOff x="4656" y="1008"/>
              <a:chExt cx="938" cy="672"/>
            </a:xfrm>
          </p:grpSpPr>
          <p:sp>
            <p:nvSpPr>
              <p:cNvPr id="69662" name="Text Box 75"/>
              <p:cNvSpPr txBox="1">
                <a:spLocks noChangeArrowheads="1"/>
              </p:cNvSpPr>
              <p:nvPr/>
            </p:nvSpPr>
            <p:spPr bwMode="auto">
              <a:xfrm>
                <a:off x="4656" y="1008"/>
                <a:ext cx="938" cy="384"/>
              </a:xfrm>
              <a:prstGeom prst="rect">
                <a:avLst/>
              </a:prstGeom>
              <a:solidFill>
                <a:srgbClr val="FF0000"/>
              </a:solidFill>
              <a:ln w="28575">
                <a:solidFill>
                  <a:srgbClr val="FF0000"/>
                </a:solidFill>
                <a:miter lim="800000"/>
                <a:headEnd/>
                <a:tailEnd/>
              </a:ln>
            </p:spPr>
            <p:txBody>
              <a:bodyPr wrap="none">
                <a:spAutoFit/>
              </a:bodyPr>
              <a:lstStyle/>
              <a:p>
                <a:pPr eaLnBrk="1" hangingPunct="1"/>
                <a:r>
                  <a:rPr lang="en-US" sz="1600" b="1">
                    <a:latin typeface="Arial" charset="0"/>
                    <a:ea typeface="MS PGothic" pitchFamily="34" charset="-128"/>
                  </a:rPr>
                  <a:t>Tests/exams/</a:t>
                </a:r>
              </a:p>
              <a:p>
                <a:pPr eaLnBrk="1" hangingPunct="1"/>
                <a:r>
                  <a:rPr lang="en-US" sz="1600" b="1">
                    <a:latin typeface="Arial" charset="0"/>
                    <a:ea typeface="MS PGothic" pitchFamily="34" charset="-128"/>
                  </a:rPr>
                  <a:t>Assign, etc</a:t>
                </a:r>
              </a:p>
            </p:txBody>
          </p:sp>
          <p:sp>
            <p:nvSpPr>
              <p:cNvPr id="69663" name="Line 76"/>
              <p:cNvSpPr>
                <a:spLocks noChangeShapeType="1"/>
              </p:cNvSpPr>
              <p:nvPr/>
            </p:nvSpPr>
            <p:spPr bwMode="auto">
              <a:xfrm flipH="1">
                <a:off x="4656" y="1392"/>
                <a:ext cx="96" cy="288"/>
              </a:xfrm>
              <a:prstGeom prst="line">
                <a:avLst/>
              </a:prstGeom>
              <a:noFill/>
              <a:ln w="38100">
                <a:solidFill>
                  <a:srgbClr val="FF0000"/>
                </a:solidFill>
                <a:round/>
                <a:headEnd/>
                <a:tailEnd type="triangle" w="med" len="med"/>
              </a:ln>
            </p:spPr>
            <p:txBody>
              <a:bodyPr/>
              <a:lstStyle/>
              <a:p>
                <a:endParaRPr lang="en-US"/>
              </a:p>
            </p:txBody>
          </p:sp>
        </p:grpSp>
        <p:sp>
          <p:nvSpPr>
            <p:cNvPr id="69661" name="Line 79"/>
            <p:cNvSpPr>
              <a:spLocks noChangeShapeType="1"/>
            </p:cNvSpPr>
            <p:nvPr/>
          </p:nvSpPr>
          <p:spPr bwMode="auto">
            <a:xfrm flipH="1">
              <a:off x="4080" y="1152"/>
              <a:ext cx="576" cy="240"/>
            </a:xfrm>
            <a:prstGeom prst="line">
              <a:avLst/>
            </a:prstGeom>
            <a:noFill/>
            <a:ln w="28575">
              <a:solidFill>
                <a:srgbClr val="FF0000"/>
              </a:solidFill>
              <a:round/>
              <a:headEnd/>
              <a:tailEnd type="triangle" w="med" len="med"/>
            </a:ln>
          </p:spPr>
          <p:txBody>
            <a:bodyPr/>
            <a:lstStyle/>
            <a:p>
              <a:endParaRPr lang="en-US"/>
            </a:p>
          </p:txBody>
        </p:sp>
      </p:grpSp>
      <p:grpSp>
        <p:nvGrpSpPr>
          <p:cNvPr id="13" name="Group 67"/>
          <p:cNvGrpSpPr>
            <a:grpSpLocks/>
          </p:cNvGrpSpPr>
          <p:nvPr/>
        </p:nvGrpSpPr>
        <p:grpSpPr bwMode="auto">
          <a:xfrm>
            <a:off x="3049588" y="2024063"/>
            <a:ext cx="2513012" cy="1069975"/>
            <a:chOff x="1921" y="1275"/>
            <a:chExt cx="1583" cy="674"/>
          </a:xfrm>
        </p:grpSpPr>
        <p:grpSp>
          <p:nvGrpSpPr>
            <p:cNvPr id="14" name="Group 96"/>
            <p:cNvGrpSpPr>
              <a:grpSpLocks/>
            </p:cNvGrpSpPr>
            <p:nvPr/>
          </p:nvGrpSpPr>
          <p:grpSpPr bwMode="auto">
            <a:xfrm>
              <a:off x="1921" y="1275"/>
              <a:ext cx="1295" cy="674"/>
              <a:chOff x="2023" y="1275"/>
              <a:chExt cx="1295" cy="674"/>
            </a:xfrm>
          </p:grpSpPr>
          <p:sp>
            <p:nvSpPr>
              <p:cNvPr id="69658" name="Text Box 93"/>
              <p:cNvSpPr txBox="1">
                <a:spLocks noChangeArrowheads="1"/>
              </p:cNvSpPr>
              <p:nvPr/>
            </p:nvSpPr>
            <p:spPr bwMode="auto">
              <a:xfrm>
                <a:off x="2023" y="1565"/>
                <a:ext cx="1295" cy="384"/>
              </a:xfrm>
              <a:prstGeom prst="rect">
                <a:avLst/>
              </a:prstGeom>
              <a:solidFill>
                <a:srgbClr val="FF0000"/>
              </a:solidFill>
              <a:ln w="28575">
                <a:solidFill>
                  <a:srgbClr val="FF0000"/>
                </a:solidFill>
                <a:miter lim="800000"/>
                <a:headEnd/>
                <a:tailEnd/>
              </a:ln>
            </p:spPr>
            <p:txBody>
              <a:bodyPr wrap="none">
                <a:spAutoFit/>
              </a:bodyPr>
              <a:lstStyle/>
              <a:p>
                <a:pPr eaLnBrk="1" hangingPunct="1"/>
                <a:r>
                  <a:rPr lang="en-US" sz="1600" b="1">
                    <a:latin typeface="Arial" charset="0"/>
                    <a:ea typeface="MS PGothic" pitchFamily="34" charset="-128"/>
                  </a:rPr>
                  <a:t>Survey, Interviews,</a:t>
                </a:r>
              </a:p>
              <a:p>
                <a:pPr eaLnBrk="1" hangingPunct="1"/>
                <a:r>
                  <a:rPr lang="en-US" sz="1600" b="1">
                    <a:latin typeface="Arial" charset="0"/>
                    <a:ea typeface="MS PGothic" pitchFamily="34" charset="-128"/>
                  </a:rPr>
                  <a:t>Questionnaires</a:t>
                </a:r>
              </a:p>
            </p:txBody>
          </p:sp>
          <p:sp>
            <p:nvSpPr>
              <p:cNvPr id="69659" name="Line 94"/>
              <p:cNvSpPr>
                <a:spLocks noChangeShapeType="1"/>
              </p:cNvSpPr>
              <p:nvPr/>
            </p:nvSpPr>
            <p:spPr bwMode="auto">
              <a:xfrm flipV="1">
                <a:off x="2736" y="1275"/>
                <a:ext cx="144" cy="288"/>
              </a:xfrm>
              <a:prstGeom prst="line">
                <a:avLst/>
              </a:prstGeom>
              <a:noFill/>
              <a:ln w="28575">
                <a:solidFill>
                  <a:srgbClr val="FF0000"/>
                </a:solidFill>
                <a:round/>
                <a:headEnd/>
                <a:tailEnd type="triangle" w="med" len="med"/>
              </a:ln>
            </p:spPr>
            <p:txBody>
              <a:bodyPr/>
              <a:lstStyle/>
              <a:p>
                <a:endParaRPr lang="en-US"/>
              </a:p>
            </p:txBody>
          </p:sp>
        </p:grpSp>
        <p:sp>
          <p:nvSpPr>
            <p:cNvPr id="69657" name="Line 79"/>
            <p:cNvSpPr>
              <a:spLocks noChangeShapeType="1"/>
            </p:cNvSpPr>
            <p:nvPr/>
          </p:nvSpPr>
          <p:spPr bwMode="auto">
            <a:xfrm flipV="1">
              <a:off x="3216" y="1536"/>
              <a:ext cx="288" cy="144"/>
            </a:xfrm>
            <a:prstGeom prst="line">
              <a:avLst/>
            </a:prstGeom>
            <a:noFill/>
            <a:ln w="28575">
              <a:solidFill>
                <a:srgbClr val="FF0000"/>
              </a:solidFill>
              <a:round/>
              <a:headEnd/>
              <a:tailEnd type="triangle" w="med" len="med"/>
            </a:ln>
          </p:spPr>
          <p:txBody>
            <a:bodyPr/>
            <a:lstStyle/>
            <a:p>
              <a:endParaRPr lang="en-US"/>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61504"/>
                                        </p:tgtEl>
                                        <p:attrNameLst>
                                          <p:attrName>style.visibility</p:attrName>
                                        </p:attrNameLst>
                                      </p:cBhvr>
                                      <p:to>
                                        <p:strVal val="visible"/>
                                      </p:to>
                                    </p:set>
                                    <p:anim calcmode="lin" valueType="num">
                                      <p:cBhvr>
                                        <p:cTn id="7" dur="500" fill="hold"/>
                                        <p:tgtEl>
                                          <p:spTgt spid="61504"/>
                                        </p:tgtEl>
                                        <p:attrNameLst>
                                          <p:attrName>ppt_w</p:attrName>
                                        </p:attrNameLst>
                                      </p:cBhvr>
                                      <p:tavLst>
                                        <p:tav tm="0">
                                          <p:val>
                                            <p:strVal val="4*#ppt_w"/>
                                          </p:val>
                                        </p:tav>
                                        <p:tav tm="100000">
                                          <p:val>
                                            <p:strVal val="#ppt_w"/>
                                          </p:val>
                                        </p:tav>
                                      </p:tavLst>
                                    </p:anim>
                                    <p:anim calcmode="lin" valueType="num">
                                      <p:cBhvr>
                                        <p:cTn id="8" dur="500" fill="hold"/>
                                        <p:tgtEl>
                                          <p:spTgt spid="61504"/>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nodeType="clickEffect">
                                  <p:stCondLst>
                                    <p:cond delay="0"/>
                                  </p:stCondLst>
                                  <p:iterate type="lt">
                                    <p:tmPct val="0"/>
                                  </p:iterate>
                                  <p:childTnLst>
                                    <p:set>
                                      <p:cBhvr>
                                        <p:cTn id="12" dur="1" fill="hold">
                                          <p:stCondLst>
                                            <p:cond delay="0"/>
                                          </p:stCondLst>
                                        </p:cTn>
                                        <p:tgtEl>
                                          <p:spTgt spid="61516">
                                            <p:txEl>
                                              <p:pRg st="0" end="0"/>
                                            </p:txEl>
                                          </p:spTgt>
                                        </p:tgtEl>
                                        <p:attrNameLst>
                                          <p:attrName>style.visibility</p:attrName>
                                        </p:attrNameLst>
                                      </p:cBhvr>
                                      <p:to>
                                        <p:strVal val="visible"/>
                                      </p:to>
                                    </p:set>
                                    <p:anim calcmode="lin" valueType="num">
                                      <p:cBhvr>
                                        <p:cTn id="13" dur="500" fill="hold"/>
                                        <p:tgtEl>
                                          <p:spTgt spid="61516">
                                            <p:txEl>
                                              <p:pRg st="0" end="0"/>
                                            </p:txEl>
                                          </p:spTgt>
                                        </p:tgtEl>
                                        <p:attrNameLst>
                                          <p:attrName>ppt_w</p:attrName>
                                        </p:attrNameLst>
                                      </p:cBhvr>
                                      <p:tavLst>
                                        <p:tav tm="0">
                                          <p:val>
                                            <p:strVal val="4*#ppt_w"/>
                                          </p:val>
                                        </p:tav>
                                        <p:tav tm="100000">
                                          <p:val>
                                            <p:strVal val="#ppt_w"/>
                                          </p:val>
                                        </p:tav>
                                      </p:tavLst>
                                    </p:anim>
                                    <p:anim calcmode="lin" valueType="num">
                                      <p:cBhvr>
                                        <p:cTn id="14" dur="500" fill="hold"/>
                                        <p:tgtEl>
                                          <p:spTgt spid="61516">
                                            <p:txEl>
                                              <p:pRg st="0" end="0"/>
                                            </p:txEl>
                                          </p:spTgt>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34" presetClass="emph" presetSubtype="0" fill="hold" nodeType="afterEffect">
                                  <p:stCondLst>
                                    <p:cond delay="0"/>
                                  </p:stCondLst>
                                  <p:iterate type="lt">
                                    <p:tmPct val="10000"/>
                                  </p:iterate>
                                  <p:childTnLst>
                                    <p:animMotion origin="layout" path="M 0.0 0.0 L 0.0 -0.07213" pathEditMode="relative" ptsTypes="">
                                      <p:cBhvr>
                                        <p:cTn id="17" dur="250" accel="50000" decel="50000" autoRev="1" fill="hold">
                                          <p:stCondLst>
                                            <p:cond delay="0"/>
                                          </p:stCondLst>
                                        </p:cTn>
                                        <p:tgtEl>
                                          <p:spTgt spid="61516">
                                            <p:txEl>
                                              <p:pRg st="0" end="0"/>
                                            </p:txEl>
                                          </p:spTgt>
                                        </p:tgtEl>
                                        <p:attrNameLst>
                                          <p:attrName>ppt_x</p:attrName>
                                          <p:attrName>ppt_y</p:attrName>
                                        </p:attrNameLst>
                                      </p:cBhvr>
                                    </p:animMotion>
                                    <p:animRot by="1500000">
                                      <p:cBhvr>
                                        <p:cTn id="18" dur="125" fill="hold">
                                          <p:stCondLst>
                                            <p:cond delay="0"/>
                                          </p:stCondLst>
                                        </p:cTn>
                                        <p:tgtEl>
                                          <p:spTgt spid="61516">
                                            <p:txEl>
                                              <p:pRg st="0" end="0"/>
                                            </p:txEl>
                                          </p:spTgt>
                                        </p:tgtEl>
                                        <p:attrNameLst>
                                          <p:attrName>r</p:attrName>
                                        </p:attrNameLst>
                                      </p:cBhvr>
                                    </p:animRot>
                                    <p:animRot by="-1500000">
                                      <p:cBhvr>
                                        <p:cTn id="19" dur="125" fill="hold">
                                          <p:stCondLst>
                                            <p:cond delay="125"/>
                                          </p:stCondLst>
                                        </p:cTn>
                                        <p:tgtEl>
                                          <p:spTgt spid="61516">
                                            <p:txEl>
                                              <p:pRg st="0" end="0"/>
                                            </p:txEl>
                                          </p:spTgt>
                                        </p:tgtEl>
                                        <p:attrNameLst>
                                          <p:attrName>r</p:attrName>
                                        </p:attrNameLst>
                                      </p:cBhvr>
                                    </p:animRot>
                                    <p:animRot by="-1500000">
                                      <p:cBhvr>
                                        <p:cTn id="20" dur="125" fill="hold">
                                          <p:stCondLst>
                                            <p:cond delay="250"/>
                                          </p:stCondLst>
                                        </p:cTn>
                                        <p:tgtEl>
                                          <p:spTgt spid="61516">
                                            <p:txEl>
                                              <p:pRg st="0" end="0"/>
                                            </p:txEl>
                                          </p:spTgt>
                                        </p:tgtEl>
                                        <p:attrNameLst>
                                          <p:attrName>r</p:attrName>
                                        </p:attrNameLst>
                                      </p:cBhvr>
                                    </p:animRot>
                                    <p:animRot by="1500000">
                                      <p:cBhvr>
                                        <p:cTn id="21" dur="125" fill="hold">
                                          <p:stCondLst>
                                            <p:cond delay="375"/>
                                          </p:stCondLst>
                                        </p:cTn>
                                        <p:tgtEl>
                                          <p:spTgt spid="61516">
                                            <p:txEl>
                                              <p:pRg st="0" end="0"/>
                                            </p:txEl>
                                          </p:spTgt>
                                        </p:tgtEl>
                                        <p:attrNameLst>
                                          <p:attrName>r</p:attrName>
                                        </p:attrNameLst>
                                      </p:cBhvr>
                                    </p:animRot>
                                  </p:childTnLst>
                                </p:cTn>
                              </p:par>
                            </p:childTnLst>
                          </p:cTn>
                        </p:par>
                        <p:par>
                          <p:cTn id="22" fill="hold">
                            <p:stCondLst>
                              <p:cond delay="1750"/>
                            </p:stCondLst>
                            <p:childTnLst>
                              <p:par>
                                <p:cTn id="23" presetID="2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66800" y="274638"/>
            <a:ext cx="7499350" cy="1143000"/>
          </a:xfrm>
        </p:spPr>
        <p:txBody>
          <a:bodyPr/>
          <a:lstStyle/>
          <a:p>
            <a:pPr fontAlgn="auto">
              <a:spcAft>
                <a:spcPts val="0"/>
              </a:spcAft>
              <a:defRPr/>
            </a:pPr>
            <a:r>
              <a:rPr lang="en-US" dirty="0" smtClean="0">
                <a:solidFill>
                  <a:schemeClr val="tx2">
                    <a:satMod val="130000"/>
                  </a:schemeClr>
                </a:solidFill>
              </a:rPr>
              <a:t>Assessment</a:t>
            </a:r>
          </a:p>
        </p:txBody>
      </p:sp>
      <p:sp>
        <p:nvSpPr>
          <p:cNvPr id="24579" name="Rectangle 3"/>
          <p:cNvSpPr>
            <a:spLocks noGrp="1" noChangeArrowheads="1"/>
          </p:cNvSpPr>
          <p:nvPr>
            <p:ph idx="1"/>
          </p:nvPr>
        </p:nvSpPr>
        <p:spPr>
          <a:xfrm>
            <a:off x="609600" y="2133600"/>
            <a:ext cx="8305800" cy="4419600"/>
          </a:xfrm>
        </p:spPr>
        <p:txBody>
          <a:bodyPr/>
          <a:lstStyle/>
          <a:p>
            <a:pPr>
              <a:lnSpc>
                <a:spcPct val="90000"/>
              </a:lnSpc>
            </a:pPr>
            <a:r>
              <a:rPr lang="en-US" dirty="0" smtClean="0"/>
              <a:t>Processes that identify, collect, use and prepare data for evaluation of achievement of program outcomes or educational objectives</a:t>
            </a:r>
          </a:p>
          <a:p>
            <a:pPr>
              <a:lnSpc>
                <a:spcPct val="90000"/>
              </a:lnSpc>
            </a:pPr>
            <a:r>
              <a:rPr lang="en-US" dirty="0" smtClean="0"/>
              <a:t>Need for practical assessment and effective assessment planning</a:t>
            </a:r>
          </a:p>
          <a:p>
            <a:pPr>
              <a:lnSpc>
                <a:spcPct val="90000"/>
              </a:lnSpc>
            </a:pPr>
            <a:r>
              <a:rPr lang="en-US" dirty="0" smtClean="0"/>
              <a:t>PEOs, POs and LOs should be measurable </a:t>
            </a:r>
          </a:p>
          <a:p>
            <a:pPr>
              <a:lnSpc>
                <a:spcPct val="90000"/>
              </a:lnSpc>
              <a:buFont typeface="Wingdings" pitchFamily="2" charset="2"/>
              <a:buNone/>
            </a:pPr>
            <a:r>
              <a:rPr lang="en-US" dirty="0" smtClean="0"/>
              <a:t>   </a:t>
            </a:r>
            <a:r>
              <a:rPr lang="en-US" sz="2800" dirty="0" smtClean="0"/>
              <a:t>(surveys, questionnaires, interviews, exams, tests, </a:t>
            </a:r>
            <a:r>
              <a:rPr lang="en-US" sz="2800" dirty="0" err="1" smtClean="0"/>
              <a:t>practicals</a:t>
            </a:r>
            <a:r>
              <a:rPr lang="en-US" sz="2800" dirty="0" smtClean="0"/>
              <a:t>)</a:t>
            </a:r>
            <a:r>
              <a:rPr lang="en-US" dirty="0" smtClean="0"/>
              <a:t> </a:t>
            </a:r>
          </a:p>
        </p:txBody>
      </p:sp>
      <p:sp>
        <p:nvSpPr>
          <p:cNvPr id="18436" name="Slide Number Placeholder 5"/>
          <p:cNvSpPr>
            <a:spLocks noGrp="1"/>
          </p:cNvSpPr>
          <p:nvPr>
            <p:ph type="sldNum" sz="quarter" idx="12"/>
          </p:nvPr>
        </p:nvSpPr>
        <p:spPr/>
        <p:txBody>
          <a:bodyPr/>
          <a:lstStyle/>
          <a:p>
            <a:pPr>
              <a:defRPr/>
            </a:pPr>
            <a:fld id="{72A0510F-39BA-40CA-A269-BB0A32E4399C}" type="slidenum">
              <a:rPr lang="en-US"/>
              <a:pPr>
                <a:defRPr/>
              </a:pPr>
              <a:t>34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2" dur="500"/>
                                        <p:tgtEl>
                                          <p:spTgt spid="24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blinds(horizontal)">
                                      <p:cBhvr>
                                        <p:cTn id="17" dur="500"/>
                                        <p:tgtEl>
                                          <p:spTgt spid="24579">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4579">
                                            <p:txEl>
                                              <p:pRg st="3" end="3"/>
                                            </p:txEl>
                                          </p:spTgt>
                                        </p:tgtEl>
                                        <p:attrNameLst>
                                          <p:attrName>style.visibility</p:attrName>
                                        </p:attrNameLst>
                                      </p:cBhvr>
                                      <p:to>
                                        <p:strVal val="visible"/>
                                      </p:to>
                                    </p:set>
                                    <p:animEffect transition="in" filter="blinds(horizontal)">
                                      <p:cBhvr>
                                        <p:cTn id="20" dur="5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fontAlgn="auto">
              <a:spcAft>
                <a:spcPts val="0"/>
              </a:spcAft>
              <a:defRPr/>
            </a:pPr>
            <a:r>
              <a:rPr lang="en-US" dirty="0" smtClean="0">
                <a:solidFill>
                  <a:schemeClr val="tx2">
                    <a:satMod val="130000"/>
                  </a:schemeClr>
                </a:solidFill>
              </a:rPr>
              <a:t>Assessment (cont.)</a:t>
            </a:r>
          </a:p>
        </p:txBody>
      </p:sp>
      <p:sp>
        <p:nvSpPr>
          <p:cNvPr id="25603" name="Content Placeholder 2"/>
          <p:cNvSpPr>
            <a:spLocks noGrp="1"/>
          </p:cNvSpPr>
          <p:nvPr>
            <p:ph idx="1"/>
          </p:nvPr>
        </p:nvSpPr>
        <p:spPr/>
        <p:txBody>
          <a:bodyPr/>
          <a:lstStyle/>
          <a:p>
            <a:r>
              <a:rPr lang="en-US" dirty="0" smtClean="0"/>
              <a:t>Examples of assessment:</a:t>
            </a:r>
          </a:p>
          <a:p>
            <a:pPr lvl="1"/>
            <a:r>
              <a:rPr lang="en-US" b="1" dirty="0" smtClean="0"/>
              <a:t>Formative</a:t>
            </a:r>
            <a:r>
              <a:rPr lang="en-US" dirty="0" smtClean="0"/>
              <a:t> (course work)</a:t>
            </a:r>
          </a:p>
          <a:p>
            <a:pPr lvl="2"/>
            <a:r>
              <a:rPr lang="en-US" dirty="0" smtClean="0"/>
              <a:t>Assign., PBL, CBT, study case, etc.</a:t>
            </a:r>
          </a:p>
          <a:p>
            <a:pPr lvl="2"/>
            <a:r>
              <a:rPr lang="en-US" dirty="0" smtClean="0"/>
              <a:t>Individual or group work</a:t>
            </a:r>
          </a:p>
          <a:p>
            <a:pPr lvl="1"/>
            <a:r>
              <a:rPr lang="en-US" b="1" dirty="0" smtClean="0"/>
              <a:t>Summative </a:t>
            </a:r>
            <a:r>
              <a:rPr lang="en-US" dirty="0" smtClean="0"/>
              <a:t>(final exam)</a:t>
            </a:r>
          </a:p>
          <a:p>
            <a:pPr lvl="2"/>
            <a:r>
              <a:rPr lang="en-US" dirty="0" smtClean="0"/>
              <a:t>Show coverage of entire course</a:t>
            </a:r>
          </a:p>
          <a:p>
            <a:pPr lvl="1"/>
            <a:endParaRPr lang="en-US" dirty="0" smtClean="0"/>
          </a:p>
        </p:txBody>
      </p:sp>
      <p:sp>
        <p:nvSpPr>
          <p:cNvPr id="19460" name="Slide Number Placeholder 3"/>
          <p:cNvSpPr>
            <a:spLocks noGrp="1"/>
          </p:cNvSpPr>
          <p:nvPr>
            <p:ph type="sldNum" sz="quarter" idx="12"/>
          </p:nvPr>
        </p:nvSpPr>
        <p:spPr/>
        <p:txBody>
          <a:bodyPr/>
          <a:lstStyle/>
          <a:p>
            <a:pPr>
              <a:defRPr/>
            </a:pPr>
            <a:fld id="{20BDDF37-87EB-4AC7-9BBD-E06F9EA5FE5A}" type="slidenum">
              <a:rPr lang="en-US"/>
              <a:pPr>
                <a:defRPr/>
              </a:pPr>
              <a:t>35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7" dur="500"/>
                                        <p:tgtEl>
                                          <p:spTgt spid="2560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0" dur="500"/>
                                        <p:tgtEl>
                                          <p:spTgt spid="2560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13" dur="500"/>
                                        <p:tgtEl>
                                          <p:spTgt spid="2560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18" dur="500"/>
                                        <p:tgtEl>
                                          <p:spTgt spid="25603">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21"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8647"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dirty="0">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tx2">
                <a:lumMod val="60000"/>
                <a:lumOff val="40000"/>
              </a:schemeClr>
            </a:solidFill>
            <a:ln w="9525">
              <a:noFill/>
              <a:miter lim="800000"/>
              <a:headEnd/>
              <a:tailEnd/>
            </a:ln>
          </p:spPr>
          <p:txBody>
            <a:bodyPr vert="eaVert">
              <a:spAutoFit/>
            </a:bodyPr>
            <a:lstStyle/>
            <a:p>
              <a:pPr algn="ctr" eaLnBrk="1" hangingPunct="1">
                <a:defRPr/>
              </a:pPr>
              <a:r>
                <a:rPr lang="en-US" sz="1600" b="1" i="1" dirty="0">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tx2">
                <a:lumMod val="60000"/>
                <a:lumOff val="40000"/>
              </a:schemeClr>
            </a:solidFill>
            <a:ln w="9525">
              <a:noFill/>
              <a:miter lim="800000"/>
              <a:headEnd/>
              <a:tailEnd/>
            </a:ln>
          </p:spPr>
          <p:txBody>
            <a:bodyPr vert="eaVert">
              <a:spAutoFit/>
            </a:bodyPr>
            <a:lstStyle/>
            <a:p>
              <a:pPr algn="ctr" eaLnBrk="1" hangingPunct="1">
                <a:defRPr/>
              </a:pPr>
              <a:r>
                <a:rPr lang="en-US" sz="1600" b="1" i="1" dirty="0">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tx2">
                <a:lumMod val="60000"/>
                <a:lumOff val="40000"/>
              </a:schemeClr>
            </a:solidFill>
            <a:ln w="9525">
              <a:noFill/>
              <a:miter lim="800000"/>
              <a:headEnd/>
              <a:tailEnd/>
            </a:ln>
          </p:spPr>
          <p:txBody>
            <a:bodyPr vert="eaVert">
              <a:spAutoFit/>
            </a:bodyPr>
            <a:lstStyle/>
            <a:p>
              <a:pPr algn="ctr" eaLnBrk="1" hangingPunct="1">
                <a:defRPr/>
              </a:pPr>
              <a:r>
                <a:rPr lang="en-US" sz="1600" b="1" i="1" dirty="0">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grpSp>
        <p:nvGrpSpPr>
          <p:cNvPr id="11" name="Group 47"/>
          <p:cNvGrpSpPr>
            <a:grpSpLocks/>
          </p:cNvGrpSpPr>
          <p:nvPr/>
        </p:nvGrpSpPr>
        <p:grpSpPr bwMode="auto">
          <a:xfrm>
            <a:off x="6248400" y="4081463"/>
            <a:ext cx="2286000" cy="2547937"/>
            <a:chOff x="5562600" y="4419600"/>
            <a:chExt cx="2286000" cy="1576419"/>
          </a:xfrm>
        </p:grpSpPr>
        <p:cxnSp>
          <p:nvCxnSpPr>
            <p:cNvPr id="41" name="Straight Arrow Connector 40"/>
            <p:cNvCxnSpPr>
              <a:cxnSpLocks noChangeShapeType="1"/>
            </p:cNvCxnSpPr>
            <p:nvPr/>
          </p:nvCxnSpPr>
          <p:spPr bwMode="auto">
            <a:xfrm rot="5400000">
              <a:off x="5640074" y="4875526"/>
              <a:ext cx="913439" cy="1588"/>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68634" name="TextBox 44"/>
            <p:cNvSpPr txBox="1">
              <a:spLocks noChangeArrowheads="1"/>
            </p:cNvSpPr>
            <p:nvPr/>
          </p:nvSpPr>
          <p:spPr bwMode="auto">
            <a:xfrm>
              <a:off x="5562600" y="5334021"/>
              <a:ext cx="2286000" cy="661998"/>
            </a:xfrm>
            <a:prstGeom prst="rect">
              <a:avLst/>
            </a:prstGeom>
            <a:noFill/>
            <a:ln w="9525">
              <a:noFill/>
              <a:miter lim="800000"/>
              <a:headEnd/>
              <a:tailEnd/>
            </a:ln>
          </p:spPr>
          <p:txBody>
            <a:bodyPr>
              <a:spAutoFit/>
            </a:bodyPr>
            <a:lstStyle/>
            <a:p>
              <a:pPr eaLnBrk="1" hangingPunct="1"/>
              <a:r>
                <a:rPr lang="en-US" sz="1600" b="1">
                  <a:latin typeface="Arial" charset="0"/>
                  <a:ea typeface="MS PGothic" pitchFamily="34" charset="-128"/>
                </a:rPr>
                <a:t>What students should achieved after COMPLETING A SUBJECT</a:t>
              </a:r>
            </a:p>
          </p:txBody>
        </p:sp>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66800" y="274638"/>
            <a:ext cx="7499350" cy="1143000"/>
          </a:xfrm>
        </p:spPr>
        <p:txBody>
          <a:bodyPr/>
          <a:lstStyle/>
          <a:p>
            <a:pPr fontAlgn="auto">
              <a:spcAft>
                <a:spcPts val="0"/>
              </a:spcAft>
              <a:defRPr/>
            </a:pPr>
            <a:r>
              <a:rPr lang="en-US" dirty="0" smtClean="0">
                <a:solidFill>
                  <a:schemeClr val="tx2">
                    <a:satMod val="130000"/>
                  </a:schemeClr>
                </a:solidFill>
              </a:rPr>
              <a:t>Evaluation</a:t>
            </a:r>
          </a:p>
        </p:txBody>
      </p:sp>
      <p:sp>
        <p:nvSpPr>
          <p:cNvPr id="26627" name="Rectangle 3"/>
          <p:cNvSpPr>
            <a:spLocks noGrp="1" noChangeArrowheads="1"/>
          </p:cNvSpPr>
          <p:nvPr>
            <p:ph idx="1"/>
          </p:nvPr>
        </p:nvSpPr>
        <p:spPr>
          <a:xfrm>
            <a:off x="762000" y="2133600"/>
            <a:ext cx="7848600" cy="4419600"/>
          </a:xfrm>
        </p:spPr>
        <p:txBody>
          <a:bodyPr/>
          <a:lstStyle/>
          <a:p>
            <a:pPr>
              <a:lnSpc>
                <a:spcPct val="90000"/>
              </a:lnSpc>
            </a:pPr>
            <a:r>
              <a:rPr lang="en-US" dirty="0" smtClean="0"/>
              <a:t>Processes for reviewing and interpretation of data and evidence from assessment practices that determine program outcomes are achieved or result in actions to improve program</a:t>
            </a:r>
          </a:p>
          <a:p>
            <a:pPr>
              <a:lnSpc>
                <a:spcPct val="90000"/>
              </a:lnSpc>
            </a:pPr>
            <a:r>
              <a:rPr lang="en-US" dirty="0" smtClean="0"/>
              <a:t>Analysis of assessment data for action plan</a:t>
            </a:r>
          </a:p>
          <a:p>
            <a:pPr>
              <a:lnSpc>
                <a:spcPct val="90000"/>
              </a:lnSpc>
            </a:pPr>
            <a:r>
              <a:rPr lang="en-US" dirty="0" smtClean="0"/>
              <a:t>Need for robust evaluation planning</a:t>
            </a:r>
          </a:p>
          <a:p>
            <a:pPr>
              <a:lnSpc>
                <a:spcPct val="90000"/>
              </a:lnSpc>
            </a:pPr>
            <a:r>
              <a:rPr lang="en-US" dirty="0" smtClean="0"/>
              <a:t>Importance for curriculum review </a:t>
            </a:r>
          </a:p>
        </p:txBody>
      </p:sp>
      <p:sp>
        <p:nvSpPr>
          <p:cNvPr id="20484" name="Slide Number Placeholder 5"/>
          <p:cNvSpPr>
            <a:spLocks noGrp="1"/>
          </p:cNvSpPr>
          <p:nvPr>
            <p:ph type="sldNum" sz="quarter" idx="12"/>
          </p:nvPr>
        </p:nvSpPr>
        <p:spPr/>
        <p:txBody>
          <a:bodyPr/>
          <a:lstStyle/>
          <a:p>
            <a:pPr>
              <a:defRPr/>
            </a:pPr>
            <a:fld id="{425C6B43-77FE-4ACD-963B-4F72CF7B898C}" type="slidenum">
              <a:rPr lang="en-US"/>
              <a:pPr>
                <a:defRPr/>
              </a:pPr>
              <a:t>37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12" dur="5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7" dur="500"/>
                                        <p:tgtEl>
                                          <p:spTgt spid="266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blinds(horizontal)">
                                      <p:cBhvr>
                                        <p:cTn id="22" dur="500"/>
                                        <p:tgtEl>
                                          <p:spTgt spid="266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66800" y="274638"/>
            <a:ext cx="7499350" cy="1143000"/>
          </a:xfrm>
        </p:spPr>
        <p:txBody>
          <a:bodyPr/>
          <a:lstStyle/>
          <a:p>
            <a:pPr fontAlgn="auto">
              <a:spcAft>
                <a:spcPts val="0"/>
              </a:spcAft>
              <a:defRPr/>
            </a:pPr>
            <a:r>
              <a:rPr lang="en-US" dirty="0" smtClean="0">
                <a:solidFill>
                  <a:schemeClr val="tx2">
                    <a:satMod val="130000"/>
                  </a:schemeClr>
                </a:solidFill>
              </a:rPr>
              <a:t>Evaluation (cont.)</a:t>
            </a:r>
          </a:p>
        </p:txBody>
      </p:sp>
      <p:sp>
        <p:nvSpPr>
          <p:cNvPr id="27651" name="Content Placeholder 2"/>
          <p:cNvSpPr>
            <a:spLocks noGrp="1"/>
          </p:cNvSpPr>
          <p:nvPr>
            <p:ph idx="1"/>
          </p:nvPr>
        </p:nvSpPr>
        <p:spPr/>
        <p:txBody>
          <a:bodyPr/>
          <a:lstStyle/>
          <a:p>
            <a:r>
              <a:rPr lang="en-US" dirty="0" smtClean="0"/>
              <a:t>Action to be taken</a:t>
            </a:r>
          </a:p>
          <a:p>
            <a:pPr lvl="1"/>
            <a:r>
              <a:rPr lang="en-US" dirty="0" smtClean="0"/>
              <a:t>Improvement of course work</a:t>
            </a:r>
          </a:p>
          <a:p>
            <a:pPr lvl="1"/>
            <a:r>
              <a:rPr lang="en-US" dirty="0" smtClean="0"/>
              <a:t>Improvement of exam work</a:t>
            </a:r>
          </a:p>
          <a:p>
            <a:pPr lvl="1"/>
            <a:r>
              <a:rPr lang="en-US" dirty="0" smtClean="0"/>
              <a:t>Teaching assessment</a:t>
            </a:r>
          </a:p>
        </p:txBody>
      </p:sp>
      <p:sp>
        <p:nvSpPr>
          <p:cNvPr id="21508" name="Slide Number Placeholder 3"/>
          <p:cNvSpPr>
            <a:spLocks noGrp="1"/>
          </p:cNvSpPr>
          <p:nvPr>
            <p:ph type="sldNum" sz="quarter" idx="12"/>
          </p:nvPr>
        </p:nvSpPr>
        <p:spPr/>
        <p:txBody>
          <a:bodyPr/>
          <a:lstStyle/>
          <a:p>
            <a:pPr>
              <a:defRPr/>
            </a:pPr>
            <a:fld id="{A74996AD-FE97-4112-9F9E-858204F74F24}" type="slidenum">
              <a:rPr lang="en-US"/>
              <a:pPr>
                <a:defRPr/>
              </a:pPr>
              <a:t>38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7" dur="500"/>
                                        <p:tgtEl>
                                          <p:spTgt spid="27651">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0" dur="500"/>
                                        <p:tgtEl>
                                          <p:spTgt spid="27651">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Effect transition="in" filter="blinds(horizontal)">
                                      <p:cBhvr>
                                        <p:cTn id="13" dur="500"/>
                                        <p:tgtEl>
                                          <p:spTgt spid="276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8647"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dirty="0">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tx2">
              <a:lumMod val="60000"/>
              <a:lumOff val="40000"/>
            </a:schemeClr>
          </a:solidFill>
          <a:ln w="9525">
            <a:solidFill>
              <a:srgbClr val="0033CC"/>
            </a:solidFill>
            <a:miter lim="800000"/>
            <a:headEnd/>
            <a:tailEnd/>
          </a:ln>
        </p:spPr>
        <p:txBody>
          <a:bodyPr wrap="none">
            <a:spAutoFit/>
          </a:bodyPr>
          <a:lstStyle/>
          <a:p>
            <a:pPr eaLnBrk="1" hangingPunct="1">
              <a:defRPr/>
            </a:pPr>
            <a:r>
              <a:rPr lang="en-US" sz="1600" b="1" i="1" dirty="0">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tx2">
              <a:lumMod val="60000"/>
              <a:lumOff val="40000"/>
            </a:schemeClr>
          </a:solidFill>
          <a:ln w="9525">
            <a:solidFill>
              <a:srgbClr val="0033CC"/>
            </a:solidFill>
            <a:miter lim="800000"/>
            <a:headEnd/>
            <a:tailEnd/>
          </a:ln>
        </p:spPr>
        <p:txBody>
          <a:bodyPr wrap="none">
            <a:spAutoFit/>
          </a:bodyPr>
          <a:lstStyle/>
          <a:p>
            <a:pPr eaLnBrk="1" hangingPunct="1">
              <a:defRPr/>
            </a:pPr>
            <a:r>
              <a:rPr lang="en-US" sz="1600" b="1" i="1" dirty="0">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tx2">
              <a:lumMod val="60000"/>
              <a:lumOff val="40000"/>
            </a:schemeClr>
          </a:solidFill>
          <a:ln w="9525">
            <a:solidFill>
              <a:srgbClr val="0033CC"/>
            </a:solidFill>
            <a:miter lim="800000"/>
            <a:headEnd/>
            <a:tailEnd/>
          </a:ln>
        </p:spPr>
        <p:txBody>
          <a:bodyPr wrap="none">
            <a:spAutoFit/>
          </a:bodyPr>
          <a:lstStyle/>
          <a:p>
            <a:pPr eaLnBrk="1" hangingPunct="1">
              <a:defRPr/>
            </a:pPr>
            <a:r>
              <a:rPr lang="en-US" sz="1600" b="1" i="1" dirty="0">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23220"/>
          </a:xfrm>
          <a:prstGeom prst="rect">
            <a:avLst/>
          </a:prstGeom>
          <a:noFill/>
          <a:ln w="9525">
            <a:noFill/>
            <a:miter lim="800000"/>
            <a:headEnd/>
            <a:tailEnd/>
          </a:ln>
        </p:spPr>
        <p:txBody>
          <a:bodyPr>
            <a:spAutoFit/>
          </a:bodyPr>
          <a:lstStyle/>
          <a:p>
            <a:pPr algn="ctr" eaLnBrk="1" hangingPunct="1"/>
            <a:r>
              <a:rPr lang="en-US" sz="2800" b="1" dirty="0">
                <a:ea typeface="MS PGothic" pitchFamily="34" charset="-128"/>
              </a:rPr>
              <a:t>Assessment, Evaluation &amp; CQI Cycle</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1026"/>
          <p:cNvSpPr>
            <a:spLocks noGrp="1" noChangeArrowheads="1"/>
          </p:cNvSpPr>
          <p:nvPr>
            <p:ph type="title"/>
          </p:nvPr>
        </p:nvSpPr>
        <p:spPr/>
        <p:txBody>
          <a:bodyPr/>
          <a:lstStyle/>
          <a:p>
            <a:pPr fontAlgn="auto">
              <a:spcAft>
                <a:spcPts val="0"/>
              </a:spcAft>
              <a:defRPr/>
            </a:pPr>
            <a:r>
              <a:rPr lang="en-US" dirty="0" err="1" smtClean="0">
                <a:solidFill>
                  <a:schemeClr val="tx2">
                    <a:satMod val="130000"/>
                  </a:schemeClr>
                </a:solidFill>
              </a:rPr>
              <a:t>UTeM</a:t>
            </a:r>
            <a:r>
              <a:rPr lang="en-US" dirty="0" smtClean="0">
                <a:solidFill>
                  <a:schemeClr val="tx2">
                    <a:satMod val="130000"/>
                  </a:schemeClr>
                </a:solidFill>
              </a:rPr>
              <a:t> VISION</a:t>
            </a:r>
          </a:p>
        </p:txBody>
      </p:sp>
      <p:sp>
        <p:nvSpPr>
          <p:cNvPr id="48131" name="Rectangle 1027"/>
          <p:cNvSpPr>
            <a:spLocks noGrp="1" noChangeArrowheads="1"/>
          </p:cNvSpPr>
          <p:nvPr>
            <p:ph idx="1"/>
          </p:nvPr>
        </p:nvSpPr>
        <p:spPr/>
        <p:txBody>
          <a:bodyPr/>
          <a:lstStyle/>
          <a:p>
            <a:r>
              <a:rPr lang="en-US" dirty="0" smtClean="0"/>
              <a:t>To be one of the world’s leading innovative and creative technical universities.</a:t>
            </a:r>
          </a:p>
        </p:txBody>
      </p:sp>
      <p:sp>
        <p:nvSpPr>
          <p:cNvPr id="4100" name="Slide Number Placeholder 5"/>
          <p:cNvSpPr>
            <a:spLocks noGrp="1"/>
          </p:cNvSpPr>
          <p:nvPr>
            <p:ph type="sldNum" sz="quarter" idx="12"/>
          </p:nvPr>
        </p:nvSpPr>
        <p:spPr/>
        <p:txBody>
          <a:bodyPr/>
          <a:lstStyle/>
          <a:p>
            <a:pPr>
              <a:defRPr/>
            </a:pPr>
            <a:fld id="{9A0D23FF-6CB8-48C8-8FFC-69BE097ACDAF}" type="slidenum">
              <a:rPr lang="en-US"/>
              <a:pPr>
                <a:defRPr/>
              </a:pPr>
              <a:t>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8131">
                                            <p:txEl>
                                              <p:pRg st="0" end="0"/>
                                            </p:txEl>
                                          </p:spTgt>
                                        </p:tgtEl>
                                        <p:attrNameLst>
                                          <p:attrName>style.visibility</p:attrName>
                                        </p:attrNameLst>
                                      </p:cBhvr>
                                      <p:to>
                                        <p:strVal val="visible"/>
                                      </p:to>
                                    </p:set>
                                    <p:anim to="" calcmode="lin" valueType="num">
                                      <p:cBhvr>
                                        <p:cTn id="7" dur="1" fill="hold"/>
                                        <p:tgtEl>
                                          <p:spTgt spid="48131">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9"/>
          <p:cNvSpPr>
            <a:spLocks noChangeArrowheads="1"/>
          </p:cNvSpPr>
          <p:nvPr/>
        </p:nvSpPr>
        <p:spPr bwMode="auto">
          <a:xfrm>
            <a:off x="381000" y="4572000"/>
            <a:ext cx="4038600" cy="1938338"/>
          </a:xfrm>
          <a:prstGeom prst="rect">
            <a:avLst/>
          </a:prstGeom>
          <a:solidFill>
            <a:schemeClr val="tx1"/>
          </a:solidFill>
          <a:ln w="9525">
            <a:solidFill>
              <a:schemeClr val="accent1"/>
            </a:solidFill>
            <a:miter lim="800000"/>
            <a:headEnd/>
            <a:tailEnd/>
          </a:ln>
        </p:spPr>
        <p:txBody>
          <a:bodyPr>
            <a:spAutoFit/>
          </a:bodyPr>
          <a:lstStyle/>
          <a:p>
            <a:pPr>
              <a:buFont typeface="Arial" charset="0"/>
              <a:buChar char="•"/>
            </a:pPr>
            <a:r>
              <a:rPr lang="en-US" sz="2400" b="1">
                <a:solidFill>
                  <a:schemeClr val="bg1"/>
                </a:solidFill>
              </a:rPr>
              <a:t>Analyze the data</a:t>
            </a:r>
          </a:p>
          <a:p>
            <a:pPr>
              <a:buFont typeface="Arial" charset="0"/>
              <a:buChar char="•"/>
            </a:pPr>
            <a:r>
              <a:rPr lang="en-US" sz="2400" b="1">
                <a:solidFill>
                  <a:schemeClr val="bg1"/>
                </a:solidFill>
              </a:rPr>
              <a:t>Compare result with plan / achievement</a:t>
            </a:r>
          </a:p>
          <a:p>
            <a:pPr>
              <a:buFont typeface="Arial" charset="0"/>
              <a:buChar char="•"/>
            </a:pPr>
            <a:r>
              <a:rPr lang="en-US" sz="2400" b="1">
                <a:solidFill>
                  <a:schemeClr val="bg1"/>
                </a:solidFill>
              </a:rPr>
              <a:t>Monitoring/ reviewing process</a:t>
            </a:r>
          </a:p>
        </p:txBody>
      </p:sp>
      <p:sp>
        <p:nvSpPr>
          <p:cNvPr id="9" name="TextBox 8"/>
          <p:cNvSpPr txBox="1"/>
          <p:nvPr/>
        </p:nvSpPr>
        <p:spPr>
          <a:xfrm>
            <a:off x="381000" y="1295400"/>
            <a:ext cx="3505200" cy="2677656"/>
          </a:xfrm>
          <a:prstGeom prst="rect">
            <a:avLst/>
          </a:prstGeom>
          <a:solidFill>
            <a:schemeClr val="tx1"/>
          </a:solidFill>
          <a:scene3d>
            <a:camera prst="perspectiveFront"/>
            <a:lightRig rig="threePt" dir="t"/>
          </a:scene3d>
        </p:spPr>
        <p:txBody>
          <a:bodyPr wrap="square">
            <a:spAutoFit/>
          </a:bodyPr>
          <a:lstStyle/>
          <a:p>
            <a:pPr>
              <a:spcAft>
                <a:spcPts val="0"/>
              </a:spcAft>
              <a:defRPr/>
            </a:pPr>
            <a:r>
              <a:rPr lang="en-US" dirty="0"/>
              <a:t> </a:t>
            </a:r>
            <a:r>
              <a:rPr lang="en-US" sz="2400" b="1" dirty="0">
                <a:solidFill>
                  <a:schemeClr val="bg1"/>
                </a:solidFill>
              </a:rPr>
              <a:t>Communicate the results</a:t>
            </a:r>
          </a:p>
          <a:p>
            <a:pPr>
              <a:buFont typeface="Arial" pitchFamily="34" charset="0"/>
              <a:buChar char="•"/>
              <a:tabLst>
                <a:tab pos="1885950" algn="l"/>
              </a:tabLst>
              <a:defRPr/>
            </a:pPr>
            <a:r>
              <a:rPr lang="en-US" sz="2400" b="1" dirty="0">
                <a:solidFill>
                  <a:schemeClr val="bg1"/>
                </a:solidFill>
              </a:rPr>
              <a:t>Identify problem and find solution</a:t>
            </a:r>
          </a:p>
          <a:p>
            <a:pPr>
              <a:buFont typeface="Arial" pitchFamily="34" charset="0"/>
              <a:buChar char="•"/>
              <a:defRPr/>
            </a:pPr>
            <a:r>
              <a:rPr lang="en-US" sz="2400" b="1" dirty="0">
                <a:solidFill>
                  <a:schemeClr val="bg1"/>
                </a:solidFill>
              </a:rPr>
              <a:t>Make some necessary change to the plan</a:t>
            </a:r>
          </a:p>
        </p:txBody>
      </p:sp>
      <p:sp>
        <p:nvSpPr>
          <p:cNvPr id="7" name="TextBox 6"/>
          <p:cNvSpPr txBox="1"/>
          <p:nvPr/>
        </p:nvSpPr>
        <p:spPr>
          <a:xfrm>
            <a:off x="5410200" y="1600200"/>
            <a:ext cx="3200400" cy="1477328"/>
          </a:xfrm>
          <a:prstGeom prst="rect">
            <a:avLst/>
          </a:prstGeom>
          <a:solidFill>
            <a:schemeClr val="tx1"/>
          </a:solidFill>
          <a:scene3d>
            <a:camera prst="perspectiveFront"/>
            <a:lightRig rig="threePt" dir="t"/>
          </a:scene3d>
        </p:spPr>
        <p:txBody>
          <a:bodyPr>
            <a:spAutoFit/>
          </a:bodyPr>
          <a:lstStyle/>
          <a:p>
            <a:pPr>
              <a:tabLst>
                <a:tab pos="57150" algn="l"/>
              </a:tabLst>
              <a:defRPr/>
            </a:pPr>
            <a:endParaRPr lang="en-US" sz="2400" b="1" dirty="0">
              <a:solidFill>
                <a:schemeClr val="bg1"/>
              </a:solidFill>
            </a:endParaRPr>
          </a:p>
          <a:p>
            <a:pPr>
              <a:tabLst>
                <a:tab pos="57150" algn="l"/>
              </a:tabLst>
              <a:defRPr/>
            </a:pPr>
            <a:r>
              <a:rPr lang="en-US" sz="2400" b="1" dirty="0">
                <a:solidFill>
                  <a:schemeClr val="bg1"/>
                </a:solidFill>
              </a:rPr>
              <a:t>PEO, PO, Matrix, SLT, LOKI, TP</a:t>
            </a:r>
          </a:p>
          <a:p>
            <a:pPr>
              <a:tabLst>
                <a:tab pos="57150" algn="l"/>
              </a:tabLst>
              <a:defRPr/>
            </a:pPr>
            <a:endParaRPr lang="en-US" dirty="0">
              <a:solidFill>
                <a:schemeClr val="bg1"/>
              </a:solidFill>
            </a:endParaRPr>
          </a:p>
        </p:txBody>
      </p:sp>
      <p:sp>
        <p:nvSpPr>
          <p:cNvPr id="8" name="TextBox 7"/>
          <p:cNvSpPr txBox="1"/>
          <p:nvPr/>
        </p:nvSpPr>
        <p:spPr>
          <a:xfrm>
            <a:off x="5791200" y="4038600"/>
            <a:ext cx="2895600" cy="2677656"/>
          </a:xfrm>
          <a:prstGeom prst="rect">
            <a:avLst/>
          </a:prstGeom>
          <a:solidFill>
            <a:schemeClr val="tx1"/>
          </a:solidFill>
          <a:scene3d>
            <a:camera prst="perspectiveFront"/>
            <a:lightRig rig="threePt" dir="t"/>
          </a:scene3d>
        </p:spPr>
        <p:txBody>
          <a:bodyPr wrap="square">
            <a:spAutoFit/>
          </a:bodyPr>
          <a:lstStyle/>
          <a:p>
            <a:pPr>
              <a:spcAft>
                <a:spcPts val="0"/>
              </a:spcAft>
              <a:buFont typeface="Arial" pitchFamily="34" charset="0"/>
              <a:buChar char="•"/>
              <a:defRPr/>
            </a:pPr>
            <a:endParaRPr lang="en-US" sz="2400" dirty="0">
              <a:solidFill>
                <a:schemeClr val="bg1"/>
              </a:solidFill>
            </a:endParaRPr>
          </a:p>
          <a:p>
            <a:pPr>
              <a:spcAft>
                <a:spcPts val="0"/>
              </a:spcAft>
              <a:buFont typeface="Arial" pitchFamily="34" charset="0"/>
              <a:buChar char="•"/>
              <a:defRPr/>
            </a:pPr>
            <a:r>
              <a:rPr lang="en-US" sz="2400" dirty="0">
                <a:solidFill>
                  <a:schemeClr val="bg1"/>
                </a:solidFill>
              </a:rPr>
              <a:t> </a:t>
            </a:r>
            <a:r>
              <a:rPr lang="en-US" sz="2400" b="1" dirty="0">
                <a:solidFill>
                  <a:schemeClr val="bg1"/>
                </a:solidFill>
              </a:rPr>
              <a:t>T&amp;L activities</a:t>
            </a:r>
          </a:p>
          <a:p>
            <a:pPr>
              <a:spcAft>
                <a:spcPts val="0"/>
              </a:spcAft>
              <a:buFont typeface="Arial" pitchFamily="34" charset="0"/>
              <a:buChar char="•"/>
              <a:defRPr/>
            </a:pPr>
            <a:r>
              <a:rPr lang="en-US" sz="2400" b="1" dirty="0">
                <a:solidFill>
                  <a:schemeClr val="bg1"/>
                </a:solidFill>
              </a:rPr>
              <a:t>Assess students learning</a:t>
            </a:r>
          </a:p>
          <a:p>
            <a:pPr>
              <a:spcAft>
                <a:spcPts val="0"/>
              </a:spcAft>
              <a:buFont typeface="Arial" pitchFamily="34" charset="0"/>
              <a:buChar char="•"/>
              <a:defRPr/>
            </a:pPr>
            <a:r>
              <a:rPr lang="en-US" sz="2400" b="1" dirty="0">
                <a:solidFill>
                  <a:schemeClr val="bg1"/>
                </a:solidFill>
              </a:rPr>
              <a:t>Collect </a:t>
            </a:r>
            <a:r>
              <a:rPr lang="en-US" sz="2400" b="1" dirty="0" smtClean="0">
                <a:solidFill>
                  <a:schemeClr val="bg1"/>
                </a:solidFill>
              </a:rPr>
              <a:t>appropriate  </a:t>
            </a:r>
            <a:r>
              <a:rPr lang="en-US" sz="2400" b="1" dirty="0">
                <a:solidFill>
                  <a:schemeClr val="bg1"/>
                </a:solidFill>
              </a:rPr>
              <a:t>data</a:t>
            </a:r>
          </a:p>
          <a:p>
            <a:pPr>
              <a:spcAft>
                <a:spcPts val="0"/>
              </a:spcAft>
              <a:defRPr/>
            </a:pPr>
            <a:endParaRPr lang="en-US" sz="2400" b="1" dirty="0">
              <a:solidFill>
                <a:schemeClr val="bg1"/>
              </a:solidFill>
            </a:endParaRPr>
          </a:p>
        </p:txBody>
      </p:sp>
      <p:sp>
        <p:nvSpPr>
          <p:cNvPr id="2" name="Title 1"/>
          <p:cNvSpPr>
            <a:spLocks noGrp="1"/>
          </p:cNvSpPr>
          <p:nvPr>
            <p:ph type="title"/>
          </p:nvPr>
        </p:nvSpPr>
        <p:spPr>
          <a:xfrm>
            <a:off x="533400" y="152400"/>
            <a:ext cx="8305800" cy="1143000"/>
          </a:xfrm>
        </p:spPr>
        <p:txBody>
          <a:bodyPr>
            <a:normAutofit/>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CQI of OBE Using PDCA Method</a:t>
            </a:r>
            <a:endParaRPr lang="en-US" dirty="0">
              <a:solidFill>
                <a:schemeClr val="tx2">
                  <a:tint val="100000"/>
                  <a:shade val="90000"/>
                  <a:satMod val="250000"/>
                  <a:alpha val="100000"/>
                </a:schemeClr>
              </a:solidFill>
            </a:endParaRPr>
          </a:p>
        </p:txBody>
      </p:sp>
      <p:grpSp>
        <p:nvGrpSpPr>
          <p:cNvPr id="10" name="Group 9"/>
          <p:cNvGrpSpPr/>
          <p:nvPr/>
        </p:nvGrpSpPr>
        <p:grpSpPr>
          <a:xfrm>
            <a:off x="3562314" y="2438400"/>
            <a:ext cx="2501070" cy="2786770"/>
            <a:chOff x="3562314" y="2438400"/>
            <a:chExt cx="2501070" cy="2786770"/>
          </a:xfrm>
        </p:grpSpPr>
        <p:sp>
          <p:nvSpPr>
            <p:cNvPr id="11" name="Freeform 10"/>
            <p:cNvSpPr/>
            <p:nvPr/>
          </p:nvSpPr>
          <p:spPr>
            <a:xfrm>
              <a:off x="3581398" y="2438400"/>
              <a:ext cx="1186591" cy="1339002"/>
            </a:xfrm>
            <a:custGeom>
              <a:avLst/>
              <a:gdLst>
                <a:gd name="connsiteX0" fmla="*/ 0 w 1186591"/>
                <a:gd name="connsiteY0" fmla="*/ 1339002 h 1339002"/>
                <a:gd name="connsiteX1" fmla="*/ 298528 w 1186591"/>
                <a:gd name="connsiteY1" fmla="*/ 450937 h 1339002"/>
                <a:gd name="connsiteX2" fmla="*/ 1186594 w 1186591"/>
                <a:gd name="connsiteY2" fmla="*/ 1 h 1339002"/>
                <a:gd name="connsiteX3" fmla="*/ 1186591 w 1186591"/>
                <a:gd name="connsiteY3" fmla="*/ 1339002 h 1339002"/>
                <a:gd name="connsiteX4" fmla="*/ 0 w 1186591"/>
                <a:gd name="connsiteY4" fmla="*/ 1339002 h 1339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591" h="1339002">
                  <a:moveTo>
                    <a:pt x="0" y="1339002"/>
                  </a:moveTo>
                  <a:cubicBezTo>
                    <a:pt x="0" y="1011761"/>
                    <a:pt x="106196" y="695849"/>
                    <a:pt x="298528" y="450937"/>
                  </a:cubicBezTo>
                  <a:cubicBezTo>
                    <a:pt x="523737" y="164160"/>
                    <a:pt x="847030" y="0"/>
                    <a:pt x="1186594" y="1"/>
                  </a:cubicBezTo>
                  <a:cubicBezTo>
                    <a:pt x="1186593" y="446335"/>
                    <a:pt x="1186592" y="892668"/>
                    <a:pt x="1186591" y="1339002"/>
                  </a:cubicBezTo>
                  <a:lnTo>
                    <a:pt x="0" y="133900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0001" tIns="484640" rIns="92456" bIns="92456" numCol="1" spcCol="1270" anchor="ctr" anchorCtr="0">
              <a:noAutofit/>
            </a:bodyPr>
            <a:lstStyle/>
            <a:p>
              <a:pPr lvl="0" algn="ctr" defTabSz="577850">
                <a:lnSpc>
                  <a:spcPct val="90000"/>
                </a:lnSpc>
                <a:spcBef>
                  <a:spcPct val="0"/>
                </a:spcBef>
                <a:spcAft>
                  <a:spcPct val="35000"/>
                </a:spcAft>
              </a:pPr>
              <a:r>
                <a:rPr lang="en-US" sz="1200" b="1" kern="1200" dirty="0" smtClean="0">
                  <a:solidFill>
                    <a:schemeClr val="tx1"/>
                  </a:solidFill>
                </a:rPr>
                <a:t>ACTION</a:t>
              </a:r>
              <a:endParaRPr lang="en-US" sz="1200" b="1" kern="1200" dirty="0">
                <a:solidFill>
                  <a:schemeClr val="tx1"/>
                </a:solidFill>
              </a:endParaRPr>
            </a:p>
          </p:txBody>
        </p:sp>
        <p:sp>
          <p:nvSpPr>
            <p:cNvPr id="12" name="Freeform 11"/>
            <p:cNvSpPr/>
            <p:nvPr/>
          </p:nvSpPr>
          <p:spPr>
            <a:xfrm>
              <a:off x="4876804" y="2481994"/>
              <a:ext cx="1186567" cy="1251814"/>
            </a:xfrm>
            <a:custGeom>
              <a:avLst/>
              <a:gdLst>
                <a:gd name="connsiteX0" fmla="*/ 0 w 1251813"/>
                <a:gd name="connsiteY0" fmla="*/ 1186566 h 1186566"/>
                <a:gd name="connsiteX1" fmla="*/ 390643 w 1251813"/>
                <a:gd name="connsiteY1" fmla="*/ 325395 h 1186566"/>
                <a:gd name="connsiteX2" fmla="*/ 1251815 w 1251813"/>
                <a:gd name="connsiteY2" fmla="*/ 2 h 1186566"/>
                <a:gd name="connsiteX3" fmla="*/ 1251813 w 1251813"/>
                <a:gd name="connsiteY3" fmla="*/ 1186566 h 1186566"/>
                <a:gd name="connsiteX4" fmla="*/ 0 w 1251813"/>
                <a:gd name="connsiteY4" fmla="*/ 1186566 h 1186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1813" h="1186566">
                  <a:moveTo>
                    <a:pt x="1" y="0"/>
                  </a:moveTo>
                  <a:cubicBezTo>
                    <a:pt x="343621" y="0"/>
                    <a:pt x="672135" y="133891"/>
                    <a:pt x="908525" y="370282"/>
                  </a:cubicBezTo>
                  <a:cubicBezTo>
                    <a:pt x="1128949" y="590706"/>
                    <a:pt x="1251811" y="882856"/>
                    <a:pt x="1251810" y="1186567"/>
                  </a:cubicBezTo>
                  <a:cubicBezTo>
                    <a:pt x="834541" y="1186566"/>
                    <a:pt x="417270" y="1186566"/>
                    <a:pt x="1" y="1186566"/>
                  </a:cubicBezTo>
                  <a:lnTo>
                    <a:pt x="1"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2457" tIns="459106" rIns="439992" bIns="92456"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PLAN</a:t>
              </a:r>
              <a:endParaRPr lang="en-US" sz="1300" b="1" kern="1200" dirty="0">
                <a:solidFill>
                  <a:schemeClr val="tx1"/>
                </a:solidFill>
              </a:endParaRPr>
            </a:p>
          </p:txBody>
        </p:sp>
        <p:sp>
          <p:nvSpPr>
            <p:cNvPr id="13" name="Freeform 12"/>
            <p:cNvSpPr/>
            <p:nvPr/>
          </p:nvSpPr>
          <p:spPr>
            <a:xfrm rot="21600000">
              <a:off x="4876792" y="3886192"/>
              <a:ext cx="1186592" cy="1338978"/>
            </a:xfrm>
            <a:custGeom>
              <a:avLst/>
              <a:gdLst>
                <a:gd name="connsiteX0" fmla="*/ 0 w 1186591"/>
                <a:gd name="connsiteY0" fmla="*/ 1338977 h 1338977"/>
                <a:gd name="connsiteX1" fmla="*/ 298535 w 1186591"/>
                <a:gd name="connsiteY1" fmla="*/ 450920 h 1338977"/>
                <a:gd name="connsiteX2" fmla="*/ 1186594 w 1186591"/>
                <a:gd name="connsiteY2" fmla="*/ 2 h 1338977"/>
                <a:gd name="connsiteX3" fmla="*/ 1186591 w 1186591"/>
                <a:gd name="connsiteY3" fmla="*/ 1338977 h 1338977"/>
                <a:gd name="connsiteX4" fmla="*/ 0 w 1186591"/>
                <a:gd name="connsiteY4" fmla="*/ 1338977 h 1338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591" h="1338977">
                  <a:moveTo>
                    <a:pt x="1186591" y="0"/>
                  </a:moveTo>
                  <a:cubicBezTo>
                    <a:pt x="1186591" y="327239"/>
                    <a:pt x="1080392" y="643149"/>
                    <a:pt x="888056" y="888057"/>
                  </a:cubicBezTo>
                  <a:cubicBezTo>
                    <a:pt x="662848" y="1174823"/>
                    <a:pt x="339557" y="1338976"/>
                    <a:pt x="-2" y="1338975"/>
                  </a:cubicBezTo>
                  <a:lnTo>
                    <a:pt x="0" y="0"/>
                  </a:lnTo>
                  <a:lnTo>
                    <a:pt x="1186591"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2456" tIns="92457" rIns="440002" bIns="484632"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DO</a:t>
              </a:r>
              <a:endParaRPr lang="en-US" sz="1300" b="1" kern="1200" dirty="0">
                <a:solidFill>
                  <a:schemeClr val="tx1"/>
                </a:solidFill>
              </a:endParaRPr>
            </a:p>
          </p:txBody>
        </p:sp>
        <p:sp>
          <p:nvSpPr>
            <p:cNvPr id="14" name="Freeform 13"/>
            <p:cNvSpPr/>
            <p:nvPr/>
          </p:nvSpPr>
          <p:spPr>
            <a:xfrm rot="21600000">
              <a:off x="3562314" y="3842598"/>
              <a:ext cx="1186592" cy="1339003"/>
            </a:xfrm>
            <a:custGeom>
              <a:avLst/>
              <a:gdLst>
                <a:gd name="connsiteX0" fmla="*/ 0 w 1339002"/>
                <a:gd name="connsiteY0" fmla="*/ 1186591 h 1186591"/>
                <a:gd name="connsiteX1" fmla="*/ 450939 w 1339002"/>
                <a:gd name="connsiteY1" fmla="*/ 298527 h 1186591"/>
                <a:gd name="connsiteX2" fmla="*/ 1339004 w 1339002"/>
                <a:gd name="connsiteY2" fmla="*/ 2 h 1186591"/>
                <a:gd name="connsiteX3" fmla="*/ 1339002 w 1339002"/>
                <a:gd name="connsiteY3" fmla="*/ 1186591 h 1186591"/>
                <a:gd name="connsiteX4" fmla="*/ 0 w 1339002"/>
                <a:gd name="connsiteY4" fmla="*/ 1186591 h 1186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002" h="1186591">
                  <a:moveTo>
                    <a:pt x="1339001" y="1186591"/>
                  </a:moveTo>
                  <a:cubicBezTo>
                    <a:pt x="955824" y="1186590"/>
                    <a:pt x="591006" y="1041115"/>
                    <a:pt x="336871" y="786980"/>
                  </a:cubicBezTo>
                  <a:cubicBezTo>
                    <a:pt x="119837" y="569944"/>
                    <a:pt x="2" y="289991"/>
                    <a:pt x="3" y="-1"/>
                  </a:cubicBezTo>
                  <a:cubicBezTo>
                    <a:pt x="446336" y="0"/>
                    <a:pt x="892668" y="0"/>
                    <a:pt x="1339001" y="0"/>
                  </a:cubicBezTo>
                  <a:lnTo>
                    <a:pt x="1339001" y="118659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0000" tIns="92457" rIns="92456" bIns="484642" numCol="1" spcCol="1270" anchor="ctr" anchorCtr="0">
              <a:noAutofit/>
            </a:bodyPr>
            <a:lstStyle/>
            <a:p>
              <a:pPr lvl="0" algn="l" defTabSz="577850">
                <a:lnSpc>
                  <a:spcPct val="90000"/>
                </a:lnSpc>
                <a:spcBef>
                  <a:spcPct val="0"/>
                </a:spcBef>
                <a:spcAft>
                  <a:spcPct val="35000"/>
                </a:spcAft>
              </a:pPr>
              <a:r>
                <a:rPr lang="en-US" sz="1300" b="1" kern="1200" dirty="0" smtClean="0">
                  <a:solidFill>
                    <a:schemeClr val="tx1"/>
                  </a:solidFill>
                </a:rPr>
                <a:t>CHECK</a:t>
              </a:r>
              <a:endParaRPr lang="en-US" sz="1300" b="1" kern="1200" dirty="0">
                <a:solidFill>
                  <a:schemeClr val="tx1"/>
                </a:solidFill>
              </a:endParaRPr>
            </a:p>
          </p:txBody>
        </p:sp>
        <p:sp>
          <p:nvSpPr>
            <p:cNvPr id="15" name="Circular Arrow 14"/>
            <p:cNvSpPr/>
            <p:nvPr/>
          </p:nvSpPr>
          <p:spPr>
            <a:xfrm>
              <a:off x="4367707" y="3441192"/>
              <a:ext cx="865784" cy="752856"/>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6" name="Circular Arrow 15"/>
            <p:cNvSpPr/>
            <p:nvPr/>
          </p:nvSpPr>
          <p:spPr>
            <a:xfrm rot="10800000">
              <a:off x="4367707" y="3559326"/>
              <a:ext cx="865784" cy="752856"/>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7"/>
          <p:cNvGrpSpPr>
            <a:grpSpLocks/>
          </p:cNvGrpSpPr>
          <p:nvPr/>
        </p:nvGrpSpPr>
        <p:grpSpPr bwMode="auto">
          <a:xfrm>
            <a:off x="6172200" y="2819400"/>
            <a:ext cx="1676400" cy="2133600"/>
            <a:chOff x="3888" y="1776"/>
            <a:chExt cx="1056" cy="1344"/>
          </a:xfrm>
        </p:grpSpPr>
        <p:sp>
          <p:nvSpPr>
            <p:cNvPr id="68657" name="AutoShape 76"/>
            <p:cNvSpPr>
              <a:spLocks noChangeArrowheads="1"/>
            </p:cNvSpPr>
            <p:nvPr/>
          </p:nvSpPr>
          <p:spPr bwMode="auto">
            <a:xfrm>
              <a:off x="3888" y="1776"/>
              <a:ext cx="1056" cy="1344"/>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8" name="Line 87"/>
            <p:cNvSpPr>
              <a:spLocks noChangeShapeType="1"/>
            </p:cNvSpPr>
            <p:nvPr/>
          </p:nvSpPr>
          <p:spPr bwMode="auto">
            <a:xfrm flipV="1">
              <a:off x="3888" y="1872"/>
              <a:ext cx="0" cy="192"/>
            </a:xfrm>
            <a:prstGeom prst="line">
              <a:avLst/>
            </a:prstGeom>
            <a:noFill/>
            <a:ln w="57150">
              <a:solidFill>
                <a:srgbClr val="00FF00"/>
              </a:solidFill>
              <a:round/>
              <a:headEnd/>
              <a:tailEnd type="triangle" w="lg" len="lg"/>
            </a:ln>
          </p:spPr>
          <p:txBody>
            <a:bodyPr/>
            <a:lstStyle/>
            <a:p>
              <a:endParaRPr lang="en-US"/>
            </a:p>
          </p:txBody>
        </p:sp>
        <p:sp>
          <p:nvSpPr>
            <p:cNvPr id="68659" name="Line 93"/>
            <p:cNvSpPr>
              <a:spLocks noChangeShapeType="1"/>
            </p:cNvSpPr>
            <p:nvPr/>
          </p:nvSpPr>
          <p:spPr bwMode="auto">
            <a:xfrm flipH="1" flipV="1">
              <a:off x="4032" y="3120"/>
              <a:ext cx="192" cy="0"/>
            </a:xfrm>
            <a:prstGeom prst="line">
              <a:avLst/>
            </a:prstGeom>
            <a:noFill/>
            <a:ln w="76200">
              <a:solidFill>
                <a:srgbClr val="00FF00"/>
              </a:solidFill>
              <a:round/>
              <a:headEnd/>
              <a:tailEnd type="triangle" w="med" len="med"/>
            </a:ln>
          </p:spPr>
          <p:txBody>
            <a:bodyPr/>
            <a:lstStyle/>
            <a:p>
              <a:endParaRPr lang="en-US"/>
            </a:p>
          </p:txBody>
        </p:sp>
      </p:grpSp>
      <p:grpSp>
        <p:nvGrpSpPr>
          <p:cNvPr id="3" name="Group 98"/>
          <p:cNvGrpSpPr>
            <a:grpSpLocks/>
          </p:cNvGrpSpPr>
          <p:nvPr/>
        </p:nvGrpSpPr>
        <p:grpSpPr bwMode="auto">
          <a:xfrm>
            <a:off x="4267200" y="2362200"/>
            <a:ext cx="4038600" cy="3124200"/>
            <a:chOff x="2688" y="1488"/>
            <a:chExt cx="2544" cy="1968"/>
          </a:xfrm>
        </p:grpSpPr>
        <p:sp>
          <p:nvSpPr>
            <p:cNvPr id="68654" name="AutoShape 78"/>
            <p:cNvSpPr>
              <a:spLocks noChangeArrowheads="1"/>
            </p:cNvSpPr>
            <p:nvPr/>
          </p:nvSpPr>
          <p:spPr bwMode="auto">
            <a:xfrm>
              <a:off x="2688" y="1488"/>
              <a:ext cx="2544" cy="196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5" name="Line 86"/>
            <p:cNvSpPr>
              <a:spLocks noChangeShapeType="1"/>
            </p:cNvSpPr>
            <p:nvPr/>
          </p:nvSpPr>
          <p:spPr bwMode="auto">
            <a:xfrm flipV="1">
              <a:off x="2688" y="1776"/>
              <a:ext cx="0" cy="192"/>
            </a:xfrm>
            <a:prstGeom prst="line">
              <a:avLst/>
            </a:prstGeom>
            <a:noFill/>
            <a:ln w="57150">
              <a:solidFill>
                <a:srgbClr val="00FF00"/>
              </a:solidFill>
              <a:round/>
              <a:headEnd/>
              <a:tailEnd type="triangle" w="lg" len="lg"/>
            </a:ln>
          </p:spPr>
          <p:txBody>
            <a:bodyPr/>
            <a:lstStyle/>
            <a:p>
              <a:endParaRPr lang="en-US"/>
            </a:p>
          </p:txBody>
        </p:sp>
        <p:sp>
          <p:nvSpPr>
            <p:cNvPr id="68656" name="Line 92"/>
            <p:cNvSpPr>
              <a:spLocks noChangeShapeType="1"/>
            </p:cNvSpPr>
            <p:nvPr/>
          </p:nvSpPr>
          <p:spPr bwMode="auto">
            <a:xfrm flipH="1" flipV="1">
              <a:off x="3168" y="3456"/>
              <a:ext cx="192" cy="0"/>
            </a:xfrm>
            <a:prstGeom prst="line">
              <a:avLst/>
            </a:prstGeom>
            <a:noFill/>
            <a:ln w="76200">
              <a:solidFill>
                <a:srgbClr val="00FF00"/>
              </a:solidFill>
              <a:round/>
              <a:headEnd/>
              <a:tailEnd type="triangle" w="med" len="med"/>
            </a:ln>
          </p:spPr>
          <p:txBody>
            <a:bodyPr/>
            <a:lstStyle/>
            <a:p>
              <a:endParaRPr lang="en-US"/>
            </a:p>
          </p:txBody>
        </p:sp>
      </p:grpSp>
      <p:grpSp>
        <p:nvGrpSpPr>
          <p:cNvPr id="4" name="Group 99"/>
          <p:cNvGrpSpPr>
            <a:grpSpLocks/>
          </p:cNvGrpSpPr>
          <p:nvPr/>
        </p:nvGrpSpPr>
        <p:grpSpPr bwMode="auto">
          <a:xfrm>
            <a:off x="2590800" y="1828800"/>
            <a:ext cx="6172200" cy="4267200"/>
            <a:chOff x="1680" y="1152"/>
            <a:chExt cx="3888" cy="2688"/>
          </a:xfrm>
        </p:grpSpPr>
        <p:sp>
          <p:nvSpPr>
            <p:cNvPr id="68651" name="AutoShape 77"/>
            <p:cNvSpPr>
              <a:spLocks noChangeArrowheads="1"/>
            </p:cNvSpPr>
            <p:nvPr/>
          </p:nvSpPr>
          <p:spPr bwMode="auto">
            <a:xfrm>
              <a:off x="1680" y="1152"/>
              <a:ext cx="3888" cy="2688"/>
            </a:xfrm>
            <a:prstGeom prst="roundRect">
              <a:avLst>
                <a:gd name="adj" fmla="val 16667"/>
              </a:avLst>
            </a:prstGeom>
            <a:noFill/>
            <a:ln w="76200">
              <a:solidFill>
                <a:srgbClr val="00FF00"/>
              </a:solidFill>
              <a:round/>
              <a:headEnd/>
              <a:tailEnd/>
            </a:ln>
          </p:spPr>
          <p:txBody>
            <a:bodyPr wrap="none" anchor="ctr"/>
            <a:lstStyle/>
            <a:p>
              <a:pPr eaLnBrk="1" hangingPunct="1"/>
              <a:endParaRPr lang="en-US">
                <a:latin typeface="Arial" charset="0"/>
                <a:ea typeface="MS PGothic" pitchFamily="34" charset="-128"/>
              </a:endParaRPr>
            </a:p>
          </p:txBody>
        </p:sp>
        <p:sp>
          <p:nvSpPr>
            <p:cNvPr id="68652" name="Line 85"/>
            <p:cNvSpPr>
              <a:spLocks noChangeShapeType="1"/>
            </p:cNvSpPr>
            <p:nvPr/>
          </p:nvSpPr>
          <p:spPr bwMode="auto">
            <a:xfrm flipV="1">
              <a:off x="1680" y="1680"/>
              <a:ext cx="0" cy="192"/>
            </a:xfrm>
            <a:prstGeom prst="line">
              <a:avLst/>
            </a:prstGeom>
            <a:noFill/>
            <a:ln w="57150">
              <a:solidFill>
                <a:srgbClr val="00FF00"/>
              </a:solidFill>
              <a:round/>
              <a:headEnd/>
              <a:tailEnd type="triangle" w="lg" len="lg"/>
            </a:ln>
          </p:spPr>
          <p:txBody>
            <a:bodyPr/>
            <a:lstStyle/>
            <a:p>
              <a:endParaRPr lang="en-US"/>
            </a:p>
          </p:txBody>
        </p:sp>
        <p:sp>
          <p:nvSpPr>
            <p:cNvPr id="68653" name="Line 91"/>
            <p:cNvSpPr>
              <a:spLocks noChangeShapeType="1"/>
            </p:cNvSpPr>
            <p:nvPr/>
          </p:nvSpPr>
          <p:spPr bwMode="auto">
            <a:xfrm flipH="1" flipV="1">
              <a:off x="2304" y="3840"/>
              <a:ext cx="192" cy="0"/>
            </a:xfrm>
            <a:prstGeom prst="line">
              <a:avLst/>
            </a:prstGeom>
            <a:noFill/>
            <a:ln w="76200">
              <a:solidFill>
                <a:srgbClr val="00FF00"/>
              </a:solidFill>
              <a:round/>
              <a:headEnd/>
              <a:tailEnd type="triangle" w="med" len="med"/>
            </a:ln>
          </p:spPr>
          <p:txBody>
            <a:bodyPr/>
            <a:lstStyle/>
            <a:p>
              <a:endParaRPr lang="en-US"/>
            </a:p>
          </p:txBody>
        </p:sp>
      </p:grpSp>
      <p:grpSp>
        <p:nvGrpSpPr>
          <p:cNvPr id="5" name="Group 3"/>
          <p:cNvGrpSpPr>
            <a:grpSpLocks/>
          </p:cNvGrpSpPr>
          <p:nvPr/>
        </p:nvGrpSpPr>
        <p:grpSpPr bwMode="auto">
          <a:xfrm>
            <a:off x="3657600" y="3321050"/>
            <a:ext cx="1371600" cy="1479550"/>
            <a:chOff x="1440" y="1440"/>
            <a:chExt cx="864" cy="864"/>
          </a:xfrm>
        </p:grpSpPr>
        <p:sp>
          <p:nvSpPr>
            <p:cNvPr id="68649" name="AutoShape 4"/>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50" name="Text Box 5"/>
            <p:cNvSpPr txBox="1">
              <a:spLocks noChangeArrowheads="1"/>
            </p:cNvSpPr>
            <p:nvPr/>
          </p:nvSpPr>
          <p:spPr bwMode="auto">
            <a:xfrm>
              <a:off x="1488" y="1680"/>
              <a:ext cx="682" cy="427"/>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Program Outcomes (PO)</a:t>
              </a:r>
            </a:p>
          </p:txBody>
        </p:sp>
      </p:grpSp>
      <p:grpSp>
        <p:nvGrpSpPr>
          <p:cNvPr id="6" name="Group 6"/>
          <p:cNvGrpSpPr>
            <a:grpSpLocks/>
          </p:cNvGrpSpPr>
          <p:nvPr/>
        </p:nvGrpSpPr>
        <p:grpSpPr bwMode="auto">
          <a:xfrm>
            <a:off x="1752600" y="3321050"/>
            <a:ext cx="1524000" cy="1784350"/>
            <a:chOff x="1440" y="1440"/>
            <a:chExt cx="864" cy="864"/>
          </a:xfrm>
        </p:grpSpPr>
        <p:sp>
          <p:nvSpPr>
            <p:cNvPr id="68647" name="AutoShape 7"/>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8" name="Text Box 8"/>
            <p:cNvSpPr txBox="1">
              <a:spLocks noChangeArrowheads="1"/>
            </p:cNvSpPr>
            <p:nvPr/>
          </p:nvSpPr>
          <p:spPr bwMode="auto">
            <a:xfrm>
              <a:off x="1488" y="1680"/>
              <a:ext cx="682" cy="456"/>
            </a:xfrm>
            <a:prstGeom prst="rect">
              <a:avLst/>
            </a:prstGeom>
            <a:noFill/>
            <a:ln w="9525">
              <a:noFill/>
              <a:miter lim="800000"/>
              <a:headEnd/>
              <a:tailEnd/>
            </a:ln>
          </p:spPr>
          <p:txBody>
            <a:bodyPr>
              <a:spAutoFit/>
            </a:bodyPr>
            <a:lstStyle/>
            <a:p>
              <a:pPr eaLnBrk="1" hangingPunct="1"/>
              <a:r>
                <a:rPr lang="en-US" sz="1400" b="1">
                  <a:latin typeface="Arial" charset="0"/>
                  <a:ea typeface="MS PGothic" pitchFamily="34" charset="-128"/>
                </a:rPr>
                <a:t>Program Educational Objectives (PEO)</a:t>
              </a:r>
            </a:p>
          </p:txBody>
        </p:sp>
      </p:grpSp>
      <p:grpSp>
        <p:nvGrpSpPr>
          <p:cNvPr id="7" name="Group 18"/>
          <p:cNvGrpSpPr>
            <a:grpSpLocks/>
          </p:cNvGrpSpPr>
          <p:nvPr/>
        </p:nvGrpSpPr>
        <p:grpSpPr bwMode="auto">
          <a:xfrm>
            <a:off x="5486400" y="3321050"/>
            <a:ext cx="1371600" cy="1403350"/>
            <a:chOff x="1440" y="1440"/>
            <a:chExt cx="864" cy="864"/>
          </a:xfrm>
        </p:grpSpPr>
        <p:sp>
          <p:nvSpPr>
            <p:cNvPr id="68645" name="AutoShape 19"/>
            <p:cNvSpPr>
              <a:spLocks noChangeArrowheads="1"/>
            </p:cNvSpPr>
            <p:nvPr/>
          </p:nvSpPr>
          <p:spPr bwMode="auto">
            <a:xfrm>
              <a:off x="1440" y="1440"/>
              <a:ext cx="864" cy="864"/>
            </a:xfrm>
            <a:prstGeom prst="flowChartMultidocument">
              <a:avLst/>
            </a:prstGeom>
            <a:solidFill>
              <a:schemeClr val="bg2"/>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46" name="Text Box 20"/>
            <p:cNvSpPr txBox="1">
              <a:spLocks noChangeArrowheads="1"/>
            </p:cNvSpPr>
            <p:nvPr/>
          </p:nvSpPr>
          <p:spPr bwMode="auto">
            <a:xfrm>
              <a:off x="1488" y="1680"/>
              <a:ext cx="682" cy="450"/>
            </a:xfrm>
            <a:prstGeom prst="rect">
              <a:avLst/>
            </a:prstGeom>
            <a:solidFill>
              <a:schemeClr val="bg2"/>
            </a:solidFill>
            <a:ln w="9525">
              <a:noFill/>
              <a:miter lim="800000"/>
              <a:headEnd/>
              <a:tailEnd/>
            </a:ln>
          </p:spPr>
          <p:txBody>
            <a:bodyPr>
              <a:spAutoFit/>
            </a:bodyPr>
            <a:lstStyle/>
            <a:p>
              <a:pPr eaLnBrk="1" hangingPunct="1"/>
              <a:r>
                <a:rPr lang="en-US" sz="1400" b="1">
                  <a:latin typeface="Arial" charset="0"/>
                  <a:ea typeface="MS PGothic" pitchFamily="34" charset="-128"/>
                </a:rPr>
                <a:t>Learning Outcomes (LO)</a:t>
              </a:r>
            </a:p>
          </p:txBody>
        </p:sp>
      </p:grpSp>
      <p:sp>
        <p:nvSpPr>
          <p:cNvPr id="68616" name="AutoShape 52"/>
          <p:cNvSpPr>
            <a:spLocks noChangeArrowheads="1"/>
          </p:cNvSpPr>
          <p:nvPr/>
        </p:nvSpPr>
        <p:spPr bwMode="auto">
          <a:xfrm>
            <a:off x="3124200" y="3727450"/>
            <a:ext cx="519113" cy="203200"/>
          </a:xfrm>
          <a:prstGeom prst="leftRightArrow">
            <a:avLst>
              <a:gd name="adj1" fmla="val 50000"/>
              <a:gd name="adj2" fmla="val 51094"/>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68617" name="AutoShape 58"/>
          <p:cNvSpPr>
            <a:spLocks noChangeArrowheads="1"/>
          </p:cNvSpPr>
          <p:nvPr/>
        </p:nvSpPr>
        <p:spPr bwMode="auto">
          <a:xfrm>
            <a:off x="4859338" y="3727450"/>
            <a:ext cx="627062" cy="203200"/>
          </a:xfrm>
          <a:prstGeom prst="leftRightArrow">
            <a:avLst>
              <a:gd name="adj1" fmla="val 50000"/>
              <a:gd name="adj2" fmla="val 61719"/>
            </a:avLst>
          </a:prstGeom>
          <a:solidFill>
            <a:srgbClr val="00FF00"/>
          </a:solidFill>
          <a:ln w="9525">
            <a:solidFill>
              <a:schemeClr val="tx1"/>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31" name="Text Box 79"/>
          <p:cNvSpPr txBox="1">
            <a:spLocks noChangeArrowheads="1"/>
          </p:cNvSpPr>
          <p:nvPr/>
        </p:nvSpPr>
        <p:spPr bwMode="auto">
          <a:xfrm>
            <a:off x="6324600" y="26670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2" name="Text Box 80"/>
          <p:cNvSpPr txBox="1">
            <a:spLocks noChangeArrowheads="1"/>
          </p:cNvSpPr>
          <p:nvPr/>
        </p:nvSpPr>
        <p:spPr bwMode="auto">
          <a:xfrm>
            <a:off x="5562600" y="22098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3" name="Text Box 81"/>
          <p:cNvSpPr txBox="1">
            <a:spLocks noChangeArrowheads="1"/>
          </p:cNvSpPr>
          <p:nvPr/>
        </p:nvSpPr>
        <p:spPr bwMode="auto">
          <a:xfrm>
            <a:off x="4114800" y="1676400"/>
            <a:ext cx="1389063"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Assessment</a:t>
            </a:r>
          </a:p>
        </p:txBody>
      </p:sp>
      <p:sp>
        <p:nvSpPr>
          <p:cNvPr id="23634" name="Text Box 82"/>
          <p:cNvSpPr txBox="1">
            <a:spLocks noChangeArrowheads="1"/>
          </p:cNvSpPr>
          <p:nvPr/>
        </p:nvSpPr>
        <p:spPr bwMode="auto">
          <a:xfrm>
            <a:off x="7064375" y="4800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5" name="Text Box 83"/>
          <p:cNvSpPr txBox="1">
            <a:spLocks noChangeArrowheads="1"/>
          </p:cNvSpPr>
          <p:nvPr/>
        </p:nvSpPr>
        <p:spPr bwMode="auto">
          <a:xfrm>
            <a:off x="5791200" y="53340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sp>
        <p:nvSpPr>
          <p:cNvPr id="23636" name="Text Box 84"/>
          <p:cNvSpPr txBox="1">
            <a:spLocks noChangeArrowheads="1"/>
          </p:cNvSpPr>
          <p:nvPr/>
        </p:nvSpPr>
        <p:spPr bwMode="auto">
          <a:xfrm>
            <a:off x="4724400" y="5943600"/>
            <a:ext cx="555625" cy="346075"/>
          </a:xfrm>
          <a:prstGeom prst="rect">
            <a:avLst/>
          </a:prstGeom>
          <a:solidFill>
            <a:schemeClr val="bg2"/>
          </a:solidFill>
          <a:ln w="9525">
            <a:solidFill>
              <a:srgbClr val="0033CC"/>
            </a:solidFill>
            <a:miter lim="800000"/>
            <a:headEnd/>
            <a:tailEnd/>
          </a:ln>
        </p:spPr>
        <p:txBody>
          <a:bodyPr wrap="none">
            <a:spAutoFit/>
          </a:bodyPr>
          <a:lstStyle/>
          <a:p>
            <a:pPr eaLnBrk="1" hangingPunct="1">
              <a:defRPr/>
            </a:pPr>
            <a:r>
              <a:rPr lang="en-US" sz="1600" b="1" i="1">
                <a:effectLst>
                  <a:outerShdw blurRad="38100" dist="38100" dir="2700000" algn="tl">
                    <a:srgbClr val="000000"/>
                  </a:outerShdw>
                </a:effectLst>
                <a:latin typeface="Arial" charset="0"/>
                <a:ea typeface="MS PGothic" pitchFamily="34" charset="-128"/>
              </a:rPr>
              <a:t>CQI</a:t>
            </a:r>
          </a:p>
        </p:txBody>
      </p:sp>
      <p:grpSp>
        <p:nvGrpSpPr>
          <p:cNvPr id="8" name="Group 101"/>
          <p:cNvGrpSpPr>
            <a:grpSpLocks/>
          </p:cNvGrpSpPr>
          <p:nvPr/>
        </p:nvGrpSpPr>
        <p:grpSpPr bwMode="auto">
          <a:xfrm>
            <a:off x="8639175" y="3276600"/>
            <a:ext cx="428625" cy="1371600"/>
            <a:chOff x="911" y="1008"/>
            <a:chExt cx="270" cy="672"/>
          </a:xfrm>
        </p:grpSpPr>
        <p:sp>
          <p:nvSpPr>
            <p:cNvPr id="68643" name="Rectangle 100"/>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46" name="Text Box 9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9" name="Group 102"/>
          <p:cNvGrpSpPr>
            <a:grpSpLocks/>
          </p:cNvGrpSpPr>
          <p:nvPr/>
        </p:nvGrpSpPr>
        <p:grpSpPr bwMode="auto">
          <a:xfrm>
            <a:off x="8105775" y="3276600"/>
            <a:ext cx="428625" cy="1371600"/>
            <a:chOff x="911" y="1008"/>
            <a:chExt cx="270" cy="672"/>
          </a:xfrm>
        </p:grpSpPr>
        <p:sp>
          <p:nvSpPr>
            <p:cNvPr id="68641" name="Rectangle 10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56" name="Text Box 10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grpSp>
        <p:nvGrpSpPr>
          <p:cNvPr id="10" name="Group 112"/>
          <p:cNvGrpSpPr>
            <a:grpSpLocks/>
          </p:cNvGrpSpPr>
          <p:nvPr/>
        </p:nvGrpSpPr>
        <p:grpSpPr bwMode="auto">
          <a:xfrm>
            <a:off x="7588250" y="3276600"/>
            <a:ext cx="428625" cy="1371600"/>
            <a:chOff x="911" y="1008"/>
            <a:chExt cx="270" cy="672"/>
          </a:xfrm>
        </p:grpSpPr>
        <p:sp>
          <p:nvSpPr>
            <p:cNvPr id="68639" name="Rectangle 113"/>
            <p:cNvSpPr>
              <a:spLocks noChangeArrowheads="1"/>
            </p:cNvSpPr>
            <p:nvPr/>
          </p:nvSpPr>
          <p:spPr bwMode="auto">
            <a:xfrm>
              <a:off x="960" y="1008"/>
              <a:ext cx="192" cy="576"/>
            </a:xfrm>
            <a:prstGeom prst="rect">
              <a:avLst/>
            </a:prstGeom>
            <a:solidFill>
              <a:srgbClr val="CCECFF"/>
            </a:solidFill>
            <a:ln w="9525">
              <a:solidFill>
                <a:srgbClr val="0033CC"/>
              </a:solidFill>
              <a:miter lim="800000"/>
              <a:headEnd/>
              <a:tailEnd/>
            </a:ln>
          </p:spPr>
          <p:txBody>
            <a:bodyPr wrap="none" anchor="ctr"/>
            <a:lstStyle/>
            <a:p>
              <a:pPr eaLnBrk="1" hangingPunct="1"/>
              <a:endParaRPr lang="en-US">
                <a:latin typeface="Arial" charset="0"/>
                <a:ea typeface="MS PGothic" pitchFamily="34" charset="-128"/>
              </a:endParaRPr>
            </a:p>
          </p:txBody>
        </p:sp>
        <p:sp>
          <p:nvSpPr>
            <p:cNvPr id="23666" name="Text Box 114"/>
            <p:cNvSpPr txBox="1">
              <a:spLocks noChangeArrowheads="1"/>
            </p:cNvSpPr>
            <p:nvPr/>
          </p:nvSpPr>
          <p:spPr bwMode="auto">
            <a:xfrm>
              <a:off x="911" y="1008"/>
              <a:ext cx="270" cy="672"/>
            </a:xfrm>
            <a:prstGeom prst="rect">
              <a:avLst/>
            </a:prstGeom>
            <a:solidFill>
              <a:schemeClr val="bg2"/>
            </a:solidFill>
            <a:ln w="9525">
              <a:noFill/>
              <a:miter lim="800000"/>
              <a:headEnd/>
              <a:tailEnd/>
            </a:ln>
          </p:spPr>
          <p:txBody>
            <a:bodyPr vert="eaVert">
              <a:spAutoFit/>
            </a:bodyPr>
            <a:lstStyle/>
            <a:p>
              <a:pPr algn="ctr" eaLnBrk="1" hangingPunct="1">
                <a:defRPr/>
              </a:pPr>
              <a:r>
                <a:rPr lang="en-US" sz="1600" b="1" i="1">
                  <a:effectLst>
                    <a:outerShdw blurRad="38100" dist="38100" dir="2700000" algn="tl">
                      <a:srgbClr val="000000"/>
                    </a:outerShdw>
                  </a:effectLst>
                  <a:latin typeface="Arial" charset="0"/>
                  <a:ea typeface="MS PGothic" pitchFamily="34" charset="-128"/>
                </a:rPr>
                <a:t>Evaluation</a:t>
              </a:r>
            </a:p>
          </p:txBody>
        </p:sp>
      </p:grpSp>
      <p:sp>
        <p:nvSpPr>
          <p:cNvPr id="68627" name="Text Box 2"/>
          <p:cNvSpPr txBox="1">
            <a:spLocks noChangeArrowheads="1"/>
          </p:cNvSpPr>
          <p:nvPr/>
        </p:nvSpPr>
        <p:spPr bwMode="auto">
          <a:xfrm>
            <a:off x="533400" y="457200"/>
            <a:ext cx="8382000" cy="584775"/>
          </a:xfrm>
          <a:prstGeom prst="rect">
            <a:avLst/>
          </a:prstGeom>
          <a:noFill/>
          <a:ln w="9525">
            <a:noFill/>
            <a:miter lim="800000"/>
            <a:headEnd/>
            <a:tailEnd/>
          </a:ln>
        </p:spPr>
        <p:txBody>
          <a:bodyPr>
            <a:spAutoFit/>
          </a:bodyPr>
          <a:lstStyle/>
          <a:p>
            <a:pPr algn="ctr" eaLnBrk="1" hangingPunct="1"/>
            <a:r>
              <a:rPr lang="en-US" sz="3200" b="1" dirty="0" smtClean="0">
                <a:ea typeface="MS PGothic" pitchFamily="34" charset="-128"/>
              </a:rPr>
              <a:t>Closing The Loop!</a:t>
            </a:r>
            <a:endParaRPr lang="en-US" sz="3200" b="1" dirty="0">
              <a:ea typeface="MS PGothic" pitchFamily="34" charset="-128"/>
            </a:endParaRP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66800" y="274638"/>
            <a:ext cx="7499350" cy="1143000"/>
          </a:xfrm>
        </p:spPr>
        <p:txBody>
          <a:bodyPr/>
          <a:lstStyle/>
          <a:p>
            <a:pPr fontAlgn="auto">
              <a:spcAft>
                <a:spcPts val="0"/>
              </a:spcAft>
              <a:defRPr/>
            </a:pPr>
            <a:r>
              <a:rPr lang="en-US" dirty="0" smtClean="0">
                <a:solidFill>
                  <a:schemeClr val="tx2">
                    <a:satMod val="130000"/>
                  </a:schemeClr>
                </a:solidFill>
              </a:rPr>
              <a:t>Sharing Documents</a:t>
            </a:r>
            <a:endParaRPr lang="en-US" dirty="0" smtClean="0">
              <a:solidFill>
                <a:schemeClr val="tx2">
                  <a:satMod val="130000"/>
                </a:schemeClr>
              </a:solidFill>
            </a:endParaRPr>
          </a:p>
        </p:txBody>
      </p:sp>
      <p:sp>
        <p:nvSpPr>
          <p:cNvPr id="27651" name="Content Placeholder 2"/>
          <p:cNvSpPr>
            <a:spLocks noGrp="1"/>
          </p:cNvSpPr>
          <p:nvPr>
            <p:ph idx="1"/>
          </p:nvPr>
        </p:nvSpPr>
        <p:spPr>
          <a:xfrm>
            <a:off x="1066800" y="1447800"/>
            <a:ext cx="7867650" cy="4800600"/>
          </a:xfrm>
        </p:spPr>
        <p:txBody>
          <a:bodyPr/>
          <a:lstStyle/>
          <a:p>
            <a:r>
              <a:rPr lang="en-US" dirty="0" smtClean="0">
                <a:hlinkClick r:id="rId3" action="ppaction://hlinkfile"/>
              </a:rPr>
              <a:t>Teaching Plan - </a:t>
            </a:r>
            <a:r>
              <a:rPr lang="en-US" dirty="0" smtClean="0">
                <a:hlinkClick r:id="rId3" action="ppaction://hlinkfile"/>
              </a:rPr>
              <a:t>BEKP </a:t>
            </a:r>
            <a:r>
              <a:rPr lang="en-US" dirty="0" smtClean="0">
                <a:hlinkClick r:id="rId3" action="ppaction://hlinkfile"/>
              </a:rPr>
              <a:t>2453 Electromagnetic Theory</a:t>
            </a:r>
            <a:endParaRPr lang="en-US" dirty="0" smtClean="0"/>
          </a:p>
          <a:p>
            <a:pPr>
              <a:buNone/>
            </a:pPr>
            <a:endParaRPr lang="en-US" dirty="0" smtClean="0"/>
          </a:p>
          <a:p>
            <a:r>
              <a:rPr lang="en-US" sz="2800" dirty="0" smtClean="0">
                <a:hlinkClick r:id="rId4" action="ppaction://hlinkfile"/>
              </a:rPr>
              <a:t>A.A. Aziz*, M.J. </a:t>
            </a:r>
            <a:r>
              <a:rPr lang="en-US" sz="2800" dirty="0" err="1" smtClean="0">
                <a:hlinkClick r:id="rId4" action="ppaction://hlinkfile"/>
              </a:rPr>
              <a:t>Megat</a:t>
            </a:r>
            <a:r>
              <a:rPr lang="en-US" sz="2800" dirty="0" smtClean="0">
                <a:hlinkClick r:id="rId4" action="ppaction://hlinkfile"/>
              </a:rPr>
              <a:t> </a:t>
            </a:r>
            <a:r>
              <a:rPr lang="en-US" sz="2800" dirty="0" err="1" smtClean="0">
                <a:hlinkClick r:id="rId4" action="ppaction://hlinkfile"/>
              </a:rPr>
              <a:t>Mohd</a:t>
            </a:r>
            <a:r>
              <a:rPr lang="en-US" sz="2800" dirty="0" smtClean="0">
                <a:hlinkClick r:id="rId4" action="ppaction://hlinkfile"/>
              </a:rPr>
              <a:t> </a:t>
            </a:r>
            <a:r>
              <a:rPr lang="en-US" sz="2800" dirty="0" err="1" smtClean="0">
                <a:hlinkClick r:id="rId4" action="ppaction://hlinkfile"/>
              </a:rPr>
              <a:t>Noor</a:t>
            </a:r>
            <a:r>
              <a:rPr lang="en-US" sz="2800" dirty="0" smtClean="0">
                <a:hlinkClick r:id="rId4" action="ppaction://hlinkfile"/>
              </a:rPr>
              <a:t>, A.A. </a:t>
            </a:r>
            <a:r>
              <a:rPr lang="en-US" sz="2800" dirty="0" err="1" smtClean="0">
                <a:hlinkClick r:id="rId4" action="ppaction://hlinkfile"/>
              </a:rPr>
              <a:t>Abang</a:t>
            </a:r>
            <a:r>
              <a:rPr lang="en-US" sz="2800" dirty="0" smtClean="0">
                <a:hlinkClick r:id="rId4" action="ppaction://hlinkfile"/>
              </a:rPr>
              <a:t> Ali and M.S. </a:t>
            </a:r>
            <a:r>
              <a:rPr lang="en-US" sz="2800" dirty="0" err="1" smtClean="0">
                <a:hlinkClick r:id="rId4" action="ppaction://hlinkfile"/>
              </a:rPr>
              <a:t>Jaafar</a:t>
            </a:r>
            <a:r>
              <a:rPr lang="en-US" sz="2800" dirty="0" smtClean="0">
                <a:hlinkClick r:id="rId4" action="ppaction://hlinkfile"/>
              </a:rPr>
              <a:t>, </a:t>
            </a:r>
            <a:r>
              <a:rPr lang="en-US" sz="2800" b="1" dirty="0" smtClean="0">
                <a:hlinkClick r:id="rId4" action="ppaction://hlinkfile"/>
              </a:rPr>
              <a:t>A Malaysian Outcome-based Engineering Education Model</a:t>
            </a:r>
            <a:r>
              <a:rPr lang="en-US" sz="2800" dirty="0" smtClean="0">
                <a:hlinkClick r:id="rId4" action="ppaction://hlinkfile"/>
              </a:rPr>
              <a:t>, </a:t>
            </a:r>
            <a:r>
              <a:rPr lang="en-US" sz="2800" i="1" dirty="0" smtClean="0">
                <a:hlinkClick r:id="rId4" action="ppaction://hlinkfile"/>
              </a:rPr>
              <a:t>International Journal of Engineering and Technology, Vol. 2, No.1, 2005, pp. 14-21</a:t>
            </a:r>
            <a:endParaRPr lang="en-US" sz="2800" i="1" dirty="0" smtClean="0"/>
          </a:p>
          <a:p>
            <a:endParaRPr lang="en-US" sz="2800" dirty="0" smtClean="0"/>
          </a:p>
          <a:p>
            <a:endParaRPr lang="en-US" dirty="0" smtClean="0"/>
          </a:p>
        </p:txBody>
      </p:sp>
      <p:sp>
        <p:nvSpPr>
          <p:cNvPr id="21508" name="Slide Number Placeholder 3"/>
          <p:cNvSpPr>
            <a:spLocks noGrp="1"/>
          </p:cNvSpPr>
          <p:nvPr>
            <p:ph type="sldNum" sz="quarter" idx="12"/>
          </p:nvPr>
        </p:nvSpPr>
        <p:spPr/>
        <p:txBody>
          <a:bodyPr/>
          <a:lstStyle/>
          <a:p>
            <a:pPr>
              <a:defRPr/>
            </a:pPr>
            <a:fld id="{A74996AD-FE97-4112-9F9E-858204F74F24}" type="slidenum">
              <a:rPr lang="en-US"/>
              <a:pPr>
                <a:defRPr/>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34347B9-6D6E-4789-8D48-0A8553D6F6FD}" type="slidenum">
              <a:rPr lang="en-US" smtClean="0"/>
              <a:pPr>
                <a:defRPr/>
              </a:pPr>
              <a:t>43</a:t>
            </a:fld>
            <a:endParaRPr lang="en-US"/>
          </a:p>
        </p:txBody>
      </p:sp>
      <p:sp>
        <p:nvSpPr>
          <p:cNvPr id="3" name="TextBox 2"/>
          <p:cNvSpPr txBox="1"/>
          <p:nvPr/>
        </p:nvSpPr>
        <p:spPr>
          <a:xfrm>
            <a:off x="3124200" y="2133600"/>
            <a:ext cx="3733800" cy="1384995"/>
          </a:xfrm>
          <a:prstGeom prst="rect">
            <a:avLst/>
          </a:prstGeom>
          <a:noFill/>
        </p:spPr>
        <p:txBody>
          <a:bodyPr wrap="square" rtlCol="0">
            <a:spAutoFit/>
          </a:bodyPr>
          <a:lstStyle/>
          <a:p>
            <a:pPr algn="ctr"/>
            <a:r>
              <a:rPr lang="en-US" sz="2800" b="1" dirty="0" smtClean="0"/>
              <a:t>End of Topic 1</a:t>
            </a:r>
          </a:p>
          <a:p>
            <a:pPr algn="ctr"/>
            <a:endParaRPr lang="en-US" sz="2800" b="1" dirty="0" smtClean="0"/>
          </a:p>
          <a:p>
            <a:pPr algn="ctr"/>
            <a:r>
              <a:rPr lang="en-US" sz="2800" b="1" dirty="0" smtClean="0"/>
              <a:t>Q &amp; A</a:t>
            </a:r>
            <a:endParaRPr lang="en-US"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fontAlgn="auto">
              <a:spcAft>
                <a:spcPts val="0"/>
              </a:spcAft>
              <a:defRPr/>
            </a:pPr>
            <a:r>
              <a:rPr lang="en-US" dirty="0" err="1" smtClean="0">
                <a:solidFill>
                  <a:schemeClr val="tx2">
                    <a:satMod val="130000"/>
                  </a:schemeClr>
                </a:solidFill>
              </a:rPr>
              <a:t>UTeM</a:t>
            </a:r>
            <a:r>
              <a:rPr lang="en-US" dirty="0" smtClean="0">
                <a:solidFill>
                  <a:schemeClr val="tx2">
                    <a:satMod val="130000"/>
                  </a:schemeClr>
                </a:solidFill>
              </a:rPr>
              <a:t> MISSION</a:t>
            </a:r>
          </a:p>
        </p:txBody>
      </p:sp>
      <p:sp>
        <p:nvSpPr>
          <p:cNvPr id="49155" name="Rectangle 3"/>
          <p:cNvSpPr>
            <a:spLocks noGrp="1" noChangeArrowheads="1"/>
          </p:cNvSpPr>
          <p:nvPr>
            <p:ph idx="1"/>
          </p:nvPr>
        </p:nvSpPr>
        <p:spPr/>
        <p:txBody>
          <a:bodyPr/>
          <a:lstStyle/>
          <a:p>
            <a:r>
              <a:rPr lang="en-US" smtClean="0"/>
              <a:t>To produce highly competent professionals through world class quality technical university education based on application oriented teaching, learning and research with smart university-industry partnership in line with national aspirations.</a:t>
            </a:r>
          </a:p>
        </p:txBody>
      </p:sp>
      <p:sp>
        <p:nvSpPr>
          <p:cNvPr id="5124" name="Slide Number Placeholder 5"/>
          <p:cNvSpPr>
            <a:spLocks noGrp="1"/>
          </p:cNvSpPr>
          <p:nvPr>
            <p:ph type="sldNum" sz="quarter" idx="12"/>
          </p:nvPr>
        </p:nvSpPr>
        <p:spPr/>
        <p:txBody>
          <a:bodyPr/>
          <a:lstStyle/>
          <a:p>
            <a:pPr>
              <a:defRPr/>
            </a:pPr>
            <a:fld id="{4EE0248D-3878-4C1B-BEA3-0B69AEBD108A}" type="slidenum">
              <a:rPr lang="en-US"/>
              <a:pPr>
                <a:defRPr/>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9155">
                                            <p:txEl>
                                              <p:pRg st="0" end="0"/>
                                            </p:txEl>
                                          </p:spTgt>
                                        </p:tgtEl>
                                        <p:attrNameLst>
                                          <p:attrName>style.visibility</p:attrName>
                                        </p:attrNameLst>
                                      </p:cBhvr>
                                      <p:to>
                                        <p:strVal val="visible"/>
                                      </p:to>
                                    </p:set>
                                    <p:anim to="" calcmode="lin" valueType="num">
                                      <p:cBhvr>
                                        <p:cTn id="7" dur="1" fill="hold"/>
                                        <p:tgtEl>
                                          <p:spTgt spid="4915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1026"/>
          <p:cNvSpPr>
            <a:spLocks noGrp="1" noChangeArrowheads="1"/>
          </p:cNvSpPr>
          <p:nvPr>
            <p:ph type="title"/>
          </p:nvPr>
        </p:nvSpPr>
        <p:spPr/>
        <p:txBody>
          <a:bodyPr/>
          <a:lstStyle/>
          <a:p>
            <a:pPr fontAlgn="auto">
              <a:spcAft>
                <a:spcPts val="0"/>
              </a:spcAft>
              <a:defRPr/>
            </a:pPr>
            <a:r>
              <a:rPr lang="en-US" dirty="0" err="1" smtClean="0">
                <a:solidFill>
                  <a:schemeClr val="tx2">
                    <a:satMod val="130000"/>
                  </a:schemeClr>
                </a:solidFill>
              </a:rPr>
              <a:t>UTeM</a:t>
            </a:r>
            <a:r>
              <a:rPr lang="en-US" dirty="0" smtClean="0">
                <a:solidFill>
                  <a:schemeClr val="tx2">
                    <a:satMod val="130000"/>
                  </a:schemeClr>
                </a:solidFill>
              </a:rPr>
              <a:t> MOTTO</a:t>
            </a:r>
          </a:p>
        </p:txBody>
      </p:sp>
      <p:sp>
        <p:nvSpPr>
          <p:cNvPr id="50179" name="Rectangle 1027"/>
          <p:cNvSpPr>
            <a:spLocks noGrp="1" noChangeArrowheads="1"/>
          </p:cNvSpPr>
          <p:nvPr>
            <p:ph idx="1"/>
          </p:nvPr>
        </p:nvSpPr>
        <p:spPr/>
        <p:txBody>
          <a:bodyPr/>
          <a:lstStyle/>
          <a:p>
            <a:r>
              <a:rPr lang="en-US" dirty="0" smtClean="0"/>
              <a:t>Excellence through competency</a:t>
            </a:r>
          </a:p>
        </p:txBody>
      </p:sp>
      <p:sp>
        <p:nvSpPr>
          <p:cNvPr id="6148" name="Slide Number Placeholder 5"/>
          <p:cNvSpPr>
            <a:spLocks noGrp="1"/>
          </p:cNvSpPr>
          <p:nvPr>
            <p:ph type="sldNum" sz="quarter" idx="12"/>
          </p:nvPr>
        </p:nvSpPr>
        <p:spPr/>
        <p:txBody>
          <a:bodyPr/>
          <a:lstStyle/>
          <a:p>
            <a:pPr>
              <a:defRPr/>
            </a:pPr>
            <a:fld id="{9828FBFC-EAAD-43A5-9B57-81F6F67C5C70}" type="slidenum">
              <a:rPr lang="en-US"/>
              <a:pPr>
                <a:defRPr/>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0179">
                                            <p:txEl>
                                              <p:pRg st="0" end="0"/>
                                            </p:txEl>
                                          </p:spTgt>
                                        </p:tgtEl>
                                        <p:attrNameLst>
                                          <p:attrName>style.visibility</p:attrName>
                                        </p:attrNameLst>
                                      </p:cBhvr>
                                      <p:to>
                                        <p:strVal val="visible"/>
                                      </p:to>
                                    </p:set>
                                    <p:anim to="" calcmode="lin" valueType="num">
                                      <p:cBhvr>
                                        <p:cTn id="7" dur="1" fill="hold"/>
                                        <p:tgtEl>
                                          <p:spTgt spid="50179">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lgn="ctr" fontAlgn="auto">
              <a:spcAft>
                <a:spcPts val="0"/>
              </a:spcAft>
              <a:defRPr/>
            </a:pPr>
            <a:r>
              <a:rPr lang="en-US" dirty="0" smtClean="0">
                <a:solidFill>
                  <a:schemeClr val="tx2">
                    <a:satMod val="130000"/>
                  </a:schemeClr>
                </a:solidFill>
              </a:rPr>
              <a:t>TOPIC 1</a:t>
            </a:r>
          </a:p>
        </p:txBody>
      </p:sp>
      <p:sp>
        <p:nvSpPr>
          <p:cNvPr id="14339" name="Content Placeholder 2"/>
          <p:cNvSpPr>
            <a:spLocks noGrp="1"/>
          </p:cNvSpPr>
          <p:nvPr>
            <p:ph idx="1"/>
          </p:nvPr>
        </p:nvSpPr>
        <p:spPr/>
        <p:txBody>
          <a:bodyPr/>
          <a:lstStyle/>
          <a:p>
            <a:pPr algn="ctr">
              <a:buFont typeface="Wingdings" pitchFamily="2" charset="2"/>
              <a:buNone/>
            </a:pPr>
            <a:endParaRPr lang="en-US" dirty="0" smtClean="0"/>
          </a:p>
          <a:p>
            <a:pPr algn="ctr">
              <a:buFont typeface="Wingdings" pitchFamily="2" charset="2"/>
              <a:buNone/>
            </a:pPr>
            <a:endParaRPr lang="en-US" dirty="0" smtClean="0"/>
          </a:p>
          <a:p>
            <a:pPr algn="ctr">
              <a:buFont typeface="Wingdings" pitchFamily="2" charset="2"/>
              <a:buNone/>
            </a:pPr>
            <a:endParaRPr lang="en-US" dirty="0" smtClean="0"/>
          </a:p>
          <a:p>
            <a:pPr algn="ctr">
              <a:buFont typeface="Wingdings" pitchFamily="2" charset="2"/>
              <a:buNone/>
            </a:pPr>
            <a:r>
              <a:rPr lang="en-US" dirty="0" smtClean="0"/>
              <a:t>Awareness &amp; Concept of OBE</a:t>
            </a:r>
          </a:p>
        </p:txBody>
      </p:sp>
      <p:sp>
        <p:nvSpPr>
          <p:cNvPr id="8196" name="Slide Number Placeholder 3"/>
          <p:cNvSpPr>
            <a:spLocks noGrp="1"/>
          </p:cNvSpPr>
          <p:nvPr>
            <p:ph type="sldNum" sz="quarter" idx="12"/>
          </p:nvPr>
        </p:nvSpPr>
        <p:spPr/>
        <p:txBody>
          <a:bodyPr/>
          <a:lstStyle/>
          <a:p>
            <a:pPr>
              <a:defRPr/>
            </a:pPr>
            <a:fld id="{F9908B7E-B993-41DC-974B-BD70C8B144ED}" type="slidenum">
              <a:rPr lang="en-US"/>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381000"/>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What is OBE?</a:t>
            </a:r>
          </a:p>
        </p:txBody>
      </p:sp>
      <p:sp>
        <p:nvSpPr>
          <p:cNvPr id="23555" name="Rectangle 3"/>
          <p:cNvSpPr>
            <a:spLocks noGrp="1" noChangeArrowheads="1"/>
          </p:cNvSpPr>
          <p:nvPr>
            <p:ph idx="1"/>
          </p:nvPr>
        </p:nvSpPr>
        <p:spPr>
          <a:xfrm>
            <a:off x="228600" y="1447800"/>
            <a:ext cx="8610600" cy="5105400"/>
          </a:xfrm>
        </p:spPr>
        <p:txBody>
          <a:bodyPr/>
          <a:lstStyle/>
          <a:p>
            <a:r>
              <a:rPr lang="en-US" sz="2800" dirty="0" smtClean="0"/>
              <a:t>Outcome Based Education OBE is a </a:t>
            </a:r>
            <a:r>
              <a:rPr lang="en-US" sz="2800" b="1" dirty="0" smtClean="0"/>
              <a:t>method of curriculum design and teaching that focuses on what students can actually do after they are taught.</a:t>
            </a:r>
          </a:p>
          <a:p>
            <a:pPr>
              <a:buNone/>
            </a:pPr>
            <a:endParaRPr lang="en-US" sz="2800" b="1" dirty="0" smtClean="0"/>
          </a:p>
          <a:p>
            <a:r>
              <a:rPr lang="en-US" sz="2800" dirty="0" smtClean="0"/>
              <a:t> OBE addresses the key questions as:</a:t>
            </a:r>
          </a:p>
          <a:p>
            <a:pPr>
              <a:buNone/>
            </a:pPr>
            <a:endParaRPr lang="en-US" sz="2800" dirty="0" smtClean="0"/>
          </a:p>
          <a:p>
            <a:pPr lvl="1">
              <a:defRPr/>
            </a:pPr>
            <a:r>
              <a:rPr lang="en-US" sz="2000" dirty="0" smtClean="0"/>
              <a:t>Why do you want the students have/able to do? – </a:t>
            </a:r>
            <a:r>
              <a:rPr lang="en-US" sz="2000" b="1" dirty="0" smtClean="0"/>
              <a:t>Vision, Mission, PEOs, POs, LOs</a:t>
            </a:r>
          </a:p>
          <a:p>
            <a:pPr lvl="1">
              <a:defRPr/>
            </a:pPr>
            <a:r>
              <a:rPr lang="en-US" sz="2000" dirty="0" smtClean="0"/>
              <a:t>What do you want the students to learn? – </a:t>
            </a:r>
            <a:r>
              <a:rPr lang="en-US" sz="2000" b="1" dirty="0" smtClean="0"/>
              <a:t>course structure, syllabus</a:t>
            </a:r>
          </a:p>
          <a:p>
            <a:pPr lvl="1">
              <a:defRPr/>
            </a:pPr>
            <a:r>
              <a:rPr lang="en-US" sz="2000" dirty="0" smtClean="0"/>
              <a:t>How can you best help students learn it? – </a:t>
            </a:r>
            <a:r>
              <a:rPr lang="en-US" sz="2000" b="1" dirty="0" smtClean="0"/>
              <a:t>Learning Activities</a:t>
            </a:r>
          </a:p>
          <a:p>
            <a:pPr lvl="1">
              <a:defRPr/>
            </a:pPr>
            <a:r>
              <a:rPr lang="en-US" sz="2000" dirty="0" smtClean="0"/>
              <a:t>How will you know what they have learnt? - </a:t>
            </a:r>
            <a:r>
              <a:rPr lang="en-US" sz="2000" b="1" dirty="0" smtClean="0"/>
              <a:t>Assessment</a:t>
            </a:r>
            <a:endParaRPr lang="en-US" sz="2000" dirty="0" smtClean="0"/>
          </a:p>
          <a:p>
            <a:endParaRPr lang="en-US" b="1" dirty="0" smtClean="0"/>
          </a:p>
          <a:p>
            <a:pPr eaLnBrk="1" hangingPunct="1">
              <a:buFontTx/>
              <a:buNone/>
            </a:pPr>
            <a:endParaRPr lang="en-US" b="1" dirty="0" smtClean="0"/>
          </a:p>
          <a:p>
            <a:pPr eaLnBrk="1" hangingPunct="1">
              <a:buFontTx/>
              <a:buNone/>
            </a:pPr>
            <a:endParaRPr lang="en-US" b="1" dirty="0" smtClean="0"/>
          </a:p>
          <a:p>
            <a:pPr eaLnBrk="1" hangingPunct="1">
              <a:buFontTx/>
              <a:buNone/>
            </a:pPr>
            <a:endParaRPr lang="en-US" b="1"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12" dur="500"/>
                                        <p:tgtEl>
                                          <p:spTgt spid="23555">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Effect transition="in" filter="blinds(horizontal)">
                                      <p:cBhvr>
                                        <p:cTn id="15" dur="500"/>
                                        <p:tgtEl>
                                          <p:spTgt spid="23555">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3555">
                                            <p:txEl>
                                              <p:pRg st="5" end="5"/>
                                            </p:txEl>
                                          </p:spTgt>
                                        </p:tgtEl>
                                        <p:attrNameLst>
                                          <p:attrName>style.visibility</p:attrName>
                                        </p:attrNameLst>
                                      </p:cBhvr>
                                      <p:to>
                                        <p:strVal val="visible"/>
                                      </p:to>
                                    </p:set>
                                    <p:animEffect transition="in" filter="blinds(horizontal)">
                                      <p:cBhvr>
                                        <p:cTn id="18" dur="500"/>
                                        <p:tgtEl>
                                          <p:spTgt spid="23555">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3555">
                                            <p:txEl>
                                              <p:pRg st="6" end="6"/>
                                            </p:txEl>
                                          </p:spTgt>
                                        </p:tgtEl>
                                        <p:attrNameLst>
                                          <p:attrName>style.visibility</p:attrName>
                                        </p:attrNameLst>
                                      </p:cBhvr>
                                      <p:to>
                                        <p:strVal val="visible"/>
                                      </p:to>
                                    </p:set>
                                    <p:animEffect transition="in" filter="blinds(horizontal)">
                                      <p:cBhvr>
                                        <p:cTn id="21" dur="500"/>
                                        <p:tgtEl>
                                          <p:spTgt spid="23555">
                                            <p:txEl>
                                              <p:pRg st="6" end="6"/>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3555">
                                            <p:txEl>
                                              <p:pRg st="7" end="7"/>
                                            </p:txEl>
                                          </p:spTgt>
                                        </p:tgtEl>
                                        <p:attrNameLst>
                                          <p:attrName>style.visibility</p:attrName>
                                        </p:attrNameLst>
                                      </p:cBhvr>
                                      <p:to>
                                        <p:strVal val="visible"/>
                                      </p:to>
                                    </p:set>
                                    <p:animEffect transition="in" filter="blinds(horizontal)">
                                      <p:cBhvr>
                                        <p:cTn id="24" dur="500"/>
                                        <p:tgtEl>
                                          <p:spTgt spid="23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295400" y="9144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1345</TotalTime>
  <Words>2212</Words>
  <Application>Microsoft Office PowerPoint</Application>
  <PresentationFormat>On-screen Show (4:3)</PresentationFormat>
  <Paragraphs>423</Paragraphs>
  <Slides>43</Slides>
  <Notes>22</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Solstice</vt:lpstr>
      <vt:lpstr>OUTCOME BASED EDUCATION</vt:lpstr>
      <vt:lpstr>Presentation Outlines:</vt:lpstr>
      <vt:lpstr>Presentation Outcomes </vt:lpstr>
      <vt:lpstr>UTeM VISION</vt:lpstr>
      <vt:lpstr>UTeM MISSION</vt:lpstr>
      <vt:lpstr>UTeM MOTTO</vt:lpstr>
      <vt:lpstr>TOPIC 1</vt:lpstr>
      <vt:lpstr>What is OBE?</vt:lpstr>
      <vt:lpstr>Slide 9</vt:lpstr>
      <vt:lpstr>What is OBE? – cont. </vt:lpstr>
      <vt:lpstr>Why OBE? </vt:lpstr>
      <vt:lpstr>Why OBE? The Advantages</vt:lpstr>
      <vt:lpstr>Elements of OBE</vt:lpstr>
      <vt:lpstr>Hierarchy of PEO, PO, LO</vt:lpstr>
      <vt:lpstr>Relationships – PEO, PO, LO and Stakeholders </vt:lpstr>
      <vt:lpstr>Slide 16</vt:lpstr>
      <vt:lpstr>Slide 17</vt:lpstr>
      <vt:lpstr>Program Educational Objectives (PEO)</vt:lpstr>
      <vt:lpstr>PEO (cont.)</vt:lpstr>
      <vt:lpstr>PEO (cont.)</vt:lpstr>
      <vt:lpstr>Characteristics of Good PEO</vt:lpstr>
      <vt:lpstr>Example of PEOs - FKE</vt:lpstr>
      <vt:lpstr>    PEO – FKE (cont.)</vt:lpstr>
      <vt:lpstr>Slide 24</vt:lpstr>
      <vt:lpstr>PROGRAM OUTCOMES (PO)</vt:lpstr>
      <vt:lpstr>Characteristics of Good PO</vt:lpstr>
      <vt:lpstr>Characteristics of Good PO (cont.)</vt:lpstr>
      <vt:lpstr>Example of PO - FKE</vt:lpstr>
      <vt:lpstr>Example of PO - FKE (cont.)</vt:lpstr>
      <vt:lpstr>Slide 30</vt:lpstr>
      <vt:lpstr>Characteristics of Good LO</vt:lpstr>
      <vt:lpstr>Example of LO</vt:lpstr>
      <vt:lpstr>Slide 33</vt:lpstr>
      <vt:lpstr>Assessment</vt:lpstr>
      <vt:lpstr>Assessment (cont.)</vt:lpstr>
      <vt:lpstr>Slide 36</vt:lpstr>
      <vt:lpstr>Evaluation</vt:lpstr>
      <vt:lpstr>Evaluation (cont.)</vt:lpstr>
      <vt:lpstr>Slide 39</vt:lpstr>
      <vt:lpstr>CQI of OBE Using PDCA Method</vt:lpstr>
      <vt:lpstr>Slide 41</vt:lpstr>
      <vt:lpstr>Sharing Documents</vt:lpstr>
      <vt:lpstr>Slide 43</vt:lpstr>
    </vt:vector>
  </TitlesOfParts>
  <Company>mimos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APPROACH AT KUTKM</dc:title>
  <dc:creator>00391</dc:creator>
  <cp:lastModifiedBy>user</cp:lastModifiedBy>
  <cp:revision>130</cp:revision>
  <cp:lastPrinted>1601-01-01T00:00:00Z</cp:lastPrinted>
  <dcterms:created xsi:type="dcterms:W3CDTF">2005-01-17T07:35:44Z</dcterms:created>
  <dcterms:modified xsi:type="dcterms:W3CDTF">2011-03-29T22:05:56Z</dcterms:modified>
</cp:coreProperties>
</file>