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8" r:id="rId3"/>
    <p:sldId id="257" r:id="rId4"/>
    <p:sldId id="259" r:id="rId5"/>
    <p:sldId id="260" r:id="rId6"/>
    <p:sldId id="261" r:id="rId7"/>
    <p:sldId id="270" r:id="rId8"/>
    <p:sldId id="271" r:id="rId9"/>
    <p:sldId id="266" r:id="rId10"/>
    <p:sldId id="267" r:id="rId11"/>
    <p:sldId id="262" r:id="rId12"/>
    <p:sldId id="263" r:id="rId13"/>
    <p:sldId id="264" r:id="rId14"/>
    <p:sldId id="268" r:id="rId15"/>
    <p:sldId id="269" r:id="rId16"/>
    <p:sldId id="272" r:id="rId17"/>
    <p:sldId id="273" r:id="rId18"/>
    <p:sldId id="274"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2" d="100"/>
          <a:sy n="82" d="100"/>
        </p:scale>
        <p:origin x="-618"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E271E353-B99F-4742-B669-B906A6066D2C}" type="datetimeFigureOut">
              <a:rPr lang="en-GB" smtClean="0"/>
              <a:t>18/03/2013</a:t>
            </a:fld>
            <a:endParaRPr lang="en-GB"/>
          </a:p>
        </p:txBody>
      </p:sp>
      <p:sp>
        <p:nvSpPr>
          <p:cNvPr id="20" name="Footer Placeholder 19"/>
          <p:cNvSpPr>
            <a:spLocks noGrp="1"/>
          </p:cNvSpPr>
          <p:nvPr>
            <p:ph type="ftr" sz="quarter" idx="11"/>
          </p:nvPr>
        </p:nvSpPr>
        <p:spPr/>
        <p:txBody>
          <a:bodyPr/>
          <a:lstStyle>
            <a:extLst/>
          </a:lstStyle>
          <a:p>
            <a:endParaRPr lang="en-GB"/>
          </a:p>
        </p:txBody>
      </p:sp>
      <p:sp>
        <p:nvSpPr>
          <p:cNvPr id="10" name="Slide Number Placeholder 9"/>
          <p:cNvSpPr>
            <a:spLocks noGrp="1"/>
          </p:cNvSpPr>
          <p:nvPr>
            <p:ph type="sldNum" sz="quarter" idx="12"/>
          </p:nvPr>
        </p:nvSpPr>
        <p:spPr/>
        <p:txBody>
          <a:bodyPr/>
          <a:lstStyle>
            <a:extLst/>
          </a:lstStyle>
          <a:p>
            <a:fld id="{2AB96D91-5F83-4096-9B36-6AE938AFA9EE}" type="slidenum">
              <a:rPr lang="en-GB" smtClean="0"/>
              <a:t>‹#›</a:t>
            </a:fld>
            <a:endParaRPr lang="en-GB"/>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271E353-B99F-4742-B669-B906A6066D2C}" type="datetimeFigureOut">
              <a:rPr lang="en-GB" smtClean="0"/>
              <a:t>18/03/2013</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2AB96D91-5F83-4096-9B36-6AE938AFA9EE}"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271E353-B99F-4742-B669-B906A6066D2C}" type="datetimeFigureOut">
              <a:rPr lang="en-GB" smtClean="0"/>
              <a:t>18/03/2013</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2AB96D91-5F83-4096-9B36-6AE938AFA9EE}"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271E353-B99F-4742-B669-B906A6066D2C}" type="datetimeFigureOut">
              <a:rPr lang="en-GB" smtClean="0"/>
              <a:t>18/03/2013</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2AB96D91-5F83-4096-9B36-6AE938AFA9EE}"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E271E353-B99F-4742-B669-B906A6066D2C}" type="datetimeFigureOut">
              <a:rPr lang="en-GB" smtClean="0"/>
              <a:t>18/03/2013</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2AB96D91-5F83-4096-9B36-6AE938AFA9EE}" type="slidenum">
              <a:rPr lang="en-GB" smtClean="0"/>
              <a:t>‹#›</a:t>
            </a:fld>
            <a:endParaRPr lang="en-GB"/>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271E353-B99F-4742-B669-B906A6066D2C}" type="datetimeFigureOut">
              <a:rPr lang="en-GB" smtClean="0"/>
              <a:t>18/03/2013</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2AB96D91-5F83-4096-9B36-6AE938AFA9EE}"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E271E353-B99F-4742-B669-B906A6066D2C}" type="datetimeFigureOut">
              <a:rPr lang="en-GB" smtClean="0"/>
              <a:t>18/03/2013</a:t>
            </a:fld>
            <a:endParaRPr lang="en-GB"/>
          </a:p>
        </p:txBody>
      </p:sp>
      <p:sp>
        <p:nvSpPr>
          <p:cNvPr id="8" name="Footer Placeholder 7"/>
          <p:cNvSpPr>
            <a:spLocks noGrp="1"/>
          </p:cNvSpPr>
          <p:nvPr>
            <p:ph type="ftr" sz="quarter" idx="11"/>
          </p:nvPr>
        </p:nvSpPr>
        <p:spPr/>
        <p:txBody>
          <a:bodyPr/>
          <a:lstStyle>
            <a:extLst/>
          </a:lstStyle>
          <a:p>
            <a:endParaRPr lang="en-GB"/>
          </a:p>
        </p:txBody>
      </p:sp>
      <p:sp>
        <p:nvSpPr>
          <p:cNvPr id="9" name="Slide Number Placeholder 8"/>
          <p:cNvSpPr>
            <a:spLocks noGrp="1"/>
          </p:cNvSpPr>
          <p:nvPr>
            <p:ph type="sldNum" sz="quarter" idx="12"/>
          </p:nvPr>
        </p:nvSpPr>
        <p:spPr/>
        <p:txBody>
          <a:bodyPr/>
          <a:lstStyle>
            <a:extLst/>
          </a:lstStyle>
          <a:p>
            <a:fld id="{2AB96D91-5F83-4096-9B36-6AE938AFA9EE}"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E271E353-B99F-4742-B669-B906A6066D2C}" type="datetimeFigureOut">
              <a:rPr lang="en-GB" smtClean="0"/>
              <a:t>18/03/2013</a:t>
            </a:fld>
            <a:endParaRPr lang="en-GB"/>
          </a:p>
        </p:txBody>
      </p:sp>
      <p:sp>
        <p:nvSpPr>
          <p:cNvPr id="4" name="Footer Placeholder 3"/>
          <p:cNvSpPr>
            <a:spLocks noGrp="1"/>
          </p:cNvSpPr>
          <p:nvPr>
            <p:ph type="ftr" sz="quarter" idx="11"/>
          </p:nvPr>
        </p:nvSpPr>
        <p:spPr/>
        <p:txBody>
          <a:bodyPr/>
          <a:lstStyle>
            <a:extLst/>
          </a:lstStyle>
          <a:p>
            <a:endParaRPr lang="en-GB"/>
          </a:p>
        </p:txBody>
      </p:sp>
      <p:sp>
        <p:nvSpPr>
          <p:cNvPr id="5" name="Slide Number Placeholder 4"/>
          <p:cNvSpPr>
            <a:spLocks noGrp="1"/>
          </p:cNvSpPr>
          <p:nvPr>
            <p:ph type="sldNum" sz="quarter" idx="12"/>
          </p:nvPr>
        </p:nvSpPr>
        <p:spPr/>
        <p:txBody>
          <a:bodyPr/>
          <a:lstStyle>
            <a:extLst/>
          </a:lstStyle>
          <a:p>
            <a:fld id="{2AB96D91-5F83-4096-9B36-6AE938AFA9EE}"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E271E353-B99F-4742-B669-B906A6066D2C}" type="datetimeFigureOut">
              <a:rPr lang="en-GB" smtClean="0"/>
              <a:t>18/03/2013</a:t>
            </a:fld>
            <a:endParaRPr lang="en-GB"/>
          </a:p>
        </p:txBody>
      </p:sp>
      <p:sp>
        <p:nvSpPr>
          <p:cNvPr id="3" name="Footer Placeholder 2"/>
          <p:cNvSpPr>
            <a:spLocks noGrp="1"/>
          </p:cNvSpPr>
          <p:nvPr>
            <p:ph type="ftr" sz="quarter" idx="11"/>
          </p:nvPr>
        </p:nvSpPr>
        <p:spPr/>
        <p:txBody>
          <a:bodyPr/>
          <a:lstStyle>
            <a:extLst/>
          </a:lstStyle>
          <a:p>
            <a:endParaRPr lang="en-GB"/>
          </a:p>
        </p:txBody>
      </p:sp>
      <p:sp>
        <p:nvSpPr>
          <p:cNvPr id="4" name="Slide Number Placeholder 3"/>
          <p:cNvSpPr>
            <a:spLocks noGrp="1"/>
          </p:cNvSpPr>
          <p:nvPr>
            <p:ph type="sldNum" sz="quarter" idx="12"/>
          </p:nvPr>
        </p:nvSpPr>
        <p:spPr/>
        <p:txBody>
          <a:bodyPr/>
          <a:lstStyle>
            <a:extLst/>
          </a:lstStyle>
          <a:p>
            <a:fld id="{2AB96D91-5F83-4096-9B36-6AE938AFA9EE}" type="slidenum">
              <a:rPr lang="en-GB" smtClean="0"/>
              <a:t>‹#›</a:t>
            </a:fld>
            <a:endParaRPr lang="en-GB"/>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271E353-B99F-4742-B669-B906A6066D2C}" type="datetimeFigureOut">
              <a:rPr lang="en-GB" smtClean="0"/>
              <a:t>18/03/2013</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2AB96D91-5F83-4096-9B36-6AE938AFA9EE}"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E271E353-B99F-4742-B669-B906A6066D2C}" type="datetimeFigureOut">
              <a:rPr lang="en-GB" smtClean="0"/>
              <a:t>18/03/2013</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2AB96D91-5F83-4096-9B36-6AE938AFA9EE}" type="slidenum">
              <a:rPr lang="en-GB" smtClean="0"/>
              <a:t>‹#›</a:t>
            </a:fld>
            <a:endParaRPr lang="en-GB"/>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E271E353-B99F-4742-B669-B906A6066D2C}" type="datetimeFigureOut">
              <a:rPr lang="en-GB" smtClean="0"/>
              <a:t>18/03/2013</a:t>
            </a:fld>
            <a:endParaRPr lang="en-GB"/>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GB"/>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2AB96D91-5F83-4096-9B36-6AE938AFA9EE}" type="slidenum">
              <a:rPr lang="en-GB" smtClean="0"/>
              <a:t>‹#›</a:t>
            </a:fld>
            <a:endParaRPr lang="en-GB"/>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2.xml"/><Relationship Id="rId5" Type="http://schemas.openxmlformats.org/officeDocument/2006/relationships/slide" Target="slide14.xml"/><Relationship Id="rId4" Type="http://schemas.openxmlformats.org/officeDocument/2006/relationships/slide" Target="slide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447800"/>
            <a:ext cx="7406640" cy="1472184"/>
          </a:xfrm>
        </p:spPr>
        <p:txBody>
          <a:bodyPr/>
          <a:lstStyle/>
          <a:p>
            <a:pPr algn="ctr"/>
            <a:r>
              <a:rPr lang="en-GB" dirty="0" smtClean="0"/>
              <a:t>PRESENTATION SKILLS:</a:t>
            </a:r>
            <a:br>
              <a:rPr lang="en-GB" dirty="0" smtClean="0"/>
            </a:br>
            <a:r>
              <a:rPr lang="en-GB" dirty="0" smtClean="0"/>
              <a:t>IN THE CLASSROOM</a:t>
            </a:r>
            <a:endParaRPr lang="en-GB" dirty="0"/>
          </a:p>
        </p:txBody>
      </p:sp>
      <p:sp>
        <p:nvSpPr>
          <p:cNvPr id="3" name="Subtitle 2"/>
          <p:cNvSpPr>
            <a:spLocks noGrp="1"/>
          </p:cNvSpPr>
          <p:nvPr>
            <p:ph type="subTitle" idx="1"/>
          </p:nvPr>
        </p:nvSpPr>
        <p:spPr>
          <a:xfrm>
            <a:off x="1447800" y="4419600"/>
            <a:ext cx="7406640" cy="1752600"/>
          </a:xfrm>
        </p:spPr>
        <p:txBody>
          <a:bodyPr/>
          <a:lstStyle/>
          <a:p>
            <a:pPr marL="0" algn="ctr">
              <a:spcBef>
                <a:spcPts val="0"/>
              </a:spcBef>
            </a:pPr>
            <a:r>
              <a:rPr lang="en-GB" dirty="0" err="1" smtClean="0"/>
              <a:t>Noorli</a:t>
            </a:r>
            <a:r>
              <a:rPr lang="en-GB" dirty="0" smtClean="0"/>
              <a:t> </a:t>
            </a:r>
            <a:r>
              <a:rPr lang="en-GB" dirty="0" err="1" smtClean="0"/>
              <a:t>binti</a:t>
            </a:r>
            <a:r>
              <a:rPr lang="en-GB" dirty="0" smtClean="0"/>
              <a:t> </a:t>
            </a:r>
            <a:r>
              <a:rPr lang="en-GB" dirty="0" err="1" smtClean="0"/>
              <a:t>Khamis</a:t>
            </a:r>
            <a:endParaRPr lang="en-GB" dirty="0" smtClean="0"/>
          </a:p>
          <a:p>
            <a:pPr marL="0" algn="ctr">
              <a:spcBef>
                <a:spcPts val="0"/>
              </a:spcBef>
            </a:pPr>
            <a:r>
              <a:rPr lang="en-GB" dirty="0" smtClean="0"/>
              <a:t>PBPI</a:t>
            </a:r>
          </a:p>
          <a:p>
            <a:pPr marL="0" algn="ctr">
              <a:spcBef>
                <a:spcPts val="0"/>
              </a:spcBef>
            </a:pPr>
            <a:r>
              <a:rPr lang="en-GB" dirty="0" smtClean="0"/>
              <a:t>21 March 2013</a:t>
            </a:r>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435608" y="274638"/>
            <a:ext cx="7498080" cy="1143000"/>
          </a:xfrm>
          <a:prstGeom prst="rect">
            <a:avLst/>
          </a:prstGeom>
        </p:spPr>
        <p:txBody>
          <a:bodyPr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300" b="1"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Set Induction</a:t>
            </a:r>
            <a:endParaRPr kumimoji="0" lang="en-GB"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graphicFrame>
        <p:nvGraphicFramePr>
          <p:cNvPr id="9" name="Content Placeholder 8"/>
          <p:cNvGraphicFramePr>
            <a:graphicFrameLocks noGrp="1"/>
          </p:cNvGraphicFramePr>
          <p:nvPr>
            <p:ph idx="1"/>
          </p:nvPr>
        </p:nvGraphicFramePr>
        <p:xfrm>
          <a:off x="1219200" y="1447800"/>
          <a:ext cx="7499350" cy="4450080"/>
        </p:xfrm>
        <a:graphic>
          <a:graphicData uri="http://schemas.openxmlformats.org/drawingml/2006/table">
            <a:tbl>
              <a:tblPr firstRow="1" bandRow="1">
                <a:tableStyleId>{5C22544A-7EE6-4342-B048-85BDC9FD1C3A}</a:tableStyleId>
              </a:tblPr>
              <a:tblGrid>
                <a:gridCol w="7499350"/>
              </a:tblGrid>
              <a:tr h="370840">
                <a:tc>
                  <a:txBody>
                    <a:bodyPr/>
                    <a:lstStyle/>
                    <a:p>
                      <a:pPr algn="ctr"/>
                      <a:r>
                        <a:rPr lang="en-GB" sz="2800" dirty="0" smtClean="0"/>
                        <a:t>Sub Skills</a:t>
                      </a:r>
                      <a:endParaRPr lang="en-GB" sz="2800" dirty="0"/>
                    </a:p>
                  </a:txBody>
                  <a:tcPr/>
                </a:tc>
              </a:tr>
              <a:tr h="370840">
                <a:tc>
                  <a:txBody>
                    <a:bodyPr/>
                    <a:lstStyle/>
                    <a:p>
                      <a:pPr algn="l">
                        <a:buFont typeface="Arial" pitchFamily="34" charset="0"/>
                        <a:buChar char="•"/>
                      </a:pPr>
                      <a:r>
                        <a:rPr lang="en-GB" sz="2800" dirty="0" smtClean="0"/>
                        <a:t>Arousing curiosity</a:t>
                      </a:r>
                    </a:p>
                    <a:p>
                      <a:pPr algn="l">
                        <a:buFont typeface="Arial" pitchFamily="34" charset="0"/>
                        <a:buChar char="•"/>
                      </a:pPr>
                      <a:r>
                        <a:rPr lang="en-GB" sz="2800" dirty="0" smtClean="0"/>
                        <a:t>Revival of previous knowledge</a:t>
                      </a:r>
                    </a:p>
                    <a:p>
                      <a:pPr algn="l">
                        <a:buFont typeface="Arial" pitchFamily="34" charset="0"/>
                        <a:buChar char="•"/>
                      </a:pPr>
                      <a:r>
                        <a:rPr lang="en-GB" sz="2800" dirty="0" smtClean="0"/>
                        <a:t>Use of teaching aids</a:t>
                      </a:r>
                    </a:p>
                    <a:p>
                      <a:pPr algn="l">
                        <a:buFont typeface="Arial" pitchFamily="34" charset="0"/>
                        <a:buChar char="•"/>
                      </a:pPr>
                      <a:r>
                        <a:rPr lang="en-GB" sz="2800" dirty="0" smtClean="0"/>
                        <a:t>Statement</a:t>
                      </a:r>
                      <a:r>
                        <a:rPr lang="en-GB" sz="2800" baseline="0" dirty="0" smtClean="0"/>
                        <a:t> of aim</a:t>
                      </a:r>
                    </a:p>
                    <a:p>
                      <a:pPr algn="l">
                        <a:buFont typeface="Arial" pitchFamily="34" charset="0"/>
                        <a:buChar char="•"/>
                      </a:pPr>
                      <a:r>
                        <a:rPr lang="en-GB" sz="2800" baseline="0" dirty="0" smtClean="0"/>
                        <a:t>Title writing</a:t>
                      </a:r>
                    </a:p>
                    <a:p>
                      <a:pPr algn="l">
                        <a:buFont typeface="Arial" pitchFamily="34" charset="0"/>
                        <a:buChar char="•"/>
                      </a:pPr>
                      <a:r>
                        <a:rPr lang="en-GB" sz="2800" baseline="0" dirty="0" smtClean="0"/>
                        <a:t>Linking with unit</a:t>
                      </a:r>
                    </a:p>
                    <a:p>
                      <a:pPr algn="l">
                        <a:buFont typeface="Arial" pitchFamily="34" charset="0"/>
                        <a:buChar char="•"/>
                      </a:pPr>
                      <a:r>
                        <a:rPr lang="en-GB" sz="2800" baseline="0" dirty="0" smtClean="0"/>
                        <a:t>Creative</a:t>
                      </a:r>
                    </a:p>
                    <a:p>
                      <a:pPr algn="l">
                        <a:buFont typeface="Arial" pitchFamily="34" charset="0"/>
                        <a:buChar char="•"/>
                      </a:pPr>
                      <a:r>
                        <a:rPr lang="en-GB" sz="2800" baseline="0" dirty="0" smtClean="0"/>
                        <a:t>Time Management</a:t>
                      </a:r>
                      <a:endParaRPr lang="en-GB" sz="2800" dirty="0" smtClean="0"/>
                    </a:p>
                    <a:p>
                      <a:pPr algn="l">
                        <a:buFont typeface="Arial" pitchFamily="34" charset="0"/>
                        <a:buChar char="•"/>
                      </a:pPr>
                      <a:endParaRPr lang="en-GB" sz="2800" dirty="0"/>
                    </a:p>
                  </a:txBody>
                  <a:tcPr/>
                </a:tc>
              </a:tr>
            </a:tbl>
          </a:graphicData>
        </a:graphic>
      </p:graphicFrame>
      <p:sp>
        <p:nvSpPr>
          <p:cNvPr id="10" name="Action Button: Back or Previous 9">
            <a:hlinkClick r:id="rId2" action="ppaction://hlinksldjump" highlightClick="1"/>
          </p:cNvPr>
          <p:cNvSpPr/>
          <p:nvPr/>
        </p:nvSpPr>
        <p:spPr>
          <a:xfrm>
            <a:off x="8229600" y="6477000"/>
            <a:ext cx="457200" cy="2286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153400" cy="1143000"/>
          </a:xfrm>
        </p:spPr>
        <p:txBody>
          <a:bodyPr>
            <a:normAutofit fontScale="90000"/>
          </a:bodyPr>
          <a:lstStyle/>
          <a:p>
            <a:r>
              <a:rPr lang="en-US" b="1" dirty="0" smtClean="0"/>
              <a:t>Presentation: Core </a:t>
            </a:r>
            <a:r>
              <a:rPr lang="en-US" b="1" dirty="0" smtClean="0"/>
              <a:t>Teaching Skills</a:t>
            </a:r>
            <a:endParaRPr lang="en-GB" dirty="0"/>
          </a:p>
        </p:txBody>
      </p:sp>
      <p:sp>
        <p:nvSpPr>
          <p:cNvPr id="3" name="Content Placeholder 2"/>
          <p:cNvSpPr>
            <a:spLocks noGrp="1"/>
          </p:cNvSpPr>
          <p:nvPr>
            <p:ph idx="1"/>
          </p:nvPr>
        </p:nvSpPr>
        <p:spPr>
          <a:xfrm>
            <a:off x="838200" y="1447800"/>
            <a:ext cx="8095488" cy="4800600"/>
          </a:xfrm>
        </p:spPr>
        <p:txBody>
          <a:bodyPr/>
          <a:lstStyle/>
          <a:p>
            <a:pPr marL="0" indent="0">
              <a:buNone/>
            </a:pPr>
            <a:r>
              <a:rPr lang="en-US" dirty="0" smtClean="0"/>
              <a:t>1. </a:t>
            </a:r>
            <a:r>
              <a:rPr lang="en-US" dirty="0" smtClean="0"/>
              <a:t>Skill of Probing Questions</a:t>
            </a:r>
            <a:br>
              <a:rPr lang="en-US" dirty="0" smtClean="0"/>
            </a:br>
            <a:r>
              <a:rPr lang="en-US" dirty="0" smtClean="0"/>
              <a:t>2. </a:t>
            </a:r>
            <a:r>
              <a:rPr lang="en-US" dirty="0" smtClean="0"/>
              <a:t>Skill of Explaining</a:t>
            </a:r>
            <a:br>
              <a:rPr lang="en-US" dirty="0" smtClean="0"/>
            </a:br>
            <a:r>
              <a:rPr lang="en-US" dirty="0" smtClean="0"/>
              <a:t>3. </a:t>
            </a:r>
            <a:r>
              <a:rPr lang="en-US" dirty="0" smtClean="0"/>
              <a:t>Skill of Illustrating With Examples</a:t>
            </a:r>
            <a:br>
              <a:rPr lang="en-US" dirty="0" smtClean="0"/>
            </a:br>
            <a:r>
              <a:rPr lang="en-US" dirty="0" smtClean="0"/>
              <a:t>4. </a:t>
            </a:r>
            <a:r>
              <a:rPr lang="en-US" dirty="0" smtClean="0"/>
              <a:t>Skill of Stimulus Variation</a:t>
            </a:r>
            <a:br>
              <a:rPr lang="en-US" dirty="0" smtClean="0"/>
            </a:br>
            <a:r>
              <a:rPr lang="en-US" dirty="0" smtClean="0"/>
              <a:t>5. </a:t>
            </a:r>
            <a:r>
              <a:rPr lang="en-US" dirty="0" smtClean="0"/>
              <a:t>Skill of Reinforcement</a:t>
            </a:r>
            <a:br>
              <a:rPr lang="en-US" dirty="0" smtClean="0"/>
            </a:br>
            <a:r>
              <a:rPr lang="en-US" dirty="0" smtClean="0"/>
              <a:t>6. </a:t>
            </a:r>
            <a:r>
              <a:rPr lang="en-US" dirty="0" smtClean="0"/>
              <a:t>Skill of Classroom Management</a:t>
            </a:r>
            <a:br>
              <a:rPr lang="en-US" dirty="0" smtClean="0"/>
            </a:br>
            <a:r>
              <a:rPr lang="en-US" dirty="0" smtClean="0"/>
              <a:t>7. </a:t>
            </a:r>
            <a:r>
              <a:rPr lang="en-US" dirty="0" smtClean="0"/>
              <a:t>Skill of Using Blackboard</a:t>
            </a:r>
            <a:endParaRPr lang="en-GB"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533400" y="685800"/>
          <a:ext cx="8324850" cy="5105401"/>
        </p:xfrm>
        <a:graphic>
          <a:graphicData uri="http://schemas.openxmlformats.org/drawingml/2006/table">
            <a:tbl>
              <a:tblPr firstRow="1" bandRow="1">
                <a:tableStyleId>{5C22544A-7EE6-4342-B048-85BDC9FD1C3A}</a:tableStyleId>
              </a:tblPr>
              <a:tblGrid>
                <a:gridCol w="4162425"/>
                <a:gridCol w="4162425"/>
              </a:tblGrid>
              <a:tr h="502377">
                <a:tc>
                  <a:txBody>
                    <a:bodyPr/>
                    <a:lstStyle/>
                    <a:p>
                      <a:r>
                        <a:rPr lang="en-GB" dirty="0" smtClean="0"/>
                        <a:t>Teaching Skills</a:t>
                      </a:r>
                      <a:endParaRPr lang="en-GB" dirty="0"/>
                    </a:p>
                  </a:txBody>
                  <a:tcPr/>
                </a:tc>
                <a:tc>
                  <a:txBody>
                    <a:bodyPr/>
                    <a:lstStyle/>
                    <a:p>
                      <a:r>
                        <a:rPr lang="en-GB" dirty="0" smtClean="0"/>
                        <a:t>Components</a:t>
                      </a:r>
                      <a:endParaRPr lang="en-GB" dirty="0"/>
                    </a:p>
                  </a:txBody>
                  <a:tcPr/>
                </a:tc>
              </a:tr>
              <a:tr h="1150756">
                <a:tc>
                  <a:txBody>
                    <a:bodyPr/>
                    <a:lstStyle/>
                    <a:p>
                      <a:r>
                        <a:rPr lang="en-US" b="1" i="0" dirty="0" smtClean="0"/>
                        <a:t>Probing Questions</a:t>
                      </a:r>
                      <a:endParaRPr lang="en-GB" i="0" dirty="0"/>
                    </a:p>
                  </a:txBody>
                  <a:tcPr/>
                </a:tc>
                <a:tc>
                  <a:txBody>
                    <a:bodyPr/>
                    <a:lstStyle/>
                    <a:p>
                      <a:r>
                        <a:rPr lang="en-US" dirty="0" smtClean="0"/>
                        <a:t>prompting,</a:t>
                      </a:r>
                      <a:r>
                        <a:rPr lang="en-US" baseline="0" dirty="0" smtClean="0"/>
                        <a:t> </a:t>
                      </a:r>
                      <a:r>
                        <a:rPr lang="en-US" dirty="0" smtClean="0"/>
                        <a:t>seeking further information, redirecting, focusing, increasing critical awareness</a:t>
                      </a:r>
                      <a:endParaRPr lang="en-GB" dirty="0"/>
                    </a:p>
                  </a:txBody>
                  <a:tcPr/>
                </a:tc>
              </a:tr>
              <a:tr h="1150756">
                <a:tc>
                  <a:txBody>
                    <a:bodyPr/>
                    <a:lstStyle/>
                    <a:p>
                      <a:r>
                        <a:rPr lang="en-US" b="1" i="0" dirty="0" smtClean="0"/>
                        <a:t>Explaining</a:t>
                      </a:r>
                      <a:endParaRPr lang="en-GB" i="0" dirty="0"/>
                    </a:p>
                  </a:txBody>
                  <a:tcPr/>
                </a:tc>
                <a:tc>
                  <a:txBody>
                    <a:bodyPr/>
                    <a:lstStyle/>
                    <a:p>
                      <a:r>
                        <a:rPr lang="en-US" dirty="0" smtClean="0"/>
                        <a:t>clarity, continuity, relevance to content using beginning and concluding statements, covering essential points</a:t>
                      </a:r>
                      <a:endParaRPr lang="en-GB" dirty="0"/>
                    </a:p>
                  </a:txBody>
                  <a:tcPr/>
                </a:tc>
              </a:tr>
              <a:tr h="1150756">
                <a:tc>
                  <a:txBody>
                    <a:bodyPr/>
                    <a:lstStyle/>
                    <a:p>
                      <a:r>
                        <a:rPr lang="en-US" b="1" i="0" dirty="0" smtClean="0"/>
                        <a:t>Illustrating with examples</a:t>
                      </a:r>
                      <a:endParaRPr lang="en-GB" i="0" dirty="0"/>
                    </a:p>
                  </a:txBody>
                  <a:tcPr/>
                </a:tc>
                <a:tc>
                  <a:txBody>
                    <a:bodyPr/>
                    <a:lstStyle/>
                    <a:p>
                      <a:r>
                        <a:rPr lang="en-US" dirty="0" smtClean="0"/>
                        <a:t>simple, relevant and interesting examples appropriate media, use of inducts, deductive approach</a:t>
                      </a:r>
                      <a:endParaRPr lang="en-GB" dirty="0"/>
                    </a:p>
                  </a:txBody>
                  <a:tcPr/>
                </a:tc>
              </a:tr>
              <a:tr h="1150756">
                <a:tc>
                  <a:txBody>
                    <a:bodyPr/>
                    <a:lstStyle/>
                    <a:p>
                      <a:r>
                        <a:rPr lang="en-US" b="1" i="0" dirty="0" smtClean="0"/>
                        <a:t>Stimulus variation</a:t>
                      </a:r>
                      <a:endParaRPr lang="en-GB" i="0" dirty="0"/>
                    </a:p>
                  </a:txBody>
                  <a:tcPr/>
                </a:tc>
                <a:tc>
                  <a:txBody>
                    <a:bodyPr/>
                    <a:lstStyle/>
                    <a:p>
                      <a:r>
                        <a:rPr lang="en-US" dirty="0" smtClean="0"/>
                        <a:t>body movements, gestures, change in speech pattern, change in interaction style, pausing, focusing, oral-visual switching</a:t>
                      </a:r>
                      <a:endParaRPr lang="en-GB" dirty="0"/>
                    </a:p>
                  </a:txBody>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609600" y="609600"/>
          <a:ext cx="8032750" cy="5029199"/>
        </p:xfrm>
        <a:graphic>
          <a:graphicData uri="http://schemas.openxmlformats.org/drawingml/2006/table">
            <a:tbl>
              <a:tblPr firstRow="1" bandRow="1">
                <a:tableStyleId>{5C22544A-7EE6-4342-B048-85BDC9FD1C3A}</a:tableStyleId>
              </a:tblPr>
              <a:tblGrid>
                <a:gridCol w="4016375"/>
                <a:gridCol w="4016375"/>
              </a:tblGrid>
              <a:tr h="415778">
                <a:tc>
                  <a:txBody>
                    <a:bodyPr/>
                    <a:lstStyle/>
                    <a:p>
                      <a:r>
                        <a:rPr lang="en-GB" dirty="0" smtClean="0"/>
                        <a:t>Teaching Skills</a:t>
                      </a:r>
                      <a:endParaRPr lang="en-GB" dirty="0"/>
                    </a:p>
                  </a:txBody>
                  <a:tcPr/>
                </a:tc>
                <a:tc>
                  <a:txBody>
                    <a:bodyPr/>
                    <a:lstStyle/>
                    <a:p>
                      <a:r>
                        <a:rPr lang="en-GB" dirty="0" smtClean="0"/>
                        <a:t>Components</a:t>
                      </a:r>
                      <a:endParaRPr lang="en-GB" dirty="0"/>
                    </a:p>
                  </a:txBody>
                  <a:tcPr/>
                </a:tc>
              </a:tr>
              <a:tr h="1947889">
                <a:tc>
                  <a:txBody>
                    <a:bodyPr/>
                    <a:lstStyle/>
                    <a:p>
                      <a:r>
                        <a:rPr lang="en-US" b="1" i="0" dirty="0" smtClean="0"/>
                        <a:t>Reinforcement</a:t>
                      </a:r>
                      <a:endParaRPr lang="en-GB" i="0" dirty="0"/>
                    </a:p>
                  </a:txBody>
                  <a:tcPr/>
                </a:tc>
                <a:tc>
                  <a:txBody>
                    <a:bodyPr/>
                    <a:lstStyle/>
                    <a:p>
                      <a:r>
                        <a:rPr lang="en-US" dirty="0" smtClean="0"/>
                        <a:t>use of praise words and statements, accepting and using pupils’ idea, repeating and rephrasing, extra vertical cues, use of pleasant and approving gestures and expressions, writing pupils’ answer on the black board</a:t>
                      </a:r>
                      <a:endParaRPr lang="en-GB" dirty="0"/>
                    </a:p>
                  </a:txBody>
                  <a:tcPr/>
                </a:tc>
              </a:tr>
              <a:tr h="1947889">
                <a:tc>
                  <a:txBody>
                    <a:bodyPr/>
                    <a:lstStyle/>
                    <a:p>
                      <a:r>
                        <a:rPr lang="en-US" b="1" i="0" dirty="0" smtClean="0"/>
                        <a:t>Classroom Management</a:t>
                      </a:r>
                      <a:endParaRPr lang="en-GB" i="0" dirty="0"/>
                    </a:p>
                  </a:txBody>
                  <a:tcPr/>
                </a:tc>
                <a:tc>
                  <a:txBody>
                    <a:bodyPr/>
                    <a:lstStyle/>
                    <a:p>
                      <a:r>
                        <a:rPr lang="en-US" dirty="0" smtClean="0"/>
                        <a:t>call pupils bynames, make norms of classroom </a:t>
                      </a:r>
                      <a:r>
                        <a:rPr lang="en-US" dirty="0" err="1" smtClean="0"/>
                        <a:t>behaviour</a:t>
                      </a:r>
                      <a:r>
                        <a:rPr lang="en-US" dirty="0" smtClean="0"/>
                        <a:t>, attending </a:t>
                      </a:r>
                      <a:r>
                        <a:rPr lang="en-US" dirty="0" err="1" smtClean="0"/>
                        <a:t>behaviour</a:t>
                      </a:r>
                      <a:r>
                        <a:rPr lang="en-US" dirty="0" smtClean="0"/>
                        <a:t> reinforced, clarity of direction, check non-attending </a:t>
                      </a:r>
                      <a:r>
                        <a:rPr lang="en-US" dirty="0" err="1" smtClean="0"/>
                        <a:t>behaviour</a:t>
                      </a:r>
                      <a:r>
                        <a:rPr lang="en-US" dirty="0" smtClean="0"/>
                        <a:t>, keep pupils in eye span, check inappropriate </a:t>
                      </a:r>
                      <a:r>
                        <a:rPr lang="en-US" dirty="0" err="1" smtClean="0"/>
                        <a:t>behaviour</a:t>
                      </a:r>
                      <a:r>
                        <a:rPr lang="en-US" dirty="0" smtClean="0"/>
                        <a:t> immediately</a:t>
                      </a:r>
                      <a:endParaRPr lang="en-GB" dirty="0"/>
                    </a:p>
                  </a:txBody>
                  <a:tcPr/>
                </a:tc>
              </a:tr>
              <a:tr h="717643">
                <a:tc>
                  <a:txBody>
                    <a:bodyPr/>
                    <a:lstStyle/>
                    <a:p>
                      <a:r>
                        <a:rPr lang="en-US" b="1" i="0" dirty="0" smtClean="0"/>
                        <a:t>Use of blackboard</a:t>
                      </a:r>
                      <a:endParaRPr lang="en-GB" i="0" dirty="0"/>
                    </a:p>
                  </a:txBody>
                  <a:tcPr/>
                </a:tc>
                <a:tc>
                  <a:txBody>
                    <a:bodyPr/>
                    <a:lstStyle/>
                    <a:p>
                      <a:r>
                        <a:rPr lang="en-US" dirty="0" smtClean="0"/>
                        <a:t>legible, neat and adequate with reference to content covered</a:t>
                      </a:r>
                      <a:endParaRPr lang="en-GB" dirty="0"/>
                    </a:p>
                  </a:txBody>
                  <a:tcPr/>
                </a:tc>
              </a:tr>
            </a:tbl>
          </a:graphicData>
        </a:graphic>
      </p:graphicFrame>
      <p:sp>
        <p:nvSpPr>
          <p:cNvPr id="6" name="Action Button: Back or Previous 5">
            <a:hlinkClick r:id="rId2" action="ppaction://hlinksldjump" highlightClick="1"/>
          </p:cNvPr>
          <p:cNvSpPr/>
          <p:nvPr/>
        </p:nvSpPr>
        <p:spPr>
          <a:xfrm>
            <a:off x="8153400" y="6248400"/>
            <a:ext cx="381000" cy="3048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15888" indent="393700">
              <a:buFont typeface="Wingdings" pitchFamily="2" charset="2"/>
              <a:buChar char="§"/>
            </a:pPr>
            <a:r>
              <a:rPr lang="en-US" dirty="0" smtClean="0"/>
              <a:t>Achieving closure</a:t>
            </a:r>
          </a:p>
          <a:p>
            <a:pPr marL="115888" indent="393700">
              <a:buFont typeface="Wingdings" pitchFamily="2" charset="2"/>
              <a:buChar char="§"/>
            </a:pPr>
            <a:r>
              <a:rPr lang="en-US" dirty="0" smtClean="0"/>
              <a:t>Planned repetition</a:t>
            </a:r>
          </a:p>
          <a:p>
            <a:pPr marL="115888" indent="393700">
              <a:buFont typeface="Wingdings" pitchFamily="2" charset="2"/>
              <a:buChar char="§"/>
            </a:pPr>
            <a:r>
              <a:rPr lang="en-US" dirty="0" smtClean="0"/>
              <a:t>Giving assignments</a:t>
            </a:r>
          </a:p>
          <a:p>
            <a:pPr marL="115888" indent="393700">
              <a:buFont typeface="Wingdings" pitchFamily="2" charset="2"/>
              <a:buChar char="§"/>
            </a:pPr>
            <a:r>
              <a:rPr lang="en-US" dirty="0" smtClean="0"/>
              <a:t>Evaluating </a:t>
            </a:r>
            <a:r>
              <a:rPr lang="en-US" dirty="0" smtClean="0"/>
              <a:t>the student’s </a:t>
            </a:r>
            <a:r>
              <a:rPr lang="en-US" dirty="0" smtClean="0"/>
              <a:t>progress</a:t>
            </a:r>
          </a:p>
          <a:p>
            <a:pPr marL="509588" indent="-393700">
              <a:buFont typeface="Wingdings" pitchFamily="2" charset="2"/>
              <a:buChar char="§"/>
            </a:pPr>
            <a:r>
              <a:rPr lang="en-US" dirty="0" smtClean="0"/>
              <a:t>Diagnosing </a:t>
            </a:r>
            <a:r>
              <a:rPr lang="en-US" dirty="0" smtClean="0"/>
              <a:t>student’s learning </a:t>
            </a:r>
            <a:r>
              <a:rPr lang="en-US" dirty="0" smtClean="0"/>
              <a:t>difficulties  and making remedial </a:t>
            </a:r>
            <a:r>
              <a:rPr lang="en-US" dirty="0" smtClean="0"/>
              <a:t>measures</a:t>
            </a:r>
            <a:endParaRPr lang="en-GB" dirty="0"/>
          </a:p>
        </p:txBody>
      </p:sp>
      <p:sp>
        <p:nvSpPr>
          <p:cNvPr id="4" name="Title 1"/>
          <p:cNvSpPr txBox="1">
            <a:spLocks/>
          </p:cNvSpPr>
          <p:nvPr/>
        </p:nvSpPr>
        <p:spPr>
          <a:xfrm>
            <a:off x="1435608" y="274638"/>
            <a:ext cx="7498080" cy="1143000"/>
          </a:xfrm>
          <a:prstGeom prst="rect">
            <a:avLst/>
          </a:prstGeom>
        </p:spPr>
        <p:txBody>
          <a:bodyPr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43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Closure</a:t>
            </a:r>
            <a:endParaRPr kumimoji="0" lang="en-GB"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Microteaching</a:t>
            </a:r>
            <a:endParaRPr lang="en-GB" dirty="0"/>
          </a:p>
        </p:txBody>
      </p:sp>
      <p:sp>
        <p:nvSpPr>
          <p:cNvPr id="4" name="Content Placeholder 3"/>
          <p:cNvSpPr>
            <a:spLocks noGrp="1"/>
          </p:cNvSpPr>
          <p:nvPr>
            <p:ph idx="1"/>
          </p:nvPr>
        </p:nvSpPr>
        <p:spPr>
          <a:xfrm>
            <a:off x="1435608" y="2057400"/>
            <a:ext cx="7498080" cy="4191000"/>
          </a:xfrm>
        </p:spPr>
        <p:txBody>
          <a:bodyPr/>
          <a:lstStyle/>
          <a:p>
            <a:pPr marL="115888" indent="-33338">
              <a:buNone/>
            </a:pPr>
            <a:r>
              <a:rPr lang="en-US" dirty="0" smtClean="0"/>
              <a:t>Microteaching </a:t>
            </a:r>
            <a:r>
              <a:rPr lang="en-US" dirty="0" smtClean="0"/>
              <a:t>is a </a:t>
            </a:r>
            <a:r>
              <a:rPr lang="en-US" dirty="0" smtClean="0">
                <a:solidFill>
                  <a:srgbClr val="00B0F0"/>
                </a:solidFill>
              </a:rPr>
              <a:t>scaled down </a:t>
            </a:r>
            <a:r>
              <a:rPr lang="en-US" dirty="0" smtClean="0"/>
              <a:t>teaching encounter in </a:t>
            </a:r>
            <a:r>
              <a:rPr lang="en-US" dirty="0" smtClean="0">
                <a:solidFill>
                  <a:srgbClr val="00B0F0"/>
                </a:solidFill>
              </a:rPr>
              <a:t>class size </a:t>
            </a:r>
            <a:r>
              <a:rPr lang="en-US" dirty="0" smtClean="0"/>
              <a:t>and </a:t>
            </a:r>
            <a:r>
              <a:rPr lang="en-US" dirty="0" smtClean="0">
                <a:solidFill>
                  <a:srgbClr val="00B0F0"/>
                </a:solidFill>
              </a:rPr>
              <a:t>time </a:t>
            </a:r>
            <a:endParaRPr lang="en-US" dirty="0" smtClean="0">
              <a:solidFill>
                <a:srgbClr val="00B0F0"/>
              </a:solidFill>
            </a:endParaRPr>
          </a:p>
          <a:p>
            <a:pPr>
              <a:buNone/>
            </a:pPr>
            <a:endParaRPr lang="en-US" dirty="0" smtClean="0"/>
          </a:p>
          <a:p>
            <a:pPr>
              <a:buNone/>
            </a:pPr>
            <a:r>
              <a:rPr lang="en-US" dirty="0" smtClean="0"/>
              <a:t>D. W. Allen(1966</a:t>
            </a:r>
            <a:r>
              <a:rPr lang="en-US" dirty="0" smtClean="0"/>
              <a:t>)</a:t>
            </a:r>
            <a:endParaRPr lang="en-GB"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2.bp.blogspot.com/_sPSfT2UDYjY/R0J__D2xmxI/AAAAAAAAABI/MzPVGWutKFU/s1600/Microteaching+Cycle.gif"/>
          <p:cNvPicPr>
            <a:picLocks noChangeAspect="1" noChangeArrowheads="1"/>
          </p:cNvPicPr>
          <p:nvPr/>
        </p:nvPicPr>
        <p:blipFill>
          <a:blip r:embed="rId2" cstate="print"/>
          <a:srcRect/>
          <a:stretch>
            <a:fillRect/>
          </a:stretch>
        </p:blipFill>
        <p:spPr bwMode="auto">
          <a:xfrm>
            <a:off x="1447800" y="1524000"/>
            <a:ext cx="6858000" cy="5143501"/>
          </a:xfrm>
          <a:prstGeom prst="rect">
            <a:avLst/>
          </a:prstGeom>
          <a:noFill/>
        </p:spPr>
      </p:pic>
      <p:sp>
        <p:nvSpPr>
          <p:cNvPr id="4" name="Title 1"/>
          <p:cNvSpPr>
            <a:spLocks noGrp="1"/>
          </p:cNvSpPr>
          <p:nvPr>
            <p:ph type="title"/>
          </p:nvPr>
        </p:nvSpPr>
        <p:spPr>
          <a:xfrm>
            <a:off x="1435608" y="274638"/>
            <a:ext cx="7498080" cy="1143000"/>
          </a:xfrm>
        </p:spPr>
        <p:txBody>
          <a:bodyPr/>
          <a:lstStyle/>
          <a:p>
            <a:r>
              <a:rPr lang="en-GB" dirty="0" smtClean="0"/>
              <a:t>Microteaching</a:t>
            </a:r>
            <a:endParaRPr lang="en-GB"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152400"/>
            <a:ext cx="7498080" cy="1143000"/>
          </a:xfrm>
        </p:spPr>
        <p:txBody>
          <a:bodyPr/>
          <a:lstStyle/>
          <a:p>
            <a:r>
              <a:rPr lang="en-GB" dirty="0" smtClean="0"/>
              <a:t>Microteaching</a:t>
            </a:r>
            <a:endParaRPr lang="en-GB" dirty="0"/>
          </a:p>
        </p:txBody>
      </p:sp>
      <p:sp>
        <p:nvSpPr>
          <p:cNvPr id="5" name="Rounded Rectangle 4"/>
          <p:cNvSpPr/>
          <p:nvPr/>
        </p:nvSpPr>
        <p:spPr>
          <a:xfrm>
            <a:off x="2819400" y="1371600"/>
            <a:ext cx="3962400" cy="9906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GB"/>
          </a:p>
        </p:txBody>
      </p:sp>
      <p:sp>
        <p:nvSpPr>
          <p:cNvPr id="6" name="TextBox 5"/>
          <p:cNvSpPr txBox="1"/>
          <p:nvPr/>
        </p:nvSpPr>
        <p:spPr>
          <a:xfrm>
            <a:off x="3048000" y="1346537"/>
            <a:ext cx="3657600" cy="1015663"/>
          </a:xfrm>
          <a:prstGeom prst="rect">
            <a:avLst/>
          </a:prstGeom>
          <a:noFill/>
        </p:spPr>
        <p:txBody>
          <a:bodyPr wrap="square" rtlCol="0">
            <a:spAutoFit/>
          </a:bodyPr>
          <a:lstStyle/>
          <a:p>
            <a:pPr algn="ctr"/>
            <a:r>
              <a:rPr lang="en-GB" sz="2000" dirty="0" smtClean="0">
                <a:solidFill>
                  <a:schemeClr val="bg1"/>
                </a:solidFill>
              </a:rPr>
              <a:t>Micro Lesson Plan</a:t>
            </a:r>
            <a:endParaRPr lang="en-GB" sz="2000" dirty="0"/>
          </a:p>
          <a:p>
            <a:r>
              <a:rPr lang="en-GB" sz="2000" dirty="0" smtClean="0"/>
              <a:t>proper content for demonstrated skill </a:t>
            </a:r>
            <a:endParaRPr lang="en-GB" sz="2000" dirty="0"/>
          </a:p>
        </p:txBody>
      </p:sp>
      <p:sp>
        <p:nvSpPr>
          <p:cNvPr id="9" name="Rounded Rectangle 8"/>
          <p:cNvSpPr/>
          <p:nvPr/>
        </p:nvSpPr>
        <p:spPr>
          <a:xfrm>
            <a:off x="2819400" y="2667000"/>
            <a:ext cx="3962400" cy="9906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GB"/>
          </a:p>
        </p:txBody>
      </p:sp>
      <p:sp>
        <p:nvSpPr>
          <p:cNvPr id="10" name="TextBox 9"/>
          <p:cNvSpPr txBox="1"/>
          <p:nvPr/>
        </p:nvSpPr>
        <p:spPr>
          <a:xfrm>
            <a:off x="3048000" y="2641937"/>
            <a:ext cx="3657600" cy="1015663"/>
          </a:xfrm>
          <a:prstGeom prst="rect">
            <a:avLst/>
          </a:prstGeom>
          <a:noFill/>
        </p:spPr>
        <p:txBody>
          <a:bodyPr wrap="square" rtlCol="0">
            <a:spAutoFit/>
          </a:bodyPr>
          <a:lstStyle/>
          <a:p>
            <a:pPr algn="ctr"/>
            <a:r>
              <a:rPr lang="en-US" sz="2000" dirty="0">
                <a:solidFill>
                  <a:schemeClr val="bg1"/>
                </a:solidFill>
              </a:rPr>
              <a:t>Microteaching</a:t>
            </a:r>
            <a:r>
              <a:rPr lang="en-US" dirty="0">
                <a:solidFill>
                  <a:schemeClr val="bg1"/>
                </a:solidFill>
              </a:rPr>
              <a:t> </a:t>
            </a:r>
            <a:r>
              <a:rPr lang="en-US" dirty="0" smtClean="0">
                <a:solidFill>
                  <a:schemeClr val="bg1"/>
                </a:solidFill>
              </a:rPr>
              <a:t>Setting</a:t>
            </a:r>
          </a:p>
          <a:p>
            <a:r>
              <a:rPr lang="en-US" sz="2000" dirty="0" smtClean="0"/>
              <a:t>colleagues, proper facilities, supervisor, time</a:t>
            </a:r>
            <a:endParaRPr lang="en-GB" sz="2000" dirty="0">
              <a:solidFill>
                <a:schemeClr val="bg1"/>
              </a:solidFill>
            </a:endParaRPr>
          </a:p>
        </p:txBody>
      </p:sp>
      <p:sp>
        <p:nvSpPr>
          <p:cNvPr id="11" name="Rounded Rectangle 10"/>
          <p:cNvSpPr/>
          <p:nvPr/>
        </p:nvSpPr>
        <p:spPr>
          <a:xfrm>
            <a:off x="2819400" y="4038600"/>
            <a:ext cx="3962400" cy="9906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GB"/>
          </a:p>
        </p:txBody>
      </p:sp>
      <p:sp>
        <p:nvSpPr>
          <p:cNvPr id="12" name="TextBox 11"/>
          <p:cNvSpPr txBox="1"/>
          <p:nvPr/>
        </p:nvSpPr>
        <p:spPr>
          <a:xfrm>
            <a:off x="2971800" y="4013537"/>
            <a:ext cx="3657600" cy="1015663"/>
          </a:xfrm>
          <a:prstGeom prst="rect">
            <a:avLst/>
          </a:prstGeom>
          <a:noFill/>
        </p:spPr>
        <p:txBody>
          <a:bodyPr wrap="square" rtlCol="0">
            <a:spAutoFit/>
          </a:bodyPr>
          <a:lstStyle/>
          <a:p>
            <a:pPr algn="ctr"/>
            <a:r>
              <a:rPr lang="en-US" sz="2000" dirty="0" smtClean="0">
                <a:solidFill>
                  <a:schemeClr val="bg1"/>
                </a:solidFill>
              </a:rPr>
              <a:t>Teaching</a:t>
            </a:r>
            <a:endParaRPr lang="en-US" dirty="0" smtClean="0">
              <a:solidFill>
                <a:schemeClr val="bg1"/>
              </a:solidFill>
            </a:endParaRPr>
          </a:p>
          <a:p>
            <a:r>
              <a:rPr lang="en-US" sz="2000" dirty="0" smtClean="0"/>
              <a:t>5-15 </a:t>
            </a:r>
            <a:r>
              <a:rPr lang="en-US" sz="2000" dirty="0" err="1" smtClean="0"/>
              <a:t>mins</a:t>
            </a:r>
            <a:r>
              <a:rPr lang="en-US" sz="2000" dirty="0" smtClean="0"/>
              <a:t>., video-taped, supervisor &amp; colleagues observe</a:t>
            </a:r>
            <a:endParaRPr lang="en-GB" sz="2000" dirty="0">
              <a:solidFill>
                <a:schemeClr val="bg1"/>
              </a:solidFill>
            </a:endParaRPr>
          </a:p>
        </p:txBody>
      </p:sp>
      <p:sp>
        <p:nvSpPr>
          <p:cNvPr id="13" name="Rounded Rectangle 12"/>
          <p:cNvSpPr/>
          <p:nvPr/>
        </p:nvSpPr>
        <p:spPr>
          <a:xfrm>
            <a:off x="2819400" y="5410200"/>
            <a:ext cx="3962400" cy="12192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GB"/>
          </a:p>
        </p:txBody>
      </p:sp>
      <p:sp>
        <p:nvSpPr>
          <p:cNvPr id="14" name="TextBox 13"/>
          <p:cNvSpPr txBox="1"/>
          <p:nvPr/>
        </p:nvSpPr>
        <p:spPr>
          <a:xfrm>
            <a:off x="2971800" y="5540514"/>
            <a:ext cx="3657600" cy="1015663"/>
          </a:xfrm>
          <a:prstGeom prst="rect">
            <a:avLst/>
          </a:prstGeom>
          <a:noFill/>
        </p:spPr>
        <p:txBody>
          <a:bodyPr wrap="square" rtlCol="0">
            <a:spAutoFit/>
          </a:bodyPr>
          <a:lstStyle/>
          <a:p>
            <a:pPr algn="ctr"/>
            <a:r>
              <a:rPr lang="en-US" sz="2000" dirty="0">
                <a:solidFill>
                  <a:schemeClr val="bg1"/>
                </a:solidFill>
              </a:rPr>
              <a:t>Providing Feedback</a:t>
            </a:r>
            <a:endParaRPr lang="en-US" dirty="0" smtClean="0">
              <a:solidFill>
                <a:schemeClr val="bg1"/>
              </a:solidFill>
            </a:endParaRPr>
          </a:p>
          <a:p>
            <a:r>
              <a:rPr lang="en-US" sz="2000" dirty="0" smtClean="0"/>
              <a:t>view video, 5 </a:t>
            </a:r>
            <a:r>
              <a:rPr lang="en-US" sz="2000" dirty="0" err="1" smtClean="0"/>
              <a:t>mins</a:t>
            </a:r>
            <a:r>
              <a:rPr lang="en-US" sz="2000" dirty="0" smtClean="0"/>
              <a:t>., supervisor &amp; colleagues</a:t>
            </a:r>
            <a:endParaRPr lang="en-GB" sz="2000" dirty="0">
              <a:solidFill>
                <a:schemeClr val="bg1"/>
              </a:solidFill>
            </a:endParaRPr>
          </a:p>
        </p:txBody>
      </p:sp>
      <p:cxnSp>
        <p:nvCxnSpPr>
          <p:cNvPr id="15" name="Straight Arrow Connector 14"/>
          <p:cNvCxnSpPr/>
          <p:nvPr/>
        </p:nvCxnSpPr>
        <p:spPr>
          <a:xfrm>
            <a:off x="4800600" y="2362200"/>
            <a:ext cx="0" cy="304800"/>
          </a:xfrm>
          <a:prstGeom prst="straightConnector1">
            <a:avLst/>
          </a:prstGeom>
          <a:ln w="44450">
            <a:tailEnd type="arrow"/>
          </a:ln>
        </p:spPr>
        <p:style>
          <a:lnRef idx="3">
            <a:schemeClr val="accent4"/>
          </a:lnRef>
          <a:fillRef idx="0">
            <a:schemeClr val="accent4"/>
          </a:fillRef>
          <a:effectRef idx="2">
            <a:schemeClr val="accent4"/>
          </a:effectRef>
          <a:fontRef idx="minor">
            <a:schemeClr val="tx1"/>
          </a:fontRef>
        </p:style>
      </p:cxnSp>
      <p:cxnSp>
        <p:nvCxnSpPr>
          <p:cNvPr id="16" name="Straight Arrow Connector 15"/>
          <p:cNvCxnSpPr/>
          <p:nvPr/>
        </p:nvCxnSpPr>
        <p:spPr>
          <a:xfrm>
            <a:off x="4800600" y="5105400"/>
            <a:ext cx="0" cy="304800"/>
          </a:xfrm>
          <a:prstGeom prst="straightConnector1">
            <a:avLst/>
          </a:prstGeom>
          <a:ln w="44450">
            <a:tailEnd type="arrow"/>
          </a:ln>
        </p:spPr>
        <p:style>
          <a:lnRef idx="3">
            <a:schemeClr val="accent4"/>
          </a:lnRef>
          <a:fillRef idx="0">
            <a:schemeClr val="accent4"/>
          </a:fillRef>
          <a:effectRef idx="2">
            <a:schemeClr val="accent4"/>
          </a:effectRef>
          <a:fontRef idx="minor">
            <a:schemeClr val="tx1"/>
          </a:fontRef>
        </p:style>
      </p:cxnSp>
      <p:cxnSp>
        <p:nvCxnSpPr>
          <p:cNvPr id="17" name="Straight Arrow Connector 16"/>
          <p:cNvCxnSpPr/>
          <p:nvPr/>
        </p:nvCxnSpPr>
        <p:spPr>
          <a:xfrm>
            <a:off x="4800600" y="3733800"/>
            <a:ext cx="0" cy="304800"/>
          </a:xfrm>
          <a:prstGeom prst="straightConnector1">
            <a:avLst/>
          </a:prstGeom>
          <a:ln w="44450">
            <a:tailEnd type="arrow"/>
          </a:ln>
        </p:spPr>
        <p:style>
          <a:lnRef idx="3">
            <a:schemeClr val="accent4"/>
          </a:lnRef>
          <a:fillRef idx="0">
            <a:schemeClr val="accent4"/>
          </a:fillRef>
          <a:effectRef idx="2">
            <a:schemeClr val="accent4"/>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Microteaching</a:t>
            </a:r>
            <a:endParaRPr lang="en-GB" dirty="0"/>
          </a:p>
        </p:txBody>
      </p:sp>
      <p:sp>
        <p:nvSpPr>
          <p:cNvPr id="3" name="Content Placeholder 2"/>
          <p:cNvSpPr>
            <a:spLocks noGrp="1"/>
          </p:cNvSpPr>
          <p:nvPr>
            <p:ph idx="1"/>
          </p:nvPr>
        </p:nvSpPr>
        <p:spPr/>
        <p:txBody>
          <a:bodyPr/>
          <a:lstStyle/>
          <a:p>
            <a:r>
              <a:rPr lang="en-GB" dirty="0" smtClean="0"/>
              <a:t>Feedback Tips</a:t>
            </a:r>
            <a:endParaRPr lang="en-GB"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Self Reflection</a:t>
            </a:r>
            <a:endParaRPr lang="en-GB" dirty="0"/>
          </a:p>
        </p:txBody>
      </p:sp>
      <p:sp>
        <p:nvSpPr>
          <p:cNvPr id="3" name="Content Placeholder 2"/>
          <p:cNvSpPr>
            <a:spLocks noGrp="1"/>
          </p:cNvSpPr>
          <p:nvPr>
            <p:ph idx="1"/>
          </p:nvPr>
        </p:nvSpPr>
        <p:spPr/>
        <p:txBody>
          <a:bodyPr>
            <a:normAutofit fontScale="77500" lnSpcReduction="20000"/>
          </a:bodyPr>
          <a:lstStyle/>
          <a:p>
            <a:r>
              <a:rPr lang="en-GB" dirty="0" smtClean="0"/>
              <a:t>How do you define teaching?</a:t>
            </a:r>
          </a:p>
          <a:p>
            <a:r>
              <a:rPr lang="en-GB" dirty="0" smtClean="0"/>
              <a:t>How do you normally begin your class?</a:t>
            </a:r>
          </a:p>
          <a:p>
            <a:r>
              <a:rPr lang="en-GB" dirty="0" smtClean="0"/>
              <a:t>How do </a:t>
            </a:r>
            <a:r>
              <a:rPr lang="en-GB" dirty="0" smtClean="0"/>
              <a:t>you </a:t>
            </a:r>
            <a:r>
              <a:rPr lang="en-GB" dirty="0" smtClean="0"/>
              <a:t>normally ask questions to your students?</a:t>
            </a:r>
          </a:p>
          <a:p>
            <a:r>
              <a:rPr lang="en-GB" dirty="0" smtClean="0"/>
              <a:t>How do </a:t>
            </a:r>
            <a:r>
              <a:rPr lang="en-GB" dirty="0" smtClean="0"/>
              <a:t>you </a:t>
            </a:r>
            <a:r>
              <a:rPr lang="en-GB" dirty="0" smtClean="0"/>
              <a:t>know that your students have understood your lesson for that day?</a:t>
            </a:r>
          </a:p>
          <a:p>
            <a:r>
              <a:rPr lang="en-GB" dirty="0" smtClean="0"/>
              <a:t>Have </a:t>
            </a:r>
            <a:r>
              <a:rPr lang="en-GB" dirty="0" smtClean="0"/>
              <a:t>you </a:t>
            </a:r>
            <a:r>
              <a:rPr lang="en-GB" dirty="0" smtClean="0"/>
              <a:t>presented all your lessons well?</a:t>
            </a:r>
          </a:p>
          <a:p>
            <a:r>
              <a:rPr lang="en-GB" dirty="0" smtClean="0"/>
              <a:t>Do the students have difficulties to understand you in the class?</a:t>
            </a:r>
          </a:p>
          <a:p>
            <a:r>
              <a:rPr lang="en-GB" dirty="0" smtClean="0"/>
              <a:t>What can you say about your (in class) teaching style?</a:t>
            </a:r>
          </a:p>
          <a:p>
            <a:r>
              <a:rPr lang="en-GB" dirty="0" smtClean="0"/>
              <a:t>Do you use different technique with different set of students? </a:t>
            </a:r>
          </a:p>
          <a:p>
            <a:pPr>
              <a:buNone/>
            </a:pPr>
            <a:endParaRPr lang="en-GB" dirty="0" smtClean="0"/>
          </a:p>
          <a:p>
            <a:pPr>
              <a:buNone/>
            </a:pPr>
            <a:endParaRPr lang="en-GB"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Teaching - Meaning</a:t>
            </a:r>
            <a:endParaRPr lang="en-GB" dirty="0"/>
          </a:p>
        </p:txBody>
      </p:sp>
      <p:sp>
        <p:nvSpPr>
          <p:cNvPr id="3" name="Content Placeholder 2"/>
          <p:cNvSpPr>
            <a:spLocks noGrp="1"/>
          </p:cNvSpPr>
          <p:nvPr>
            <p:ph idx="1"/>
          </p:nvPr>
        </p:nvSpPr>
        <p:spPr/>
        <p:txBody>
          <a:bodyPr>
            <a:normAutofit fontScale="85000" lnSpcReduction="20000"/>
          </a:bodyPr>
          <a:lstStyle/>
          <a:p>
            <a:r>
              <a:rPr lang="en-US" i="1" dirty="0" smtClean="0"/>
              <a:t>Teaching is the stimulation, guidance, direction and encouragement of learning.</a:t>
            </a:r>
            <a:r>
              <a:rPr lang="en-US" dirty="0" smtClean="0"/>
              <a:t> </a:t>
            </a:r>
            <a:endParaRPr lang="en-US" dirty="0" smtClean="0"/>
          </a:p>
          <a:p>
            <a:r>
              <a:rPr lang="en-US" i="1" dirty="0" smtClean="0"/>
              <a:t>Teaching </a:t>
            </a:r>
            <a:r>
              <a:rPr lang="en-US" i="1" dirty="0" smtClean="0"/>
              <a:t>is the communication between two or more persons, who influence each other by their ideas and learn something in the process of interaction.</a:t>
            </a:r>
            <a:r>
              <a:rPr lang="en-US" dirty="0" smtClean="0"/>
              <a:t> </a:t>
            </a:r>
            <a:endParaRPr lang="en-US" dirty="0" smtClean="0"/>
          </a:p>
          <a:p>
            <a:r>
              <a:rPr lang="en-US" i="1" dirty="0" smtClean="0"/>
              <a:t>Teaching </a:t>
            </a:r>
            <a:r>
              <a:rPr lang="en-US" i="1" dirty="0" smtClean="0"/>
              <a:t>is to fill the minds of the learner </a:t>
            </a:r>
            <a:r>
              <a:rPr lang="en-US" i="1" dirty="0" smtClean="0"/>
              <a:t>with information </a:t>
            </a:r>
            <a:r>
              <a:rPr lang="en-US" i="1" dirty="0" smtClean="0"/>
              <a:t>and knowledge of facts for future use. </a:t>
            </a:r>
            <a:endParaRPr lang="en-US" i="1" dirty="0" smtClean="0"/>
          </a:p>
          <a:p>
            <a:r>
              <a:rPr lang="en-US" i="1" dirty="0" smtClean="0"/>
              <a:t>Teaching </a:t>
            </a:r>
            <a:r>
              <a:rPr lang="en-US" i="1" dirty="0" smtClean="0"/>
              <a:t>is the process in which learner, teacher and other variables are organized in a systematic way to attain some pre-determined goals.</a:t>
            </a:r>
            <a:r>
              <a:rPr lang="en-US" dirty="0" smtClean="0"/>
              <a:t> </a:t>
            </a:r>
            <a:endParaRPr lang="en-US" dirty="0" smtClean="0"/>
          </a:p>
          <a:p>
            <a:r>
              <a:rPr lang="en-US" i="1" dirty="0" smtClean="0"/>
              <a:t>Teaching </a:t>
            </a:r>
            <a:r>
              <a:rPr lang="en-US" i="1" dirty="0" smtClean="0"/>
              <a:t>is to cause the child to learn and acquire the desired knowledge, skills and also desired ways of living in the society.</a:t>
            </a:r>
            <a:r>
              <a:rPr lang="en-US" dirty="0" smtClean="0"/>
              <a:t> </a:t>
            </a:r>
            <a:endParaRPr 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608" y="1295400"/>
            <a:ext cx="7498080" cy="5181600"/>
          </a:xfrm>
        </p:spPr>
        <p:txBody>
          <a:bodyPr>
            <a:normAutofit fontScale="85000" lnSpcReduction="20000"/>
          </a:bodyPr>
          <a:lstStyle/>
          <a:p>
            <a:pPr marL="0" indent="0">
              <a:buNone/>
            </a:pPr>
            <a:r>
              <a:rPr lang="en-US" dirty="0" smtClean="0"/>
              <a:t>Teaching </a:t>
            </a:r>
            <a:r>
              <a:rPr lang="en-US" dirty="0" smtClean="0"/>
              <a:t>is the arrangement of contingencies of reinforcement under which students learn. They learn without teaching in their natural environment, but teachers arrange special contingencies which expedite learning and hastening the appearance of </a:t>
            </a:r>
            <a:r>
              <a:rPr lang="en-US" dirty="0" err="1" smtClean="0"/>
              <a:t>behaviour</a:t>
            </a:r>
            <a:r>
              <a:rPr lang="en-US" dirty="0" smtClean="0"/>
              <a:t> which would otherwise be acquired slowly or making scene of the appearance of </a:t>
            </a:r>
            <a:r>
              <a:rPr lang="en-US" dirty="0" err="1" smtClean="0"/>
              <a:t>behaviour</a:t>
            </a:r>
            <a:r>
              <a:rPr lang="en-US" dirty="0" smtClean="0"/>
              <a:t> which might otherwise never occur</a:t>
            </a:r>
            <a:r>
              <a:rPr lang="en-US" dirty="0" smtClean="0"/>
              <a:t>. </a:t>
            </a:r>
          </a:p>
          <a:p>
            <a:pPr marL="0" indent="0">
              <a:buNone/>
            </a:pPr>
            <a:r>
              <a:rPr lang="en-US" dirty="0" smtClean="0"/>
              <a:t>(</a:t>
            </a:r>
            <a:r>
              <a:rPr lang="en-US" dirty="0" smtClean="0"/>
              <a:t>B.F. </a:t>
            </a:r>
            <a:r>
              <a:rPr lang="en-US" dirty="0" smtClean="0"/>
              <a:t>Skinner, </a:t>
            </a:r>
            <a:r>
              <a:rPr lang="en-US" dirty="0" smtClean="0"/>
              <a:t>1968</a:t>
            </a:r>
            <a:r>
              <a:rPr lang="en-US" dirty="0" smtClean="0"/>
              <a:t>)</a:t>
            </a:r>
          </a:p>
          <a:p>
            <a:pPr marL="0" indent="0">
              <a:buNone/>
            </a:pPr>
            <a:r>
              <a:rPr lang="en-US" dirty="0" smtClean="0"/>
              <a:t/>
            </a:r>
            <a:br>
              <a:rPr lang="en-US" dirty="0" smtClean="0"/>
            </a:br>
            <a:r>
              <a:rPr lang="en-US" dirty="0" smtClean="0"/>
              <a:t>Teaching </a:t>
            </a:r>
            <a:r>
              <a:rPr lang="en-US" dirty="0" smtClean="0"/>
              <a:t>as an act of interpersonal influence aimed at changing the ways in which other persons can or will behave</a:t>
            </a:r>
            <a:r>
              <a:rPr lang="en-US" dirty="0" smtClean="0"/>
              <a:t>. </a:t>
            </a:r>
          </a:p>
          <a:p>
            <a:pPr marL="0" indent="0">
              <a:buNone/>
            </a:pPr>
            <a:r>
              <a:rPr lang="en-US" dirty="0" smtClean="0"/>
              <a:t>(</a:t>
            </a:r>
            <a:r>
              <a:rPr lang="en-US" dirty="0" smtClean="0"/>
              <a:t>N.L. Gage, 1963)</a:t>
            </a:r>
            <a:endParaRPr lang="en-GB" dirty="0"/>
          </a:p>
        </p:txBody>
      </p:sp>
      <p:sp>
        <p:nvSpPr>
          <p:cNvPr id="4" name="Title 1"/>
          <p:cNvSpPr>
            <a:spLocks noGrp="1"/>
          </p:cNvSpPr>
          <p:nvPr>
            <p:ph type="title"/>
          </p:nvPr>
        </p:nvSpPr>
        <p:spPr>
          <a:xfrm>
            <a:off x="1435608" y="76200"/>
            <a:ext cx="7498080" cy="1143000"/>
          </a:xfrm>
        </p:spPr>
        <p:txBody>
          <a:bodyPr/>
          <a:lstStyle/>
          <a:p>
            <a:r>
              <a:rPr lang="en-US" b="1" dirty="0" smtClean="0"/>
              <a:t>Teaching - </a:t>
            </a:r>
            <a:r>
              <a:rPr lang="en-US" b="1" dirty="0" smtClean="0"/>
              <a:t>Definition</a:t>
            </a:r>
            <a:endParaRPr lang="en-GB"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a teaching </a:t>
            </a:r>
            <a:r>
              <a:rPr lang="en-US" b="1" dirty="0" smtClean="0"/>
              <a:t>skill?</a:t>
            </a:r>
            <a:endParaRPr lang="en-GB" dirty="0"/>
          </a:p>
        </p:txBody>
      </p:sp>
      <p:sp>
        <p:nvSpPr>
          <p:cNvPr id="3" name="Content Placeholder 2"/>
          <p:cNvSpPr>
            <a:spLocks noGrp="1"/>
          </p:cNvSpPr>
          <p:nvPr>
            <p:ph idx="1"/>
          </p:nvPr>
        </p:nvSpPr>
        <p:spPr/>
        <p:txBody>
          <a:bodyPr>
            <a:normAutofit/>
          </a:bodyPr>
          <a:lstStyle/>
          <a:p>
            <a:pPr marL="288925" indent="-288925">
              <a:buFont typeface="Wingdings" pitchFamily="2" charset="2"/>
              <a:buChar char="§"/>
            </a:pPr>
            <a:r>
              <a:rPr lang="en-US" dirty="0" smtClean="0"/>
              <a:t>A </a:t>
            </a:r>
            <a:r>
              <a:rPr lang="en-US" dirty="0" smtClean="0"/>
              <a:t>teaching skill is that </a:t>
            </a:r>
            <a:r>
              <a:rPr lang="en-US" dirty="0" err="1" smtClean="0"/>
              <a:t>behaviour</a:t>
            </a:r>
            <a:r>
              <a:rPr lang="en-US" dirty="0" smtClean="0"/>
              <a:t> of the teacher which facilitates pupils’ learning directly or indirectly</a:t>
            </a:r>
            <a:r>
              <a:rPr lang="en-US" dirty="0" smtClean="0"/>
              <a:t>.</a:t>
            </a:r>
          </a:p>
          <a:p>
            <a:pPr marL="288925" indent="-288925">
              <a:buFont typeface="Wingdings" pitchFamily="2" charset="2"/>
              <a:buChar char="§"/>
            </a:pPr>
            <a:r>
              <a:rPr lang="en-US" dirty="0" smtClean="0"/>
              <a:t>A </a:t>
            </a:r>
            <a:r>
              <a:rPr lang="en-US" dirty="0" smtClean="0"/>
              <a:t>teaching skill includes all arts and </a:t>
            </a:r>
            <a:r>
              <a:rPr lang="en-US" dirty="0" err="1" smtClean="0"/>
              <a:t>behaviour</a:t>
            </a:r>
            <a:r>
              <a:rPr lang="en-US" dirty="0" smtClean="0"/>
              <a:t> of the teacher which maximizes pupils’ learning</a:t>
            </a:r>
            <a:r>
              <a:rPr lang="en-US" dirty="0" smtClean="0"/>
              <a:t>.</a:t>
            </a:r>
          </a:p>
          <a:p>
            <a:pPr marL="288925" indent="-288925">
              <a:buFont typeface="Wingdings" pitchFamily="2" charset="2"/>
              <a:buChar char="§"/>
            </a:pPr>
            <a:r>
              <a:rPr lang="en-US" dirty="0" smtClean="0"/>
              <a:t>A </a:t>
            </a:r>
            <a:r>
              <a:rPr lang="en-US" dirty="0" smtClean="0"/>
              <a:t>teaching skill is that art of the teacher which makes communication between the teacher and pupils sufficiently.</a:t>
            </a:r>
            <a:endParaRPr lang="en-GB"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nvPr>
        </p:nvGraphicFramePr>
        <p:xfrm>
          <a:off x="304800" y="152400"/>
          <a:ext cx="8566150" cy="6417296"/>
        </p:xfrm>
        <a:graphic>
          <a:graphicData uri="http://schemas.openxmlformats.org/drawingml/2006/table">
            <a:tbl>
              <a:tblPr firstRow="1" bandRow="1">
                <a:tableStyleId>{5C22544A-7EE6-4342-B048-85BDC9FD1C3A}</a:tableStyleId>
              </a:tblPr>
              <a:tblGrid>
                <a:gridCol w="4283075"/>
                <a:gridCol w="4283075"/>
              </a:tblGrid>
              <a:tr h="349253">
                <a:tc>
                  <a:txBody>
                    <a:bodyPr/>
                    <a:lstStyle/>
                    <a:p>
                      <a:r>
                        <a:rPr lang="en-US" dirty="0" smtClean="0"/>
                        <a:t>B.K. </a:t>
                      </a:r>
                      <a:r>
                        <a:rPr lang="en-US" dirty="0" err="1" smtClean="0"/>
                        <a:t>Passi</a:t>
                      </a:r>
                      <a:r>
                        <a:rPr lang="en-US" dirty="0" smtClean="0"/>
                        <a:t>; “Becoming Better Teacher; Micro-teaching Approach” </a:t>
                      </a:r>
                      <a:endParaRPr lang="en-GB" dirty="0"/>
                    </a:p>
                  </a:txBody>
                  <a:tcPr/>
                </a:tc>
                <a:tc>
                  <a:txBody>
                    <a:bodyPr/>
                    <a:lstStyle/>
                    <a:p>
                      <a:r>
                        <a:rPr lang="en-US" dirty="0" smtClean="0"/>
                        <a:t>NCERT (National Council of Educational Research and Training) </a:t>
                      </a:r>
                      <a:endParaRPr lang="en-GB" dirty="0"/>
                    </a:p>
                  </a:txBody>
                  <a:tcPr/>
                </a:tc>
              </a:tr>
              <a:tr h="5777216">
                <a:tc>
                  <a:txBody>
                    <a:bodyPr/>
                    <a:lstStyle/>
                    <a:p>
                      <a:pPr>
                        <a:lnSpc>
                          <a:spcPct val="100000"/>
                        </a:lnSpc>
                        <a:buFont typeface="Arial" pitchFamily="34" charset="0"/>
                        <a:buChar char="•"/>
                      </a:pPr>
                      <a:r>
                        <a:rPr lang="en-US" dirty="0" smtClean="0"/>
                        <a:t>Writing instructional objectives</a:t>
                      </a:r>
                    </a:p>
                    <a:p>
                      <a:pPr>
                        <a:lnSpc>
                          <a:spcPct val="100000"/>
                        </a:lnSpc>
                        <a:buFont typeface="Arial" pitchFamily="34" charset="0"/>
                        <a:buChar char="•"/>
                      </a:pPr>
                      <a:r>
                        <a:rPr lang="en-US" dirty="0" smtClean="0"/>
                        <a:t>Introducing a lesson</a:t>
                      </a:r>
                    </a:p>
                    <a:p>
                      <a:pPr>
                        <a:lnSpc>
                          <a:spcPct val="100000"/>
                        </a:lnSpc>
                        <a:buFont typeface="Arial" pitchFamily="34" charset="0"/>
                        <a:buChar char="•"/>
                      </a:pPr>
                      <a:r>
                        <a:rPr lang="en-US" dirty="0" smtClean="0"/>
                        <a:t>Fluency in questioning</a:t>
                      </a:r>
                    </a:p>
                    <a:p>
                      <a:pPr>
                        <a:lnSpc>
                          <a:spcPct val="100000"/>
                        </a:lnSpc>
                        <a:buFont typeface="Arial" pitchFamily="34" charset="0"/>
                        <a:buChar char="•"/>
                      </a:pPr>
                      <a:r>
                        <a:rPr lang="en-US" dirty="0" smtClean="0"/>
                        <a:t>Probing questioning</a:t>
                      </a:r>
                    </a:p>
                    <a:p>
                      <a:pPr>
                        <a:lnSpc>
                          <a:spcPct val="100000"/>
                        </a:lnSpc>
                        <a:buFont typeface="Arial" pitchFamily="34" charset="0"/>
                        <a:buChar char="•"/>
                      </a:pPr>
                      <a:r>
                        <a:rPr lang="en-US" dirty="0" smtClean="0"/>
                        <a:t>Explaining</a:t>
                      </a:r>
                    </a:p>
                    <a:p>
                      <a:pPr>
                        <a:lnSpc>
                          <a:spcPct val="100000"/>
                        </a:lnSpc>
                        <a:buFont typeface="Arial" pitchFamily="34" charset="0"/>
                        <a:buChar char="•"/>
                      </a:pPr>
                      <a:r>
                        <a:rPr lang="en-US" dirty="0" smtClean="0"/>
                        <a:t>Illustrating with examples</a:t>
                      </a:r>
                    </a:p>
                    <a:p>
                      <a:pPr>
                        <a:lnSpc>
                          <a:spcPct val="100000"/>
                        </a:lnSpc>
                        <a:buFont typeface="Arial" pitchFamily="34" charset="0"/>
                        <a:buChar char="•"/>
                      </a:pPr>
                      <a:r>
                        <a:rPr lang="en-US" dirty="0" smtClean="0"/>
                        <a:t>Stimulus variation</a:t>
                      </a:r>
                    </a:p>
                    <a:p>
                      <a:pPr>
                        <a:lnSpc>
                          <a:spcPct val="100000"/>
                        </a:lnSpc>
                        <a:buFont typeface="Arial" pitchFamily="34" charset="0"/>
                        <a:buChar char="•"/>
                      </a:pPr>
                      <a:r>
                        <a:rPr lang="en-US" dirty="0" smtClean="0"/>
                        <a:t>Silence and non-verbal cues</a:t>
                      </a:r>
                    </a:p>
                    <a:p>
                      <a:pPr>
                        <a:lnSpc>
                          <a:spcPct val="100000"/>
                        </a:lnSpc>
                        <a:buFont typeface="Arial" pitchFamily="34" charset="0"/>
                        <a:buChar char="•"/>
                      </a:pPr>
                      <a:r>
                        <a:rPr lang="en-US" dirty="0" smtClean="0"/>
                        <a:t>Reinforcement</a:t>
                      </a:r>
                    </a:p>
                    <a:p>
                      <a:pPr>
                        <a:lnSpc>
                          <a:spcPct val="100000"/>
                        </a:lnSpc>
                        <a:buFont typeface="Arial" pitchFamily="34" charset="0"/>
                        <a:buChar char="•"/>
                      </a:pPr>
                      <a:r>
                        <a:rPr lang="en-US" dirty="0" smtClean="0"/>
                        <a:t>Increasing pupil participation</a:t>
                      </a:r>
                    </a:p>
                    <a:p>
                      <a:pPr>
                        <a:lnSpc>
                          <a:spcPct val="100000"/>
                        </a:lnSpc>
                        <a:buFont typeface="Arial" pitchFamily="34" charset="0"/>
                        <a:buChar char="•"/>
                      </a:pPr>
                      <a:r>
                        <a:rPr lang="en-US" dirty="0" smtClean="0"/>
                        <a:t>Using black board</a:t>
                      </a:r>
                    </a:p>
                    <a:p>
                      <a:pPr>
                        <a:lnSpc>
                          <a:spcPct val="100000"/>
                        </a:lnSpc>
                        <a:buFont typeface="Arial" pitchFamily="34" charset="0"/>
                        <a:buChar char="•"/>
                      </a:pPr>
                      <a:r>
                        <a:rPr lang="en-US" dirty="0" smtClean="0"/>
                        <a:t>Achieving Closure</a:t>
                      </a:r>
                    </a:p>
                    <a:p>
                      <a:pPr>
                        <a:lnSpc>
                          <a:spcPct val="100000"/>
                        </a:lnSpc>
                        <a:buFont typeface="Arial" pitchFamily="34" charset="0"/>
                        <a:buChar char="•"/>
                      </a:pPr>
                      <a:r>
                        <a:rPr lang="en-US" dirty="0" smtClean="0"/>
                        <a:t>Recognizing attending behavior</a:t>
                      </a:r>
                      <a:endParaRPr lang="en-GB" dirty="0"/>
                    </a:p>
                  </a:txBody>
                  <a:tcPr/>
                </a:tc>
                <a:tc>
                  <a:txBody>
                    <a:bodyPr/>
                    <a:lstStyle/>
                    <a:p>
                      <a:pPr>
                        <a:buFont typeface="Arial" pitchFamily="34" charset="0"/>
                        <a:buChar char="•"/>
                      </a:pPr>
                      <a:r>
                        <a:rPr lang="en-US" dirty="0" smtClean="0"/>
                        <a:t>writing instructional objectives</a:t>
                      </a:r>
                    </a:p>
                    <a:p>
                      <a:pPr>
                        <a:buFont typeface="Arial" pitchFamily="34" charset="0"/>
                        <a:buChar char="•"/>
                      </a:pPr>
                      <a:r>
                        <a:rPr lang="en-US" dirty="0" smtClean="0"/>
                        <a:t>Organizing the content</a:t>
                      </a:r>
                    </a:p>
                    <a:p>
                      <a:pPr>
                        <a:buFont typeface="Arial" pitchFamily="34" charset="0"/>
                        <a:buChar char="•"/>
                      </a:pPr>
                      <a:r>
                        <a:rPr lang="en-US" dirty="0" smtClean="0"/>
                        <a:t>Creating set for introducing the lesson</a:t>
                      </a:r>
                    </a:p>
                    <a:p>
                      <a:pPr>
                        <a:buFont typeface="Arial" pitchFamily="34" charset="0"/>
                        <a:buChar char="•"/>
                      </a:pPr>
                      <a:r>
                        <a:rPr lang="en-US" dirty="0" smtClean="0"/>
                        <a:t>introducing a lesson</a:t>
                      </a:r>
                    </a:p>
                    <a:p>
                      <a:pPr>
                        <a:buFont typeface="Arial" pitchFamily="34" charset="0"/>
                        <a:buChar char="•"/>
                      </a:pPr>
                      <a:r>
                        <a:rPr lang="en-US" dirty="0" smtClean="0"/>
                        <a:t>Structuring classroom questions</a:t>
                      </a:r>
                    </a:p>
                    <a:p>
                      <a:pPr>
                        <a:buFont typeface="Arial" pitchFamily="34" charset="0"/>
                        <a:buChar char="•"/>
                      </a:pPr>
                      <a:r>
                        <a:rPr lang="en-US" dirty="0" smtClean="0"/>
                        <a:t>Question delivery and its distribution</a:t>
                      </a:r>
                    </a:p>
                    <a:p>
                      <a:pPr>
                        <a:buFont typeface="Arial" pitchFamily="34" charset="0"/>
                        <a:buChar char="•"/>
                      </a:pPr>
                      <a:r>
                        <a:rPr lang="en-US" dirty="0" smtClean="0"/>
                        <a:t>Response management</a:t>
                      </a:r>
                    </a:p>
                    <a:p>
                      <a:pPr>
                        <a:buFont typeface="Arial" pitchFamily="34" charset="0"/>
                        <a:buChar char="•"/>
                      </a:pPr>
                      <a:r>
                        <a:rPr lang="en-US" dirty="0" smtClean="0"/>
                        <a:t>Explaining</a:t>
                      </a:r>
                    </a:p>
                    <a:p>
                      <a:pPr>
                        <a:buFont typeface="Arial" pitchFamily="34" charset="0"/>
                        <a:buChar char="•"/>
                      </a:pPr>
                      <a:r>
                        <a:rPr lang="en-US" dirty="0" smtClean="0"/>
                        <a:t>Illustrating with examples</a:t>
                      </a:r>
                    </a:p>
                    <a:p>
                      <a:pPr>
                        <a:buFont typeface="Arial" pitchFamily="34" charset="0"/>
                        <a:buChar char="•"/>
                      </a:pPr>
                      <a:r>
                        <a:rPr lang="en-US" dirty="0" smtClean="0"/>
                        <a:t>Using teaching aids</a:t>
                      </a:r>
                    </a:p>
                    <a:p>
                      <a:pPr>
                        <a:buFont typeface="Arial" pitchFamily="34" charset="0"/>
                        <a:buChar char="•"/>
                      </a:pPr>
                      <a:r>
                        <a:rPr lang="en-US" dirty="0" smtClean="0"/>
                        <a:t>Stimulus variation</a:t>
                      </a:r>
                    </a:p>
                    <a:p>
                      <a:pPr>
                        <a:buFont typeface="Arial" pitchFamily="34" charset="0"/>
                        <a:buChar char="•"/>
                      </a:pPr>
                      <a:r>
                        <a:rPr lang="en-US" dirty="0" smtClean="0"/>
                        <a:t>Pacing of the lesson</a:t>
                      </a:r>
                    </a:p>
                    <a:p>
                      <a:pPr>
                        <a:buFont typeface="Arial" pitchFamily="34" charset="0"/>
                        <a:buChar char="•"/>
                      </a:pPr>
                      <a:r>
                        <a:rPr lang="en-US" dirty="0" smtClean="0"/>
                        <a:t>Promoting pupil participation</a:t>
                      </a:r>
                    </a:p>
                    <a:p>
                      <a:pPr>
                        <a:buFont typeface="Arial" pitchFamily="34" charset="0"/>
                        <a:buChar char="•"/>
                      </a:pPr>
                      <a:r>
                        <a:rPr lang="en-US" dirty="0" smtClean="0"/>
                        <a:t>Use of blackboard</a:t>
                      </a:r>
                    </a:p>
                    <a:p>
                      <a:pPr>
                        <a:buFont typeface="Arial" pitchFamily="34" charset="0"/>
                        <a:buChar char="•"/>
                      </a:pPr>
                      <a:r>
                        <a:rPr lang="en-US" dirty="0" smtClean="0"/>
                        <a:t>Achieving closure of the lesson</a:t>
                      </a:r>
                    </a:p>
                    <a:p>
                      <a:pPr>
                        <a:buFont typeface="Arial" pitchFamily="34" charset="0"/>
                        <a:buChar char="•"/>
                      </a:pPr>
                      <a:r>
                        <a:rPr lang="en-US" dirty="0" smtClean="0"/>
                        <a:t>Giving assignments</a:t>
                      </a:r>
                    </a:p>
                    <a:p>
                      <a:pPr>
                        <a:buFont typeface="Arial" pitchFamily="34" charset="0"/>
                        <a:buChar char="•"/>
                      </a:pPr>
                      <a:r>
                        <a:rPr lang="en-US" dirty="0" smtClean="0"/>
                        <a:t>Evaluating the pupil’s progress</a:t>
                      </a:r>
                    </a:p>
                    <a:p>
                      <a:pPr>
                        <a:buFont typeface="Arial" pitchFamily="34" charset="0"/>
                        <a:buChar char="•"/>
                      </a:pPr>
                      <a:r>
                        <a:rPr lang="en-US" dirty="0" smtClean="0"/>
                        <a:t>Diagnosing pupil learning difficulties and taking remedial measures</a:t>
                      </a:r>
                    </a:p>
                    <a:p>
                      <a:pPr>
                        <a:buFont typeface="Arial" pitchFamily="34" charset="0"/>
                        <a:buChar char="•"/>
                      </a:pPr>
                      <a:r>
                        <a:rPr lang="en-US" dirty="0" smtClean="0"/>
                        <a:t>Management of the class</a:t>
                      </a:r>
                      <a:endParaRPr lang="en-GB" dirty="0"/>
                    </a:p>
                  </a:txBody>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600" y="76200"/>
            <a:ext cx="4419600" cy="1143000"/>
          </a:xfrm>
        </p:spPr>
        <p:txBody>
          <a:bodyPr>
            <a:normAutofit fontScale="90000"/>
          </a:bodyPr>
          <a:lstStyle/>
          <a:p>
            <a:pPr algn="ctr"/>
            <a:r>
              <a:rPr lang="en-GB" b="1" dirty="0" smtClean="0"/>
              <a:t>Stages of a lesson</a:t>
            </a:r>
            <a:endParaRPr lang="en-GB" b="1" dirty="0"/>
          </a:p>
        </p:txBody>
      </p:sp>
      <p:sp>
        <p:nvSpPr>
          <p:cNvPr id="4" name="Rounded Rectangle 3"/>
          <p:cNvSpPr/>
          <p:nvPr/>
        </p:nvSpPr>
        <p:spPr>
          <a:xfrm>
            <a:off x="3429000" y="1447800"/>
            <a:ext cx="2286000" cy="838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smtClean="0">
                <a:hlinkClick r:id="rId2" action="ppaction://hlinksldjump"/>
              </a:rPr>
              <a:t>Planning</a:t>
            </a:r>
            <a:endParaRPr lang="en-GB" sz="2800" dirty="0"/>
          </a:p>
        </p:txBody>
      </p:sp>
      <p:sp>
        <p:nvSpPr>
          <p:cNvPr id="5" name="Rounded Rectangle 4"/>
          <p:cNvSpPr/>
          <p:nvPr/>
        </p:nvSpPr>
        <p:spPr>
          <a:xfrm>
            <a:off x="3352800" y="2743200"/>
            <a:ext cx="2438400" cy="990600"/>
          </a:xfrm>
          <a:prstGeom prst="roundRect">
            <a:avLst>
              <a:gd name="adj"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Introduction</a:t>
            </a:r>
          </a:p>
          <a:p>
            <a:pPr algn="ctr"/>
            <a:r>
              <a:rPr lang="en-US" sz="2400" b="1" dirty="0" smtClean="0"/>
              <a:t> </a:t>
            </a:r>
            <a:r>
              <a:rPr lang="en-US" sz="2400" dirty="0" smtClean="0">
                <a:hlinkClick r:id="rId3" action="ppaction://hlinksldjump"/>
              </a:rPr>
              <a:t>(Set-induction)</a:t>
            </a:r>
            <a:endParaRPr lang="en-GB" sz="2400" dirty="0"/>
          </a:p>
        </p:txBody>
      </p:sp>
      <p:sp>
        <p:nvSpPr>
          <p:cNvPr id="6" name="Rounded Rectangle 5"/>
          <p:cNvSpPr/>
          <p:nvPr/>
        </p:nvSpPr>
        <p:spPr>
          <a:xfrm>
            <a:off x="3429000" y="4191000"/>
            <a:ext cx="2286000" cy="838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hlinkClick r:id="rId4" action="ppaction://hlinksldjump"/>
              </a:rPr>
              <a:t>Presentation </a:t>
            </a:r>
            <a:endParaRPr lang="en-GB" sz="2400" dirty="0"/>
          </a:p>
        </p:txBody>
      </p:sp>
      <p:sp>
        <p:nvSpPr>
          <p:cNvPr id="7" name="Rounded Rectangle 6"/>
          <p:cNvSpPr/>
          <p:nvPr/>
        </p:nvSpPr>
        <p:spPr>
          <a:xfrm>
            <a:off x="3429000" y="5486400"/>
            <a:ext cx="2286000" cy="838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hlinkClick r:id="rId5" action="ppaction://hlinksldjump"/>
              </a:rPr>
              <a:t>Closing </a:t>
            </a:r>
            <a:endParaRPr lang="en-GB" sz="2400" dirty="0"/>
          </a:p>
        </p:txBody>
      </p:sp>
      <p:cxnSp>
        <p:nvCxnSpPr>
          <p:cNvPr id="10" name="Straight Arrow Connector 9"/>
          <p:cNvCxnSpPr/>
          <p:nvPr/>
        </p:nvCxnSpPr>
        <p:spPr>
          <a:xfrm>
            <a:off x="4572000" y="2362200"/>
            <a:ext cx="0" cy="304800"/>
          </a:xfrm>
          <a:prstGeom prst="straightConnector1">
            <a:avLst/>
          </a:prstGeom>
          <a:ln w="53975" cmpd="sng">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572000" y="5105400"/>
            <a:ext cx="0" cy="304800"/>
          </a:xfrm>
          <a:prstGeom prst="straightConnector1">
            <a:avLst/>
          </a:prstGeom>
          <a:ln w="53975" cmpd="sng">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4572000" y="3810000"/>
            <a:ext cx="0" cy="304800"/>
          </a:xfrm>
          <a:prstGeom prst="straightConnector1">
            <a:avLst/>
          </a:prstGeom>
          <a:ln w="53975" cmpd="sng">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143000" y="152400"/>
            <a:ext cx="2438400" cy="1143000"/>
          </a:xfrm>
        </p:spPr>
        <p:txBody>
          <a:bodyPr>
            <a:normAutofit/>
          </a:bodyPr>
          <a:lstStyle/>
          <a:p>
            <a:r>
              <a:rPr lang="en-GB" b="1" dirty="0" smtClean="0"/>
              <a:t>Planning</a:t>
            </a:r>
            <a:endParaRPr lang="en-GB" b="1" dirty="0"/>
          </a:p>
        </p:txBody>
      </p:sp>
      <p:sp>
        <p:nvSpPr>
          <p:cNvPr id="4" name="Rounded Rectangle 3"/>
          <p:cNvSpPr/>
          <p:nvPr/>
        </p:nvSpPr>
        <p:spPr>
          <a:xfrm>
            <a:off x="3276600" y="2971800"/>
            <a:ext cx="2590800" cy="1219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Components</a:t>
            </a:r>
            <a:endParaRPr lang="en-GB" sz="3200" dirty="0"/>
          </a:p>
        </p:txBody>
      </p:sp>
      <p:sp>
        <p:nvSpPr>
          <p:cNvPr id="5" name="Cloud Callout 4"/>
          <p:cNvSpPr/>
          <p:nvPr/>
        </p:nvSpPr>
        <p:spPr>
          <a:xfrm>
            <a:off x="609600" y="4648200"/>
            <a:ext cx="3048000" cy="1066800"/>
          </a:xfrm>
          <a:prstGeom prst="cloudCallout">
            <a:avLst>
              <a:gd name="adj1" fmla="val 30433"/>
              <a:gd name="adj2" fmla="val -91207"/>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990600" y="1944469"/>
            <a:ext cx="1676400" cy="646331"/>
          </a:xfrm>
          <a:prstGeom prst="rect">
            <a:avLst/>
          </a:prstGeom>
          <a:noFill/>
        </p:spPr>
        <p:txBody>
          <a:bodyPr wrap="square" rtlCol="0">
            <a:spAutoFit/>
          </a:bodyPr>
          <a:lstStyle/>
          <a:p>
            <a:pPr marL="342900" indent="-342900">
              <a:buFont typeface="+mj-lt"/>
              <a:buAutoNum type="arabicPeriod"/>
            </a:pPr>
            <a:r>
              <a:rPr lang="en-US" dirty="0" smtClean="0"/>
              <a:t>Selecting the content</a:t>
            </a:r>
            <a:endParaRPr lang="en-GB" dirty="0"/>
          </a:p>
        </p:txBody>
      </p:sp>
      <p:sp>
        <p:nvSpPr>
          <p:cNvPr id="7" name="Cloud Callout 6"/>
          <p:cNvSpPr/>
          <p:nvPr/>
        </p:nvSpPr>
        <p:spPr>
          <a:xfrm>
            <a:off x="5562600" y="1447800"/>
            <a:ext cx="3048000" cy="1066800"/>
          </a:xfrm>
          <a:prstGeom prst="cloudCallout">
            <a:avLst>
              <a:gd name="adj1" fmla="val -20833"/>
              <a:gd name="adj2" fmla="val 84562"/>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6248400" y="1676400"/>
            <a:ext cx="1676400" cy="646331"/>
          </a:xfrm>
          <a:prstGeom prst="rect">
            <a:avLst/>
          </a:prstGeom>
          <a:noFill/>
        </p:spPr>
        <p:txBody>
          <a:bodyPr wrap="square" rtlCol="0">
            <a:spAutoFit/>
          </a:bodyPr>
          <a:lstStyle/>
          <a:p>
            <a:pPr marL="231775" indent="-231775"/>
            <a:r>
              <a:rPr lang="en-US" dirty="0" smtClean="0"/>
              <a:t>2. Organizing the content</a:t>
            </a:r>
            <a:endParaRPr lang="en-GB" dirty="0"/>
          </a:p>
        </p:txBody>
      </p:sp>
      <p:sp>
        <p:nvSpPr>
          <p:cNvPr id="9" name="Cloud Callout 8"/>
          <p:cNvSpPr/>
          <p:nvPr/>
        </p:nvSpPr>
        <p:spPr>
          <a:xfrm>
            <a:off x="381000" y="1752600"/>
            <a:ext cx="3048000" cy="1066800"/>
          </a:xfrm>
          <a:prstGeom prst="cloudCallout">
            <a:avLst>
              <a:gd name="adj1" fmla="val 38787"/>
              <a:gd name="adj2" fmla="val 65032"/>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Cloud Callout 9"/>
          <p:cNvSpPr/>
          <p:nvPr/>
        </p:nvSpPr>
        <p:spPr>
          <a:xfrm>
            <a:off x="5562600" y="4572000"/>
            <a:ext cx="3048000" cy="1066800"/>
          </a:xfrm>
          <a:prstGeom prst="cloudCallout">
            <a:avLst>
              <a:gd name="adj1" fmla="val -27669"/>
              <a:gd name="adj2" fmla="val -79272"/>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p:cNvSpPr txBox="1"/>
          <p:nvPr/>
        </p:nvSpPr>
        <p:spPr>
          <a:xfrm>
            <a:off x="5943600" y="4800600"/>
            <a:ext cx="2514600" cy="646331"/>
          </a:xfrm>
          <a:prstGeom prst="rect">
            <a:avLst/>
          </a:prstGeom>
          <a:noFill/>
        </p:spPr>
        <p:txBody>
          <a:bodyPr wrap="square" rtlCol="0">
            <a:spAutoFit/>
          </a:bodyPr>
          <a:lstStyle/>
          <a:p>
            <a:pPr marL="231775" indent="-231775"/>
            <a:r>
              <a:rPr lang="en-US" dirty="0" smtClean="0"/>
              <a:t>3.  Writing instructional Objectives</a:t>
            </a:r>
            <a:endParaRPr lang="en-GB" dirty="0"/>
          </a:p>
        </p:txBody>
      </p:sp>
      <p:sp>
        <p:nvSpPr>
          <p:cNvPr id="12" name="TextBox 11"/>
          <p:cNvSpPr txBox="1"/>
          <p:nvPr/>
        </p:nvSpPr>
        <p:spPr>
          <a:xfrm>
            <a:off x="990600" y="4876800"/>
            <a:ext cx="2209800" cy="646331"/>
          </a:xfrm>
          <a:prstGeom prst="rect">
            <a:avLst/>
          </a:prstGeom>
          <a:noFill/>
        </p:spPr>
        <p:txBody>
          <a:bodyPr wrap="square" rtlCol="0">
            <a:spAutoFit/>
          </a:bodyPr>
          <a:lstStyle/>
          <a:p>
            <a:pPr marL="288925" indent="-288925"/>
            <a:r>
              <a:rPr lang="en-US" dirty="0" smtClean="0"/>
              <a:t>4.  Selecting audio-visual materials</a:t>
            </a:r>
            <a:endParaRPr lang="en-GB" dirty="0"/>
          </a:p>
        </p:txBody>
      </p:sp>
      <p:sp>
        <p:nvSpPr>
          <p:cNvPr id="13" name="Action Button: Back or Previous 12">
            <a:hlinkClick r:id="" action="ppaction://hlinkshowjump?jump=previousslide" highlightClick="1"/>
          </p:cNvPr>
          <p:cNvSpPr/>
          <p:nvPr/>
        </p:nvSpPr>
        <p:spPr>
          <a:xfrm>
            <a:off x="8305800" y="6248400"/>
            <a:ext cx="381000" cy="3048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435608" y="274638"/>
            <a:ext cx="7498080" cy="1143000"/>
          </a:xfrm>
          <a:prstGeom prst="rect">
            <a:avLst/>
          </a:prstGeom>
        </p:spPr>
        <p:txBody>
          <a:bodyPr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300" b="1"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Set Induction</a:t>
            </a:r>
            <a:endParaRPr kumimoji="0" lang="en-GB"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8" name="Content Placeholder 7"/>
          <p:cNvSpPr>
            <a:spLocks noGrp="1"/>
          </p:cNvSpPr>
          <p:nvPr>
            <p:ph idx="1"/>
          </p:nvPr>
        </p:nvSpPr>
        <p:spPr/>
        <p:txBody>
          <a:bodyPr/>
          <a:lstStyle/>
          <a:p>
            <a:pPr marL="57150" indent="25400">
              <a:buFont typeface="Arial" pitchFamily="34" charset="0"/>
              <a:buChar char="•"/>
            </a:pPr>
            <a:r>
              <a:rPr lang="en-GB" dirty="0" smtClean="0"/>
              <a:t> a skill of introducing a lesson</a:t>
            </a:r>
          </a:p>
          <a:p>
            <a:pPr marL="57150" indent="25400">
              <a:buFont typeface="Arial" pitchFamily="34" charset="0"/>
              <a:buChar char="•"/>
            </a:pPr>
            <a:r>
              <a:rPr lang="en-GB" dirty="0" smtClean="0"/>
              <a:t> </a:t>
            </a:r>
            <a:r>
              <a:rPr lang="en-GB" dirty="0" smtClean="0"/>
              <a:t>establish rapport with students</a:t>
            </a:r>
          </a:p>
          <a:p>
            <a:pPr marL="57150" indent="25400">
              <a:buFont typeface="Arial" pitchFamily="34" charset="0"/>
              <a:buChar char="•"/>
            </a:pPr>
            <a:r>
              <a:rPr lang="en-GB" dirty="0" smtClean="0"/>
              <a:t> </a:t>
            </a:r>
            <a:r>
              <a:rPr lang="en-GB" dirty="0" smtClean="0"/>
              <a:t>promote their attention</a:t>
            </a:r>
          </a:p>
          <a:p>
            <a:pPr marL="57150" indent="25400">
              <a:buFont typeface="Arial" pitchFamily="34" charset="0"/>
              <a:buChar char="•"/>
            </a:pPr>
            <a:r>
              <a:rPr lang="en-GB" dirty="0" smtClean="0"/>
              <a:t> expose students to essential contents</a:t>
            </a:r>
            <a:endParaRPr lang="en-GB"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442</TotalTime>
  <Words>793</Words>
  <Application>Microsoft Office PowerPoint</Application>
  <PresentationFormat>On-screen Show (4:3)</PresentationFormat>
  <Paragraphs>131</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Solstice</vt:lpstr>
      <vt:lpstr>PRESENTATION SKILLS: IN THE CLASSROOM</vt:lpstr>
      <vt:lpstr>Self Reflection</vt:lpstr>
      <vt:lpstr>Teaching - Meaning</vt:lpstr>
      <vt:lpstr>Teaching - Definition</vt:lpstr>
      <vt:lpstr>What is a teaching skill?</vt:lpstr>
      <vt:lpstr>Slide 6</vt:lpstr>
      <vt:lpstr>Stages of a lesson</vt:lpstr>
      <vt:lpstr>Planning</vt:lpstr>
      <vt:lpstr>Slide 9</vt:lpstr>
      <vt:lpstr>Slide 10</vt:lpstr>
      <vt:lpstr>Presentation: Core Teaching Skills</vt:lpstr>
      <vt:lpstr>Slide 12</vt:lpstr>
      <vt:lpstr>Slide 13</vt:lpstr>
      <vt:lpstr>Slide 14</vt:lpstr>
      <vt:lpstr>Microteaching</vt:lpstr>
      <vt:lpstr>Microteaching</vt:lpstr>
      <vt:lpstr>Microteaching</vt:lpstr>
      <vt:lpstr>Microteaching</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SKILLS: IN THE CLASSROOM</dc:title>
  <dc:creator>01000</dc:creator>
  <cp:lastModifiedBy>01000</cp:lastModifiedBy>
  <cp:revision>12</cp:revision>
  <dcterms:created xsi:type="dcterms:W3CDTF">2013-03-18T02:20:42Z</dcterms:created>
  <dcterms:modified xsi:type="dcterms:W3CDTF">2013-03-18T09:43:11Z</dcterms:modified>
</cp:coreProperties>
</file>